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65"/>
  </p:notesMasterIdLst>
  <p:handoutMasterIdLst>
    <p:handoutMasterId r:id="rId6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31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16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1"/>
    <a:srgbClr val="C00000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2984" autoAdjust="0"/>
  </p:normalViewPr>
  <p:slideViewPr>
    <p:cSldViewPr showGuides="1">
      <p:cViewPr varScale="1">
        <p:scale>
          <a:sx n="72" d="100"/>
          <a:sy n="72" d="100"/>
        </p:scale>
        <p:origin x="955" y="67"/>
      </p:cViewPr>
      <p:guideLst>
        <p:guide orient="horz" pos="2341"/>
        <p:guide orient="horz" pos="777"/>
        <p:guide orient="horz" pos="402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75" d="100"/>
          <a:sy n="75" d="100"/>
        </p:scale>
        <p:origin x="2292" y="-1314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+mn-ea"/>
        <a:ea typeface="+mn-ea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+mn-ea"/>
        <a:ea typeface="+mn-ea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+mn-ea"/>
        <a:ea typeface="+mn-ea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2017.07.18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：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调整整体胶片的图片拉伸。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调整前言、目标、目录等前面的图标，保持位置一致性。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调整页脚宽度，使页脚变窄，整体视觉感更好一些。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调整正文及标题高度，整体上调了一些，匹配页脚的高度。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修整所有文本框的格式问题。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调整备注页格式，使其符合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16:9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的显示效果。</a:t>
            </a:r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E8D59A91-2E8D-403E-8F59-849B385E3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5505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78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2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3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虚拟机规模受网络规格限制</a:t>
            </a:r>
            <a:endParaRPr lang="en-US" altLang="zh-CN" dirty="0"/>
          </a:p>
          <a:p>
            <a:pPr lvl="1"/>
            <a:r>
              <a:rPr lang="zh-CN" altLang="en-US" dirty="0"/>
              <a:t>在大二层网络环境下，数据报文是通过查询</a:t>
            </a:r>
            <a:r>
              <a:rPr lang="en-US" altLang="zh-CN" dirty="0"/>
              <a:t>MAC</a:t>
            </a:r>
            <a:r>
              <a:rPr lang="zh-CN" altLang="en-US" dirty="0"/>
              <a:t>地址表进行二层转发，而</a:t>
            </a:r>
            <a:r>
              <a:rPr lang="en-US" altLang="zh-CN" dirty="0"/>
              <a:t>MAC</a:t>
            </a:r>
            <a:r>
              <a:rPr lang="zh-CN" altLang="en-US" dirty="0"/>
              <a:t>地址表的容量限制了虚拟机的数量。</a:t>
            </a:r>
          </a:p>
          <a:p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77276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网络隔离能力限制</a:t>
            </a:r>
          </a:p>
          <a:p>
            <a:pPr lvl="1"/>
            <a:r>
              <a:rPr lang="zh-CN" altLang="en-US"/>
              <a:t>当前主流的网络隔离技术是</a:t>
            </a:r>
            <a:r>
              <a:rPr lang="en-US" altLang="zh-CN"/>
              <a:t>VLAN</a:t>
            </a:r>
            <a:r>
              <a:rPr lang="zh-CN" altLang="en-US"/>
              <a:t>或</a:t>
            </a:r>
            <a:r>
              <a:rPr lang="en-US" altLang="zh-CN"/>
              <a:t>VPN</a:t>
            </a:r>
            <a:r>
              <a:rPr lang="zh-CN" altLang="en-US"/>
              <a:t>（</a:t>
            </a:r>
            <a:r>
              <a:rPr lang="en-US" altLang="zh-CN"/>
              <a:t>Virtual Private Network</a:t>
            </a:r>
            <a:r>
              <a:rPr lang="zh-CN" altLang="en-US"/>
              <a:t>），在大规模的虚拟化网络中部署存在如下限制： 由于</a:t>
            </a:r>
            <a:r>
              <a:rPr lang="en-US" altLang="zh-CN"/>
              <a:t>IEEE 802.1Q</a:t>
            </a:r>
            <a:r>
              <a:rPr lang="zh-CN" altLang="en-US"/>
              <a:t>中定义的</a:t>
            </a:r>
            <a:r>
              <a:rPr lang="en-US" altLang="zh-CN"/>
              <a:t>VLAN Tag</a:t>
            </a:r>
            <a:r>
              <a:rPr lang="zh-CN" altLang="en-US"/>
              <a:t>域只有</a:t>
            </a:r>
            <a:r>
              <a:rPr lang="en-US" altLang="zh-CN"/>
              <a:t>12</a:t>
            </a:r>
            <a:r>
              <a:rPr lang="zh-CN" altLang="en-US"/>
              <a:t>比特，仅能表示</a:t>
            </a:r>
            <a:r>
              <a:rPr lang="en-US" altLang="zh-CN"/>
              <a:t>4096</a:t>
            </a:r>
            <a:r>
              <a:rPr lang="zh-CN" altLang="en-US"/>
              <a:t>个</a:t>
            </a:r>
            <a:r>
              <a:rPr lang="en-US" altLang="zh-CN"/>
              <a:t>VLAN</a:t>
            </a:r>
            <a:r>
              <a:rPr lang="zh-CN" altLang="en-US"/>
              <a:t>，无法满足大二层网络中标识大量用户群的需求。 </a:t>
            </a:r>
          </a:p>
          <a:p>
            <a:pPr lvl="1"/>
            <a:r>
              <a:rPr lang="zh-CN" altLang="en-US"/>
              <a:t>传统二层网络中的</a:t>
            </a:r>
            <a:r>
              <a:rPr lang="en-US" altLang="zh-CN"/>
              <a:t>VLAN/VPN</a:t>
            </a:r>
            <a:r>
              <a:rPr lang="zh-CN" altLang="en-US"/>
              <a:t>无法满足网络动态调整的需求。</a:t>
            </a:r>
          </a:p>
          <a:p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79451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是大规模服务器集群的实践者，服务器间的大量通信要求网络是无阻塞的；</a:t>
            </a:r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服务器单集群的规模已经达到了</a:t>
            </a:r>
            <a:r>
              <a:rPr lang="en-US" altLang="zh-CN" dirty="0"/>
              <a:t>1</a:t>
            </a:r>
            <a:r>
              <a:rPr lang="zh-CN" altLang="en-US" dirty="0"/>
              <a:t>万台左右；</a:t>
            </a:r>
            <a:endParaRPr lang="en-US" altLang="zh-CN" dirty="0"/>
          </a:p>
          <a:p>
            <a:r>
              <a:rPr lang="zh-CN" altLang="en-US" dirty="0"/>
              <a:t>国内的互连网厂家也在考虑规划</a:t>
            </a:r>
            <a:r>
              <a:rPr lang="en-US" altLang="zh-CN" dirty="0"/>
              <a:t>2</a:t>
            </a:r>
            <a:r>
              <a:rPr lang="zh-CN" altLang="en-US" dirty="0"/>
              <a:t>万台服务器的集群；</a:t>
            </a:r>
            <a:endParaRPr lang="en-US" altLang="zh-CN" dirty="0"/>
          </a:p>
          <a:p>
            <a:r>
              <a:rPr lang="zh-CN" altLang="en-US" dirty="0"/>
              <a:t>网络接口数量和容量是决定集群规模的核心因素；</a:t>
            </a:r>
            <a:endParaRPr lang="en-US" altLang="zh-CN" dirty="0"/>
          </a:p>
          <a:p>
            <a:pPr lvl="0"/>
            <a:r>
              <a:rPr lang="zh-CN" altLang="en-US" dirty="0"/>
              <a:t>构建跨地理区域的服务器集群，提高系统容灾能力。</a:t>
            </a:r>
            <a:endParaRPr lang="en-US" altLang="zh-CN" dirty="0"/>
          </a:p>
          <a:p>
            <a:r>
              <a:rPr lang="zh-CN" altLang="en-US" dirty="0"/>
              <a:t>大二层网络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大规模的二层网络；</a:t>
            </a:r>
            <a:endParaRPr lang="en-US" altLang="zh-CN" dirty="0"/>
          </a:p>
          <a:p>
            <a:pPr lvl="1"/>
            <a:r>
              <a:rPr lang="zh-CN" altLang="en-US" dirty="0"/>
              <a:t>要求网络横向流量提供无阻塞能力。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3660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7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IT+CT</a:t>
            </a:r>
            <a:r>
              <a:rPr lang="zh-CN" altLang="en-US" dirty="0"/>
              <a:t>形成合力；</a:t>
            </a:r>
            <a:endParaRPr lang="en-US" altLang="zh-CN" dirty="0"/>
          </a:p>
          <a:p>
            <a:r>
              <a:rPr lang="en-US" altLang="zh-CN" dirty="0"/>
              <a:t>TRILL</a:t>
            </a:r>
            <a:r>
              <a:rPr lang="zh-CN" altLang="en-US" dirty="0"/>
              <a:t>是革命性的技术，</a:t>
            </a:r>
            <a:r>
              <a:rPr lang="en-US" altLang="zh-CN" dirty="0" err="1"/>
              <a:t>Vxlan</a:t>
            </a:r>
            <a:r>
              <a:rPr lang="zh-CN" altLang="en-US" dirty="0"/>
              <a:t>是改良的技术。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564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2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0B07D4-C34F-4901-91CE-B9AE49F1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E459D-9F6B-4E25-9616-189E9F33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32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物理网路</a:t>
            </a:r>
            <a:endParaRPr lang="en-US" altLang="zh-CN" dirty="0"/>
          </a:p>
          <a:p>
            <a:pPr lvl="1"/>
            <a:r>
              <a:rPr lang="zh-CN" altLang="en-US" dirty="0"/>
              <a:t>物理网络，带宽高，容量大；</a:t>
            </a:r>
            <a:endParaRPr lang="en-US" altLang="zh-CN" dirty="0"/>
          </a:p>
          <a:p>
            <a:pPr lvl="1"/>
            <a:r>
              <a:rPr lang="zh-CN" altLang="en-US" dirty="0"/>
              <a:t>大二层网络需要</a:t>
            </a:r>
            <a:r>
              <a:rPr lang="en-US" altLang="zh-CN" dirty="0"/>
              <a:t>STP</a:t>
            </a:r>
            <a:r>
              <a:rPr lang="zh-CN" altLang="en-US" dirty="0"/>
              <a:t>解决环路问题；</a:t>
            </a:r>
            <a:endParaRPr lang="en-US" altLang="zh-CN" dirty="0"/>
          </a:p>
          <a:p>
            <a:pPr lvl="1"/>
            <a:r>
              <a:rPr lang="zh-CN" altLang="en-US" dirty="0"/>
              <a:t>二层网络隔离受限，仅</a:t>
            </a:r>
            <a:r>
              <a:rPr lang="en-US" altLang="zh-CN" dirty="0"/>
              <a:t>4k VLAN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虚机迁移不够灵活，需要改变物理网络配置。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Overlay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en-US" altLang="zh-CN" dirty="0"/>
              <a:t>Overlay</a:t>
            </a:r>
            <a:r>
              <a:rPr lang="zh-CN" altLang="en-US" dirty="0"/>
              <a:t>实现了某种程度的</a:t>
            </a:r>
            <a:r>
              <a:rPr lang="en-US" altLang="zh-CN" dirty="0"/>
              <a:t>IP</a:t>
            </a:r>
            <a:r>
              <a:rPr lang="zh-CN" altLang="en-US" dirty="0"/>
              <a:t>和位置信息的分离</a:t>
            </a:r>
            <a:r>
              <a:rPr lang="en-US" altLang="zh-CN" dirty="0"/>
              <a:t>, </a:t>
            </a:r>
            <a:r>
              <a:rPr lang="zh-CN" altLang="en-US" dirty="0"/>
              <a:t>有更好的移动性</a:t>
            </a:r>
            <a:r>
              <a:rPr lang="en-US" altLang="zh-CN" dirty="0"/>
              <a:t>, </a:t>
            </a:r>
            <a:r>
              <a:rPr lang="zh-CN" altLang="en-US" dirty="0"/>
              <a:t>满足二层网络弹性需求；</a:t>
            </a:r>
          </a:p>
          <a:p>
            <a:pPr lvl="1"/>
            <a:r>
              <a:rPr lang="en-US" altLang="zh-CN" dirty="0"/>
              <a:t>Overlay</a:t>
            </a:r>
            <a:r>
              <a:rPr lang="zh-CN" altLang="en-US" dirty="0"/>
              <a:t>按需部署业务网络</a:t>
            </a:r>
            <a:r>
              <a:rPr lang="en-US" altLang="zh-CN" dirty="0"/>
              <a:t>, </a:t>
            </a:r>
            <a:r>
              <a:rPr lang="zh-CN" altLang="en-US" dirty="0"/>
              <a:t>业务变化的时候</a:t>
            </a:r>
            <a:r>
              <a:rPr lang="en-US" altLang="zh-CN" dirty="0"/>
              <a:t>Underlay</a:t>
            </a:r>
            <a:r>
              <a:rPr lang="zh-CN" altLang="en-US" dirty="0"/>
              <a:t>网络不需要改变；</a:t>
            </a:r>
            <a:endParaRPr lang="en-US" altLang="zh-CN" dirty="0"/>
          </a:p>
          <a:p>
            <a:pPr lvl="1"/>
            <a:r>
              <a:rPr lang="zh-CN" altLang="en-US" dirty="0"/>
              <a:t>兼容性好，通过</a:t>
            </a:r>
            <a:r>
              <a:rPr lang="en-US" altLang="zh-CN" dirty="0"/>
              <a:t>Overlay</a:t>
            </a:r>
            <a:r>
              <a:rPr lang="zh-CN" altLang="en-US" dirty="0"/>
              <a:t>实现与物理网络解耦。</a:t>
            </a:r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2053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798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19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300"/>
              </a:spcAft>
              <a:buClrTx/>
              <a:buSzPct val="70000"/>
              <a:buFont typeface="Wingdings" pitchFamily="2" charset="2"/>
              <a:buChar char="l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63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04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55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2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9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14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幻灯片图像占位符 5">
            <a:extLst>
              <a:ext uri="{FF2B5EF4-FFF2-40B4-BE49-F238E27FC236}">
                <a16:creationId xmlns:a16="http://schemas.microsoft.com/office/drawing/2014/main" id="{8E9962CC-0A64-40BE-BC56-6F5E01394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58979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幻灯片图像占位符 5">
            <a:extLst>
              <a:ext uri="{FF2B5EF4-FFF2-40B4-BE49-F238E27FC236}">
                <a16:creationId xmlns:a16="http://schemas.microsoft.com/office/drawing/2014/main" id="{DF98FA37-A048-4E46-87C0-A65093263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236076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2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87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365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875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28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65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62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9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231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9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70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HOST A</a:t>
            </a:r>
            <a:r>
              <a:rPr lang="zh-CN" altLang="en-US" dirty="0"/>
              <a:t>发送单播数据报文给</a:t>
            </a:r>
            <a:r>
              <a:rPr lang="en-US" altLang="zh-CN" dirty="0"/>
              <a:t>HOST 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NVE5</a:t>
            </a:r>
            <a:r>
              <a:rPr lang="zh-CN" altLang="en-US" dirty="0"/>
              <a:t>作为三层网关，</a:t>
            </a:r>
            <a:r>
              <a:rPr lang="en-US" altLang="zh-CN" dirty="0"/>
              <a:t>HOST A</a:t>
            </a:r>
            <a:r>
              <a:rPr lang="zh-CN" altLang="en-US" dirty="0"/>
              <a:t>属于</a:t>
            </a:r>
            <a:r>
              <a:rPr lang="en-US" altLang="zh-CN" dirty="0"/>
              <a:t>VNI 1</a:t>
            </a:r>
            <a:r>
              <a:rPr lang="zh-CN" altLang="en-US" dirty="0"/>
              <a:t>，</a:t>
            </a:r>
            <a:r>
              <a:rPr lang="en-US" altLang="zh-CN" dirty="0"/>
              <a:t>HOST E</a:t>
            </a:r>
            <a:r>
              <a:rPr lang="zh-CN" altLang="en-US" dirty="0"/>
              <a:t>属于</a:t>
            </a:r>
            <a:r>
              <a:rPr lang="en-US" altLang="zh-CN" dirty="0"/>
              <a:t>VNI 2</a:t>
            </a:r>
            <a:r>
              <a:rPr lang="zh-CN" altLang="en-US" dirty="0"/>
              <a:t>，默认主机与网关都互相学习到</a:t>
            </a:r>
            <a:r>
              <a:rPr lang="en-US" altLang="zh-CN" dirty="0"/>
              <a:t>ARP</a:t>
            </a:r>
            <a:r>
              <a:rPr lang="zh-CN" altLang="en-US" dirty="0"/>
              <a:t>表</a:t>
            </a:r>
            <a:r>
              <a:rPr lang="en-US" altLang="zh-CN" dirty="0"/>
              <a:t>, </a:t>
            </a:r>
            <a:r>
              <a:rPr lang="zh-CN" altLang="en-US" dirty="0"/>
              <a:t>各个节点</a:t>
            </a:r>
            <a:r>
              <a:rPr lang="en-US" altLang="zh-CN" dirty="0"/>
              <a:t>MAC</a:t>
            </a:r>
            <a:r>
              <a:rPr lang="zh-CN" altLang="en-US" dirty="0"/>
              <a:t>都已学习。</a:t>
            </a:r>
            <a:endParaRPr lang="en-US" altLang="zh-CN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844314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08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05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6275" marR="0" lvl="1" indent="-2286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300"/>
              </a:spcAft>
              <a:buClrTx/>
              <a:buSzPct val="70000"/>
              <a:buFont typeface="+mj-lt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6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595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2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软件方案：</a:t>
            </a:r>
            <a:endParaRPr lang="en-US" altLang="zh-CN" dirty="0"/>
          </a:p>
          <a:p>
            <a:pPr lvl="1"/>
            <a:r>
              <a:rPr lang="zh-CN" altLang="en-US" dirty="0"/>
              <a:t>不改造现有物理设备，与具体厂商硬件设备解耦，无需配置物理网络，实现大规模逻辑二层网络的自动创建。</a:t>
            </a:r>
            <a:endParaRPr lang="en-US" altLang="zh-CN" dirty="0"/>
          </a:p>
          <a:p>
            <a:r>
              <a:rPr lang="zh-CN" altLang="en-US" dirty="0"/>
              <a:t>硬件方案：</a:t>
            </a:r>
            <a:endParaRPr lang="en-US" altLang="zh-CN" dirty="0"/>
          </a:p>
          <a:p>
            <a:pPr lvl="1"/>
            <a:r>
              <a:rPr lang="zh-CN" altLang="en-US" dirty="0"/>
              <a:t>新建物理网络，通过</a:t>
            </a:r>
            <a:r>
              <a:rPr lang="en-US" altLang="zh-CN" dirty="0"/>
              <a:t>VXLAN Overlay</a:t>
            </a:r>
            <a:r>
              <a:rPr lang="zh-CN" altLang="en-US" dirty="0"/>
              <a:t>网络，实现自动化业务发放。</a:t>
            </a:r>
            <a:endParaRPr lang="en-US" altLang="zh-CN" dirty="0"/>
          </a:p>
          <a:p>
            <a:r>
              <a:rPr lang="zh-CN" altLang="en-US" dirty="0"/>
              <a:t>混合方案：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SDN</a:t>
            </a:r>
            <a:r>
              <a:rPr lang="zh-CN" altLang="en-US" dirty="0"/>
              <a:t>实现对虚拟网络及物理网络（交换机、防火墙及</a:t>
            </a:r>
            <a:r>
              <a:rPr lang="en-US" altLang="zh-CN" dirty="0"/>
              <a:t>F5</a:t>
            </a:r>
            <a:r>
              <a:rPr lang="zh-CN" altLang="en-US" dirty="0"/>
              <a:t>）的配置管理和自动化业务发放。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63508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8048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406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508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07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452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70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991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参考答案：</a:t>
            </a:r>
            <a:endParaRPr lang="en-US" altLang="zh-CN" dirty="0"/>
          </a:p>
          <a:p>
            <a:pPr lvl="1"/>
            <a:r>
              <a:rPr lang="en-US" altLang="zh-CN" dirty="0"/>
              <a:t>AB </a:t>
            </a:r>
          </a:p>
          <a:p>
            <a:pPr lvl="1"/>
            <a:r>
              <a:rPr lang="en-US" altLang="zh-CN" dirty="0"/>
              <a:t>ABC</a:t>
            </a:r>
          </a:p>
          <a:p>
            <a:pPr lvl="1"/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05290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F2C9D0-A013-4B4B-8EF6-DEE980C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5637C-F636-4D85-A74F-8B6B8EFB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673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5283DBB-90C7-428F-8757-BD489A76C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90CE522-65E5-4AC1-AED8-3776A257D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502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263FD52-E36F-4CF9-8F41-6F8F271E4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ACEDAE6-38DD-42BD-A0B1-21AB03C81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3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376238" y="768350"/>
            <a:ext cx="6346825" cy="3570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概括来说，</a:t>
            </a:r>
            <a:r>
              <a:rPr lang="en-US" altLang="zh-CN" dirty="0"/>
              <a:t>SDN2006</a:t>
            </a:r>
            <a:r>
              <a:rPr lang="zh-CN" altLang="en-US" dirty="0"/>
              <a:t>年诞生于园区网，</a:t>
            </a:r>
            <a:r>
              <a:rPr lang="en-US" altLang="zh-CN" dirty="0"/>
              <a:t>2012</a:t>
            </a:r>
            <a:r>
              <a:rPr lang="zh-CN" altLang="en-US" dirty="0"/>
              <a:t>年可谓是</a:t>
            </a:r>
            <a:r>
              <a:rPr lang="en-US" altLang="zh-CN" dirty="0"/>
              <a:t>SDN</a:t>
            </a:r>
            <a:r>
              <a:rPr lang="zh-CN" altLang="en-US" dirty="0"/>
              <a:t>商用元年</a:t>
            </a:r>
            <a:r>
              <a:rPr lang="en-US" altLang="zh-CN" dirty="0"/>
              <a:t>,</a:t>
            </a:r>
            <a:r>
              <a:rPr lang="zh-CN" altLang="en-US" dirty="0"/>
              <a:t>发生了</a:t>
            </a:r>
            <a:r>
              <a:rPr lang="en-US" altLang="zh-CN" dirty="0"/>
              <a:t>google</a:t>
            </a:r>
            <a:r>
              <a:rPr lang="zh-CN" altLang="en-US" dirty="0"/>
              <a:t>部署</a:t>
            </a:r>
            <a:r>
              <a:rPr lang="en-US" altLang="zh-CN" dirty="0" err="1"/>
              <a:t>sdn</a:t>
            </a:r>
            <a:r>
              <a:rPr lang="zh-CN" altLang="en-US" dirty="0"/>
              <a:t>等重要事件将</a:t>
            </a:r>
            <a:r>
              <a:rPr lang="en-US" altLang="zh-CN" dirty="0"/>
              <a:t>SDN</a:t>
            </a:r>
            <a:r>
              <a:rPr lang="zh-CN" altLang="en-US" dirty="0"/>
              <a:t>推向了全球瞩目的焦点；同时</a:t>
            </a:r>
            <a:r>
              <a:rPr lang="en-US" altLang="zh-CN" dirty="0"/>
              <a:t>2012</a:t>
            </a:r>
            <a:r>
              <a:rPr lang="zh-CN" altLang="en-US" dirty="0"/>
              <a:t>年延展到电信网络。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下面我们结合重大事件加以介绍（内容较多，每一事件需记住关键点）。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2006</a:t>
            </a:r>
            <a:r>
              <a:rPr lang="zh-CN" altLang="zh-CN" dirty="0"/>
              <a:t>年，</a:t>
            </a:r>
            <a:r>
              <a:rPr lang="en-US" altLang="zh-CN" dirty="0"/>
              <a:t>SDN</a:t>
            </a:r>
            <a:r>
              <a:rPr lang="zh-CN" altLang="zh-CN" dirty="0"/>
              <a:t>诞生于美国</a:t>
            </a:r>
            <a:r>
              <a:rPr lang="en-US" altLang="zh-CN" dirty="0"/>
              <a:t>GENI</a:t>
            </a:r>
            <a:r>
              <a:rPr lang="zh-CN" altLang="zh-CN" dirty="0"/>
              <a:t>项目资助的斯坦福大学</a:t>
            </a:r>
            <a:r>
              <a:rPr lang="en-US" altLang="zh-CN" dirty="0"/>
              <a:t>Clean Slate</a:t>
            </a:r>
            <a:r>
              <a:rPr lang="zh-CN" altLang="zh-CN" dirty="0"/>
              <a:t>课题，斯坦福大学</a:t>
            </a:r>
            <a:r>
              <a:rPr lang="en-US" altLang="zh-CN" dirty="0"/>
              <a:t>Nick McKeown</a:t>
            </a:r>
            <a:r>
              <a:rPr lang="zh-CN" altLang="en-US" dirty="0"/>
              <a:t>（尼克 麦吉翁）</a:t>
            </a:r>
            <a:r>
              <a:rPr lang="zh-CN" altLang="zh-CN" dirty="0"/>
              <a:t>教授为首的研究团队提出了</a:t>
            </a:r>
            <a:r>
              <a:rPr lang="en-US" altLang="zh-CN" dirty="0" err="1"/>
              <a:t>Openflow</a:t>
            </a:r>
            <a:r>
              <a:rPr lang="zh-CN" altLang="zh-CN" dirty="0"/>
              <a:t>的概念用于校园网络的试验创新，后续基于</a:t>
            </a:r>
            <a:r>
              <a:rPr lang="en-US" altLang="zh-CN" dirty="0" err="1"/>
              <a:t>Openflow</a:t>
            </a:r>
            <a:r>
              <a:rPr lang="zh-CN" altLang="zh-CN" dirty="0"/>
              <a:t>给网络带来可编程的特性，</a:t>
            </a:r>
            <a:r>
              <a:rPr lang="en-US" altLang="zh-CN" dirty="0"/>
              <a:t>SDN</a:t>
            </a:r>
            <a:r>
              <a:rPr lang="zh-CN" altLang="zh-CN" dirty="0"/>
              <a:t>的概念应运而生。</a:t>
            </a:r>
            <a:r>
              <a:rPr lang="en-US" altLang="zh-CN" dirty="0"/>
              <a:t>Clean Slate</a:t>
            </a:r>
            <a:r>
              <a:rPr lang="zh-CN" altLang="zh-CN" dirty="0"/>
              <a:t>项目的最终目的是要重新发明英特网，旨在改变设计已略显不合时宜，且难以进化发展的现有网络基础架构。</a:t>
            </a:r>
          </a:p>
          <a:p>
            <a:pPr>
              <a:lnSpc>
                <a:spcPct val="114000"/>
              </a:lnSpc>
            </a:pPr>
            <a:r>
              <a:rPr lang="en-US" altLang="zh-CN" dirty="0"/>
              <a:t>2007</a:t>
            </a:r>
            <a:r>
              <a:rPr lang="zh-CN" altLang="zh-CN" dirty="0"/>
              <a:t>年，斯坦福大学的学生</a:t>
            </a:r>
            <a:r>
              <a:rPr lang="en-US" altLang="zh-CN" dirty="0"/>
              <a:t>Martin </a:t>
            </a:r>
            <a:r>
              <a:rPr lang="en-US" altLang="zh-CN" dirty="0" err="1"/>
              <a:t>Casado</a:t>
            </a:r>
            <a:r>
              <a:rPr lang="zh-CN" altLang="en-US" dirty="0"/>
              <a:t>（马丁 卡萨多）</a:t>
            </a:r>
            <a:r>
              <a:rPr lang="en-US" altLang="zh-CN" dirty="0"/>
              <a:t> </a:t>
            </a:r>
            <a:r>
              <a:rPr lang="zh-CN" altLang="zh-CN" dirty="0"/>
              <a:t>领导了一个关于网络安全与管理的项目</a:t>
            </a:r>
            <a:r>
              <a:rPr lang="en-US" altLang="zh-CN" dirty="0"/>
              <a:t>Ethane</a:t>
            </a:r>
            <a:r>
              <a:rPr lang="zh-CN" altLang="zh-CN" dirty="0"/>
              <a:t>，该项目试图通过一个集中式的控制器，让网络管理员可以方便地定义基于网络流的安全控制策略，并将这些安全策略应用到各种网络设备中，从而实现对整个网络通讯的安全控制。</a:t>
            </a:r>
          </a:p>
          <a:p>
            <a:pPr>
              <a:lnSpc>
                <a:spcPct val="114000"/>
              </a:lnSpc>
            </a:pPr>
            <a:r>
              <a:rPr lang="en-US" altLang="zh-CN" dirty="0"/>
              <a:t>2008</a:t>
            </a:r>
            <a:r>
              <a:rPr lang="zh-CN" altLang="zh-CN" dirty="0"/>
              <a:t>年，基于</a:t>
            </a:r>
            <a:r>
              <a:rPr lang="en-US" altLang="zh-CN" dirty="0"/>
              <a:t>Ethane </a:t>
            </a:r>
            <a:r>
              <a:rPr lang="zh-CN" altLang="zh-CN" dirty="0"/>
              <a:t>及其前续项目</a:t>
            </a:r>
            <a:r>
              <a:rPr lang="en-US" altLang="zh-CN" dirty="0"/>
              <a:t>Sane</a:t>
            </a:r>
            <a:r>
              <a:rPr lang="zh-CN" altLang="zh-CN" dirty="0"/>
              <a:t>的启发，</a:t>
            </a:r>
            <a:r>
              <a:rPr lang="en-US" altLang="zh-CN" dirty="0"/>
              <a:t> Nick McKeown </a:t>
            </a:r>
            <a:r>
              <a:rPr lang="zh-CN" altLang="zh-CN" dirty="0"/>
              <a:t>教授等人提出了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zh-CN" dirty="0"/>
              <a:t>的概念，并于当年在</a:t>
            </a:r>
            <a:r>
              <a:rPr lang="en-US" altLang="zh-CN" dirty="0"/>
              <a:t>ACM SIGCOMM </a:t>
            </a:r>
            <a:r>
              <a:rPr lang="zh-CN" altLang="zh-CN" dirty="0"/>
              <a:t>发表了题为《</a:t>
            </a:r>
            <a:r>
              <a:rPr lang="en-US" altLang="zh-CN" dirty="0" err="1"/>
              <a:t>OpenFlow</a:t>
            </a:r>
            <a:r>
              <a:rPr lang="en-US" altLang="zh-CN" dirty="0"/>
              <a:t>: Enabling Innovation in Campus Networks</a:t>
            </a:r>
            <a:r>
              <a:rPr lang="zh-CN" altLang="zh-CN" dirty="0"/>
              <a:t>》的论文，首次详细地介绍了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zh-CN" dirty="0"/>
              <a:t>的概念。该篇论文除了阐述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zh-CN" dirty="0"/>
              <a:t>的工作原理外，还列举了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zh-CN" dirty="0"/>
              <a:t>几大应用场景。</a:t>
            </a:r>
          </a:p>
          <a:p>
            <a:pPr>
              <a:lnSpc>
                <a:spcPct val="114000"/>
              </a:lnSpc>
            </a:pPr>
            <a:r>
              <a:rPr lang="zh-CN" altLang="zh-CN" dirty="0"/>
              <a:t>基于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zh-CN" dirty="0"/>
              <a:t>为网络带来的可编程的特性，</a:t>
            </a:r>
            <a:r>
              <a:rPr lang="en-US" altLang="zh-CN" dirty="0"/>
              <a:t>Nick McKeown</a:t>
            </a:r>
            <a:r>
              <a:rPr lang="zh-CN" altLang="zh-CN" dirty="0"/>
              <a:t>教授和他的团队进一步提出了</a:t>
            </a:r>
            <a:r>
              <a:rPr lang="en-US" altLang="zh-CN" dirty="0"/>
              <a:t>SDN</a:t>
            </a:r>
            <a:r>
              <a:rPr lang="zh-CN" altLang="zh-CN" dirty="0"/>
              <a:t>（</a:t>
            </a:r>
            <a:r>
              <a:rPr lang="en-US" altLang="zh-CN" dirty="0"/>
              <a:t>Software Defined Network</a:t>
            </a:r>
            <a:r>
              <a:rPr lang="zh-CN" altLang="zh-CN" dirty="0"/>
              <a:t>，软件定义网络）的概念。</a:t>
            </a:r>
            <a:r>
              <a:rPr lang="en-US" altLang="zh-CN" dirty="0"/>
              <a:t>2009</a:t>
            </a:r>
            <a:r>
              <a:rPr lang="zh-CN" altLang="zh-CN" dirty="0"/>
              <a:t>年，</a:t>
            </a:r>
            <a:r>
              <a:rPr lang="en-US" altLang="zh-CN" dirty="0"/>
              <a:t>SDN </a:t>
            </a:r>
            <a:r>
              <a:rPr lang="zh-CN" altLang="zh-CN" dirty="0"/>
              <a:t>概念入围</a:t>
            </a:r>
            <a:r>
              <a:rPr lang="en-US" altLang="zh-CN" dirty="0"/>
              <a:t>Technology Review</a:t>
            </a:r>
            <a:r>
              <a:rPr lang="zh-CN" altLang="zh-CN" dirty="0"/>
              <a:t>年度十大前沿技术，自此获得了学术界和工业界的广泛认可和大力支持。</a:t>
            </a:r>
          </a:p>
          <a:p>
            <a:pPr>
              <a:lnSpc>
                <a:spcPct val="114000"/>
              </a:lnSpc>
            </a:pPr>
            <a:r>
              <a:rPr lang="en-US" altLang="zh-CN" dirty="0"/>
              <a:t>2009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月，</a:t>
            </a:r>
            <a:r>
              <a:rPr lang="en-US" altLang="zh-CN" dirty="0" err="1"/>
              <a:t>OpenFlow</a:t>
            </a:r>
            <a:r>
              <a:rPr lang="zh-CN" altLang="zh-CN" dirty="0"/>
              <a:t>规范发布了具有里程碑意义的可用于商业化产品的</a:t>
            </a:r>
            <a:r>
              <a:rPr lang="en-US" altLang="zh-CN" dirty="0"/>
              <a:t>1.0</a:t>
            </a:r>
            <a:r>
              <a:rPr lang="zh-CN" altLang="zh-CN" dirty="0"/>
              <a:t>版本。如</a:t>
            </a:r>
            <a:r>
              <a:rPr lang="en-US" altLang="zh-CN" dirty="0" err="1"/>
              <a:t>OpenFlow</a:t>
            </a:r>
            <a:r>
              <a:rPr lang="zh-CN" altLang="zh-CN" dirty="0"/>
              <a:t>在</a:t>
            </a:r>
            <a:r>
              <a:rPr lang="en-US" altLang="zh-CN" dirty="0"/>
              <a:t>Wireshark</a:t>
            </a:r>
            <a:r>
              <a:rPr lang="zh-CN" altLang="zh-CN" dirty="0"/>
              <a:t>抓包分析工具上的支持插件、</a:t>
            </a:r>
            <a:r>
              <a:rPr lang="en-US" altLang="zh-CN" dirty="0" err="1"/>
              <a:t>OpenFlow</a:t>
            </a:r>
            <a:r>
              <a:rPr lang="zh-CN" altLang="zh-CN" dirty="0"/>
              <a:t>的调试工具（</a:t>
            </a:r>
            <a:r>
              <a:rPr lang="en-US" altLang="zh-CN" dirty="0" err="1"/>
              <a:t>liboftrace</a:t>
            </a:r>
            <a:r>
              <a:rPr lang="en-US" altLang="zh-CN" dirty="0"/>
              <a:t> </a:t>
            </a:r>
            <a:r>
              <a:rPr lang="zh-CN" altLang="zh-CN" dirty="0"/>
              <a:t>）、</a:t>
            </a:r>
            <a:r>
              <a:rPr lang="en-US" altLang="zh-CN" dirty="0" err="1"/>
              <a:t>OpenFlow</a:t>
            </a:r>
            <a:r>
              <a:rPr lang="zh-CN" altLang="zh-CN" dirty="0"/>
              <a:t>虚拟计算机仿真（</a:t>
            </a:r>
            <a:r>
              <a:rPr lang="en-US" altLang="zh-CN" dirty="0" err="1"/>
              <a:t>OpenFlowVMS</a:t>
            </a:r>
            <a:r>
              <a:rPr lang="zh-CN" altLang="zh-CN" dirty="0"/>
              <a:t>）等也已日趋成熟。</a:t>
            </a:r>
            <a:r>
              <a:rPr lang="en-US" altLang="zh-CN" dirty="0" err="1"/>
              <a:t>OpenFlow</a:t>
            </a:r>
            <a:r>
              <a:rPr lang="zh-CN" altLang="zh-CN" dirty="0"/>
              <a:t>规范已经经历了</a:t>
            </a:r>
            <a:r>
              <a:rPr lang="en-US" altLang="zh-CN" dirty="0"/>
              <a:t>1.1</a:t>
            </a:r>
            <a:r>
              <a:rPr lang="zh-CN" altLang="zh-CN" dirty="0"/>
              <a:t>、</a:t>
            </a:r>
            <a:r>
              <a:rPr lang="en-US" altLang="zh-CN" dirty="0"/>
              <a:t>1.2</a:t>
            </a:r>
            <a:r>
              <a:rPr lang="zh-CN" altLang="zh-CN" dirty="0"/>
              <a:t>以及</a:t>
            </a:r>
            <a:r>
              <a:rPr lang="en-US" altLang="zh-CN" dirty="0"/>
              <a:t>1.3</a:t>
            </a:r>
            <a:r>
              <a:rPr lang="zh-CN" altLang="zh-CN" dirty="0"/>
              <a:t>等版本。</a:t>
            </a:r>
            <a:r>
              <a:rPr lang="en-US" altLang="zh-CN" dirty="0" err="1"/>
              <a:t>OpenFlow</a:t>
            </a:r>
            <a:r>
              <a:rPr lang="en-US" altLang="zh-CN" dirty="0"/>
              <a:t> 1.4</a:t>
            </a:r>
            <a:r>
              <a:rPr lang="zh-CN" altLang="zh-CN" dirty="0"/>
              <a:t>标准已经在</a:t>
            </a:r>
            <a:r>
              <a:rPr lang="en-US" altLang="zh-CN" dirty="0"/>
              <a:t>ONF</a:t>
            </a:r>
            <a:r>
              <a:rPr lang="zh-CN" altLang="zh-CN" dirty="0"/>
              <a:t>内部审阅，预计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月初将获得批准发布。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8766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0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376250" y="760822"/>
            <a:ext cx="6346800" cy="9145016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dirty="0"/>
              <a:t>2011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月，在</a:t>
            </a:r>
            <a:r>
              <a:rPr lang="en-US" altLang="zh-CN" dirty="0"/>
              <a:t>Nick </a:t>
            </a:r>
            <a:r>
              <a:rPr lang="en-US" altLang="zh-CN" dirty="0" err="1"/>
              <a:t>Mckeown</a:t>
            </a:r>
            <a:r>
              <a:rPr lang="zh-CN" altLang="zh-CN" dirty="0"/>
              <a:t>教授等人的推动下，开放网络基金会</a:t>
            </a:r>
            <a:r>
              <a:rPr lang="en-US" altLang="zh-CN" dirty="0"/>
              <a:t>ONF</a:t>
            </a:r>
            <a:r>
              <a:rPr lang="zh-CN" altLang="zh-CN" dirty="0"/>
              <a:t>成立，主要致力于推动</a:t>
            </a:r>
            <a:r>
              <a:rPr lang="en-US" altLang="zh-CN" dirty="0"/>
              <a:t>SDN</a:t>
            </a:r>
            <a:r>
              <a:rPr lang="zh-CN" altLang="zh-CN" dirty="0"/>
              <a:t>架构、技术的规范和发展工作。</a:t>
            </a:r>
            <a:r>
              <a:rPr lang="en-US" altLang="zh-CN" dirty="0"/>
              <a:t>ONF</a:t>
            </a:r>
            <a:r>
              <a:rPr lang="zh-CN" altLang="zh-CN" dirty="0"/>
              <a:t>成员</a:t>
            </a:r>
            <a:r>
              <a:rPr lang="en-US" altLang="zh-CN" dirty="0"/>
              <a:t>96</a:t>
            </a:r>
            <a:r>
              <a:rPr lang="zh-CN" altLang="zh-CN" dirty="0"/>
              <a:t>家，其中创建该组织的核心会员有</a:t>
            </a:r>
            <a:r>
              <a:rPr lang="en-US" altLang="zh-CN" dirty="0"/>
              <a:t>7</a:t>
            </a:r>
            <a:r>
              <a:rPr lang="zh-CN" altLang="zh-CN" dirty="0"/>
              <a:t>家，分别是</a:t>
            </a:r>
            <a:r>
              <a:rPr lang="en-US" altLang="zh-CN" dirty="0"/>
              <a:t>Google</a:t>
            </a:r>
            <a:r>
              <a:rPr lang="zh-CN" altLang="zh-CN" dirty="0"/>
              <a:t>、</a:t>
            </a:r>
            <a:r>
              <a:rPr lang="en-US" altLang="zh-CN" dirty="0"/>
              <a:t>Facebook</a:t>
            </a:r>
            <a:r>
              <a:rPr lang="zh-CN" altLang="zh-CN" dirty="0"/>
              <a:t>、</a:t>
            </a:r>
            <a:r>
              <a:rPr lang="en-US" altLang="zh-CN" dirty="0"/>
              <a:t>NTT</a:t>
            </a:r>
            <a:r>
              <a:rPr lang="zh-CN" altLang="zh-CN" dirty="0"/>
              <a:t>、、</a:t>
            </a:r>
            <a:r>
              <a:rPr lang="en-US" altLang="zh-CN" dirty="0"/>
              <a:t>Verizon</a:t>
            </a:r>
            <a:r>
              <a:rPr lang="zh-CN" altLang="zh-CN" dirty="0"/>
              <a:t>、德国电信、微软、雅虎。</a:t>
            </a:r>
            <a:endParaRPr lang="en-US" altLang="zh-CN" dirty="0"/>
          </a:p>
          <a:p>
            <a:pPr lvl="0">
              <a:lnSpc>
                <a:spcPct val="105000"/>
              </a:lnSpc>
            </a:pP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en-US" dirty="0"/>
              <a:t>NEC</a:t>
            </a:r>
            <a:r>
              <a:rPr lang="zh-CN" altLang="en-US" dirty="0"/>
              <a:t>推出第一台可商用的</a:t>
            </a:r>
            <a:r>
              <a:rPr lang="en-US" altLang="en-US" dirty="0" err="1"/>
              <a:t>OpenFlow</a:t>
            </a:r>
            <a:r>
              <a:rPr lang="zh-CN" altLang="en-US" dirty="0"/>
              <a:t>交换机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月，谷歌宣布其主干网络已经全面运行在</a:t>
            </a:r>
            <a:r>
              <a:rPr lang="en-US" altLang="zh-CN" dirty="0" err="1"/>
              <a:t>OpenFlow</a:t>
            </a:r>
            <a:r>
              <a:rPr lang="zh-CN" altLang="zh-CN" dirty="0"/>
              <a:t>上，并且通过</a:t>
            </a:r>
            <a:r>
              <a:rPr lang="en-US" altLang="zh-CN" dirty="0"/>
              <a:t>10G</a:t>
            </a:r>
            <a:r>
              <a:rPr lang="zh-CN" altLang="zh-CN" dirty="0"/>
              <a:t>网络链接分布在全球各地的</a:t>
            </a:r>
            <a:r>
              <a:rPr lang="en-US" altLang="zh-CN" dirty="0"/>
              <a:t>12</a:t>
            </a:r>
            <a:r>
              <a:rPr lang="zh-CN" altLang="zh-CN" dirty="0"/>
              <a:t>个数据中心，使广域线路的利用率从</a:t>
            </a:r>
            <a:r>
              <a:rPr lang="en-US" altLang="zh-CN" dirty="0"/>
              <a:t>30%</a:t>
            </a:r>
            <a:r>
              <a:rPr lang="zh-CN" altLang="zh-CN" dirty="0"/>
              <a:t>提升到接近饱和。从而证明了</a:t>
            </a:r>
            <a:r>
              <a:rPr lang="en-US" altLang="zh-CN" dirty="0" err="1"/>
              <a:t>OpenFlow</a:t>
            </a:r>
            <a:r>
              <a:rPr lang="zh-CN" altLang="zh-CN" dirty="0"/>
              <a:t>不再仅仅是停留在学术界的一个研究模型，而是已经完全具备了可以在产品环境中应用的技术成熟度。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月，软件定义网络</a:t>
            </a:r>
            <a:r>
              <a:rPr lang="en-US" altLang="zh-CN" dirty="0"/>
              <a:t>(SDN)</a:t>
            </a:r>
            <a:r>
              <a:rPr lang="zh-CN" altLang="zh-CN" dirty="0"/>
              <a:t>先驱者、开源政策网络虚拟化私人控股企业</a:t>
            </a:r>
            <a:r>
              <a:rPr lang="en-US" altLang="zh-CN" dirty="0" err="1"/>
              <a:t>Nicira</a:t>
            </a:r>
            <a:r>
              <a:rPr lang="zh-CN" altLang="zh-CN" dirty="0"/>
              <a:t>以</a:t>
            </a:r>
            <a:r>
              <a:rPr lang="en-US" altLang="zh-CN" dirty="0"/>
              <a:t>12.6</a:t>
            </a:r>
            <a:r>
              <a:rPr lang="zh-CN" altLang="zh-CN" dirty="0"/>
              <a:t>亿被</a:t>
            </a:r>
            <a:r>
              <a:rPr lang="en-US" altLang="zh-CN" dirty="0"/>
              <a:t>VMware</a:t>
            </a:r>
            <a:r>
              <a:rPr lang="zh-CN" altLang="zh-CN" dirty="0"/>
              <a:t>收购。</a:t>
            </a:r>
            <a:r>
              <a:rPr lang="en-US" altLang="zh-CN" dirty="0"/>
              <a:t> </a:t>
            </a:r>
            <a:r>
              <a:rPr lang="en-US" altLang="zh-CN" dirty="0" err="1"/>
              <a:t>Nicira</a:t>
            </a:r>
            <a:r>
              <a:rPr lang="zh-CN" altLang="zh-CN" dirty="0"/>
              <a:t>是一家颠覆数据中心的创业公司，它基于开源技术</a:t>
            </a:r>
            <a:r>
              <a:rPr lang="en-US" altLang="zh-CN" dirty="0" err="1"/>
              <a:t>OpenFlow</a:t>
            </a:r>
            <a:r>
              <a:rPr lang="zh-CN" altLang="zh-CN" dirty="0"/>
              <a:t>创建了网络虚拟平台（</a:t>
            </a:r>
            <a:r>
              <a:rPr lang="en-US" altLang="zh-CN" dirty="0"/>
              <a:t>NVP</a:t>
            </a:r>
            <a:r>
              <a:rPr lang="zh-CN" altLang="zh-CN" dirty="0"/>
              <a:t>）。</a:t>
            </a:r>
            <a:r>
              <a:rPr lang="en-US" altLang="zh-CN" dirty="0" err="1"/>
              <a:t>OpenFlow</a:t>
            </a:r>
            <a:r>
              <a:rPr lang="zh-CN" altLang="zh-CN" dirty="0"/>
              <a:t>是</a:t>
            </a:r>
            <a:r>
              <a:rPr lang="en-US" altLang="zh-CN" dirty="0" err="1"/>
              <a:t>Nicira</a:t>
            </a:r>
            <a:r>
              <a:rPr lang="zh-CN" altLang="zh-CN" dirty="0"/>
              <a:t>联合创始人</a:t>
            </a:r>
            <a:r>
              <a:rPr lang="en-US" altLang="zh-CN" dirty="0"/>
              <a:t>Martin </a:t>
            </a:r>
            <a:r>
              <a:rPr lang="en-US" altLang="zh-CN" dirty="0" err="1"/>
              <a:t>Casado</a:t>
            </a:r>
            <a:r>
              <a:rPr lang="zh-CN" altLang="zh-CN" dirty="0"/>
              <a:t>在斯坦福攻读博士学位期间创建的开源项目，</a:t>
            </a:r>
            <a:r>
              <a:rPr lang="en-US" altLang="zh-CN" dirty="0"/>
              <a:t>Martin </a:t>
            </a:r>
            <a:r>
              <a:rPr lang="en-US" altLang="zh-CN" dirty="0" err="1"/>
              <a:t>Casado</a:t>
            </a:r>
            <a:r>
              <a:rPr lang="zh-CN" altLang="zh-CN" dirty="0"/>
              <a:t>的两位斯坦福大学教授</a:t>
            </a:r>
            <a:r>
              <a:rPr lang="en-US" altLang="zh-CN" dirty="0"/>
              <a:t>Nick McKeown</a:t>
            </a:r>
            <a:r>
              <a:rPr lang="zh-CN" altLang="zh-CN" dirty="0"/>
              <a:t>和</a:t>
            </a:r>
            <a:r>
              <a:rPr lang="en-US" altLang="zh-CN" dirty="0"/>
              <a:t>Scott </a:t>
            </a:r>
            <a:r>
              <a:rPr lang="en-US" altLang="zh-CN" dirty="0" err="1"/>
              <a:t>Shenker</a:t>
            </a:r>
            <a:r>
              <a:rPr lang="zh-CN" altLang="zh-CN" dirty="0"/>
              <a:t>同时也成为了</a:t>
            </a:r>
            <a:r>
              <a:rPr lang="en-US" altLang="zh-CN" dirty="0" err="1"/>
              <a:t>Nicira</a:t>
            </a:r>
            <a:r>
              <a:rPr lang="zh-CN" altLang="zh-CN" dirty="0"/>
              <a:t>的创始人。</a:t>
            </a:r>
            <a:r>
              <a:rPr lang="en-US" altLang="zh-CN" dirty="0"/>
              <a:t>VMware</a:t>
            </a:r>
            <a:r>
              <a:rPr lang="zh-CN" altLang="zh-CN" dirty="0"/>
              <a:t>的收购将</a:t>
            </a:r>
            <a:r>
              <a:rPr lang="en-US" altLang="zh-CN" dirty="0" err="1"/>
              <a:t>Casado</a:t>
            </a:r>
            <a:r>
              <a:rPr lang="zh-CN" altLang="zh-CN" dirty="0"/>
              <a:t>十几年来所从事的技术研发全部变成了现实</a:t>
            </a:r>
            <a:r>
              <a:rPr lang="en-US" altLang="zh-CN" dirty="0"/>
              <a:t>——</a:t>
            </a:r>
            <a:r>
              <a:rPr lang="zh-CN" altLang="zh-CN" dirty="0"/>
              <a:t>把网络软件从硬件服务器中剥离出来，也是</a:t>
            </a:r>
            <a:r>
              <a:rPr lang="en-US" altLang="zh-CN" dirty="0"/>
              <a:t>SDN</a:t>
            </a:r>
            <a:r>
              <a:rPr lang="zh-CN" altLang="zh-CN" dirty="0"/>
              <a:t>走向市场的第一步。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2012</a:t>
            </a:r>
            <a:r>
              <a:rPr lang="zh-CN" altLang="zh-CN" dirty="0"/>
              <a:t>年底，</a:t>
            </a:r>
            <a:r>
              <a:rPr lang="en-US" altLang="zh-CN" dirty="0"/>
              <a:t>AT&amp;T</a:t>
            </a:r>
            <a:r>
              <a:rPr lang="zh-CN" altLang="zh-CN" dirty="0"/>
              <a:t>、英国电信</a:t>
            </a:r>
            <a:r>
              <a:rPr lang="en-US" altLang="zh-CN" dirty="0"/>
              <a:t>(BT)</a:t>
            </a:r>
            <a:r>
              <a:rPr lang="zh-CN" altLang="zh-CN" dirty="0"/>
              <a:t>、德国电信、</a:t>
            </a:r>
            <a:r>
              <a:rPr lang="en-US" altLang="zh-CN" dirty="0"/>
              <a:t>Orange</a:t>
            </a:r>
            <a:r>
              <a:rPr lang="zh-CN" altLang="zh-CN" dirty="0"/>
              <a:t>、意大利电信、西班牙电信公司和</a:t>
            </a:r>
            <a:r>
              <a:rPr lang="en-US" altLang="zh-CN" dirty="0"/>
              <a:t>Verizon</a:t>
            </a:r>
            <a:r>
              <a:rPr lang="zh-CN" altLang="zh-CN" dirty="0"/>
              <a:t>联合发起成立了网络功能虚拟化产业联盟</a:t>
            </a:r>
            <a:r>
              <a:rPr lang="en-US" altLang="zh-CN" dirty="0"/>
              <a:t>(Network Functions </a:t>
            </a:r>
            <a:r>
              <a:rPr lang="en-US" altLang="zh-CN" dirty="0" err="1"/>
              <a:t>Virtualisation</a:t>
            </a:r>
            <a:r>
              <a:rPr lang="zh-CN" altLang="zh-CN" dirty="0"/>
              <a:t>，</a:t>
            </a:r>
            <a:r>
              <a:rPr lang="en-US" altLang="zh-CN" dirty="0"/>
              <a:t>NFV)</a:t>
            </a:r>
            <a:r>
              <a:rPr lang="zh-CN" altLang="zh-CN" dirty="0"/>
              <a:t>，旨在将</a:t>
            </a:r>
            <a:r>
              <a:rPr lang="en-US" altLang="zh-CN" dirty="0"/>
              <a:t>SDN</a:t>
            </a:r>
            <a:r>
              <a:rPr lang="zh-CN" altLang="zh-CN" dirty="0"/>
              <a:t>的理念引入电信业。由</a:t>
            </a:r>
            <a:r>
              <a:rPr lang="en-US" altLang="zh-CN" dirty="0"/>
              <a:t>52</a:t>
            </a:r>
            <a:r>
              <a:rPr lang="zh-CN" altLang="zh-CN" dirty="0"/>
              <a:t>家网络运营商、电信设备供应商、</a:t>
            </a:r>
            <a:r>
              <a:rPr lang="en-US" altLang="zh-CN" dirty="0"/>
              <a:t>IT</a:t>
            </a:r>
            <a:r>
              <a:rPr lang="zh-CN" altLang="zh-CN" dirty="0"/>
              <a:t>设备供应商以及技术供应商组建。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月，思科和</a:t>
            </a:r>
            <a:r>
              <a:rPr lang="en-US" altLang="zh-CN" dirty="0"/>
              <a:t>IBM</a:t>
            </a:r>
            <a:r>
              <a:rPr lang="zh-CN" altLang="zh-CN" dirty="0"/>
              <a:t>联合微软、</a:t>
            </a:r>
            <a:r>
              <a:rPr lang="en-US" altLang="zh-CN" dirty="0"/>
              <a:t>Big Switch</a:t>
            </a:r>
            <a:r>
              <a:rPr lang="zh-CN" altLang="zh-CN" dirty="0"/>
              <a:t>、博科、思杰、戴尔、爱立信、富士通、英特尔、瞻博网络、微软、</a:t>
            </a:r>
            <a:r>
              <a:rPr lang="en-US" altLang="zh-CN" dirty="0"/>
              <a:t>NEC</a:t>
            </a:r>
            <a:r>
              <a:rPr lang="zh-CN" altLang="zh-CN" dirty="0"/>
              <a:t>、惠普、红帽和</a:t>
            </a:r>
            <a:r>
              <a:rPr lang="en-US" altLang="zh-CN" dirty="0"/>
              <a:t>VMware</a:t>
            </a:r>
            <a:r>
              <a:rPr lang="zh-CN" altLang="zh-CN" dirty="0"/>
              <a:t>等发起成立了</a:t>
            </a:r>
            <a:r>
              <a:rPr lang="en-US" altLang="zh-CN" dirty="0"/>
              <a:t>Open Daylight</a:t>
            </a:r>
            <a:r>
              <a:rPr lang="zh-CN" altLang="zh-CN" dirty="0"/>
              <a:t>，与</a:t>
            </a:r>
            <a:r>
              <a:rPr lang="en-US" altLang="zh-CN" dirty="0"/>
              <a:t>LINUX</a:t>
            </a:r>
            <a:r>
              <a:rPr lang="zh-CN" altLang="zh-CN" dirty="0"/>
              <a:t>基金会合作，开发</a:t>
            </a:r>
            <a:r>
              <a:rPr lang="en-US" altLang="zh-CN" dirty="0"/>
              <a:t>SDN</a:t>
            </a:r>
            <a:r>
              <a:rPr lang="zh-CN" altLang="zh-CN" dirty="0"/>
              <a:t>控制器、南向</a:t>
            </a:r>
            <a:r>
              <a:rPr lang="en-US" altLang="zh-CN" dirty="0"/>
              <a:t>/</a:t>
            </a:r>
            <a:r>
              <a:rPr lang="zh-CN" altLang="zh-CN" dirty="0"/>
              <a:t>北向</a:t>
            </a:r>
            <a:r>
              <a:rPr lang="en-US" altLang="zh-CN" dirty="0"/>
              <a:t>API</a:t>
            </a:r>
            <a:r>
              <a:rPr lang="zh-CN" altLang="zh-CN" dirty="0"/>
              <a:t>等软件，旨在打破大厂商对网络硬件的垄断，驱动网络技术创新力，使网络管理更容易、更廉价。这个组织中只有</a:t>
            </a:r>
            <a:r>
              <a:rPr lang="en-US" altLang="zh-CN" dirty="0"/>
              <a:t>SDN</a:t>
            </a:r>
            <a:r>
              <a:rPr lang="zh-CN" altLang="zh-CN" dirty="0"/>
              <a:t>的供应商，没有</a:t>
            </a:r>
            <a:r>
              <a:rPr lang="en-US" altLang="zh-CN" dirty="0"/>
              <a:t>SDN</a:t>
            </a:r>
            <a:r>
              <a:rPr lang="zh-CN" altLang="zh-CN" dirty="0"/>
              <a:t>的用户</a:t>
            </a:r>
            <a:r>
              <a:rPr lang="en-US" altLang="zh-CN" dirty="0"/>
              <a:t>——</a:t>
            </a:r>
            <a:r>
              <a:rPr lang="zh-CN" altLang="zh-CN" dirty="0"/>
              <a:t>互联网或者运营商。</a:t>
            </a:r>
            <a:r>
              <a:rPr lang="en-US" altLang="zh-CN" dirty="0"/>
              <a:t>Open Daylight</a:t>
            </a:r>
            <a:r>
              <a:rPr lang="zh-CN" altLang="zh-CN" dirty="0"/>
              <a:t>项目的范围包括</a:t>
            </a:r>
            <a:r>
              <a:rPr lang="en-US" altLang="zh-CN" dirty="0"/>
              <a:t>SDN</a:t>
            </a:r>
            <a:r>
              <a:rPr lang="zh-CN" altLang="zh-CN" dirty="0"/>
              <a:t>控制器，</a:t>
            </a:r>
            <a:r>
              <a:rPr lang="en-US" altLang="zh-CN" dirty="0"/>
              <a:t>API</a:t>
            </a:r>
            <a:r>
              <a:rPr lang="zh-CN" altLang="zh-CN" dirty="0"/>
              <a:t>专有扩展等，并宣布要推出工业级的开源</a:t>
            </a:r>
            <a:r>
              <a:rPr lang="en-US" altLang="zh-CN" dirty="0"/>
              <a:t>SDN</a:t>
            </a:r>
            <a:r>
              <a:rPr lang="zh-CN" altLang="zh-CN" dirty="0"/>
              <a:t>控制器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05000"/>
              </a:lnSpc>
            </a:pPr>
            <a:endParaRPr lang="en-US" altLang="zh-CN" dirty="0"/>
          </a:p>
          <a:p>
            <a:pPr>
              <a:lnSpc>
                <a:spcPct val="105000"/>
              </a:lnSpc>
            </a:pPr>
            <a:r>
              <a:rPr lang="zh-CN" altLang="en-US" dirty="0"/>
              <a:t>简单再补充点背景知识</a:t>
            </a:r>
            <a:endParaRPr lang="en-US" altLang="zh-CN" dirty="0"/>
          </a:p>
          <a:p>
            <a:pPr>
              <a:lnSpc>
                <a:spcPct val="105000"/>
              </a:lnSpc>
            </a:pPr>
            <a:r>
              <a:rPr lang="en-US" altLang="zh-CN" dirty="0"/>
              <a:t>Clean Slate</a:t>
            </a:r>
            <a:r>
              <a:rPr lang="zh-CN" altLang="en-US" dirty="0"/>
              <a:t>计划</a:t>
            </a:r>
            <a:endParaRPr lang="en-US" altLang="zh-CN" dirty="0"/>
          </a:p>
          <a:p>
            <a:pPr lvl="1">
              <a:lnSpc>
                <a:spcPct val="105000"/>
              </a:lnSpc>
            </a:pPr>
            <a:r>
              <a:rPr lang="zh-CN" altLang="en-US" dirty="0"/>
              <a:t>痛点：现有网络架构不断修补，难以解决根本问题，重新定义网络架构也许是根本解决方案，推倒重来可行么？</a:t>
            </a:r>
            <a:endParaRPr lang="en-US" altLang="zh-CN" dirty="0"/>
          </a:p>
          <a:p>
            <a:pPr lvl="1">
              <a:lnSpc>
                <a:spcPct val="105000"/>
              </a:lnSpc>
            </a:pPr>
            <a:r>
              <a:rPr lang="en-US" altLang="zh-CN" dirty="0" err="1"/>
              <a:t>CleanSlate</a:t>
            </a:r>
            <a:r>
              <a:rPr lang="zh-CN" altLang="en-US" dirty="0"/>
              <a:t>项目的最终目的是要重新发明因特网，旨在改变设计已略显不合时宜，且难以进化发展的现有网络基础架构。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引出广义和狭义</a:t>
            </a:r>
            <a:r>
              <a:rPr lang="en-US" altLang="zh-CN" dirty="0"/>
              <a:t>Clean Slate</a:t>
            </a:r>
            <a:r>
              <a:rPr lang="zh-CN" altLang="en-US" dirty="0"/>
              <a:t>项目概念</a:t>
            </a:r>
          </a:p>
          <a:p>
            <a:pPr lvl="2">
              <a:lnSpc>
                <a:spcPct val="105000"/>
              </a:lnSpc>
            </a:pPr>
            <a:r>
              <a:rPr lang="zh-CN" altLang="en-US" dirty="0"/>
              <a:t>广义：泛指各种各样的下一代网络（</a:t>
            </a:r>
            <a:r>
              <a:rPr lang="en-US" altLang="zh-CN" dirty="0"/>
              <a:t>NGN</a:t>
            </a:r>
            <a:r>
              <a:rPr lang="zh-CN" altLang="en-US" dirty="0"/>
              <a:t>）项目</a:t>
            </a:r>
          </a:p>
          <a:p>
            <a:pPr lvl="2">
              <a:lnSpc>
                <a:spcPct val="105000"/>
              </a:lnSpc>
            </a:pPr>
            <a:r>
              <a:rPr lang="zh-CN" altLang="en-US" dirty="0"/>
              <a:t>狭义：斯坦福大学尼克 麦吉翁（</a:t>
            </a:r>
            <a:r>
              <a:rPr lang="en-US" altLang="zh-CN" dirty="0"/>
              <a:t>Nick McKeown</a:t>
            </a:r>
            <a:r>
              <a:rPr lang="zh-CN" altLang="en-US" dirty="0"/>
              <a:t>）教授牵头的实验室研究计划（</a:t>
            </a:r>
            <a:r>
              <a:rPr lang="en-US" altLang="zh-CN" dirty="0"/>
              <a:t>SDN</a:t>
            </a:r>
            <a:r>
              <a:rPr lang="zh-CN" altLang="en-US" dirty="0"/>
              <a:t>诞生处）</a:t>
            </a:r>
            <a:endParaRPr lang="en-US" altLang="zh-CN" dirty="0"/>
          </a:p>
          <a:p>
            <a:pPr>
              <a:lnSpc>
                <a:spcPct val="105000"/>
              </a:lnSpc>
            </a:pPr>
            <a:r>
              <a:rPr lang="en-US" altLang="zh-CN" dirty="0"/>
              <a:t>Ethane</a:t>
            </a:r>
            <a:r>
              <a:rPr lang="zh-CN" altLang="en-US" dirty="0"/>
              <a:t>项目（</a:t>
            </a:r>
            <a:r>
              <a:rPr lang="en-US" altLang="zh-CN" dirty="0" err="1"/>
              <a:t>CleanSlate</a:t>
            </a:r>
            <a:r>
              <a:rPr lang="zh-CN" altLang="en-US" dirty="0"/>
              <a:t>项目计划的子课题）</a:t>
            </a:r>
            <a:endParaRPr lang="en-US" altLang="zh-CN" dirty="0"/>
          </a:p>
          <a:p>
            <a:pPr lvl="1">
              <a:lnSpc>
                <a:spcPct val="105000"/>
              </a:lnSpc>
            </a:pPr>
            <a:r>
              <a:rPr lang="zh-CN" altLang="en-US" dirty="0"/>
              <a:t>斯坦福的学生马丁</a:t>
            </a:r>
            <a:r>
              <a:rPr lang="en-US" altLang="zh-CN" dirty="0"/>
              <a:t>.</a:t>
            </a:r>
            <a:r>
              <a:rPr lang="zh-CN" altLang="en-US" dirty="0"/>
              <a:t>卡萨多（尼克</a:t>
            </a:r>
            <a:r>
              <a:rPr lang="en-US" altLang="zh-CN" dirty="0"/>
              <a:t>-</a:t>
            </a:r>
            <a:r>
              <a:rPr lang="zh-CN" altLang="en-US" dirty="0"/>
              <a:t>麦吉翁是马丁的老师）领导了一个关于网络安全与管理的项目</a:t>
            </a:r>
            <a:r>
              <a:rPr lang="en-US" altLang="zh-CN" dirty="0"/>
              <a:t>Ethane</a:t>
            </a:r>
            <a:r>
              <a:rPr lang="zh-CN" altLang="en-US" dirty="0"/>
              <a:t>，该项目试图通过一个集中式的控制器，让网络管理员可以方便地定义基于网络流的安全控制策略，并将这些安全策略应用到各种网络设备中，从而实现对整个网络通讯的安全控制。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受此项目启发，</a:t>
            </a:r>
            <a:r>
              <a:rPr lang="en-US" altLang="zh-CN" dirty="0"/>
              <a:t>Martin</a:t>
            </a:r>
            <a:r>
              <a:rPr lang="zh-CN" altLang="en-US" dirty="0"/>
              <a:t>和他的导师</a:t>
            </a:r>
            <a:r>
              <a:rPr lang="en-US" altLang="zh-CN" dirty="0"/>
              <a:t>Nick McKeown</a:t>
            </a:r>
            <a:r>
              <a:rPr lang="zh-CN" altLang="en-US" dirty="0"/>
              <a:t>教授提出了</a:t>
            </a:r>
            <a:r>
              <a:rPr lang="en-US" altLang="zh-CN" dirty="0" err="1"/>
              <a:t>OpenFlow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>
              <a:lnSpc>
                <a:spcPct val="105000"/>
              </a:lnSpc>
            </a:pPr>
            <a:endParaRPr lang="zh-CN" altLang="en-US" dirty="0"/>
          </a:p>
          <a:p>
            <a:pPr>
              <a:lnSpc>
                <a:spcPct val="105000"/>
              </a:lnSpc>
            </a:pPr>
            <a:endParaRPr lang="en-US" altLang="zh-CN" dirty="0"/>
          </a:p>
          <a:p>
            <a:pPr>
              <a:lnSpc>
                <a:spcPct val="105000"/>
              </a:lnSpc>
            </a:pPr>
            <a:endParaRPr lang="zh-CN" altLang="en-US" dirty="0"/>
          </a:p>
          <a:p>
            <a:pPr>
              <a:lnSpc>
                <a:spcPct val="10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5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2684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0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5179631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8953268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704841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+mn-ea"/>
                <a:ea typeface="+mn-ea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>
                <a:solidFill>
                  <a:srgbClr val="990000"/>
                </a:solidFill>
                <a:latin typeface="+mn-ea"/>
                <a:ea typeface="+mn-ea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+mn-ea"/>
              <a:ea typeface="+mn-ea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2018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j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j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j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2018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hf sldNum="0"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8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9.png"/><Relationship Id="rId9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image" Target="../media/image73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80.wmf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79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HCRSE115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蔡文俊</a:t>
            </a:r>
            <a:r>
              <a:rPr lang="en-US" altLang="zh-CN"/>
              <a:t>/cwx440054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2018.08.27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万倡利</a:t>
            </a:r>
            <a:r>
              <a:rPr lang="en-US" altLang="zh-CN" dirty="0"/>
              <a:t>/wwx408647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821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矩形 622"/>
          <p:cNvSpPr/>
          <p:nvPr/>
        </p:nvSpPr>
        <p:spPr>
          <a:xfrm>
            <a:off x="7392144" y="5092965"/>
            <a:ext cx="2412268" cy="184666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68552" tIns="0" rIns="68552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华为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Agile Controller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解决方案</a:t>
            </a:r>
          </a:p>
        </p:txBody>
      </p:sp>
      <p:sp>
        <p:nvSpPr>
          <p:cNvPr id="549" name="矩形 548"/>
          <p:cNvSpPr/>
          <p:nvPr/>
        </p:nvSpPr>
        <p:spPr>
          <a:xfrm>
            <a:off x="1127447" y="1273868"/>
            <a:ext cx="9646984" cy="930996"/>
          </a:xfrm>
          <a:prstGeom prst="rect">
            <a:avLst/>
          </a:prstGeom>
          <a:solidFill>
            <a:srgbClr val="990000"/>
          </a:solidFill>
        </p:spPr>
        <p:txBody>
          <a:bodyPr wrap="square" lIns="68552" tIns="34276" rIns="68552" bIns="34276">
            <a:spAutoFit/>
          </a:bodyPr>
          <a:lstStyle/>
          <a:p>
            <a:pPr marL="214225" indent="-21422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2006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年斯坦福大学发布 </a:t>
            </a:r>
            <a:r>
              <a:rPr lang="en-US" altLang="zh-CN" sz="1400" b="1" kern="0" dirty="0" err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OpenFlow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，网络设备转发和控制面分离，通过集中的控制面实现网络流量的灵活控制</a:t>
            </a:r>
            <a:endParaRPr lang="en-US" altLang="zh-CN" sz="1400" b="1" kern="0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14225" indent="-21422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400" b="1" kern="0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14225" indent="-21422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华为数据中心</a:t>
            </a: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SDN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的核心特征是适度的转控分离结合之外</a:t>
            </a: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通过管理与控制分离</a:t>
            </a: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实现网络业务自动化发放</a:t>
            </a: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,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助力数据中心业务实现敏捷发放</a:t>
            </a:r>
            <a:r>
              <a:rPr lang="en-US" altLang="zh-CN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r>
              <a:rPr lang="zh-CN" altLang="en-US" sz="1400" b="1" kern="0" dirty="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endParaRPr lang="en-US" altLang="zh-CN" sz="1400" b="1" kern="0" dirty="0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5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24" y="2862367"/>
            <a:ext cx="1126447" cy="24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" name="矩形 550"/>
          <p:cNvSpPr/>
          <p:nvPr/>
        </p:nvSpPr>
        <p:spPr>
          <a:xfrm>
            <a:off x="3225605" y="3811079"/>
            <a:ext cx="3986519" cy="553998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Nicira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成立</a:t>
            </a:r>
            <a:endParaRPr lang="en-US" altLang="zh-CN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构建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Overlay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方案，虚拟网络和物理网络的分离</a:t>
            </a:r>
            <a:endParaRPr lang="en-US" altLang="zh-CN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虚拟网络集中控制</a:t>
            </a:r>
            <a:endParaRPr lang="en-US" altLang="zh-CN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2" name="直接连接符 551"/>
          <p:cNvCxnSpPr/>
          <p:nvPr/>
        </p:nvCxnSpPr>
        <p:spPr bwMode="auto">
          <a:xfrm>
            <a:off x="1777906" y="5472015"/>
            <a:ext cx="9015442" cy="346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53" name="矩形 552"/>
          <p:cNvSpPr/>
          <p:nvPr/>
        </p:nvSpPr>
        <p:spPr>
          <a:xfrm>
            <a:off x="8220236" y="3811106"/>
            <a:ext cx="1038772" cy="553998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Vmware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收购</a:t>
            </a: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Nicira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，形成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NSX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方案</a:t>
            </a:r>
            <a:endParaRPr lang="en-US" altLang="zh-CN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4455525" y="2861304"/>
            <a:ext cx="1601777" cy="253887"/>
          </a:xfrm>
          <a:prstGeom prst="rect">
            <a:avLst/>
          </a:prstGeom>
        </p:spPr>
        <p:txBody>
          <a:bodyPr wrap="square" lIns="68552" tIns="34276" rIns="68552" bIns="34276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OpenFlow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社区成立</a:t>
            </a:r>
          </a:p>
        </p:txBody>
      </p:sp>
      <p:cxnSp>
        <p:nvCxnSpPr>
          <p:cNvPr id="555" name="直接箭头连接符 554"/>
          <p:cNvCxnSpPr>
            <a:stCxn id="550" idx="3"/>
            <a:endCxn id="554" idx="1"/>
          </p:cNvCxnSpPr>
          <p:nvPr/>
        </p:nvCxnSpPr>
        <p:spPr bwMode="auto">
          <a:xfrm>
            <a:off x="3676571" y="2982553"/>
            <a:ext cx="778954" cy="5695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6" name="肘形连接符 133"/>
          <p:cNvCxnSpPr/>
          <p:nvPr/>
        </p:nvCxnSpPr>
        <p:spPr bwMode="auto">
          <a:xfrm rot="5400000">
            <a:off x="2773518" y="3502235"/>
            <a:ext cx="819950" cy="91544"/>
          </a:xfrm>
          <a:prstGeom prst="bentConnector4">
            <a:avLst>
              <a:gd name="adj1" fmla="val 43380"/>
              <a:gd name="adj2" fmla="val 337535"/>
            </a:avLst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557" name="直接箭头连接符 556"/>
          <p:cNvCxnSpPr>
            <a:stCxn id="551" idx="3"/>
            <a:endCxn id="553" idx="1"/>
          </p:cNvCxnSpPr>
          <p:nvPr/>
        </p:nvCxnSpPr>
        <p:spPr bwMode="auto">
          <a:xfrm>
            <a:off x="7212124" y="4088078"/>
            <a:ext cx="1008112" cy="27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8" name="矩形 557"/>
          <p:cNvSpPr/>
          <p:nvPr/>
        </p:nvSpPr>
        <p:spPr>
          <a:xfrm>
            <a:off x="6981112" y="2858564"/>
            <a:ext cx="952657" cy="253887"/>
          </a:xfrm>
          <a:prstGeom prst="rect">
            <a:avLst/>
          </a:prstGeom>
        </p:spPr>
        <p:txBody>
          <a:bodyPr wrap="square" lIns="68552" tIns="34276" rIns="68552" bIns="34276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ONF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成立</a:t>
            </a:r>
          </a:p>
        </p:txBody>
      </p:sp>
      <p:cxnSp>
        <p:nvCxnSpPr>
          <p:cNvPr id="559" name="直接箭头连接符 558"/>
          <p:cNvCxnSpPr>
            <a:stCxn id="554" idx="3"/>
            <a:endCxn id="558" idx="1"/>
          </p:cNvCxnSpPr>
          <p:nvPr/>
        </p:nvCxnSpPr>
        <p:spPr bwMode="auto">
          <a:xfrm flipV="1">
            <a:off x="6057302" y="2985508"/>
            <a:ext cx="923810" cy="274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0" name="圆角矩形 559"/>
          <p:cNvSpPr/>
          <p:nvPr/>
        </p:nvSpPr>
        <p:spPr bwMode="auto">
          <a:xfrm>
            <a:off x="2550124" y="2774561"/>
            <a:ext cx="7324911" cy="32633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6855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2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6640852" y="3138237"/>
            <a:ext cx="1073871" cy="184666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Bigswitch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成立</a:t>
            </a:r>
          </a:p>
        </p:txBody>
      </p:sp>
      <p:cxnSp>
        <p:nvCxnSpPr>
          <p:cNvPr id="562" name="肘形连接符 139"/>
          <p:cNvCxnSpPr>
            <a:endCxn id="561" idx="1"/>
          </p:cNvCxnSpPr>
          <p:nvPr/>
        </p:nvCxnSpPr>
        <p:spPr bwMode="auto">
          <a:xfrm rot="16200000" flipH="1">
            <a:off x="6519334" y="3109052"/>
            <a:ext cx="136034" cy="107002"/>
          </a:xfrm>
          <a:prstGeom prst="bentConnector2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3" name="矩形 562"/>
          <p:cNvSpPr/>
          <p:nvPr/>
        </p:nvSpPr>
        <p:spPr>
          <a:xfrm>
            <a:off x="5730286" y="3147678"/>
            <a:ext cx="698657" cy="184666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Pica8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成立</a:t>
            </a:r>
          </a:p>
        </p:txBody>
      </p:sp>
      <p:cxnSp>
        <p:nvCxnSpPr>
          <p:cNvPr id="564" name="肘形连接符 141"/>
          <p:cNvCxnSpPr>
            <a:endCxn id="563" idx="1"/>
          </p:cNvCxnSpPr>
          <p:nvPr/>
        </p:nvCxnSpPr>
        <p:spPr bwMode="auto">
          <a:xfrm rot="16200000" flipH="1">
            <a:off x="5595841" y="3105566"/>
            <a:ext cx="156814" cy="112076"/>
          </a:xfrm>
          <a:prstGeom prst="bentConnector2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5" name="矩形 564"/>
          <p:cNvSpPr/>
          <p:nvPr/>
        </p:nvSpPr>
        <p:spPr>
          <a:xfrm>
            <a:off x="1400527" y="2830989"/>
            <a:ext cx="1082341" cy="8664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34276" rIns="0" bIns="34276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狭义</a:t>
            </a:r>
            <a:r>
              <a:rPr lang="en-US" altLang="zh-CN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SDN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转发控制分离</a:t>
            </a:r>
          </a:p>
        </p:txBody>
      </p:sp>
      <p:sp>
        <p:nvSpPr>
          <p:cNvPr id="566" name="矩形 565"/>
          <p:cNvSpPr/>
          <p:nvPr/>
        </p:nvSpPr>
        <p:spPr>
          <a:xfrm>
            <a:off x="4977270" y="3084301"/>
            <a:ext cx="902706" cy="253887"/>
          </a:xfrm>
          <a:prstGeom prst="rect">
            <a:avLst/>
          </a:prstGeom>
        </p:spPr>
        <p:txBody>
          <a:bodyPr wrap="square" lIns="68552" tIns="34276" rIns="68552" bIns="34276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Startup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4223460" y="3478230"/>
            <a:ext cx="1152460" cy="253887"/>
          </a:xfrm>
          <a:prstGeom prst="rect">
            <a:avLst/>
          </a:prstGeom>
        </p:spPr>
        <p:txBody>
          <a:bodyPr wrap="square" lIns="68552" tIns="34276" rIns="68552" bIns="34276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传统厂商</a:t>
            </a:r>
          </a:p>
        </p:txBody>
      </p:sp>
      <p:sp>
        <p:nvSpPr>
          <p:cNvPr id="568" name="矩形 567"/>
          <p:cNvSpPr/>
          <p:nvPr/>
        </p:nvSpPr>
        <p:spPr>
          <a:xfrm>
            <a:off x="5246969" y="3348459"/>
            <a:ext cx="4596623" cy="369332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Dell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Juniper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Brocade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Cisco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NEC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等分别推出支持</a:t>
            </a: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Openflow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的交换机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控制器</a:t>
            </a:r>
          </a:p>
        </p:txBody>
      </p:sp>
      <p:cxnSp>
        <p:nvCxnSpPr>
          <p:cNvPr id="569" name="肘形连接符 146"/>
          <p:cNvCxnSpPr>
            <a:endCxn id="568" idx="1"/>
          </p:cNvCxnSpPr>
          <p:nvPr/>
        </p:nvCxnSpPr>
        <p:spPr bwMode="auto">
          <a:xfrm rot="16200000" flipH="1">
            <a:off x="4913539" y="3199695"/>
            <a:ext cx="428088" cy="238772"/>
          </a:xfrm>
          <a:prstGeom prst="bentConnector2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0" name="直接连接符 569"/>
          <p:cNvCxnSpPr/>
          <p:nvPr/>
        </p:nvCxnSpPr>
        <p:spPr bwMode="auto">
          <a:xfrm flipV="1">
            <a:off x="1820397" y="3772591"/>
            <a:ext cx="9460179" cy="5119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1" name="矩形 570"/>
          <p:cNvSpPr/>
          <p:nvPr/>
        </p:nvSpPr>
        <p:spPr>
          <a:xfrm>
            <a:off x="1412025" y="3832907"/>
            <a:ext cx="1066535" cy="15897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34276" rIns="0" bIns="34276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广义</a:t>
            </a:r>
            <a:r>
              <a:rPr lang="en-US" altLang="zh-CN" sz="12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SDN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管理集中</a:t>
            </a:r>
            <a:endParaRPr lang="en-US" altLang="zh-CN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混合控制</a:t>
            </a:r>
          </a:p>
        </p:txBody>
      </p:sp>
      <p:sp>
        <p:nvSpPr>
          <p:cNvPr id="572" name="矩形 571"/>
          <p:cNvSpPr/>
          <p:nvPr/>
        </p:nvSpPr>
        <p:spPr>
          <a:xfrm>
            <a:off x="2518264" y="2394402"/>
            <a:ext cx="1646071" cy="315443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wrap="square" lIns="0" tIns="34276" rIns="0" bIns="34276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Openflow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阶段</a:t>
            </a:r>
          </a:p>
        </p:txBody>
      </p:sp>
      <p:sp>
        <p:nvSpPr>
          <p:cNvPr id="575" name="矩形 574"/>
          <p:cNvSpPr/>
          <p:nvPr/>
        </p:nvSpPr>
        <p:spPr>
          <a:xfrm>
            <a:off x="4954057" y="2377344"/>
            <a:ext cx="4920978" cy="320440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wrap="square" lIns="0" tIns="34276" rIns="0" bIns="34276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SDN</a:t>
            </a:r>
            <a:r>
              <a:rPr lang="zh-CN" altLang="en-US" sz="16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阶段</a:t>
            </a:r>
          </a:p>
        </p:txBody>
      </p:sp>
      <p:sp>
        <p:nvSpPr>
          <p:cNvPr id="576" name="右箭头 575"/>
          <p:cNvSpPr/>
          <p:nvPr/>
        </p:nvSpPr>
        <p:spPr bwMode="auto">
          <a:xfrm>
            <a:off x="4355470" y="2387618"/>
            <a:ext cx="407453" cy="271945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6855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2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77" name="矩形 576"/>
          <p:cNvSpPr/>
          <p:nvPr/>
        </p:nvSpPr>
        <p:spPr>
          <a:xfrm>
            <a:off x="8303144" y="4506767"/>
            <a:ext cx="1501268" cy="184666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OpenDaylight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成立</a:t>
            </a:r>
          </a:p>
        </p:txBody>
      </p:sp>
      <p:sp>
        <p:nvSpPr>
          <p:cNvPr id="578" name="矩形 577"/>
          <p:cNvSpPr/>
          <p:nvPr/>
        </p:nvSpPr>
        <p:spPr>
          <a:xfrm>
            <a:off x="8857579" y="2847008"/>
            <a:ext cx="986014" cy="253887"/>
          </a:xfrm>
          <a:prstGeom prst="rect">
            <a:avLst/>
          </a:prstGeom>
        </p:spPr>
        <p:txBody>
          <a:bodyPr wrap="square" lIns="68552" tIns="34276" rIns="68552" bIns="34276">
            <a:spAutoFit/>
          </a:bodyPr>
          <a:lstStyle/>
          <a:p>
            <a:pPr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ONOS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79" name="直接箭头连接符 578"/>
          <p:cNvCxnSpPr/>
          <p:nvPr/>
        </p:nvCxnSpPr>
        <p:spPr bwMode="auto">
          <a:xfrm>
            <a:off x="7670275" y="2956986"/>
            <a:ext cx="1041509" cy="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0" name="矩形 579"/>
          <p:cNvSpPr/>
          <p:nvPr/>
        </p:nvSpPr>
        <p:spPr bwMode="auto">
          <a:xfrm>
            <a:off x="848346" y="5445176"/>
            <a:ext cx="3483458" cy="9365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6855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20">
              <a:buClr>
                <a:srgbClr val="CC9900"/>
              </a:buClr>
            </a:pPr>
            <a:r>
              <a:rPr lang="en-US" altLang="zh-CN" sz="1400" b="1" dirty="0" err="1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Openflow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ctr" defTabSz="685520">
              <a:buClr>
                <a:srgbClr val="CC9900"/>
              </a:buClr>
            </a:pPr>
            <a:r>
              <a:rPr lang="zh-CN" altLang="en-US" sz="1400" b="1" dirty="0">
                <a:solidFill>
                  <a:srgbClr val="C00000"/>
                </a:solidFill>
                <a:latin typeface="+mn-ea"/>
                <a:ea typeface="+mn-ea"/>
              </a:rPr>
              <a:t>网络革新 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路线</a:t>
            </a:r>
          </a:p>
        </p:txBody>
      </p:sp>
      <p:sp>
        <p:nvSpPr>
          <p:cNvPr id="591" name="矩形 590"/>
          <p:cNvSpPr/>
          <p:nvPr/>
        </p:nvSpPr>
        <p:spPr bwMode="auto">
          <a:xfrm>
            <a:off x="3719736" y="5648052"/>
            <a:ext cx="3356561" cy="449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6855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20">
              <a:buClr>
                <a:srgbClr val="CC9900"/>
              </a:buClr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虚拟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Overlay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路线</a:t>
            </a:r>
          </a:p>
        </p:txBody>
      </p:sp>
      <p:sp>
        <p:nvSpPr>
          <p:cNvPr id="601" name="矩形 600"/>
          <p:cNvSpPr/>
          <p:nvPr/>
        </p:nvSpPr>
        <p:spPr bwMode="auto">
          <a:xfrm>
            <a:off x="7608168" y="5511115"/>
            <a:ext cx="2285371" cy="8803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68552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20">
              <a:buClr>
                <a:srgbClr val="CC9900"/>
              </a:buClr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综合控制器路线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,:</a:t>
            </a:r>
          </a:p>
          <a:p>
            <a:pPr defTabSz="685520">
              <a:buClr>
                <a:srgbClr val="CC9900"/>
              </a:buClr>
            </a:pP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集中管理和控制 网络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实现网络自动化发放和转发效率提升</a:t>
            </a:r>
            <a:endParaRPr lang="en-US" altLang="zh-CN" sz="12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defTabSz="685520">
              <a:buClr>
                <a:srgbClr val="CC9900"/>
              </a:buClr>
            </a:pPr>
            <a:endParaRPr lang="zh-CN" altLang="en-US" sz="900" b="1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4" name="右大括号 603"/>
          <p:cNvSpPr/>
          <p:nvPr/>
        </p:nvSpPr>
        <p:spPr bwMode="auto">
          <a:xfrm>
            <a:off x="9908896" y="2753372"/>
            <a:ext cx="107602" cy="936574"/>
          </a:xfrm>
          <a:prstGeom prst="rightBrace">
            <a:avLst/>
          </a:prstGeom>
          <a:noFill/>
          <a:ln w="38100" cap="flat" cmpd="sng" algn="ctr">
            <a:solidFill>
              <a:srgbClr val="10C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2" tIns="34276" rIns="68552" bIns="34276" numCol="1" rtlCol="0" anchor="t" anchorCtr="0" compatLnSpc="1">
            <a:prstTxWarp prst="textNoShape">
              <a:avLst/>
            </a:prstTxWarp>
          </a:bodyPr>
          <a:lstStyle/>
          <a:p>
            <a:pPr defTabSz="685520">
              <a:buClr>
                <a:srgbClr val="CC9900"/>
              </a:buClr>
            </a:pPr>
            <a:endParaRPr lang="zh-CN" altLang="en-US" sz="1200" b="1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8" name="右大括号 607"/>
          <p:cNvSpPr/>
          <p:nvPr/>
        </p:nvSpPr>
        <p:spPr bwMode="auto">
          <a:xfrm>
            <a:off x="9881492" y="3839794"/>
            <a:ext cx="162409" cy="538186"/>
          </a:xfrm>
          <a:prstGeom prst="rightBrace">
            <a:avLst/>
          </a:prstGeom>
          <a:noFill/>
          <a:ln w="38100" cap="flat" cmpd="sng" algn="ctr">
            <a:solidFill>
              <a:srgbClr val="10C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2" tIns="34276" rIns="68552" bIns="34276" numCol="1" rtlCol="0" anchor="t" anchorCtr="0" compatLnSpc="1">
            <a:prstTxWarp prst="textNoShape">
              <a:avLst/>
            </a:prstTxWarp>
          </a:bodyPr>
          <a:lstStyle/>
          <a:p>
            <a:pPr defTabSz="685520">
              <a:buClr>
                <a:srgbClr val="CC9900"/>
              </a:buClr>
            </a:pPr>
            <a:endParaRPr lang="zh-CN" altLang="en-US" sz="1600" b="1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14" name="右大括号 613"/>
          <p:cNvSpPr/>
          <p:nvPr/>
        </p:nvSpPr>
        <p:spPr bwMode="auto">
          <a:xfrm>
            <a:off x="9875035" y="4455050"/>
            <a:ext cx="175321" cy="778222"/>
          </a:xfrm>
          <a:prstGeom prst="rightBrace">
            <a:avLst/>
          </a:prstGeom>
          <a:noFill/>
          <a:ln w="38100" cap="flat" cmpd="sng" algn="ctr">
            <a:solidFill>
              <a:srgbClr val="10C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2" tIns="34276" rIns="68552" bIns="34276" numCol="1" rtlCol="0" anchor="t" anchorCtr="0" compatLnSpc="1">
            <a:prstTxWarp prst="textNoShape">
              <a:avLst/>
            </a:prstTxWarp>
          </a:bodyPr>
          <a:lstStyle/>
          <a:p>
            <a:pPr defTabSz="685520">
              <a:buClr>
                <a:srgbClr val="CC9900"/>
              </a:buClr>
            </a:pPr>
            <a:endParaRPr lang="zh-CN" altLang="en-US" sz="1600" b="1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22" name="矩形 621"/>
          <p:cNvSpPr/>
          <p:nvPr/>
        </p:nvSpPr>
        <p:spPr>
          <a:xfrm>
            <a:off x="8618869" y="4780157"/>
            <a:ext cx="1185543" cy="184666"/>
          </a:xfrm>
          <a:prstGeom prst="rect">
            <a:avLst/>
          </a:prstGeom>
          <a:solidFill>
            <a:srgbClr val="FFCC66">
              <a:lumMod val="60000"/>
              <a:lumOff val="40000"/>
            </a:srgbClr>
          </a:solidFill>
        </p:spPr>
        <p:txBody>
          <a:bodyPr wrap="square" lIns="68552" tIns="0" rIns="68552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Cisco</a:t>
            </a:r>
            <a:r>
              <a: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发布</a:t>
            </a: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ACI</a:t>
            </a:r>
            <a:endParaRPr lang="zh-CN" altLang="en-US" sz="1200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24" name="矩形 623"/>
          <p:cNvSpPr/>
          <p:nvPr/>
        </p:nvSpPr>
        <p:spPr>
          <a:xfrm>
            <a:off x="10128448" y="5599667"/>
            <a:ext cx="645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+mn-ea"/>
                <a:ea typeface="+mn-ea"/>
              </a:rPr>
              <a:t>√</a:t>
            </a:r>
          </a:p>
        </p:txBody>
      </p:sp>
      <p:sp>
        <p:nvSpPr>
          <p:cNvPr id="625" name="矩形 624"/>
          <p:cNvSpPr/>
          <p:nvPr/>
        </p:nvSpPr>
        <p:spPr>
          <a:xfrm>
            <a:off x="10215792" y="3018117"/>
            <a:ext cx="141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+mn-lt"/>
              </a:rPr>
              <a:t>①</a:t>
            </a:r>
          </a:p>
        </p:txBody>
      </p:sp>
      <p:sp>
        <p:nvSpPr>
          <p:cNvPr id="626" name="矩形 625"/>
          <p:cNvSpPr/>
          <p:nvPr/>
        </p:nvSpPr>
        <p:spPr>
          <a:xfrm>
            <a:off x="10215791" y="3957982"/>
            <a:ext cx="141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990000"/>
                </a:solidFill>
                <a:latin typeface="+mn-lt"/>
              </a:rPr>
              <a:t>②</a:t>
            </a:r>
          </a:p>
        </p:txBody>
      </p:sp>
      <p:sp>
        <p:nvSpPr>
          <p:cNvPr id="627" name="矩形 626"/>
          <p:cNvSpPr/>
          <p:nvPr/>
        </p:nvSpPr>
        <p:spPr>
          <a:xfrm>
            <a:off x="10215791" y="4670409"/>
            <a:ext cx="141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+mn-lt"/>
              </a:rPr>
              <a:t>③</a:t>
            </a:r>
          </a:p>
        </p:txBody>
      </p:sp>
      <p:sp>
        <p:nvSpPr>
          <p:cNvPr id="6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SDN</a:t>
            </a:r>
            <a:r>
              <a:rPr lang="zh-CN" altLang="en-US"/>
              <a:t>主要技术路线</a:t>
            </a: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 bwMode="auto">
          <a:xfrm>
            <a:off x="3521877" y="5711104"/>
            <a:ext cx="809927" cy="335368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0" name="箭头: 右 49"/>
          <p:cNvSpPr/>
          <p:nvPr/>
        </p:nvSpPr>
        <p:spPr bwMode="auto">
          <a:xfrm>
            <a:off x="6394457" y="5683247"/>
            <a:ext cx="817667" cy="36322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68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8361" y="-383895"/>
            <a:ext cx="184731" cy="507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4244">
              <a:defRPr/>
            </a:pPr>
            <a:endParaRPr lang="zh-CN" altLang="en-US" sz="2699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67408" y="1543808"/>
            <a:ext cx="10225136" cy="4610463"/>
            <a:chOff x="1415609" y="1715876"/>
            <a:chExt cx="8567321" cy="3469113"/>
          </a:xfrm>
        </p:grpSpPr>
        <p:cxnSp>
          <p:nvCxnSpPr>
            <p:cNvPr id="304" name="直接连接符 303"/>
            <p:cNvCxnSpPr/>
            <p:nvPr/>
          </p:nvCxnSpPr>
          <p:spPr>
            <a:xfrm>
              <a:off x="9609210" y="2894581"/>
              <a:ext cx="0" cy="162338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2425397" y="2191737"/>
              <a:ext cx="7557532" cy="81821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76B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0" tIns="34264" rIns="68530" bIns="34264" rtlCol="0" anchor="ctr"/>
            <a:lstStyle/>
            <a:p>
              <a:pPr defTabSz="685617" fontAlgn="base"/>
              <a:endParaRPr lang="zh-CN" altLang="en-US" sz="1400" dirty="0">
                <a:solidFill>
                  <a:srgbClr val="4F81BD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84472" y="2211747"/>
              <a:ext cx="973159" cy="376285"/>
            </a:xfrm>
            <a:prstGeom prst="rect">
              <a:avLst/>
            </a:prstGeom>
          </p:spPr>
          <p:txBody>
            <a:bodyPr wrap="square" lIns="68530" tIns="34264" rIns="68530" bIns="34264">
              <a:spAutoFit/>
            </a:bodyPr>
            <a:lstStyle/>
            <a:p>
              <a:pPr indent="-104209" algn="ctr" defTabSz="598520" eaLnBrk="0" fontAlgn="base" hangingPunct="0">
                <a:buClr>
                  <a:srgbClr val="1F497D"/>
                </a:buClr>
                <a:defRPr/>
              </a:pPr>
              <a:r>
                <a:rPr kumimoji="1" lang="zh-CN" altLang="en-US" sz="1400" b="1" kern="0" dirty="0">
                  <a:latin typeface="+mn-ea"/>
                  <a:ea typeface="+mn-ea"/>
                  <a:cs typeface="Arial Unicode MS" pitchFamily="34" charset="-122"/>
                </a:rPr>
                <a:t>控制</a:t>
              </a:r>
              <a:endParaRPr kumimoji="1" lang="en-US" altLang="zh-CN" sz="1400" b="1" kern="0" dirty="0">
                <a:latin typeface="+mn-ea"/>
                <a:ea typeface="+mn-ea"/>
                <a:cs typeface="Arial Unicode MS" pitchFamily="34" charset="-122"/>
              </a:endParaRPr>
            </a:p>
            <a:p>
              <a:pPr indent="-104209" algn="ctr" defTabSz="598520" eaLnBrk="0" fontAlgn="base" hangingPunct="0">
                <a:buClr>
                  <a:srgbClr val="1F497D"/>
                </a:buClr>
                <a:defRPr/>
              </a:pPr>
              <a:r>
                <a:rPr kumimoji="1" lang="zh-CN" altLang="en-US" sz="1400" b="1" kern="0" dirty="0">
                  <a:latin typeface="+mn-ea"/>
                  <a:ea typeface="+mn-ea"/>
                  <a:cs typeface="Arial Unicode MS" pitchFamily="34" charset="-122"/>
                </a:rPr>
                <a:t>管理层</a:t>
              </a:r>
              <a:endParaRPr kumimoji="1" lang="en-US" altLang="zh-CN" sz="1400" b="1" kern="0" dirty="0"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6" name="圆角矩形 42"/>
            <p:cNvSpPr/>
            <p:nvPr/>
          </p:nvSpPr>
          <p:spPr bwMode="auto">
            <a:xfrm>
              <a:off x="8715932" y="2567370"/>
              <a:ext cx="1235412" cy="285294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 Agile Controller-DCN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1686262" y="2051477"/>
              <a:ext cx="8290065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圆角矩形 7"/>
            <p:cNvSpPr/>
            <p:nvPr/>
          </p:nvSpPr>
          <p:spPr bwMode="auto">
            <a:xfrm>
              <a:off x="2425397" y="1737494"/>
              <a:ext cx="7540576" cy="23477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76B1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35972" tIns="35972" rIns="35972" bIns="35972" anchor="ctr" anchorCtr="1"/>
            <a:lstStyle/>
            <a:p>
              <a:pPr indent="-104209" algn="ctr" defTabSz="598520" eaLnBrk="0" fontAlgn="base" hangingPunct="0">
                <a:buClr>
                  <a:srgbClr val="1F497D"/>
                </a:buClr>
                <a:defRPr/>
              </a:pPr>
              <a:r>
                <a:rPr kumimoji="1" lang="en-US" altLang="zh-CN" sz="1200" kern="0" dirty="0">
                  <a:solidFill>
                    <a:schemeClr val="tx1"/>
                  </a:solidFill>
                  <a:latin typeface="+mn-ea"/>
                  <a:cs typeface="Arial Unicode MS" panose="020B0604020202020204" pitchFamily="34" charset="-122"/>
                </a:rPr>
                <a:t>IES(Infrastructure Enabling System)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15609" y="1715876"/>
              <a:ext cx="1139322" cy="214176"/>
            </a:xfrm>
            <a:prstGeom prst="rect">
              <a:avLst/>
            </a:prstGeom>
          </p:spPr>
          <p:txBody>
            <a:bodyPr wrap="square" lIns="68530" tIns="34264" rIns="68530" bIns="34264">
              <a:spAutoFit/>
            </a:bodyPr>
            <a:lstStyle/>
            <a:p>
              <a:pPr indent="-104209" algn="ctr" defTabSz="598520" eaLnBrk="0" fontAlgn="base" hangingPunct="0">
                <a:buClr>
                  <a:srgbClr val="1F497D"/>
                </a:buClr>
                <a:defRPr/>
              </a:pPr>
              <a:r>
                <a:rPr kumimoji="1" lang="zh-CN" altLang="en-US" sz="1400" b="1" kern="0" dirty="0">
                  <a:latin typeface="+mn-ea"/>
                  <a:ea typeface="+mn-ea"/>
                  <a:cs typeface="Arial Unicode MS" pitchFamily="34" charset="-122"/>
                </a:rPr>
                <a:t>协同层</a:t>
              </a:r>
            </a:p>
          </p:txBody>
        </p:sp>
        <p:sp>
          <p:nvSpPr>
            <p:cNvPr id="10" name="圆角矩形 42"/>
            <p:cNvSpPr/>
            <p:nvPr/>
          </p:nvSpPr>
          <p:spPr bwMode="auto">
            <a:xfrm>
              <a:off x="7237767" y="2570471"/>
              <a:ext cx="1476480" cy="290447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Agile Controller-Transport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11" name="圆角矩形 42"/>
            <p:cNvSpPr/>
            <p:nvPr/>
          </p:nvSpPr>
          <p:spPr bwMode="auto">
            <a:xfrm>
              <a:off x="4522771" y="2567370"/>
              <a:ext cx="1440212" cy="292958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Agile Controller-Campus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12" name="圆角矩形 42"/>
            <p:cNvSpPr/>
            <p:nvPr/>
          </p:nvSpPr>
          <p:spPr bwMode="auto">
            <a:xfrm>
              <a:off x="5988534" y="2568237"/>
              <a:ext cx="1218853" cy="292958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Agile Controller-WAN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03106" y="3327893"/>
              <a:ext cx="735891" cy="214169"/>
            </a:xfrm>
            <a:prstGeom prst="rect">
              <a:avLst/>
            </a:prstGeom>
          </p:spPr>
          <p:txBody>
            <a:bodyPr wrap="square" lIns="68520" tIns="34259" rIns="68520" bIns="34259">
              <a:spAutoFit/>
            </a:bodyPr>
            <a:lstStyle/>
            <a:p>
              <a:pPr indent="-104194" algn="ctr" defTabSz="598436" eaLnBrk="0" fontAlgn="base" hangingPunct="0">
                <a:buClr>
                  <a:srgbClr val="1F497D"/>
                </a:buClr>
                <a:defRPr/>
              </a:pPr>
              <a:r>
                <a:rPr kumimoji="1" lang="zh-CN" altLang="en-US" sz="1400" b="1" kern="0" dirty="0">
                  <a:latin typeface="+mn-ea"/>
                  <a:ea typeface="+mn-ea"/>
                  <a:cs typeface="Arial Unicode MS" pitchFamily="34" charset="-122"/>
                </a:rPr>
                <a:t>网络层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1686263" y="3143683"/>
              <a:ext cx="8296667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圆角矩形 42"/>
            <p:cNvSpPr/>
            <p:nvPr/>
          </p:nvSpPr>
          <p:spPr bwMode="auto">
            <a:xfrm>
              <a:off x="5578602" y="2298201"/>
              <a:ext cx="1542343" cy="205652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Agile Controller-Super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4" name="圆角矩形 42"/>
            <p:cNvSpPr/>
            <p:nvPr/>
          </p:nvSpPr>
          <p:spPr bwMode="auto">
            <a:xfrm>
              <a:off x="3346273" y="2567370"/>
              <a:ext cx="1139199" cy="292958"/>
            </a:xfrm>
            <a:prstGeom prst="roundRect">
              <a:avLst>
                <a:gd name="adj" fmla="val 0"/>
              </a:avLst>
            </a:prstGeom>
            <a:solidFill>
              <a:srgbClr val="0076B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6226" fontAlgn="base">
                <a:buClr>
                  <a:srgbClr val="CC9900"/>
                </a:buClr>
              </a:pPr>
              <a:r>
                <a:rPr lang="en-US" altLang="zh-CN" sz="1200" b="1" dirty="0">
                  <a:solidFill>
                    <a:sysClr val="window" lastClr="FFFFFF"/>
                  </a:solidFill>
                  <a:latin typeface="+mn-ea"/>
                  <a:ea typeface="+mn-ea"/>
                  <a:cs typeface="Arial Unicode MS" pitchFamily="34" charset="-122"/>
                </a:rPr>
                <a:t>Agile Controller-IoT</a:t>
              </a:r>
              <a:endParaRPr lang="zh-CN" altLang="en-US" sz="1200" b="1" dirty="0">
                <a:solidFill>
                  <a:sysClr val="window" lastClr="FFFFFF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2425397" y="3328135"/>
              <a:ext cx="1416576" cy="60137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76B1"/>
              </a:solidFill>
              <a:prstDash val="solid"/>
            </a:ln>
            <a:effectLst/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" name="组合 209"/>
            <p:cNvGrpSpPr/>
            <p:nvPr/>
          </p:nvGrpSpPr>
          <p:grpSpPr>
            <a:xfrm>
              <a:off x="2472724" y="3370798"/>
              <a:ext cx="315118" cy="315740"/>
              <a:chOff x="5649913" y="3140076"/>
              <a:chExt cx="606425" cy="569913"/>
            </a:xfrm>
            <a:solidFill>
              <a:srgbClr val="0076B1"/>
            </a:solidFill>
          </p:grpSpPr>
          <p:sp>
            <p:nvSpPr>
              <p:cNvPr id="30" name="Freeform 338"/>
              <p:cNvSpPr>
                <a:spLocks noEditPoints="1"/>
              </p:cNvSpPr>
              <p:nvPr/>
            </p:nvSpPr>
            <p:spPr bwMode="auto">
              <a:xfrm>
                <a:off x="5672138" y="3576638"/>
                <a:ext cx="77788" cy="133350"/>
              </a:xfrm>
              <a:custGeom>
                <a:avLst/>
                <a:gdLst/>
                <a:ahLst/>
                <a:cxnLst>
                  <a:cxn ang="0">
                    <a:pos x="28" y="48"/>
                  </a:cxn>
                  <a:cxn ang="0">
                    <a:pos x="0" y="48"/>
                  </a:cxn>
                  <a:cxn ang="0">
                    <a:pos x="0" y="15"/>
                  </a:cxn>
                  <a:cxn ang="0">
                    <a:pos x="8" y="2"/>
                  </a:cxn>
                  <a:cxn ang="0">
                    <a:pos x="21" y="3"/>
                  </a:cxn>
                  <a:cxn ang="0">
                    <a:pos x="28" y="15"/>
                  </a:cxn>
                  <a:cxn ang="0">
                    <a:pos x="28" y="48"/>
                  </a:cxn>
                  <a:cxn ang="0">
                    <a:pos x="5" y="43"/>
                  </a:cxn>
                  <a:cxn ang="0">
                    <a:pos x="23" y="43"/>
                  </a:cxn>
                  <a:cxn ang="0">
                    <a:pos x="23" y="15"/>
                  </a:cxn>
                  <a:cxn ang="0">
                    <a:pos x="19" y="7"/>
                  </a:cxn>
                  <a:cxn ang="0">
                    <a:pos x="10" y="7"/>
                  </a:cxn>
                  <a:cxn ang="0">
                    <a:pos x="5" y="15"/>
                  </a:cxn>
                  <a:cxn ang="0">
                    <a:pos x="5" y="43"/>
                  </a:cxn>
                </a:cxnLst>
                <a:rect l="0" t="0" r="r" b="b"/>
                <a:pathLst>
                  <a:path w="28" h="48">
                    <a:moveTo>
                      <a:pt x="28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6"/>
                      <a:pt x="8" y="2"/>
                    </a:cubicBezTo>
                    <a:cubicBezTo>
                      <a:pt x="12" y="0"/>
                      <a:pt x="17" y="0"/>
                      <a:pt x="21" y="3"/>
                    </a:cubicBezTo>
                    <a:cubicBezTo>
                      <a:pt x="25" y="5"/>
                      <a:pt x="28" y="10"/>
                      <a:pt x="28" y="15"/>
                    </a:cubicBezTo>
                    <a:lnTo>
                      <a:pt x="28" y="48"/>
                    </a:lnTo>
                    <a:close/>
                    <a:moveTo>
                      <a:pt x="5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2"/>
                      <a:pt x="21" y="9"/>
                      <a:pt x="19" y="7"/>
                    </a:cubicBezTo>
                    <a:cubicBezTo>
                      <a:pt x="16" y="5"/>
                      <a:pt x="13" y="5"/>
                      <a:pt x="10" y="7"/>
                    </a:cubicBezTo>
                    <a:cubicBezTo>
                      <a:pt x="6" y="9"/>
                      <a:pt x="5" y="14"/>
                      <a:pt x="5" y="15"/>
                    </a:cubicBezTo>
                    <a:lnTo>
                      <a:pt x="5" y="43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1" name="Freeform 339"/>
              <p:cNvSpPr>
                <a:spLocks noEditPoints="1"/>
              </p:cNvSpPr>
              <p:nvPr/>
            </p:nvSpPr>
            <p:spPr bwMode="auto">
              <a:xfrm>
                <a:off x="5897563" y="3338513"/>
                <a:ext cx="88900" cy="90488"/>
              </a:xfrm>
              <a:custGeom>
                <a:avLst/>
                <a:gdLst/>
                <a:ahLst/>
                <a:cxnLst>
                  <a:cxn ang="0">
                    <a:pos x="16" y="32"/>
                  </a:cxn>
                  <a:cxn ang="0">
                    <a:pos x="0" y="16"/>
                  </a:cxn>
                  <a:cxn ang="0">
                    <a:pos x="16" y="0"/>
                  </a:cxn>
                  <a:cxn ang="0">
                    <a:pos x="32" y="16"/>
                  </a:cxn>
                  <a:cxn ang="0">
                    <a:pos x="16" y="32"/>
                  </a:cxn>
                  <a:cxn ang="0">
                    <a:pos x="16" y="5"/>
                  </a:cxn>
                  <a:cxn ang="0">
                    <a:pos x="5" y="16"/>
                  </a:cxn>
                  <a:cxn ang="0">
                    <a:pos x="16" y="27"/>
                  </a:cxn>
                  <a:cxn ang="0">
                    <a:pos x="27" y="16"/>
                  </a:cxn>
                  <a:cxn ang="0">
                    <a:pos x="16" y="5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5"/>
                    </a:moveTo>
                    <a:cubicBezTo>
                      <a:pt x="10" y="5"/>
                      <a:pt x="5" y="10"/>
                      <a:pt x="5" y="16"/>
                    </a:cubicBezTo>
                    <a:cubicBezTo>
                      <a:pt x="5" y="22"/>
                      <a:pt x="10" y="27"/>
                      <a:pt x="16" y="27"/>
                    </a:cubicBezTo>
                    <a:cubicBezTo>
                      <a:pt x="22" y="27"/>
                      <a:pt x="27" y="22"/>
                      <a:pt x="27" y="16"/>
                    </a:cubicBezTo>
                    <a:cubicBezTo>
                      <a:pt x="27" y="10"/>
                      <a:pt x="22" y="5"/>
                      <a:pt x="16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2" name="Freeform 340"/>
              <p:cNvSpPr>
                <a:spLocks noEditPoints="1"/>
              </p:cNvSpPr>
              <p:nvPr/>
            </p:nvSpPr>
            <p:spPr bwMode="auto">
              <a:xfrm>
                <a:off x="6145213" y="3665538"/>
                <a:ext cx="85725" cy="44450"/>
              </a:xfrm>
              <a:custGeom>
                <a:avLst/>
                <a:gdLst/>
                <a:ahLst/>
                <a:cxnLst>
                  <a:cxn ang="0">
                    <a:pos x="54" y="28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54" y="0"/>
                  </a:cxn>
                  <a:cxn ang="0">
                    <a:pos x="54" y="28"/>
                  </a:cxn>
                  <a:cxn ang="0">
                    <a:pos x="9" y="19"/>
                  </a:cxn>
                  <a:cxn ang="0">
                    <a:pos x="45" y="19"/>
                  </a:cxn>
                  <a:cxn ang="0">
                    <a:pos x="45" y="9"/>
                  </a:cxn>
                  <a:cxn ang="0">
                    <a:pos x="9" y="9"/>
                  </a:cxn>
                  <a:cxn ang="0">
                    <a:pos x="9" y="19"/>
                  </a:cxn>
                </a:cxnLst>
                <a:rect l="0" t="0" r="r" b="b"/>
                <a:pathLst>
                  <a:path w="54" h="28">
                    <a:moveTo>
                      <a:pt x="54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28"/>
                    </a:lnTo>
                    <a:close/>
                    <a:moveTo>
                      <a:pt x="9" y="19"/>
                    </a:moveTo>
                    <a:lnTo>
                      <a:pt x="45" y="19"/>
                    </a:lnTo>
                    <a:lnTo>
                      <a:pt x="45" y="9"/>
                    </a:lnTo>
                    <a:lnTo>
                      <a:pt x="9" y="9"/>
                    </a:lnTo>
                    <a:lnTo>
                      <a:pt x="9" y="19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3" name="Freeform 341"/>
              <p:cNvSpPr>
                <a:spLocks noEditPoints="1"/>
              </p:cNvSpPr>
              <p:nvPr/>
            </p:nvSpPr>
            <p:spPr bwMode="auto">
              <a:xfrm>
                <a:off x="6078538" y="3140076"/>
                <a:ext cx="136525" cy="323850"/>
              </a:xfrm>
              <a:custGeom>
                <a:avLst/>
                <a:gdLst/>
                <a:ahLst/>
                <a:cxnLst>
                  <a:cxn ang="0">
                    <a:pos x="32" y="116"/>
                  </a:cxn>
                  <a:cxn ang="0">
                    <a:pos x="1" y="32"/>
                  </a:cxn>
                  <a:cxn ang="0">
                    <a:pos x="0" y="6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46" y="109"/>
                  </a:cxn>
                  <a:cxn ang="0">
                    <a:pos x="46" y="111"/>
                  </a:cxn>
                  <a:cxn ang="0">
                    <a:pos x="32" y="116"/>
                  </a:cxn>
                  <a:cxn ang="0">
                    <a:pos x="6" y="31"/>
                  </a:cxn>
                  <a:cxn ang="0">
                    <a:pos x="35" y="109"/>
                  </a:cxn>
                  <a:cxn ang="0">
                    <a:pos x="41" y="107"/>
                  </a:cxn>
                  <a:cxn ang="0">
                    <a:pos x="15" y="6"/>
                  </a:cxn>
                  <a:cxn ang="0">
                    <a:pos x="5" y="10"/>
                  </a:cxn>
                  <a:cxn ang="0">
                    <a:pos x="6" y="31"/>
                  </a:cxn>
                </a:cxnLst>
                <a:rect l="0" t="0" r="r" b="b"/>
                <a:pathLst>
                  <a:path w="49" h="116">
                    <a:moveTo>
                      <a:pt x="32" y="116"/>
                    </a:moveTo>
                    <a:cubicBezTo>
                      <a:pt x="1" y="32"/>
                      <a:pt x="1" y="32"/>
                      <a:pt x="1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48" y="34"/>
                      <a:pt x="49" y="79"/>
                      <a:pt x="46" y="109"/>
                    </a:cubicBezTo>
                    <a:cubicBezTo>
                      <a:pt x="46" y="111"/>
                      <a:pt x="46" y="111"/>
                      <a:pt x="46" y="111"/>
                    </a:cubicBezTo>
                    <a:lnTo>
                      <a:pt x="32" y="116"/>
                    </a:lnTo>
                    <a:close/>
                    <a:moveTo>
                      <a:pt x="6" y="31"/>
                    </a:moveTo>
                    <a:cubicBezTo>
                      <a:pt x="35" y="109"/>
                      <a:pt x="35" y="109"/>
                      <a:pt x="35" y="109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3" y="78"/>
                      <a:pt x="43" y="37"/>
                      <a:pt x="15" y="6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6" y="31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4" name="Freeform 342"/>
              <p:cNvSpPr>
                <a:spLocks noEditPoints="1"/>
              </p:cNvSpPr>
              <p:nvPr/>
            </p:nvSpPr>
            <p:spPr bwMode="auto">
              <a:xfrm>
                <a:off x="5956301" y="3286126"/>
                <a:ext cx="180975" cy="114300"/>
              </a:xfrm>
              <a:custGeom>
                <a:avLst/>
                <a:gdLst/>
                <a:ahLst/>
                <a:cxnLst>
                  <a:cxn ang="0">
                    <a:pos x="7" y="41"/>
                  </a:cxn>
                  <a:cxn ang="0">
                    <a:pos x="7" y="37"/>
                  </a:cxn>
                  <a:cxn ang="0">
                    <a:pos x="2" y="24"/>
                  </a:cxn>
                  <a:cxn ang="0">
                    <a:pos x="0" y="22"/>
                  </a:cxn>
                  <a:cxn ang="0">
                    <a:pos x="58" y="0"/>
                  </a:cxn>
                  <a:cxn ang="0">
                    <a:pos x="65" y="20"/>
                  </a:cxn>
                  <a:cxn ang="0">
                    <a:pos x="7" y="41"/>
                  </a:cxn>
                  <a:cxn ang="0">
                    <a:pos x="8" y="24"/>
                  </a:cxn>
                  <a:cxn ang="0">
                    <a:pos x="12" y="34"/>
                  </a:cxn>
                  <a:cxn ang="0">
                    <a:pos x="58" y="17"/>
                  </a:cxn>
                  <a:cxn ang="0">
                    <a:pos x="55" y="7"/>
                  </a:cxn>
                  <a:cxn ang="0">
                    <a:pos x="8" y="24"/>
                  </a:cxn>
                </a:cxnLst>
                <a:rect l="0" t="0" r="r" b="b"/>
                <a:pathLst>
                  <a:path w="65" h="41">
                    <a:moveTo>
                      <a:pt x="7" y="41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7" y="33"/>
                      <a:pt x="5" y="28"/>
                      <a:pt x="2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20"/>
                      <a:pt x="65" y="20"/>
                      <a:pt x="65" y="20"/>
                    </a:cubicBezTo>
                    <a:lnTo>
                      <a:pt x="7" y="41"/>
                    </a:lnTo>
                    <a:close/>
                    <a:moveTo>
                      <a:pt x="8" y="24"/>
                    </a:moveTo>
                    <a:cubicBezTo>
                      <a:pt x="10" y="27"/>
                      <a:pt x="11" y="30"/>
                      <a:pt x="12" y="34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5" y="7"/>
                      <a:pt x="55" y="7"/>
                      <a:pt x="55" y="7"/>
                    </a:cubicBezTo>
                    <a:lnTo>
                      <a:pt x="8" y="24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5" name="Freeform 343"/>
              <p:cNvSpPr>
                <a:spLocks noEditPoints="1"/>
              </p:cNvSpPr>
              <p:nvPr/>
            </p:nvSpPr>
            <p:spPr bwMode="auto">
              <a:xfrm>
                <a:off x="5688013" y="3363913"/>
                <a:ext cx="239713" cy="133350"/>
              </a:xfrm>
              <a:custGeom>
                <a:avLst/>
                <a:gdLst/>
                <a:ahLst/>
                <a:cxnLst>
                  <a:cxn ang="0">
                    <a:pos x="7" y="48"/>
                  </a:cxn>
                  <a:cxn ang="0">
                    <a:pos x="0" y="29"/>
                  </a:cxn>
                  <a:cxn ang="0">
                    <a:pos x="79" y="0"/>
                  </a:cxn>
                  <a:cxn ang="0">
                    <a:pos x="79" y="4"/>
                  </a:cxn>
                  <a:cxn ang="0">
                    <a:pos x="84" y="16"/>
                  </a:cxn>
                  <a:cxn ang="0">
                    <a:pos x="86" y="19"/>
                  </a:cxn>
                  <a:cxn ang="0">
                    <a:pos x="7" y="48"/>
                  </a:cxn>
                  <a:cxn ang="0">
                    <a:pos x="7" y="32"/>
                  </a:cxn>
                  <a:cxn ang="0">
                    <a:pos x="10" y="41"/>
                  </a:cxn>
                  <a:cxn ang="0">
                    <a:pos x="77" y="17"/>
                  </a:cxn>
                  <a:cxn ang="0">
                    <a:pos x="74" y="8"/>
                  </a:cxn>
                  <a:cxn ang="0">
                    <a:pos x="7" y="32"/>
                  </a:cxn>
                </a:cxnLst>
                <a:rect l="0" t="0" r="r" b="b"/>
                <a:pathLst>
                  <a:path w="86" h="48">
                    <a:moveTo>
                      <a:pt x="7" y="48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8"/>
                      <a:pt x="81" y="13"/>
                      <a:pt x="84" y="16"/>
                    </a:cubicBezTo>
                    <a:cubicBezTo>
                      <a:pt x="86" y="19"/>
                      <a:pt x="86" y="19"/>
                      <a:pt x="86" y="19"/>
                    </a:cubicBezTo>
                    <a:lnTo>
                      <a:pt x="7" y="48"/>
                    </a:lnTo>
                    <a:close/>
                    <a:moveTo>
                      <a:pt x="7" y="32"/>
                    </a:moveTo>
                    <a:cubicBezTo>
                      <a:pt x="10" y="41"/>
                      <a:pt x="10" y="41"/>
                      <a:pt x="10" y="41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4"/>
                      <a:pt x="75" y="11"/>
                      <a:pt x="74" y="8"/>
                    </a:cubicBezTo>
                    <a:lnTo>
                      <a:pt x="7" y="32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6" name="Freeform 344"/>
              <p:cNvSpPr>
                <a:spLocks noEditPoints="1"/>
              </p:cNvSpPr>
              <p:nvPr/>
            </p:nvSpPr>
            <p:spPr bwMode="auto">
              <a:xfrm>
                <a:off x="5899151" y="3414713"/>
                <a:ext cx="90488" cy="95250"/>
              </a:xfrm>
              <a:custGeom>
                <a:avLst/>
                <a:gdLst/>
                <a:ahLst/>
                <a:cxnLst>
                  <a:cxn ang="0">
                    <a:pos x="32" y="34"/>
                  </a:cxn>
                  <a:cxn ang="0">
                    <a:pos x="0" y="34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9" y="0"/>
                  </a:cxn>
                  <a:cxn ang="0">
                    <a:pos x="21" y="0"/>
                  </a:cxn>
                  <a:cxn ang="0">
                    <a:pos x="32" y="34"/>
                  </a:cxn>
                  <a:cxn ang="0">
                    <a:pos x="7" y="29"/>
                  </a:cxn>
                  <a:cxn ang="0">
                    <a:pos x="25" y="29"/>
                  </a:cxn>
                  <a:cxn ang="0">
                    <a:pos x="18" y="6"/>
                  </a:cxn>
                  <a:cxn ang="0">
                    <a:pos x="15" y="6"/>
                  </a:cxn>
                  <a:cxn ang="0">
                    <a:pos x="7" y="29"/>
                  </a:cxn>
                </a:cxnLst>
                <a:rect l="0" t="0" r="r" b="b"/>
                <a:pathLst>
                  <a:path w="32" h="34">
                    <a:moveTo>
                      <a:pt x="32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1"/>
                      <a:pt x="17" y="1"/>
                      <a:pt x="19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32" y="34"/>
                    </a:lnTo>
                    <a:close/>
                    <a:moveTo>
                      <a:pt x="7" y="29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6" y="6"/>
                      <a:pt x="15" y="6"/>
                    </a:cubicBezTo>
                    <a:lnTo>
                      <a:pt x="7" y="29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7" name="Freeform 345"/>
              <p:cNvSpPr>
                <a:spLocks noEditPoints="1"/>
              </p:cNvSpPr>
              <p:nvPr/>
            </p:nvSpPr>
            <p:spPr bwMode="auto">
              <a:xfrm>
                <a:off x="5830888" y="3614738"/>
                <a:ext cx="219075" cy="95250"/>
              </a:xfrm>
              <a:custGeom>
                <a:avLst/>
                <a:gdLst/>
                <a:ahLst/>
                <a:cxnLst>
                  <a:cxn ang="0">
                    <a:pos x="138" y="60"/>
                  </a:cxn>
                  <a:cxn ang="0">
                    <a:pos x="0" y="60"/>
                  </a:cxn>
                  <a:cxn ang="0">
                    <a:pos x="21" y="0"/>
                  </a:cxn>
                  <a:cxn ang="0">
                    <a:pos x="119" y="0"/>
                  </a:cxn>
                  <a:cxn ang="0">
                    <a:pos x="138" y="60"/>
                  </a:cxn>
                  <a:cxn ang="0">
                    <a:pos x="12" y="51"/>
                  </a:cxn>
                  <a:cxn ang="0">
                    <a:pos x="126" y="51"/>
                  </a:cxn>
                  <a:cxn ang="0">
                    <a:pos x="112" y="9"/>
                  </a:cxn>
                  <a:cxn ang="0">
                    <a:pos x="26" y="9"/>
                  </a:cxn>
                  <a:cxn ang="0">
                    <a:pos x="12" y="51"/>
                  </a:cxn>
                </a:cxnLst>
                <a:rect l="0" t="0" r="r" b="b"/>
                <a:pathLst>
                  <a:path w="138" h="60">
                    <a:moveTo>
                      <a:pt x="138" y="60"/>
                    </a:moveTo>
                    <a:lnTo>
                      <a:pt x="0" y="60"/>
                    </a:lnTo>
                    <a:lnTo>
                      <a:pt x="21" y="0"/>
                    </a:lnTo>
                    <a:lnTo>
                      <a:pt x="119" y="0"/>
                    </a:lnTo>
                    <a:lnTo>
                      <a:pt x="138" y="60"/>
                    </a:lnTo>
                    <a:close/>
                    <a:moveTo>
                      <a:pt x="12" y="51"/>
                    </a:moveTo>
                    <a:lnTo>
                      <a:pt x="126" y="51"/>
                    </a:lnTo>
                    <a:lnTo>
                      <a:pt x="112" y="9"/>
                    </a:lnTo>
                    <a:lnTo>
                      <a:pt x="26" y="9"/>
                    </a:lnTo>
                    <a:lnTo>
                      <a:pt x="12" y="51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8" name="Freeform 346"/>
              <p:cNvSpPr>
                <a:spLocks/>
              </p:cNvSpPr>
              <p:nvPr/>
            </p:nvSpPr>
            <p:spPr bwMode="auto">
              <a:xfrm>
                <a:off x="5946776" y="3419476"/>
                <a:ext cx="100013" cy="287338"/>
              </a:xfrm>
              <a:custGeom>
                <a:avLst/>
                <a:gdLst/>
                <a:ahLst/>
                <a:cxnLst>
                  <a:cxn ang="0">
                    <a:pos x="55" y="181"/>
                  </a:cxn>
                  <a:cxn ang="0">
                    <a:pos x="0" y="4"/>
                  </a:cxn>
                  <a:cxn ang="0">
                    <a:pos x="9" y="0"/>
                  </a:cxn>
                  <a:cxn ang="0">
                    <a:pos x="63" y="178"/>
                  </a:cxn>
                  <a:cxn ang="0">
                    <a:pos x="55" y="181"/>
                  </a:cxn>
                </a:cxnLst>
                <a:rect l="0" t="0" r="r" b="b"/>
                <a:pathLst>
                  <a:path w="63" h="181">
                    <a:moveTo>
                      <a:pt x="55" y="181"/>
                    </a:moveTo>
                    <a:lnTo>
                      <a:pt x="0" y="4"/>
                    </a:lnTo>
                    <a:lnTo>
                      <a:pt x="9" y="0"/>
                    </a:lnTo>
                    <a:lnTo>
                      <a:pt x="63" y="178"/>
                    </a:lnTo>
                    <a:lnTo>
                      <a:pt x="55" y="181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9" name="Freeform 347"/>
              <p:cNvSpPr>
                <a:spLocks/>
              </p:cNvSpPr>
              <p:nvPr/>
            </p:nvSpPr>
            <p:spPr bwMode="auto">
              <a:xfrm>
                <a:off x="5832476" y="3419476"/>
                <a:ext cx="109538" cy="285750"/>
              </a:xfrm>
              <a:custGeom>
                <a:avLst/>
                <a:gdLst/>
                <a:ahLst/>
                <a:cxnLst>
                  <a:cxn ang="0">
                    <a:pos x="9" y="180"/>
                  </a:cxn>
                  <a:cxn ang="0">
                    <a:pos x="0" y="176"/>
                  </a:cxn>
                  <a:cxn ang="0">
                    <a:pos x="62" y="0"/>
                  </a:cxn>
                  <a:cxn ang="0">
                    <a:pos x="69" y="4"/>
                  </a:cxn>
                  <a:cxn ang="0">
                    <a:pos x="9" y="180"/>
                  </a:cxn>
                </a:cxnLst>
                <a:rect l="0" t="0" r="r" b="b"/>
                <a:pathLst>
                  <a:path w="69" h="180">
                    <a:moveTo>
                      <a:pt x="9" y="180"/>
                    </a:moveTo>
                    <a:lnTo>
                      <a:pt x="0" y="176"/>
                    </a:lnTo>
                    <a:lnTo>
                      <a:pt x="62" y="0"/>
                    </a:lnTo>
                    <a:lnTo>
                      <a:pt x="69" y="4"/>
                    </a:lnTo>
                    <a:lnTo>
                      <a:pt x="9" y="180"/>
                    </a:lnTo>
                    <a:close/>
                  </a:path>
                </a:pathLst>
              </a:custGeom>
              <a:grpFill/>
              <a:ln w="9525">
                <a:solidFill>
                  <a:srgbClr val="0076B1"/>
                </a:solidFill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" name="Rectangle 348"/>
              <p:cNvSpPr>
                <a:spLocks noChangeArrowheads="1"/>
              </p:cNvSpPr>
              <p:nvPr/>
            </p:nvSpPr>
            <p:spPr bwMode="auto">
              <a:xfrm>
                <a:off x="6181726" y="3444876"/>
                <a:ext cx="12700" cy="228600"/>
              </a:xfrm>
              <a:prstGeom prst="rect">
                <a:avLst/>
              </a:prstGeom>
              <a:grpFill/>
              <a:ln w="9525">
                <a:solidFill>
                  <a:srgbClr val="0076B1"/>
                </a:solidFill>
                <a:miter lim="800000"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1" name="Rectangle 349"/>
              <p:cNvSpPr>
                <a:spLocks noChangeArrowheads="1"/>
              </p:cNvSpPr>
              <p:nvPr/>
            </p:nvSpPr>
            <p:spPr bwMode="auto">
              <a:xfrm>
                <a:off x="5705476" y="3481388"/>
                <a:ext cx="12700" cy="106363"/>
              </a:xfrm>
              <a:prstGeom prst="rect">
                <a:avLst/>
              </a:prstGeom>
              <a:grpFill/>
              <a:ln w="9525">
                <a:solidFill>
                  <a:srgbClr val="0076B1"/>
                </a:solidFill>
                <a:miter lim="800000"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2" name="Rectangle 350"/>
              <p:cNvSpPr>
                <a:spLocks noChangeArrowheads="1"/>
              </p:cNvSpPr>
              <p:nvPr/>
            </p:nvSpPr>
            <p:spPr bwMode="auto">
              <a:xfrm>
                <a:off x="5649913" y="3695701"/>
                <a:ext cx="606425" cy="14288"/>
              </a:xfrm>
              <a:prstGeom prst="rect">
                <a:avLst/>
              </a:prstGeom>
              <a:grpFill/>
              <a:ln w="9525">
                <a:solidFill>
                  <a:srgbClr val="0076B1"/>
                </a:solidFill>
                <a:miter lim="800000"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/>
                <a:endParaRPr lang="zh-CN" altLang="en-US" sz="13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 bwMode="auto">
            <a:xfrm>
              <a:off x="2425397" y="4198336"/>
              <a:ext cx="1594072" cy="95946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76B1"/>
              </a:solidFill>
              <a:prstDash val="solid"/>
            </a:ln>
            <a:effectLst/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58" name="Freeform 78"/>
            <p:cNvSpPr>
              <a:spLocks noEditPoints="1"/>
            </p:cNvSpPr>
            <p:nvPr/>
          </p:nvSpPr>
          <p:spPr bwMode="auto">
            <a:xfrm>
              <a:off x="2513670" y="4268409"/>
              <a:ext cx="504335" cy="330119"/>
            </a:xfrm>
            <a:custGeom>
              <a:avLst/>
              <a:gdLst/>
              <a:ahLst/>
              <a:cxnLst>
                <a:cxn ang="0">
                  <a:pos x="1805" y="1019"/>
                </a:cxn>
                <a:cxn ang="0">
                  <a:pos x="1625" y="1019"/>
                </a:cxn>
                <a:cxn ang="0">
                  <a:pos x="1176" y="0"/>
                </a:cxn>
                <a:cxn ang="0">
                  <a:pos x="1093" y="494"/>
                </a:cxn>
                <a:cxn ang="0">
                  <a:pos x="572" y="1019"/>
                </a:cxn>
                <a:cxn ang="0">
                  <a:pos x="523" y="176"/>
                </a:cxn>
                <a:cxn ang="0">
                  <a:pos x="314" y="203"/>
                </a:cxn>
                <a:cxn ang="0">
                  <a:pos x="301" y="262"/>
                </a:cxn>
                <a:cxn ang="0">
                  <a:pos x="118" y="1019"/>
                </a:cxn>
                <a:cxn ang="0">
                  <a:pos x="2" y="1169"/>
                </a:cxn>
                <a:cxn ang="0">
                  <a:pos x="1917" y="1181"/>
                </a:cxn>
                <a:cxn ang="0">
                  <a:pos x="1922" y="1169"/>
                </a:cxn>
                <a:cxn ang="0">
                  <a:pos x="741" y="756"/>
                </a:cxn>
                <a:cxn ang="0">
                  <a:pos x="896" y="756"/>
                </a:cxn>
                <a:cxn ang="0">
                  <a:pos x="1049" y="756"/>
                </a:cxn>
                <a:cxn ang="0">
                  <a:pos x="677" y="756"/>
                </a:cxn>
                <a:cxn ang="0">
                  <a:pos x="434" y="604"/>
                </a:cxn>
                <a:cxn ang="0">
                  <a:pos x="425" y="533"/>
                </a:cxn>
                <a:cxn ang="0">
                  <a:pos x="498" y="520"/>
                </a:cxn>
                <a:cxn ang="0">
                  <a:pos x="513" y="533"/>
                </a:cxn>
                <a:cxn ang="0">
                  <a:pos x="505" y="604"/>
                </a:cxn>
                <a:cxn ang="0">
                  <a:pos x="513" y="933"/>
                </a:cxn>
                <a:cxn ang="0">
                  <a:pos x="439" y="947"/>
                </a:cxn>
                <a:cxn ang="0">
                  <a:pos x="425" y="933"/>
                </a:cxn>
                <a:cxn ang="0">
                  <a:pos x="434" y="862"/>
                </a:cxn>
                <a:cxn ang="0">
                  <a:pos x="508" y="866"/>
                </a:cxn>
                <a:cxn ang="0">
                  <a:pos x="348" y="791"/>
                </a:cxn>
                <a:cxn ang="0">
                  <a:pos x="334" y="805"/>
                </a:cxn>
                <a:cxn ang="0">
                  <a:pos x="262" y="796"/>
                </a:cxn>
                <a:cxn ang="0">
                  <a:pos x="263" y="724"/>
                </a:cxn>
                <a:cxn ang="0">
                  <a:pos x="339" y="720"/>
                </a:cxn>
                <a:cxn ang="0">
                  <a:pos x="243" y="397"/>
                </a:cxn>
                <a:cxn ang="0">
                  <a:pos x="258" y="383"/>
                </a:cxn>
                <a:cxn ang="0">
                  <a:pos x="331" y="391"/>
                </a:cxn>
                <a:cxn ang="0">
                  <a:pos x="328" y="464"/>
                </a:cxn>
                <a:cxn ang="0">
                  <a:pos x="252" y="467"/>
                </a:cxn>
                <a:cxn ang="0">
                  <a:pos x="1464" y="105"/>
                </a:cxn>
                <a:cxn ang="0">
                  <a:pos x="1471" y="96"/>
                </a:cxn>
                <a:cxn ang="0">
                  <a:pos x="1490" y="101"/>
                </a:cxn>
                <a:cxn ang="0">
                  <a:pos x="1490" y="940"/>
                </a:cxn>
                <a:cxn ang="0">
                  <a:pos x="1471" y="945"/>
                </a:cxn>
                <a:cxn ang="0">
                  <a:pos x="1464" y="105"/>
                </a:cxn>
                <a:cxn ang="0">
                  <a:pos x="1362" y="98"/>
                </a:cxn>
                <a:cxn ang="0">
                  <a:pos x="1382" y="100"/>
                </a:cxn>
                <a:cxn ang="0">
                  <a:pos x="1383" y="940"/>
                </a:cxn>
                <a:cxn ang="0">
                  <a:pos x="1363" y="945"/>
                </a:cxn>
                <a:cxn ang="0">
                  <a:pos x="1356" y="105"/>
                </a:cxn>
                <a:cxn ang="0">
                  <a:pos x="1254" y="98"/>
                </a:cxn>
                <a:cxn ang="0">
                  <a:pos x="1276" y="100"/>
                </a:cxn>
                <a:cxn ang="0">
                  <a:pos x="1277" y="940"/>
                </a:cxn>
                <a:cxn ang="0">
                  <a:pos x="1257" y="945"/>
                </a:cxn>
                <a:cxn ang="0">
                  <a:pos x="1250" y="105"/>
                </a:cxn>
              </a:cxnLst>
              <a:rect l="0" t="0" r="r" b="b"/>
              <a:pathLst>
                <a:path w="1923" h="1181">
                  <a:moveTo>
                    <a:pt x="1820" y="1029"/>
                  </a:moveTo>
                  <a:lnTo>
                    <a:pt x="1820" y="1029"/>
                  </a:lnTo>
                  <a:lnTo>
                    <a:pt x="1815" y="1024"/>
                  </a:lnTo>
                  <a:lnTo>
                    <a:pt x="1810" y="1021"/>
                  </a:lnTo>
                  <a:lnTo>
                    <a:pt x="1805" y="1019"/>
                  </a:lnTo>
                  <a:lnTo>
                    <a:pt x="1798" y="1019"/>
                  </a:lnTo>
                  <a:lnTo>
                    <a:pt x="1750" y="1019"/>
                  </a:lnTo>
                  <a:lnTo>
                    <a:pt x="1750" y="739"/>
                  </a:lnTo>
                  <a:lnTo>
                    <a:pt x="1625" y="606"/>
                  </a:lnTo>
                  <a:lnTo>
                    <a:pt x="1625" y="1019"/>
                  </a:lnTo>
                  <a:lnTo>
                    <a:pt x="1583" y="1019"/>
                  </a:lnTo>
                  <a:lnTo>
                    <a:pt x="1583" y="562"/>
                  </a:lnTo>
                  <a:lnTo>
                    <a:pt x="1583" y="0"/>
                  </a:lnTo>
                  <a:lnTo>
                    <a:pt x="1218" y="0"/>
                  </a:lnTo>
                  <a:lnTo>
                    <a:pt x="1176" y="0"/>
                  </a:lnTo>
                  <a:lnTo>
                    <a:pt x="1176" y="1019"/>
                  </a:lnTo>
                  <a:lnTo>
                    <a:pt x="1124" y="1019"/>
                  </a:lnTo>
                  <a:lnTo>
                    <a:pt x="1124" y="562"/>
                  </a:lnTo>
                  <a:lnTo>
                    <a:pt x="1093" y="562"/>
                  </a:lnTo>
                  <a:lnTo>
                    <a:pt x="1093" y="494"/>
                  </a:lnTo>
                  <a:lnTo>
                    <a:pt x="751" y="553"/>
                  </a:lnTo>
                  <a:lnTo>
                    <a:pt x="751" y="562"/>
                  </a:lnTo>
                  <a:lnTo>
                    <a:pt x="626" y="562"/>
                  </a:lnTo>
                  <a:lnTo>
                    <a:pt x="626" y="1019"/>
                  </a:lnTo>
                  <a:lnTo>
                    <a:pt x="572" y="1019"/>
                  </a:lnTo>
                  <a:lnTo>
                    <a:pt x="572" y="262"/>
                  </a:lnTo>
                  <a:lnTo>
                    <a:pt x="525" y="262"/>
                  </a:lnTo>
                  <a:lnTo>
                    <a:pt x="525" y="181"/>
                  </a:lnTo>
                  <a:lnTo>
                    <a:pt x="525" y="181"/>
                  </a:lnTo>
                  <a:lnTo>
                    <a:pt x="523" y="176"/>
                  </a:lnTo>
                  <a:lnTo>
                    <a:pt x="522" y="170"/>
                  </a:lnTo>
                  <a:lnTo>
                    <a:pt x="516" y="169"/>
                  </a:lnTo>
                  <a:lnTo>
                    <a:pt x="511" y="169"/>
                  </a:lnTo>
                  <a:lnTo>
                    <a:pt x="314" y="203"/>
                  </a:lnTo>
                  <a:lnTo>
                    <a:pt x="314" y="203"/>
                  </a:lnTo>
                  <a:lnTo>
                    <a:pt x="309" y="204"/>
                  </a:lnTo>
                  <a:lnTo>
                    <a:pt x="304" y="208"/>
                  </a:lnTo>
                  <a:lnTo>
                    <a:pt x="301" y="213"/>
                  </a:lnTo>
                  <a:lnTo>
                    <a:pt x="301" y="218"/>
                  </a:lnTo>
                  <a:lnTo>
                    <a:pt x="301" y="262"/>
                  </a:lnTo>
                  <a:lnTo>
                    <a:pt x="181" y="262"/>
                  </a:lnTo>
                  <a:lnTo>
                    <a:pt x="181" y="1019"/>
                  </a:lnTo>
                  <a:lnTo>
                    <a:pt x="125" y="1019"/>
                  </a:lnTo>
                  <a:lnTo>
                    <a:pt x="125" y="1019"/>
                  </a:lnTo>
                  <a:lnTo>
                    <a:pt x="118" y="1019"/>
                  </a:lnTo>
                  <a:lnTo>
                    <a:pt x="113" y="1021"/>
                  </a:lnTo>
                  <a:lnTo>
                    <a:pt x="108" y="1024"/>
                  </a:lnTo>
                  <a:lnTo>
                    <a:pt x="103" y="1029"/>
                  </a:lnTo>
                  <a:lnTo>
                    <a:pt x="2" y="1169"/>
                  </a:lnTo>
                  <a:lnTo>
                    <a:pt x="2" y="1169"/>
                  </a:lnTo>
                  <a:lnTo>
                    <a:pt x="0" y="1174"/>
                  </a:lnTo>
                  <a:lnTo>
                    <a:pt x="2" y="1178"/>
                  </a:lnTo>
                  <a:lnTo>
                    <a:pt x="4" y="1179"/>
                  </a:lnTo>
                  <a:lnTo>
                    <a:pt x="7" y="1181"/>
                  </a:lnTo>
                  <a:lnTo>
                    <a:pt x="1917" y="1181"/>
                  </a:lnTo>
                  <a:lnTo>
                    <a:pt x="1917" y="1181"/>
                  </a:lnTo>
                  <a:lnTo>
                    <a:pt x="1920" y="1179"/>
                  </a:lnTo>
                  <a:lnTo>
                    <a:pt x="1922" y="1178"/>
                  </a:lnTo>
                  <a:lnTo>
                    <a:pt x="1923" y="1174"/>
                  </a:lnTo>
                  <a:lnTo>
                    <a:pt x="1922" y="1169"/>
                  </a:lnTo>
                  <a:lnTo>
                    <a:pt x="1820" y="1029"/>
                  </a:lnTo>
                  <a:close/>
                  <a:moveTo>
                    <a:pt x="741" y="660"/>
                  </a:moveTo>
                  <a:lnTo>
                    <a:pt x="879" y="660"/>
                  </a:lnTo>
                  <a:lnTo>
                    <a:pt x="879" y="756"/>
                  </a:lnTo>
                  <a:lnTo>
                    <a:pt x="741" y="756"/>
                  </a:lnTo>
                  <a:lnTo>
                    <a:pt x="741" y="660"/>
                  </a:lnTo>
                  <a:close/>
                  <a:moveTo>
                    <a:pt x="896" y="660"/>
                  </a:moveTo>
                  <a:lnTo>
                    <a:pt x="1033" y="660"/>
                  </a:lnTo>
                  <a:lnTo>
                    <a:pt x="1033" y="756"/>
                  </a:lnTo>
                  <a:lnTo>
                    <a:pt x="896" y="756"/>
                  </a:lnTo>
                  <a:lnTo>
                    <a:pt x="896" y="660"/>
                  </a:lnTo>
                  <a:close/>
                  <a:moveTo>
                    <a:pt x="1049" y="660"/>
                  </a:moveTo>
                  <a:lnTo>
                    <a:pt x="1082" y="660"/>
                  </a:lnTo>
                  <a:lnTo>
                    <a:pt x="1082" y="756"/>
                  </a:lnTo>
                  <a:lnTo>
                    <a:pt x="1049" y="756"/>
                  </a:lnTo>
                  <a:lnTo>
                    <a:pt x="1049" y="660"/>
                  </a:lnTo>
                  <a:close/>
                  <a:moveTo>
                    <a:pt x="677" y="660"/>
                  </a:moveTo>
                  <a:lnTo>
                    <a:pt x="724" y="660"/>
                  </a:lnTo>
                  <a:lnTo>
                    <a:pt x="724" y="756"/>
                  </a:lnTo>
                  <a:lnTo>
                    <a:pt x="677" y="756"/>
                  </a:lnTo>
                  <a:lnTo>
                    <a:pt x="677" y="660"/>
                  </a:lnTo>
                  <a:close/>
                  <a:moveTo>
                    <a:pt x="498" y="606"/>
                  </a:moveTo>
                  <a:lnTo>
                    <a:pt x="439" y="606"/>
                  </a:lnTo>
                  <a:lnTo>
                    <a:pt x="439" y="606"/>
                  </a:lnTo>
                  <a:lnTo>
                    <a:pt x="434" y="604"/>
                  </a:lnTo>
                  <a:lnTo>
                    <a:pt x="429" y="601"/>
                  </a:lnTo>
                  <a:lnTo>
                    <a:pt x="425" y="597"/>
                  </a:lnTo>
                  <a:lnTo>
                    <a:pt x="425" y="591"/>
                  </a:lnTo>
                  <a:lnTo>
                    <a:pt x="425" y="533"/>
                  </a:lnTo>
                  <a:lnTo>
                    <a:pt x="425" y="533"/>
                  </a:lnTo>
                  <a:lnTo>
                    <a:pt x="425" y="528"/>
                  </a:lnTo>
                  <a:lnTo>
                    <a:pt x="429" y="523"/>
                  </a:lnTo>
                  <a:lnTo>
                    <a:pt x="434" y="521"/>
                  </a:lnTo>
                  <a:lnTo>
                    <a:pt x="439" y="520"/>
                  </a:lnTo>
                  <a:lnTo>
                    <a:pt x="498" y="520"/>
                  </a:lnTo>
                  <a:lnTo>
                    <a:pt x="498" y="520"/>
                  </a:lnTo>
                  <a:lnTo>
                    <a:pt x="505" y="521"/>
                  </a:lnTo>
                  <a:lnTo>
                    <a:pt x="508" y="523"/>
                  </a:lnTo>
                  <a:lnTo>
                    <a:pt x="511" y="528"/>
                  </a:lnTo>
                  <a:lnTo>
                    <a:pt x="513" y="533"/>
                  </a:lnTo>
                  <a:lnTo>
                    <a:pt x="513" y="591"/>
                  </a:lnTo>
                  <a:lnTo>
                    <a:pt x="513" y="591"/>
                  </a:lnTo>
                  <a:lnTo>
                    <a:pt x="511" y="597"/>
                  </a:lnTo>
                  <a:lnTo>
                    <a:pt x="508" y="601"/>
                  </a:lnTo>
                  <a:lnTo>
                    <a:pt x="505" y="604"/>
                  </a:lnTo>
                  <a:lnTo>
                    <a:pt x="498" y="606"/>
                  </a:lnTo>
                  <a:lnTo>
                    <a:pt x="498" y="606"/>
                  </a:lnTo>
                  <a:close/>
                  <a:moveTo>
                    <a:pt x="513" y="874"/>
                  </a:moveTo>
                  <a:lnTo>
                    <a:pt x="513" y="933"/>
                  </a:lnTo>
                  <a:lnTo>
                    <a:pt x="513" y="933"/>
                  </a:lnTo>
                  <a:lnTo>
                    <a:pt x="511" y="938"/>
                  </a:lnTo>
                  <a:lnTo>
                    <a:pt x="508" y="941"/>
                  </a:lnTo>
                  <a:lnTo>
                    <a:pt x="505" y="945"/>
                  </a:lnTo>
                  <a:lnTo>
                    <a:pt x="498" y="947"/>
                  </a:lnTo>
                  <a:lnTo>
                    <a:pt x="439" y="947"/>
                  </a:lnTo>
                  <a:lnTo>
                    <a:pt x="439" y="947"/>
                  </a:lnTo>
                  <a:lnTo>
                    <a:pt x="434" y="945"/>
                  </a:lnTo>
                  <a:lnTo>
                    <a:pt x="429" y="941"/>
                  </a:lnTo>
                  <a:lnTo>
                    <a:pt x="425" y="938"/>
                  </a:lnTo>
                  <a:lnTo>
                    <a:pt x="425" y="933"/>
                  </a:lnTo>
                  <a:lnTo>
                    <a:pt x="425" y="874"/>
                  </a:lnTo>
                  <a:lnTo>
                    <a:pt x="425" y="874"/>
                  </a:lnTo>
                  <a:lnTo>
                    <a:pt x="425" y="869"/>
                  </a:lnTo>
                  <a:lnTo>
                    <a:pt x="429" y="866"/>
                  </a:lnTo>
                  <a:lnTo>
                    <a:pt x="434" y="862"/>
                  </a:lnTo>
                  <a:lnTo>
                    <a:pt x="439" y="860"/>
                  </a:lnTo>
                  <a:lnTo>
                    <a:pt x="498" y="860"/>
                  </a:lnTo>
                  <a:lnTo>
                    <a:pt x="498" y="860"/>
                  </a:lnTo>
                  <a:lnTo>
                    <a:pt x="505" y="862"/>
                  </a:lnTo>
                  <a:lnTo>
                    <a:pt x="508" y="866"/>
                  </a:lnTo>
                  <a:lnTo>
                    <a:pt x="511" y="869"/>
                  </a:lnTo>
                  <a:lnTo>
                    <a:pt x="513" y="874"/>
                  </a:lnTo>
                  <a:lnTo>
                    <a:pt x="513" y="874"/>
                  </a:lnTo>
                  <a:close/>
                  <a:moveTo>
                    <a:pt x="348" y="734"/>
                  </a:moveTo>
                  <a:lnTo>
                    <a:pt x="348" y="791"/>
                  </a:lnTo>
                  <a:lnTo>
                    <a:pt x="348" y="791"/>
                  </a:lnTo>
                  <a:lnTo>
                    <a:pt x="346" y="796"/>
                  </a:lnTo>
                  <a:lnTo>
                    <a:pt x="343" y="801"/>
                  </a:lnTo>
                  <a:lnTo>
                    <a:pt x="339" y="805"/>
                  </a:lnTo>
                  <a:lnTo>
                    <a:pt x="334" y="805"/>
                  </a:lnTo>
                  <a:lnTo>
                    <a:pt x="274" y="805"/>
                  </a:lnTo>
                  <a:lnTo>
                    <a:pt x="274" y="805"/>
                  </a:lnTo>
                  <a:lnTo>
                    <a:pt x="269" y="805"/>
                  </a:lnTo>
                  <a:lnTo>
                    <a:pt x="263" y="801"/>
                  </a:lnTo>
                  <a:lnTo>
                    <a:pt x="262" y="796"/>
                  </a:lnTo>
                  <a:lnTo>
                    <a:pt x="260" y="791"/>
                  </a:lnTo>
                  <a:lnTo>
                    <a:pt x="260" y="734"/>
                  </a:lnTo>
                  <a:lnTo>
                    <a:pt x="260" y="734"/>
                  </a:lnTo>
                  <a:lnTo>
                    <a:pt x="262" y="729"/>
                  </a:lnTo>
                  <a:lnTo>
                    <a:pt x="263" y="724"/>
                  </a:lnTo>
                  <a:lnTo>
                    <a:pt x="269" y="720"/>
                  </a:lnTo>
                  <a:lnTo>
                    <a:pt x="274" y="720"/>
                  </a:lnTo>
                  <a:lnTo>
                    <a:pt x="334" y="720"/>
                  </a:lnTo>
                  <a:lnTo>
                    <a:pt x="334" y="720"/>
                  </a:lnTo>
                  <a:lnTo>
                    <a:pt x="339" y="720"/>
                  </a:lnTo>
                  <a:lnTo>
                    <a:pt x="343" y="724"/>
                  </a:lnTo>
                  <a:lnTo>
                    <a:pt x="346" y="729"/>
                  </a:lnTo>
                  <a:lnTo>
                    <a:pt x="348" y="734"/>
                  </a:lnTo>
                  <a:lnTo>
                    <a:pt x="348" y="734"/>
                  </a:lnTo>
                  <a:close/>
                  <a:moveTo>
                    <a:pt x="243" y="397"/>
                  </a:moveTo>
                  <a:lnTo>
                    <a:pt x="243" y="397"/>
                  </a:lnTo>
                  <a:lnTo>
                    <a:pt x="245" y="391"/>
                  </a:lnTo>
                  <a:lnTo>
                    <a:pt x="248" y="386"/>
                  </a:lnTo>
                  <a:lnTo>
                    <a:pt x="252" y="385"/>
                  </a:lnTo>
                  <a:lnTo>
                    <a:pt x="258" y="383"/>
                  </a:lnTo>
                  <a:lnTo>
                    <a:pt x="317" y="383"/>
                  </a:lnTo>
                  <a:lnTo>
                    <a:pt x="317" y="383"/>
                  </a:lnTo>
                  <a:lnTo>
                    <a:pt x="322" y="385"/>
                  </a:lnTo>
                  <a:lnTo>
                    <a:pt x="328" y="386"/>
                  </a:lnTo>
                  <a:lnTo>
                    <a:pt x="331" y="391"/>
                  </a:lnTo>
                  <a:lnTo>
                    <a:pt x="331" y="397"/>
                  </a:lnTo>
                  <a:lnTo>
                    <a:pt x="331" y="454"/>
                  </a:lnTo>
                  <a:lnTo>
                    <a:pt x="331" y="454"/>
                  </a:lnTo>
                  <a:lnTo>
                    <a:pt x="331" y="461"/>
                  </a:lnTo>
                  <a:lnTo>
                    <a:pt x="328" y="464"/>
                  </a:lnTo>
                  <a:lnTo>
                    <a:pt x="322" y="467"/>
                  </a:lnTo>
                  <a:lnTo>
                    <a:pt x="317" y="469"/>
                  </a:lnTo>
                  <a:lnTo>
                    <a:pt x="258" y="469"/>
                  </a:lnTo>
                  <a:lnTo>
                    <a:pt x="258" y="469"/>
                  </a:lnTo>
                  <a:lnTo>
                    <a:pt x="252" y="467"/>
                  </a:lnTo>
                  <a:lnTo>
                    <a:pt x="248" y="464"/>
                  </a:lnTo>
                  <a:lnTo>
                    <a:pt x="245" y="461"/>
                  </a:lnTo>
                  <a:lnTo>
                    <a:pt x="243" y="454"/>
                  </a:lnTo>
                  <a:lnTo>
                    <a:pt x="243" y="397"/>
                  </a:lnTo>
                  <a:close/>
                  <a:moveTo>
                    <a:pt x="1464" y="105"/>
                  </a:moveTo>
                  <a:lnTo>
                    <a:pt x="1464" y="105"/>
                  </a:lnTo>
                  <a:lnTo>
                    <a:pt x="1464" y="101"/>
                  </a:lnTo>
                  <a:lnTo>
                    <a:pt x="1466" y="100"/>
                  </a:lnTo>
                  <a:lnTo>
                    <a:pt x="1468" y="98"/>
                  </a:lnTo>
                  <a:lnTo>
                    <a:pt x="1471" y="96"/>
                  </a:lnTo>
                  <a:lnTo>
                    <a:pt x="1485" y="96"/>
                  </a:lnTo>
                  <a:lnTo>
                    <a:pt x="1485" y="96"/>
                  </a:lnTo>
                  <a:lnTo>
                    <a:pt x="1486" y="98"/>
                  </a:lnTo>
                  <a:lnTo>
                    <a:pt x="1490" y="100"/>
                  </a:lnTo>
                  <a:lnTo>
                    <a:pt x="1490" y="101"/>
                  </a:lnTo>
                  <a:lnTo>
                    <a:pt x="1491" y="105"/>
                  </a:lnTo>
                  <a:lnTo>
                    <a:pt x="1491" y="464"/>
                  </a:lnTo>
                  <a:lnTo>
                    <a:pt x="1491" y="938"/>
                  </a:lnTo>
                  <a:lnTo>
                    <a:pt x="1491" y="938"/>
                  </a:lnTo>
                  <a:lnTo>
                    <a:pt x="1490" y="940"/>
                  </a:lnTo>
                  <a:lnTo>
                    <a:pt x="1490" y="941"/>
                  </a:lnTo>
                  <a:lnTo>
                    <a:pt x="1486" y="943"/>
                  </a:lnTo>
                  <a:lnTo>
                    <a:pt x="1485" y="945"/>
                  </a:lnTo>
                  <a:lnTo>
                    <a:pt x="1471" y="945"/>
                  </a:lnTo>
                  <a:lnTo>
                    <a:pt x="1471" y="945"/>
                  </a:lnTo>
                  <a:lnTo>
                    <a:pt x="1466" y="943"/>
                  </a:lnTo>
                  <a:lnTo>
                    <a:pt x="1466" y="943"/>
                  </a:lnTo>
                  <a:lnTo>
                    <a:pt x="1464" y="940"/>
                  </a:lnTo>
                  <a:lnTo>
                    <a:pt x="1464" y="938"/>
                  </a:lnTo>
                  <a:lnTo>
                    <a:pt x="1464" y="105"/>
                  </a:lnTo>
                  <a:close/>
                  <a:moveTo>
                    <a:pt x="1356" y="105"/>
                  </a:moveTo>
                  <a:lnTo>
                    <a:pt x="1356" y="105"/>
                  </a:lnTo>
                  <a:lnTo>
                    <a:pt x="1358" y="101"/>
                  </a:lnTo>
                  <a:lnTo>
                    <a:pt x="1360" y="100"/>
                  </a:lnTo>
                  <a:lnTo>
                    <a:pt x="1362" y="98"/>
                  </a:lnTo>
                  <a:lnTo>
                    <a:pt x="1363" y="96"/>
                  </a:lnTo>
                  <a:lnTo>
                    <a:pt x="1377" y="96"/>
                  </a:lnTo>
                  <a:lnTo>
                    <a:pt x="1377" y="96"/>
                  </a:lnTo>
                  <a:lnTo>
                    <a:pt x="1380" y="98"/>
                  </a:lnTo>
                  <a:lnTo>
                    <a:pt x="1382" y="100"/>
                  </a:lnTo>
                  <a:lnTo>
                    <a:pt x="1383" y="101"/>
                  </a:lnTo>
                  <a:lnTo>
                    <a:pt x="1383" y="105"/>
                  </a:lnTo>
                  <a:lnTo>
                    <a:pt x="1383" y="938"/>
                  </a:lnTo>
                  <a:lnTo>
                    <a:pt x="1383" y="938"/>
                  </a:lnTo>
                  <a:lnTo>
                    <a:pt x="1383" y="940"/>
                  </a:lnTo>
                  <a:lnTo>
                    <a:pt x="1382" y="941"/>
                  </a:lnTo>
                  <a:lnTo>
                    <a:pt x="1380" y="943"/>
                  </a:lnTo>
                  <a:lnTo>
                    <a:pt x="1377" y="945"/>
                  </a:lnTo>
                  <a:lnTo>
                    <a:pt x="1363" y="945"/>
                  </a:lnTo>
                  <a:lnTo>
                    <a:pt x="1363" y="945"/>
                  </a:lnTo>
                  <a:lnTo>
                    <a:pt x="1362" y="943"/>
                  </a:lnTo>
                  <a:lnTo>
                    <a:pt x="1360" y="941"/>
                  </a:lnTo>
                  <a:lnTo>
                    <a:pt x="1358" y="940"/>
                  </a:lnTo>
                  <a:lnTo>
                    <a:pt x="1356" y="938"/>
                  </a:lnTo>
                  <a:lnTo>
                    <a:pt x="1356" y="105"/>
                  </a:lnTo>
                  <a:close/>
                  <a:moveTo>
                    <a:pt x="1250" y="105"/>
                  </a:moveTo>
                  <a:lnTo>
                    <a:pt x="1250" y="105"/>
                  </a:lnTo>
                  <a:lnTo>
                    <a:pt x="1250" y="101"/>
                  </a:lnTo>
                  <a:lnTo>
                    <a:pt x="1252" y="100"/>
                  </a:lnTo>
                  <a:lnTo>
                    <a:pt x="1254" y="98"/>
                  </a:lnTo>
                  <a:lnTo>
                    <a:pt x="1257" y="96"/>
                  </a:lnTo>
                  <a:lnTo>
                    <a:pt x="1270" y="96"/>
                  </a:lnTo>
                  <a:lnTo>
                    <a:pt x="1270" y="96"/>
                  </a:lnTo>
                  <a:lnTo>
                    <a:pt x="1274" y="98"/>
                  </a:lnTo>
                  <a:lnTo>
                    <a:pt x="1276" y="100"/>
                  </a:lnTo>
                  <a:lnTo>
                    <a:pt x="1277" y="101"/>
                  </a:lnTo>
                  <a:lnTo>
                    <a:pt x="1277" y="105"/>
                  </a:lnTo>
                  <a:lnTo>
                    <a:pt x="1277" y="938"/>
                  </a:lnTo>
                  <a:lnTo>
                    <a:pt x="1277" y="938"/>
                  </a:lnTo>
                  <a:lnTo>
                    <a:pt x="1277" y="940"/>
                  </a:lnTo>
                  <a:lnTo>
                    <a:pt x="1276" y="941"/>
                  </a:lnTo>
                  <a:lnTo>
                    <a:pt x="1274" y="943"/>
                  </a:lnTo>
                  <a:lnTo>
                    <a:pt x="1270" y="945"/>
                  </a:lnTo>
                  <a:lnTo>
                    <a:pt x="1257" y="945"/>
                  </a:lnTo>
                  <a:lnTo>
                    <a:pt x="1257" y="945"/>
                  </a:lnTo>
                  <a:lnTo>
                    <a:pt x="1254" y="943"/>
                  </a:lnTo>
                  <a:lnTo>
                    <a:pt x="1252" y="941"/>
                  </a:lnTo>
                  <a:lnTo>
                    <a:pt x="1250" y="940"/>
                  </a:lnTo>
                  <a:lnTo>
                    <a:pt x="1250" y="938"/>
                  </a:lnTo>
                  <a:lnTo>
                    <a:pt x="1250" y="105"/>
                  </a:lnTo>
                  <a:close/>
                </a:path>
              </a:pathLst>
            </a:custGeom>
            <a:solidFill>
              <a:srgbClr val="0076B1"/>
            </a:solidFill>
            <a:ln>
              <a:noFill/>
            </a:ln>
            <a:effectLst/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3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16" name="组合 63"/>
            <p:cNvGrpSpPr/>
            <p:nvPr/>
          </p:nvGrpSpPr>
          <p:grpSpPr>
            <a:xfrm>
              <a:off x="2495822" y="4833201"/>
              <a:ext cx="197611" cy="226113"/>
              <a:chOff x="1162859" y="3772128"/>
              <a:chExt cx="427038" cy="447675"/>
            </a:xfrm>
            <a:solidFill>
              <a:srgbClr val="0076B1"/>
            </a:solidFill>
          </p:grpSpPr>
          <p:sp>
            <p:nvSpPr>
              <p:cNvPr id="65" name="Freeform 12"/>
              <p:cNvSpPr>
                <a:spLocks/>
              </p:cNvSpPr>
              <p:nvPr/>
            </p:nvSpPr>
            <p:spPr bwMode="auto">
              <a:xfrm>
                <a:off x="1162859" y="3772128"/>
                <a:ext cx="425450" cy="179388"/>
              </a:xfrm>
              <a:custGeom>
                <a:avLst/>
                <a:gdLst/>
                <a:ahLst/>
                <a:cxnLst>
                  <a:cxn ang="0">
                    <a:pos x="3890" y="0"/>
                  </a:cxn>
                  <a:cxn ang="0">
                    <a:pos x="5834" y="1638"/>
                  </a:cxn>
                  <a:cxn ang="0">
                    <a:pos x="7779" y="3275"/>
                  </a:cxn>
                  <a:cxn ang="0">
                    <a:pos x="3890" y="3275"/>
                  </a:cxn>
                  <a:cxn ang="0">
                    <a:pos x="0" y="3275"/>
                  </a:cxn>
                  <a:cxn ang="0">
                    <a:pos x="1945" y="1638"/>
                  </a:cxn>
                  <a:cxn ang="0">
                    <a:pos x="3890" y="0"/>
                  </a:cxn>
                </a:cxnLst>
                <a:rect l="0" t="0" r="r" b="b"/>
                <a:pathLst>
                  <a:path w="7779" h="3275">
                    <a:moveTo>
                      <a:pt x="3890" y="0"/>
                    </a:moveTo>
                    <a:lnTo>
                      <a:pt x="5834" y="1638"/>
                    </a:lnTo>
                    <a:lnTo>
                      <a:pt x="7779" y="3275"/>
                    </a:lnTo>
                    <a:lnTo>
                      <a:pt x="3890" y="3275"/>
                    </a:lnTo>
                    <a:lnTo>
                      <a:pt x="0" y="3275"/>
                    </a:lnTo>
                    <a:lnTo>
                      <a:pt x="1945" y="1638"/>
                    </a:lnTo>
                    <a:lnTo>
                      <a:pt x="389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6" name="Freeform 13"/>
              <p:cNvSpPr>
                <a:spLocks noEditPoints="1"/>
              </p:cNvSpPr>
              <p:nvPr/>
            </p:nvSpPr>
            <p:spPr bwMode="auto">
              <a:xfrm>
                <a:off x="1162859" y="3973740"/>
                <a:ext cx="427038" cy="246063"/>
              </a:xfrm>
              <a:custGeom>
                <a:avLst/>
                <a:gdLst/>
                <a:ahLst/>
                <a:cxnLst>
                  <a:cxn ang="0">
                    <a:pos x="7792" y="0"/>
                  </a:cxn>
                  <a:cxn ang="0">
                    <a:pos x="0" y="0"/>
                  </a:cxn>
                  <a:cxn ang="0">
                    <a:pos x="0" y="4498"/>
                  </a:cxn>
                  <a:cxn ang="0">
                    <a:pos x="7792" y="4498"/>
                  </a:cxn>
                  <a:cxn ang="0">
                    <a:pos x="7792" y="0"/>
                  </a:cxn>
                  <a:cxn ang="0">
                    <a:pos x="687" y="578"/>
                  </a:cxn>
                  <a:cxn ang="0">
                    <a:pos x="2079" y="578"/>
                  </a:cxn>
                  <a:cxn ang="0">
                    <a:pos x="2079" y="1971"/>
                  </a:cxn>
                  <a:cxn ang="0">
                    <a:pos x="687" y="1971"/>
                  </a:cxn>
                  <a:cxn ang="0">
                    <a:pos x="687" y="578"/>
                  </a:cxn>
                  <a:cxn ang="0">
                    <a:pos x="687" y="2473"/>
                  </a:cxn>
                  <a:cxn ang="0">
                    <a:pos x="2079" y="2473"/>
                  </a:cxn>
                  <a:cxn ang="0">
                    <a:pos x="2079" y="3866"/>
                  </a:cxn>
                  <a:cxn ang="0">
                    <a:pos x="687" y="3866"/>
                  </a:cxn>
                  <a:cxn ang="0">
                    <a:pos x="687" y="2473"/>
                  </a:cxn>
                  <a:cxn ang="0">
                    <a:pos x="2361" y="2473"/>
                  </a:cxn>
                  <a:cxn ang="0">
                    <a:pos x="3755" y="2473"/>
                  </a:cxn>
                  <a:cxn ang="0">
                    <a:pos x="3755" y="3866"/>
                  </a:cxn>
                  <a:cxn ang="0">
                    <a:pos x="2361" y="3866"/>
                  </a:cxn>
                  <a:cxn ang="0">
                    <a:pos x="2361" y="2473"/>
                  </a:cxn>
                  <a:cxn ang="0">
                    <a:pos x="4037" y="2473"/>
                  </a:cxn>
                  <a:cxn ang="0">
                    <a:pos x="5429" y="2473"/>
                  </a:cxn>
                  <a:cxn ang="0">
                    <a:pos x="5429" y="3866"/>
                  </a:cxn>
                  <a:cxn ang="0">
                    <a:pos x="4037" y="3866"/>
                  </a:cxn>
                  <a:cxn ang="0">
                    <a:pos x="4037" y="2473"/>
                  </a:cxn>
                  <a:cxn ang="0">
                    <a:pos x="2361" y="578"/>
                  </a:cxn>
                  <a:cxn ang="0">
                    <a:pos x="3755" y="578"/>
                  </a:cxn>
                  <a:cxn ang="0">
                    <a:pos x="3755" y="1971"/>
                  </a:cxn>
                  <a:cxn ang="0">
                    <a:pos x="2361" y="1971"/>
                  </a:cxn>
                  <a:cxn ang="0">
                    <a:pos x="2361" y="578"/>
                  </a:cxn>
                  <a:cxn ang="0">
                    <a:pos x="4037" y="578"/>
                  </a:cxn>
                  <a:cxn ang="0">
                    <a:pos x="5429" y="578"/>
                  </a:cxn>
                  <a:cxn ang="0">
                    <a:pos x="5429" y="1971"/>
                  </a:cxn>
                  <a:cxn ang="0">
                    <a:pos x="4037" y="1971"/>
                  </a:cxn>
                  <a:cxn ang="0">
                    <a:pos x="4037" y="578"/>
                  </a:cxn>
                  <a:cxn ang="0">
                    <a:pos x="5713" y="578"/>
                  </a:cxn>
                  <a:cxn ang="0">
                    <a:pos x="7105" y="578"/>
                  </a:cxn>
                  <a:cxn ang="0">
                    <a:pos x="7105" y="1971"/>
                  </a:cxn>
                  <a:cxn ang="0">
                    <a:pos x="5713" y="1971"/>
                  </a:cxn>
                  <a:cxn ang="0">
                    <a:pos x="5713" y="578"/>
                  </a:cxn>
                  <a:cxn ang="0">
                    <a:pos x="5713" y="2473"/>
                  </a:cxn>
                  <a:cxn ang="0">
                    <a:pos x="7105" y="2473"/>
                  </a:cxn>
                  <a:cxn ang="0">
                    <a:pos x="7105" y="3866"/>
                  </a:cxn>
                  <a:cxn ang="0">
                    <a:pos x="5713" y="3866"/>
                  </a:cxn>
                  <a:cxn ang="0">
                    <a:pos x="5713" y="2473"/>
                  </a:cxn>
                </a:cxnLst>
                <a:rect l="0" t="0" r="r" b="b"/>
                <a:pathLst>
                  <a:path w="7792" h="4498">
                    <a:moveTo>
                      <a:pt x="7792" y="0"/>
                    </a:moveTo>
                    <a:lnTo>
                      <a:pt x="0" y="0"/>
                    </a:lnTo>
                    <a:lnTo>
                      <a:pt x="0" y="4498"/>
                    </a:lnTo>
                    <a:lnTo>
                      <a:pt x="7792" y="4498"/>
                    </a:lnTo>
                    <a:lnTo>
                      <a:pt x="7792" y="0"/>
                    </a:lnTo>
                    <a:close/>
                    <a:moveTo>
                      <a:pt x="687" y="578"/>
                    </a:moveTo>
                    <a:lnTo>
                      <a:pt x="2079" y="578"/>
                    </a:lnTo>
                    <a:lnTo>
                      <a:pt x="2079" y="1971"/>
                    </a:lnTo>
                    <a:lnTo>
                      <a:pt x="687" y="1971"/>
                    </a:lnTo>
                    <a:lnTo>
                      <a:pt x="687" y="578"/>
                    </a:lnTo>
                    <a:close/>
                    <a:moveTo>
                      <a:pt x="687" y="2473"/>
                    </a:moveTo>
                    <a:lnTo>
                      <a:pt x="2079" y="2473"/>
                    </a:lnTo>
                    <a:lnTo>
                      <a:pt x="2079" y="3866"/>
                    </a:lnTo>
                    <a:lnTo>
                      <a:pt x="687" y="3866"/>
                    </a:lnTo>
                    <a:lnTo>
                      <a:pt x="687" y="2473"/>
                    </a:lnTo>
                    <a:close/>
                    <a:moveTo>
                      <a:pt x="2361" y="2473"/>
                    </a:moveTo>
                    <a:lnTo>
                      <a:pt x="3755" y="2473"/>
                    </a:lnTo>
                    <a:lnTo>
                      <a:pt x="3755" y="3866"/>
                    </a:lnTo>
                    <a:lnTo>
                      <a:pt x="2361" y="3866"/>
                    </a:lnTo>
                    <a:lnTo>
                      <a:pt x="2361" y="2473"/>
                    </a:lnTo>
                    <a:close/>
                    <a:moveTo>
                      <a:pt x="4037" y="2473"/>
                    </a:moveTo>
                    <a:lnTo>
                      <a:pt x="5429" y="2473"/>
                    </a:lnTo>
                    <a:lnTo>
                      <a:pt x="5429" y="3866"/>
                    </a:lnTo>
                    <a:lnTo>
                      <a:pt x="4037" y="3866"/>
                    </a:lnTo>
                    <a:lnTo>
                      <a:pt x="4037" y="2473"/>
                    </a:lnTo>
                    <a:close/>
                    <a:moveTo>
                      <a:pt x="2361" y="578"/>
                    </a:moveTo>
                    <a:lnTo>
                      <a:pt x="3755" y="578"/>
                    </a:lnTo>
                    <a:lnTo>
                      <a:pt x="3755" y="1971"/>
                    </a:lnTo>
                    <a:lnTo>
                      <a:pt x="2361" y="1971"/>
                    </a:lnTo>
                    <a:lnTo>
                      <a:pt x="2361" y="578"/>
                    </a:lnTo>
                    <a:close/>
                    <a:moveTo>
                      <a:pt x="4037" y="578"/>
                    </a:moveTo>
                    <a:lnTo>
                      <a:pt x="5429" y="578"/>
                    </a:lnTo>
                    <a:lnTo>
                      <a:pt x="5429" y="1971"/>
                    </a:lnTo>
                    <a:lnTo>
                      <a:pt x="4037" y="1971"/>
                    </a:lnTo>
                    <a:lnTo>
                      <a:pt x="4037" y="578"/>
                    </a:lnTo>
                    <a:close/>
                    <a:moveTo>
                      <a:pt x="5713" y="578"/>
                    </a:moveTo>
                    <a:lnTo>
                      <a:pt x="7105" y="578"/>
                    </a:lnTo>
                    <a:lnTo>
                      <a:pt x="7105" y="1971"/>
                    </a:lnTo>
                    <a:lnTo>
                      <a:pt x="5713" y="1971"/>
                    </a:lnTo>
                    <a:lnTo>
                      <a:pt x="5713" y="578"/>
                    </a:lnTo>
                    <a:close/>
                    <a:moveTo>
                      <a:pt x="5713" y="2473"/>
                    </a:moveTo>
                    <a:lnTo>
                      <a:pt x="7105" y="2473"/>
                    </a:lnTo>
                    <a:lnTo>
                      <a:pt x="7105" y="3866"/>
                    </a:lnTo>
                    <a:lnTo>
                      <a:pt x="5713" y="3866"/>
                    </a:lnTo>
                    <a:lnTo>
                      <a:pt x="5713" y="247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8680556" y="3245216"/>
              <a:ext cx="1295771" cy="717217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299 w 9710"/>
                <a:gd name="connsiteY0" fmla="*/ 9268 h 9273"/>
                <a:gd name="connsiteX1" fmla="*/ 312 w 9710"/>
                <a:gd name="connsiteY1" fmla="*/ 9160 h 9273"/>
                <a:gd name="connsiteX2" fmla="*/ 50 w 9710"/>
                <a:gd name="connsiteY2" fmla="*/ 6449 h 9273"/>
                <a:gd name="connsiteX3" fmla="*/ 1489 w 9710"/>
                <a:gd name="connsiteY3" fmla="*/ 3797 h 9273"/>
                <a:gd name="connsiteX4" fmla="*/ 3657 w 9710"/>
                <a:gd name="connsiteY4" fmla="*/ 88 h 9273"/>
                <a:gd name="connsiteX5" fmla="*/ 6535 w 9710"/>
                <a:gd name="connsiteY5" fmla="*/ 2401 h 9273"/>
                <a:gd name="connsiteX6" fmla="*/ 8472 w 9710"/>
                <a:gd name="connsiteY6" fmla="*/ 2328 h 9273"/>
                <a:gd name="connsiteX7" fmla="*/ 8905 w 9710"/>
                <a:gd name="connsiteY7" fmla="*/ 5153 h 9273"/>
                <a:gd name="connsiteX8" fmla="*/ 9692 w 9710"/>
                <a:gd name="connsiteY8" fmla="*/ 7557 h 9273"/>
                <a:gd name="connsiteX9" fmla="*/ 8299 w 9710"/>
                <a:gd name="connsiteY9" fmla="*/ 9268 h 9273"/>
                <a:gd name="connsiteX0" fmla="*/ 9077 w 9999"/>
                <a:gd name="connsiteY0" fmla="*/ 9995 h 10000"/>
                <a:gd name="connsiteX1" fmla="*/ 321 w 9999"/>
                <a:gd name="connsiteY1" fmla="*/ 9878 h 10000"/>
                <a:gd name="connsiteX2" fmla="*/ 51 w 9999"/>
                <a:gd name="connsiteY2" fmla="*/ 6955 h 10000"/>
                <a:gd name="connsiteX3" fmla="*/ 1533 w 9999"/>
                <a:gd name="connsiteY3" fmla="*/ 4095 h 10000"/>
                <a:gd name="connsiteX4" fmla="*/ 3766 w 9999"/>
                <a:gd name="connsiteY4" fmla="*/ 95 h 10000"/>
                <a:gd name="connsiteX5" fmla="*/ 6730 w 9999"/>
                <a:gd name="connsiteY5" fmla="*/ 2589 h 10000"/>
                <a:gd name="connsiteX6" fmla="*/ 8725 w 9999"/>
                <a:gd name="connsiteY6" fmla="*/ 2511 h 10000"/>
                <a:gd name="connsiteX7" fmla="*/ 9171 w 9999"/>
                <a:gd name="connsiteY7" fmla="*/ 5557 h 10000"/>
                <a:gd name="connsiteX8" fmla="*/ 9981 w 9999"/>
                <a:gd name="connsiteY8" fmla="*/ 8149 h 10000"/>
                <a:gd name="connsiteX9" fmla="*/ 9077 w 9999"/>
                <a:gd name="connsiteY9" fmla="*/ 9995 h 10000"/>
                <a:gd name="connsiteX0" fmla="*/ 8904 w 10000"/>
                <a:gd name="connsiteY0" fmla="*/ 9995 h 10000"/>
                <a:gd name="connsiteX1" fmla="*/ 321 w 10000"/>
                <a:gd name="connsiteY1" fmla="*/ 9878 h 10000"/>
                <a:gd name="connsiteX2" fmla="*/ 51 w 10000"/>
                <a:gd name="connsiteY2" fmla="*/ 6955 h 10000"/>
                <a:gd name="connsiteX3" fmla="*/ 1533 w 10000"/>
                <a:gd name="connsiteY3" fmla="*/ 4095 h 10000"/>
                <a:gd name="connsiteX4" fmla="*/ 3766 w 10000"/>
                <a:gd name="connsiteY4" fmla="*/ 95 h 10000"/>
                <a:gd name="connsiteX5" fmla="*/ 6731 w 10000"/>
                <a:gd name="connsiteY5" fmla="*/ 2589 h 10000"/>
                <a:gd name="connsiteX6" fmla="*/ 8726 w 10000"/>
                <a:gd name="connsiteY6" fmla="*/ 2511 h 10000"/>
                <a:gd name="connsiteX7" fmla="*/ 9172 w 10000"/>
                <a:gd name="connsiteY7" fmla="*/ 5557 h 10000"/>
                <a:gd name="connsiteX8" fmla="*/ 9982 w 10000"/>
                <a:gd name="connsiteY8" fmla="*/ 8149 h 10000"/>
                <a:gd name="connsiteX9" fmla="*/ 8904 w 10000"/>
                <a:gd name="connsiteY9" fmla="*/ 9995 h 10000"/>
                <a:gd name="connsiteX0" fmla="*/ 8904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8904 w 10002"/>
                <a:gd name="connsiteY9" fmla="*/ 9995 h 10000"/>
                <a:gd name="connsiteX0" fmla="*/ 9670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9670 w 10002"/>
                <a:gd name="connsiteY9" fmla="*/ 9995 h 10000"/>
                <a:gd name="connsiteX0" fmla="*/ 9703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9703 w 10002"/>
                <a:gd name="connsiteY9" fmla="*/ 9995 h 10000"/>
                <a:gd name="connsiteX0" fmla="*/ 9703 w 10002"/>
                <a:gd name="connsiteY0" fmla="*/ 9931 h 9942"/>
                <a:gd name="connsiteX1" fmla="*/ 321 w 10002"/>
                <a:gd name="connsiteY1" fmla="*/ 9878 h 9942"/>
                <a:gd name="connsiteX2" fmla="*/ 51 w 10002"/>
                <a:gd name="connsiteY2" fmla="*/ 6955 h 9942"/>
                <a:gd name="connsiteX3" fmla="*/ 1533 w 10002"/>
                <a:gd name="connsiteY3" fmla="*/ 4095 h 9942"/>
                <a:gd name="connsiteX4" fmla="*/ 3766 w 10002"/>
                <a:gd name="connsiteY4" fmla="*/ 95 h 9942"/>
                <a:gd name="connsiteX5" fmla="*/ 6731 w 10002"/>
                <a:gd name="connsiteY5" fmla="*/ 2589 h 9942"/>
                <a:gd name="connsiteX6" fmla="*/ 8726 w 10002"/>
                <a:gd name="connsiteY6" fmla="*/ 2511 h 9942"/>
                <a:gd name="connsiteX7" fmla="*/ 9266 w 10002"/>
                <a:gd name="connsiteY7" fmla="*/ 5557 h 9942"/>
                <a:gd name="connsiteX8" fmla="*/ 9982 w 10002"/>
                <a:gd name="connsiteY8" fmla="*/ 8149 h 9942"/>
                <a:gd name="connsiteX9" fmla="*/ 9703 w 10002"/>
                <a:gd name="connsiteY9" fmla="*/ 9931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2" h="9942">
                  <a:moveTo>
                    <a:pt x="9703" y="9931"/>
                  </a:moveTo>
                  <a:lnTo>
                    <a:pt x="321" y="9878"/>
                  </a:lnTo>
                  <a:cubicBezTo>
                    <a:pt x="321" y="9878"/>
                    <a:pt x="-153" y="9397"/>
                    <a:pt x="51" y="6955"/>
                  </a:cubicBezTo>
                  <a:cubicBezTo>
                    <a:pt x="283" y="4304"/>
                    <a:pt x="1533" y="4095"/>
                    <a:pt x="1533" y="4095"/>
                  </a:cubicBezTo>
                  <a:cubicBezTo>
                    <a:pt x="1533" y="4095"/>
                    <a:pt x="1609" y="796"/>
                    <a:pt x="3766" y="95"/>
                  </a:cubicBezTo>
                  <a:cubicBezTo>
                    <a:pt x="5871" y="-581"/>
                    <a:pt x="6731" y="2589"/>
                    <a:pt x="6731" y="2589"/>
                  </a:cubicBezTo>
                  <a:cubicBezTo>
                    <a:pt x="6731" y="2589"/>
                    <a:pt x="7810" y="1082"/>
                    <a:pt x="8726" y="2511"/>
                  </a:cubicBezTo>
                  <a:cubicBezTo>
                    <a:pt x="9490" y="3681"/>
                    <a:pt x="9266" y="5557"/>
                    <a:pt x="9266" y="5557"/>
                  </a:cubicBezTo>
                  <a:cubicBezTo>
                    <a:pt x="9266" y="5557"/>
                    <a:pt x="10146" y="6278"/>
                    <a:pt x="9982" y="8149"/>
                  </a:cubicBezTo>
                  <a:cubicBezTo>
                    <a:pt x="9804" y="10203"/>
                    <a:pt x="9703" y="9931"/>
                    <a:pt x="9703" y="9931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37609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597">
                <a:defRPr/>
              </a:pPr>
              <a:endParaRPr lang="zh-CN" altLang="en-US" sz="750" kern="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682919" y="4409671"/>
              <a:ext cx="1294965" cy="71677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299 w 9710"/>
                <a:gd name="connsiteY0" fmla="*/ 9268 h 9273"/>
                <a:gd name="connsiteX1" fmla="*/ 312 w 9710"/>
                <a:gd name="connsiteY1" fmla="*/ 9160 h 9273"/>
                <a:gd name="connsiteX2" fmla="*/ 50 w 9710"/>
                <a:gd name="connsiteY2" fmla="*/ 6449 h 9273"/>
                <a:gd name="connsiteX3" fmla="*/ 1489 w 9710"/>
                <a:gd name="connsiteY3" fmla="*/ 3797 h 9273"/>
                <a:gd name="connsiteX4" fmla="*/ 3657 w 9710"/>
                <a:gd name="connsiteY4" fmla="*/ 88 h 9273"/>
                <a:gd name="connsiteX5" fmla="*/ 6535 w 9710"/>
                <a:gd name="connsiteY5" fmla="*/ 2401 h 9273"/>
                <a:gd name="connsiteX6" fmla="*/ 8472 w 9710"/>
                <a:gd name="connsiteY6" fmla="*/ 2328 h 9273"/>
                <a:gd name="connsiteX7" fmla="*/ 8905 w 9710"/>
                <a:gd name="connsiteY7" fmla="*/ 5153 h 9273"/>
                <a:gd name="connsiteX8" fmla="*/ 9692 w 9710"/>
                <a:gd name="connsiteY8" fmla="*/ 7557 h 9273"/>
                <a:gd name="connsiteX9" fmla="*/ 8299 w 9710"/>
                <a:gd name="connsiteY9" fmla="*/ 9268 h 9273"/>
                <a:gd name="connsiteX0" fmla="*/ 9077 w 9999"/>
                <a:gd name="connsiteY0" fmla="*/ 9995 h 10000"/>
                <a:gd name="connsiteX1" fmla="*/ 321 w 9999"/>
                <a:gd name="connsiteY1" fmla="*/ 9878 h 10000"/>
                <a:gd name="connsiteX2" fmla="*/ 51 w 9999"/>
                <a:gd name="connsiteY2" fmla="*/ 6955 h 10000"/>
                <a:gd name="connsiteX3" fmla="*/ 1533 w 9999"/>
                <a:gd name="connsiteY3" fmla="*/ 4095 h 10000"/>
                <a:gd name="connsiteX4" fmla="*/ 3766 w 9999"/>
                <a:gd name="connsiteY4" fmla="*/ 95 h 10000"/>
                <a:gd name="connsiteX5" fmla="*/ 6730 w 9999"/>
                <a:gd name="connsiteY5" fmla="*/ 2589 h 10000"/>
                <a:gd name="connsiteX6" fmla="*/ 8725 w 9999"/>
                <a:gd name="connsiteY6" fmla="*/ 2511 h 10000"/>
                <a:gd name="connsiteX7" fmla="*/ 9171 w 9999"/>
                <a:gd name="connsiteY7" fmla="*/ 5557 h 10000"/>
                <a:gd name="connsiteX8" fmla="*/ 9981 w 9999"/>
                <a:gd name="connsiteY8" fmla="*/ 8149 h 10000"/>
                <a:gd name="connsiteX9" fmla="*/ 9077 w 9999"/>
                <a:gd name="connsiteY9" fmla="*/ 9995 h 10000"/>
                <a:gd name="connsiteX0" fmla="*/ 8904 w 10000"/>
                <a:gd name="connsiteY0" fmla="*/ 9995 h 10000"/>
                <a:gd name="connsiteX1" fmla="*/ 321 w 10000"/>
                <a:gd name="connsiteY1" fmla="*/ 9878 h 10000"/>
                <a:gd name="connsiteX2" fmla="*/ 51 w 10000"/>
                <a:gd name="connsiteY2" fmla="*/ 6955 h 10000"/>
                <a:gd name="connsiteX3" fmla="*/ 1533 w 10000"/>
                <a:gd name="connsiteY3" fmla="*/ 4095 h 10000"/>
                <a:gd name="connsiteX4" fmla="*/ 3766 w 10000"/>
                <a:gd name="connsiteY4" fmla="*/ 95 h 10000"/>
                <a:gd name="connsiteX5" fmla="*/ 6731 w 10000"/>
                <a:gd name="connsiteY5" fmla="*/ 2589 h 10000"/>
                <a:gd name="connsiteX6" fmla="*/ 8726 w 10000"/>
                <a:gd name="connsiteY6" fmla="*/ 2511 h 10000"/>
                <a:gd name="connsiteX7" fmla="*/ 9172 w 10000"/>
                <a:gd name="connsiteY7" fmla="*/ 5557 h 10000"/>
                <a:gd name="connsiteX8" fmla="*/ 9982 w 10000"/>
                <a:gd name="connsiteY8" fmla="*/ 8149 h 10000"/>
                <a:gd name="connsiteX9" fmla="*/ 8904 w 10000"/>
                <a:gd name="connsiteY9" fmla="*/ 9995 h 10000"/>
                <a:gd name="connsiteX0" fmla="*/ 8904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8904 w 10002"/>
                <a:gd name="connsiteY9" fmla="*/ 9995 h 10000"/>
                <a:gd name="connsiteX0" fmla="*/ 9670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9670 w 10002"/>
                <a:gd name="connsiteY9" fmla="*/ 9995 h 10000"/>
                <a:gd name="connsiteX0" fmla="*/ 9703 w 10002"/>
                <a:gd name="connsiteY0" fmla="*/ 9995 h 10000"/>
                <a:gd name="connsiteX1" fmla="*/ 321 w 10002"/>
                <a:gd name="connsiteY1" fmla="*/ 9878 h 10000"/>
                <a:gd name="connsiteX2" fmla="*/ 51 w 10002"/>
                <a:gd name="connsiteY2" fmla="*/ 6955 h 10000"/>
                <a:gd name="connsiteX3" fmla="*/ 1533 w 10002"/>
                <a:gd name="connsiteY3" fmla="*/ 4095 h 10000"/>
                <a:gd name="connsiteX4" fmla="*/ 3766 w 10002"/>
                <a:gd name="connsiteY4" fmla="*/ 95 h 10000"/>
                <a:gd name="connsiteX5" fmla="*/ 6731 w 10002"/>
                <a:gd name="connsiteY5" fmla="*/ 2589 h 10000"/>
                <a:gd name="connsiteX6" fmla="*/ 8726 w 10002"/>
                <a:gd name="connsiteY6" fmla="*/ 2511 h 10000"/>
                <a:gd name="connsiteX7" fmla="*/ 9266 w 10002"/>
                <a:gd name="connsiteY7" fmla="*/ 5557 h 10000"/>
                <a:gd name="connsiteX8" fmla="*/ 9982 w 10002"/>
                <a:gd name="connsiteY8" fmla="*/ 8149 h 10000"/>
                <a:gd name="connsiteX9" fmla="*/ 9703 w 10002"/>
                <a:gd name="connsiteY9" fmla="*/ 9995 h 10000"/>
                <a:gd name="connsiteX0" fmla="*/ 9703 w 10002"/>
                <a:gd name="connsiteY0" fmla="*/ 9931 h 9942"/>
                <a:gd name="connsiteX1" fmla="*/ 321 w 10002"/>
                <a:gd name="connsiteY1" fmla="*/ 9878 h 9942"/>
                <a:gd name="connsiteX2" fmla="*/ 51 w 10002"/>
                <a:gd name="connsiteY2" fmla="*/ 6955 h 9942"/>
                <a:gd name="connsiteX3" fmla="*/ 1533 w 10002"/>
                <a:gd name="connsiteY3" fmla="*/ 4095 h 9942"/>
                <a:gd name="connsiteX4" fmla="*/ 3766 w 10002"/>
                <a:gd name="connsiteY4" fmla="*/ 95 h 9942"/>
                <a:gd name="connsiteX5" fmla="*/ 6731 w 10002"/>
                <a:gd name="connsiteY5" fmla="*/ 2589 h 9942"/>
                <a:gd name="connsiteX6" fmla="*/ 8726 w 10002"/>
                <a:gd name="connsiteY6" fmla="*/ 2511 h 9942"/>
                <a:gd name="connsiteX7" fmla="*/ 9266 w 10002"/>
                <a:gd name="connsiteY7" fmla="*/ 5557 h 9942"/>
                <a:gd name="connsiteX8" fmla="*/ 9982 w 10002"/>
                <a:gd name="connsiteY8" fmla="*/ 8149 h 9942"/>
                <a:gd name="connsiteX9" fmla="*/ 9703 w 10002"/>
                <a:gd name="connsiteY9" fmla="*/ 9931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2" h="9942">
                  <a:moveTo>
                    <a:pt x="9703" y="9931"/>
                  </a:moveTo>
                  <a:lnTo>
                    <a:pt x="321" y="9878"/>
                  </a:lnTo>
                  <a:cubicBezTo>
                    <a:pt x="321" y="9878"/>
                    <a:pt x="-153" y="9397"/>
                    <a:pt x="51" y="6955"/>
                  </a:cubicBezTo>
                  <a:cubicBezTo>
                    <a:pt x="283" y="4304"/>
                    <a:pt x="1533" y="4095"/>
                    <a:pt x="1533" y="4095"/>
                  </a:cubicBezTo>
                  <a:cubicBezTo>
                    <a:pt x="1533" y="4095"/>
                    <a:pt x="1609" y="796"/>
                    <a:pt x="3766" y="95"/>
                  </a:cubicBezTo>
                  <a:cubicBezTo>
                    <a:pt x="5871" y="-581"/>
                    <a:pt x="6731" y="2589"/>
                    <a:pt x="6731" y="2589"/>
                  </a:cubicBezTo>
                  <a:cubicBezTo>
                    <a:pt x="6731" y="2589"/>
                    <a:pt x="7810" y="1082"/>
                    <a:pt x="8726" y="2511"/>
                  </a:cubicBezTo>
                  <a:cubicBezTo>
                    <a:pt x="9490" y="3681"/>
                    <a:pt x="9266" y="5557"/>
                    <a:pt x="9266" y="5557"/>
                  </a:cubicBezTo>
                  <a:cubicBezTo>
                    <a:pt x="9266" y="5557"/>
                    <a:pt x="10146" y="6278"/>
                    <a:pt x="9982" y="8149"/>
                  </a:cubicBezTo>
                  <a:cubicBezTo>
                    <a:pt x="9804" y="10203"/>
                    <a:pt x="9703" y="9931"/>
                    <a:pt x="9703" y="9931"/>
                  </a:cubicBezTo>
                  <a:close/>
                </a:path>
              </a:pathLst>
            </a:custGeom>
            <a:noFill/>
            <a:ln w="19050" cap="flat">
              <a:solidFill>
                <a:srgbClr val="37609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597">
                <a:defRPr/>
              </a:pPr>
              <a:endParaRPr lang="zh-CN" altLang="en-US" sz="750" kern="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279642" y="3986308"/>
              <a:ext cx="4159663" cy="39140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F8900"/>
                  </a:gs>
                  <a:gs pos="34000">
                    <a:srgbClr val="FF0000"/>
                  </a:gs>
                  <a:gs pos="58000">
                    <a:srgbClr val="0070C0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279828" y="3518717"/>
              <a:ext cx="1992020" cy="316595"/>
            </a:xfrm>
            <a:prstGeom prst="ellipse">
              <a:avLst/>
            </a:prstGeom>
            <a:noFill/>
            <a:ln>
              <a:solidFill>
                <a:srgbClr val="0076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6456676" y="3520317"/>
              <a:ext cx="1982628" cy="316595"/>
            </a:xfrm>
            <a:prstGeom prst="ellipse">
              <a:avLst/>
            </a:prstGeom>
            <a:noFill/>
            <a:ln>
              <a:solidFill>
                <a:srgbClr val="0076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120946" y="3563737"/>
              <a:ext cx="756438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Backbone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4992661" y="3563737"/>
              <a:ext cx="533483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Metro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6075581" y="4043021"/>
              <a:ext cx="595265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Optical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443015" y="3700383"/>
              <a:ext cx="348134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IoT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448529" y="4604059"/>
              <a:ext cx="653019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Campus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2665567" y="4910375"/>
              <a:ext cx="579147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Branch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8835335" y="3361455"/>
              <a:ext cx="806676" cy="208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DC Fabric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8849022" y="4566249"/>
              <a:ext cx="895954" cy="208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DC Fabric</a:t>
              </a:r>
            </a:p>
          </p:txBody>
        </p:sp>
        <p:sp>
          <p:nvSpPr>
            <p:cNvPr id="89" name="AutoShape 163"/>
            <p:cNvSpPr>
              <a:spLocks noChangeArrowheads="1"/>
            </p:cNvSpPr>
            <p:nvPr/>
          </p:nvSpPr>
          <p:spPr bwMode="auto">
            <a:xfrm rot="5400000">
              <a:off x="6129674" y="2735394"/>
              <a:ext cx="443792" cy="4287470"/>
            </a:xfrm>
            <a:prstGeom prst="can">
              <a:avLst>
                <a:gd name="adj" fmla="val 51333"/>
              </a:avLst>
            </a:prstGeom>
            <a:noFill/>
            <a:ln w="19050">
              <a:solidFill>
                <a:srgbClr val="0076B1"/>
              </a:solidFill>
              <a:prstDash val="dash"/>
              <a:round/>
              <a:headEnd/>
              <a:tailEnd/>
            </a:ln>
          </p:spPr>
          <p:txBody>
            <a:bodyPr rot="10800000" vert="eaVert" lIns="0" tIns="0" rIns="0" bIns="0" anchor="ctr"/>
            <a:lstStyle/>
            <a:p>
              <a:pPr algn="ctr" defTabSz="684214" fontAlgn="b">
                <a:defRPr/>
              </a:pPr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 Overlay Connectivity</a:t>
              </a:r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3472925" y="4363463"/>
              <a:ext cx="180900" cy="46293"/>
            </a:xfrm>
            <a:custGeom>
              <a:avLst/>
              <a:gdLst>
                <a:gd name="T0" fmla="*/ 20 w 1007"/>
                <a:gd name="T1" fmla="*/ 1 h 241"/>
                <a:gd name="T2" fmla="*/ 0 w 1007"/>
                <a:gd name="T3" fmla="*/ 25 h 241"/>
                <a:gd name="T4" fmla="*/ 3 w 1007"/>
                <a:gd name="T5" fmla="*/ 224 h 241"/>
                <a:gd name="T6" fmla="*/ 31 w 1007"/>
                <a:gd name="T7" fmla="*/ 241 h 241"/>
                <a:gd name="T8" fmla="*/ 989 w 1007"/>
                <a:gd name="T9" fmla="*/ 239 h 241"/>
                <a:gd name="T10" fmla="*/ 1007 w 1007"/>
                <a:gd name="T11" fmla="*/ 215 h 241"/>
                <a:gd name="T12" fmla="*/ 1006 w 1007"/>
                <a:gd name="T13" fmla="*/ 14 h 241"/>
                <a:gd name="T14" fmla="*/ 978 w 1007"/>
                <a:gd name="T15" fmla="*/ 0 h 241"/>
                <a:gd name="T16" fmla="*/ 86 w 1007"/>
                <a:gd name="T17" fmla="*/ 162 h 241"/>
                <a:gd name="T18" fmla="*/ 66 w 1007"/>
                <a:gd name="T19" fmla="*/ 148 h 241"/>
                <a:gd name="T20" fmla="*/ 58 w 1007"/>
                <a:gd name="T21" fmla="*/ 129 h 241"/>
                <a:gd name="T22" fmla="*/ 69 w 1007"/>
                <a:gd name="T23" fmla="*/ 106 h 241"/>
                <a:gd name="T24" fmla="*/ 93 w 1007"/>
                <a:gd name="T25" fmla="*/ 96 h 241"/>
                <a:gd name="T26" fmla="*/ 111 w 1007"/>
                <a:gd name="T27" fmla="*/ 102 h 241"/>
                <a:gd name="T28" fmla="*/ 126 w 1007"/>
                <a:gd name="T29" fmla="*/ 122 h 241"/>
                <a:gd name="T30" fmla="*/ 124 w 1007"/>
                <a:gd name="T31" fmla="*/ 142 h 241"/>
                <a:gd name="T32" fmla="*/ 106 w 1007"/>
                <a:gd name="T33" fmla="*/ 160 h 241"/>
                <a:gd name="T34" fmla="*/ 329 w 1007"/>
                <a:gd name="T35" fmla="*/ 215 h 241"/>
                <a:gd name="T36" fmla="*/ 261 w 1007"/>
                <a:gd name="T37" fmla="*/ 212 h 241"/>
                <a:gd name="T38" fmla="*/ 263 w 1007"/>
                <a:gd name="T39" fmla="*/ 201 h 241"/>
                <a:gd name="T40" fmla="*/ 333 w 1007"/>
                <a:gd name="T41" fmla="*/ 201 h 241"/>
                <a:gd name="T42" fmla="*/ 334 w 1007"/>
                <a:gd name="T43" fmla="*/ 212 h 241"/>
                <a:gd name="T44" fmla="*/ 494 w 1007"/>
                <a:gd name="T45" fmla="*/ 215 h 241"/>
                <a:gd name="T46" fmla="*/ 424 w 1007"/>
                <a:gd name="T47" fmla="*/ 212 h 241"/>
                <a:gd name="T48" fmla="*/ 428 w 1007"/>
                <a:gd name="T49" fmla="*/ 201 h 241"/>
                <a:gd name="T50" fmla="*/ 497 w 1007"/>
                <a:gd name="T51" fmla="*/ 201 h 241"/>
                <a:gd name="T52" fmla="*/ 499 w 1007"/>
                <a:gd name="T53" fmla="*/ 212 h 241"/>
                <a:gd name="T54" fmla="*/ 654 w 1007"/>
                <a:gd name="T55" fmla="*/ 215 h 241"/>
                <a:gd name="T56" fmla="*/ 585 w 1007"/>
                <a:gd name="T57" fmla="*/ 212 h 241"/>
                <a:gd name="T58" fmla="*/ 589 w 1007"/>
                <a:gd name="T59" fmla="*/ 201 h 241"/>
                <a:gd name="T60" fmla="*/ 656 w 1007"/>
                <a:gd name="T61" fmla="*/ 201 h 241"/>
                <a:gd name="T62" fmla="*/ 660 w 1007"/>
                <a:gd name="T63" fmla="*/ 212 h 241"/>
                <a:gd name="T64" fmla="*/ 713 w 1007"/>
                <a:gd name="T65" fmla="*/ 69 h 241"/>
                <a:gd name="T66" fmla="*/ 201 w 1007"/>
                <a:gd name="T67" fmla="*/ 67 h 241"/>
                <a:gd name="T68" fmla="*/ 826 w 1007"/>
                <a:gd name="T69" fmla="*/ 215 h 241"/>
                <a:gd name="T70" fmla="*/ 819 w 1007"/>
                <a:gd name="T71" fmla="*/ 208 h 241"/>
                <a:gd name="T72" fmla="*/ 826 w 1007"/>
                <a:gd name="T73" fmla="*/ 201 h 241"/>
                <a:gd name="T74" fmla="*/ 938 w 1007"/>
                <a:gd name="T75" fmla="*/ 203 h 241"/>
                <a:gd name="T76" fmla="*/ 936 w 1007"/>
                <a:gd name="T77" fmla="*/ 214 h 241"/>
                <a:gd name="T78" fmla="*/ 982 w 1007"/>
                <a:gd name="T79" fmla="*/ 182 h 241"/>
                <a:gd name="T80" fmla="*/ 982 w 1007"/>
                <a:gd name="T81" fmla="*/ 54 h 241"/>
                <a:gd name="T82" fmla="*/ 702 w 1007"/>
                <a:gd name="T83" fmla="*/ 175 h 241"/>
                <a:gd name="T84" fmla="*/ 214 w 1007"/>
                <a:gd name="T85" fmla="*/ 175 h 241"/>
                <a:gd name="T86" fmla="*/ 600 w 1007"/>
                <a:gd name="T87" fmla="*/ 100 h 241"/>
                <a:gd name="T88" fmla="*/ 607 w 1007"/>
                <a:gd name="T89" fmla="*/ 89 h 241"/>
                <a:gd name="T90" fmla="*/ 640 w 1007"/>
                <a:gd name="T91" fmla="*/ 89 h 241"/>
                <a:gd name="T92" fmla="*/ 647 w 1007"/>
                <a:gd name="T93" fmla="*/ 104 h 241"/>
                <a:gd name="T94" fmla="*/ 570 w 1007"/>
                <a:gd name="T95" fmla="*/ 104 h 241"/>
                <a:gd name="T96" fmla="*/ 439 w 1007"/>
                <a:gd name="T97" fmla="*/ 100 h 241"/>
                <a:gd name="T98" fmla="*/ 451 w 1007"/>
                <a:gd name="T99" fmla="*/ 87 h 241"/>
                <a:gd name="T100" fmla="*/ 483 w 1007"/>
                <a:gd name="T101" fmla="*/ 91 h 241"/>
                <a:gd name="T102" fmla="*/ 515 w 1007"/>
                <a:gd name="T103" fmla="*/ 104 h 241"/>
                <a:gd name="T104" fmla="*/ 248 w 1007"/>
                <a:gd name="T105" fmla="*/ 104 h 241"/>
                <a:gd name="T106" fmla="*/ 280 w 1007"/>
                <a:gd name="T107" fmla="*/ 95 h 241"/>
                <a:gd name="T108" fmla="*/ 314 w 1007"/>
                <a:gd name="T109" fmla="*/ 87 h 241"/>
                <a:gd name="T110" fmla="*/ 325 w 1007"/>
                <a:gd name="T111" fmla="*/ 95 h 241"/>
                <a:gd name="T112" fmla="*/ 355 w 1007"/>
                <a:gd name="T113" fmla="*/ 159 h 241"/>
                <a:gd name="T114" fmla="*/ 973 w 1007"/>
                <a:gd name="T115" fmla="*/ 173 h 241"/>
                <a:gd name="T116" fmla="*/ 819 w 1007"/>
                <a:gd name="T117" fmla="*/ 98 h 241"/>
                <a:gd name="T118" fmla="*/ 854 w 1007"/>
                <a:gd name="T119" fmla="*/ 87 h 241"/>
                <a:gd name="T120" fmla="*/ 892 w 1007"/>
                <a:gd name="T121" fmla="*/ 80 h 241"/>
                <a:gd name="T122" fmla="*/ 905 w 1007"/>
                <a:gd name="T123" fmla="*/ 87 h 241"/>
                <a:gd name="T124" fmla="*/ 940 w 100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241">
                  <a:moveTo>
                    <a:pt x="978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0" y="1"/>
                  </a:lnTo>
                  <a:lnTo>
                    <a:pt x="9" y="7"/>
                  </a:lnTo>
                  <a:lnTo>
                    <a:pt x="3" y="14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21"/>
                  </a:lnTo>
                  <a:lnTo>
                    <a:pt x="3" y="224"/>
                  </a:lnTo>
                  <a:lnTo>
                    <a:pt x="9" y="234"/>
                  </a:lnTo>
                  <a:lnTo>
                    <a:pt x="20" y="239"/>
                  </a:lnTo>
                  <a:lnTo>
                    <a:pt x="25" y="241"/>
                  </a:lnTo>
                  <a:lnTo>
                    <a:pt x="31" y="241"/>
                  </a:lnTo>
                  <a:lnTo>
                    <a:pt x="978" y="241"/>
                  </a:lnTo>
                  <a:lnTo>
                    <a:pt x="978" y="241"/>
                  </a:lnTo>
                  <a:lnTo>
                    <a:pt x="984" y="241"/>
                  </a:lnTo>
                  <a:lnTo>
                    <a:pt x="989" y="239"/>
                  </a:lnTo>
                  <a:lnTo>
                    <a:pt x="998" y="234"/>
                  </a:lnTo>
                  <a:lnTo>
                    <a:pt x="1006" y="224"/>
                  </a:lnTo>
                  <a:lnTo>
                    <a:pt x="1007" y="221"/>
                  </a:lnTo>
                  <a:lnTo>
                    <a:pt x="1007" y="215"/>
                  </a:lnTo>
                  <a:lnTo>
                    <a:pt x="1007" y="25"/>
                  </a:lnTo>
                  <a:lnTo>
                    <a:pt x="1007" y="25"/>
                  </a:lnTo>
                  <a:lnTo>
                    <a:pt x="1007" y="20"/>
                  </a:lnTo>
                  <a:lnTo>
                    <a:pt x="1006" y="14"/>
                  </a:lnTo>
                  <a:lnTo>
                    <a:pt x="998" y="7"/>
                  </a:lnTo>
                  <a:lnTo>
                    <a:pt x="989" y="1"/>
                  </a:lnTo>
                  <a:lnTo>
                    <a:pt x="984" y="0"/>
                  </a:lnTo>
                  <a:lnTo>
                    <a:pt x="978" y="0"/>
                  </a:lnTo>
                  <a:lnTo>
                    <a:pt x="978" y="0"/>
                  </a:lnTo>
                  <a:close/>
                  <a:moveTo>
                    <a:pt x="93" y="162"/>
                  </a:moveTo>
                  <a:lnTo>
                    <a:pt x="93" y="162"/>
                  </a:lnTo>
                  <a:lnTo>
                    <a:pt x="86" y="162"/>
                  </a:lnTo>
                  <a:lnTo>
                    <a:pt x="80" y="160"/>
                  </a:lnTo>
                  <a:lnTo>
                    <a:pt x="75" y="157"/>
                  </a:lnTo>
                  <a:lnTo>
                    <a:pt x="69" y="153"/>
                  </a:lnTo>
                  <a:lnTo>
                    <a:pt x="66" y="148"/>
                  </a:lnTo>
                  <a:lnTo>
                    <a:pt x="62" y="142"/>
                  </a:lnTo>
                  <a:lnTo>
                    <a:pt x="60" y="137"/>
                  </a:lnTo>
                  <a:lnTo>
                    <a:pt x="58" y="129"/>
                  </a:lnTo>
                  <a:lnTo>
                    <a:pt x="58" y="129"/>
                  </a:lnTo>
                  <a:lnTo>
                    <a:pt x="60" y="122"/>
                  </a:lnTo>
                  <a:lnTo>
                    <a:pt x="62" y="117"/>
                  </a:lnTo>
                  <a:lnTo>
                    <a:pt x="66" y="111"/>
                  </a:lnTo>
                  <a:lnTo>
                    <a:pt x="69" y="106"/>
                  </a:lnTo>
                  <a:lnTo>
                    <a:pt x="75" y="102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100" y="96"/>
                  </a:lnTo>
                  <a:lnTo>
                    <a:pt x="106" y="98"/>
                  </a:lnTo>
                  <a:lnTo>
                    <a:pt x="111" y="102"/>
                  </a:lnTo>
                  <a:lnTo>
                    <a:pt x="117" y="106"/>
                  </a:lnTo>
                  <a:lnTo>
                    <a:pt x="122" y="111"/>
                  </a:lnTo>
                  <a:lnTo>
                    <a:pt x="124" y="117"/>
                  </a:lnTo>
                  <a:lnTo>
                    <a:pt x="126" y="122"/>
                  </a:lnTo>
                  <a:lnTo>
                    <a:pt x="128" y="129"/>
                  </a:lnTo>
                  <a:lnTo>
                    <a:pt x="128" y="129"/>
                  </a:lnTo>
                  <a:lnTo>
                    <a:pt x="126" y="137"/>
                  </a:lnTo>
                  <a:lnTo>
                    <a:pt x="124" y="142"/>
                  </a:lnTo>
                  <a:lnTo>
                    <a:pt x="122" y="148"/>
                  </a:lnTo>
                  <a:lnTo>
                    <a:pt x="117" y="153"/>
                  </a:lnTo>
                  <a:lnTo>
                    <a:pt x="111" y="157"/>
                  </a:lnTo>
                  <a:lnTo>
                    <a:pt x="106" y="160"/>
                  </a:lnTo>
                  <a:lnTo>
                    <a:pt x="100" y="162"/>
                  </a:lnTo>
                  <a:lnTo>
                    <a:pt x="93" y="162"/>
                  </a:lnTo>
                  <a:lnTo>
                    <a:pt x="93" y="162"/>
                  </a:lnTo>
                  <a:close/>
                  <a:moveTo>
                    <a:pt x="329" y="215"/>
                  </a:moveTo>
                  <a:lnTo>
                    <a:pt x="265" y="215"/>
                  </a:lnTo>
                  <a:lnTo>
                    <a:pt x="265" y="215"/>
                  </a:lnTo>
                  <a:lnTo>
                    <a:pt x="263" y="214"/>
                  </a:lnTo>
                  <a:lnTo>
                    <a:pt x="261" y="212"/>
                  </a:lnTo>
                  <a:lnTo>
                    <a:pt x="259" y="208"/>
                  </a:lnTo>
                  <a:lnTo>
                    <a:pt x="259" y="208"/>
                  </a:lnTo>
                  <a:lnTo>
                    <a:pt x="261" y="203"/>
                  </a:lnTo>
                  <a:lnTo>
                    <a:pt x="263" y="201"/>
                  </a:lnTo>
                  <a:lnTo>
                    <a:pt x="265" y="201"/>
                  </a:lnTo>
                  <a:lnTo>
                    <a:pt x="329" y="201"/>
                  </a:lnTo>
                  <a:lnTo>
                    <a:pt x="329" y="201"/>
                  </a:lnTo>
                  <a:lnTo>
                    <a:pt x="333" y="201"/>
                  </a:lnTo>
                  <a:lnTo>
                    <a:pt x="334" y="203"/>
                  </a:lnTo>
                  <a:lnTo>
                    <a:pt x="336" y="208"/>
                  </a:lnTo>
                  <a:lnTo>
                    <a:pt x="336" y="208"/>
                  </a:lnTo>
                  <a:lnTo>
                    <a:pt x="334" y="212"/>
                  </a:lnTo>
                  <a:lnTo>
                    <a:pt x="333" y="214"/>
                  </a:lnTo>
                  <a:lnTo>
                    <a:pt x="329" y="215"/>
                  </a:lnTo>
                  <a:lnTo>
                    <a:pt x="329" y="215"/>
                  </a:lnTo>
                  <a:close/>
                  <a:moveTo>
                    <a:pt x="494" y="215"/>
                  </a:moveTo>
                  <a:lnTo>
                    <a:pt x="430" y="215"/>
                  </a:lnTo>
                  <a:lnTo>
                    <a:pt x="430" y="215"/>
                  </a:lnTo>
                  <a:lnTo>
                    <a:pt x="428" y="214"/>
                  </a:lnTo>
                  <a:lnTo>
                    <a:pt x="424" y="212"/>
                  </a:lnTo>
                  <a:lnTo>
                    <a:pt x="422" y="208"/>
                  </a:lnTo>
                  <a:lnTo>
                    <a:pt x="422" y="208"/>
                  </a:lnTo>
                  <a:lnTo>
                    <a:pt x="424" y="203"/>
                  </a:lnTo>
                  <a:lnTo>
                    <a:pt x="428" y="201"/>
                  </a:lnTo>
                  <a:lnTo>
                    <a:pt x="430" y="201"/>
                  </a:lnTo>
                  <a:lnTo>
                    <a:pt x="494" y="201"/>
                  </a:lnTo>
                  <a:lnTo>
                    <a:pt x="494" y="201"/>
                  </a:lnTo>
                  <a:lnTo>
                    <a:pt x="497" y="201"/>
                  </a:lnTo>
                  <a:lnTo>
                    <a:pt x="499" y="203"/>
                  </a:lnTo>
                  <a:lnTo>
                    <a:pt x="501" y="208"/>
                  </a:lnTo>
                  <a:lnTo>
                    <a:pt x="501" y="208"/>
                  </a:lnTo>
                  <a:lnTo>
                    <a:pt x="499" y="212"/>
                  </a:lnTo>
                  <a:lnTo>
                    <a:pt x="497" y="214"/>
                  </a:lnTo>
                  <a:lnTo>
                    <a:pt x="494" y="215"/>
                  </a:lnTo>
                  <a:lnTo>
                    <a:pt x="494" y="215"/>
                  </a:lnTo>
                  <a:close/>
                  <a:moveTo>
                    <a:pt x="654" y="215"/>
                  </a:moveTo>
                  <a:lnTo>
                    <a:pt x="590" y="215"/>
                  </a:lnTo>
                  <a:lnTo>
                    <a:pt x="590" y="215"/>
                  </a:lnTo>
                  <a:lnTo>
                    <a:pt x="589" y="214"/>
                  </a:lnTo>
                  <a:lnTo>
                    <a:pt x="585" y="212"/>
                  </a:lnTo>
                  <a:lnTo>
                    <a:pt x="583" y="208"/>
                  </a:lnTo>
                  <a:lnTo>
                    <a:pt x="583" y="208"/>
                  </a:lnTo>
                  <a:lnTo>
                    <a:pt x="585" y="203"/>
                  </a:lnTo>
                  <a:lnTo>
                    <a:pt x="589" y="201"/>
                  </a:lnTo>
                  <a:lnTo>
                    <a:pt x="590" y="201"/>
                  </a:lnTo>
                  <a:lnTo>
                    <a:pt x="654" y="201"/>
                  </a:lnTo>
                  <a:lnTo>
                    <a:pt x="654" y="201"/>
                  </a:lnTo>
                  <a:lnTo>
                    <a:pt x="656" y="201"/>
                  </a:lnTo>
                  <a:lnTo>
                    <a:pt x="660" y="203"/>
                  </a:lnTo>
                  <a:lnTo>
                    <a:pt x="662" y="208"/>
                  </a:lnTo>
                  <a:lnTo>
                    <a:pt x="662" y="208"/>
                  </a:lnTo>
                  <a:lnTo>
                    <a:pt x="660" y="212"/>
                  </a:lnTo>
                  <a:lnTo>
                    <a:pt x="656" y="214"/>
                  </a:lnTo>
                  <a:lnTo>
                    <a:pt x="654" y="215"/>
                  </a:lnTo>
                  <a:lnTo>
                    <a:pt x="654" y="215"/>
                  </a:lnTo>
                  <a:close/>
                  <a:moveTo>
                    <a:pt x="713" y="69"/>
                  </a:moveTo>
                  <a:lnTo>
                    <a:pt x="713" y="182"/>
                  </a:lnTo>
                  <a:lnTo>
                    <a:pt x="201" y="182"/>
                  </a:lnTo>
                  <a:lnTo>
                    <a:pt x="201" y="182"/>
                  </a:lnTo>
                  <a:lnTo>
                    <a:pt x="201" y="67"/>
                  </a:lnTo>
                  <a:lnTo>
                    <a:pt x="715" y="69"/>
                  </a:lnTo>
                  <a:lnTo>
                    <a:pt x="713" y="69"/>
                  </a:lnTo>
                  <a:close/>
                  <a:moveTo>
                    <a:pt x="934" y="215"/>
                  </a:moveTo>
                  <a:lnTo>
                    <a:pt x="826" y="215"/>
                  </a:lnTo>
                  <a:lnTo>
                    <a:pt x="826" y="215"/>
                  </a:lnTo>
                  <a:lnTo>
                    <a:pt x="823" y="214"/>
                  </a:lnTo>
                  <a:lnTo>
                    <a:pt x="821" y="212"/>
                  </a:lnTo>
                  <a:lnTo>
                    <a:pt x="819" y="208"/>
                  </a:lnTo>
                  <a:lnTo>
                    <a:pt x="819" y="208"/>
                  </a:lnTo>
                  <a:lnTo>
                    <a:pt x="821" y="203"/>
                  </a:lnTo>
                  <a:lnTo>
                    <a:pt x="823" y="201"/>
                  </a:lnTo>
                  <a:lnTo>
                    <a:pt x="826" y="201"/>
                  </a:lnTo>
                  <a:lnTo>
                    <a:pt x="934" y="201"/>
                  </a:lnTo>
                  <a:lnTo>
                    <a:pt x="934" y="201"/>
                  </a:lnTo>
                  <a:lnTo>
                    <a:pt x="936" y="201"/>
                  </a:lnTo>
                  <a:lnTo>
                    <a:pt x="938" y="203"/>
                  </a:lnTo>
                  <a:lnTo>
                    <a:pt x="940" y="208"/>
                  </a:lnTo>
                  <a:lnTo>
                    <a:pt x="940" y="208"/>
                  </a:lnTo>
                  <a:lnTo>
                    <a:pt x="938" y="212"/>
                  </a:lnTo>
                  <a:lnTo>
                    <a:pt x="936" y="214"/>
                  </a:lnTo>
                  <a:lnTo>
                    <a:pt x="934" y="215"/>
                  </a:lnTo>
                  <a:lnTo>
                    <a:pt x="934" y="215"/>
                  </a:lnTo>
                  <a:close/>
                  <a:moveTo>
                    <a:pt x="982" y="54"/>
                  </a:moveTo>
                  <a:lnTo>
                    <a:pt x="982" y="182"/>
                  </a:lnTo>
                  <a:lnTo>
                    <a:pt x="779" y="182"/>
                  </a:lnTo>
                  <a:lnTo>
                    <a:pt x="779" y="182"/>
                  </a:lnTo>
                  <a:lnTo>
                    <a:pt x="779" y="54"/>
                  </a:lnTo>
                  <a:lnTo>
                    <a:pt x="982" y="54"/>
                  </a:lnTo>
                  <a:lnTo>
                    <a:pt x="976" y="60"/>
                  </a:lnTo>
                  <a:lnTo>
                    <a:pt x="976" y="60"/>
                  </a:lnTo>
                  <a:lnTo>
                    <a:pt x="982" y="54"/>
                  </a:lnTo>
                  <a:close/>
                  <a:moveTo>
                    <a:pt x="702" y="175"/>
                  </a:moveTo>
                  <a:lnTo>
                    <a:pt x="702" y="76"/>
                  </a:lnTo>
                  <a:lnTo>
                    <a:pt x="214" y="76"/>
                  </a:lnTo>
                  <a:lnTo>
                    <a:pt x="214" y="175"/>
                  </a:lnTo>
                  <a:lnTo>
                    <a:pt x="214" y="175"/>
                  </a:lnTo>
                  <a:lnTo>
                    <a:pt x="702" y="175"/>
                  </a:lnTo>
                  <a:close/>
                  <a:moveTo>
                    <a:pt x="570" y="104"/>
                  </a:moveTo>
                  <a:lnTo>
                    <a:pt x="600" y="104"/>
                  </a:lnTo>
                  <a:lnTo>
                    <a:pt x="600" y="100"/>
                  </a:lnTo>
                  <a:lnTo>
                    <a:pt x="600" y="100"/>
                  </a:lnTo>
                  <a:lnTo>
                    <a:pt x="600" y="95"/>
                  </a:lnTo>
                  <a:lnTo>
                    <a:pt x="603" y="91"/>
                  </a:lnTo>
                  <a:lnTo>
                    <a:pt x="607" y="89"/>
                  </a:lnTo>
                  <a:lnTo>
                    <a:pt x="611" y="87"/>
                  </a:lnTo>
                  <a:lnTo>
                    <a:pt x="634" y="87"/>
                  </a:lnTo>
                  <a:lnTo>
                    <a:pt x="634" y="87"/>
                  </a:lnTo>
                  <a:lnTo>
                    <a:pt x="640" y="89"/>
                  </a:lnTo>
                  <a:lnTo>
                    <a:pt x="644" y="91"/>
                  </a:lnTo>
                  <a:lnTo>
                    <a:pt x="645" y="95"/>
                  </a:lnTo>
                  <a:lnTo>
                    <a:pt x="647" y="100"/>
                  </a:lnTo>
                  <a:lnTo>
                    <a:pt x="647" y="104"/>
                  </a:lnTo>
                  <a:lnTo>
                    <a:pt x="676" y="104"/>
                  </a:lnTo>
                  <a:lnTo>
                    <a:pt x="676" y="159"/>
                  </a:lnTo>
                  <a:lnTo>
                    <a:pt x="570" y="159"/>
                  </a:lnTo>
                  <a:lnTo>
                    <a:pt x="570" y="104"/>
                  </a:lnTo>
                  <a:close/>
                  <a:moveTo>
                    <a:pt x="409" y="104"/>
                  </a:moveTo>
                  <a:lnTo>
                    <a:pt x="439" y="104"/>
                  </a:lnTo>
                  <a:lnTo>
                    <a:pt x="439" y="100"/>
                  </a:lnTo>
                  <a:lnTo>
                    <a:pt x="439" y="100"/>
                  </a:lnTo>
                  <a:lnTo>
                    <a:pt x="440" y="95"/>
                  </a:lnTo>
                  <a:lnTo>
                    <a:pt x="442" y="91"/>
                  </a:lnTo>
                  <a:lnTo>
                    <a:pt x="446" y="89"/>
                  </a:lnTo>
                  <a:lnTo>
                    <a:pt x="451" y="87"/>
                  </a:lnTo>
                  <a:lnTo>
                    <a:pt x="473" y="87"/>
                  </a:lnTo>
                  <a:lnTo>
                    <a:pt x="473" y="87"/>
                  </a:lnTo>
                  <a:lnTo>
                    <a:pt x="479" y="89"/>
                  </a:lnTo>
                  <a:lnTo>
                    <a:pt x="483" y="91"/>
                  </a:lnTo>
                  <a:lnTo>
                    <a:pt x="484" y="95"/>
                  </a:lnTo>
                  <a:lnTo>
                    <a:pt x="486" y="100"/>
                  </a:lnTo>
                  <a:lnTo>
                    <a:pt x="486" y="104"/>
                  </a:lnTo>
                  <a:lnTo>
                    <a:pt x="515" y="104"/>
                  </a:lnTo>
                  <a:lnTo>
                    <a:pt x="515" y="159"/>
                  </a:lnTo>
                  <a:lnTo>
                    <a:pt x="409" y="159"/>
                  </a:lnTo>
                  <a:lnTo>
                    <a:pt x="409" y="104"/>
                  </a:lnTo>
                  <a:close/>
                  <a:moveTo>
                    <a:pt x="248" y="104"/>
                  </a:moveTo>
                  <a:lnTo>
                    <a:pt x="278" y="104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80" y="95"/>
                  </a:lnTo>
                  <a:lnTo>
                    <a:pt x="281" y="91"/>
                  </a:lnTo>
                  <a:lnTo>
                    <a:pt x="287" y="89"/>
                  </a:lnTo>
                  <a:lnTo>
                    <a:pt x="291" y="87"/>
                  </a:lnTo>
                  <a:lnTo>
                    <a:pt x="314" y="87"/>
                  </a:lnTo>
                  <a:lnTo>
                    <a:pt x="314" y="87"/>
                  </a:lnTo>
                  <a:lnTo>
                    <a:pt x="318" y="89"/>
                  </a:lnTo>
                  <a:lnTo>
                    <a:pt x="322" y="91"/>
                  </a:lnTo>
                  <a:lnTo>
                    <a:pt x="325" y="95"/>
                  </a:lnTo>
                  <a:lnTo>
                    <a:pt x="325" y="100"/>
                  </a:lnTo>
                  <a:lnTo>
                    <a:pt x="325" y="104"/>
                  </a:lnTo>
                  <a:lnTo>
                    <a:pt x="355" y="104"/>
                  </a:lnTo>
                  <a:lnTo>
                    <a:pt x="355" y="159"/>
                  </a:lnTo>
                  <a:lnTo>
                    <a:pt x="248" y="159"/>
                  </a:lnTo>
                  <a:lnTo>
                    <a:pt x="248" y="104"/>
                  </a:lnTo>
                  <a:close/>
                  <a:moveTo>
                    <a:pt x="786" y="173"/>
                  </a:moveTo>
                  <a:lnTo>
                    <a:pt x="973" y="173"/>
                  </a:lnTo>
                  <a:lnTo>
                    <a:pt x="973" y="62"/>
                  </a:lnTo>
                  <a:lnTo>
                    <a:pt x="786" y="62"/>
                  </a:lnTo>
                  <a:lnTo>
                    <a:pt x="786" y="173"/>
                  </a:lnTo>
                  <a:close/>
                  <a:moveTo>
                    <a:pt x="819" y="98"/>
                  </a:moveTo>
                  <a:lnTo>
                    <a:pt x="852" y="98"/>
                  </a:lnTo>
                  <a:lnTo>
                    <a:pt x="852" y="93"/>
                  </a:lnTo>
                  <a:lnTo>
                    <a:pt x="852" y="93"/>
                  </a:lnTo>
                  <a:lnTo>
                    <a:pt x="854" y="87"/>
                  </a:lnTo>
                  <a:lnTo>
                    <a:pt x="858" y="84"/>
                  </a:lnTo>
                  <a:lnTo>
                    <a:pt x="861" y="80"/>
                  </a:lnTo>
                  <a:lnTo>
                    <a:pt x="867" y="80"/>
                  </a:lnTo>
                  <a:lnTo>
                    <a:pt x="892" y="80"/>
                  </a:lnTo>
                  <a:lnTo>
                    <a:pt x="892" y="80"/>
                  </a:lnTo>
                  <a:lnTo>
                    <a:pt x="898" y="80"/>
                  </a:lnTo>
                  <a:lnTo>
                    <a:pt x="901" y="84"/>
                  </a:lnTo>
                  <a:lnTo>
                    <a:pt x="905" y="87"/>
                  </a:lnTo>
                  <a:lnTo>
                    <a:pt x="905" y="93"/>
                  </a:lnTo>
                  <a:lnTo>
                    <a:pt x="905" y="98"/>
                  </a:lnTo>
                  <a:lnTo>
                    <a:pt x="940" y="98"/>
                  </a:lnTo>
                  <a:lnTo>
                    <a:pt x="940" y="160"/>
                  </a:lnTo>
                  <a:lnTo>
                    <a:pt x="819" y="160"/>
                  </a:lnTo>
                  <a:lnTo>
                    <a:pt x="819" y="98"/>
                  </a:lnTo>
                  <a:close/>
                </a:path>
              </a:pathLst>
            </a:custGeom>
            <a:solidFill>
              <a:srgbClr val="0076B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95" name="Freeform 116"/>
            <p:cNvSpPr>
              <a:spLocks noEditPoints="1"/>
            </p:cNvSpPr>
            <p:nvPr/>
          </p:nvSpPr>
          <p:spPr bwMode="auto">
            <a:xfrm>
              <a:off x="3481402" y="4652389"/>
              <a:ext cx="180900" cy="46293"/>
            </a:xfrm>
            <a:custGeom>
              <a:avLst/>
              <a:gdLst>
                <a:gd name="T0" fmla="*/ 20 w 1007"/>
                <a:gd name="T1" fmla="*/ 1 h 241"/>
                <a:gd name="T2" fmla="*/ 0 w 1007"/>
                <a:gd name="T3" fmla="*/ 25 h 241"/>
                <a:gd name="T4" fmla="*/ 3 w 1007"/>
                <a:gd name="T5" fmla="*/ 224 h 241"/>
                <a:gd name="T6" fmla="*/ 31 w 1007"/>
                <a:gd name="T7" fmla="*/ 241 h 241"/>
                <a:gd name="T8" fmla="*/ 989 w 1007"/>
                <a:gd name="T9" fmla="*/ 239 h 241"/>
                <a:gd name="T10" fmla="*/ 1007 w 1007"/>
                <a:gd name="T11" fmla="*/ 215 h 241"/>
                <a:gd name="T12" fmla="*/ 1006 w 1007"/>
                <a:gd name="T13" fmla="*/ 14 h 241"/>
                <a:gd name="T14" fmla="*/ 978 w 1007"/>
                <a:gd name="T15" fmla="*/ 0 h 241"/>
                <a:gd name="T16" fmla="*/ 86 w 1007"/>
                <a:gd name="T17" fmla="*/ 162 h 241"/>
                <a:gd name="T18" fmla="*/ 66 w 1007"/>
                <a:gd name="T19" fmla="*/ 148 h 241"/>
                <a:gd name="T20" fmla="*/ 58 w 1007"/>
                <a:gd name="T21" fmla="*/ 129 h 241"/>
                <a:gd name="T22" fmla="*/ 69 w 1007"/>
                <a:gd name="T23" fmla="*/ 106 h 241"/>
                <a:gd name="T24" fmla="*/ 93 w 1007"/>
                <a:gd name="T25" fmla="*/ 96 h 241"/>
                <a:gd name="T26" fmla="*/ 111 w 1007"/>
                <a:gd name="T27" fmla="*/ 102 h 241"/>
                <a:gd name="T28" fmla="*/ 126 w 1007"/>
                <a:gd name="T29" fmla="*/ 122 h 241"/>
                <a:gd name="T30" fmla="*/ 124 w 1007"/>
                <a:gd name="T31" fmla="*/ 142 h 241"/>
                <a:gd name="T32" fmla="*/ 106 w 1007"/>
                <a:gd name="T33" fmla="*/ 160 h 241"/>
                <a:gd name="T34" fmla="*/ 329 w 1007"/>
                <a:gd name="T35" fmla="*/ 215 h 241"/>
                <a:gd name="T36" fmla="*/ 261 w 1007"/>
                <a:gd name="T37" fmla="*/ 212 h 241"/>
                <a:gd name="T38" fmla="*/ 263 w 1007"/>
                <a:gd name="T39" fmla="*/ 201 h 241"/>
                <a:gd name="T40" fmla="*/ 333 w 1007"/>
                <a:gd name="T41" fmla="*/ 201 h 241"/>
                <a:gd name="T42" fmla="*/ 334 w 1007"/>
                <a:gd name="T43" fmla="*/ 212 h 241"/>
                <a:gd name="T44" fmla="*/ 494 w 1007"/>
                <a:gd name="T45" fmla="*/ 215 h 241"/>
                <a:gd name="T46" fmla="*/ 424 w 1007"/>
                <a:gd name="T47" fmla="*/ 212 h 241"/>
                <a:gd name="T48" fmla="*/ 428 w 1007"/>
                <a:gd name="T49" fmla="*/ 201 h 241"/>
                <a:gd name="T50" fmla="*/ 497 w 1007"/>
                <a:gd name="T51" fmla="*/ 201 h 241"/>
                <a:gd name="T52" fmla="*/ 499 w 1007"/>
                <a:gd name="T53" fmla="*/ 212 h 241"/>
                <a:gd name="T54" fmla="*/ 654 w 1007"/>
                <a:gd name="T55" fmla="*/ 215 h 241"/>
                <a:gd name="T56" fmla="*/ 585 w 1007"/>
                <a:gd name="T57" fmla="*/ 212 h 241"/>
                <a:gd name="T58" fmla="*/ 589 w 1007"/>
                <a:gd name="T59" fmla="*/ 201 h 241"/>
                <a:gd name="T60" fmla="*/ 656 w 1007"/>
                <a:gd name="T61" fmla="*/ 201 h 241"/>
                <a:gd name="T62" fmla="*/ 660 w 1007"/>
                <a:gd name="T63" fmla="*/ 212 h 241"/>
                <a:gd name="T64" fmla="*/ 713 w 1007"/>
                <a:gd name="T65" fmla="*/ 69 h 241"/>
                <a:gd name="T66" fmla="*/ 201 w 1007"/>
                <a:gd name="T67" fmla="*/ 67 h 241"/>
                <a:gd name="T68" fmla="*/ 826 w 1007"/>
                <a:gd name="T69" fmla="*/ 215 h 241"/>
                <a:gd name="T70" fmla="*/ 819 w 1007"/>
                <a:gd name="T71" fmla="*/ 208 h 241"/>
                <a:gd name="T72" fmla="*/ 826 w 1007"/>
                <a:gd name="T73" fmla="*/ 201 h 241"/>
                <a:gd name="T74" fmla="*/ 938 w 1007"/>
                <a:gd name="T75" fmla="*/ 203 h 241"/>
                <a:gd name="T76" fmla="*/ 936 w 1007"/>
                <a:gd name="T77" fmla="*/ 214 h 241"/>
                <a:gd name="T78" fmla="*/ 982 w 1007"/>
                <a:gd name="T79" fmla="*/ 182 h 241"/>
                <a:gd name="T80" fmla="*/ 982 w 1007"/>
                <a:gd name="T81" fmla="*/ 54 h 241"/>
                <a:gd name="T82" fmla="*/ 702 w 1007"/>
                <a:gd name="T83" fmla="*/ 175 h 241"/>
                <a:gd name="T84" fmla="*/ 214 w 1007"/>
                <a:gd name="T85" fmla="*/ 175 h 241"/>
                <a:gd name="T86" fmla="*/ 600 w 1007"/>
                <a:gd name="T87" fmla="*/ 100 h 241"/>
                <a:gd name="T88" fmla="*/ 607 w 1007"/>
                <a:gd name="T89" fmla="*/ 89 h 241"/>
                <a:gd name="T90" fmla="*/ 640 w 1007"/>
                <a:gd name="T91" fmla="*/ 89 h 241"/>
                <a:gd name="T92" fmla="*/ 647 w 1007"/>
                <a:gd name="T93" fmla="*/ 104 h 241"/>
                <a:gd name="T94" fmla="*/ 570 w 1007"/>
                <a:gd name="T95" fmla="*/ 104 h 241"/>
                <a:gd name="T96" fmla="*/ 439 w 1007"/>
                <a:gd name="T97" fmla="*/ 100 h 241"/>
                <a:gd name="T98" fmla="*/ 451 w 1007"/>
                <a:gd name="T99" fmla="*/ 87 h 241"/>
                <a:gd name="T100" fmla="*/ 483 w 1007"/>
                <a:gd name="T101" fmla="*/ 91 h 241"/>
                <a:gd name="T102" fmla="*/ 515 w 1007"/>
                <a:gd name="T103" fmla="*/ 104 h 241"/>
                <a:gd name="T104" fmla="*/ 248 w 1007"/>
                <a:gd name="T105" fmla="*/ 104 h 241"/>
                <a:gd name="T106" fmla="*/ 280 w 1007"/>
                <a:gd name="T107" fmla="*/ 95 h 241"/>
                <a:gd name="T108" fmla="*/ 314 w 1007"/>
                <a:gd name="T109" fmla="*/ 87 h 241"/>
                <a:gd name="T110" fmla="*/ 325 w 1007"/>
                <a:gd name="T111" fmla="*/ 95 h 241"/>
                <a:gd name="T112" fmla="*/ 355 w 1007"/>
                <a:gd name="T113" fmla="*/ 159 h 241"/>
                <a:gd name="T114" fmla="*/ 973 w 1007"/>
                <a:gd name="T115" fmla="*/ 173 h 241"/>
                <a:gd name="T116" fmla="*/ 819 w 1007"/>
                <a:gd name="T117" fmla="*/ 98 h 241"/>
                <a:gd name="T118" fmla="*/ 854 w 1007"/>
                <a:gd name="T119" fmla="*/ 87 h 241"/>
                <a:gd name="T120" fmla="*/ 892 w 1007"/>
                <a:gd name="T121" fmla="*/ 80 h 241"/>
                <a:gd name="T122" fmla="*/ 905 w 1007"/>
                <a:gd name="T123" fmla="*/ 87 h 241"/>
                <a:gd name="T124" fmla="*/ 940 w 100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241">
                  <a:moveTo>
                    <a:pt x="978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0" y="1"/>
                  </a:lnTo>
                  <a:lnTo>
                    <a:pt x="9" y="7"/>
                  </a:lnTo>
                  <a:lnTo>
                    <a:pt x="3" y="14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21"/>
                  </a:lnTo>
                  <a:lnTo>
                    <a:pt x="3" y="224"/>
                  </a:lnTo>
                  <a:lnTo>
                    <a:pt x="9" y="234"/>
                  </a:lnTo>
                  <a:lnTo>
                    <a:pt x="20" y="239"/>
                  </a:lnTo>
                  <a:lnTo>
                    <a:pt x="25" y="241"/>
                  </a:lnTo>
                  <a:lnTo>
                    <a:pt x="31" y="241"/>
                  </a:lnTo>
                  <a:lnTo>
                    <a:pt x="978" y="241"/>
                  </a:lnTo>
                  <a:lnTo>
                    <a:pt x="978" y="241"/>
                  </a:lnTo>
                  <a:lnTo>
                    <a:pt x="984" y="241"/>
                  </a:lnTo>
                  <a:lnTo>
                    <a:pt x="989" y="239"/>
                  </a:lnTo>
                  <a:lnTo>
                    <a:pt x="998" y="234"/>
                  </a:lnTo>
                  <a:lnTo>
                    <a:pt x="1006" y="224"/>
                  </a:lnTo>
                  <a:lnTo>
                    <a:pt x="1007" y="221"/>
                  </a:lnTo>
                  <a:lnTo>
                    <a:pt x="1007" y="215"/>
                  </a:lnTo>
                  <a:lnTo>
                    <a:pt x="1007" y="25"/>
                  </a:lnTo>
                  <a:lnTo>
                    <a:pt x="1007" y="25"/>
                  </a:lnTo>
                  <a:lnTo>
                    <a:pt x="1007" y="20"/>
                  </a:lnTo>
                  <a:lnTo>
                    <a:pt x="1006" y="14"/>
                  </a:lnTo>
                  <a:lnTo>
                    <a:pt x="998" y="7"/>
                  </a:lnTo>
                  <a:lnTo>
                    <a:pt x="989" y="1"/>
                  </a:lnTo>
                  <a:lnTo>
                    <a:pt x="984" y="0"/>
                  </a:lnTo>
                  <a:lnTo>
                    <a:pt x="978" y="0"/>
                  </a:lnTo>
                  <a:lnTo>
                    <a:pt x="978" y="0"/>
                  </a:lnTo>
                  <a:close/>
                  <a:moveTo>
                    <a:pt x="93" y="162"/>
                  </a:moveTo>
                  <a:lnTo>
                    <a:pt x="93" y="162"/>
                  </a:lnTo>
                  <a:lnTo>
                    <a:pt x="86" y="162"/>
                  </a:lnTo>
                  <a:lnTo>
                    <a:pt x="80" y="160"/>
                  </a:lnTo>
                  <a:lnTo>
                    <a:pt x="75" y="157"/>
                  </a:lnTo>
                  <a:lnTo>
                    <a:pt x="69" y="153"/>
                  </a:lnTo>
                  <a:lnTo>
                    <a:pt x="66" y="148"/>
                  </a:lnTo>
                  <a:lnTo>
                    <a:pt x="62" y="142"/>
                  </a:lnTo>
                  <a:lnTo>
                    <a:pt x="60" y="137"/>
                  </a:lnTo>
                  <a:lnTo>
                    <a:pt x="58" y="129"/>
                  </a:lnTo>
                  <a:lnTo>
                    <a:pt x="58" y="129"/>
                  </a:lnTo>
                  <a:lnTo>
                    <a:pt x="60" y="122"/>
                  </a:lnTo>
                  <a:lnTo>
                    <a:pt x="62" y="117"/>
                  </a:lnTo>
                  <a:lnTo>
                    <a:pt x="66" y="111"/>
                  </a:lnTo>
                  <a:lnTo>
                    <a:pt x="69" y="106"/>
                  </a:lnTo>
                  <a:lnTo>
                    <a:pt x="75" y="102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100" y="96"/>
                  </a:lnTo>
                  <a:lnTo>
                    <a:pt x="106" y="98"/>
                  </a:lnTo>
                  <a:lnTo>
                    <a:pt x="111" y="102"/>
                  </a:lnTo>
                  <a:lnTo>
                    <a:pt x="117" y="106"/>
                  </a:lnTo>
                  <a:lnTo>
                    <a:pt x="122" y="111"/>
                  </a:lnTo>
                  <a:lnTo>
                    <a:pt x="124" y="117"/>
                  </a:lnTo>
                  <a:lnTo>
                    <a:pt x="126" y="122"/>
                  </a:lnTo>
                  <a:lnTo>
                    <a:pt x="128" y="129"/>
                  </a:lnTo>
                  <a:lnTo>
                    <a:pt x="128" y="129"/>
                  </a:lnTo>
                  <a:lnTo>
                    <a:pt x="126" y="137"/>
                  </a:lnTo>
                  <a:lnTo>
                    <a:pt x="124" y="142"/>
                  </a:lnTo>
                  <a:lnTo>
                    <a:pt x="122" y="148"/>
                  </a:lnTo>
                  <a:lnTo>
                    <a:pt x="117" y="153"/>
                  </a:lnTo>
                  <a:lnTo>
                    <a:pt x="111" y="157"/>
                  </a:lnTo>
                  <a:lnTo>
                    <a:pt x="106" y="160"/>
                  </a:lnTo>
                  <a:lnTo>
                    <a:pt x="100" y="162"/>
                  </a:lnTo>
                  <a:lnTo>
                    <a:pt x="93" y="162"/>
                  </a:lnTo>
                  <a:lnTo>
                    <a:pt x="93" y="162"/>
                  </a:lnTo>
                  <a:close/>
                  <a:moveTo>
                    <a:pt x="329" y="215"/>
                  </a:moveTo>
                  <a:lnTo>
                    <a:pt x="265" y="215"/>
                  </a:lnTo>
                  <a:lnTo>
                    <a:pt x="265" y="215"/>
                  </a:lnTo>
                  <a:lnTo>
                    <a:pt x="263" y="214"/>
                  </a:lnTo>
                  <a:lnTo>
                    <a:pt x="261" y="212"/>
                  </a:lnTo>
                  <a:lnTo>
                    <a:pt x="259" y="208"/>
                  </a:lnTo>
                  <a:lnTo>
                    <a:pt x="259" y="208"/>
                  </a:lnTo>
                  <a:lnTo>
                    <a:pt x="261" y="203"/>
                  </a:lnTo>
                  <a:lnTo>
                    <a:pt x="263" y="201"/>
                  </a:lnTo>
                  <a:lnTo>
                    <a:pt x="265" y="201"/>
                  </a:lnTo>
                  <a:lnTo>
                    <a:pt x="329" y="201"/>
                  </a:lnTo>
                  <a:lnTo>
                    <a:pt x="329" y="201"/>
                  </a:lnTo>
                  <a:lnTo>
                    <a:pt x="333" y="201"/>
                  </a:lnTo>
                  <a:lnTo>
                    <a:pt x="334" y="203"/>
                  </a:lnTo>
                  <a:lnTo>
                    <a:pt x="336" y="208"/>
                  </a:lnTo>
                  <a:lnTo>
                    <a:pt x="336" y="208"/>
                  </a:lnTo>
                  <a:lnTo>
                    <a:pt x="334" y="212"/>
                  </a:lnTo>
                  <a:lnTo>
                    <a:pt x="333" y="214"/>
                  </a:lnTo>
                  <a:lnTo>
                    <a:pt x="329" y="215"/>
                  </a:lnTo>
                  <a:lnTo>
                    <a:pt x="329" y="215"/>
                  </a:lnTo>
                  <a:close/>
                  <a:moveTo>
                    <a:pt x="494" y="215"/>
                  </a:moveTo>
                  <a:lnTo>
                    <a:pt x="430" y="215"/>
                  </a:lnTo>
                  <a:lnTo>
                    <a:pt x="430" y="215"/>
                  </a:lnTo>
                  <a:lnTo>
                    <a:pt x="428" y="214"/>
                  </a:lnTo>
                  <a:lnTo>
                    <a:pt x="424" y="212"/>
                  </a:lnTo>
                  <a:lnTo>
                    <a:pt x="422" y="208"/>
                  </a:lnTo>
                  <a:lnTo>
                    <a:pt x="422" y="208"/>
                  </a:lnTo>
                  <a:lnTo>
                    <a:pt x="424" y="203"/>
                  </a:lnTo>
                  <a:lnTo>
                    <a:pt x="428" y="201"/>
                  </a:lnTo>
                  <a:lnTo>
                    <a:pt x="430" y="201"/>
                  </a:lnTo>
                  <a:lnTo>
                    <a:pt x="494" y="201"/>
                  </a:lnTo>
                  <a:lnTo>
                    <a:pt x="494" y="201"/>
                  </a:lnTo>
                  <a:lnTo>
                    <a:pt x="497" y="201"/>
                  </a:lnTo>
                  <a:lnTo>
                    <a:pt x="499" y="203"/>
                  </a:lnTo>
                  <a:lnTo>
                    <a:pt x="501" y="208"/>
                  </a:lnTo>
                  <a:lnTo>
                    <a:pt x="501" y="208"/>
                  </a:lnTo>
                  <a:lnTo>
                    <a:pt x="499" y="212"/>
                  </a:lnTo>
                  <a:lnTo>
                    <a:pt x="497" y="214"/>
                  </a:lnTo>
                  <a:lnTo>
                    <a:pt x="494" y="215"/>
                  </a:lnTo>
                  <a:lnTo>
                    <a:pt x="494" y="215"/>
                  </a:lnTo>
                  <a:close/>
                  <a:moveTo>
                    <a:pt x="654" y="215"/>
                  </a:moveTo>
                  <a:lnTo>
                    <a:pt x="590" y="215"/>
                  </a:lnTo>
                  <a:lnTo>
                    <a:pt x="590" y="215"/>
                  </a:lnTo>
                  <a:lnTo>
                    <a:pt x="589" y="214"/>
                  </a:lnTo>
                  <a:lnTo>
                    <a:pt x="585" y="212"/>
                  </a:lnTo>
                  <a:lnTo>
                    <a:pt x="583" y="208"/>
                  </a:lnTo>
                  <a:lnTo>
                    <a:pt x="583" y="208"/>
                  </a:lnTo>
                  <a:lnTo>
                    <a:pt x="585" y="203"/>
                  </a:lnTo>
                  <a:lnTo>
                    <a:pt x="589" y="201"/>
                  </a:lnTo>
                  <a:lnTo>
                    <a:pt x="590" y="201"/>
                  </a:lnTo>
                  <a:lnTo>
                    <a:pt x="654" y="201"/>
                  </a:lnTo>
                  <a:lnTo>
                    <a:pt x="654" y="201"/>
                  </a:lnTo>
                  <a:lnTo>
                    <a:pt x="656" y="201"/>
                  </a:lnTo>
                  <a:lnTo>
                    <a:pt x="660" y="203"/>
                  </a:lnTo>
                  <a:lnTo>
                    <a:pt x="662" y="208"/>
                  </a:lnTo>
                  <a:lnTo>
                    <a:pt x="662" y="208"/>
                  </a:lnTo>
                  <a:lnTo>
                    <a:pt x="660" y="212"/>
                  </a:lnTo>
                  <a:lnTo>
                    <a:pt x="656" y="214"/>
                  </a:lnTo>
                  <a:lnTo>
                    <a:pt x="654" y="215"/>
                  </a:lnTo>
                  <a:lnTo>
                    <a:pt x="654" y="215"/>
                  </a:lnTo>
                  <a:close/>
                  <a:moveTo>
                    <a:pt x="713" y="69"/>
                  </a:moveTo>
                  <a:lnTo>
                    <a:pt x="713" y="182"/>
                  </a:lnTo>
                  <a:lnTo>
                    <a:pt x="201" y="182"/>
                  </a:lnTo>
                  <a:lnTo>
                    <a:pt x="201" y="182"/>
                  </a:lnTo>
                  <a:lnTo>
                    <a:pt x="201" y="67"/>
                  </a:lnTo>
                  <a:lnTo>
                    <a:pt x="715" y="69"/>
                  </a:lnTo>
                  <a:lnTo>
                    <a:pt x="713" y="69"/>
                  </a:lnTo>
                  <a:close/>
                  <a:moveTo>
                    <a:pt x="934" y="215"/>
                  </a:moveTo>
                  <a:lnTo>
                    <a:pt x="826" y="215"/>
                  </a:lnTo>
                  <a:lnTo>
                    <a:pt x="826" y="215"/>
                  </a:lnTo>
                  <a:lnTo>
                    <a:pt x="823" y="214"/>
                  </a:lnTo>
                  <a:lnTo>
                    <a:pt x="821" y="212"/>
                  </a:lnTo>
                  <a:lnTo>
                    <a:pt x="819" y="208"/>
                  </a:lnTo>
                  <a:lnTo>
                    <a:pt x="819" y="208"/>
                  </a:lnTo>
                  <a:lnTo>
                    <a:pt x="821" y="203"/>
                  </a:lnTo>
                  <a:lnTo>
                    <a:pt x="823" y="201"/>
                  </a:lnTo>
                  <a:lnTo>
                    <a:pt x="826" y="201"/>
                  </a:lnTo>
                  <a:lnTo>
                    <a:pt x="934" y="201"/>
                  </a:lnTo>
                  <a:lnTo>
                    <a:pt x="934" y="201"/>
                  </a:lnTo>
                  <a:lnTo>
                    <a:pt x="936" y="201"/>
                  </a:lnTo>
                  <a:lnTo>
                    <a:pt x="938" y="203"/>
                  </a:lnTo>
                  <a:lnTo>
                    <a:pt x="940" y="208"/>
                  </a:lnTo>
                  <a:lnTo>
                    <a:pt x="940" y="208"/>
                  </a:lnTo>
                  <a:lnTo>
                    <a:pt x="938" y="212"/>
                  </a:lnTo>
                  <a:lnTo>
                    <a:pt x="936" y="214"/>
                  </a:lnTo>
                  <a:lnTo>
                    <a:pt x="934" y="215"/>
                  </a:lnTo>
                  <a:lnTo>
                    <a:pt x="934" y="215"/>
                  </a:lnTo>
                  <a:close/>
                  <a:moveTo>
                    <a:pt x="982" y="54"/>
                  </a:moveTo>
                  <a:lnTo>
                    <a:pt x="982" y="182"/>
                  </a:lnTo>
                  <a:lnTo>
                    <a:pt x="779" y="182"/>
                  </a:lnTo>
                  <a:lnTo>
                    <a:pt x="779" y="182"/>
                  </a:lnTo>
                  <a:lnTo>
                    <a:pt x="779" y="54"/>
                  </a:lnTo>
                  <a:lnTo>
                    <a:pt x="982" y="54"/>
                  </a:lnTo>
                  <a:lnTo>
                    <a:pt x="976" y="60"/>
                  </a:lnTo>
                  <a:lnTo>
                    <a:pt x="976" y="60"/>
                  </a:lnTo>
                  <a:lnTo>
                    <a:pt x="982" y="54"/>
                  </a:lnTo>
                  <a:close/>
                  <a:moveTo>
                    <a:pt x="702" y="175"/>
                  </a:moveTo>
                  <a:lnTo>
                    <a:pt x="702" y="76"/>
                  </a:lnTo>
                  <a:lnTo>
                    <a:pt x="214" y="76"/>
                  </a:lnTo>
                  <a:lnTo>
                    <a:pt x="214" y="175"/>
                  </a:lnTo>
                  <a:lnTo>
                    <a:pt x="214" y="175"/>
                  </a:lnTo>
                  <a:lnTo>
                    <a:pt x="702" y="175"/>
                  </a:lnTo>
                  <a:close/>
                  <a:moveTo>
                    <a:pt x="570" y="104"/>
                  </a:moveTo>
                  <a:lnTo>
                    <a:pt x="600" y="104"/>
                  </a:lnTo>
                  <a:lnTo>
                    <a:pt x="600" y="100"/>
                  </a:lnTo>
                  <a:lnTo>
                    <a:pt x="600" y="100"/>
                  </a:lnTo>
                  <a:lnTo>
                    <a:pt x="600" y="95"/>
                  </a:lnTo>
                  <a:lnTo>
                    <a:pt x="603" y="91"/>
                  </a:lnTo>
                  <a:lnTo>
                    <a:pt x="607" y="89"/>
                  </a:lnTo>
                  <a:lnTo>
                    <a:pt x="611" y="87"/>
                  </a:lnTo>
                  <a:lnTo>
                    <a:pt x="634" y="87"/>
                  </a:lnTo>
                  <a:lnTo>
                    <a:pt x="634" y="87"/>
                  </a:lnTo>
                  <a:lnTo>
                    <a:pt x="640" y="89"/>
                  </a:lnTo>
                  <a:lnTo>
                    <a:pt x="644" y="91"/>
                  </a:lnTo>
                  <a:lnTo>
                    <a:pt x="645" y="95"/>
                  </a:lnTo>
                  <a:lnTo>
                    <a:pt x="647" y="100"/>
                  </a:lnTo>
                  <a:lnTo>
                    <a:pt x="647" y="104"/>
                  </a:lnTo>
                  <a:lnTo>
                    <a:pt x="676" y="104"/>
                  </a:lnTo>
                  <a:lnTo>
                    <a:pt x="676" y="159"/>
                  </a:lnTo>
                  <a:lnTo>
                    <a:pt x="570" y="159"/>
                  </a:lnTo>
                  <a:lnTo>
                    <a:pt x="570" y="104"/>
                  </a:lnTo>
                  <a:close/>
                  <a:moveTo>
                    <a:pt x="409" y="104"/>
                  </a:moveTo>
                  <a:lnTo>
                    <a:pt x="439" y="104"/>
                  </a:lnTo>
                  <a:lnTo>
                    <a:pt x="439" y="100"/>
                  </a:lnTo>
                  <a:lnTo>
                    <a:pt x="439" y="100"/>
                  </a:lnTo>
                  <a:lnTo>
                    <a:pt x="440" y="95"/>
                  </a:lnTo>
                  <a:lnTo>
                    <a:pt x="442" y="91"/>
                  </a:lnTo>
                  <a:lnTo>
                    <a:pt x="446" y="89"/>
                  </a:lnTo>
                  <a:lnTo>
                    <a:pt x="451" y="87"/>
                  </a:lnTo>
                  <a:lnTo>
                    <a:pt x="473" y="87"/>
                  </a:lnTo>
                  <a:lnTo>
                    <a:pt x="473" y="87"/>
                  </a:lnTo>
                  <a:lnTo>
                    <a:pt x="479" y="89"/>
                  </a:lnTo>
                  <a:lnTo>
                    <a:pt x="483" y="91"/>
                  </a:lnTo>
                  <a:lnTo>
                    <a:pt x="484" y="95"/>
                  </a:lnTo>
                  <a:lnTo>
                    <a:pt x="486" y="100"/>
                  </a:lnTo>
                  <a:lnTo>
                    <a:pt x="486" y="104"/>
                  </a:lnTo>
                  <a:lnTo>
                    <a:pt x="515" y="104"/>
                  </a:lnTo>
                  <a:lnTo>
                    <a:pt x="515" y="159"/>
                  </a:lnTo>
                  <a:lnTo>
                    <a:pt x="409" y="159"/>
                  </a:lnTo>
                  <a:lnTo>
                    <a:pt x="409" y="104"/>
                  </a:lnTo>
                  <a:close/>
                  <a:moveTo>
                    <a:pt x="248" y="104"/>
                  </a:moveTo>
                  <a:lnTo>
                    <a:pt x="278" y="104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80" y="95"/>
                  </a:lnTo>
                  <a:lnTo>
                    <a:pt x="281" y="91"/>
                  </a:lnTo>
                  <a:lnTo>
                    <a:pt x="287" y="89"/>
                  </a:lnTo>
                  <a:lnTo>
                    <a:pt x="291" y="87"/>
                  </a:lnTo>
                  <a:lnTo>
                    <a:pt x="314" y="87"/>
                  </a:lnTo>
                  <a:lnTo>
                    <a:pt x="314" y="87"/>
                  </a:lnTo>
                  <a:lnTo>
                    <a:pt x="318" y="89"/>
                  </a:lnTo>
                  <a:lnTo>
                    <a:pt x="322" y="91"/>
                  </a:lnTo>
                  <a:lnTo>
                    <a:pt x="325" y="95"/>
                  </a:lnTo>
                  <a:lnTo>
                    <a:pt x="325" y="100"/>
                  </a:lnTo>
                  <a:lnTo>
                    <a:pt x="325" y="104"/>
                  </a:lnTo>
                  <a:lnTo>
                    <a:pt x="355" y="104"/>
                  </a:lnTo>
                  <a:lnTo>
                    <a:pt x="355" y="159"/>
                  </a:lnTo>
                  <a:lnTo>
                    <a:pt x="248" y="159"/>
                  </a:lnTo>
                  <a:lnTo>
                    <a:pt x="248" y="104"/>
                  </a:lnTo>
                  <a:close/>
                  <a:moveTo>
                    <a:pt x="786" y="173"/>
                  </a:moveTo>
                  <a:lnTo>
                    <a:pt x="973" y="173"/>
                  </a:lnTo>
                  <a:lnTo>
                    <a:pt x="973" y="62"/>
                  </a:lnTo>
                  <a:lnTo>
                    <a:pt x="786" y="62"/>
                  </a:lnTo>
                  <a:lnTo>
                    <a:pt x="786" y="173"/>
                  </a:lnTo>
                  <a:close/>
                  <a:moveTo>
                    <a:pt x="819" y="98"/>
                  </a:moveTo>
                  <a:lnTo>
                    <a:pt x="852" y="98"/>
                  </a:lnTo>
                  <a:lnTo>
                    <a:pt x="852" y="93"/>
                  </a:lnTo>
                  <a:lnTo>
                    <a:pt x="852" y="93"/>
                  </a:lnTo>
                  <a:lnTo>
                    <a:pt x="854" y="87"/>
                  </a:lnTo>
                  <a:lnTo>
                    <a:pt x="858" y="84"/>
                  </a:lnTo>
                  <a:lnTo>
                    <a:pt x="861" y="80"/>
                  </a:lnTo>
                  <a:lnTo>
                    <a:pt x="867" y="80"/>
                  </a:lnTo>
                  <a:lnTo>
                    <a:pt x="892" y="80"/>
                  </a:lnTo>
                  <a:lnTo>
                    <a:pt x="892" y="80"/>
                  </a:lnTo>
                  <a:lnTo>
                    <a:pt x="898" y="80"/>
                  </a:lnTo>
                  <a:lnTo>
                    <a:pt x="901" y="84"/>
                  </a:lnTo>
                  <a:lnTo>
                    <a:pt x="905" y="87"/>
                  </a:lnTo>
                  <a:lnTo>
                    <a:pt x="905" y="93"/>
                  </a:lnTo>
                  <a:lnTo>
                    <a:pt x="905" y="98"/>
                  </a:lnTo>
                  <a:lnTo>
                    <a:pt x="940" y="98"/>
                  </a:lnTo>
                  <a:lnTo>
                    <a:pt x="940" y="160"/>
                  </a:lnTo>
                  <a:lnTo>
                    <a:pt x="819" y="160"/>
                  </a:lnTo>
                  <a:lnTo>
                    <a:pt x="819" y="98"/>
                  </a:lnTo>
                  <a:close/>
                </a:path>
              </a:pathLst>
            </a:custGeom>
            <a:solidFill>
              <a:srgbClr val="0076B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19" name="组合 594"/>
            <p:cNvGrpSpPr/>
            <p:nvPr/>
          </p:nvGrpSpPr>
          <p:grpSpPr>
            <a:xfrm>
              <a:off x="3214517" y="4277631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97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8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9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0" name="组合 594"/>
            <p:cNvGrpSpPr/>
            <p:nvPr/>
          </p:nvGrpSpPr>
          <p:grpSpPr>
            <a:xfrm>
              <a:off x="3279678" y="4417971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102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3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5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1" name="组合 594"/>
            <p:cNvGrpSpPr/>
            <p:nvPr/>
          </p:nvGrpSpPr>
          <p:grpSpPr>
            <a:xfrm>
              <a:off x="3206971" y="4558312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107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9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115" name="直接连接符 114"/>
            <p:cNvCxnSpPr/>
            <p:nvPr/>
          </p:nvCxnSpPr>
          <p:spPr>
            <a:xfrm>
              <a:off x="3803138" y="4541076"/>
              <a:ext cx="122811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665916" y="4386609"/>
              <a:ext cx="61405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670274" y="4675505"/>
              <a:ext cx="61405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3350681" y="4737089"/>
              <a:ext cx="61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594"/>
            <p:cNvGrpSpPr/>
            <p:nvPr/>
          </p:nvGrpSpPr>
          <p:grpSpPr>
            <a:xfrm>
              <a:off x="3261548" y="4698652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123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4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5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6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127" name="直接连接符 126"/>
            <p:cNvCxnSpPr/>
            <p:nvPr/>
          </p:nvCxnSpPr>
          <p:spPr>
            <a:xfrm>
              <a:off x="3313672" y="4592888"/>
              <a:ext cx="98356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3313672" y="4319610"/>
              <a:ext cx="98356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350681" y="4479369"/>
              <a:ext cx="61405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3409337" y="4320286"/>
              <a:ext cx="0" cy="42425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412086" y="4386609"/>
              <a:ext cx="61405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412086" y="4675505"/>
              <a:ext cx="61405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728142" y="4386641"/>
              <a:ext cx="0" cy="288895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16"/>
            <p:cNvSpPr>
              <a:spLocks noEditPoints="1"/>
            </p:cNvSpPr>
            <p:nvPr/>
          </p:nvSpPr>
          <p:spPr bwMode="auto">
            <a:xfrm>
              <a:off x="3599567" y="4517961"/>
              <a:ext cx="180900" cy="46293"/>
            </a:xfrm>
            <a:custGeom>
              <a:avLst/>
              <a:gdLst>
                <a:gd name="T0" fmla="*/ 20 w 1007"/>
                <a:gd name="T1" fmla="*/ 1 h 241"/>
                <a:gd name="T2" fmla="*/ 0 w 1007"/>
                <a:gd name="T3" fmla="*/ 25 h 241"/>
                <a:gd name="T4" fmla="*/ 3 w 1007"/>
                <a:gd name="T5" fmla="*/ 224 h 241"/>
                <a:gd name="T6" fmla="*/ 31 w 1007"/>
                <a:gd name="T7" fmla="*/ 241 h 241"/>
                <a:gd name="T8" fmla="*/ 989 w 1007"/>
                <a:gd name="T9" fmla="*/ 239 h 241"/>
                <a:gd name="T10" fmla="*/ 1007 w 1007"/>
                <a:gd name="T11" fmla="*/ 215 h 241"/>
                <a:gd name="T12" fmla="*/ 1006 w 1007"/>
                <a:gd name="T13" fmla="*/ 14 h 241"/>
                <a:gd name="T14" fmla="*/ 978 w 1007"/>
                <a:gd name="T15" fmla="*/ 0 h 241"/>
                <a:gd name="T16" fmla="*/ 86 w 1007"/>
                <a:gd name="T17" fmla="*/ 162 h 241"/>
                <a:gd name="T18" fmla="*/ 66 w 1007"/>
                <a:gd name="T19" fmla="*/ 148 h 241"/>
                <a:gd name="T20" fmla="*/ 58 w 1007"/>
                <a:gd name="T21" fmla="*/ 129 h 241"/>
                <a:gd name="T22" fmla="*/ 69 w 1007"/>
                <a:gd name="T23" fmla="*/ 106 h 241"/>
                <a:gd name="T24" fmla="*/ 93 w 1007"/>
                <a:gd name="T25" fmla="*/ 96 h 241"/>
                <a:gd name="T26" fmla="*/ 111 w 1007"/>
                <a:gd name="T27" fmla="*/ 102 h 241"/>
                <a:gd name="T28" fmla="*/ 126 w 1007"/>
                <a:gd name="T29" fmla="*/ 122 h 241"/>
                <a:gd name="T30" fmla="*/ 124 w 1007"/>
                <a:gd name="T31" fmla="*/ 142 h 241"/>
                <a:gd name="T32" fmla="*/ 106 w 1007"/>
                <a:gd name="T33" fmla="*/ 160 h 241"/>
                <a:gd name="T34" fmla="*/ 329 w 1007"/>
                <a:gd name="T35" fmla="*/ 215 h 241"/>
                <a:gd name="T36" fmla="*/ 261 w 1007"/>
                <a:gd name="T37" fmla="*/ 212 h 241"/>
                <a:gd name="T38" fmla="*/ 263 w 1007"/>
                <a:gd name="T39" fmla="*/ 201 h 241"/>
                <a:gd name="T40" fmla="*/ 333 w 1007"/>
                <a:gd name="T41" fmla="*/ 201 h 241"/>
                <a:gd name="T42" fmla="*/ 334 w 1007"/>
                <a:gd name="T43" fmla="*/ 212 h 241"/>
                <a:gd name="T44" fmla="*/ 494 w 1007"/>
                <a:gd name="T45" fmla="*/ 215 h 241"/>
                <a:gd name="T46" fmla="*/ 424 w 1007"/>
                <a:gd name="T47" fmla="*/ 212 h 241"/>
                <a:gd name="T48" fmla="*/ 428 w 1007"/>
                <a:gd name="T49" fmla="*/ 201 h 241"/>
                <a:gd name="T50" fmla="*/ 497 w 1007"/>
                <a:gd name="T51" fmla="*/ 201 h 241"/>
                <a:gd name="T52" fmla="*/ 499 w 1007"/>
                <a:gd name="T53" fmla="*/ 212 h 241"/>
                <a:gd name="T54" fmla="*/ 654 w 1007"/>
                <a:gd name="T55" fmla="*/ 215 h 241"/>
                <a:gd name="T56" fmla="*/ 585 w 1007"/>
                <a:gd name="T57" fmla="*/ 212 h 241"/>
                <a:gd name="T58" fmla="*/ 589 w 1007"/>
                <a:gd name="T59" fmla="*/ 201 h 241"/>
                <a:gd name="T60" fmla="*/ 656 w 1007"/>
                <a:gd name="T61" fmla="*/ 201 h 241"/>
                <a:gd name="T62" fmla="*/ 660 w 1007"/>
                <a:gd name="T63" fmla="*/ 212 h 241"/>
                <a:gd name="T64" fmla="*/ 713 w 1007"/>
                <a:gd name="T65" fmla="*/ 69 h 241"/>
                <a:gd name="T66" fmla="*/ 201 w 1007"/>
                <a:gd name="T67" fmla="*/ 67 h 241"/>
                <a:gd name="T68" fmla="*/ 826 w 1007"/>
                <a:gd name="T69" fmla="*/ 215 h 241"/>
                <a:gd name="T70" fmla="*/ 819 w 1007"/>
                <a:gd name="T71" fmla="*/ 208 h 241"/>
                <a:gd name="T72" fmla="*/ 826 w 1007"/>
                <a:gd name="T73" fmla="*/ 201 h 241"/>
                <a:gd name="T74" fmla="*/ 938 w 1007"/>
                <a:gd name="T75" fmla="*/ 203 h 241"/>
                <a:gd name="T76" fmla="*/ 936 w 1007"/>
                <a:gd name="T77" fmla="*/ 214 h 241"/>
                <a:gd name="T78" fmla="*/ 982 w 1007"/>
                <a:gd name="T79" fmla="*/ 182 h 241"/>
                <a:gd name="T80" fmla="*/ 982 w 1007"/>
                <a:gd name="T81" fmla="*/ 54 h 241"/>
                <a:gd name="T82" fmla="*/ 702 w 1007"/>
                <a:gd name="T83" fmla="*/ 175 h 241"/>
                <a:gd name="T84" fmla="*/ 214 w 1007"/>
                <a:gd name="T85" fmla="*/ 175 h 241"/>
                <a:gd name="T86" fmla="*/ 600 w 1007"/>
                <a:gd name="T87" fmla="*/ 100 h 241"/>
                <a:gd name="T88" fmla="*/ 607 w 1007"/>
                <a:gd name="T89" fmla="*/ 89 h 241"/>
                <a:gd name="T90" fmla="*/ 640 w 1007"/>
                <a:gd name="T91" fmla="*/ 89 h 241"/>
                <a:gd name="T92" fmla="*/ 647 w 1007"/>
                <a:gd name="T93" fmla="*/ 104 h 241"/>
                <a:gd name="T94" fmla="*/ 570 w 1007"/>
                <a:gd name="T95" fmla="*/ 104 h 241"/>
                <a:gd name="T96" fmla="*/ 439 w 1007"/>
                <a:gd name="T97" fmla="*/ 100 h 241"/>
                <a:gd name="T98" fmla="*/ 451 w 1007"/>
                <a:gd name="T99" fmla="*/ 87 h 241"/>
                <a:gd name="T100" fmla="*/ 483 w 1007"/>
                <a:gd name="T101" fmla="*/ 91 h 241"/>
                <a:gd name="T102" fmla="*/ 515 w 1007"/>
                <a:gd name="T103" fmla="*/ 104 h 241"/>
                <a:gd name="T104" fmla="*/ 248 w 1007"/>
                <a:gd name="T105" fmla="*/ 104 h 241"/>
                <a:gd name="T106" fmla="*/ 280 w 1007"/>
                <a:gd name="T107" fmla="*/ 95 h 241"/>
                <a:gd name="T108" fmla="*/ 314 w 1007"/>
                <a:gd name="T109" fmla="*/ 87 h 241"/>
                <a:gd name="T110" fmla="*/ 325 w 1007"/>
                <a:gd name="T111" fmla="*/ 95 h 241"/>
                <a:gd name="T112" fmla="*/ 355 w 1007"/>
                <a:gd name="T113" fmla="*/ 159 h 241"/>
                <a:gd name="T114" fmla="*/ 973 w 1007"/>
                <a:gd name="T115" fmla="*/ 173 h 241"/>
                <a:gd name="T116" fmla="*/ 819 w 1007"/>
                <a:gd name="T117" fmla="*/ 98 h 241"/>
                <a:gd name="T118" fmla="*/ 854 w 1007"/>
                <a:gd name="T119" fmla="*/ 87 h 241"/>
                <a:gd name="T120" fmla="*/ 892 w 1007"/>
                <a:gd name="T121" fmla="*/ 80 h 241"/>
                <a:gd name="T122" fmla="*/ 905 w 1007"/>
                <a:gd name="T123" fmla="*/ 87 h 241"/>
                <a:gd name="T124" fmla="*/ 940 w 100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241">
                  <a:moveTo>
                    <a:pt x="978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0" y="1"/>
                  </a:lnTo>
                  <a:lnTo>
                    <a:pt x="9" y="7"/>
                  </a:lnTo>
                  <a:lnTo>
                    <a:pt x="3" y="14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21"/>
                  </a:lnTo>
                  <a:lnTo>
                    <a:pt x="3" y="224"/>
                  </a:lnTo>
                  <a:lnTo>
                    <a:pt x="9" y="234"/>
                  </a:lnTo>
                  <a:lnTo>
                    <a:pt x="20" y="239"/>
                  </a:lnTo>
                  <a:lnTo>
                    <a:pt x="25" y="241"/>
                  </a:lnTo>
                  <a:lnTo>
                    <a:pt x="31" y="241"/>
                  </a:lnTo>
                  <a:lnTo>
                    <a:pt x="978" y="241"/>
                  </a:lnTo>
                  <a:lnTo>
                    <a:pt x="978" y="241"/>
                  </a:lnTo>
                  <a:lnTo>
                    <a:pt x="984" y="241"/>
                  </a:lnTo>
                  <a:lnTo>
                    <a:pt x="989" y="239"/>
                  </a:lnTo>
                  <a:lnTo>
                    <a:pt x="998" y="234"/>
                  </a:lnTo>
                  <a:lnTo>
                    <a:pt x="1006" y="224"/>
                  </a:lnTo>
                  <a:lnTo>
                    <a:pt x="1007" y="221"/>
                  </a:lnTo>
                  <a:lnTo>
                    <a:pt x="1007" y="215"/>
                  </a:lnTo>
                  <a:lnTo>
                    <a:pt x="1007" y="25"/>
                  </a:lnTo>
                  <a:lnTo>
                    <a:pt x="1007" y="25"/>
                  </a:lnTo>
                  <a:lnTo>
                    <a:pt x="1007" y="20"/>
                  </a:lnTo>
                  <a:lnTo>
                    <a:pt x="1006" y="14"/>
                  </a:lnTo>
                  <a:lnTo>
                    <a:pt x="998" y="7"/>
                  </a:lnTo>
                  <a:lnTo>
                    <a:pt x="989" y="1"/>
                  </a:lnTo>
                  <a:lnTo>
                    <a:pt x="984" y="0"/>
                  </a:lnTo>
                  <a:lnTo>
                    <a:pt x="978" y="0"/>
                  </a:lnTo>
                  <a:lnTo>
                    <a:pt x="978" y="0"/>
                  </a:lnTo>
                  <a:close/>
                  <a:moveTo>
                    <a:pt x="93" y="162"/>
                  </a:moveTo>
                  <a:lnTo>
                    <a:pt x="93" y="162"/>
                  </a:lnTo>
                  <a:lnTo>
                    <a:pt x="86" y="162"/>
                  </a:lnTo>
                  <a:lnTo>
                    <a:pt x="80" y="160"/>
                  </a:lnTo>
                  <a:lnTo>
                    <a:pt x="75" y="157"/>
                  </a:lnTo>
                  <a:lnTo>
                    <a:pt x="69" y="153"/>
                  </a:lnTo>
                  <a:lnTo>
                    <a:pt x="66" y="148"/>
                  </a:lnTo>
                  <a:lnTo>
                    <a:pt x="62" y="142"/>
                  </a:lnTo>
                  <a:lnTo>
                    <a:pt x="60" y="137"/>
                  </a:lnTo>
                  <a:lnTo>
                    <a:pt x="58" y="129"/>
                  </a:lnTo>
                  <a:lnTo>
                    <a:pt x="58" y="129"/>
                  </a:lnTo>
                  <a:lnTo>
                    <a:pt x="60" y="122"/>
                  </a:lnTo>
                  <a:lnTo>
                    <a:pt x="62" y="117"/>
                  </a:lnTo>
                  <a:lnTo>
                    <a:pt x="66" y="111"/>
                  </a:lnTo>
                  <a:lnTo>
                    <a:pt x="69" y="106"/>
                  </a:lnTo>
                  <a:lnTo>
                    <a:pt x="75" y="102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100" y="96"/>
                  </a:lnTo>
                  <a:lnTo>
                    <a:pt x="106" y="98"/>
                  </a:lnTo>
                  <a:lnTo>
                    <a:pt x="111" y="102"/>
                  </a:lnTo>
                  <a:lnTo>
                    <a:pt x="117" y="106"/>
                  </a:lnTo>
                  <a:lnTo>
                    <a:pt x="122" y="111"/>
                  </a:lnTo>
                  <a:lnTo>
                    <a:pt x="124" y="117"/>
                  </a:lnTo>
                  <a:lnTo>
                    <a:pt x="126" y="122"/>
                  </a:lnTo>
                  <a:lnTo>
                    <a:pt x="128" y="129"/>
                  </a:lnTo>
                  <a:lnTo>
                    <a:pt x="128" y="129"/>
                  </a:lnTo>
                  <a:lnTo>
                    <a:pt x="126" y="137"/>
                  </a:lnTo>
                  <a:lnTo>
                    <a:pt x="124" y="142"/>
                  </a:lnTo>
                  <a:lnTo>
                    <a:pt x="122" y="148"/>
                  </a:lnTo>
                  <a:lnTo>
                    <a:pt x="117" y="153"/>
                  </a:lnTo>
                  <a:lnTo>
                    <a:pt x="111" y="157"/>
                  </a:lnTo>
                  <a:lnTo>
                    <a:pt x="106" y="160"/>
                  </a:lnTo>
                  <a:lnTo>
                    <a:pt x="100" y="162"/>
                  </a:lnTo>
                  <a:lnTo>
                    <a:pt x="93" y="162"/>
                  </a:lnTo>
                  <a:lnTo>
                    <a:pt x="93" y="162"/>
                  </a:lnTo>
                  <a:close/>
                  <a:moveTo>
                    <a:pt x="329" y="215"/>
                  </a:moveTo>
                  <a:lnTo>
                    <a:pt x="265" y="215"/>
                  </a:lnTo>
                  <a:lnTo>
                    <a:pt x="265" y="215"/>
                  </a:lnTo>
                  <a:lnTo>
                    <a:pt x="263" y="214"/>
                  </a:lnTo>
                  <a:lnTo>
                    <a:pt x="261" y="212"/>
                  </a:lnTo>
                  <a:lnTo>
                    <a:pt x="259" y="208"/>
                  </a:lnTo>
                  <a:lnTo>
                    <a:pt x="259" y="208"/>
                  </a:lnTo>
                  <a:lnTo>
                    <a:pt x="261" y="203"/>
                  </a:lnTo>
                  <a:lnTo>
                    <a:pt x="263" y="201"/>
                  </a:lnTo>
                  <a:lnTo>
                    <a:pt x="265" y="201"/>
                  </a:lnTo>
                  <a:lnTo>
                    <a:pt x="329" y="201"/>
                  </a:lnTo>
                  <a:lnTo>
                    <a:pt x="329" y="201"/>
                  </a:lnTo>
                  <a:lnTo>
                    <a:pt x="333" y="201"/>
                  </a:lnTo>
                  <a:lnTo>
                    <a:pt x="334" y="203"/>
                  </a:lnTo>
                  <a:lnTo>
                    <a:pt x="336" y="208"/>
                  </a:lnTo>
                  <a:lnTo>
                    <a:pt x="336" y="208"/>
                  </a:lnTo>
                  <a:lnTo>
                    <a:pt x="334" y="212"/>
                  </a:lnTo>
                  <a:lnTo>
                    <a:pt x="333" y="214"/>
                  </a:lnTo>
                  <a:lnTo>
                    <a:pt x="329" y="215"/>
                  </a:lnTo>
                  <a:lnTo>
                    <a:pt x="329" y="215"/>
                  </a:lnTo>
                  <a:close/>
                  <a:moveTo>
                    <a:pt x="494" y="215"/>
                  </a:moveTo>
                  <a:lnTo>
                    <a:pt x="430" y="215"/>
                  </a:lnTo>
                  <a:lnTo>
                    <a:pt x="430" y="215"/>
                  </a:lnTo>
                  <a:lnTo>
                    <a:pt x="428" y="214"/>
                  </a:lnTo>
                  <a:lnTo>
                    <a:pt x="424" y="212"/>
                  </a:lnTo>
                  <a:lnTo>
                    <a:pt x="422" y="208"/>
                  </a:lnTo>
                  <a:lnTo>
                    <a:pt x="422" y="208"/>
                  </a:lnTo>
                  <a:lnTo>
                    <a:pt x="424" y="203"/>
                  </a:lnTo>
                  <a:lnTo>
                    <a:pt x="428" y="201"/>
                  </a:lnTo>
                  <a:lnTo>
                    <a:pt x="430" y="201"/>
                  </a:lnTo>
                  <a:lnTo>
                    <a:pt x="494" y="201"/>
                  </a:lnTo>
                  <a:lnTo>
                    <a:pt x="494" y="201"/>
                  </a:lnTo>
                  <a:lnTo>
                    <a:pt x="497" y="201"/>
                  </a:lnTo>
                  <a:lnTo>
                    <a:pt x="499" y="203"/>
                  </a:lnTo>
                  <a:lnTo>
                    <a:pt x="501" y="208"/>
                  </a:lnTo>
                  <a:lnTo>
                    <a:pt x="501" y="208"/>
                  </a:lnTo>
                  <a:lnTo>
                    <a:pt x="499" y="212"/>
                  </a:lnTo>
                  <a:lnTo>
                    <a:pt x="497" y="214"/>
                  </a:lnTo>
                  <a:lnTo>
                    <a:pt x="494" y="215"/>
                  </a:lnTo>
                  <a:lnTo>
                    <a:pt x="494" y="215"/>
                  </a:lnTo>
                  <a:close/>
                  <a:moveTo>
                    <a:pt x="654" y="215"/>
                  </a:moveTo>
                  <a:lnTo>
                    <a:pt x="590" y="215"/>
                  </a:lnTo>
                  <a:lnTo>
                    <a:pt x="590" y="215"/>
                  </a:lnTo>
                  <a:lnTo>
                    <a:pt x="589" y="214"/>
                  </a:lnTo>
                  <a:lnTo>
                    <a:pt x="585" y="212"/>
                  </a:lnTo>
                  <a:lnTo>
                    <a:pt x="583" y="208"/>
                  </a:lnTo>
                  <a:lnTo>
                    <a:pt x="583" y="208"/>
                  </a:lnTo>
                  <a:lnTo>
                    <a:pt x="585" y="203"/>
                  </a:lnTo>
                  <a:lnTo>
                    <a:pt x="589" y="201"/>
                  </a:lnTo>
                  <a:lnTo>
                    <a:pt x="590" y="201"/>
                  </a:lnTo>
                  <a:lnTo>
                    <a:pt x="654" y="201"/>
                  </a:lnTo>
                  <a:lnTo>
                    <a:pt x="654" y="201"/>
                  </a:lnTo>
                  <a:lnTo>
                    <a:pt x="656" y="201"/>
                  </a:lnTo>
                  <a:lnTo>
                    <a:pt x="660" y="203"/>
                  </a:lnTo>
                  <a:lnTo>
                    <a:pt x="662" y="208"/>
                  </a:lnTo>
                  <a:lnTo>
                    <a:pt x="662" y="208"/>
                  </a:lnTo>
                  <a:lnTo>
                    <a:pt x="660" y="212"/>
                  </a:lnTo>
                  <a:lnTo>
                    <a:pt x="656" y="214"/>
                  </a:lnTo>
                  <a:lnTo>
                    <a:pt x="654" y="215"/>
                  </a:lnTo>
                  <a:lnTo>
                    <a:pt x="654" y="215"/>
                  </a:lnTo>
                  <a:close/>
                  <a:moveTo>
                    <a:pt x="713" y="69"/>
                  </a:moveTo>
                  <a:lnTo>
                    <a:pt x="713" y="182"/>
                  </a:lnTo>
                  <a:lnTo>
                    <a:pt x="201" y="182"/>
                  </a:lnTo>
                  <a:lnTo>
                    <a:pt x="201" y="182"/>
                  </a:lnTo>
                  <a:lnTo>
                    <a:pt x="201" y="67"/>
                  </a:lnTo>
                  <a:lnTo>
                    <a:pt x="715" y="69"/>
                  </a:lnTo>
                  <a:lnTo>
                    <a:pt x="713" y="69"/>
                  </a:lnTo>
                  <a:close/>
                  <a:moveTo>
                    <a:pt x="934" y="215"/>
                  </a:moveTo>
                  <a:lnTo>
                    <a:pt x="826" y="215"/>
                  </a:lnTo>
                  <a:lnTo>
                    <a:pt x="826" y="215"/>
                  </a:lnTo>
                  <a:lnTo>
                    <a:pt x="823" y="214"/>
                  </a:lnTo>
                  <a:lnTo>
                    <a:pt x="821" y="212"/>
                  </a:lnTo>
                  <a:lnTo>
                    <a:pt x="819" y="208"/>
                  </a:lnTo>
                  <a:lnTo>
                    <a:pt x="819" y="208"/>
                  </a:lnTo>
                  <a:lnTo>
                    <a:pt x="821" y="203"/>
                  </a:lnTo>
                  <a:lnTo>
                    <a:pt x="823" y="201"/>
                  </a:lnTo>
                  <a:lnTo>
                    <a:pt x="826" y="201"/>
                  </a:lnTo>
                  <a:lnTo>
                    <a:pt x="934" y="201"/>
                  </a:lnTo>
                  <a:lnTo>
                    <a:pt x="934" y="201"/>
                  </a:lnTo>
                  <a:lnTo>
                    <a:pt x="936" y="201"/>
                  </a:lnTo>
                  <a:lnTo>
                    <a:pt x="938" y="203"/>
                  </a:lnTo>
                  <a:lnTo>
                    <a:pt x="940" y="208"/>
                  </a:lnTo>
                  <a:lnTo>
                    <a:pt x="940" y="208"/>
                  </a:lnTo>
                  <a:lnTo>
                    <a:pt x="938" y="212"/>
                  </a:lnTo>
                  <a:lnTo>
                    <a:pt x="936" y="214"/>
                  </a:lnTo>
                  <a:lnTo>
                    <a:pt x="934" y="215"/>
                  </a:lnTo>
                  <a:lnTo>
                    <a:pt x="934" y="215"/>
                  </a:lnTo>
                  <a:close/>
                  <a:moveTo>
                    <a:pt x="982" y="54"/>
                  </a:moveTo>
                  <a:lnTo>
                    <a:pt x="982" y="182"/>
                  </a:lnTo>
                  <a:lnTo>
                    <a:pt x="779" y="182"/>
                  </a:lnTo>
                  <a:lnTo>
                    <a:pt x="779" y="182"/>
                  </a:lnTo>
                  <a:lnTo>
                    <a:pt x="779" y="54"/>
                  </a:lnTo>
                  <a:lnTo>
                    <a:pt x="982" y="54"/>
                  </a:lnTo>
                  <a:lnTo>
                    <a:pt x="976" y="60"/>
                  </a:lnTo>
                  <a:lnTo>
                    <a:pt x="976" y="60"/>
                  </a:lnTo>
                  <a:lnTo>
                    <a:pt x="982" y="54"/>
                  </a:lnTo>
                  <a:close/>
                  <a:moveTo>
                    <a:pt x="702" y="175"/>
                  </a:moveTo>
                  <a:lnTo>
                    <a:pt x="702" y="76"/>
                  </a:lnTo>
                  <a:lnTo>
                    <a:pt x="214" y="76"/>
                  </a:lnTo>
                  <a:lnTo>
                    <a:pt x="214" y="175"/>
                  </a:lnTo>
                  <a:lnTo>
                    <a:pt x="214" y="175"/>
                  </a:lnTo>
                  <a:lnTo>
                    <a:pt x="702" y="175"/>
                  </a:lnTo>
                  <a:close/>
                  <a:moveTo>
                    <a:pt x="570" y="104"/>
                  </a:moveTo>
                  <a:lnTo>
                    <a:pt x="600" y="104"/>
                  </a:lnTo>
                  <a:lnTo>
                    <a:pt x="600" y="100"/>
                  </a:lnTo>
                  <a:lnTo>
                    <a:pt x="600" y="100"/>
                  </a:lnTo>
                  <a:lnTo>
                    <a:pt x="600" y="95"/>
                  </a:lnTo>
                  <a:lnTo>
                    <a:pt x="603" y="91"/>
                  </a:lnTo>
                  <a:lnTo>
                    <a:pt x="607" y="89"/>
                  </a:lnTo>
                  <a:lnTo>
                    <a:pt x="611" y="87"/>
                  </a:lnTo>
                  <a:lnTo>
                    <a:pt x="634" y="87"/>
                  </a:lnTo>
                  <a:lnTo>
                    <a:pt x="634" y="87"/>
                  </a:lnTo>
                  <a:lnTo>
                    <a:pt x="640" y="89"/>
                  </a:lnTo>
                  <a:lnTo>
                    <a:pt x="644" y="91"/>
                  </a:lnTo>
                  <a:lnTo>
                    <a:pt x="645" y="95"/>
                  </a:lnTo>
                  <a:lnTo>
                    <a:pt x="647" y="100"/>
                  </a:lnTo>
                  <a:lnTo>
                    <a:pt x="647" y="104"/>
                  </a:lnTo>
                  <a:lnTo>
                    <a:pt x="676" y="104"/>
                  </a:lnTo>
                  <a:lnTo>
                    <a:pt x="676" y="159"/>
                  </a:lnTo>
                  <a:lnTo>
                    <a:pt x="570" y="159"/>
                  </a:lnTo>
                  <a:lnTo>
                    <a:pt x="570" y="104"/>
                  </a:lnTo>
                  <a:close/>
                  <a:moveTo>
                    <a:pt x="409" y="104"/>
                  </a:moveTo>
                  <a:lnTo>
                    <a:pt x="439" y="104"/>
                  </a:lnTo>
                  <a:lnTo>
                    <a:pt x="439" y="100"/>
                  </a:lnTo>
                  <a:lnTo>
                    <a:pt x="439" y="100"/>
                  </a:lnTo>
                  <a:lnTo>
                    <a:pt x="440" y="95"/>
                  </a:lnTo>
                  <a:lnTo>
                    <a:pt x="442" y="91"/>
                  </a:lnTo>
                  <a:lnTo>
                    <a:pt x="446" y="89"/>
                  </a:lnTo>
                  <a:lnTo>
                    <a:pt x="451" y="87"/>
                  </a:lnTo>
                  <a:lnTo>
                    <a:pt x="473" y="87"/>
                  </a:lnTo>
                  <a:lnTo>
                    <a:pt x="473" y="87"/>
                  </a:lnTo>
                  <a:lnTo>
                    <a:pt x="479" y="89"/>
                  </a:lnTo>
                  <a:lnTo>
                    <a:pt x="483" y="91"/>
                  </a:lnTo>
                  <a:lnTo>
                    <a:pt x="484" y="95"/>
                  </a:lnTo>
                  <a:lnTo>
                    <a:pt x="486" y="100"/>
                  </a:lnTo>
                  <a:lnTo>
                    <a:pt x="486" y="104"/>
                  </a:lnTo>
                  <a:lnTo>
                    <a:pt x="515" y="104"/>
                  </a:lnTo>
                  <a:lnTo>
                    <a:pt x="515" y="159"/>
                  </a:lnTo>
                  <a:lnTo>
                    <a:pt x="409" y="159"/>
                  </a:lnTo>
                  <a:lnTo>
                    <a:pt x="409" y="104"/>
                  </a:lnTo>
                  <a:close/>
                  <a:moveTo>
                    <a:pt x="248" y="104"/>
                  </a:moveTo>
                  <a:lnTo>
                    <a:pt x="278" y="104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80" y="95"/>
                  </a:lnTo>
                  <a:lnTo>
                    <a:pt x="281" y="91"/>
                  </a:lnTo>
                  <a:lnTo>
                    <a:pt x="287" y="89"/>
                  </a:lnTo>
                  <a:lnTo>
                    <a:pt x="291" y="87"/>
                  </a:lnTo>
                  <a:lnTo>
                    <a:pt x="314" y="87"/>
                  </a:lnTo>
                  <a:lnTo>
                    <a:pt x="314" y="87"/>
                  </a:lnTo>
                  <a:lnTo>
                    <a:pt x="318" y="89"/>
                  </a:lnTo>
                  <a:lnTo>
                    <a:pt x="322" y="91"/>
                  </a:lnTo>
                  <a:lnTo>
                    <a:pt x="325" y="95"/>
                  </a:lnTo>
                  <a:lnTo>
                    <a:pt x="325" y="100"/>
                  </a:lnTo>
                  <a:lnTo>
                    <a:pt x="325" y="104"/>
                  </a:lnTo>
                  <a:lnTo>
                    <a:pt x="355" y="104"/>
                  </a:lnTo>
                  <a:lnTo>
                    <a:pt x="355" y="159"/>
                  </a:lnTo>
                  <a:lnTo>
                    <a:pt x="248" y="159"/>
                  </a:lnTo>
                  <a:lnTo>
                    <a:pt x="248" y="104"/>
                  </a:lnTo>
                  <a:close/>
                  <a:moveTo>
                    <a:pt x="786" y="173"/>
                  </a:moveTo>
                  <a:lnTo>
                    <a:pt x="973" y="173"/>
                  </a:lnTo>
                  <a:lnTo>
                    <a:pt x="973" y="62"/>
                  </a:lnTo>
                  <a:lnTo>
                    <a:pt x="786" y="62"/>
                  </a:lnTo>
                  <a:lnTo>
                    <a:pt x="786" y="173"/>
                  </a:lnTo>
                  <a:close/>
                  <a:moveTo>
                    <a:pt x="819" y="98"/>
                  </a:moveTo>
                  <a:lnTo>
                    <a:pt x="852" y="98"/>
                  </a:lnTo>
                  <a:lnTo>
                    <a:pt x="852" y="93"/>
                  </a:lnTo>
                  <a:lnTo>
                    <a:pt x="852" y="93"/>
                  </a:lnTo>
                  <a:lnTo>
                    <a:pt x="854" y="87"/>
                  </a:lnTo>
                  <a:lnTo>
                    <a:pt x="858" y="84"/>
                  </a:lnTo>
                  <a:lnTo>
                    <a:pt x="861" y="80"/>
                  </a:lnTo>
                  <a:lnTo>
                    <a:pt x="867" y="80"/>
                  </a:lnTo>
                  <a:lnTo>
                    <a:pt x="892" y="80"/>
                  </a:lnTo>
                  <a:lnTo>
                    <a:pt x="892" y="80"/>
                  </a:lnTo>
                  <a:lnTo>
                    <a:pt x="898" y="80"/>
                  </a:lnTo>
                  <a:lnTo>
                    <a:pt x="901" y="84"/>
                  </a:lnTo>
                  <a:lnTo>
                    <a:pt x="905" y="87"/>
                  </a:lnTo>
                  <a:lnTo>
                    <a:pt x="905" y="93"/>
                  </a:lnTo>
                  <a:lnTo>
                    <a:pt x="905" y="98"/>
                  </a:lnTo>
                  <a:lnTo>
                    <a:pt x="940" y="98"/>
                  </a:lnTo>
                  <a:lnTo>
                    <a:pt x="940" y="160"/>
                  </a:lnTo>
                  <a:lnTo>
                    <a:pt x="819" y="160"/>
                  </a:lnTo>
                  <a:lnTo>
                    <a:pt x="819" y="98"/>
                  </a:lnTo>
                  <a:close/>
                </a:path>
              </a:pathLst>
            </a:custGeom>
            <a:solidFill>
              <a:srgbClr val="0076B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5" name="组合 594"/>
            <p:cNvGrpSpPr/>
            <p:nvPr/>
          </p:nvGrpSpPr>
          <p:grpSpPr>
            <a:xfrm>
              <a:off x="3206833" y="4875648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147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48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49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0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" name="组合 594"/>
            <p:cNvGrpSpPr/>
            <p:nvPr/>
          </p:nvGrpSpPr>
          <p:grpSpPr>
            <a:xfrm>
              <a:off x="3263750" y="4991460"/>
              <a:ext cx="86872" cy="82722"/>
              <a:chOff x="10096500" y="3467100"/>
              <a:chExt cx="238125" cy="212725"/>
            </a:xfrm>
            <a:solidFill>
              <a:srgbClr val="0076B1"/>
            </a:solidFill>
          </p:grpSpPr>
          <p:sp>
            <p:nvSpPr>
              <p:cNvPr id="152" name="Freeform 511"/>
              <p:cNvSpPr>
                <a:spLocks/>
              </p:cNvSpPr>
              <p:nvPr/>
            </p:nvSpPr>
            <p:spPr bwMode="auto">
              <a:xfrm>
                <a:off x="10096500" y="3467100"/>
                <a:ext cx="238125" cy="60325"/>
              </a:xfrm>
              <a:custGeom>
                <a:avLst/>
                <a:gdLst/>
                <a:ahLst/>
                <a:cxnLst>
                  <a:cxn ang="0">
                    <a:pos x="6" y="38"/>
                  </a:cxn>
                  <a:cxn ang="0">
                    <a:pos x="6" y="38"/>
                  </a:cxn>
                  <a:cxn ang="0">
                    <a:pos x="22" y="26"/>
                  </a:cxn>
                  <a:cxn ang="0">
                    <a:pos x="40" y="18"/>
                  </a:cxn>
                  <a:cxn ang="0">
                    <a:pos x="58" y="14"/>
                  </a:cxn>
                  <a:cxn ang="0">
                    <a:pos x="76" y="12"/>
                  </a:cxn>
                  <a:cxn ang="0">
                    <a:pos x="94" y="14"/>
                  </a:cxn>
                  <a:cxn ang="0">
                    <a:pos x="112" y="18"/>
                  </a:cxn>
                  <a:cxn ang="0">
                    <a:pos x="128" y="26"/>
                  </a:cxn>
                  <a:cxn ang="0">
                    <a:pos x="144" y="36"/>
                  </a:cxn>
                  <a:cxn ang="0">
                    <a:pos x="150" y="26"/>
                  </a:cxn>
                  <a:cxn ang="0">
                    <a:pos x="150" y="26"/>
                  </a:cxn>
                  <a:cxn ang="0">
                    <a:pos x="132" y="16"/>
                  </a:cxn>
                  <a:cxn ang="0">
                    <a:pos x="114" y="6"/>
                  </a:cxn>
                  <a:cxn ang="0">
                    <a:pos x="96" y="2"/>
                  </a:cxn>
                  <a:cxn ang="0">
                    <a:pos x="76" y="0"/>
                  </a:cxn>
                  <a:cxn ang="0">
                    <a:pos x="56" y="2"/>
                  </a:cxn>
                  <a:cxn ang="0">
                    <a:pos x="36" y="8"/>
                  </a:cxn>
                  <a:cxn ang="0">
                    <a:pos x="18" y="16"/>
                  </a:cxn>
                  <a:cxn ang="0">
                    <a:pos x="0" y="26"/>
                  </a:cxn>
                  <a:cxn ang="0">
                    <a:pos x="6" y="38"/>
                  </a:cxn>
                </a:cxnLst>
                <a:rect l="0" t="0" r="r" b="b"/>
                <a:pathLst>
                  <a:path w="150" h="38">
                    <a:moveTo>
                      <a:pt x="6" y="38"/>
                    </a:moveTo>
                    <a:lnTo>
                      <a:pt x="6" y="38"/>
                    </a:lnTo>
                    <a:lnTo>
                      <a:pt x="22" y="26"/>
                    </a:lnTo>
                    <a:lnTo>
                      <a:pt x="40" y="18"/>
                    </a:lnTo>
                    <a:lnTo>
                      <a:pt x="58" y="14"/>
                    </a:lnTo>
                    <a:lnTo>
                      <a:pt x="76" y="12"/>
                    </a:lnTo>
                    <a:lnTo>
                      <a:pt x="94" y="14"/>
                    </a:lnTo>
                    <a:lnTo>
                      <a:pt x="112" y="18"/>
                    </a:lnTo>
                    <a:lnTo>
                      <a:pt x="128" y="26"/>
                    </a:lnTo>
                    <a:lnTo>
                      <a:pt x="144" y="3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32" y="16"/>
                    </a:lnTo>
                    <a:lnTo>
                      <a:pt x="114" y="6"/>
                    </a:lnTo>
                    <a:lnTo>
                      <a:pt x="96" y="2"/>
                    </a:lnTo>
                    <a:lnTo>
                      <a:pt x="76" y="0"/>
                    </a:lnTo>
                    <a:lnTo>
                      <a:pt x="56" y="2"/>
                    </a:lnTo>
                    <a:lnTo>
                      <a:pt x="36" y="8"/>
                    </a:lnTo>
                    <a:lnTo>
                      <a:pt x="18" y="16"/>
                    </a:lnTo>
                    <a:lnTo>
                      <a:pt x="0" y="26"/>
                    </a:lnTo>
                    <a:lnTo>
                      <a:pt x="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3" name="Freeform 512"/>
              <p:cNvSpPr>
                <a:spLocks/>
              </p:cNvSpPr>
              <p:nvPr/>
            </p:nvSpPr>
            <p:spPr bwMode="auto">
              <a:xfrm>
                <a:off x="10125075" y="3524250"/>
                <a:ext cx="180975" cy="50800"/>
              </a:xfrm>
              <a:custGeom>
                <a:avLst/>
                <a:gdLst/>
                <a:ahLst/>
                <a:cxnLst>
                  <a:cxn ang="0">
                    <a:pos x="114" y="22"/>
                  </a:cxn>
                  <a:cxn ang="0">
                    <a:pos x="114" y="22"/>
                  </a:cxn>
                  <a:cxn ang="0">
                    <a:pos x="102" y="12"/>
                  </a:cxn>
                  <a:cxn ang="0">
                    <a:pos x="88" y="6"/>
                  </a:cxn>
                  <a:cxn ang="0">
                    <a:pos x="72" y="2"/>
                  </a:cxn>
                  <a:cxn ang="0">
                    <a:pos x="58" y="0"/>
                  </a:cxn>
                  <a:cxn ang="0">
                    <a:pos x="42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8" y="24"/>
                  </a:cxn>
                  <a:cxn ang="0">
                    <a:pos x="30" y="18"/>
                  </a:cxn>
                  <a:cxn ang="0">
                    <a:pos x="44" y="14"/>
                  </a:cxn>
                  <a:cxn ang="0">
                    <a:pos x="58" y="12"/>
                  </a:cxn>
                  <a:cxn ang="0">
                    <a:pos x="72" y="14"/>
                  </a:cxn>
                  <a:cxn ang="0">
                    <a:pos x="84" y="16"/>
                  </a:cxn>
                  <a:cxn ang="0">
                    <a:pos x="96" y="24"/>
                  </a:cxn>
                  <a:cxn ang="0">
                    <a:pos x="108" y="32"/>
                  </a:cxn>
                  <a:cxn ang="0">
                    <a:pos x="114" y="22"/>
                  </a:cxn>
                </a:cxnLst>
                <a:rect l="0" t="0" r="r" b="b"/>
                <a:pathLst>
                  <a:path w="114" h="32">
                    <a:moveTo>
                      <a:pt x="114" y="22"/>
                    </a:moveTo>
                    <a:lnTo>
                      <a:pt x="114" y="22"/>
                    </a:lnTo>
                    <a:lnTo>
                      <a:pt x="102" y="12"/>
                    </a:lnTo>
                    <a:lnTo>
                      <a:pt x="88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4" y="14"/>
                    </a:lnTo>
                    <a:lnTo>
                      <a:pt x="58" y="12"/>
                    </a:lnTo>
                    <a:lnTo>
                      <a:pt x="72" y="14"/>
                    </a:lnTo>
                    <a:lnTo>
                      <a:pt x="84" y="16"/>
                    </a:lnTo>
                    <a:lnTo>
                      <a:pt x="96" y="24"/>
                    </a:lnTo>
                    <a:lnTo>
                      <a:pt x="108" y="32"/>
                    </a:lnTo>
                    <a:lnTo>
                      <a:pt x="114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4" name="Freeform 513"/>
              <p:cNvSpPr>
                <a:spLocks/>
              </p:cNvSpPr>
              <p:nvPr/>
            </p:nvSpPr>
            <p:spPr bwMode="auto">
              <a:xfrm>
                <a:off x="10156825" y="3581400"/>
                <a:ext cx="120650" cy="47625"/>
              </a:xfrm>
              <a:custGeom>
                <a:avLst/>
                <a:gdLst/>
                <a:ahLst/>
                <a:cxnLst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6" y="2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8" y="18"/>
                  </a:cxn>
                  <a:cxn ang="0">
                    <a:pos x="24" y="14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2"/>
                  </a:cxn>
                  <a:cxn ang="0">
                    <a:pos x="52" y="14"/>
                  </a:cxn>
                  <a:cxn ang="0">
                    <a:pos x="58" y="18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68" y="30"/>
                  </a:cxn>
                  <a:cxn ang="0">
                    <a:pos x="76" y="18"/>
                  </a:cxn>
                  <a:cxn ang="0">
                    <a:pos x="76" y="18"/>
                  </a:cxn>
                  <a:cxn ang="0">
                    <a:pos x="72" y="14"/>
                  </a:cxn>
                  <a:cxn ang="0">
                    <a:pos x="72" y="14"/>
                  </a:cxn>
                </a:cxnLst>
                <a:rect l="0" t="0" r="r" b="b"/>
                <a:pathLst>
                  <a:path w="76" h="30">
                    <a:moveTo>
                      <a:pt x="72" y="14"/>
                    </a:moveTo>
                    <a:lnTo>
                      <a:pt x="72" y="14"/>
                    </a:lnTo>
                    <a:lnTo>
                      <a:pt x="64" y="8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4" y="14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2"/>
                    </a:lnTo>
                    <a:lnTo>
                      <a:pt x="52" y="14"/>
                    </a:lnTo>
                    <a:lnTo>
                      <a:pt x="58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8" y="3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2" y="14"/>
                    </a:lnTo>
                    <a:lnTo>
                      <a:pt x="7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55" name="Freeform 515"/>
              <p:cNvSpPr>
                <a:spLocks/>
              </p:cNvSpPr>
              <p:nvPr/>
            </p:nvSpPr>
            <p:spPr bwMode="auto">
              <a:xfrm>
                <a:off x="10194925" y="36353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6"/>
                  </a:cxn>
                  <a:cxn ang="0">
                    <a:pos x="24" y="24"/>
                  </a:cxn>
                  <a:cxn ang="0">
                    <a:pos x="26" y="20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156" name="直接连接符 155"/>
            <p:cNvCxnSpPr/>
            <p:nvPr/>
          </p:nvCxnSpPr>
          <p:spPr>
            <a:xfrm>
              <a:off x="3803138" y="4972294"/>
              <a:ext cx="122811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Freeform 116"/>
            <p:cNvSpPr>
              <a:spLocks noEditPoints="1"/>
            </p:cNvSpPr>
            <p:nvPr/>
          </p:nvSpPr>
          <p:spPr bwMode="auto">
            <a:xfrm>
              <a:off x="3597572" y="4949179"/>
              <a:ext cx="180900" cy="46293"/>
            </a:xfrm>
            <a:custGeom>
              <a:avLst/>
              <a:gdLst>
                <a:gd name="T0" fmla="*/ 20 w 1007"/>
                <a:gd name="T1" fmla="*/ 1 h 241"/>
                <a:gd name="T2" fmla="*/ 0 w 1007"/>
                <a:gd name="T3" fmla="*/ 25 h 241"/>
                <a:gd name="T4" fmla="*/ 3 w 1007"/>
                <a:gd name="T5" fmla="*/ 224 h 241"/>
                <a:gd name="T6" fmla="*/ 31 w 1007"/>
                <a:gd name="T7" fmla="*/ 241 h 241"/>
                <a:gd name="T8" fmla="*/ 989 w 1007"/>
                <a:gd name="T9" fmla="*/ 239 h 241"/>
                <a:gd name="T10" fmla="*/ 1007 w 1007"/>
                <a:gd name="T11" fmla="*/ 215 h 241"/>
                <a:gd name="T12" fmla="*/ 1006 w 1007"/>
                <a:gd name="T13" fmla="*/ 14 h 241"/>
                <a:gd name="T14" fmla="*/ 978 w 1007"/>
                <a:gd name="T15" fmla="*/ 0 h 241"/>
                <a:gd name="T16" fmla="*/ 86 w 1007"/>
                <a:gd name="T17" fmla="*/ 162 h 241"/>
                <a:gd name="T18" fmla="*/ 66 w 1007"/>
                <a:gd name="T19" fmla="*/ 148 h 241"/>
                <a:gd name="T20" fmla="*/ 58 w 1007"/>
                <a:gd name="T21" fmla="*/ 129 h 241"/>
                <a:gd name="T22" fmla="*/ 69 w 1007"/>
                <a:gd name="T23" fmla="*/ 106 h 241"/>
                <a:gd name="T24" fmla="*/ 93 w 1007"/>
                <a:gd name="T25" fmla="*/ 96 h 241"/>
                <a:gd name="T26" fmla="*/ 111 w 1007"/>
                <a:gd name="T27" fmla="*/ 102 h 241"/>
                <a:gd name="T28" fmla="*/ 126 w 1007"/>
                <a:gd name="T29" fmla="*/ 122 h 241"/>
                <a:gd name="T30" fmla="*/ 124 w 1007"/>
                <a:gd name="T31" fmla="*/ 142 h 241"/>
                <a:gd name="T32" fmla="*/ 106 w 1007"/>
                <a:gd name="T33" fmla="*/ 160 h 241"/>
                <a:gd name="T34" fmla="*/ 329 w 1007"/>
                <a:gd name="T35" fmla="*/ 215 h 241"/>
                <a:gd name="T36" fmla="*/ 261 w 1007"/>
                <a:gd name="T37" fmla="*/ 212 h 241"/>
                <a:gd name="T38" fmla="*/ 263 w 1007"/>
                <a:gd name="T39" fmla="*/ 201 h 241"/>
                <a:gd name="T40" fmla="*/ 333 w 1007"/>
                <a:gd name="T41" fmla="*/ 201 h 241"/>
                <a:gd name="T42" fmla="*/ 334 w 1007"/>
                <a:gd name="T43" fmla="*/ 212 h 241"/>
                <a:gd name="T44" fmla="*/ 494 w 1007"/>
                <a:gd name="T45" fmla="*/ 215 h 241"/>
                <a:gd name="T46" fmla="*/ 424 w 1007"/>
                <a:gd name="T47" fmla="*/ 212 h 241"/>
                <a:gd name="T48" fmla="*/ 428 w 1007"/>
                <a:gd name="T49" fmla="*/ 201 h 241"/>
                <a:gd name="T50" fmla="*/ 497 w 1007"/>
                <a:gd name="T51" fmla="*/ 201 h 241"/>
                <a:gd name="T52" fmla="*/ 499 w 1007"/>
                <a:gd name="T53" fmla="*/ 212 h 241"/>
                <a:gd name="T54" fmla="*/ 654 w 1007"/>
                <a:gd name="T55" fmla="*/ 215 h 241"/>
                <a:gd name="T56" fmla="*/ 585 w 1007"/>
                <a:gd name="T57" fmla="*/ 212 h 241"/>
                <a:gd name="T58" fmla="*/ 589 w 1007"/>
                <a:gd name="T59" fmla="*/ 201 h 241"/>
                <a:gd name="T60" fmla="*/ 656 w 1007"/>
                <a:gd name="T61" fmla="*/ 201 h 241"/>
                <a:gd name="T62" fmla="*/ 660 w 1007"/>
                <a:gd name="T63" fmla="*/ 212 h 241"/>
                <a:gd name="T64" fmla="*/ 713 w 1007"/>
                <a:gd name="T65" fmla="*/ 69 h 241"/>
                <a:gd name="T66" fmla="*/ 201 w 1007"/>
                <a:gd name="T67" fmla="*/ 67 h 241"/>
                <a:gd name="T68" fmla="*/ 826 w 1007"/>
                <a:gd name="T69" fmla="*/ 215 h 241"/>
                <a:gd name="T70" fmla="*/ 819 w 1007"/>
                <a:gd name="T71" fmla="*/ 208 h 241"/>
                <a:gd name="T72" fmla="*/ 826 w 1007"/>
                <a:gd name="T73" fmla="*/ 201 h 241"/>
                <a:gd name="T74" fmla="*/ 938 w 1007"/>
                <a:gd name="T75" fmla="*/ 203 h 241"/>
                <a:gd name="T76" fmla="*/ 936 w 1007"/>
                <a:gd name="T77" fmla="*/ 214 h 241"/>
                <a:gd name="T78" fmla="*/ 982 w 1007"/>
                <a:gd name="T79" fmla="*/ 182 h 241"/>
                <a:gd name="T80" fmla="*/ 982 w 1007"/>
                <a:gd name="T81" fmla="*/ 54 h 241"/>
                <a:gd name="T82" fmla="*/ 702 w 1007"/>
                <a:gd name="T83" fmla="*/ 175 h 241"/>
                <a:gd name="T84" fmla="*/ 214 w 1007"/>
                <a:gd name="T85" fmla="*/ 175 h 241"/>
                <a:gd name="T86" fmla="*/ 600 w 1007"/>
                <a:gd name="T87" fmla="*/ 100 h 241"/>
                <a:gd name="T88" fmla="*/ 607 w 1007"/>
                <a:gd name="T89" fmla="*/ 89 h 241"/>
                <a:gd name="T90" fmla="*/ 640 w 1007"/>
                <a:gd name="T91" fmla="*/ 89 h 241"/>
                <a:gd name="T92" fmla="*/ 647 w 1007"/>
                <a:gd name="T93" fmla="*/ 104 h 241"/>
                <a:gd name="T94" fmla="*/ 570 w 1007"/>
                <a:gd name="T95" fmla="*/ 104 h 241"/>
                <a:gd name="T96" fmla="*/ 439 w 1007"/>
                <a:gd name="T97" fmla="*/ 100 h 241"/>
                <a:gd name="T98" fmla="*/ 451 w 1007"/>
                <a:gd name="T99" fmla="*/ 87 h 241"/>
                <a:gd name="T100" fmla="*/ 483 w 1007"/>
                <a:gd name="T101" fmla="*/ 91 h 241"/>
                <a:gd name="T102" fmla="*/ 515 w 1007"/>
                <a:gd name="T103" fmla="*/ 104 h 241"/>
                <a:gd name="T104" fmla="*/ 248 w 1007"/>
                <a:gd name="T105" fmla="*/ 104 h 241"/>
                <a:gd name="T106" fmla="*/ 280 w 1007"/>
                <a:gd name="T107" fmla="*/ 95 h 241"/>
                <a:gd name="T108" fmla="*/ 314 w 1007"/>
                <a:gd name="T109" fmla="*/ 87 h 241"/>
                <a:gd name="T110" fmla="*/ 325 w 1007"/>
                <a:gd name="T111" fmla="*/ 95 h 241"/>
                <a:gd name="T112" fmla="*/ 355 w 1007"/>
                <a:gd name="T113" fmla="*/ 159 h 241"/>
                <a:gd name="T114" fmla="*/ 973 w 1007"/>
                <a:gd name="T115" fmla="*/ 173 h 241"/>
                <a:gd name="T116" fmla="*/ 819 w 1007"/>
                <a:gd name="T117" fmla="*/ 98 h 241"/>
                <a:gd name="T118" fmla="*/ 854 w 1007"/>
                <a:gd name="T119" fmla="*/ 87 h 241"/>
                <a:gd name="T120" fmla="*/ 892 w 1007"/>
                <a:gd name="T121" fmla="*/ 80 h 241"/>
                <a:gd name="T122" fmla="*/ 905 w 1007"/>
                <a:gd name="T123" fmla="*/ 87 h 241"/>
                <a:gd name="T124" fmla="*/ 940 w 100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241">
                  <a:moveTo>
                    <a:pt x="978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0" y="1"/>
                  </a:lnTo>
                  <a:lnTo>
                    <a:pt x="9" y="7"/>
                  </a:lnTo>
                  <a:lnTo>
                    <a:pt x="3" y="14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21"/>
                  </a:lnTo>
                  <a:lnTo>
                    <a:pt x="3" y="224"/>
                  </a:lnTo>
                  <a:lnTo>
                    <a:pt x="9" y="234"/>
                  </a:lnTo>
                  <a:lnTo>
                    <a:pt x="20" y="239"/>
                  </a:lnTo>
                  <a:lnTo>
                    <a:pt x="25" y="241"/>
                  </a:lnTo>
                  <a:lnTo>
                    <a:pt x="31" y="241"/>
                  </a:lnTo>
                  <a:lnTo>
                    <a:pt x="978" y="241"/>
                  </a:lnTo>
                  <a:lnTo>
                    <a:pt x="978" y="241"/>
                  </a:lnTo>
                  <a:lnTo>
                    <a:pt x="984" y="241"/>
                  </a:lnTo>
                  <a:lnTo>
                    <a:pt x="989" y="239"/>
                  </a:lnTo>
                  <a:lnTo>
                    <a:pt x="998" y="234"/>
                  </a:lnTo>
                  <a:lnTo>
                    <a:pt x="1006" y="224"/>
                  </a:lnTo>
                  <a:lnTo>
                    <a:pt x="1007" y="221"/>
                  </a:lnTo>
                  <a:lnTo>
                    <a:pt x="1007" y="215"/>
                  </a:lnTo>
                  <a:lnTo>
                    <a:pt x="1007" y="25"/>
                  </a:lnTo>
                  <a:lnTo>
                    <a:pt x="1007" y="25"/>
                  </a:lnTo>
                  <a:lnTo>
                    <a:pt x="1007" y="20"/>
                  </a:lnTo>
                  <a:lnTo>
                    <a:pt x="1006" y="14"/>
                  </a:lnTo>
                  <a:lnTo>
                    <a:pt x="998" y="7"/>
                  </a:lnTo>
                  <a:lnTo>
                    <a:pt x="989" y="1"/>
                  </a:lnTo>
                  <a:lnTo>
                    <a:pt x="984" y="0"/>
                  </a:lnTo>
                  <a:lnTo>
                    <a:pt x="978" y="0"/>
                  </a:lnTo>
                  <a:lnTo>
                    <a:pt x="978" y="0"/>
                  </a:lnTo>
                  <a:close/>
                  <a:moveTo>
                    <a:pt x="93" y="162"/>
                  </a:moveTo>
                  <a:lnTo>
                    <a:pt x="93" y="162"/>
                  </a:lnTo>
                  <a:lnTo>
                    <a:pt x="86" y="162"/>
                  </a:lnTo>
                  <a:lnTo>
                    <a:pt x="80" y="160"/>
                  </a:lnTo>
                  <a:lnTo>
                    <a:pt x="75" y="157"/>
                  </a:lnTo>
                  <a:lnTo>
                    <a:pt x="69" y="153"/>
                  </a:lnTo>
                  <a:lnTo>
                    <a:pt x="66" y="148"/>
                  </a:lnTo>
                  <a:lnTo>
                    <a:pt x="62" y="142"/>
                  </a:lnTo>
                  <a:lnTo>
                    <a:pt x="60" y="137"/>
                  </a:lnTo>
                  <a:lnTo>
                    <a:pt x="58" y="129"/>
                  </a:lnTo>
                  <a:lnTo>
                    <a:pt x="58" y="129"/>
                  </a:lnTo>
                  <a:lnTo>
                    <a:pt x="60" y="122"/>
                  </a:lnTo>
                  <a:lnTo>
                    <a:pt x="62" y="117"/>
                  </a:lnTo>
                  <a:lnTo>
                    <a:pt x="66" y="111"/>
                  </a:lnTo>
                  <a:lnTo>
                    <a:pt x="69" y="106"/>
                  </a:lnTo>
                  <a:lnTo>
                    <a:pt x="75" y="102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100" y="96"/>
                  </a:lnTo>
                  <a:lnTo>
                    <a:pt x="106" y="98"/>
                  </a:lnTo>
                  <a:lnTo>
                    <a:pt x="111" y="102"/>
                  </a:lnTo>
                  <a:lnTo>
                    <a:pt x="117" y="106"/>
                  </a:lnTo>
                  <a:lnTo>
                    <a:pt x="122" y="111"/>
                  </a:lnTo>
                  <a:lnTo>
                    <a:pt x="124" y="117"/>
                  </a:lnTo>
                  <a:lnTo>
                    <a:pt x="126" y="122"/>
                  </a:lnTo>
                  <a:lnTo>
                    <a:pt x="128" y="129"/>
                  </a:lnTo>
                  <a:lnTo>
                    <a:pt x="128" y="129"/>
                  </a:lnTo>
                  <a:lnTo>
                    <a:pt x="126" y="137"/>
                  </a:lnTo>
                  <a:lnTo>
                    <a:pt x="124" y="142"/>
                  </a:lnTo>
                  <a:lnTo>
                    <a:pt x="122" y="148"/>
                  </a:lnTo>
                  <a:lnTo>
                    <a:pt x="117" y="153"/>
                  </a:lnTo>
                  <a:lnTo>
                    <a:pt x="111" y="157"/>
                  </a:lnTo>
                  <a:lnTo>
                    <a:pt x="106" y="160"/>
                  </a:lnTo>
                  <a:lnTo>
                    <a:pt x="100" y="162"/>
                  </a:lnTo>
                  <a:lnTo>
                    <a:pt x="93" y="162"/>
                  </a:lnTo>
                  <a:lnTo>
                    <a:pt x="93" y="162"/>
                  </a:lnTo>
                  <a:close/>
                  <a:moveTo>
                    <a:pt x="329" y="215"/>
                  </a:moveTo>
                  <a:lnTo>
                    <a:pt x="265" y="215"/>
                  </a:lnTo>
                  <a:lnTo>
                    <a:pt x="265" y="215"/>
                  </a:lnTo>
                  <a:lnTo>
                    <a:pt x="263" y="214"/>
                  </a:lnTo>
                  <a:lnTo>
                    <a:pt x="261" y="212"/>
                  </a:lnTo>
                  <a:lnTo>
                    <a:pt x="259" y="208"/>
                  </a:lnTo>
                  <a:lnTo>
                    <a:pt x="259" y="208"/>
                  </a:lnTo>
                  <a:lnTo>
                    <a:pt x="261" y="203"/>
                  </a:lnTo>
                  <a:lnTo>
                    <a:pt x="263" y="201"/>
                  </a:lnTo>
                  <a:lnTo>
                    <a:pt x="265" y="201"/>
                  </a:lnTo>
                  <a:lnTo>
                    <a:pt x="329" y="201"/>
                  </a:lnTo>
                  <a:lnTo>
                    <a:pt x="329" y="201"/>
                  </a:lnTo>
                  <a:lnTo>
                    <a:pt x="333" y="201"/>
                  </a:lnTo>
                  <a:lnTo>
                    <a:pt x="334" y="203"/>
                  </a:lnTo>
                  <a:lnTo>
                    <a:pt x="336" y="208"/>
                  </a:lnTo>
                  <a:lnTo>
                    <a:pt x="336" y="208"/>
                  </a:lnTo>
                  <a:lnTo>
                    <a:pt x="334" y="212"/>
                  </a:lnTo>
                  <a:lnTo>
                    <a:pt x="333" y="214"/>
                  </a:lnTo>
                  <a:lnTo>
                    <a:pt x="329" y="215"/>
                  </a:lnTo>
                  <a:lnTo>
                    <a:pt x="329" y="215"/>
                  </a:lnTo>
                  <a:close/>
                  <a:moveTo>
                    <a:pt x="494" y="215"/>
                  </a:moveTo>
                  <a:lnTo>
                    <a:pt x="430" y="215"/>
                  </a:lnTo>
                  <a:lnTo>
                    <a:pt x="430" y="215"/>
                  </a:lnTo>
                  <a:lnTo>
                    <a:pt x="428" y="214"/>
                  </a:lnTo>
                  <a:lnTo>
                    <a:pt x="424" y="212"/>
                  </a:lnTo>
                  <a:lnTo>
                    <a:pt x="422" y="208"/>
                  </a:lnTo>
                  <a:lnTo>
                    <a:pt x="422" y="208"/>
                  </a:lnTo>
                  <a:lnTo>
                    <a:pt x="424" y="203"/>
                  </a:lnTo>
                  <a:lnTo>
                    <a:pt x="428" y="201"/>
                  </a:lnTo>
                  <a:lnTo>
                    <a:pt x="430" y="201"/>
                  </a:lnTo>
                  <a:lnTo>
                    <a:pt x="494" y="201"/>
                  </a:lnTo>
                  <a:lnTo>
                    <a:pt x="494" y="201"/>
                  </a:lnTo>
                  <a:lnTo>
                    <a:pt x="497" y="201"/>
                  </a:lnTo>
                  <a:lnTo>
                    <a:pt x="499" y="203"/>
                  </a:lnTo>
                  <a:lnTo>
                    <a:pt x="501" y="208"/>
                  </a:lnTo>
                  <a:lnTo>
                    <a:pt x="501" y="208"/>
                  </a:lnTo>
                  <a:lnTo>
                    <a:pt x="499" y="212"/>
                  </a:lnTo>
                  <a:lnTo>
                    <a:pt x="497" y="214"/>
                  </a:lnTo>
                  <a:lnTo>
                    <a:pt x="494" y="215"/>
                  </a:lnTo>
                  <a:lnTo>
                    <a:pt x="494" y="215"/>
                  </a:lnTo>
                  <a:close/>
                  <a:moveTo>
                    <a:pt x="654" y="215"/>
                  </a:moveTo>
                  <a:lnTo>
                    <a:pt x="590" y="215"/>
                  </a:lnTo>
                  <a:lnTo>
                    <a:pt x="590" y="215"/>
                  </a:lnTo>
                  <a:lnTo>
                    <a:pt x="589" y="214"/>
                  </a:lnTo>
                  <a:lnTo>
                    <a:pt x="585" y="212"/>
                  </a:lnTo>
                  <a:lnTo>
                    <a:pt x="583" y="208"/>
                  </a:lnTo>
                  <a:lnTo>
                    <a:pt x="583" y="208"/>
                  </a:lnTo>
                  <a:lnTo>
                    <a:pt x="585" y="203"/>
                  </a:lnTo>
                  <a:lnTo>
                    <a:pt x="589" y="201"/>
                  </a:lnTo>
                  <a:lnTo>
                    <a:pt x="590" y="201"/>
                  </a:lnTo>
                  <a:lnTo>
                    <a:pt x="654" y="201"/>
                  </a:lnTo>
                  <a:lnTo>
                    <a:pt x="654" y="201"/>
                  </a:lnTo>
                  <a:lnTo>
                    <a:pt x="656" y="201"/>
                  </a:lnTo>
                  <a:lnTo>
                    <a:pt x="660" y="203"/>
                  </a:lnTo>
                  <a:lnTo>
                    <a:pt x="662" y="208"/>
                  </a:lnTo>
                  <a:lnTo>
                    <a:pt x="662" y="208"/>
                  </a:lnTo>
                  <a:lnTo>
                    <a:pt x="660" y="212"/>
                  </a:lnTo>
                  <a:lnTo>
                    <a:pt x="656" y="214"/>
                  </a:lnTo>
                  <a:lnTo>
                    <a:pt x="654" y="215"/>
                  </a:lnTo>
                  <a:lnTo>
                    <a:pt x="654" y="215"/>
                  </a:lnTo>
                  <a:close/>
                  <a:moveTo>
                    <a:pt x="713" y="69"/>
                  </a:moveTo>
                  <a:lnTo>
                    <a:pt x="713" y="182"/>
                  </a:lnTo>
                  <a:lnTo>
                    <a:pt x="201" y="182"/>
                  </a:lnTo>
                  <a:lnTo>
                    <a:pt x="201" y="182"/>
                  </a:lnTo>
                  <a:lnTo>
                    <a:pt x="201" y="67"/>
                  </a:lnTo>
                  <a:lnTo>
                    <a:pt x="715" y="69"/>
                  </a:lnTo>
                  <a:lnTo>
                    <a:pt x="713" y="69"/>
                  </a:lnTo>
                  <a:close/>
                  <a:moveTo>
                    <a:pt x="934" y="215"/>
                  </a:moveTo>
                  <a:lnTo>
                    <a:pt x="826" y="215"/>
                  </a:lnTo>
                  <a:lnTo>
                    <a:pt x="826" y="215"/>
                  </a:lnTo>
                  <a:lnTo>
                    <a:pt x="823" y="214"/>
                  </a:lnTo>
                  <a:lnTo>
                    <a:pt x="821" y="212"/>
                  </a:lnTo>
                  <a:lnTo>
                    <a:pt x="819" y="208"/>
                  </a:lnTo>
                  <a:lnTo>
                    <a:pt x="819" y="208"/>
                  </a:lnTo>
                  <a:lnTo>
                    <a:pt x="821" y="203"/>
                  </a:lnTo>
                  <a:lnTo>
                    <a:pt x="823" y="201"/>
                  </a:lnTo>
                  <a:lnTo>
                    <a:pt x="826" y="201"/>
                  </a:lnTo>
                  <a:lnTo>
                    <a:pt x="934" y="201"/>
                  </a:lnTo>
                  <a:lnTo>
                    <a:pt x="934" y="201"/>
                  </a:lnTo>
                  <a:lnTo>
                    <a:pt x="936" y="201"/>
                  </a:lnTo>
                  <a:lnTo>
                    <a:pt x="938" y="203"/>
                  </a:lnTo>
                  <a:lnTo>
                    <a:pt x="940" y="208"/>
                  </a:lnTo>
                  <a:lnTo>
                    <a:pt x="940" y="208"/>
                  </a:lnTo>
                  <a:lnTo>
                    <a:pt x="938" y="212"/>
                  </a:lnTo>
                  <a:lnTo>
                    <a:pt x="936" y="214"/>
                  </a:lnTo>
                  <a:lnTo>
                    <a:pt x="934" y="215"/>
                  </a:lnTo>
                  <a:lnTo>
                    <a:pt x="934" y="215"/>
                  </a:lnTo>
                  <a:close/>
                  <a:moveTo>
                    <a:pt x="982" y="54"/>
                  </a:moveTo>
                  <a:lnTo>
                    <a:pt x="982" y="182"/>
                  </a:lnTo>
                  <a:lnTo>
                    <a:pt x="779" y="182"/>
                  </a:lnTo>
                  <a:lnTo>
                    <a:pt x="779" y="182"/>
                  </a:lnTo>
                  <a:lnTo>
                    <a:pt x="779" y="54"/>
                  </a:lnTo>
                  <a:lnTo>
                    <a:pt x="982" y="54"/>
                  </a:lnTo>
                  <a:lnTo>
                    <a:pt x="976" y="60"/>
                  </a:lnTo>
                  <a:lnTo>
                    <a:pt x="976" y="60"/>
                  </a:lnTo>
                  <a:lnTo>
                    <a:pt x="982" y="54"/>
                  </a:lnTo>
                  <a:close/>
                  <a:moveTo>
                    <a:pt x="702" y="175"/>
                  </a:moveTo>
                  <a:lnTo>
                    <a:pt x="702" y="76"/>
                  </a:lnTo>
                  <a:lnTo>
                    <a:pt x="214" y="76"/>
                  </a:lnTo>
                  <a:lnTo>
                    <a:pt x="214" y="175"/>
                  </a:lnTo>
                  <a:lnTo>
                    <a:pt x="214" y="175"/>
                  </a:lnTo>
                  <a:lnTo>
                    <a:pt x="702" y="175"/>
                  </a:lnTo>
                  <a:close/>
                  <a:moveTo>
                    <a:pt x="570" y="104"/>
                  </a:moveTo>
                  <a:lnTo>
                    <a:pt x="600" y="104"/>
                  </a:lnTo>
                  <a:lnTo>
                    <a:pt x="600" y="100"/>
                  </a:lnTo>
                  <a:lnTo>
                    <a:pt x="600" y="100"/>
                  </a:lnTo>
                  <a:lnTo>
                    <a:pt x="600" y="95"/>
                  </a:lnTo>
                  <a:lnTo>
                    <a:pt x="603" y="91"/>
                  </a:lnTo>
                  <a:lnTo>
                    <a:pt x="607" y="89"/>
                  </a:lnTo>
                  <a:lnTo>
                    <a:pt x="611" y="87"/>
                  </a:lnTo>
                  <a:lnTo>
                    <a:pt x="634" y="87"/>
                  </a:lnTo>
                  <a:lnTo>
                    <a:pt x="634" y="87"/>
                  </a:lnTo>
                  <a:lnTo>
                    <a:pt x="640" y="89"/>
                  </a:lnTo>
                  <a:lnTo>
                    <a:pt x="644" y="91"/>
                  </a:lnTo>
                  <a:lnTo>
                    <a:pt x="645" y="95"/>
                  </a:lnTo>
                  <a:lnTo>
                    <a:pt x="647" y="100"/>
                  </a:lnTo>
                  <a:lnTo>
                    <a:pt x="647" y="104"/>
                  </a:lnTo>
                  <a:lnTo>
                    <a:pt x="676" y="104"/>
                  </a:lnTo>
                  <a:lnTo>
                    <a:pt x="676" y="159"/>
                  </a:lnTo>
                  <a:lnTo>
                    <a:pt x="570" y="159"/>
                  </a:lnTo>
                  <a:lnTo>
                    <a:pt x="570" y="104"/>
                  </a:lnTo>
                  <a:close/>
                  <a:moveTo>
                    <a:pt x="409" y="104"/>
                  </a:moveTo>
                  <a:lnTo>
                    <a:pt x="439" y="104"/>
                  </a:lnTo>
                  <a:lnTo>
                    <a:pt x="439" y="100"/>
                  </a:lnTo>
                  <a:lnTo>
                    <a:pt x="439" y="100"/>
                  </a:lnTo>
                  <a:lnTo>
                    <a:pt x="440" y="95"/>
                  </a:lnTo>
                  <a:lnTo>
                    <a:pt x="442" y="91"/>
                  </a:lnTo>
                  <a:lnTo>
                    <a:pt x="446" y="89"/>
                  </a:lnTo>
                  <a:lnTo>
                    <a:pt x="451" y="87"/>
                  </a:lnTo>
                  <a:lnTo>
                    <a:pt x="473" y="87"/>
                  </a:lnTo>
                  <a:lnTo>
                    <a:pt x="473" y="87"/>
                  </a:lnTo>
                  <a:lnTo>
                    <a:pt x="479" y="89"/>
                  </a:lnTo>
                  <a:lnTo>
                    <a:pt x="483" y="91"/>
                  </a:lnTo>
                  <a:lnTo>
                    <a:pt x="484" y="95"/>
                  </a:lnTo>
                  <a:lnTo>
                    <a:pt x="486" y="100"/>
                  </a:lnTo>
                  <a:lnTo>
                    <a:pt x="486" y="104"/>
                  </a:lnTo>
                  <a:lnTo>
                    <a:pt x="515" y="104"/>
                  </a:lnTo>
                  <a:lnTo>
                    <a:pt x="515" y="159"/>
                  </a:lnTo>
                  <a:lnTo>
                    <a:pt x="409" y="159"/>
                  </a:lnTo>
                  <a:lnTo>
                    <a:pt x="409" y="104"/>
                  </a:lnTo>
                  <a:close/>
                  <a:moveTo>
                    <a:pt x="248" y="104"/>
                  </a:moveTo>
                  <a:lnTo>
                    <a:pt x="278" y="104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80" y="95"/>
                  </a:lnTo>
                  <a:lnTo>
                    <a:pt x="281" y="91"/>
                  </a:lnTo>
                  <a:lnTo>
                    <a:pt x="287" y="89"/>
                  </a:lnTo>
                  <a:lnTo>
                    <a:pt x="291" y="87"/>
                  </a:lnTo>
                  <a:lnTo>
                    <a:pt x="314" y="87"/>
                  </a:lnTo>
                  <a:lnTo>
                    <a:pt x="314" y="87"/>
                  </a:lnTo>
                  <a:lnTo>
                    <a:pt x="318" y="89"/>
                  </a:lnTo>
                  <a:lnTo>
                    <a:pt x="322" y="91"/>
                  </a:lnTo>
                  <a:lnTo>
                    <a:pt x="325" y="95"/>
                  </a:lnTo>
                  <a:lnTo>
                    <a:pt x="325" y="100"/>
                  </a:lnTo>
                  <a:lnTo>
                    <a:pt x="325" y="104"/>
                  </a:lnTo>
                  <a:lnTo>
                    <a:pt x="355" y="104"/>
                  </a:lnTo>
                  <a:lnTo>
                    <a:pt x="355" y="159"/>
                  </a:lnTo>
                  <a:lnTo>
                    <a:pt x="248" y="159"/>
                  </a:lnTo>
                  <a:lnTo>
                    <a:pt x="248" y="104"/>
                  </a:lnTo>
                  <a:close/>
                  <a:moveTo>
                    <a:pt x="786" y="173"/>
                  </a:moveTo>
                  <a:lnTo>
                    <a:pt x="973" y="173"/>
                  </a:lnTo>
                  <a:lnTo>
                    <a:pt x="973" y="62"/>
                  </a:lnTo>
                  <a:lnTo>
                    <a:pt x="786" y="62"/>
                  </a:lnTo>
                  <a:lnTo>
                    <a:pt x="786" y="173"/>
                  </a:lnTo>
                  <a:close/>
                  <a:moveTo>
                    <a:pt x="819" y="98"/>
                  </a:moveTo>
                  <a:lnTo>
                    <a:pt x="852" y="98"/>
                  </a:lnTo>
                  <a:lnTo>
                    <a:pt x="852" y="93"/>
                  </a:lnTo>
                  <a:lnTo>
                    <a:pt x="852" y="93"/>
                  </a:lnTo>
                  <a:lnTo>
                    <a:pt x="854" y="87"/>
                  </a:lnTo>
                  <a:lnTo>
                    <a:pt x="858" y="84"/>
                  </a:lnTo>
                  <a:lnTo>
                    <a:pt x="861" y="80"/>
                  </a:lnTo>
                  <a:lnTo>
                    <a:pt x="867" y="80"/>
                  </a:lnTo>
                  <a:lnTo>
                    <a:pt x="892" y="80"/>
                  </a:lnTo>
                  <a:lnTo>
                    <a:pt x="892" y="80"/>
                  </a:lnTo>
                  <a:lnTo>
                    <a:pt x="898" y="80"/>
                  </a:lnTo>
                  <a:lnTo>
                    <a:pt x="901" y="84"/>
                  </a:lnTo>
                  <a:lnTo>
                    <a:pt x="905" y="87"/>
                  </a:lnTo>
                  <a:lnTo>
                    <a:pt x="905" y="93"/>
                  </a:lnTo>
                  <a:lnTo>
                    <a:pt x="905" y="98"/>
                  </a:lnTo>
                  <a:lnTo>
                    <a:pt x="940" y="98"/>
                  </a:lnTo>
                  <a:lnTo>
                    <a:pt x="940" y="160"/>
                  </a:lnTo>
                  <a:lnTo>
                    <a:pt x="819" y="160"/>
                  </a:lnTo>
                  <a:lnTo>
                    <a:pt x="819" y="98"/>
                  </a:lnTo>
                  <a:close/>
                </a:path>
              </a:pathLst>
            </a:custGeom>
            <a:solidFill>
              <a:srgbClr val="0076B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50"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3436162" y="4972294"/>
              <a:ext cx="122811" cy="0"/>
            </a:xfrm>
            <a:prstGeom prst="line">
              <a:avLst/>
            </a:prstGeom>
            <a:ln>
              <a:solidFill>
                <a:srgbClr val="007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/>
            <p:cNvSpPr/>
            <p:nvPr/>
          </p:nvSpPr>
          <p:spPr>
            <a:xfrm flipH="1">
              <a:off x="3617772" y="4976563"/>
              <a:ext cx="429335" cy="208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CPE</a:t>
              </a:r>
            </a:p>
          </p:txBody>
        </p:sp>
        <p:sp>
          <p:nvSpPr>
            <p:cNvPr id="165" name="矩形 164"/>
            <p:cNvSpPr/>
            <p:nvPr/>
          </p:nvSpPr>
          <p:spPr>
            <a:xfrm flipH="1">
              <a:off x="3647939" y="4577479"/>
              <a:ext cx="449785" cy="208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CPE</a:t>
              </a:r>
            </a:p>
          </p:txBody>
        </p:sp>
        <p:sp>
          <p:nvSpPr>
            <p:cNvPr id="167" name="矩形 166"/>
            <p:cNvSpPr/>
            <p:nvPr/>
          </p:nvSpPr>
          <p:spPr>
            <a:xfrm flipH="1">
              <a:off x="3285940" y="3378196"/>
              <a:ext cx="685237" cy="34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itchFamily="34" charset="-122"/>
                </a:rPr>
                <a:t>IoT</a:t>
              </a:r>
            </a:p>
            <a:p>
              <a:pPr algn="ctr" defTabSz="685597"/>
              <a:r>
                <a:rPr lang="en-US" altLang="zh-CN" sz="1200" kern="0" dirty="0">
                  <a:latin typeface="+mn-ea"/>
                  <a:ea typeface="+mn-ea"/>
                  <a:cs typeface="Arial Unicode MS" pitchFamily="34" charset="-122"/>
                </a:rPr>
                <a:t>GW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712774" y="3700383"/>
              <a:ext cx="571089" cy="20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</a:rPr>
                <a:t>Sensor</a:t>
              </a:r>
            </a:p>
          </p:txBody>
        </p:sp>
        <p:sp>
          <p:nvSpPr>
            <p:cNvPr id="174" name="Shape 769"/>
            <p:cNvSpPr/>
            <p:nvPr/>
          </p:nvSpPr>
          <p:spPr>
            <a:xfrm>
              <a:off x="3243028" y="3731702"/>
              <a:ext cx="596344" cy="14578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00" tIns="4500" rIns="4500" bIns="4500" anchor="ctr">
              <a:spAutoFit/>
            </a:bodyPr>
            <a:lstStyle/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kern="0" dirty="0">
                  <a:latin typeface="+mn-ea"/>
                  <a:ea typeface="+mn-ea"/>
                  <a:cs typeface="Arial Unicode MS" panose="020B0604020202020204" pitchFamily="34" charset="-122"/>
                  <a:sym typeface="冬青黑体简体中文 W3"/>
                </a:rPr>
                <a:t>Actuator</a:t>
              </a:r>
            </a:p>
          </p:txBody>
        </p:sp>
        <p:grpSp>
          <p:nvGrpSpPr>
            <p:cNvPr id="44" name="组合 195"/>
            <p:cNvGrpSpPr>
              <a:grpSpLocks noChangeAspect="1"/>
            </p:cNvGrpSpPr>
            <p:nvPr/>
          </p:nvGrpSpPr>
          <p:grpSpPr>
            <a:xfrm>
              <a:off x="9338284" y="3657173"/>
              <a:ext cx="270985" cy="242767"/>
              <a:chOff x="171393" y="3655495"/>
              <a:chExt cx="405725" cy="364639"/>
            </a:xfrm>
          </p:grpSpPr>
          <p:grpSp>
            <p:nvGrpSpPr>
              <p:cNvPr id="45" name="组合 923"/>
              <p:cNvGrpSpPr/>
              <p:nvPr/>
            </p:nvGrpSpPr>
            <p:grpSpPr>
              <a:xfrm>
                <a:off x="269603" y="3655495"/>
                <a:ext cx="307515" cy="364639"/>
                <a:chOff x="4970014" y="3873192"/>
                <a:chExt cx="354712" cy="489872"/>
              </a:xfrm>
            </p:grpSpPr>
            <p:sp>
              <p:nvSpPr>
                <p:cNvPr id="179" name="圆角矩形 178"/>
                <p:cNvSpPr/>
                <p:nvPr/>
              </p:nvSpPr>
              <p:spPr bwMode="auto">
                <a:xfrm>
                  <a:off x="5046989" y="3939464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80" name="TextBox 972"/>
                <p:cNvSpPr txBox="1"/>
                <p:nvPr/>
              </p:nvSpPr>
              <p:spPr>
                <a:xfrm>
                  <a:off x="4970014" y="3873192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181" name="圆角矩形 180"/>
                <p:cNvSpPr/>
                <p:nvPr/>
              </p:nvSpPr>
              <p:spPr bwMode="auto">
                <a:xfrm>
                  <a:off x="5046989" y="4077482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82" name="圆角矩形 181"/>
                <p:cNvSpPr/>
                <p:nvPr/>
              </p:nvSpPr>
              <p:spPr bwMode="auto">
                <a:xfrm>
                  <a:off x="5046989" y="4220121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83" name="TextBox 972"/>
                <p:cNvSpPr txBox="1"/>
                <p:nvPr/>
              </p:nvSpPr>
              <p:spPr>
                <a:xfrm>
                  <a:off x="4970014" y="4007094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184" name="TextBox 972"/>
                <p:cNvSpPr txBox="1"/>
                <p:nvPr/>
              </p:nvSpPr>
              <p:spPr>
                <a:xfrm>
                  <a:off x="4970014" y="4152777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</p:grpSp>
          <p:sp>
            <p:nvSpPr>
              <p:cNvPr id="178" name="Freeform 151"/>
              <p:cNvSpPr>
                <a:spLocks noEditPoints="1"/>
              </p:cNvSpPr>
              <p:nvPr/>
            </p:nvSpPr>
            <p:spPr bwMode="auto">
              <a:xfrm>
                <a:off x="171393" y="3707174"/>
                <a:ext cx="155004" cy="300556"/>
              </a:xfrm>
              <a:custGeom>
                <a:avLst/>
                <a:gdLst/>
                <a:ahLst/>
                <a:cxnLst>
                  <a:cxn ang="0">
                    <a:pos x="7285" y="81"/>
                  </a:cxn>
                  <a:cxn ang="0">
                    <a:pos x="7441" y="325"/>
                  </a:cxn>
                  <a:cxn ang="0">
                    <a:pos x="7400" y="16492"/>
                  </a:cxn>
                  <a:cxn ang="0">
                    <a:pos x="7183" y="16680"/>
                  </a:cxn>
                  <a:cxn ang="0">
                    <a:pos x="266" y="16680"/>
                  </a:cxn>
                  <a:cxn ang="0">
                    <a:pos x="49" y="16492"/>
                  </a:cxn>
                  <a:cxn ang="0">
                    <a:pos x="8" y="325"/>
                  </a:cxn>
                  <a:cxn ang="0">
                    <a:pos x="163" y="81"/>
                  </a:cxn>
                  <a:cxn ang="0">
                    <a:pos x="5939" y="1613"/>
                  </a:cxn>
                  <a:cxn ang="0">
                    <a:pos x="6201" y="1711"/>
                  </a:cxn>
                  <a:cxn ang="0">
                    <a:pos x="6328" y="1952"/>
                  </a:cxn>
                  <a:cxn ang="0">
                    <a:pos x="6263" y="3222"/>
                  </a:cxn>
                  <a:cxn ang="0">
                    <a:pos x="6036" y="3376"/>
                  </a:cxn>
                  <a:cxn ang="0">
                    <a:pos x="1341" y="3351"/>
                  </a:cxn>
                  <a:cxn ang="0">
                    <a:pos x="1150" y="3157"/>
                  </a:cxn>
                  <a:cxn ang="0">
                    <a:pos x="1137" y="1878"/>
                  </a:cxn>
                  <a:cxn ang="0">
                    <a:pos x="1307" y="1667"/>
                  </a:cxn>
                  <a:cxn ang="0">
                    <a:pos x="5979" y="3879"/>
                  </a:cxn>
                  <a:cxn ang="0">
                    <a:pos x="6228" y="4001"/>
                  </a:cxn>
                  <a:cxn ang="0">
                    <a:pos x="6330" y="4255"/>
                  </a:cxn>
                  <a:cxn ang="0">
                    <a:pos x="6240" y="5515"/>
                  </a:cxn>
                  <a:cxn ang="0">
                    <a:pos x="5999" y="5647"/>
                  </a:cxn>
                  <a:cxn ang="0">
                    <a:pos x="1307" y="5597"/>
                  </a:cxn>
                  <a:cxn ang="0">
                    <a:pos x="1137" y="5386"/>
                  </a:cxn>
                  <a:cxn ang="0">
                    <a:pos x="1150" y="4107"/>
                  </a:cxn>
                  <a:cxn ang="0">
                    <a:pos x="1341" y="3914"/>
                  </a:cxn>
                  <a:cxn ang="0">
                    <a:pos x="6018" y="6147"/>
                  </a:cxn>
                  <a:cxn ang="0">
                    <a:pos x="6252" y="6293"/>
                  </a:cxn>
                  <a:cxn ang="0">
                    <a:pos x="6329" y="7557"/>
                  </a:cxn>
                  <a:cxn ang="0">
                    <a:pos x="6215" y="7804"/>
                  </a:cxn>
                  <a:cxn ang="0">
                    <a:pos x="5959" y="7915"/>
                  </a:cxn>
                  <a:cxn ang="0">
                    <a:pos x="1277" y="7841"/>
                  </a:cxn>
                  <a:cxn ang="0">
                    <a:pos x="1128" y="7614"/>
                  </a:cxn>
                  <a:cxn ang="0">
                    <a:pos x="1166" y="6339"/>
                  </a:cxn>
                  <a:cxn ang="0">
                    <a:pos x="1376" y="6163"/>
                  </a:cxn>
                  <a:cxn ang="0">
                    <a:pos x="6055" y="8420"/>
                  </a:cxn>
                  <a:cxn ang="0">
                    <a:pos x="6272" y="8586"/>
                  </a:cxn>
                  <a:cxn ang="0">
                    <a:pos x="6325" y="9859"/>
                  </a:cxn>
                  <a:cxn ang="0">
                    <a:pos x="6187" y="10093"/>
                  </a:cxn>
                  <a:cxn ang="0">
                    <a:pos x="1510" y="10180"/>
                  </a:cxn>
                  <a:cxn ang="0">
                    <a:pos x="1248" y="10081"/>
                  </a:cxn>
                  <a:cxn ang="0">
                    <a:pos x="1121" y="9840"/>
                  </a:cxn>
                  <a:cxn ang="0">
                    <a:pos x="1186" y="8571"/>
                  </a:cxn>
                  <a:cxn ang="0">
                    <a:pos x="1413" y="8415"/>
                  </a:cxn>
                  <a:cxn ang="0">
                    <a:pos x="3942" y="14477"/>
                  </a:cxn>
                  <a:cxn ang="0">
                    <a:pos x="4188" y="14735"/>
                  </a:cxn>
                  <a:cxn ang="0">
                    <a:pos x="4196" y="15102"/>
                  </a:cxn>
                  <a:cxn ang="0">
                    <a:pos x="3964" y="15372"/>
                  </a:cxn>
                  <a:cxn ang="0">
                    <a:pos x="3599" y="15417"/>
                  </a:cxn>
                  <a:cxn ang="0">
                    <a:pos x="3308" y="15211"/>
                  </a:cxn>
                  <a:cxn ang="0">
                    <a:pos x="3228" y="14854"/>
                  </a:cxn>
                  <a:cxn ang="0">
                    <a:pos x="3406" y="14543"/>
                  </a:cxn>
                  <a:cxn ang="0">
                    <a:pos x="1277" y="12777"/>
                  </a:cxn>
                  <a:cxn ang="0">
                    <a:pos x="6299" y="12881"/>
                  </a:cxn>
                  <a:cxn ang="0">
                    <a:pos x="6222" y="13140"/>
                  </a:cxn>
                  <a:cxn ang="0">
                    <a:pos x="1169" y="13093"/>
                  </a:cxn>
                  <a:cxn ang="0">
                    <a:pos x="1186" y="12815"/>
                  </a:cxn>
                  <a:cxn ang="0">
                    <a:pos x="6234" y="12232"/>
                  </a:cxn>
                  <a:cxn ang="0">
                    <a:pos x="6295" y="12500"/>
                  </a:cxn>
                  <a:cxn ang="0">
                    <a:pos x="1263" y="12589"/>
                  </a:cxn>
                  <a:cxn ang="0">
                    <a:pos x="1147" y="12461"/>
                  </a:cxn>
                  <a:cxn ang="0">
                    <a:pos x="1251" y="12220"/>
                  </a:cxn>
                </a:cxnLst>
                <a:rect l="0" t="0" r="r" b="b"/>
                <a:pathLst>
                  <a:path w="7449" h="16705">
                    <a:moveTo>
                      <a:pt x="406" y="0"/>
                    </a:moveTo>
                    <a:lnTo>
                      <a:pt x="7043" y="0"/>
                    </a:lnTo>
                    <a:lnTo>
                      <a:pt x="7064" y="1"/>
                    </a:lnTo>
                    <a:lnTo>
                      <a:pt x="7085" y="2"/>
                    </a:lnTo>
                    <a:lnTo>
                      <a:pt x="7104" y="5"/>
                    </a:lnTo>
                    <a:lnTo>
                      <a:pt x="7124" y="8"/>
                    </a:lnTo>
                    <a:lnTo>
                      <a:pt x="7144" y="13"/>
                    </a:lnTo>
                    <a:lnTo>
                      <a:pt x="7164" y="19"/>
                    </a:lnTo>
                    <a:lnTo>
                      <a:pt x="7183" y="25"/>
                    </a:lnTo>
                    <a:lnTo>
                      <a:pt x="7201" y="32"/>
                    </a:lnTo>
                    <a:lnTo>
                      <a:pt x="7218" y="41"/>
                    </a:lnTo>
                    <a:lnTo>
                      <a:pt x="7236" y="49"/>
                    </a:lnTo>
                    <a:lnTo>
                      <a:pt x="7253" y="60"/>
                    </a:lnTo>
                    <a:lnTo>
                      <a:pt x="7269" y="70"/>
                    </a:lnTo>
                    <a:lnTo>
                      <a:pt x="7285" y="81"/>
                    </a:lnTo>
                    <a:lnTo>
                      <a:pt x="7301" y="93"/>
                    </a:lnTo>
                    <a:lnTo>
                      <a:pt x="7315" y="105"/>
                    </a:lnTo>
                    <a:lnTo>
                      <a:pt x="7330" y="119"/>
                    </a:lnTo>
                    <a:lnTo>
                      <a:pt x="7344" y="134"/>
                    </a:lnTo>
                    <a:lnTo>
                      <a:pt x="7356" y="148"/>
                    </a:lnTo>
                    <a:lnTo>
                      <a:pt x="7368" y="164"/>
                    </a:lnTo>
                    <a:lnTo>
                      <a:pt x="7379" y="180"/>
                    </a:lnTo>
                    <a:lnTo>
                      <a:pt x="7389" y="196"/>
                    </a:lnTo>
                    <a:lnTo>
                      <a:pt x="7400" y="213"/>
                    </a:lnTo>
                    <a:lnTo>
                      <a:pt x="7408" y="231"/>
                    </a:lnTo>
                    <a:lnTo>
                      <a:pt x="7417" y="248"/>
                    </a:lnTo>
                    <a:lnTo>
                      <a:pt x="7424" y="266"/>
                    </a:lnTo>
                    <a:lnTo>
                      <a:pt x="7430" y="285"/>
                    </a:lnTo>
                    <a:lnTo>
                      <a:pt x="7436" y="305"/>
                    </a:lnTo>
                    <a:lnTo>
                      <a:pt x="7441" y="325"/>
                    </a:lnTo>
                    <a:lnTo>
                      <a:pt x="7444" y="345"/>
                    </a:lnTo>
                    <a:lnTo>
                      <a:pt x="7447" y="364"/>
                    </a:lnTo>
                    <a:lnTo>
                      <a:pt x="7448" y="385"/>
                    </a:lnTo>
                    <a:lnTo>
                      <a:pt x="7449" y="406"/>
                    </a:lnTo>
                    <a:lnTo>
                      <a:pt x="7449" y="16299"/>
                    </a:lnTo>
                    <a:lnTo>
                      <a:pt x="7448" y="16320"/>
                    </a:lnTo>
                    <a:lnTo>
                      <a:pt x="7447" y="16341"/>
                    </a:lnTo>
                    <a:lnTo>
                      <a:pt x="7444" y="16362"/>
                    </a:lnTo>
                    <a:lnTo>
                      <a:pt x="7441" y="16381"/>
                    </a:lnTo>
                    <a:lnTo>
                      <a:pt x="7436" y="16400"/>
                    </a:lnTo>
                    <a:lnTo>
                      <a:pt x="7430" y="16420"/>
                    </a:lnTo>
                    <a:lnTo>
                      <a:pt x="7424" y="16439"/>
                    </a:lnTo>
                    <a:lnTo>
                      <a:pt x="7417" y="16457"/>
                    </a:lnTo>
                    <a:lnTo>
                      <a:pt x="7408" y="16475"/>
                    </a:lnTo>
                    <a:lnTo>
                      <a:pt x="7400" y="16492"/>
                    </a:lnTo>
                    <a:lnTo>
                      <a:pt x="7389" y="16510"/>
                    </a:lnTo>
                    <a:lnTo>
                      <a:pt x="7379" y="16525"/>
                    </a:lnTo>
                    <a:lnTo>
                      <a:pt x="7368" y="16542"/>
                    </a:lnTo>
                    <a:lnTo>
                      <a:pt x="7356" y="16557"/>
                    </a:lnTo>
                    <a:lnTo>
                      <a:pt x="7344" y="16571"/>
                    </a:lnTo>
                    <a:lnTo>
                      <a:pt x="7330" y="16586"/>
                    </a:lnTo>
                    <a:lnTo>
                      <a:pt x="7315" y="16600"/>
                    </a:lnTo>
                    <a:lnTo>
                      <a:pt x="7301" y="16612"/>
                    </a:lnTo>
                    <a:lnTo>
                      <a:pt x="7285" y="16625"/>
                    </a:lnTo>
                    <a:lnTo>
                      <a:pt x="7269" y="16635"/>
                    </a:lnTo>
                    <a:lnTo>
                      <a:pt x="7253" y="16647"/>
                    </a:lnTo>
                    <a:lnTo>
                      <a:pt x="7236" y="16656"/>
                    </a:lnTo>
                    <a:lnTo>
                      <a:pt x="7218" y="16665"/>
                    </a:lnTo>
                    <a:lnTo>
                      <a:pt x="7201" y="16673"/>
                    </a:lnTo>
                    <a:lnTo>
                      <a:pt x="7183" y="16680"/>
                    </a:lnTo>
                    <a:lnTo>
                      <a:pt x="7164" y="16686"/>
                    </a:lnTo>
                    <a:lnTo>
                      <a:pt x="7144" y="16692"/>
                    </a:lnTo>
                    <a:lnTo>
                      <a:pt x="7124" y="16697"/>
                    </a:lnTo>
                    <a:lnTo>
                      <a:pt x="7104" y="16701"/>
                    </a:lnTo>
                    <a:lnTo>
                      <a:pt x="7085" y="16703"/>
                    </a:lnTo>
                    <a:lnTo>
                      <a:pt x="7064" y="16705"/>
                    </a:lnTo>
                    <a:lnTo>
                      <a:pt x="7043" y="16705"/>
                    </a:lnTo>
                    <a:lnTo>
                      <a:pt x="406" y="16705"/>
                    </a:lnTo>
                    <a:lnTo>
                      <a:pt x="385" y="16705"/>
                    </a:lnTo>
                    <a:lnTo>
                      <a:pt x="364" y="16703"/>
                    </a:lnTo>
                    <a:lnTo>
                      <a:pt x="345" y="16701"/>
                    </a:lnTo>
                    <a:lnTo>
                      <a:pt x="324" y="16697"/>
                    </a:lnTo>
                    <a:lnTo>
                      <a:pt x="305" y="16692"/>
                    </a:lnTo>
                    <a:lnTo>
                      <a:pt x="285" y="16686"/>
                    </a:lnTo>
                    <a:lnTo>
                      <a:pt x="266" y="16680"/>
                    </a:lnTo>
                    <a:lnTo>
                      <a:pt x="248" y="16673"/>
                    </a:lnTo>
                    <a:lnTo>
                      <a:pt x="230" y="16665"/>
                    </a:lnTo>
                    <a:lnTo>
                      <a:pt x="213" y="16656"/>
                    </a:lnTo>
                    <a:lnTo>
                      <a:pt x="195" y="16647"/>
                    </a:lnTo>
                    <a:lnTo>
                      <a:pt x="180" y="16635"/>
                    </a:lnTo>
                    <a:lnTo>
                      <a:pt x="163" y="16625"/>
                    </a:lnTo>
                    <a:lnTo>
                      <a:pt x="148" y="16612"/>
                    </a:lnTo>
                    <a:lnTo>
                      <a:pt x="134" y="16600"/>
                    </a:lnTo>
                    <a:lnTo>
                      <a:pt x="119" y="16586"/>
                    </a:lnTo>
                    <a:lnTo>
                      <a:pt x="105" y="16571"/>
                    </a:lnTo>
                    <a:lnTo>
                      <a:pt x="93" y="16557"/>
                    </a:lnTo>
                    <a:lnTo>
                      <a:pt x="80" y="16542"/>
                    </a:lnTo>
                    <a:lnTo>
                      <a:pt x="70" y="16525"/>
                    </a:lnTo>
                    <a:lnTo>
                      <a:pt x="58" y="16510"/>
                    </a:lnTo>
                    <a:lnTo>
                      <a:pt x="49" y="16492"/>
                    </a:lnTo>
                    <a:lnTo>
                      <a:pt x="40" y="16475"/>
                    </a:lnTo>
                    <a:lnTo>
                      <a:pt x="32" y="16457"/>
                    </a:lnTo>
                    <a:lnTo>
                      <a:pt x="25" y="16439"/>
                    </a:lnTo>
                    <a:lnTo>
                      <a:pt x="19" y="16420"/>
                    </a:lnTo>
                    <a:lnTo>
                      <a:pt x="13" y="16400"/>
                    </a:lnTo>
                    <a:lnTo>
                      <a:pt x="8" y="16381"/>
                    </a:lnTo>
                    <a:lnTo>
                      <a:pt x="4" y="16362"/>
                    </a:lnTo>
                    <a:lnTo>
                      <a:pt x="2" y="16341"/>
                    </a:lnTo>
                    <a:lnTo>
                      <a:pt x="0" y="16320"/>
                    </a:lnTo>
                    <a:lnTo>
                      <a:pt x="0" y="16299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2" y="364"/>
                    </a:lnTo>
                    <a:lnTo>
                      <a:pt x="4" y="345"/>
                    </a:lnTo>
                    <a:lnTo>
                      <a:pt x="8" y="325"/>
                    </a:lnTo>
                    <a:lnTo>
                      <a:pt x="13" y="305"/>
                    </a:lnTo>
                    <a:lnTo>
                      <a:pt x="19" y="285"/>
                    </a:lnTo>
                    <a:lnTo>
                      <a:pt x="25" y="266"/>
                    </a:lnTo>
                    <a:lnTo>
                      <a:pt x="32" y="248"/>
                    </a:lnTo>
                    <a:lnTo>
                      <a:pt x="40" y="231"/>
                    </a:lnTo>
                    <a:lnTo>
                      <a:pt x="49" y="213"/>
                    </a:lnTo>
                    <a:lnTo>
                      <a:pt x="58" y="196"/>
                    </a:lnTo>
                    <a:lnTo>
                      <a:pt x="70" y="180"/>
                    </a:lnTo>
                    <a:lnTo>
                      <a:pt x="80" y="164"/>
                    </a:lnTo>
                    <a:lnTo>
                      <a:pt x="93" y="148"/>
                    </a:lnTo>
                    <a:lnTo>
                      <a:pt x="105" y="134"/>
                    </a:lnTo>
                    <a:lnTo>
                      <a:pt x="119" y="119"/>
                    </a:lnTo>
                    <a:lnTo>
                      <a:pt x="134" y="105"/>
                    </a:lnTo>
                    <a:lnTo>
                      <a:pt x="148" y="93"/>
                    </a:lnTo>
                    <a:lnTo>
                      <a:pt x="163" y="81"/>
                    </a:lnTo>
                    <a:lnTo>
                      <a:pt x="180" y="70"/>
                    </a:lnTo>
                    <a:lnTo>
                      <a:pt x="195" y="60"/>
                    </a:lnTo>
                    <a:lnTo>
                      <a:pt x="213" y="49"/>
                    </a:lnTo>
                    <a:lnTo>
                      <a:pt x="230" y="41"/>
                    </a:lnTo>
                    <a:lnTo>
                      <a:pt x="248" y="32"/>
                    </a:lnTo>
                    <a:lnTo>
                      <a:pt x="266" y="25"/>
                    </a:lnTo>
                    <a:lnTo>
                      <a:pt x="285" y="19"/>
                    </a:lnTo>
                    <a:lnTo>
                      <a:pt x="305" y="13"/>
                    </a:lnTo>
                    <a:lnTo>
                      <a:pt x="324" y="8"/>
                    </a:lnTo>
                    <a:lnTo>
                      <a:pt x="345" y="5"/>
                    </a:lnTo>
                    <a:lnTo>
                      <a:pt x="364" y="2"/>
                    </a:lnTo>
                    <a:lnTo>
                      <a:pt x="385" y="1"/>
                    </a:lnTo>
                    <a:lnTo>
                      <a:pt x="406" y="0"/>
                    </a:lnTo>
                    <a:close/>
                    <a:moveTo>
                      <a:pt x="1510" y="1613"/>
                    </a:moveTo>
                    <a:lnTo>
                      <a:pt x="5939" y="1613"/>
                    </a:lnTo>
                    <a:lnTo>
                      <a:pt x="5959" y="1613"/>
                    </a:lnTo>
                    <a:lnTo>
                      <a:pt x="5979" y="1615"/>
                    </a:lnTo>
                    <a:lnTo>
                      <a:pt x="5999" y="1617"/>
                    </a:lnTo>
                    <a:lnTo>
                      <a:pt x="6018" y="1620"/>
                    </a:lnTo>
                    <a:lnTo>
                      <a:pt x="6036" y="1625"/>
                    </a:lnTo>
                    <a:lnTo>
                      <a:pt x="6055" y="1630"/>
                    </a:lnTo>
                    <a:lnTo>
                      <a:pt x="6073" y="1636"/>
                    </a:lnTo>
                    <a:lnTo>
                      <a:pt x="6091" y="1642"/>
                    </a:lnTo>
                    <a:lnTo>
                      <a:pt x="6108" y="1650"/>
                    </a:lnTo>
                    <a:lnTo>
                      <a:pt x="6125" y="1658"/>
                    </a:lnTo>
                    <a:lnTo>
                      <a:pt x="6141" y="1667"/>
                    </a:lnTo>
                    <a:lnTo>
                      <a:pt x="6158" y="1678"/>
                    </a:lnTo>
                    <a:lnTo>
                      <a:pt x="6172" y="1688"/>
                    </a:lnTo>
                    <a:lnTo>
                      <a:pt x="6187" y="1700"/>
                    </a:lnTo>
                    <a:lnTo>
                      <a:pt x="6201" y="1711"/>
                    </a:lnTo>
                    <a:lnTo>
                      <a:pt x="6215" y="1724"/>
                    </a:lnTo>
                    <a:lnTo>
                      <a:pt x="6228" y="1737"/>
                    </a:lnTo>
                    <a:lnTo>
                      <a:pt x="6240" y="1751"/>
                    </a:lnTo>
                    <a:lnTo>
                      <a:pt x="6252" y="1764"/>
                    </a:lnTo>
                    <a:lnTo>
                      <a:pt x="6263" y="1780"/>
                    </a:lnTo>
                    <a:lnTo>
                      <a:pt x="6272" y="1795"/>
                    </a:lnTo>
                    <a:lnTo>
                      <a:pt x="6282" y="1810"/>
                    </a:lnTo>
                    <a:lnTo>
                      <a:pt x="6291" y="1827"/>
                    </a:lnTo>
                    <a:lnTo>
                      <a:pt x="6299" y="1844"/>
                    </a:lnTo>
                    <a:lnTo>
                      <a:pt x="6306" y="1861"/>
                    </a:lnTo>
                    <a:lnTo>
                      <a:pt x="6312" y="1878"/>
                    </a:lnTo>
                    <a:lnTo>
                      <a:pt x="6317" y="1896"/>
                    </a:lnTo>
                    <a:lnTo>
                      <a:pt x="6321" y="1915"/>
                    </a:lnTo>
                    <a:lnTo>
                      <a:pt x="6325" y="1934"/>
                    </a:lnTo>
                    <a:lnTo>
                      <a:pt x="6328" y="1952"/>
                    </a:lnTo>
                    <a:lnTo>
                      <a:pt x="6329" y="1971"/>
                    </a:lnTo>
                    <a:lnTo>
                      <a:pt x="6330" y="1990"/>
                    </a:lnTo>
                    <a:lnTo>
                      <a:pt x="6330" y="3011"/>
                    </a:lnTo>
                    <a:lnTo>
                      <a:pt x="6329" y="3030"/>
                    </a:lnTo>
                    <a:lnTo>
                      <a:pt x="6328" y="3049"/>
                    </a:lnTo>
                    <a:lnTo>
                      <a:pt x="6325" y="3068"/>
                    </a:lnTo>
                    <a:lnTo>
                      <a:pt x="6321" y="3086"/>
                    </a:lnTo>
                    <a:lnTo>
                      <a:pt x="6317" y="3105"/>
                    </a:lnTo>
                    <a:lnTo>
                      <a:pt x="6312" y="3123"/>
                    </a:lnTo>
                    <a:lnTo>
                      <a:pt x="6306" y="3141"/>
                    </a:lnTo>
                    <a:lnTo>
                      <a:pt x="6299" y="3157"/>
                    </a:lnTo>
                    <a:lnTo>
                      <a:pt x="6291" y="3174"/>
                    </a:lnTo>
                    <a:lnTo>
                      <a:pt x="6282" y="3191"/>
                    </a:lnTo>
                    <a:lnTo>
                      <a:pt x="6272" y="3206"/>
                    </a:lnTo>
                    <a:lnTo>
                      <a:pt x="6263" y="3222"/>
                    </a:lnTo>
                    <a:lnTo>
                      <a:pt x="6252" y="3237"/>
                    </a:lnTo>
                    <a:lnTo>
                      <a:pt x="6240" y="3250"/>
                    </a:lnTo>
                    <a:lnTo>
                      <a:pt x="6228" y="3265"/>
                    </a:lnTo>
                    <a:lnTo>
                      <a:pt x="6215" y="3277"/>
                    </a:lnTo>
                    <a:lnTo>
                      <a:pt x="6201" y="3290"/>
                    </a:lnTo>
                    <a:lnTo>
                      <a:pt x="6187" y="3302"/>
                    </a:lnTo>
                    <a:lnTo>
                      <a:pt x="6172" y="3313"/>
                    </a:lnTo>
                    <a:lnTo>
                      <a:pt x="6158" y="3323"/>
                    </a:lnTo>
                    <a:lnTo>
                      <a:pt x="6141" y="3334"/>
                    </a:lnTo>
                    <a:lnTo>
                      <a:pt x="6125" y="3343"/>
                    </a:lnTo>
                    <a:lnTo>
                      <a:pt x="6108" y="3351"/>
                    </a:lnTo>
                    <a:lnTo>
                      <a:pt x="6091" y="3359"/>
                    </a:lnTo>
                    <a:lnTo>
                      <a:pt x="6073" y="3365"/>
                    </a:lnTo>
                    <a:lnTo>
                      <a:pt x="6055" y="3371"/>
                    </a:lnTo>
                    <a:lnTo>
                      <a:pt x="6036" y="3376"/>
                    </a:lnTo>
                    <a:lnTo>
                      <a:pt x="6018" y="3381"/>
                    </a:lnTo>
                    <a:lnTo>
                      <a:pt x="5999" y="3384"/>
                    </a:lnTo>
                    <a:lnTo>
                      <a:pt x="5979" y="3387"/>
                    </a:lnTo>
                    <a:lnTo>
                      <a:pt x="5959" y="3388"/>
                    </a:lnTo>
                    <a:lnTo>
                      <a:pt x="5939" y="3388"/>
                    </a:lnTo>
                    <a:lnTo>
                      <a:pt x="1510" y="3388"/>
                    </a:lnTo>
                    <a:lnTo>
                      <a:pt x="1490" y="3388"/>
                    </a:lnTo>
                    <a:lnTo>
                      <a:pt x="1470" y="3387"/>
                    </a:lnTo>
                    <a:lnTo>
                      <a:pt x="1450" y="3384"/>
                    </a:lnTo>
                    <a:lnTo>
                      <a:pt x="1431" y="3381"/>
                    </a:lnTo>
                    <a:lnTo>
                      <a:pt x="1413" y="3376"/>
                    </a:lnTo>
                    <a:lnTo>
                      <a:pt x="1394" y="3371"/>
                    </a:lnTo>
                    <a:lnTo>
                      <a:pt x="1376" y="3365"/>
                    </a:lnTo>
                    <a:lnTo>
                      <a:pt x="1358" y="3359"/>
                    </a:lnTo>
                    <a:lnTo>
                      <a:pt x="1341" y="3351"/>
                    </a:lnTo>
                    <a:lnTo>
                      <a:pt x="1324" y="3343"/>
                    </a:lnTo>
                    <a:lnTo>
                      <a:pt x="1307" y="3334"/>
                    </a:lnTo>
                    <a:lnTo>
                      <a:pt x="1291" y="3323"/>
                    </a:lnTo>
                    <a:lnTo>
                      <a:pt x="1277" y="3313"/>
                    </a:lnTo>
                    <a:lnTo>
                      <a:pt x="1262" y="3302"/>
                    </a:lnTo>
                    <a:lnTo>
                      <a:pt x="1248" y="3290"/>
                    </a:lnTo>
                    <a:lnTo>
                      <a:pt x="1234" y="3277"/>
                    </a:lnTo>
                    <a:lnTo>
                      <a:pt x="1221" y="3265"/>
                    </a:lnTo>
                    <a:lnTo>
                      <a:pt x="1209" y="3250"/>
                    </a:lnTo>
                    <a:lnTo>
                      <a:pt x="1197" y="3237"/>
                    </a:lnTo>
                    <a:lnTo>
                      <a:pt x="1186" y="3222"/>
                    </a:lnTo>
                    <a:lnTo>
                      <a:pt x="1176" y="3206"/>
                    </a:lnTo>
                    <a:lnTo>
                      <a:pt x="1166" y="3191"/>
                    </a:lnTo>
                    <a:lnTo>
                      <a:pt x="1158" y="3174"/>
                    </a:lnTo>
                    <a:lnTo>
                      <a:pt x="1150" y="3157"/>
                    </a:lnTo>
                    <a:lnTo>
                      <a:pt x="1143" y="3141"/>
                    </a:lnTo>
                    <a:lnTo>
                      <a:pt x="1137" y="3123"/>
                    </a:lnTo>
                    <a:lnTo>
                      <a:pt x="1132" y="3105"/>
                    </a:lnTo>
                    <a:lnTo>
                      <a:pt x="1128" y="3086"/>
                    </a:lnTo>
                    <a:lnTo>
                      <a:pt x="1123" y="3068"/>
                    </a:lnTo>
                    <a:lnTo>
                      <a:pt x="1121" y="3049"/>
                    </a:lnTo>
                    <a:lnTo>
                      <a:pt x="1120" y="3030"/>
                    </a:lnTo>
                    <a:lnTo>
                      <a:pt x="1119" y="3011"/>
                    </a:lnTo>
                    <a:lnTo>
                      <a:pt x="1119" y="1990"/>
                    </a:lnTo>
                    <a:lnTo>
                      <a:pt x="1120" y="1971"/>
                    </a:lnTo>
                    <a:lnTo>
                      <a:pt x="1121" y="1952"/>
                    </a:lnTo>
                    <a:lnTo>
                      <a:pt x="1123" y="1934"/>
                    </a:lnTo>
                    <a:lnTo>
                      <a:pt x="1128" y="1915"/>
                    </a:lnTo>
                    <a:lnTo>
                      <a:pt x="1132" y="1896"/>
                    </a:lnTo>
                    <a:lnTo>
                      <a:pt x="1137" y="1878"/>
                    </a:lnTo>
                    <a:lnTo>
                      <a:pt x="1143" y="1861"/>
                    </a:lnTo>
                    <a:lnTo>
                      <a:pt x="1150" y="1844"/>
                    </a:lnTo>
                    <a:lnTo>
                      <a:pt x="1158" y="1827"/>
                    </a:lnTo>
                    <a:lnTo>
                      <a:pt x="1166" y="1810"/>
                    </a:lnTo>
                    <a:lnTo>
                      <a:pt x="1176" y="1795"/>
                    </a:lnTo>
                    <a:lnTo>
                      <a:pt x="1186" y="1780"/>
                    </a:lnTo>
                    <a:lnTo>
                      <a:pt x="1197" y="1764"/>
                    </a:lnTo>
                    <a:lnTo>
                      <a:pt x="1209" y="1751"/>
                    </a:lnTo>
                    <a:lnTo>
                      <a:pt x="1221" y="1737"/>
                    </a:lnTo>
                    <a:lnTo>
                      <a:pt x="1234" y="1724"/>
                    </a:lnTo>
                    <a:lnTo>
                      <a:pt x="1248" y="1711"/>
                    </a:lnTo>
                    <a:lnTo>
                      <a:pt x="1262" y="1700"/>
                    </a:lnTo>
                    <a:lnTo>
                      <a:pt x="1277" y="1688"/>
                    </a:lnTo>
                    <a:lnTo>
                      <a:pt x="1291" y="1678"/>
                    </a:lnTo>
                    <a:lnTo>
                      <a:pt x="1307" y="1667"/>
                    </a:lnTo>
                    <a:lnTo>
                      <a:pt x="1324" y="1658"/>
                    </a:lnTo>
                    <a:lnTo>
                      <a:pt x="1341" y="1650"/>
                    </a:lnTo>
                    <a:lnTo>
                      <a:pt x="1358" y="1642"/>
                    </a:lnTo>
                    <a:lnTo>
                      <a:pt x="1376" y="1636"/>
                    </a:lnTo>
                    <a:lnTo>
                      <a:pt x="1394" y="1630"/>
                    </a:lnTo>
                    <a:lnTo>
                      <a:pt x="1413" y="1625"/>
                    </a:lnTo>
                    <a:lnTo>
                      <a:pt x="1431" y="1620"/>
                    </a:lnTo>
                    <a:lnTo>
                      <a:pt x="1450" y="1617"/>
                    </a:lnTo>
                    <a:lnTo>
                      <a:pt x="1470" y="1615"/>
                    </a:lnTo>
                    <a:lnTo>
                      <a:pt x="1490" y="1613"/>
                    </a:lnTo>
                    <a:lnTo>
                      <a:pt x="1510" y="1613"/>
                    </a:lnTo>
                    <a:close/>
                    <a:moveTo>
                      <a:pt x="1510" y="3877"/>
                    </a:moveTo>
                    <a:lnTo>
                      <a:pt x="5939" y="3877"/>
                    </a:lnTo>
                    <a:lnTo>
                      <a:pt x="5959" y="3877"/>
                    </a:lnTo>
                    <a:lnTo>
                      <a:pt x="5979" y="3879"/>
                    </a:lnTo>
                    <a:lnTo>
                      <a:pt x="5999" y="3881"/>
                    </a:lnTo>
                    <a:lnTo>
                      <a:pt x="6018" y="3884"/>
                    </a:lnTo>
                    <a:lnTo>
                      <a:pt x="6036" y="3888"/>
                    </a:lnTo>
                    <a:lnTo>
                      <a:pt x="6055" y="3893"/>
                    </a:lnTo>
                    <a:lnTo>
                      <a:pt x="6073" y="3900"/>
                    </a:lnTo>
                    <a:lnTo>
                      <a:pt x="6091" y="3906"/>
                    </a:lnTo>
                    <a:lnTo>
                      <a:pt x="6108" y="3914"/>
                    </a:lnTo>
                    <a:lnTo>
                      <a:pt x="6125" y="3923"/>
                    </a:lnTo>
                    <a:lnTo>
                      <a:pt x="6141" y="3931"/>
                    </a:lnTo>
                    <a:lnTo>
                      <a:pt x="6158" y="3941"/>
                    </a:lnTo>
                    <a:lnTo>
                      <a:pt x="6172" y="3952"/>
                    </a:lnTo>
                    <a:lnTo>
                      <a:pt x="6187" y="3963"/>
                    </a:lnTo>
                    <a:lnTo>
                      <a:pt x="6201" y="3975"/>
                    </a:lnTo>
                    <a:lnTo>
                      <a:pt x="6215" y="3987"/>
                    </a:lnTo>
                    <a:lnTo>
                      <a:pt x="6228" y="4001"/>
                    </a:lnTo>
                    <a:lnTo>
                      <a:pt x="6240" y="4014"/>
                    </a:lnTo>
                    <a:lnTo>
                      <a:pt x="6252" y="4029"/>
                    </a:lnTo>
                    <a:lnTo>
                      <a:pt x="6263" y="4044"/>
                    </a:lnTo>
                    <a:lnTo>
                      <a:pt x="6272" y="4058"/>
                    </a:lnTo>
                    <a:lnTo>
                      <a:pt x="6282" y="4075"/>
                    </a:lnTo>
                    <a:lnTo>
                      <a:pt x="6291" y="4091"/>
                    </a:lnTo>
                    <a:lnTo>
                      <a:pt x="6299" y="4107"/>
                    </a:lnTo>
                    <a:lnTo>
                      <a:pt x="6306" y="4125"/>
                    </a:lnTo>
                    <a:lnTo>
                      <a:pt x="6312" y="4142"/>
                    </a:lnTo>
                    <a:lnTo>
                      <a:pt x="6317" y="4160"/>
                    </a:lnTo>
                    <a:lnTo>
                      <a:pt x="6321" y="4178"/>
                    </a:lnTo>
                    <a:lnTo>
                      <a:pt x="6325" y="4197"/>
                    </a:lnTo>
                    <a:lnTo>
                      <a:pt x="6328" y="4216"/>
                    </a:lnTo>
                    <a:lnTo>
                      <a:pt x="6329" y="4235"/>
                    </a:lnTo>
                    <a:lnTo>
                      <a:pt x="6330" y="4255"/>
                    </a:lnTo>
                    <a:lnTo>
                      <a:pt x="6330" y="5275"/>
                    </a:lnTo>
                    <a:lnTo>
                      <a:pt x="6329" y="5293"/>
                    </a:lnTo>
                    <a:lnTo>
                      <a:pt x="6328" y="5313"/>
                    </a:lnTo>
                    <a:lnTo>
                      <a:pt x="6325" y="5332"/>
                    </a:lnTo>
                    <a:lnTo>
                      <a:pt x="6321" y="5350"/>
                    </a:lnTo>
                    <a:lnTo>
                      <a:pt x="6317" y="5369"/>
                    </a:lnTo>
                    <a:lnTo>
                      <a:pt x="6312" y="5386"/>
                    </a:lnTo>
                    <a:lnTo>
                      <a:pt x="6306" y="5404"/>
                    </a:lnTo>
                    <a:lnTo>
                      <a:pt x="6299" y="5421"/>
                    </a:lnTo>
                    <a:lnTo>
                      <a:pt x="6291" y="5437"/>
                    </a:lnTo>
                    <a:lnTo>
                      <a:pt x="6282" y="5454"/>
                    </a:lnTo>
                    <a:lnTo>
                      <a:pt x="6272" y="5470"/>
                    </a:lnTo>
                    <a:lnTo>
                      <a:pt x="6263" y="5486"/>
                    </a:lnTo>
                    <a:lnTo>
                      <a:pt x="6252" y="5500"/>
                    </a:lnTo>
                    <a:lnTo>
                      <a:pt x="6240" y="5515"/>
                    </a:lnTo>
                    <a:lnTo>
                      <a:pt x="6228" y="5528"/>
                    </a:lnTo>
                    <a:lnTo>
                      <a:pt x="6215" y="5541"/>
                    </a:lnTo>
                    <a:lnTo>
                      <a:pt x="6201" y="5553"/>
                    </a:lnTo>
                    <a:lnTo>
                      <a:pt x="6187" y="5566"/>
                    </a:lnTo>
                    <a:lnTo>
                      <a:pt x="6172" y="5576"/>
                    </a:lnTo>
                    <a:lnTo>
                      <a:pt x="6158" y="5588"/>
                    </a:lnTo>
                    <a:lnTo>
                      <a:pt x="6141" y="5597"/>
                    </a:lnTo>
                    <a:lnTo>
                      <a:pt x="6125" y="5607"/>
                    </a:lnTo>
                    <a:lnTo>
                      <a:pt x="6108" y="5615"/>
                    </a:lnTo>
                    <a:lnTo>
                      <a:pt x="6091" y="5622"/>
                    </a:lnTo>
                    <a:lnTo>
                      <a:pt x="6073" y="5630"/>
                    </a:lnTo>
                    <a:lnTo>
                      <a:pt x="6055" y="5635"/>
                    </a:lnTo>
                    <a:lnTo>
                      <a:pt x="6036" y="5640"/>
                    </a:lnTo>
                    <a:lnTo>
                      <a:pt x="6018" y="5644"/>
                    </a:lnTo>
                    <a:lnTo>
                      <a:pt x="5999" y="5647"/>
                    </a:lnTo>
                    <a:lnTo>
                      <a:pt x="5979" y="5650"/>
                    </a:lnTo>
                    <a:lnTo>
                      <a:pt x="5959" y="5652"/>
                    </a:lnTo>
                    <a:lnTo>
                      <a:pt x="5939" y="5653"/>
                    </a:lnTo>
                    <a:lnTo>
                      <a:pt x="1510" y="5653"/>
                    </a:lnTo>
                    <a:lnTo>
                      <a:pt x="1490" y="5652"/>
                    </a:lnTo>
                    <a:lnTo>
                      <a:pt x="1470" y="5650"/>
                    </a:lnTo>
                    <a:lnTo>
                      <a:pt x="1450" y="5647"/>
                    </a:lnTo>
                    <a:lnTo>
                      <a:pt x="1431" y="5644"/>
                    </a:lnTo>
                    <a:lnTo>
                      <a:pt x="1413" y="5640"/>
                    </a:lnTo>
                    <a:lnTo>
                      <a:pt x="1394" y="5635"/>
                    </a:lnTo>
                    <a:lnTo>
                      <a:pt x="1376" y="5630"/>
                    </a:lnTo>
                    <a:lnTo>
                      <a:pt x="1358" y="5622"/>
                    </a:lnTo>
                    <a:lnTo>
                      <a:pt x="1341" y="5615"/>
                    </a:lnTo>
                    <a:lnTo>
                      <a:pt x="1324" y="5607"/>
                    </a:lnTo>
                    <a:lnTo>
                      <a:pt x="1307" y="5597"/>
                    </a:lnTo>
                    <a:lnTo>
                      <a:pt x="1291" y="5588"/>
                    </a:lnTo>
                    <a:lnTo>
                      <a:pt x="1277" y="5576"/>
                    </a:lnTo>
                    <a:lnTo>
                      <a:pt x="1262" y="5566"/>
                    </a:lnTo>
                    <a:lnTo>
                      <a:pt x="1248" y="5553"/>
                    </a:lnTo>
                    <a:lnTo>
                      <a:pt x="1234" y="5541"/>
                    </a:lnTo>
                    <a:lnTo>
                      <a:pt x="1221" y="5528"/>
                    </a:lnTo>
                    <a:lnTo>
                      <a:pt x="1209" y="5515"/>
                    </a:lnTo>
                    <a:lnTo>
                      <a:pt x="1197" y="5500"/>
                    </a:lnTo>
                    <a:lnTo>
                      <a:pt x="1186" y="5486"/>
                    </a:lnTo>
                    <a:lnTo>
                      <a:pt x="1176" y="5470"/>
                    </a:lnTo>
                    <a:lnTo>
                      <a:pt x="1166" y="5454"/>
                    </a:lnTo>
                    <a:lnTo>
                      <a:pt x="1158" y="5437"/>
                    </a:lnTo>
                    <a:lnTo>
                      <a:pt x="1150" y="5421"/>
                    </a:lnTo>
                    <a:lnTo>
                      <a:pt x="1143" y="5404"/>
                    </a:lnTo>
                    <a:lnTo>
                      <a:pt x="1137" y="5386"/>
                    </a:lnTo>
                    <a:lnTo>
                      <a:pt x="1132" y="5369"/>
                    </a:lnTo>
                    <a:lnTo>
                      <a:pt x="1128" y="5350"/>
                    </a:lnTo>
                    <a:lnTo>
                      <a:pt x="1123" y="5332"/>
                    </a:lnTo>
                    <a:lnTo>
                      <a:pt x="1121" y="5313"/>
                    </a:lnTo>
                    <a:lnTo>
                      <a:pt x="1120" y="5293"/>
                    </a:lnTo>
                    <a:lnTo>
                      <a:pt x="1119" y="5275"/>
                    </a:lnTo>
                    <a:lnTo>
                      <a:pt x="1119" y="4255"/>
                    </a:lnTo>
                    <a:lnTo>
                      <a:pt x="1120" y="4235"/>
                    </a:lnTo>
                    <a:lnTo>
                      <a:pt x="1121" y="4216"/>
                    </a:lnTo>
                    <a:lnTo>
                      <a:pt x="1123" y="4197"/>
                    </a:lnTo>
                    <a:lnTo>
                      <a:pt x="1128" y="4178"/>
                    </a:lnTo>
                    <a:lnTo>
                      <a:pt x="1132" y="4160"/>
                    </a:lnTo>
                    <a:lnTo>
                      <a:pt x="1137" y="4142"/>
                    </a:lnTo>
                    <a:lnTo>
                      <a:pt x="1143" y="4125"/>
                    </a:lnTo>
                    <a:lnTo>
                      <a:pt x="1150" y="4107"/>
                    </a:lnTo>
                    <a:lnTo>
                      <a:pt x="1158" y="4091"/>
                    </a:lnTo>
                    <a:lnTo>
                      <a:pt x="1166" y="4075"/>
                    </a:lnTo>
                    <a:lnTo>
                      <a:pt x="1176" y="4058"/>
                    </a:lnTo>
                    <a:lnTo>
                      <a:pt x="1186" y="4044"/>
                    </a:lnTo>
                    <a:lnTo>
                      <a:pt x="1197" y="4029"/>
                    </a:lnTo>
                    <a:lnTo>
                      <a:pt x="1209" y="4014"/>
                    </a:lnTo>
                    <a:lnTo>
                      <a:pt x="1221" y="4001"/>
                    </a:lnTo>
                    <a:lnTo>
                      <a:pt x="1234" y="3987"/>
                    </a:lnTo>
                    <a:lnTo>
                      <a:pt x="1248" y="3975"/>
                    </a:lnTo>
                    <a:lnTo>
                      <a:pt x="1262" y="3963"/>
                    </a:lnTo>
                    <a:lnTo>
                      <a:pt x="1277" y="3952"/>
                    </a:lnTo>
                    <a:lnTo>
                      <a:pt x="1291" y="3941"/>
                    </a:lnTo>
                    <a:lnTo>
                      <a:pt x="1307" y="3931"/>
                    </a:lnTo>
                    <a:lnTo>
                      <a:pt x="1324" y="3923"/>
                    </a:lnTo>
                    <a:lnTo>
                      <a:pt x="1341" y="3914"/>
                    </a:lnTo>
                    <a:lnTo>
                      <a:pt x="1358" y="3906"/>
                    </a:lnTo>
                    <a:lnTo>
                      <a:pt x="1376" y="3900"/>
                    </a:lnTo>
                    <a:lnTo>
                      <a:pt x="1394" y="3893"/>
                    </a:lnTo>
                    <a:lnTo>
                      <a:pt x="1413" y="3888"/>
                    </a:lnTo>
                    <a:lnTo>
                      <a:pt x="1431" y="3884"/>
                    </a:lnTo>
                    <a:lnTo>
                      <a:pt x="1450" y="3881"/>
                    </a:lnTo>
                    <a:lnTo>
                      <a:pt x="1470" y="3879"/>
                    </a:lnTo>
                    <a:lnTo>
                      <a:pt x="1490" y="3877"/>
                    </a:lnTo>
                    <a:lnTo>
                      <a:pt x="1510" y="3877"/>
                    </a:lnTo>
                    <a:close/>
                    <a:moveTo>
                      <a:pt x="1510" y="6140"/>
                    </a:moveTo>
                    <a:lnTo>
                      <a:pt x="5939" y="6140"/>
                    </a:lnTo>
                    <a:lnTo>
                      <a:pt x="5959" y="6140"/>
                    </a:lnTo>
                    <a:lnTo>
                      <a:pt x="5979" y="6142"/>
                    </a:lnTo>
                    <a:lnTo>
                      <a:pt x="5999" y="6144"/>
                    </a:lnTo>
                    <a:lnTo>
                      <a:pt x="6018" y="6147"/>
                    </a:lnTo>
                    <a:lnTo>
                      <a:pt x="6036" y="6152"/>
                    </a:lnTo>
                    <a:lnTo>
                      <a:pt x="6055" y="6157"/>
                    </a:lnTo>
                    <a:lnTo>
                      <a:pt x="6073" y="6163"/>
                    </a:lnTo>
                    <a:lnTo>
                      <a:pt x="6091" y="6169"/>
                    </a:lnTo>
                    <a:lnTo>
                      <a:pt x="6108" y="6178"/>
                    </a:lnTo>
                    <a:lnTo>
                      <a:pt x="6125" y="6186"/>
                    </a:lnTo>
                    <a:lnTo>
                      <a:pt x="6141" y="6194"/>
                    </a:lnTo>
                    <a:lnTo>
                      <a:pt x="6158" y="6205"/>
                    </a:lnTo>
                    <a:lnTo>
                      <a:pt x="6172" y="6215"/>
                    </a:lnTo>
                    <a:lnTo>
                      <a:pt x="6187" y="6227"/>
                    </a:lnTo>
                    <a:lnTo>
                      <a:pt x="6201" y="6238"/>
                    </a:lnTo>
                    <a:lnTo>
                      <a:pt x="6215" y="6251"/>
                    </a:lnTo>
                    <a:lnTo>
                      <a:pt x="6228" y="6264"/>
                    </a:lnTo>
                    <a:lnTo>
                      <a:pt x="6240" y="6278"/>
                    </a:lnTo>
                    <a:lnTo>
                      <a:pt x="6252" y="6293"/>
                    </a:lnTo>
                    <a:lnTo>
                      <a:pt x="6263" y="6307"/>
                    </a:lnTo>
                    <a:lnTo>
                      <a:pt x="6272" y="6322"/>
                    </a:lnTo>
                    <a:lnTo>
                      <a:pt x="6282" y="6339"/>
                    </a:lnTo>
                    <a:lnTo>
                      <a:pt x="6291" y="6354"/>
                    </a:lnTo>
                    <a:lnTo>
                      <a:pt x="6299" y="6371"/>
                    </a:lnTo>
                    <a:lnTo>
                      <a:pt x="6306" y="6389"/>
                    </a:lnTo>
                    <a:lnTo>
                      <a:pt x="6312" y="6405"/>
                    </a:lnTo>
                    <a:lnTo>
                      <a:pt x="6317" y="6424"/>
                    </a:lnTo>
                    <a:lnTo>
                      <a:pt x="6321" y="6442"/>
                    </a:lnTo>
                    <a:lnTo>
                      <a:pt x="6325" y="6461"/>
                    </a:lnTo>
                    <a:lnTo>
                      <a:pt x="6328" y="6479"/>
                    </a:lnTo>
                    <a:lnTo>
                      <a:pt x="6329" y="6498"/>
                    </a:lnTo>
                    <a:lnTo>
                      <a:pt x="6330" y="6518"/>
                    </a:lnTo>
                    <a:lnTo>
                      <a:pt x="6330" y="7538"/>
                    </a:lnTo>
                    <a:lnTo>
                      <a:pt x="6329" y="7557"/>
                    </a:lnTo>
                    <a:lnTo>
                      <a:pt x="6328" y="7577"/>
                    </a:lnTo>
                    <a:lnTo>
                      <a:pt x="6325" y="7596"/>
                    </a:lnTo>
                    <a:lnTo>
                      <a:pt x="6321" y="7614"/>
                    </a:lnTo>
                    <a:lnTo>
                      <a:pt x="6317" y="7632"/>
                    </a:lnTo>
                    <a:lnTo>
                      <a:pt x="6312" y="7650"/>
                    </a:lnTo>
                    <a:lnTo>
                      <a:pt x="6306" y="7668"/>
                    </a:lnTo>
                    <a:lnTo>
                      <a:pt x="6299" y="7684"/>
                    </a:lnTo>
                    <a:lnTo>
                      <a:pt x="6291" y="7701"/>
                    </a:lnTo>
                    <a:lnTo>
                      <a:pt x="6282" y="7718"/>
                    </a:lnTo>
                    <a:lnTo>
                      <a:pt x="6272" y="7733"/>
                    </a:lnTo>
                    <a:lnTo>
                      <a:pt x="6263" y="7749"/>
                    </a:lnTo>
                    <a:lnTo>
                      <a:pt x="6252" y="7764"/>
                    </a:lnTo>
                    <a:lnTo>
                      <a:pt x="6240" y="7778"/>
                    </a:lnTo>
                    <a:lnTo>
                      <a:pt x="6228" y="7792"/>
                    </a:lnTo>
                    <a:lnTo>
                      <a:pt x="6215" y="7804"/>
                    </a:lnTo>
                    <a:lnTo>
                      <a:pt x="6201" y="7817"/>
                    </a:lnTo>
                    <a:lnTo>
                      <a:pt x="6187" y="7829"/>
                    </a:lnTo>
                    <a:lnTo>
                      <a:pt x="6172" y="7841"/>
                    </a:lnTo>
                    <a:lnTo>
                      <a:pt x="6158" y="7851"/>
                    </a:lnTo>
                    <a:lnTo>
                      <a:pt x="6141" y="7861"/>
                    </a:lnTo>
                    <a:lnTo>
                      <a:pt x="6125" y="7870"/>
                    </a:lnTo>
                    <a:lnTo>
                      <a:pt x="6108" y="7878"/>
                    </a:lnTo>
                    <a:lnTo>
                      <a:pt x="6091" y="7886"/>
                    </a:lnTo>
                    <a:lnTo>
                      <a:pt x="6073" y="7893"/>
                    </a:lnTo>
                    <a:lnTo>
                      <a:pt x="6055" y="7898"/>
                    </a:lnTo>
                    <a:lnTo>
                      <a:pt x="6036" y="7904"/>
                    </a:lnTo>
                    <a:lnTo>
                      <a:pt x="6018" y="7908"/>
                    </a:lnTo>
                    <a:lnTo>
                      <a:pt x="5999" y="7912"/>
                    </a:lnTo>
                    <a:lnTo>
                      <a:pt x="5979" y="7914"/>
                    </a:lnTo>
                    <a:lnTo>
                      <a:pt x="5959" y="7915"/>
                    </a:lnTo>
                    <a:lnTo>
                      <a:pt x="5939" y="7916"/>
                    </a:lnTo>
                    <a:lnTo>
                      <a:pt x="1510" y="7916"/>
                    </a:lnTo>
                    <a:lnTo>
                      <a:pt x="1490" y="7915"/>
                    </a:lnTo>
                    <a:lnTo>
                      <a:pt x="1470" y="7914"/>
                    </a:lnTo>
                    <a:lnTo>
                      <a:pt x="1450" y="7912"/>
                    </a:lnTo>
                    <a:lnTo>
                      <a:pt x="1431" y="7908"/>
                    </a:lnTo>
                    <a:lnTo>
                      <a:pt x="1413" y="7904"/>
                    </a:lnTo>
                    <a:lnTo>
                      <a:pt x="1394" y="7898"/>
                    </a:lnTo>
                    <a:lnTo>
                      <a:pt x="1376" y="7893"/>
                    </a:lnTo>
                    <a:lnTo>
                      <a:pt x="1358" y="7886"/>
                    </a:lnTo>
                    <a:lnTo>
                      <a:pt x="1341" y="7878"/>
                    </a:lnTo>
                    <a:lnTo>
                      <a:pt x="1324" y="7870"/>
                    </a:lnTo>
                    <a:lnTo>
                      <a:pt x="1307" y="7861"/>
                    </a:lnTo>
                    <a:lnTo>
                      <a:pt x="1291" y="7851"/>
                    </a:lnTo>
                    <a:lnTo>
                      <a:pt x="1277" y="7841"/>
                    </a:lnTo>
                    <a:lnTo>
                      <a:pt x="1262" y="7829"/>
                    </a:lnTo>
                    <a:lnTo>
                      <a:pt x="1248" y="7817"/>
                    </a:lnTo>
                    <a:lnTo>
                      <a:pt x="1234" y="7804"/>
                    </a:lnTo>
                    <a:lnTo>
                      <a:pt x="1221" y="7792"/>
                    </a:lnTo>
                    <a:lnTo>
                      <a:pt x="1209" y="7778"/>
                    </a:lnTo>
                    <a:lnTo>
                      <a:pt x="1197" y="7764"/>
                    </a:lnTo>
                    <a:lnTo>
                      <a:pt x="1186" y="7749"/>
                    </a:lnTo>
                    <a:lnTo>
                      <a:pt x="1176" y="7733"/>
                    </a:lnTo>
                    <a:lnTo>
                      <a:pt x="1166" y="7718"/>
                    </a:lnTo>
                    <a:lnTo>
                      <a:pt x="1158" y="7701"/>
                    </a:lnTo>
                    <a:lnTo>
                      <a:pt x="1150" y="7684"/>
                    </a:lnTo>
                    <a:lnTo>
                      <a:pt x="1143" y="7668"/>
                    </a:lnTo>
                    <a:lnTo>
                      <a:pt x="1137" y="7650"/>
                    </a:lnTo>
                    <a:lnTo>
                      <a:pt x="1132" y="7632"/>
                    </a:lnTo>
                    <a:lnTo>
                      <a:pt x="1128" y="7614"/>
                    </a:lnTo>
                    <a:lnTo>
                      <a:pt x="1123" y="7596"/>
                    </a:lnTo>
                    <a:lnTo>
                      <a:pt x="1121" y="7577"/>
                    </a:lnTo>
                    <a:lnTo>
                      <a:pt x="1120" y="7557"/>
                    </a:lnTo>
                    <a:lnTo>
                      <a:pt x="1119" y="7538"/>
                    </a:lnTo>
                    <a:lnTo>
                      <a:pt x="1119" y="6518"/>
                    </a:lnTo>
                    <a:lnTo>
                      <a:pt x="1120" y="6498"/>
                    </a:lnTo>
                    <a:lnTo>
                      <a:pt x="1121" y="6479"/>
                    </a:lnTo>
                    <a:lnTo>
                      <a:pt x="1123" y="6461"/>
                    </a:lnTo>
                    <a:lnTo>
                      <a:pt x="1128" y="6442"/>
                    </a:lnTo>
                    <a:lnTo>
                      <a:pt x="1132" y="6424"/>
                    </a:lnTo>
                    <a:lnTo>
                      <a:pt x="1137" y="6405"/>
                    </a:lnTo>
                    <a:lnTo>
                      <a:pt x="1143" y="6389"/>
                    </a:lnTo>
                    <a:lnTo>
                      <a:pt x="1150" y="6371"/>
                    </a:lnTo>
                    <a:lnTo>
                      <a:pt x="1158" y="6354"/>
                    </a:lnTo>
                    <a:lnTo>
                      <a:pt x="1166" y="6339"/>
                    </a:lnTo>
                    <a:lnTo>
                      <a:pt x="1176" y="6322"/>
                    </a:lnTo>
                    <a:lnTo>
                      <a:pt x="1186" y="6307"/>
                    </a:lnTo>
                    <a:lnTo>
                      <a:pt x="1197" y="6293"/>
                    </a:lnTo>
                    <a:lnTo>
                      <a:pt x="1209" y="6278"/>
                    </a:lnTo>
                    <a:lnTo>
                      <a:pt x="1221" y="6264"/>
                    </a:lnTo>
                    <a:lnTo>
                      <a:pt x="1234" y="6251"/>
                    </a:lnTo>
                    <a:lnTo>
                      <a:pt x="1248" y="6238"/>
                    </a:lnTo>
                    <a:lnTo>
                      <a:pt x="1262" y="6227"/>
                    </a:lnTo>
                    <a:lnTo>
                      <a:pt x="1277" y="6215"/>
                    </a:lnTo>
                    <a:lnTo>
                      <a:pt x="1291" y="6205"/>
                    </a:lnTo>
                    <a:lnTo>
                      <a:pt x="1307" y="6194"/>
                    </a:lnTo>
                    <a:lnTo>
                      <a:pt x="1324" y="6186"/>
                    </a:lnTo>
                    <a:lnTo>
                      <a:pt x="1341" y="6178"/>
                    </a:lnTo>
                    <a:lnTo>
                      <a:pt x="1358" y="6169"/>
                    </a:lnTo>
                    <a:lnTo>
                      <a:pt x="1376" y="6163"/>
                    </a:lnTo>
                    <a:lnTo>
                      <a:pt x="1394" y="6157"/>
                    </a:lnTo>
                    <a:lnTo>
                      <a:pt x="1413" y="6152"/>
                    </a:lnTo>
                    <a:lnTo>
                      <a:pt x="1431" y="6147"/>
                    </a:lnTo>
                    <a:lnTo>
                      <a:pt x="1450" y="6144"/>
                    </a:lnTo>
                    <a:lnTo>
                      <a:pt x="1470" y="6142"/>
                    </a:lnTo>
                    <a:lnTo>
                      <a:pt x="1490" y="6140"/>
                    </a:lnTo>
                    <a:lnTo>
                      <a:pt x="1510" y="6140"/>
                    </a:lnTo>
                    <a:close/>
                    <a:moveTo>
                      <a:pt x="1510" y="8404"/>
                    </a:moveTo>
                    <a:lnTo>
                      <a:pt x="5939" y="8404"/>
                    </a:lnTo>
                    <a:lnTo>
                      <a:pt x="5959" y="8404"/>
                    </a:lnTo>
                    <a:lnTo>
                      <a:pt x="5979" y="8406"/>
                    </a:lnTo>
                    <a:lnTo>
                      <a:pt x="5999" y="8408"/>
                    </a:lnTo>
                    <a:lnTo>
                      <a:pt x="6018" y="8411"/>
                    </a:lnTo>
                    <a:lnTo>
                      <a:pt x="6036" y="8415"/>
                    </a:lnTo>
                    <a:lnTo>
                      <a:pt x="6055" y="8420"/>
                    </a:lnTo>
                    <a:lnTo>
                      <a:pt x="6073" y="8427"/>
                    </a:lnTo>
                    <a:lnTo>
                      <a:pt x="6091" y="8433"/>
                    </a:lnTo>
                    <a:lnTo>
                      <a:pt x="6108" y="8441"/>
                    </a:lnTo>
                    <a:lnTo>
                      <a:pt x="6125" y="8450"/>
                    </a:lnTo>
                    <a:lnTo>
                      <a:pt x="6141" y="8459"/>
                    </a:lnTo>
                    <a:lnTo>
                      <a:pt x="6158" y="8468"/>
                    </a:lnTo>
                    <a:lnTo>
                      <a:pt x="6172" y="8479"/>
                    </a:lnTo>
                    <a:lnTo>
                      <a:pt x="6187" y="8490"/>
                    </a:lnTo>
                    <a:lnTo>
                      <a:pt x="6201" y="8502"/>
                    </a:lnTo>
                    <a:lnTo>
                      <a:pt x="6215" y="8514"/>
                    </a:lnTo>
                    <a:lnTo>
                      <a:pt x="6228" y="8528"/>
                    </a:lnTo>
                    <a:lnTo>
                      <a:pt x="6240" y="8541"/>
                    </a:lnTo>
                    <a:lnTo>
                      <a:pt x="6252" y="8556"/>
                    </a:lnTo>
                    <a:lnTo>
                      <a:pt x="6263" y="8571"/>
                    </a:lnTo>
                    <a:lnTo>
                      <a:pt x="6272" y="8586"/>
                    </a:lnTo>
                    <a:lnTo>
                      <a:pt x="6282" y="8602"/>
                    </a:lnTo>
                    <a:lnTo>
                      <a:pt x="6291" y="8618"/>
                    </a:lnTo>
                    <a:lnTo>
                      <a:pt x="6299" y="8634"/>
                    </a:lnTo>
                    <a:lnTo>
                      <a:pt x="6306" y="8652"/>
                    </a:lnTo>
                    <a:lnTo>
                      <a:pt x="6312" y="8670"/>
                    </a:lnTo>
                    <a:lnTo>
                      <a:pt x="6317" y="8688"/>
                    </a:lnTo>
                    <a:lnTo>
                      <a:pt x="6321" y="8705"/>
                    </a:lnTo>
                    <a:lnTo>
                      <a:pt x="6325" y="8724"/>
                    </a:lnTo>
                    <a:lnTo>
                      <a:pt x="6328" y="8743"/>
                    </a:lnTo>
                    <a:lnTo>
                      <a:pt x="6329" y="8762"/>
                    </a:lnTo>
                    <a:lnTo>
                      <a:pt x="6330" y="8782"/>
                    </a:lnTo>
                    <a:lnTo>
                      <a:pt x="6330" y="9802"/>
                    </a:lnTo>
                    <a:lnTo>
                      <a:pt x="6329" y="9820"/>
                    </a:lnTo>
                    <a:lnTo>
                      <a:pt x="6328" y="9840"/>
                    </a:lnTo>
                    <a:lnTo>
                      <a:pt x="6325" y="9859"/>
                    </a:lnTo>
                    <a:lnTo>
                      <a:pt x="6321" y="9878"/>
                    </a:lnTo>
                    <a:lnTo>
                      <a:pt x="6317" y="9896"/>
                    </a:lnTo>
                    <a:lnTo>
                      <a:pt x="6312" y="9913"/>
                    </a:lnTo>
                    <a:lnTo>
                      <a:pt x="6306" y="9931"/>
                    </a:lnTo>
                    <a:lnTo>
                      <a:pt x="6299" y="9948"/>
                    </a:lnTo>
                    <a:lnTo>
                      <a:pt x="6291" y="9965"/>
                    </a:lnTo>
                    <a:lnTo>
                      <a:pt x="6282" y="9981"/>
                    </a:lnTo>
                    <a:lnTo>
                      <a:pt x="6272" y="9997"/>
                    </a:lnTo>
                    <a:lnTo>
                      <a:pt x="6263" y="10013"/>
                    </a:lnTo>
                    <a:lnTo>
                      <a:pt x="6252" y="10027"/>
                    </a:lnTo>
                    <a:lnTo>
                      <a:pt x="6240" y="10042"/>
                    </a:lnTo>
                    <a:lnTo>
                      <a:pt x="6228" y="10055"/>
                    </a:lnTo>
                    <a:lnTo>
                      <a:pt x="6215" y="10068"/>
                    </a:lnTo>
                    <a:lnTo>
                      <a:pt x="6201" y="10081"/>
                    </a:lnTo>
                    <a:lnTo>
                      <a:pt x="6187" y="10093"/>
                    </a:lnTo>
                    <a:lnTo>
                      <a:pt x="6172" y="10104"/>
                    </a:lnTo>
                    <a:lnTo>
                      <a:pt x="6158" y="10115"/>
                    </a:lnTo>
                    <a:lnTo>
                      <a:pt x="6141" y="10124"/>
                    </a:lnTo>
                    <a:lnTo>
                      <a:pt x="6125" y="10134"/>
                    </a:lnTo>
                    <a:lnTo>
                      <a:pt x="6108" y="10142"/>
                    </a:lnTo>
                    <a:lnTo>
                      <a:pt x="6091" y="10149"/>
                    </a:lnTo>
                    <a:lnTo>
                      <a:pt x="6073" y="10157"/>
                    </a:lnTo>
                    <a:lnTo>
                      <a:pt x="6055" y="10162"/>
                    </a:lnTo>
                    <a:lnTo>
                      <a:pt x="6036" y="10167"/>
                    </a:lnTo>
                    <a:lnTo>
                      <a:pt x="6018" y="10171"/>
                    </a:lnTo>
                    <a:lnTo>
                      <a:pt x="5999" y="10175"/>
                    </a:lnTo>
                    <a:lnTo>
                      <a:pt x="5979" y="10178"/>
                    </a:lnTo>
                    <a:lnTo>
                      <a:pt x="5959" y="10179"/>
                    </a:lnTo>
                    <a:lnTo>
                      <a:pt x="5939" y="10180"/>
                    </a:lnTo>
                    <a:lnTo>
                      <a:pt x="1510" y="10180"/>
                    </a:lnTo>
                    <a:lnTo>
                      <a:pt x="1490" y="10179"/>
                    </a:lnTo>
                    <a:lnTo>
                      <a:pt x="1470" y="10178"/>
                    </a:lnTo>
                    <a:lnTo>
                      <a:pt x="1450" y="10175"/>
                    </a:lnTo>
                    <a:lnTo>
                      <a:pt x="1431" y="10171"/>
                    </a:lnTo>
                    <a:lnTo>
                      <a:pt x="1413" y="10167"/>
                    </a:lnTo>
                    <a:lnTo>
                      <a:pt x="1394" y="10162"/>
                    </a:lnTo>
                    <a:lnTo>
                      <a:pt x="1376" y="10157"/>
                    </a:lnTo>
                    <a:lnTo>
                      <a:pt x="1358" y="10149"/>
                    </a:lnTo>
                    <a:lnTo>
                      <a:pt x="1341" y="10142"/>
                    </a:lnTo>
                    <a:lnTo>
                      <a:pt x="1324" y="10134"/>
                    </a:lnTo>
                    <a:lnTo>
                      <a:pt x="1307" y="10124"/>
                    </a:lnTo>
                    <a:lnTo>
                      <a:pt x="1291" y="10115"/>
                    </a:lnTo>
                    <a:lnTo>
                      <a:pt x="1277" y="10104"/>
                    </a:lnTo>
                    <a:lnTo>
                      <a:pt x="1262" y="10093"/>
                    </a:lnTo>
                    <a:lnTo>
                      <a:pt x="1248" y="10081"/>
                    </a:lnTo>
                    <a:lnTo>
                      <a:pt x="1234" y="10068"/>
                    </a:lnTo>
                    <a:lnTo>
                      <a:pt x="1221" y="10055"/>
                    </a:lnTo>
                    <a:lnTo>
                      <a:pt x="1209" y="10042"/>
                    </a:lnTo>
                    <a:lnTo>
                      <a:pt x="1197" y="10027"/>
                    </a:lnTo>
                    <a:lnTo>
                      <a:pt x="1186" y="10013"/>
                    </a:lnTo>
                    <a:lnTo>
                      <a:pt x="1176" y="9997"/>
                    </a:lnTo>
                    <a:lnTo>
                      <a:pt x="1166" y="9981"/>
                    </a:lnTo>
                    <a:lnTo>
                      <a:pt x="1158" y="9965"/>
                    </a:lnTo>
                    <a:lnTo>
                      <a:pt x="1150" y="9948"/>
                    </a:lnTo>
                    <a:lnTo>
                      <a:pt x="1143" y="9931"/>
                    </a:lnTo>
                    <a:lnTo>
                      <a:pt x="1137" y="9913"/>
                    </a:lnTo>
                    <a:lnTo>
                      <a:pt x="1132" y="9896"/>
                    </a:lnTo>
                    <a:lnTo>
                      <a:pt x="1128" y="9878"/>
                    </a:lnTo>
                    <a:lnTo>
                      <a:pt x="1123" y="9859"/>
                    </a:lnTo>
                    <a:lnTo>
                      <a:pt x="1121" y="9840"/>
                    </a:lnTo>
                    <a:lnTo>
                      <a:pt x="1120" y="9820"/>
                    </a:lnTo>
                    <a:lnTo>
                      <a:pt x="1119" y="9802"/>
                    </a:lnTo>
                    <a:lnTo>
                      <a:pt x="1119" y="8782"/>
                    </a:lnTo>
                    <a:lnTo>
                      <a:pt x="1120" y="8762"/>
                    </a:lnTo>
                    <a:lnTo>
                      <a:pt x="1121" y="8743"/>
                    </a:lnTo>
                    <a:lnTo>
                      <a:pt x="1123" y="8724"/>
                    </a:lnTo>
                    <a:lnTo>
                      <a:pt x="1128" y="8705"/>
                    </a:lnTo>
                    <a:lnTo>
                      <a:pt x="1132" y="8688"/>
                    </a:lnTo>
                    <a:lnTo>
                      <a:pt x="1137" y="8670"/>
                    </a:lnTo>
                    <a:lnTo>
                      <a:pt x="1143" y="8652"/>
                    </a:lnTo>
                    <a:lnTo>
                      <a:pt x="1150" y="8634"/>
                    </a:lnTo>
                    <a:lnTo>
                      <a:pt x="1158" y="8618"/>
                    </a:lnTo>
                    <a:lnTo>
                      <a:pt x="1166" y="8602"/>
                    </a:lnTo>
                    <a:lnTo>
                      <a:pt x="1176" y="8586"/>
                    </a:lnTo>
                    <a:lnTo>
                      <a:pt x="1186" y="8571"/>
                    </a:lnTo>
                    <a:lnTo>
                      <a:pt x="1197" y="8556"/>
                    </a:lnTo>
                    <a:lnTo>
                      <a:pt x="1209" y="8541"/>
                    </a:lnTo>
                    <a:lnTo>
                      <a:pt x="1221" y="8528"/>
                    </a:lnTo>
                    <a:lnTo>
                      <a:pt x="1234" y="8514"/>
                    </a:lnTo>
                    <a:lnTo>
                      <a:pt x="1248" y="8502"/>
                    </a:lnTo>
                    <a:lnTo>
                      <a:pt x="1262" y="8490"/>
                    </a:lnTo>
                    <a:lnTo>
                      <a:pt x="1277" y="8479"/>
                    </a:lnTo>
                    <a:lnTo>
                      <a:pt x="1291" y="8468"/>
                    </a:lnTo>
                    <a:lnTo>
                      <a:pt x="1307" y="8459"/>
                    </a:lnTo>
                    <a:lnTo>
                      <a:pt x="1324" y="8450"/>
                    </a:lnTo>
                    <a:lnTo>
                      <a:pt x="1341" y="8441"/>
                    </a:lnTo>
                    <a:lnTo>
                      <a:pt x="1358" y="8433"/>
                    </a:lnTo>
                    <a:lnTo>
                      <a:pt x="1376" y="8427"/>
                    </a:lnTo>
                    <a:lnTo>
                      <a:pt x="1394" y="8420"/>
                    </a:lnTo>
                    <a:lnTo>
                      <a:pt x="1413" y="8415"/>
                    </a:lnTo>
                    <a:lnTo>
                      <a:pt x="1431" y="8411"/>
                    </a:lnTo>
                    <a:lnTo>
                      <a:pt x="1450" y="8408"/>
                    </a:lnTo>
                    <a:lnTo>
                      <a:pt x="1470" y="8406"/>
                    </a:lnTo>
                    <a:lnTo>
                      <a:pt x="1490" y="8404"/>
                    </a:lnTo>
                    <a:lnTo>
                      <a:pt x="1510" y="8404"/>
                    </a:lnTo>
                    <a:close/>
                    <a:moveTo>
                      <a:pt x="3725" y="14428"/>
                    </a:moveTo>
                    <a:lnTo>
                      <a:pt x="3750" y="14428"/>
                    </a:lnTo>
                    <a:lnTo>
                      <a:pt x="3776" y="14430"/>
                    </a:lnTo>
                    <a:lnTo>
                      <a:pt x="3801" y="14433"/>
                    </a:lnTo>
                    <a:lnTo>
                      <a:pt x="3825" y="14438"/>
                    </a:lnTo>
                    <a:lnTo>
                      <a:pt x="3849" y="14444"/>
                    </a:lnTo>
                    <a:lnTo>
                      <a:pt x="3873" y="14451"/>
                    </a:lnTo>
                    <a:lnTo>
                      <a:pt x="3897" y="14458"/>
                    </a:lnTo>
                    <a:lnTo>
                      <a:pt x="3919" y="14468"/>
                    </a:lnTo>
                    <a:lnTo>
                      <a:pt x="3942" y="14477"/>
                    </a:lnTo>
                    <a:lnTo>
                      <a:pt x="3964" y="14488"/>
                    </a:lnTo>
                    <a:lnTo>
                      <a:pt x="3985" y="14501"/>
                    </a:lnTo>
                    <a:lnTo>
                      <a:pt x="4005" y="14514"/>
                    </a:lnTo>
                    <a:lnTo>
                      <a:pt x="4025" y="14528"/>
                    </a:lnTo>
                    <a:lnTo>
                      <a:pt x="4043" y="14543"/>
                    </a:lnTo>
                    <a:lnTo>
                      <a:pt x="4062" y="14558"/>
                    </a:lnTo>
                    <a:lnTo>
                      <a:pt x="4080" y="14575"/>
                    </a:lnTo>
                    <a:lnTo>
                      <a:pt x="4096" y="14593"/>
                    </a:lnTo>
                    <a:lnTo>
                      <a:pt x="4112" y="14611"/>
                    </a:lnTo>
                    <a:lnTo>
                      <a:pt x="4127" y="14630"/>
                    </a:lnTo>
                    <a:lnTo>
                      <a:pt x="4141" y="14649"/>
                    </a:lnTo>
                    <a:lnTo>
                      <a:pt x="4154" y="14670"/>
                    </a:lnTo>
                    <a:lnTo>
                      <a:pt x="4166" y="14691"/>
                    </a:lnTo>
                    <a:lnTo>
                      <a:pt x="4177" y="14713"/>
                    </a:lnTo>
                    <a:lnTo>
                      <a:pt x="4188" y="14735"/>
                    </a:lnTo>
                    <a:lnTo>
                      <a:pt x="4196" y="14758"/>
                    </a:lnTo>
                    <a:lnTo>
                      <a:pt x="4204" y="14781"/>
                    </a:lnTo>
                    <a:lnTo>
                      <a:pt x="4212" y="14805"/>
                    </a:lnTo>
                    <a:lnTo>
                      <a:pt x="4217" y="14829"/>
                    </a:lnTo>
                    <a:lnTo>
                      <a:pt x="4221" y="14854"/>
                    </a:lnTo>
                    <a:lnTo>
                      <a:pt x="4224" y="14879"/>
                    </a:lnTo>
                    <a:lnTo>
                      <a:pt x="4226" y="14904"/>
                    </a:lnTo>
                    <a:lnTo>
                      <a:pt x="4227" y="14930"/>
                    </a:lnTo>
                    <a:lnTo>
                      <a:pt x="4226" y="14956"/>
                    </a:lnTo>
                    <a:lnTo>
                      <a:pt x="4224" y="14981"/>
                    </a:lnTo>
                    <a:lnTo>
                      <a:pt x="4221" y="15006"/>
                    </a:lnTo>
                    <a:lnTo>
                      <a:pt x="4217" y="15031"/>
                    </a:lnTo>
                    <a:lnTo>
                      <a:pt x="4212" y="15055"/>
                    </a:lnTo>
                    <a:lnTo>
                      <a:pt x="4204" y="15079"/>
                    </a:lnTo>
                    <a:lnTo>
                      <a:pt x="4196" y="15102"/>
                    </a:lnTo>
                    <a:lnTo>
                      <a:pt x="4188" y="15125"/>
                    </a:lnTo>
                    <a:lnTo>
                      <a:pt x="4177" y="15147"/>
                    </a:lnTo>
                    <a:lnTo>
                      <a:pt x="4166" y="15169"/>
                    </a:lnTo>
                    <a:lnTo>
                      <a:pt x="4154" y="15190"/>
                    </a:lnTo>
                    <a:lnTo>
                      <a:pt x="4141" y="15211"/>
                    </a:lnTo>
                    <a:lnTo>
                      <a:pt x="4127" y="15231"/>
                    </a:lnTo>
                    <a:lnTo>
                      <a:pt x="4112" y="15250"/>
                    </a:lnTo>
                    <a:lnTo>
                      <a:pt x="4096" y="15267"/>
                    </a:lnTo>
                    <a:lnTo>
                      <a:pt x="4080" y="15285"/>
                    </a:lnTo>
                    <a:lnTo>
                      <a:pt x="4062" y="15302"/>
                    </a:lnTo>
                    <a:lnTo>
                      <a:pt x="4043" y="15317"/>
                    </a:lnTo>
                    <a:lnTo>
                      <a:pt x="4025" y="15333"/>
                    </a:lnTo>
                    <a:lnTo>
                      <a:pt x="4005" y="15347"/>
                    </a:lnTo>
                    <a:lnTo>
                      <a:pt x="3985" y="15360"/>
                    </a:lnTo>
                    <a:lnTo>
                      <a:pt x="3964" y="15372"/>
                    </a:lnTo>
                    <a:lnTo>
                      <a:pt x="3942" y="15383"/>
                    </a:lnTo>
                    <a:lnTo>
                      <a:pt x="3919" y="15393"/>
                    </a:lnTo>
                    <a:lnTo>
                      <a:pt x="3897" y="15402"/>
                    </a:lnTo>
                    <a:lnTo>
                      <a:pt x="3873" y="15410"/>
                    </a:lnTo>
                    <a:lnTo>
                      <a:pt x="3849" y="15417"/>
                    </a:lnTo>
                    <a:lnTo>
                      <a:pt x="3825" y="15423"/>
                    </a:lnTo>
                    <a:lnTo>
                      <a:pt x="3801" y="15427"/>
                    </a:lnTo>
                    <a:lnTo>
                      <a:pt x="3776" y="15430"/>
                    </a:lnTo>
                    <a:lnTo>
                      <a:pt x="3750" y="15432"/>
                    </a:lnTo>
                    <a:lnTo>
                      <a:pt x="3725" y="15432"/>
                    </a:lnTo>
                    <a:lnTo>
                      <a:pt x="3699" y="15432"/>
                    </a:lnTo>
                    <a:lnTo>
                      <a:pt x="3673" y="15430"/>
                    </a:lnTo>
                    <a:lnTo>
                      <a:pt x="3648" y="15427"/>
                    </a:lnTo>
                    <a:lnTo>
                      <a:pt x="3624" y="15423"/>
                    </a:lnTo>
                    <a:lnTo>
                      <a:pt x="3599" y="15417"/>
                    </a:lnTo>
                    <a:lnTo>
                      <a:pt x="3576" y="15410"/>
                    </a:lnTo>
                    <a:lnTo>
                      <a:pt x="3552" y="15402"/>
                    </a:lnTo>
                    <a:lnTo>
                      <a:pt x="3529" y="15393"/>
                    </a:lnTo>
                    <a:lnTo>
                      <a:pt x="3507" y="15383"/>
                    </a:lnTo>
                    <a:lnTo>
                      <a:pt x="3485" y="15372"/>
                    </a:lnTo>
                    <a:lnTo>
                      <a:pt x="3464" y="15360"/>
                    </a:lnTo>
                    <a:lnTo>
                      <a:pt x="3444" y="15347"/>
                    </a:lnTo>
                    <a:lnTo>
                      <a:pt x="3424" y="15333"/>
                    </a:lnTo>
                    <a:lnTo>
                      <a:pt x="3406" y="15317"/>
                    </a:lnTo>
                    <a:lnTo>
                      <a:pt x="3387" y="15302"/>
                    </a:lnTo>
                    <a:lnTo>
                      <a:pt x="3369" y="15285"/>
                    </a:lnTo>
                    <a:lnTo>
                      <a:pt x="3352" y="15267"/>
                    </a:lnTo>
                    <a:lnTo>
                      <a:pt x="3337" y="15250"/>
                    </a:lnTo>
                    <a:lnTo>
                      <a:pt x="3322" y="15231"/>
                    </a:lnTo>
                    <a:lnTo>
                      <a:pt x="3308" y="15211"/>
                    </a:lnTo>
                    <a:lnTo>
                      <a:pt x="3295" y="15190"/>
                    </a:lnTo>
                    <a:lnTo>
                      <a:pt x="3282" y="15169"/>
                    </a:lnTo>
                    <a:lnTo>
                      <a:pt x="3272" y="15147"/>
                    </a:lnTo>
                    <a:lnTo>
                      <a:pt x="3261" y="15125"/>
                    </a:lnTo>
                    <a:lnTo>
                      <a:pt x="3252" y="15102"/>
                    </a:lnTo>
                    <a:lnTo>
                      <a:pt x="3245" y="15079"/>
                    </a:lnTo>
                    <a:lnTo>
                      <a:pt x="3237" y="15055"/>
                    </a:lnTo>
                    <a:lnTo>
                      <a:pt x="3232" y="15031"/>
                    </a:lnTo>
                    <a:lnTo>
                      <a:pt x="3228" y="15006"/>
                    </a:lnTo>
                    <a:lnTo>
                      <a:pt x="3225" y="14981"/>
                    </a:lnTo>
                    <a:lnTo>
                      <a:pt x="3223" y="14956"/>
                    </a:lnTo>
                    <a:lnTo>
                      <a:pt x="3222" y="14930"/>
                    </a:lnTo>
                    <a:lnTo>
                      <a:pt x="3223" y="14904"/>
                    </a:lnTo>
                    <a:lnTo>
                      <a:pt x="3225" y="14879"/>
                    </a:lnTo>
                    <a:lnTo>
                      <a:pt x="3228" y="14854"/>
                    </a:lnTo>
                    <a:lnTo>
                      <a:pt x="3232" y="14829"/>
                    </a:lnTo>
                    <a:lnTo>
                      <a:pt x="3237" y="14805"/>
                    </a:lnTo>
                    <a:lnTo>
                      <a:pt x="3245" y="14781"/>
                    </a:lnTo>
                    <a:lnTo>
                      <a:pt x="3252" y="14758"/>
                    </a:lnTo>
                    <a:lnTo>
                      <a:pt x="3261" y="14735"/>
                    </a:lnTo>
                    <a:lnTo>
                      <a:pt x="3272" y="14713"/>
                    </a:lnTo>
                    <a:lnTo>
                      <a:pt x="3282" y="14691"/>
                    </a:lnTo>
                    <a:lnTo>
                      <a:pt x="3295" y="14670"/>
                    </a:lnTo>
                    <a:lnTo>
                      <a:pt x="3308" y="14649"/>
                    </a:lnTo>
                    <a:lnTo>
                      <a:pt x="3322" y="14630"/>
                    </a:lnTo>
                    <a:lnTo>
                      <a:pt x="3337" y="14611"/>
                    </a:lnTo>
                    <a:lnTo>
                      <a:pt x="3352" y="14593"/>
                    </a:lnTo>
                    <a:lnTo>
                      <a:pt x="3369" y="14575"/>
                    </a:lnTo>
                    <a:lnTo>
                      <a:pt x="3387" y="14558"/>
                    </a:lnTo>
                    <a:lnTo>
                      <a:pt x="3406" y="14543"/>
                    </a:lnTo>
                    <a:lnTo>
                      <a:pt x="3424" y="14528"/>
                    </a:lnTo>
                    <a:lnTo>
                      <a:pt x="3444" y="14514"/>
                    </a:lnTo>
                    <a:lnTo>
                      <a:pt x="3464" y="14501"/>
                    </a:lnTo>
                    <a:lnTo>
                      <a:pt x="3485" y="14488"/>
                    </a:lnTo>
                    <a:lnTo>
                      <a:pt x="3507" y="14477"/>
                    </a:lnTo>
                    <a:lnTo>
                      <a:pt x="3529" y="14468"/>
                    </a:lnTo>
                    <a:lnTo>
                      <a:pt x="3552" y="14458"/>
                    </a:lnTo>
                    <a:lnTo>
                      <a:pt x="3576" y="14451"/>
                    </a:lnTo>
                    <a:lnTo>
                      <a:pt x="3599" y="14444"/>
                    </a:lnTo>
                    <a:lnTo>
                      <a:pt x="3624" y="14438"/>
                    </a:lnTo>
                    <a:lnTo>
                      <a:pt x="3648" y="14433"/>
                    </a:lnTo>
                    <a:lnTo>
                      <a:pt x="3673" y="14430"/>
                    </a:lnTo>
                    <a:lnTo>
                      <a:pt x="3699" y="14428"/>
                    </a:lnTo>
                    <a:lnTo>
                      <a:pt x="3725" y="14428"/>
                    </a:lnTo>
                    <a:close/>
                    <a:moveTo>
                      <a:pt x="1277" y="12777"/>
                    </a:moveTo>
                    <a:lnTo>
                      <a:pt x="6172" y="12777"/>
                    </a:lnTo>
                    <a:lnTo>
                      <a:pt x="6186" y="12777"/>
                    </a:lnTo>
                    <a:lnTo>
                      <a:pt x="6198" y="12779"/>
                    </a:lnTo>
                    <a:lnTo>
                      <a:pt x="6211" y="12782"/>
                    </a:lnTo>
                    <a:lnTo>
                      <a:pt x="6222" y="12787"/>
                    </a:lnTo>
                    <a:lnTo>
                      <a:pt x="6234" y="12793"/>
                    </a:lnTo>
                    <a:lnTo>
                      <a:pt x="6244" y="12799"/>
                    </a:lnTo>
                    <a:lnTo>
                      <a:pt x="6255" y="12806"/>
                    </a:lnTo>
                    <a:lnTo>
                      <a:pt x="6263" y="12815"/>
                    </a:lnTo>
                    <a:lnTo>
                      <a:pt x="6271" y="12824"/>
                    </a:lnTo>
                    <a:lnTo>
                      <a:pt x="6279" y="12834"/>
                    </a:lnTo>
                    <a:lnTo>
                      <a:pt x="6286" y="12845"/>
                    </a:lnTo>
                    <a:lnTo>
                      <a:pt x="6291" y="12856"/>
                    </a:lnTo>
                    <a:lnTo>
                      <a:pt x="6295" y="12868"/>
                    </a:lnTo>
                    <a:lnTo>
                      <a:pt x="6299" y="12881"/>
                    </a:lnTo>
                    <a:lnTo>
                      <a:pt x="6301" y="12893"/>
                    </a:lnTo>
                    <a:lnTo>
                      <a:pt x="6302" y="12906"/>
                    </a:lnTo>
                    <a:lnTo>
                      <a:pt x="6302" y="13021"/>
                    </a:lnTo>
                    <a:lnTo>
                      <a:pt x="6301" y="13034"/>
                    </a:lnTo>
                    <a:lnTo>
                      <a:pt x="6299" y="13047"/>
                    </a:lnTo>
                    <a:lnTo>
                      <a:pt x="6295" y="13059"/>
                    </a:lnTo>
                    <a:lnTo>
                      <a:pt x="6291" y="13071"/>
                    </a:lnTo>
                    <a:lnTo>
                      <a:pt x="6286" y="13082"/>
                    </a:lnTo>
                    <a:lnTo>
                      <a:pt x="6279" y="13093"/>
                    </a:lnTo>
                    <a:lnTo>
                      <a:pt x="6271" y="13103"/>
                    </a:lnTo>
                    <a:lnTo>
                      <a:pt x="6263" y="13112"/>
                    </a:lnTo>
                    <a:lnTo>
                      <a:pt x="6255" y="13121"/>
                    </a:lnTo>
                    <a:lnTo>
                      <a:pt x="6244" y="13128"/>
                    </a:lnTo>
                    <a:lnTo>
                      <a:pt x="6234" y="13134"/>
                    </a:lnTo>
                    <a:lnTo>
                      <a:pt x="6222" y="13140"/>
                    </a:lnTo>
                    <a:lnTo>
                      <a:pt x="6211" y="13145"/>
                    </a:lnTo>
                    <a:lnTo>
                      <a:pt x="6198" y="13148"/>
                    </a:lnTo>
                    <a:lnTo>
                      <a:pt x="6186" y="13149"/>
                    </a:lnTo>
                    <a:lnTo>
                      <a:pt x="6172" y="13150"/>
                    </a:lnTo>
                    <a:lnTo>
                      <a:pt x="1277" y="13150"/>
                    </a:lnTo>
                    <a:lnTo>
                      <a:pt x="1263" y="13149"/>
                    </a:lnTo>
                    <a:lnTo>
                      <a:pt x="1251" y="13148"/>
                    </a:lnTo>
                    <a:lnTo>
                      <a:pt x="1238" y="13145"/>
                    </a:lnTo>
                    <a:lnTo>
                      <a:pt x="1227" y="13140"/>
                    </a:lnTo>
                    <a:lnTo>
                      <a:pt x="1215" y="13134"/>
                    </a:lnTo>
                    <a:lnTo>
                      <a:pt x="1205" y="13128"/>
                    </a:lnTo>
                    <a:lnTo>
                      <a:pt x="1194" y="13121"/>
                    </a:lnTo>
                    <a:lnTo>
                      <a:pt x="1186" y="13112"/>
                    </a:lnTo>
                    <a:lnTo>
                      <a:pt x="1178" y="13103"/>
                    </a:lnTo>
                    <a:lnTo>
                      <a:pt x="1169" y="13093"/>
                    </a:lnTo>
                    <a:lnTo>
                      <a:pt x="1163" y="13082"/>
                    </a:lnTo>
                    <a:lnTo>
                      <a:pt x="1158" y="13071"/>
                    </a:lnTo>
                    <a:lnTo>
                      <a:pt x="1154" y="13059"/>
                    </a:lnTo>
                    <a:lnTo>
                      <a:pt x="1150" y="13047"/>
                    </a:lnTo>
                    <a:lnTo>
                      <a:pt x="1148" y="13034"/>
                    </a:lnTo>
                    <a:lnTo>
                      <a:pt x="1147" y="13021"/>
                    </a:lnTo>
                    <a:lnTo>
                      <a:pt x="1147" y="12906"/>
                    </a:lnTo>
                    <a:lnTo>
                      <a:pt x="1148" y="12893"/>
                    </a:lnTo>
                    <a:lnTo>
                      <a:pt x="1150" y="12881"/>
                    </a:lnTo>
                    <a:lnTo>
                      <a:pt x="1154" y="12868"/>
                    </a:lnTo>
                    <a:lnTo>
                      <a:pt x="1158" y="12856"/>
                    </a:lnTo>
                    <a:lnTo>
                      <a:pt x="1163" y="12845"/>
                    </a:lnTo>
                    <a:lnTo>
                      <a:pt x="1169" y="12834"/>
                    </a:lnTo>
                    <a:lnTo>
                      <a:pt x="1178" y="12824"/>
                    </a:lnTo>
                    <a:lnTo>
                      <a:pt x="1186" y="12815"/>
                    </a:lnTo>
                    <a:lnTo>
                      <a:pt x="1194" y="12806"/>
                    </a:lnTo>
                    <a:lnTo>
                      <a:pt x="1205" y="12799"/>
                    </a:lnTo>
                    <a:lnTo>
                      <a:pt x="1215" y="12793"/>
                    </a:lnTo>
                    <a:lnTo>
                      <a:pt x="1227" y="12787"/>
                    </a:lnTo>
                    <a:lnTo>
                      <a:pt x="1238" y="12782"/>
                    </a:lnTo>
                    <a:lnTo>
                      <a:pt x="1251" y="12779"/>
                    </a:lnTo>
                    <a:lnTo>
                      <a:pt x="1263" y="12777"/>
                    </a:lnTo>
                    <a:lnTo>
                      <a:pt x="1277" y="12777"/>
                    </a:lnTo>
                    <a:close/>
                    <a:moveTo>
                      <a:pt x="1277" y="12217"/>
                    </a:moveTo>
                    <a:lnTo>
                      <a:pt x="6172" y="12217"/>
                    </a:lnTo>
                    <a:lnTo>
                      <a:pt x="6186" y="12218"/>
                    </a:lnTo>
                    <a:lnTo>
                      <a:pt x="6198" y="12220"/>
                    </a:lnTo>
                    <a:lnTo>
                      <a:pt x="6211" y="12223"/>
                    </a:lnTo>
                    <a:lnTo>
                      <a:pt x="6222" y="12227"/>
                    </a:lnTo>
                    <a:lnTo>
                      <a:pt x="6234" y="12232"/>
                    </a:lnTo>
                    <a:lnTo>
                      <a:pt x="6244" y="12240"/>
                    </a:lnTo>
                    <a:lnTo>
                      <a:pt x="6255" y="12247"/>
                    </a:lnTo>
                    <a:lnTo>
                      <a:pt x="6263" y="12255"/>
                    </a:lnTo>
                    <a:lnTo>
                      <a:pt x="6271" y="12265"/>
                    </a:lnTo>
                    <a:lnTo>
                      <a:pt x="6279" y="12274"/>
                    </a:lnTo>
                    <a:lnTo>
                      <a:pt x="6286" y="12284"/>
                    </a:lnTo>
                    <a:lnTo>
                      <a:pt x="6291" y="12296"/>
                    </a:lnTo>
                    <a:lnTo>
                      <a:pt x="6295" y="12307"/>
                    </a:lnTo>
                    <a:lnTo>
                      <a:pt x="6299" y="12320"/>
                    </a:lnTo>
                    <a:lnTo>
                      <a:pt x="6301" y="12334"/>
                    </a:lnTo>
                    <a:lnTo>
                      <a:pt x="6302" y="12346"/>
                    </a:lnTo>
                    <a:lnTo>
                      <a:pt x="6302" y="12461"/>
                    </a:lnTo>
                    <a:lnTo>
                      <a:pt x="6301" y="12474"/>
                    </a:lnTo>
                    <a:lnTo>
                      <a:pt x="6299" y="12487"/>
                    </a:lnTo>
                    <a:lnTo>
                      <a:pt x="6295" y="12500"/>
                    </a:lnTo>
                    <a:lnTo>
                      <a:pt x="6291" y="12511"/>
                    </a:lnTo>
                    <a:lnTo>
                      <a:pt x="6286" y="12522"/>
                    </a:lnTo>
                    <a:lnTo>
                      <a:pt x="6279" y="12533"/>
                    </a:lnTo>
                    <a:lnTo>
                      <a:pt x="6271" y="12543"/>
                    </a:lnTo>
                    <a:lnTo>
                      <a:pt x="6263" y="12552"/>
                    </a:lnTo>
                    <a:lnTo>
                      <a:pt x="6255" y="12561"/>
                    </a:lnTo>
                    <a:lnTo>
                      <a:pt x="6244" y="12568"/>
                    </a:lnTo>
                    <a:lnTo>
                      <a:pt x="6234" y="12575"/>
                    </a:lnTo>
                    <a:lnTo>
                      <a:pt x="6222" y="12580"/>
                    </a:lnTo>
                    <a:lnTo>
                      <a:pt x="6211" y="12584"/>
                    </a:lnTo>
                    <a:lnTo>
                      <a:pt x="6198" y="12587"/>
                    </a:lnTo>
                    <a:lnTo>
                      <a:pt x="6186" y="12589"/>
                    </a:lnTo>
                    <a:lnTo>
                      <a:pt x="6172" y="12590"/>
                    </a:lnTo>
                    <a:lnTo>
                      <a:pt x="1277" y="12590"/>
                    </a:lnTo>
                    <a:lnTo>
                      <a:pt x="1263" y="12589"/>
                    </a:lnTo>
                    <a:lnTo>
                      <a:pt x="1251" y="12587"/>
                    </a:lnTo>
                    <a:lnTo>
                      <a:pt x="1238" y="12584"/>
                    </a:lnTo>
                    <a:lnTo>
                      <a:pt x="1227" y="12580"/>
                    </a:lnTo>
                    <a:lnTo>
                      <a:pt x="1215" y="12575"/>
                    </a:lnTo>
                    <a:lnTo>
                      <a:pt x="1205" y="12568"/>
                    </a:lnTo>
                    <a:lnTo>
                      <a:pt x="1194" y="12561"/>
                    </a:lnTo>
                    <a:lnTo>
                      <a:pt x="1186" y="12552"/>
                    </a:lnTo>
                    <a:lnTo>
                      <a:pt x="1178" y="12543"/>
                    </a:lnTo>
                    <a:lnTo>
                      <a:pt x="1169" y="12533"/>
                    </a:lnTo>
                    <a:lnTo>
                      <a:pt x="1163" y="12522"/>
                    </a:lnTo>
                    <a:lnTo>
                      <a:pt x="1158" y="12511"/>
                    </a:lnTo>
                    <a:lnTo>
                      <a:pt x="1154" y="12500"/>
                    </a:lnTo>
                    <a:lnTo>
                      <a:pt x="1150" y="12487"/>
                    </a:lnTo>
                    <a:lnTo>
                      <a:pt x="1148" y="12474"/>
                    </a:lnTo>
                    <a:lnTo>
                      <a:pt x="1147" y="12461"/>
                    </a:lnTo>
                    <a:lnTo>
                      <a:pt x="1147" y="12346"/>
                    </a:lnTo>
                    <a:lnTo>
                      <a:pt x="1148" y="12334"/>
                    </a:lnTo>
                    <a:lnTo>
                      <a:pt x="1150" y="12320"/>
                    </a:lnTo>
                    <a:lnTo>
                      <a:pt x="1154" y="12307"/>
                    </a:lnTo>
                    <a:lnTo>
                      <a:pt x="1158" y="12296"/>
                    </a:lnTo>
                    <a:lnTo>
                      <a:pt x="1163" y="12284"/>
                    </a:lnTo>
                    <a:lnTo>
                      <a:pt x="1169" y="12274"/>
                    </a:lnTo>
                    <a:lnTo>
                      <a:pt x="1178" y="12265"/>
                    </a:lnTo>
                    <a:lnTo>
                      <a:pt x="1186" y="12255"/>
                    </a:lnTo>
                    <a:lnTo>
                      <a:pt x="1194" y="12247"/>
                    </a:lnTo>
                    <a:lnTo>
                      <a:pt x="1205" y="12240"/>
                    </a:lnTo>
                    <a:lnTo>
                      <a:pt x="1215" y="12232"/>
                    </a:lnTo>
                    <a:lnTo>
                      <a:pt x="1227" y="12227"/>
                    </a:lnTo>
                    <a:lnTo>
                      <a:pt x="1238" y="12223"/>
                    </a:lnTo>
                    <a:lnTo>
                      <a:pt x="1251" y="12220"/>
                    </a:lnTo>
                    <a:lnTo>
                      <a:pt x="1263" y="12218"/>
                    </a:lnTo>
                    <a:lnTo>
                      <a:pt x="1277" y="122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85" name="圆角矩形 184"/>
            <p:cNvSpPr/>
            <p:nvPr/>
          </p:nvSpPr>
          <p:spPr>
            <a:xfrm>
              <a:off x="9338194" y="3591606"/>
              <a:ext cx="215573" cy="87443"/>
            </a:xfrm>
            <a:prstGeom prst="roundRect">
              <a:avLst/>
            </a:prstGeom>
            <a:solidFill>
              <a:srgbClr val="0076B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50" dirty="0">
                  <a:solidFill>
                    <a:schemeClr val="bg1"/>
                  </a:solidFill>
                  <a:latin typeface="+mn-ea"/>
                  <a:cs typeface="Arial Unicode MS" pitchFamily="34" charset="-122"/>
                </a:rPr>
                <a:t>vSwitch</a:t>
              </a:r>
              <a:endParaRPr lang="zh-CN" altLang="en-US" sz="450" dirty="0">
                <a:solidFill>
                  <a:schemeClr val="bg1"/>
                </a:solidFill>
                <a:latin typeface="+mn-ea"/>
                <a:cs typeface="Arial Unicode MS" pitchFamily="34" charset="-122"/>
              </a:endParaRPr>
            </a:p>
          </p:txBody>
        </p:sp>
        <p:grpSp>
          <p:nvGrpSpPr>
            <p:cNvPr id="46" name="组合 94"/>
            <p:cNvGrpSpPr/>
            <p:nvPr/>
          </p:nvGrpSpPr>
          <p:grpSpPr>
            <a:xfrm>
              <a:off x="9638595" y="3613945"/>
              <a:ext cx="177515" cy="288947"/>
              <a:chOff x="1952864" y="2443060"/>
              <a:chExt cx="439738" cy="671513"/>
            </a:xfrm>
            <a:solidFill>
              <a:schemeClr val="bg1">
                <a:lumMod val="50000"/>
              </a:schemeClr>
            </a:solidFill>
          </p:grpSpPr>
          <p:sp>
            <p:nvSpPr>
              <p:cNvPr id="187" name="Line 157"/>
              <p:cNvSpPr>
                <a:spLocks noChangeShapeType="1"/>
              </p:cNvSpPr>
              <p:nvPr/>
            </p:nvSpPr>
            <p:spPr bwMode="auto">
              <a:xfrm>
                <a:off x="2184639" y="309076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88" name="Line 158"/>
              <p:cNvSpPr>
                <a:spLocks noChangeShapeType="1"/>
              </p:cNvSpPr>
              <p:nvPr/>
            </p:nvSpPr>
            <p:spPr bwMode="auto">
              <a:xfrm>
                <a:off x="2184639" y="309076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89" name="Freeform 159"/>
              <p:cNvSpPr>
                <a:spLocks noEditPoints="1"/>
              </p:cNvSpPr>
              <p:nvPr/>
            </p:nvSpPr>
            <p:spPr bwMode="auto">
              <a:xfrm>
                <a:off x="1952864" y="2443060"/>
                <a:ext cx="439738" cy="649288"/>
              </a:xfrm>
              <a:custGeom>
                <a:avLst/>
                <a:gdLst>
                  <a:gd name="T0" fmla="*/ 226 w 277"/>
                  <a:gd name="T1" fmla="*/ 151 h 409"/>
                  <a:gd name="T2" fmla="*/ 269 w 277"/>
                  <a:gd name="T3" fmla="*/ 122 h 409"/>
                  <a:gd name="T4" fmla="*/ 273 w 277"/>
                  <a:gd name="T5" fmla="*/ 53 h 409"/>
                  <a:gd name="T6" fmla="*/ 245 w 277"/>
                  <a:gd name="T7" fmla="*/ 20 h 409"/>
                  <a:gd name="T8" fmla="*/ 137 w 277"/>
                  <a:gd name="T9" fmla="*/ 0 h 409"/>
                  <a:gd name="T10" fmla="*/ 39 w 277"/>
                  <a:gd name="T11" fmla="*/ 17 h 409"/>
                  <a:gd name="T12" fmla="*/ 2 w 277"/>
                  <a:gd name="T13" fmla="*/ 47 h 409"/>
                  <a:gd name="T14" fmla="*/ 2 w 277"/>
                  <a:gd name="T15" fmla="*/ 117 h 409"/>
                  <a:gd name="T16" fmla="*/ 39 w 277"/>
                  <a:gd name="T17" fmla="*/ 147 h 409"/>
                  <a:gd name="T18" fmla="*/ 137 w 277"/>
                  <a:gd name="T19" fmla="*/ 164 h 409"/>
                  <a:gd name="T20" fmla="*/ 46 w 277"/>
                  <a:gd name="T21" fmla="*/ 122 h 409"/>
                  <a:gd name="T22" fmla="*/ 58 w 277"/>
                  <a:gd name="T23" fmla="*/ 110 h 409"/>
                  <a:gd name="T24" fmla="*/ 69 w 277"/>
                  <a:gd name="T25" fmla="*/ 127 h 409"/>
                  <a:gd name="T26" fmla="*/ 8 w 277"/>
                  <a:gd name="T27" fmla="*/ 50 h 409"/>
                  <a:gd name="T28" fmla="*/ 97 w 277"/>
                  <a:gd name="T29" fmla="*/ 85 h 409"/>
                  <a:gd name="T30" fmla="*/ 200 w 277"/>
                  <a:gd name="T31" fmla="*/ 82 h 409"/>
                  <a:gd name="T32" fmla="*/ 270 w 277"/>
                  <a:gd name="T33" fmla="*/ 50 h 409"/>
                  <a:gd name="T34" fmla="*/ 183 w 277"/>
                  <a:gd name="T35" fmla="*/ 91 h 409"/>
                  <a:gd name="T36" fmla="*/ 75 w 277"/>
                  <a:gd name="T37" fmla="*/ 86 h 409"/>
                  <a:gd name="T38" fmla="*/ 8 w 277"/>
                  <a:gd name="T39" fmla="*/ 50 h 409"/>
                  <a:gd name="T40" fmla="*/ 170 w 277"/>
                  <a:gd name="T41" fmla="*/ 402 h 409"/>
                  <a:gd name="T42" fmla="*/ 276 w 277"/>
                  <a:gd name="T43" fmla="*/ 403 h 409"/>
                  <a:gd name="T44" fmla="*/ 267 w 277"/>
                  <a:gd name="T45" fmla="*/ 391 h 409"/>
                  <a:gd name="T46" fmla="*/ 216 w 277"/>
                  <a:gd name="T47" fmla="*/ 242 h 409"/>
                  <a:gd name="T48" fmla="*/ 265 w 277"/>
                  <a:gd name="T49" fmla="*/ 216 h 409"/>
                  <a:gd name="T50" fmla="*/ 274 w 277"/>
                  <a:gd name="T51" fmla="*/ 148 h 409"/>
                  <a:gd name="T52" fmla="*/ 262 w 277"/>
                  <a:gd name="T53" fmla="*/ 154 h 409"/>
                  <a:gd name="T54" fmla="*/ 188 w 277"/>
                  <a:gd name="T55" fmla="*/ 186 h 409"/>
                  <a:gd name="T56" fmla="*/ 65 w 277"/>
                  <a:gd name="T57" fmla="*/ 182 h 409"/>
                  <a:gd name="T58" fmla="*/ 8 w 277"/>
                  <a:gd name="T59" fmla="*/ 149 h 409"/>
                  <a:gd name="T60" fmla="*/ 0 w 277"/>
                  <a:gd name="T61" fmla="*/ 193 h 409"/>
                  <a:gd name="T62" fmla="*/ 15 w 277"/>
                  <a:gd name="T63" fmla="*/ 221 h 409"/>
                  <a:gd name="T64" fmla="*/ 82 w 277"/>
                  <a:gd name="T65" fmla="*/ 248 h 409"/>
                  <a:gd name="T66" fmla="*/ 63 w 277"/>
                  <a:gd name="T67" fmla="*/ 200 h 409"/>
                  <a:gd name="T68" fmla="*/ 66 w 277"/>
                  <a:gd name="T69" fmla="*/ 220 h 409"/>
                  <a:gd name="T70" fmla="*/ 47 w 277"/>
                  <a:gd name="T71" fmla="*/ 216 h 409"/>
                  <a:gd name="T72" fmla="*/ 58 w 277"/>
                  <a:gd name="T73" fmla="*/ 200 h 409"/>
                  <a:gd name="T74" fmla="*/ 3 w 277"/>
                  <a:gd name="T75" fmla="*/ 394 h 409"/>
                  <a:gd name="T76" fmla="*/ 7 w 277"/>
                  <a:gd name="T77" fmla="*/ 409 h 409"/>
                  <a:gd name="T78" fmla="*/ 105 w 277"/>
                  <a:gd name="T79" fmla="*/ 396 h 409"/>
                  <a:gd name="T80" fmla="*/ 274 w 277"/>
                  <a:gd name="T81" fmla="*/ 231 h 409"/>
                  <a:gd name="T82" fmla="*/ 258 w 277"/>
                  <a:gd name="T83" fmla="*/ 248 h 409"/>
                  <a:gd name="T84" fmla="*/ 164 w 277"/>
                  <a:gd name="T85" fmla="*/ 277 h 409"/>
                  <a:gd name="T86" fmla="*/ 45 w 277"/>
                  <a:gd name="T87" fmla="*/ 263 h 409"/>
                  <a:gd name="T88" fmla="*/ 5 w 277"/>
                  <a:gd name="T89" fmla="*/ 232 h 409"/>
                  <a:gd name="T90" fmla="*/ 0 w 277"/>
                  <a:gd name="T91" fmla="*/ 281 h 409"/>
                  <a:gd name="T92" fmla="*/ 21 w 277"/>
                  <a:gd name="T93" fmla="*/ 313 h 409"/>
                  <a:gd name="T94" fmla="*/ 102 w 277"/>
                  <a:gd name="T95" fmla="*/ 339 h 409"/>
                  <a:gd name="T96" fmla="*/ 138 w 277"/>
                  <a:gd name="T97" fmla="*/ 363 h 409"/>
                  <a:gd name="T98" fmla="*/ 199 w 277"/>
                  <a:gd name="T99" fmla="*/ 334 h 409"/>
                  <a:gd name="T100" fmla="*/ 266 w 277"/>
                  <a:gd name="T101" fmla="*/ 304 h 409"/>
                  <a:gd name="T102" fmla="*/ 58 w 277"/>
                  <a:gd name="T103" fmla="*/ 313 h 409"/>
                  <a:gd name="T104" fmla="*/ 46 w 277"/>
                  <a:gd name="T105" fmla="*/ 301 h 409"/>
                  <a:gd name="T106" fmla="*/ 63 w 277"/>
                  <a:gd name="T107" fmla="*/ 291 h 409"/>
                  <a:gd name="T108" fmla="*/ 66 w 277"/>
                  <a:gd name="T109" fmla="*/ 31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7" h="409">
                    <a:moveTo>
                      <a:pt x="137" y="164"/>
                    </a:moveTo>
                    <a:lnTo>
                      <a:pt x="137" y="164"/>
                    </a:lnTo>
                    <a:lnTo>
                      <a:pt x="166" y="163"/>
                    </a:lnTo>
                    <a:lnTo>
                      <a:pt x="192" y="160"/>
                    </a:lnTo>
                    <a:lnTo>
                      <a:pt x="216" y="154"/>
                    </a:lnTo>
                    <a:lnTo>
                      <a:pt x="226" y="151"/>
                    </a:lnTo>
                    <a:lnTo>
                      <a:pt x="236" y="147"/>
                    </a:lnTo>
                    <a:lnTo>
                      <a:pt x="245" y="142"/>
                    </a:lnTo>
                    <a:lnTo>
                      <a:pt x="253" y="138"/>
                    </a:lnTo>
                    <a:lnTo>
                      <a:pt x="259" y="133"/>
                    </a:lnTo>
                    <a:lnTo>
                      <a:pt x="265" y="128"/>
                    </a:lnTo>
                    <a:lnTo>
                      <a:pt x="269" y="122"/>
                    </a:lnTo>
                    <a:lnTo>
                      <a:pt x="272" y="117"/>
                    </a:lnTo>
                    <a:lnTo>
                      <a:pt x="273" y="110"/>
                    </a:lnTo>
                    <a:lnTo>
                      <a:pt x="274" y="105"/>
                    </a:lnTo>
                    <a:lnTo>
                      <a:pt x="274" y="59"/>
                    </a:lnTo>
                    <a:lnTo>
                      <a:pt x="274" y="59"/>
                    </a:lnTo>
                    <a:lnTo>
                      <a:pt x="273" y="53"/>
                    </a:lnTo>
                    <a:lnTo>
                      <a:pt x="272" y="47"/>
                    </a:lnTo>
                    <a:lnTo>
                      <a:pt x="269" y="41"/>
                    </a:lnTo>
                    <a:lnTo>
                      <a:pt x="265" y="36"/>
                    </a:lnTo>
                    <a:lnTo>
                      <a:pt x="259" y="30"/>
                    </a:lnTo>
                    <a:lnTo>
                      <a:pt x="253" y="26"/>
                    </a:lnTo>
                    <a:lnTo>
                      <a:pt x="245" y="20"/>
                    </a:lnTo>
                    <a:lnTo>
                      <a:pt x="236" y="17"/>
                    </a:lnTo>
                    <a:lnTo>
                      <a:pt x="226" y="13"/>
                    </a:lnTo>
                    <a:lnTo>
                      <a:pt x="216" y="9"/>
                    </a:lnTo>
                    <a:lnTo>
                      <a:pt x="192" y="4"/>
                    </a:lnTo>
                    <a:lnTo>
                      <a:pt x="166" y="1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09" y="1"/>
                    </a:lnTo>
                    <a:lnTo>
                      <a:pt x="82" y="4"/>
                    </a:lnTo>
                    <a:lnTo>
                      <a:pt x="58" y="9"/>
                    </a:lnTo>
                    <a:lnTo>
                      <a:pt x="48" y="13"/>
                    </a:lnTo>
                    <a:lnTo>
                      <a:pt x="39" y="17"/>
                    </a:lnTo>
                    <a:lnTo>
                      <a:pt x="30" y="20"/>
                    </a:lnTo>
                    <a:lnTo>
                      <a:pt x="22" y="26"/>
                    </a:lnTo>
                    <a:lnTo>
                      <a:pt x="15" y="30"/>
                    </a:lnTo>
                    <a:lnTo>
                      <a:pt x="10" y="36"/>
                    </a:lnTo>
                    <a:lnTo>
                      <a:pt x="6" y="41"/>
                    </a:lnTo>
                    <a:lnTo>
                      <a:pt x="2" y="47"/>
                    </a:lnTo>
                    <a:lnTo>
                      <a:pt x="1" y="53"/>
                    </a:lnTo>
                    <a:lnTo>
                      <a:pt x="0" y="59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110"/>
                    </a:lnTo>
                    <a:lnTo>
                      <a:pt x="2" y="117"/>
                    </a:lnTo>
                    <a:lnTo>
                      <a:pt x="6" y="122"/>
                    </a:lnTo>
                    <a:lnTo>
                      <a:pt x="10" y="128"/>
                    </a:lnTo>
                    <a:lnTo>
                      <a:pt x="15" y="133"/>
                    </a:lnTo>
                    <a:lnTo>
                      <a:pt x="22" y="138"/>
                    </a:lnTo>
                    <a:lnTo>
                      <a:pt x="30" y="142"/>
                    </a:lnTo>
                    <a:lnTo>
                      <a:pt x="39" y="147"/>
                    </a:lnTo>
                    <a:lnTo>
                      <a:pt x="48" y="151"/>
                    </a:lnTo>
                    <a:lnTo>
                      <a:pt x="58" y="154"/>
                    </a:lnTo>
                    <a:lnTo>
                      <a:pt x="82" y="160"/>
                    </a:lnTo>
                    <a:lnTo>
                      <a:pt x="109" y="163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58" y="135"/>
                    </a:moveTo>
                    <a:lnTo>
                      <a:pt x="58" y="135"/>
                    </a:lnTo>
                    <a:lnTo>
                      <a:pt x="54" y="133"/>
                    </a:lnTo>
                    <a:lnTo>
                      <a:pt x="49" y="130"/>
                    </a:lnTo>
                    <a:lnTo>
                      <a:pt x="47" y="127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7" y="118"/>
                    </a:lnTo>
                    <a:lnTo>
                      <a:pt x="49" y="115"/>
                    </a:lnTo>
                    <a:lnTo>
                      <a:pt x="54" y="111"/>
                    </a:lnTo>
                    <a:lnTo>
                      <a:pt x="58" y="110"/>
                    </a:lnTo>
                    <a:lnTo>
                      <a:pt x="58" y="110"/>
                    </a:lnTo>
                    <a:lnTo>
                      <a:pt x="63" y="111"/>
                    </a:lnTo>
                    <a:lnTo>
                      <a:pt x="66" y="115"/>
                    </a:lnTo>
                    <a:lnTo>
                      <a:pt x="69" y="118"/>
                    </a:lnTo>
                    <a:lnTo>
                      <a:pt x="69" y="122"/>
                    </a:lnTo>
                    <a:lnTo>
                      <a:pt x="69" y="122"/>
                    </a:lnTo>
                    <a:lnTo>
                      <a:pt x="69" y="127"/>
                    </a:lnTo>
                    <a:lnTo>
                      <a:pt x="66" y="130"/>
                    </a:lnTo>
                    <a:lnTo>
                      <a:pt x="63" y="133"/>
                    </a:lnTo>
                    <a:lnTo>
                      <a:pt x="58" y="135"/>
                    </a:lnTo>
                    <a:lnTo>
                      <a:pt x="58" y="135"/>
                    </a:lnTo>
                    <a:close/>
                    <a:moveTo>
                      <a:pt x="8" y="50"/>
                    </a:moveTo>
                    <a:lnTo>
                      <a:pt x="8" y="50"/>
                    </a:lnTo>
                    <a:lnTo>
                      <a:pt x="18" y="58"/>
                    </a:lnTo>
                    <a:lnTo>
                      <a:pt x="30" y="65"/>
                    </a:lnTo>
                    <a:lnTo>
                      <a:pt x="44" y="72"/>
                    </a:lnTo>
                    <a:lnTo>
                      <a:pt x="60" y="77"/>
                    </a:lnTo>
                    <a:lnTo>
                      <a:pt x="78" y="82"/>
                    </a:lnTo>
                    <a:lnTo>
                      <a:pt x="97" y="85"/>
                    </a:lnTo>
                    <a:lnTo>
                      <a:pt x="118" y="87"/>
                    </a:lnTo>
                    <a:lnTo>
                      <a:pt x="138" y="87"/>
                    </a:lnTo>
                    <a:lnTo>
                      <a:pt x="138" y="87"/>
                    </a:lnTo>
                    <a:lnTo>
                      <a:pt x="160" y="87"/>
                    </a:lnTo>
                    <a:lnTo>
                      <a:pt x="181" y="85"/>
                    </a:lnTo>
                    <a:lnTo>
                      <a:pt x="200" y="82"/>
                    </a:lnTo>
                    <a:lnTo>
                      <a:pt x="217" y="77"/>
                    </a:lnTo>
                    <a:lnTo>
                      <a:pt x="234" y="72"/>
                    </a:lnTo>
                    <a:lnTo>
                      <a:pt x="248" y="65"/>
                    </a:lnTo>
                    <a:lnTo>
                      <a:pt x="260" y="58"/>
                    </a:lnTo>
                    <a:lnTo>
                      <a:pt x="270" y="50"/>
                    </a:lnTo>
                    <a:lnTo>
                      <a:pt x="270" y="50"/>
                    </a:lnTo>
                    <a:lnTo>
                      <a:pt x="261" y="59"/>
                    </a:lnTo>
                    <a:lnTo>
                      <a:pt x="250" y="68"/>
                    </a:lnTo>
                    <a:lnTo>
                      <a:pt x="236" y="75"/>
                    </a:lnTo>
                    <a:lnTo>
                      <a:pt x="221" y="82"/>
                    </a:lnTo>
                    <a:lnTo>
                      <a:pt x="203" y="86"/>
                    </a:lnTo>
                    <a:lnTo>
                      <a:pt x="183" y="91"/>
                    </a:lnTo>
                    <a:lnTo>
                      <a:pt x="161" y="93"/>
                    </a:lnTo>
                    <a:lnTo>
                      <a:pt x="138" y="94"/>
                    </a:lnTo>
                    <a:lnTo>
                      <a:pt x="138" y="94"/>
                    </a:lnTo>
                    <a:lnTo>
                      <a:pt x="116" y="93"/>
                    </a:lnTo>
                    <a:lnTo>
                      <a:pt x="94" y="91"/>
                    </a:lnTo>
                    <a:lnTo>
                      <a:pt x="75" y="86"/>
                    </a:lnTo>
                    <a:lnTo>
                      <a:pt x="57" y="82"/>
                    </a:lnTo>
                    <a:lnTo>
                      <a:pt x="42" y="75"/>
                    </a:lnTo>
                    <a:lnTo>
                      <a:pt x="28" y="68"/>
                    </a:lnTo>
                    <a:lnTo>
                      <a:pt x="17" y="59"/>
                    </a:lnTo>
                    <a:lnTo>
                      <a:pt x="8" y="50"/>
                    </a:lnTo>
                    <a:lnTo>
                      <a:pt x="8" y="50"/>
                    </a:lnTo>
                    <a:close/>
                    <a:moveTo>
                      <a:pt x="267" y="391"/>
                    </a:moveTo>
                    <a:lnTo>
                      <a:pt x="171" y="391"/>
                    </a:lnTo>
                    <a:lnTo>
                      <a:pt x="171" y="391"/>
                    </a:lnTo>
                    <a:lnTo>
                      <a:pt x="171" y="396"/>
                    </a:lnTo>
                    <a:lnTo>
                      <a:pt x="171" y="396"/>
                    </a:lnTo>
                    <a:lnTo>
                      <a:pt x="170" y="402"/>
                    </a:lnTo>
                    <a:lnTo>
                      <a:pt x="168" y="409"/>
                    </a:lnTo>
                    <a:lnTo>
                      <a:pt x="267" y="409"/>
                    </a:lnTo>
                    <a:lnTo>
                      <a:pt x="267" y="409"/>
                    </a:lnTo>
                    <a:lnTo>
                      <a:pt x="271" y="409"/>
                    </a:lnTo>
                    <a:lnTo>
                      <a:pt x="273" y="407"/>
                    </a:lnTo>
                    <a:lnTo>
                      <a:pt x="276" y="403"/>
                    </a:lnTo>
                    <a:lnTo>
                      <a:pt x="277" y="400"/>
                    </a:lnTo>
                    <a:lnTo>
                      <a:pt x="277" y="400"/>
                    </a:lnTo>
                    <a:lnTo>
                      <a:pt x="276" y="397"/>
                    </a:lnTo>
                    <a:lnTo>
                      <a:pt x="273" y="394"/>
                    </a:lnTo>
                    <a:lnTo>
                      <a:pt x="271" y="391"/>
                    </a:lnTo>
                    <a:lnTo>
                      <a:pt x="267" y="391"/>
                    </a:lnTo>
                    <a:lnTo>
                      <a:pt x="267" y="391"/>
                    </a:lnTo>
                    <a:close/>
                    <a:moveTo>
                      <a:pt x="137" y="253"/>
                    </a:moveTo>
                    <a:lnTo>
                      <a:pt x="137" y="253"/>
                    </a:lnTo>
                    <a:lnTo>
                      <a:pt x="166" y="251"/>
                    </a:lnTo>
                    <a:lnTo>
                      <a:pt x="192" y="248"/>
                    </a:lnTo>
                    <a:lnTo>
                      <a:pt x="216" y="242"/>
                    </a:lnTo>
                    <a:lnTo>
                      <a:pt x="226" y="239"/>
                    </a:lnTo>
                    <a:lnTo>
                      <a:pt x="236" y="236"/>
                    </a:lnTo>
                    <a:lnTo>
                      <a:pt x="245" y="231"/>
                    </a:lnTo>
                    <a:lnTo>
                      <a:pt x="253" y="227"/>
                    </a:lnTo>
                    <a:lnTo>
                      <a:pt x="259" y="221"/>
                    </a:lnTo>
                    <a:lnTo>
                      <a:pt x="265" y="216"/>
                    </a:lnTo>
                    <a:lnTo>
                      <a:pt x="269" y="210"/>
                    </a:lnTo>
                    <a:lnTo>
                      <a:pt x="272" y="205"/>
                    </a:lnTo>
                    <a:lnTo>
                      <a:pt x="273" y="199"/>
                    </a:lnTo>
                    <a:lnTo>
                      <a:pt x="274" y="193"/>
                    </a:lnTo>
                    <a:lnTo>
                      <a:pt x="274" y="148"/>
                    </a:lnTo>
                    <a:lnTo>
                      <a:pt x="274" y="148"/>
                    </a:lnTo>
                    <a:lnTo>
                      <a:pt x="274" y="143"/>
                    </a:lnTo>
                    <a:lnTo>
                      <a:pt x="272" y="139"/>
                    </a:lnTo>
                    <a:lnTo>
                      <a:pt x="272" y="139"/>
                    </a:lnTo>
                    <a:lnTo>
                      <a:pt x="270" y="144"/>
                    </a:lnTo>
                    <a:lnTo>
                      <a:pt x="267" y="149"/>
                    </a:lnTo>
                    <a:lnTo>
                      <a:pt x="262" y="154"/>
                    </a:lnTo>
                    <a:lnTo>
                      <a:pt x="258" y="159"/>
                    </a:lnTo>
                    <a:lnTo>
                      <a:pt x="251" y="163"/>
                    </a:lnTo>
                    <a:lnTo>
                      <a:pt x="245" y="167"/>
                    </a:lnTo>
                    <a:lnTo>
                      <a:pt x="228" y="175"/>
                    </a:lnTo>
                    <a:lnTo>
                      <a:pt x="210" y="182"/>
                    </a:lnTo>
                    <a:lnTo>
                      <a:pt x="188" y="186"/>
                    </a:lnTo>
                    <a:lnTo>
                      <a:pt x="164" y="189"/>
                    </a:lnTo>
                    <a:lnTo>
                      <a:pt x="137" y="191"/>
                    </a:lnTo>
                    <a:lnTo>
                      <a:pt x="137" y="191"/>
                    </a:lnTo>
                    <a:lnTo>
                      <a:pt x="111" y="189"/>
                    </a:lnTo>
                    <a:lnTo>
                      <a:pt x="87" y="186"/>
                    </a:lnTo>
                    <a:lnTo>
                      <a:pt x="65" y="182"/>
                    </a:lnTo>
                    <a:lnTo>
                      <a:pt x="46" y="175"/>
                    </a:lnTo>
                    <a:lnTo>
                      <a:pt x="30" y="167"/>
                    </a:lnTo>
                    <a:lnTo>
                      <a:pt x="23" y="163"/>
                    </a:lnTo>
                    <a:lnTo>
                      <a:pt x="17" y="159"/>
                    </a:lnTo>
                    <a:lnTo>
                      <a:pt x="12" y="154"/>
                    </a:lnTo>
                    <a:lnTo>
                      <a:pt x="8" y="149"/>
                    </a:lnTo>
                    <a:lnTo>
                      <a:pt x="5" y="144"/>
                    </a:lnTo>
                    <a:lnTo>
                      <a:pt x="2" y="139"/>
                    </a:lnTo>
                    <a:lnTo>
                      <a:pt x="2" y="139"/>
                    </a:lnTo>
                    <a:lnTo>
                      <a:pt x="0" y="143"/>
                    </a:lnTo>
                    <a:lnTo>
                      <a:pt x="0" y="148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1" y="199"/>
                    </a:lnTo>
                    <a:lnTo>
                      <a:pt x="2" y="205"/>
                    </a:lnTo>
                    <a:lnTo>
                      <a:pt x="6" y="210"/>
                    </a:lnTo>
                    <a:lnTo>
                      <a:pt x="10" y="216"/>
                    </a:lnTo>
                    <a:lnTo>
                      <a:pt x="15" y="221"/>
                    </a:lnTo>
                    <a:lnTo>
                      <a:pt x="22" y="227"/>
                    </a:lnTo>
                    <a:lnTo>
                      <a:pt x="30" y="231"/>
                    </a:lnTo>
                    <a:lnTo>
                      <a:pt x="39" y="236"/>
                    </a:lnTo>
                    <a:lnTo>
                      <a:pt x="48" y="239"/>
                    </a:lnTo>
                    <a:lnTo>
                      <a:pt x="58" y="242"/>
                    </a:lnTo>
                    <a:lnTo>
                      <a:pt x="82" y="248"/>
                    </a:lnTo>
                    <a:lnTo>
                      <a:pt x="109" y="251"/>
                    </a:lnTo>
                    <a:lnTo>
                      <a:pt x="137" y="253"/>
                    </a:lnTo>
                    <a:lnTo>
                      <a:pt x="137" y="253"/>
                    </a:lnTo>
                    <a:close/>
                    <a:moveTo>
                      <a:pt x="58" y="200"/>
                    </a:moveTo>
                    <a:lnTo>
                      <a:pt x="58" y="200"/>
                    </a:lnTo>
                    <a:lnTo>
                      <a:pt x="63" y="200"/>
                    </a:lnTo>
                    <a:lnTo>
                      <a:pt x="66" y="204"/>
                    </a:lnTo>
                    <a:lnTo>
                      <a:pt x="69" y="207"/>
                    </a:lnTo>
                    <a:lnTo>
                      <a:pt x="69" y="211"/>
                    </a:lnTo>
                    <a:lnTo>
                      <a:pt x="69" y="211"/>
                    </a:lnTo>
                    <a:lnTo>
                      <a:pt x="69" y="216"/>
                    </a:lnTo>
                    <a:lnTo>
                      <a:pt x="66" y="220"/>
                    </a:lnTo>
                    <a:lnTo>
                      <a:pt x="63" y="222"/>
                    </a:lnTo>
                    <a:lnTo>
                      <a:pt x="58" y="223"/>
                    </a:lnTo>
                    <a:lnTo>
                      <a:pt x="58" y="223"/>
                    </a:lnTo>
                    <a:lnTo>
                      <a:pt x="54" y="222"/>
                    </a:lnTo>
                    <a:lnTo>
                      <a:pt x="49" y="220"/>
                    </a:lnTo>
                    <a:lnTo>
                      <a:pt x="47" y="216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7" y="207"/>
                    </a:lnTo>
                    <a:lnTo>
                      <a:pt x="49" y="204"/>
                    </a:lnTo>
                    <a:lnTo>
                      <a:pt x="54" y="200"/>
                    </a:lnTo>
                    <a:lnTo>
                      <a:pt x="58" y="200"/>
                    </a:lnTo>
                    <a:lnTo>
                      <a:pt x="58" y="200"/>
                    </a:lnTo>
                    <a:close/>
                    <a:moveTo>
                      <a:pt x="107" y="391"/>
                    </a:moveTo>
                    <a:lnTo>
                      <a:pt x="10" y="391"/>
                    </a:lnTo>
                    <a:lnTo>
                      <a:pt x="10" y="391"/>
                    </a:lnTo>
                    <a:lnTo>
                      <a:pt x="7" y="391"/>
                    </a:lnTo>
                    <a:lnTo>
                      <a:pt x="3" y="394"/>
                    </a:lnTo>
                    <a:lnTo>
                      <a:pt x="1" y="397"/>
                    </a:lnTo>
                    <a:lnTo>
                      <a:pt x="0" y="400"/>
                    </a:lnTo>
                    <a:lnTo>
                      <a:pt x="0" y="400"/>
                    </a:lnTo>
                    <a:lnTo>
                      <a:pt x="1" y="403"/>
                    </a:lnTo>
                    <a:lnTo>
                      <a:pt x="3" y="407"/>
                    </a:lnTo>
                    <a:lnTo>
                      <a:pt x="7" y="409"/>
                    </a:lnTo>
                    <a:lnTo>
                      <a:pt x="10" y="409"/>
                    </a:lnTo>
                    <a:lnTo>
                      <a:pt x="109" y="409"/>
                    </a:lnTo>
                    <a:lnTo>
                      <a:pt x="109" y="409"/>
                    </a:lnTo>
                    <a:lnTo>
                      <a:pt x="107" y="402"/>
                    </a:lnTo>
                    <a:lnTo>
                      <a:pt x="105" y="396"/>
                    </a:lnTo>
                    <a:lnTo>
                      <a:pt x="105" y="396"/>
                    </a:lnTo>
                    <a:lnTo>
                      <a:pt x="107" y="391"/>
                    </a:lnTo>
                    <a:lnTo>
                      <a:pt x="107" y="391"/>
                    </a:lnTo>
                    <a:close/>
                    <a:moveTo>
                      <a:pt x="274" y="281"/>
                    </a:moveTo>
                    <a:lnTo>
                      <a:pt x="274" y="236"/>
                    </a:lnTo>
                    <a:lnTo>
                      <a:pt x="274" y="236"/>
                    </a:lnTo>
                    <a:lnTo>
                      <a:pt x="274" y="231"/>
                    </a:lnTo>
                    <a:lnTo>
                      <a:pt x="273" y="227"/>
                    </a:lnTo>
                    <a:lnTo>
                      <a:pt x="273" y="227"/>
                    </a:lnTo>
                    <a:lnTo>
                      <a:pt x="270" y="232"/>
                    </a:lnTo>
                    <a:lnTo>
                      <a:pt x="267" y="238"/>
                    </a:lnTo>
                    <a:lnTo>
                      <a:pt x="262" y="242"/>
                    </a:lnTo>
                    <a:lnTo>
                      <a:pt x="258" y="248"/>
                    </a:lnTo>
                    <a:lnTo>
                      <a:pt x="251" y="252"/>
                    </a:lnTo>
                    <a:lnTo>
                      <a:pt x="245" y="256"/>
                    </a:lnTo>
                    <a:lnTo>
                      <a:pt x="228" y="263"/>
                    </a:lnTo>
                    <a:lnTo>
                      <a:pt x="210" y="270"/>
                    </a:lnTo>
                    <a:lnTo>
                      <a:pt x="188" y="274"/>
                    </a:lnTo>
                    <a:lnTo>
                      <a:pt x="164" y="277"/>
                    </a:lnTo>
                    <a:lnTo>
                      <a:pt x="137" y="278"/>
                    </a:lnTo>
                    <a:lnTo>
                      <a:pt x="137" y="278"/>
                    </a:lnTo>
                    <a:lnTo>
                      <a:pt x="111" y="277"/>
                    </a:lnTo>
                    <a:lnTo>
                      <a:pt x="87" y="274"/>
                    </a:lnTo>
                    <a:lnTo>
                      <a:pt x="65" y="270"/>
                    </a:lnTo>
                    <a:lnTo>
                      <a:pt x="45" y="263"/>
                    </a:lnTo>
                    <a:lnTo>
                      <a:pt x="30" y="256"/>
                    </a:lnTo>
                    <a:lnTo>
                      <a:pt x="23" y="252"/>
                    </a:lnTo>
                    <a:lnTo>
                      <a:pt x="17" y="248"/>
                    </a:lnTo>
                    <a:lnTo>
                      <a:pt x="11" y="242"/>
                    </a:lnTo>
                    <a:lnTo>
                      <a:pt x="8" y="238"/>
                    </a:lnTo>
                    <a:lnTo>
                      <a:pt x="5" y="232"/>
                    </a:lnTo>
                    <a:lnTo>
                      <a:pt x="1" y="227"/>
                    </a:lnTo>
                    <a:lnTo>
                      <a:pt x="1" y="227"/>
                    </a:lnTo>
                    <a:lnTo>
                      <a:pt x="0" y="231"/>
                    </a:lnTo>
                    <a:lnTo>
                      <a:pt x="0" y="236"/>
                    </a:lnTo>
                    <a:lnTo>
                      <a:pt x="0" y="281"/>
                    </a:lnTo>
                    <a:lnTo>
                      <a:pt x="0" y="281"/>
                    </a:lnTo>
                    <a:lnTo>
                      <a:pt x="1" y="287"/>
                    </a:lnTo>
                    <a:lnTo>
                      <a:pt x="2" y="293"/>
                    </a:lnTo>
                    <a:lnTo>
                      <a:pt x="6" y="298"/>
                    </a:lnTo>
                    <a:lnTo>
                      <a:pt x="10" y="304"/>
                    </a:lnTo>
                    <a:lnTo>
                      <a:pt x="14" y="309"/>
                    </a:lnTo>
                    <a:lnTo>
                      <a:pt x="21" y="313"/>
                    </a:lnTo>
                    <a:lnTo>
                      <a:pt x="28" y="318"/>
                    </a:lnTo>
                    <a:lnTo>
                      <a:pt x="36" y="322"/>
                    </a:lnTo>
                    <a:lnTo>
                      <a:pt x="45" y="326"/>
                    </a:lnTo>
                    <a:lnTo>
                      <a:pt x="55" y="330"/>
                    </a:lnTo>
                    <a:lnTo>
                      <a:pt x="77" y="335"/>
                    </a:lnTo>
                    <a:lnTo>
                      <a:pt x="102" y="339"/>
                    </a:lnTo>
                    <a:lnTo>
                      <a:pt x="130" y="341"/>
                    </a:lnTo>
                    <a:lnTo>
                      <a:pt x="130" y="364"/>
                    </a:lnTo>
                    <a:lnTo>
                      <a:pt x="130" y="364"/>
                    </a:lnTo>
                    <a:lnTo>
                      <a:pt x="134" y="364"/>
                    </a:lnTo>
                    <a:lnTo>
                      <a:pt x="138" y="363"/>
                    </a:lnTo>
                    <a:lnTo>
                      <a:pt x="138" y="363"/>
                    </a:lnTo>
                    <a:lnTo>
                      <a:pt x="143" y="364"/>
                    </a:lnTo>
                    <a:lnTo>
                      <a:pt x="148" y="364"/>
                    </a:lnTo>
                    <a:lnTo>
                      <a:pt x="148" y="341"/>
                    </a:lnTo>
                    <a:lnTo>
                      <a:pt x="148" y="341"/>
                    </a:lnTo>
                    <a:lnTo>
                      <a:pt x="175" y="339"/>
                    </a:lnTo>
                    <a:lnTo>
                      <a:pt x="199" y="334"/>
                    </a:lnTo>
                    <a:lnTo>
                      <a:pt x="221" y="329"/>
                    </a:lnTo>
                    <a:lnTo>
                      <a:pt x="239" y="322"/>
                    </a:lnTo>
                    <a:lnTo>
                      <a:pt x="247" y="318"/>
                    </a:lnTo>
                    <a:lnTo>
                      <a:pt x="254" y="313"/>
                    </a:lnTo>
                    <a:lnTo>
                      <a:pt x="260" y="308"/>
                    </a:lnTo>
                    <a:lnTo>
                      <a:pt x="266" y="304"/>
                    </a:lnTo>
                    <a:lnTo>
                      <a:pt x="269" y="298"/>
                    </a:lnTo>
                    <a:lnTo>
                      <a:pt x="272" y="293"/>
                    </a:lnTo>
                    <a:lnTo>
                      <a:pt x="273" y="287"/>
                    </a:lnTo>
                    <a:lnTo>
                      <a:pt x="274" y="281"/>
                    </a:lnTo>
                    <a:lnTo>
                      <a:pt x="274" y="281"/>
                    </a:lnTo>
                    <a:close/>
                    <a:moveTo>
                      <a:pt x="58" y="313"/>
                    </a:moveTo>
                    <a:lnTo>
                      <a:pt x="58" y="313"/>
                    </a:lnTo>
                    <a:lnTo>
                      <a:pt x="54" y="312"/>
                    </a:lnTo>
                    <a:lnTo>
                      <a:pt x="49" y="310"/>
                    </a:lnTo>
                    <a:lnTo>
                      <a:pt x="47" y="306"/>
                    </a:lnTo>
                    <a:lnTo>
                      <a:pt x="46" y="301"/>
                    </a:lnTo>
                    <a:lnTo>
                      <a:pt x="46" y="301"/>
                    </a:lnTo>
                    <a:lnTo>
                      <a:pt x="47" y="297"/>
                    </a:lnTo>
                    <a:lnTo>
                      <a:pt x="49" y="294"/>
                    </a:lnTo>
                    <a:lnTo>
                      <a:pt x="54" y="291"/>
                    </a:lnTo>
                    <a:lnTo>
                      <a:pt x="58" y="290"/>
                    </a:lnTo>
                    <a:lnTo>
                      <a:pt x="58" y="290"/>
                    </a:lnTo>
                    <a:lnTo>
                      <a:pt x="63" y="291"/>
                    </a:lnTo>
                    <a:lnTo>
                      <a:pt x="66" y="294"/>
                    </a:lnTo>
                    <a:lnTo>
                      <a:pt x="69" y="297"/>
                    </a:lnTo>
                    <a:lnTo>
                      <a:pt x="69" y="301"/>
                    </a:lnTo>
                    <a:lnTo>
                      <a:pt x="69" y="301"/>
                    </a:lnTo>
                    <a:lnTo>
                      <a:pt x="69" y="306"/>
                    </a:lnTo>
                    <a:lnTo>
                      <a:pt x="66" y="310"/>
                    </a:lnTo>
                    <a:lnTo>
                      <a:pt x="63" y="312"/>
                    </a:lnTo>
                    <a:lnTo>
                      <a:pt x="58" y="313"/>
                    </a:lnTo>
                    <a:lnTo>
                      <a:pt x="58" y="3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90" name="Freeform 160"/>
              <p:cNvSpPr>
                <a:spLocks/>
              </p:cNvSpPr>
              <p:nvPr/>
            </p:nvSpPr>
            <p:spPr bwMode="auto">
              <a:xfrm>
                <a:off x="2130664" y="3027260"/>
                <a:ext cx="85725" cy="87313"/>
              </a:xfrm>
              <a:custGeom>
                <a:avLst/>
                <a:gdLst>
                  <a:gd name="T0" fmla="*/ 54 w 54"/>
                  <a:gd name="T1" fmla="*/ 28 h 55"/>
                  <a:gd name="T2" fmla="*/ 54 w 54"/>
                  <a:gd name="T3" fmla="*/ 28 h 55"/>
                  <a:gd name="T4" fmla="*/ 53 w 54"/>
                  <a:gd name="T5" fmla="*/ 33 h 55"/>
                  <a:gd name="T6" fmla="*/ 52 w 54"/>
                  <a:gd name="T7" fmla="*/ 39 h 55"/>
                  <a:gd name="T8" fmla="*/ 49 w 54"/>
                  <a:gd name="T9" fmla="*/ 43 h 55"/>
                  <a:gd name="T10" fmla="*/ 46 w 54"/>
                  <a:gd name="T11" fmla="*/ 46 h 55"/>
                  <a:gd name="T12" fmla="*/ 42 w 54"/>
                  <a:gd name="T13" fmla="*/ 50 h 55"/>
                  <a:gd name="T14" fmla="*/ 37 w 54"/>
                  <a:gd name="T15" fmla="*/ 53 h 55"/>
                  <a:gd name="T16" fmla="*/ 32 w 54"/>
                  <a:gd name="T17" fmla="*/ 54 h 55"/>
                  <a:gd name="T18" fmla="*/ 26 w 54"/>
                  <a:gd name="T19" fmla="*/ 55 h 55"/>
                  <a:gd name="T20" fmla="*/ 26 w 54"/>
                  <a:gd name="T21" fmla="*/ 55 h 55"/>
                  <a:gd name="T22" fmla="*/ 21 w 54"/>
                  <a:gd name="T23" fmla="*/ 54 h 55"/>
                  <a:gd name="T24" fmla="*/ 17 w 54"/>
                  <a:gd name="T25" fmla="*/ 53 h 55"/>
                  <a:gd name="T26" fmla="*/ 11 w 54"/>
                  <a:gd name="T27" fmla="*/ 50 h 55"/>
                  <a:gd name="T28" fmla="*/ 8 w 54"/>
                  <a:gd name="T29" fmla="*/ 46 h 55"/>
                  <a:gd name="T30" fmla="*/ 4 w 54"/>
                  <a:gd name="T31" fmla="*/ 43 h 55"/>
                  <a:gd name="T32" fmla="*/ 1 w 54"/>
                  <a:gd name="T33" fmla="*/ 39 h 55"/>
                  <a:gd name="T34" fmla="*/ 0 w 54"/>
                  <a:gd name="T35" fmla="*/ 33 h 55"/>
                  <a:gd name="T36" fmla="*/ 0 w 54"/>
                  <a:gd name="T37" fmla="*/ 28 h 55"/>
                  <a:gd name="T38" fmla="*/ 0 w 54"/>
                  <a:gd name="T39" fmla="*/ 28 h 55"/>
                  <a:gd name="T40" fmla="*/ 0 w 54"/>
                  <a:gd name="T41" fmla="*/ 22 h 55"/>
                  <a:gd name="T42" fmla="*/ 1 w 54"/>
                  <a:gd name="T43" fmla="*/ 17 h 55"/>
                  <a:gd name="T44" fmla="*/ 4 w 54"/>
                  <a:gd name="T45" fmla="*/ 12 h 55"/>
                  <a:gd name="T46" fmla="*/ 8 w 54"/>
                  <a:gd name="T47" fmla="*/ 9 h 55"/>
                  <a:gd name="T48" fmla="*/ 11 w 54"/>
                  <a:gd name="T49" fmla="*/ 6 h 55"/>
                  <a:gd name="T50" fmla="*/ 17 w 54"/>
                  <a:gd name="T51" fmla="*/ 3 h 55"/>
                  <a:gd name="T52" fmla="*/ 21 w 54"/>
                  <a:gd name="T53" fmla="*/ 1 h 55"/>
                  <a:gd name="T54" fmla="*/ 26 w 54"/>
                  <a:gd name="T55" fmla="*/ 0 h 55"/>
                  <a:gd name="T56" fmla="*/ 26 w 54"/>
                  <a:gd name="T57" fmla="*/ 0 h 55"/>
                  <a:gd name="T58" fmla="*/ 32 w 54"/>
                  <a:gd name="T59" fmla="*/ 1 h 55"/>
                  <a:gd name="T60" fmla="*/ 37 w 54"/>
                  <a:gd name="T61" fmla="*/ 3 h 55"/>
                  <a:gd name="T62" fmla="*/ 42 w 54"/>
                  <a:gd name="T63" fmla="*/ 6 h 55"/>
                  <a:gd name="T64" fmla="*/ 46 w 54"/>
                  <a:gd name="T65" fmla="*/ 9 h 55"/>
                  <a:gd name="T66" fmla="*/ 49 w 54"/>
                  <a:gd name="T67" fmla="*/ 12 h 55"/>
                  <a:gd name="T68" fmla="*/ 52 w 54"/>
                  <a:gd name="T69" fmla="*/ 17 h 55"/>
                  <a:gd name="T70" fmla="*/ 53 w 54"/>
                  <a:gd name="T71" fmla="*/ 22 h 55"/>
                  <a:gd name="T72" fmla="*/ 54 w 54"/>
                  <a:gd name="T73" fmla="*/ 28 h 55"/>
                  <a:gd name="T74" fmla="*/ 54 w 54"/>
                  <a:gd name="T7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4" h="55">
                    <a:moveTo>
                      <a:pt x="54" y="28"/>
                    </a:moveTo>
                    <a:lnTo>
                      <a:pt x="54" y="28"/>
                    </a:lnTo>
                    <a:lnTo>
                      <a:pt x="53" y="33"/>
                    </a:lnTo>
                    <a:lnTo>
                      <a:pt x="52" y="39"/>
                    </a:lnTo>
                    <a:lnTo>
                      <a:pt x="49" y="43"/>
                    </a:lnTo>
                    <a:lnTo>
                      <a:pt x="46" y="46"/>
                    </a:lnTo>
                    <a:lnTo>
                      <a:pt x="42" y="50"/>
                    </a:lnTo>
                    <a:lnTo>
                      <a:pt x="37" y="53"/>
                    </a:lnTo>
                    <a:lnTo>
                      <a:pt x="32" y="54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1" y="54"/>
                    </a:lnTo>
                    <a:lnTo>
                      <a:pt x="17" y="53"/>
                    </a:lnTo>
                    <a:lnTo>
                      <a:pt x="11" y="50"/>
                    </a:lnTo>
                    <a:lnTo>
                      <a:pt x="8" y="46"/>
                    </a:lnTo>
                    <a:lnTo>
                      <a:pt x="4" y="43"/>
                    </a:lnTo>
                    <a:lnTo>
                      <a:pt x="1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" y="17"/>
                    </a:lnTo>
                    <a:lnTo>
                      <a:pt x="4" y="12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7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2" y="1"/>
                    </a:lnTo>
                    <a:lnTo>
                      <a:pt x="37" y="3"/>
                    </a:lnTo>
                    <a:lnTo>
                      <a:pt x="42" y="6"/>
                    </a:lnTo>
                    <a:lnTo>
                      <a:pt x="46" y="9"/>
                    </a:lnTo>
                    <a:lnTo>
                      <a:pt x="49" y="12"/>
                    </a:lnTo>
                    <a:lnTo>
                      <a:pt x="52" y="17"/>
                    </a:lnTo>
                    <a:lnTo>
                      <a:pt x="53" y="22"/>
                    </a:lnTo>
                    <a:lnTo>
                      <a:pt x="54" y="28"/>
                    </a:lnTo>
                    <a:lnTo>
                      <a:pt x="5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47" name="组合 58"/>
            <p:cNvGrpSpPr/>
            <p:nvPr/>
          </p:nvGrpSpPr>
          <p:grpSpPr>
            <a:xfrm>
              <a:off x="9056174" y="3609549"/>
              <a:ext cx="235745" cy="253079"/>
              <a:chOff x="6389297" y="1972462"/>
              <a:chExt cx="3812876" cy="3623095"/>
            </a:xfrm>
          </p:grpSpPr>
          <p:grpSp>
            <p:nvGrpSpPr>
              <p:cNvPr id="48" name="组合 103"/>
              <p:cNvGrpSpPr/>
              <p:nvPr/>
            </p:nvGrpSpPr>
            <p:grpSpPr>
              <a:xfrm>
                <a:off x="6389297" y="1972462"/>
                <a:ext cx="3812876" cy="3623095"/>
                <a:chOff x="2682814" y="2216988"/>
                <a:chExt cx="3812876" cy="3623095"/>
              </a:xfrm>
            </p:grpSpPr>
            <p:sp>
              <p:nvSpPr>
                <p:cNvPr id="195" name="八边形 194"/>
                <p:cNvSpPr/>
                <p:nvPr/>
              </p:nvSpPr>
              <p:spPr>
                <a:xfrm>
                  <a:off x="2812211" y="2346385"/>
                  <a:ext cx="3554083" cy="3364302"/>
                </a:xfrm>
                <a:prstGeom prst="octagon">
                  <a:avLst/>
                </a:prstGeom>
                <a:noFill/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3657600" y="2216988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5244861" y="558129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5244861" y="2216988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3657600" y="5581289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2682814" y="4537491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2682814" y="319177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6236897" y="319177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6236897" y="4597872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cxnSp>
              <p:nvCxnSpPr>
                <p:cNvPr id="204" name="直接连接符 203"/>
                <p:cNvCxnSpPr>
                  <a:stCxn id="196" idx="5"/>
                  <a:endCxn id="197" idx="1"/>
                </p:cNvCxnSpPr>
                <p:nvPr/>
              </p:nvCxnSpPr>
              <p:spPr>
                <a:xfrm>
                  <a:off x="3878494" y="2437882"/>
                  <a:ext cx="1404266" cy="3181307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>
                  <a:endCxn id="199" idx="7"/>
                </p:cNvCxnSpPr>
                <p:nvPr/>
              </p:nvCxnSpPr>
              <p:spPr>
                <a:xfrm flipH="1">
                  <a:off x="3878494" y="2475781"/>
                  <a:ext cx="1487137" cy="3143407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 flipH="1">
                  <a:off x="2941607" y="3321166"/>
                  <a:ext cx="3424687" cy="0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>
                  <a:endCxn id="201" idx="5"/>
                </p:cNvCxnSpPr>
                <p:nvPr/>
              </p:nvCxnSpPr>
              <p:spPr>
                <a:xfrm flipH="1" flipV="1">
                  <a:off x="2903708" y="3412664"/>
                  <a:ext cx="3333189" cy="1254224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>
                  <a:endCxn id="200" idx="6"/>
                </p:cNvCxnSpPr>
                <p:nvPr/>
              </p:nvCxnSpPr>
              <p:spPr>
                <a:xfrm flipH="1">
                  <a:off x="2941607" y="3393716"/>
                  <a:ext cx="3295290" cy="1273172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 flipH="1">
                  <a:off x="2941607" y="4727268"/>
                  <a:ext cx="3424687" cy="0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>
                  <a:stCxn id="199" idx="0"/>
                  <a:endCxn id="196" idx="4"/>
                </p:cNvCxnSpPr>
                <p:nvPr/>
              </p:nvCxnSpPr>
              <p:spPr>
                <a:xfrm flipV="1">
                  <a:off x="3786997" y="2475781"/>
                  <a:ext cx="0" cy="3105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5400137" y="2475781"/>
                  <a:ext cx="0" cy="3105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>
                  <a:stCxn id="198" idx="3"/>
                  <a:endCxn id="200" idx="7"/>
                </p:cNvCxnSpPr>
                <p:nvPr/>
              </p:nvCxnSpPr>
              <p:spPr>
                <a:xfrm flipH="1">
                  <a:off x="2903708" y="2437882"/>
                  <a:ext cx="2379052" cy="2137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>
                  <a:stCxn id="202" idx="3"/>
                </p:cNvCxnSpPr>
                <p:nvPr/>
              </p:nvCxnSpPr>
              <p:spPr>
                <a:xfrm flipH="1">
                  <a:off x="3722298" y="3412664"/>
                  <a:ext cx="2552498" cy="238335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直接连接符 193"/>
              <p:cNvCxnSpPr>
                <a:stCxn id="197" idx="1"/>
                <a:endCxn id="201" idx="4"/>
              </p:cNvCxnSpPr>
              <p:nvPr/>
            </p:nvCxnSpPr>
            <p:spPr>
              <a:xfrm flipH="1" flipV="1">
                <a:off x="6518694" y="3206037"/>
                <a:ext cx="2470549" cy="2168626"/>
              </a:xfrm>
              <a:prstGeom prst="line">
                <a:avLst/>
              </a:prstGeom>
              <a:ln w="9525"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58"/>
            <p:cNvGrpSpPr/>
            <p:nvPr/>
          </p:nvGrpSpPr>
          <p:grpSpPr>
            <a:xfrm>
              <a:off x="9018931" y="4802379"/>
              <a:ext cx="235745" cy="253079"/>
              <a:chOff x="6389297" y="1972462"/>
              <a:chExt cx="3812876" cy="3623095"/>
            </a:xfrm>
          </p:grpSpPr>
          <p:grpSp>
            <p:nvGrpSpPr>
              <p:cNvPr id="50" name="组合 103"/>
              <p:cNvGrpSpPr/>
              <p:nvPr/>
            </p:nvGrpSpPr>
            <p:grpSpPr>
              <a:xfrm>
                <a:off x="6389297" y="1972462"/>
                <a:ext cx="3812876" cy="3623095"/>
                <a:chOff x="2682814" y="2216988"/>
                <a:chExt cx="3812876" cy="3623095"/>
              </a:xfrm>
            </p:grpSpPr>
            <p:sp>
              <p:nvSpPr>
                <p:cNvPr id="218" name="八边形 217"/>
                <p:cNvSpPr/>
                <p:nvPr/>
              </p:nvSpPr>
              <p:spPr>
                <a:xfrm>
                  <a:off x="2812211" y="2346385"/>
                  <a:ext cx="3554083" cy="3364302"/>
                </a:xfrm>
                <a:prstGeom prst="octagon">
                  <a:avLst/>
                </a:prstGeom>
                <a:noFill/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3657600" y="2216988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5244861" y="558129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5244861" y="2216988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3657600" y="5581289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3" name="椭圆 222"/>
                <p:cNvSpPr/>
                <p:nvPr/>
              </p:nvSpPr>
              <p:spPr>
                <a:xfrm>
                  <a:off x="2682814" y="4537491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2682814" y="319177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5" name="椭圆 224"/>
                <p:cNvSpPr/>
                <p:nvPr/>
              </p:nvSpPr>
              <p:spPr>
                <a:xfrm>
                  <a:off x="6236897" y="3191770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6236897" y="4597872"/>
                  <a:ext cx="258793" cy="2587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76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>
                    <a:solidFill>
                      <a:schemeClr val="tx1"/>
                    </a:solidFill>
                    <a:latin typeface="+mn-ea"/>
                    <a:cs typeface="Arial Unicode MS" panose="020B0604020202020204" pitchFamily="34" charset="-122"/>
                  </a:endParaRPr>
                </a:p>
              </p:txBody>
            </p:sp>
            <p:cxnSp>
              <p:nvCxnSpPr>
                <p:cNvPr id="227" name="直接连接符 226"/>
                <p:cNvCxnSpPr>
                  <a:stCxn id="219" idx="5"/>
                  <a:endCxn id="220" idx="1"/>
                </p:cNvCxnSpPr>
                <p:nvPr/>
              </p:nvCxnSpPr>
              <p:spPr>
                <a:xfrm>
                  <a:off x="3878494" y="2437882"/>
                  <a:ext cx="1404266" cy="3181307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>
                  <a:endCxn id="222" idx="7"/>
                </p:cNvCxnSpPr>
                <p:nvPr/>
              </p:nvCxnSpPr>
              <p:spPr>
                <a:xfrm flipH="1">
                  <a:off x="3878494" y="2475781"/>
                  <a:ext cx="1487137" cy="3143407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/>
                <p:nvPr/>
              </p:nvCxnSpPr>
              <p:spPr>
                <a:xfrm flipH="1">
                  <a:off x="2941607" y="3321166"/>
                  <a:ext cx="3424687" cy="0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>
                  <a:endCxn id="224" idx="5"/>
                </p:cNvCxnSpPr>
                <p:nvPr/>
              </p:nvCxnSpPr>
              <p:spPr>
                <a:xfrm flipH="1" flipV="1">
                  <a:off x="2903708" y="3412664"/>
                  <a:ext cx="3333189" cy="1254224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>
                  <a:endCxn id="223" idx="6"/>
                </p:cNvCxnSpPr>
                <p:nvPr/>
              </p:nvCxnSpPr>
              <p:spPr>
                <a:xfrm flipH="1">
                  <a:off x="2941607" y="3393716"/>
                  <a:ext cx="3295290" cy="1273172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 flipH="1">
                  <a:off x="2941607" y="4727268"/>
                  <a:ext cx="3424687" cy="0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>
                  <a:stCxn id="222" idx="0"/>
                  <a:endCxn id="219" idx="4"/>
                </p:cNvCxnSpPr>
                <p:nvPr/>
              </p:nvCxnSpPr>
              <p:spPr>
                <a:xfrm flipV="1">
                  <a:off x="3786997" y="2475781"/>
                  <a:ext cx="0" cy="3105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/>
                <p:cNvCxnSpPr/>
                <p:nvPr/>
              </p:nvCxnSpPr>
              <p:spPr>
                <a:xfrm flipV="1">
                  <a:off x="5400137" y="2475781"/>
                  <a:ext cx="0" cy="3105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/>
                <p:cNvCxnSpPr>
                  <a:stCxn id="221" idx="3"/>
                  <a:endCxn id="223" idx="7"/>
                </p:cNvCxnSpPr>
                <p:nvPr/>
              </p:nvCxnSpPr>
              <p:spPr>
                <a:xfrm flipH="1">
                  <a:off x="2903708" y="2437882"/>
                  <a:ext cx="2379052" cy="213750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/>
                <p:cNvCxnSpPr>
                  <a:stCxn id="225" idx="3"/>
                </p:cNvCxnSpPr>
                <p:nvPr/>
              </p:nvCxnSpPr>
              <p:spPr>
                <a:xfrm flipH="1">
                  <a:off x="3722298" y="3412664"/>
                  <a:ext cx="2552498" cy="2383358"/>
                </a:xfrm>
                <a:prstGeom prst="line">
                  <a:avLst/>
                </a:prstGeom>
                <a:ln w="9525">
                  <a:solidFill>
                    <a:srgbClr val="0076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直接连接符 215"/>
              <p:cNvCxnSpPr>
                <a:endCxn id="219" idx="7"/>
              </p:cNvCxnSpPr>
              <p:nvPr/>
            </p:nvCxnSpPr>
            <p:spPr>
              <a:xfrm flipH="1" flipV="1">
                <a:off x="7584977" y="2010361"/>
                <a:ext cx="2548702" cy="2533285"/>
              </a:xfrm>
              <a:prstGeom prst="line">
                <a:avLst/>
              </a:prstGeom>
              <a:ln w="9525"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>
                <a:stCxn id="220" idx="1"/>
                <a:endCxn id="224" idx="4"/>
              </p:cNvCxnSpPr>
              <p:nvPr/>
            </p:nvCxnSpPr>
            <p:spPr>
              <a:xfrm flipH="1" flipV="1">
                <a:off x="6518694" y="3206037"/>
                <a:ext cx="2470549" cy="2168626"/>
              </a:xfrm>
              <a:prstGeom prst="line">
                <a:avLst/>
              </a:prstGeom>
              <a:ln w="9525"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95"/>
            <p:cNvGrpSpPr>
              <a:grpSpLocks noChangeAspect="1"/>
            </p:cNvGrpSpPr>
            <p:nvPr/>
          </p:nvGrpSpPr>
          <p:grpSpPr>
            <a:xfrm>
              <a:off x="9338284" y="4852305"/>
              <a:ext cx="270985" cy="242767"/>
              <a:chOff x="171393" y="3655495"/>
              <a:chExt cx="405725" cy="364639"/>
            </a:xfrm>
          </p:grpSpPr>
          <p:grpSp>
            <p:nvGrpSpPr>
              <p:cNvPr id="52" name="组合 923"/>
              <p:cNvGrpSpPr/>
              <p:nvPr/>
            </p:nvGrpSpPr>
            <p:grpSpPr>
              <a:xfrm>
                <a:off x="269603" y="3655495"/>
                <a:ext cx="307515" cy="364639"/>
                <a:chOff x="4970014" y="3873192"/>
                <a:chExt cx="354712" cy="489872"/>
              </a:xfrm>
            </p:grpSpPr>
            <p:sp>
              <p:nvSpPr>
                <p:cNvPr id="240" name="圆角矩形 239"/>
                <p:cNvSpPr/>
                <p:nvPr/>
              </p:nvSpPr>
              <p:spPr bwMode="auto">
                <a:xfrm>
                  <a:off x="5046989" y="3939464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41" name="TextBox 972"/>
                <p:cNvSpPr txBox="1"/>
                <p:nvPr/>
              </p:nvSpPr>
              <p:spPr>
                <a:xfrm>
                  <a:off x="4970014" y="3873192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242" name="圆角矩形 241"/>
                <p:cNvSpPr/>
                <p:nvPr/>
              </p:nvSpPr>
              <p:spPr bwMode="auto">
                <a:xfrm>
                  <a:off x="5046989" y="4077482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43" name="圆角矩形 242"/>
                <p:cNvSpPr/>
                <p:nvPr/>
              </p:nvSpPr>
              <p:spPr bwMode="auto">
                <a:xfrm>
                  <a:off x="5046989" y="4220121"/>
                  <a:ext cx="185575" cy="121999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68562" tIns="0" rIns="68562" bIns="3428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40000"/>
                    </a:lnSpc>
                    <a:buClr>
                      <a:srgbClr val="CC9900"/>
                    </a:buClr>
                    <a:buSzPct val="60000"/>
                  </a:pPr>
                  <a:endParaRPr lang="zh-CN" altLang="en-US" sz="750" b="1" dirty="0">
                    <a:solidFill>
                      <a:schemeClr val="bg1"/>
                    </a:solidFill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44" name="TextBox 972"/>
                <p:cNvSpPr txBox="1"/>
                <p:nvPr/>
              </p:nvSpPr>
              <p:spPr>
                <a:xfrm>
                  <a:off x="4970014" y="4007094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245" name="TextBox 972"/>
                <p:cNvSpPr txBox="1"/>
                <p:nvPr/>
              </p:nvSpPr>
              <p:spPr>
                <a:xfrm>
                  <a:off x="4970014" y="4152777"/>
                  <a:ext cx="354712" cy="210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" dirty="0">
                      <a:solidFill>
                        <a:schemeClr val="bg1"/>
                      </a:solidFill>
                      <a:latin typeface="+mn-ea"/>
                      <a:ea typeface="+mn-ea"/>
                      <a:cs typeface="Arial Unicode MS" pitchFamily="34" charset="-122"/>
                    </a:rPr>
                    <a:t>VM</a:t>
                  </a:r>
                  <a:endParaRPr lang="zh-CN" altLang="en-US" sz="300" dirty="0">
                    <a:solidFill>
                      <a:schemeClr val="bg1"/>
                    </a:solidFill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</p:grpSp>
          <p:sp>
            <p:nvSpPr>
              <p:cNvPr id="239" name="Freeform 151"/>
              <p:cNvSpPr>
                <a:spLocks noEditPoints="1"/>
              </p:cNvSpPr>
              <p:nvPr/>
            </p:nvSpPr>
            <p:spPr bwMode="auto">
              <a:xfrm>
                <a:off x="171393" y="3707174"/>
                <a:ext cx="155004" cy="300556"/>
              </a:xfrm>
              <a:custGeom>
                <a:avLst/>
                <a:gdLst/>
                <a:ahLst/>
                <a:cxnLst>
                  <a:cxn ang="0">
                    <a:pos x="7285" y="81"/>
                  </a:cxn>
                  <a:cxn ang="0">
                    <a:pos x="7441" y="325"/>
                  </a:cxn>
                  <a:cxn ang="0">
                    <a:pos x="7400" y="16492"/>
                  </a:cxn>
                  <a:cxn ang="0">
                    <a:pos x="7183" y="16680"/>
                  </a:cxn>
                  <a:cxn ang="0">
                    <a:pos x="266" y="16680"/>
                  </a:cxn>
                  <a:cxn ang="0">
                    <a:pos x="49" y="16492"/>
                  </a:cxn>
                  <a:cxn ang="0">
                    <a:pos x="8" y="325"/>
                  </a:cxn>
                  <a:cxn ang="0">
                    <a:pos x="163" y="81"/>
                  </a:cxn>
                  <a:cxn ang="0">
                    <a:pos x="5939" y="1613"/>
                  </a:cxn>
                  <a:cxn ang="0">
                    <a:pos x="6201" y="1711"/>
                  </a:cxn>
                  <a:cxn ang="0">
                    <a:pos x="6328" y="1952"/>
                  </a:cxn>
                  <a:cxn ang="0">
                    <a:pos x="6263" y="3222"/>
                  </a:cxn>
                  <a:cxn ang="0">
                    <a:pos x="6036" y="3376"/>
                  </a:cxn>
                  <a:cxn ang="0">
                    <a:pos x="1341" y="3351"/>
                  </a:cxn>
                  <a:cxn ang="0">
                    <a:pos x="1150" y="3157"/>
                  </a:cxn>
                  <a:cxn ang="0">
                    <a:pos x="1137" y="1878"/>
                  </a:cxn>
                  <a:cxn ang="0">
                    <a:pos x="1307" y="1667"/>
                  </a:cxn>
                  <a:cxn ang="0">
                    <a:pos x="5979" y="3879"/>
                  </a:cxn>
                  <a:cxn ang="0">
                    <a:pos x="6228" y="4001"/>
                  </a:cxn>
                  <a:cxn ang="0">
                    <a:pos x="6330" y="4255"/>
                  </a:cxn>
                  <a:cxn ang="0">
                    <a:pos x="6240" y="5515"/>
                  </a:cxn>
                  <a:cxn ang="0">
                    <a:pos x="5999" y="5647"/>
                  </a:cxn>
                  <a:cxn ang="0">
                    <a:pos x="1307" y="5597"/>
                  </a:cxn>
                  <a:cxn ang="0">
                    <a:pos x="1137" y="5386"/>
                  </a:cxn>
                  <a:cxn ang="0">
                    <a:pos x="1150" y="4107"/>
                  </a:cxn>
                  <a:cxn ang="0">
                    <a:pos x="1341" y="3914"/>
                  </a:cxn>
                  <a:cxn ang="0">
                    <a:pos x="6018" y="6147"/>
                  </a:cxn>
                  <a:cxn ang="0">
                    <a:pos x="6252" y="6293"/>
                  </a:cxn>
                  <a:cxn ang="0">
                    <a:pos x="6329" y="7557"/>
                  </a:cxn>
                  <a:cxn ang="0">
                    <a:pos x="6215" y="7804"/>
                  </a:cxn>
                  <a:cxn ang="0">
                    <a:pos x="5959" y="7915"/>
                  </a:cxn>
                  <a:cxn ang="0">
                    <a:pos x="1277" y="7841"/>
                  </a:cxn>
                  <a:cxn ang="0">
                    <a:pos x="1128" y="7614"/>
                  </a:cxn>
                  <a:cxn ang="0">
                    <a:pos x="1166" y="6339"/>
                  </a:cxn>
                  <a:cxn ang="0">
                    <a:pos x="1376" y="6163"/>
                  </a:cxn>
                  <a:cxn ang="0">
                    <a:pos x="6055" y="8420"/>
                  </a:cxn>
                  <a:cxn ang="0">
                    <a:pos x="6272" y="8586"/>
                  </a:cxn>
                  <a:cxn ang="0">
                    <a:pos x="6325" y="9859"/>
                  </a:cxn>
                  <a:cxn ang="0">
                    <a:pos x="6187" y="10093"/>
                  </a:cxn>
                  <a:cxn ang="0">
                    <a:pos x="1510" y="10180"/>
                  </a:cxn>
                  <a:cxn ang="0">
                    <a:pos x="1248" y="10081"/>
                  </a:cxn>
                  <a:cxn ang="0">
                    <a:pos x="1121" y="9840"/>
                  </a:cxn>
                  <a:cxn ang="0">
                    <a:pos x="1186" y="8571"/>
                  </a:cxn>
                  <a:cxn ang="0">
                    <a:pos x="1413" y="8415"/>
                  </a:cxn>
                  <a:cxn ang="0">
                    <a:pos x="3942" y="14477"/>
                  </a:cxn>
                  <a:cxn ang="0">
                    <a:pos x="4188" y="14735"/>
                  </a:cxn>
                  <a:cxn ang="0">
                    <a:pos x="4196" y="15102"/>
                  </a:cxn>
                  <a:cxn ang="0">
                    <a:pos x="3964" y="15372"/>
                  </a:cxn>
                  <a:cxn ang="0">
                    <a:pos x="3599" y="15417"/>
                  </a:cxn>
                  <a:cxn ang="0">
                    <a:pos x="3308" y="15211"/>
                  </a:cxn>
                  <a:cxn ang="0">
                    <a:pos x="3228" y="14854"/>
                  </a:cxn>
                  <a:cxn ang="0">
                    <a:pos x="3406" y="14543"/>
                  </a:cxn>
                  <a:cxn ang="0">
                    <a:pos x="1277" y="12777"/>
                  </a:cxn>
                  <a:cxn ang="0">
                    <a:pos x="6299" y="12881"/>
                  </a:cxn>
                  <a:cxn ang="0">
                    <a:pos x="6222" y="13140"/>
                  </a:cxn>
                  <a:cxn ang="0">
                    <a:pos x="1169" y="13093"/>
                  </a:cxn>
                  <a:cxn ang="0">
                    <a:pos x="1186" y="12815"/>
                  </a:cxn>
                  <a:cxn ang="0">
                    <a:pos x="6234" y="12232"/>
                  </a:cxn>
                  <a:cxn ang="0">
                    <a:pos x="6295" y="12500"/>
                  </a:cxn>
                  <a:cxn ang="0">
                    <a:pos x="1263" y="12589"/>
                  </a:cxn>
                  <a:cxn ang="0">
                    <a:pos x="1147" y="12461"/>
                  </a:cxn>
                  <a:cxn ang="0">
                    <a:pos x="1251" y="12220"/>
                  </a:cxn>
                </a:cxnLst>
                <a:rect l="0" t="0" r="r" b="b"/>
                <a:pathLst>
                  <a:path w="7449" h="16705">
                    <a:moveTo>
                      <a:pt x="406" y="0"/>
                    </a:moveTo>
                    <a:lnTo>
                      <a:pt x="7043" y="0"/>
                    </a:lnTo>
                    <a:lnTo>
                      <a:pt x="7064" y="1"/>
                    </a:lnTo>
                    <a:lnTo>
                      <a:pt x="7085" y="2"/>
                    </a:lnTo>
                    <a:lnTo>
                      <a:pt x="7104" y="5"/>
                    </a:lnTo>
                    <a:lnTo>
                      <a:pt x="7124" y="8"/>
                    </a:lnTo>
                    <a:lnTo>
                      <a:pt x="7144" y="13"/>
                    </a:lnTo>
                    <a:lnTo>
                      <a:pt x="7164" y="19"/>
                    </a:lnTo>
                    <a:lnTo>
                      <a:pt x="7183" y="25"/>
                    </a:lnTo>
                    <a:lnTo>
                      <a:pt x="7201" y="32"/>
                    </a:lnTo>
                    <a:lnTo>
                      <a:pt x="7218" y="41"/>
                    </a:lnTo>
                    <a:lnTo>
                      <a:pt x="7236" y="49"/>
                    </a:lnTo>
                    <a:lnTo>
                      <a:pt x="7253" y="60"/>
                    </a:lnTo>
                    <a:lnTo>
                      <a:pt x="7269" y="70"/>
                    </a:lnTo>
                    <a:lnTo>
                      <a:pt x="7285" y="81"/>
                    </a:lnTo>
                    <a:lnTo>
                      <a:pt x="7301" y="93"/>
                    </a:lnTo>
                    <a:lnTo>
                      <a:pt x="7315" y="105"/>
                    </a:lnTo>
                    <a:lnTo>
                      <a:pt x="7330" y="119"/>
                    </a:lnTo>
                    <a:lnTo>
                      <a:pt x="7344" y="134"/>
                    </a:lnTo>
                    <a:lnTo>
                      <a:pt x="7356" y="148"/>
                    </a:lnTo>
                    <a:lnTo>
                      <a:pt x="7368" y="164"/>
                    </a:lnTo>
                    <a:lnTo>
                      <a:pt x="7379" y="180"/>
                    </a:lnTo>
                    <a:lnTo>
                      <a:pt x="7389" y="196"/>
                    </a:lnTo>
                    <a:lnTo>
                      <a:pt x="7400" y="213"/>
                    </a:lnTo>
                    <a:lnTo>
                      <a:pt x="7408" y="231"/>
                    </a:lnTo>
                    <a:lnTo>
                      <a:pt x="7417" y="248"/>
                    </a:lnTo>
                    <a:lnTo>
                      <a:pt x="7424" y="266"/>
                    </a:lnTo>
                    <a:lnTo>
                      <a:pt x="7430" y="285"/>
                    </a:lnTo>
                    <a:lnTo>
                      <a:pt x="7436" y="305"/>
                    </a:lnTo>
                    <a:lnTo>
                      <a:pt x="7441" y="325"/>
                    </a:lnTo>
                    <a:lnTo>
                      <a:pt x="7444" y="345"/>
                    </a:lnTo>
                    <a:lnTo>
                      <a:pt x="7447" y="364"/>
                    </a:lnTo>
                    <a:lnTo>
                      <a:pt x="7448" y="385"/>
                    </a:lnTo>
                    <a:lnTo>
                      <a:pt x="7449" y="406"/>
                    </a:lnTo>
                    <a:lnTo>
                      <a:pt x="7449" y="16299"/>
                    </a:lnTo>
                    <a:lnTo>
                      <a:pt x="7448" y="16320"/>
                    </a:lnTo>
                    <a:lnTo>
                      <a:pt x="7447" y="16341"/>
                    </a:lnTo>
                    <a:lnTo>
                      <a:pt x="7444" y="16362"/>
                    </a:lnTo>
                    <a:lnTo>
                      <a:pt x="7441" y="16381"/>
                    </a:lnTo>
                    <a:lnTo>
                      <a:pt x="7436" y="16400"/>
                    </a:lnTo>
                    <a:lnTo>
                      <a:pt x="7430" y="16420"/>
                    </a:lnTo>
                    <a:lnTo>
                      <a:pt x="7424" y="16439"/>
                    </a:lnTo>
                    <a:lnTo>
                      <a:pt x="7417" y="16457"/>
                    </a:lnTo>
                    <a:lnTo>
                      <a:pt x="7408" y="16475"/>
                    </a:lnTo>
                    <a:lnTo>
                      <a:pt x="7400" y="16492"/>
                    </a:lnTo>
                    <a:lnTo>
                      <a:pt x="7389" y="16510"/>
                    </a:lnTo>
                    <a:lnTo>
                      <a:pt x="7379" y="16525"/>
                    </a:lnTo>
                    <a:lnTo>
                      <a:pt x="7368" y="16542"/>
                    </a:lnTo>
                    <a:lnTo>
                      <a:pt x="7356" y="16557"/>
                    </a:lnTo>
                    <a:lnTo>
                      <a:pt x="7344" y="16571"/>
                    </a:lnTo>
                    <a:lnTo>
                      <a:pt x="7330" y="16586"/>
                    </a:lnTo>
                    <a:lnTo>
                      <a:pt x="7315" y="16600"/>
                    </a:lnTo>
                    <a:lnTo>
                      <a:pt x="7301" y="16612"/>
                    </a:lnTo>
                    <a:lnTo>
                      <a:pt x="7285" y="16625"/>
                    </a:lnTo>
                    <a:lnTo>
                      <a:pt x="7269" y="16635"/>
                    </a:lnTo>
                    <a:lnTo>
                      <a:pt x="7253" y="16647"/>
                    </a:lnTo>
                    <a:lnTo>
                      <a:pt x="7236" y="16656"/>
                    </a:lnTo>
                    <a:lnTo>
                      <a:pt x="7218" y="16665"/>
                    </a:lnTo>
                    <a:lnTo>
                      <a:pt x="7201" y="16673"/>
                    </a:lnTo>
                    <a:lnTo>
                      <a:pt x="7183" y="16680"/>
                    </a:lnTo>
                    <a:lnTo>
                      <a:pt x="7164" y="16686"/>
                    </a:lnTo>
                    <a:lnTo>
                      <a:pt x="7144" y="16692"/>
                    </a:lnTo>
                    <a:lnTo>
                      <a:pt x="7124" y="16697"/>
                    </a:lnTo>
                    <a:lnTo>
                      <a:pt x="7104" y="16701"/>
                    </a:lnTo>
                    <a:lnTo>
                      <a:pt x="7085" y="16703"/>
                    </a:lnTo>
                    <a:lnTo>
                      <a:pt x="7064" y="16705"/>
                    </a:lnTo>
                    <a:lnTo>
                      <a:pt x="7043" y="16705"/>
                    </a:lnTo>
                    <a:lnTo>
                      <a:pt x="406" y="16705"/>
                    </a:lnTo>
                    <a:lnTo>
                      <a:pt x="385" y="16705"/>
                    </a:lnTo>
                    <a:lnTo>
                      <a:pt x="364" y="16703"/>
                    </a:lnTo>
                    <a:lnTo>
                      <a:pt x="345" y="16701"/>
                    </a:lnTo>
                    <a:lnTo>
                      <a:pt x="324" y="16697"/>
                    </a:lnTo>
                    <a:lnTo>
                      <a:pt x="305" y="16692"/>
                    </a:lnTo>
                    <a:lnTo>
                      <a:pt x="285" y="16686"/>
                    </a:lnTo>
                    <a:lnTo>
                      <a:pt x="266" y="16680"/>
                    </a:lnTo>
                    <a:lnTo>
                      <a:pt x="248" y="16673"/>
                    </a:lnTo>
                    <a:lnTo>
                      <a:pt x="230" y="16665"/>
                    </a:lnTo>
                    <a:lnTo>
                      <a:pt x="213" y="16656"/>
                    </a:lnTo>
                    <a:lnTo>
                      <a:pt x="195" y="16647"/>
                    </a:lnTo>
                    <a:lnTo>
                      <a:pt x="180" y="16635"/>
                    </a:lnTo>
                    <a:lnTo>
                      <a:pt x="163" y="16625"/>
                    </a:lnTo>
                    <a:lnTo>
                      <a:pt x="148" y="16612"/>
                    </a:lnTo>
                    <a:lnTo>
                      <a:pt x="134" y="16600"/>
                    </a:lnTo>
                    <a:lnTo>
                      <a:pt x="119" y="16586"/>
                    </a:lnTo>
                    <a:lnTo>
                      <a:pt x="105" y="16571"/>
                    </a:lnTo>
                    <a:lnTo>
                      <a:pt x="93" y="16557"/>
                    </a:lnTo>
                    <a:lnTo>
                      <a:pt x="80" y="16542"/>
                    </a:lnTo>
                    <a:lnTo>
                      <a:pt x="70" y="16525"/>
                    </a:lnTo>
                    <a:lnTo>
                      <a:pt x="58" y="16510"/>
                    </a:lnTo>
                    <a:lnTo>
                      <a:pt x="49" y="16492"/>
                    </a:lnTo>
                    <a:lnTo>
                      <a:pt x="40" y="16475"/>
                    </a:lnTo>
                    <a:lnTo>
                      <a:pt x="32" y="16457"/>
                    </a:lnTo>
                    <a:lnTo>
                      <a:pt x="25" y="16439"/>
                    </a:lnTo>
                    <a:lnTo>
                      <a:pt x="19" y="16420"/>
                    </a:lnTo>
                    <a:lnTo>
                      <a:pt x="13" y="16400"/>
                    </a:lnTo>
                    <a:lnTo>
                      <a:pt x="8" y="16381"/>
                    </a:lnTo>
                    <a:lnTo>
                      <a:pt x="4" y="16362"/>
                    </a:lnTo>
                    <a:lnTo>
                      <a:pt x="2" y="16341"/>
                    </a:lnTo>
                    <a:lnTo>
                      <a:pt x="0" y="16320"/>
                    </a:lnTo>
                    <a:lnTo>
                      <a:pt x="0" y="16299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2" y="364"/>
                    </a:lnTo>
                    <a:lnTo>
                      <a:pt x="4" y="345"/>
                    </a:lnTo>
                    <a:lnTo>
                      <a:pt x="8" y="325"/>
                    </a:lnTo>
                    <a:lnTo>
                      <a:pt x="13" y="305"/>
                    </a:lnTo>
                    <a:lnTo>
                      <a:pt x="19" y="285"/>
                    </a:lnTo>
                    <a:lnTo>
                      <a:pt x="25" y="266"/>
                    </a:lnTo>
                    <a:lnTo>
                      <a:pt x="32" y="248"/>
                    </a:lnTo>
                    <a:lnTo>
                      <a:pt x="40" y="231"/>
                    </a:lnTo>
                    <a:lnTo>
                      <a:pt x="49" y="213"/>
                    </a:lnTo>
                    <a:lnTo>
                      <a:pt x="58" y="196"/>
                    </a:lnTo>
                    <a:lnTo>
                      <a:pt x="70" y="180"/>
                    </a:lnTo>
                    <a:lnTo>
                      <a:pt x="80" y="164"/>
                    </a:lnTo>
                    <a:lnTo>
                      <a:pt x="93" y="148"/>
                    </a:lnTo>
                    <a:lnTo>
                      <a:pt x="105" y="134"/>
                    </a:lnTo>
                    <a:lnTo>
                      <a:pt x="119" y="119"/>
                    </a:lnTo>
                    <a:lnTo>
                      <a:pt x="134" y="105"/>
                    </a:lnTo>
                    <a:lnTo>
                      <a:pt x="148" y="93"/>
                    </a:lnTo>
                    <a:lnTo>
                      <a:pt x="163" y="81"/>
                    </a:lnTo>
                    <a:lnTo>
                      <a:pt x="180" y="70"/>
                    </a:lnTo>
                    <a:lnTo>
                      <a:pt x="195" y="60"/>
                    </a:lnTo>
                    <a:lnTo>
                      <a:pt x="213" y="49"/>
                    </a:lnTo>
                    <a:lnTo>
                      <a:pt x="230" y="41"/>
                    </a:lnTo>
                    <a:lnTo>
                      <a:pt x="248" y="32"/>
                    </a:lnTo>
                    <a:lnTo>
                      <a:pt x="266" y="25"/>
                    </a:lnTo>
                    <a:lnTo>
                      <a:pt x="285" y="19"/>
                    </a:lnTo>
                    <a:lnTo>
                      <a:pt x="305" y="13"/>
                    </a:lnTo>
                    <a:lnTo>
                      <a:pt x="324" y="8"/>
                    </a:lnTo>
                    <a:lnTo>
                      <a:pt x="345" y="5"/>
                    </a:lnTo>
                    <a:lnTo>
                      <a:pt x="364" y="2"/>
                    </a:lnTo>
                    <a:lnTo>
                      <a:pt x="385" y="1"/>
                    </a:lnTo>
                    <a:lnTo>
                      <a:pt x="406" y="0"/>
                    </a:lnTo>
                    <a:close/>
                    <a:moveTo>
                      <a:pt x="1510" y="1613"/>
                    </a:moveTo>
                    <a:lnTo>
                      <a:pt x="5939" y="1613"/>
                    </a:lnTo>
                    <a:lnTo>
                      <a:pt x="5959" y="1613"/>
                    </a:lnTo>
                    <a:lnTo>
                      <a:pt x="5979" y="1615"/>
                    </a:lnTo>
                    <a:lnTo>
                      <a:pt x="5999" y="1617"/>
                    </a:lnTo>
                    <a:lnTo>
                      <a:pt x="6018" y="1620"/>
                    </a:lnTo>
                    <a:lnTo>
                      <a:pt x="6036" y="1625"/>
                    </a:lnTo>
                    <a:lnTo>
                      <a:pt x="6055" y="1630"/>
                    </a:lnTo>
                    <a:lnTo>
                      <a:pt x="6073" y="1636"/>
                    </a:lnTo>
                    <a:lnTo>
                      <a:pt x="6091" y="1642"/>
                    </a:lnTo>
                    <a:lnTo>
                      <a:pt x="6108" y="1650"/>
                    </a:lnTo>
                    <a:lnTo>
                      <a:pt x="6125" y="1658"/>
                    </a:lnTo>
                    <a:lnTo>
                      <a:pt x="6141" y="1667"/>
                    </a:lnTo>
                    <a:lnTo>
                      <a:pt x="6158" y="1678"/>
                    </a:lnTo>
                    <a:lnTo>
                      <a:pt x="6172" y="1688"/>
                    </a:lnTo>
                    <a:lnTo>
                      <a:pt x="6187" y="1700"/>
                    </a:lnTo>
                    <a:lnTo>
                      <a:pt x="6201" y="1711"/>
                    </a:lnTo>
                    <a:lnTo>
                      <a:pt x="6215" y="1724"/>
                    </a:lnTo>
                    <a:lnTo>
                      <a:pt x="6228" y="1737"/>
                    </a:lnTo>
                    <a:lnTo>
                      <a:pt x="6240" y="1751"/>
                    </a:lnTo>
                    <a:lnTo>
                      <a:pt x="6252" y="1764"/>
                    </a:lnTo>
                    <a:lnTo>
                      <a:pt x="6263" y="1780"/>
                    </a:lnTo>
                    <a:lnTo>
                      <a:pt x="6272" y="1795"/>
                    </a:lnTo>
                    <a:lnTo>
                      <a:pt x="6282" y="1810"/>
                    </a:lnTo>
                    <a:lnTo>
                      <a:pt x="6291" y="1827"/>
                    </a:lnTo>
                    <a:lnTo>
                      <a:pt x="6299" y="1844"/>
                    </a:lnTo>
                    <a:lnTo>
                      <a:pt x="6306" y="1861"/>
                    </a:lnTo>
                    <a:lnTo>
                      <a:pt x="6312" y="1878"/>
                    </a:lnTo>
                    <a:lnTo>
                      <a:pt x="6317" y="1896"/>
                    </a:lnTo>
                    <a:lnTo>
                      <a:pt x="6321" y="1915"/>
                    </a:lnTo>
                    <a:lnTo>
                      <a:pt x="6325" y="1934"/>
                    </a:lnTo>
                    <a:lnTo>
                      <a:pt x="6328" y="1952"/>
                    </a:lnTo>
                    <a:lnTo>
                      <a:pt x="6329" y="1971"/>
                    </a:lnTo>
                    <a:lnTo>
                      <a:pt x="6330" y="1990"/>
                    </a:lnTo>
                    <a:lnTo>
                      <a:pt x="6330" y="3011"/>
                    </a:lnTo>
                    <a:lnTo>
                      <a:pt x="6329" y="3030"/>
                    </a:lnTo>
                    <a:lnTo>
                      <a:pt x="6328" y="3049"/>
                    </a:lnTo>
                    <a:lnTo>
                      <a:pt x="6325" y="3068"/>
                    </a:lnTo>
                    <a:lnTo>
                      <a:pt x="6321" y="3086"/>
                    </a:lnTo>
                    <a:lnTo>
                      <a:pt x="6317" y="3105"/>
                    </a:lnTo>
                    <a:lnTo>
                      <a:pt x="6312" y="3123"/>
                    </a:lnTo>
                    <a:lnTo>
                      <a:pt x="6306" y="3141"/>
                    </a:lnTo>
                    <a:lnTo>
                      <a:pt x="6299" y="3157"/>
                    </a:lnTo>
                    <a:lnTo>
                      <a:pt x="6291" y="3174"/>
                    </a:lnTo>
                    <a:lnTo>
                      <a:pt x="6282" y="3191"/>
                    </a:lnTo>
                    <a:lnTo>
                      <a:pt x="6272" y="3206"/>
                    </a:lnTo>
                    <a:lnTo>
                      <a:pt x="6263" y="3222"/>
                    </a:lnTo>
                    <a:lnTo>
                      <a:pt x="6252" y="3237"/>
                    </a:lnTo>
                    <a:lnTo>
                      <a:pt x="6240" y="3250"/>
                    </a:lnTo>
                    <a:lnTo>
                      <a:pt x="6228" y="3265"/>
                    </a:lnTo>
                    <a:lnTo>
                      <a:pt x="6215" y="3277"/>
                    </a:lnTo>
                    <a:lnTo>
                      <a:pt x="6201" y="3290"/>
                    </a:lnTo>
                    <a:lnTo>
                      <a:pt x="6187" y="3302"/>
                    </a:lnTo>
                    <a:lnTo>
                      <a:pt x="6172" y="3313"/>
                    </a:lnTo>
                    <a:lnTo>
                      <a:pt x="6158" y="3323"/>
                    </a:lnTo>
                    <a:lnTo>
                      <a:pt x="6141" y="3334"/>
                    </a:lnTo>
                    <a:lnTo>
                      <a:pt x="6125" y="3343"/>
                    </a:lnTo>
                    <a:lnTo>
                      <a:pt x="6108" y="3351"/>
                    </a:lnTo>
                    <a:lnTo>
                      <a:pt x="6091" y="3359"/>
                    </a:lnTo>
                    <a:lnTo>
                      <a:pt x="6073" y="3365"/>
                    </a:lnTo>
                    <a:lnTo>
                      <a:pt x="6055" y="3371"/>
                    </a:lnTo>
                    <a:lnTo>
                      <a:pt x="6036" y="3376"/>
                    </a:lnTo>
                    <a:lnTo>
                      <a:pt x="6018" y="3381"/>
                    </a:lnTo>
                    <a:lnTo>
                      <a:pt x="5999" y="3384"/>
                    </a:lnTo>
                    <a:lnTo>
                      <a:pt x="5979" y="3387"/>
                    </a:lnTo>
                    <a:lnTo>
                      <a:pt x="5959" y="3388"/>
                    </a:lnTo>
                    <a:lnTo>
                      <a:pt x="5939" y="3388"/>
                    </a:lnTo>
                    <a:lnTo>
                      <a:pt x="1510" y="3388"/>
                    </a:lnTo>
                    <a:lnTo>
                      <a:pt x="1490" y="3388"/>
                    </a:lnTo>
                    <a:lnTo>
                      <a:pt x="1470" y="3387"/>
                    </a:lnTo>
                    <a:lnTo>
                      <a:pt x="1450" y="3384"/>
                    </a:lnTo>
                    <a:lnTo>
                      <a:pt x="1431" y="3381"/>
                    </a:lnTo>
                    <a:lnTo>
                      <a:pt x="1413" y="3376"/>
                    </a:lnTo>
                    <a:lnTo>
                      <a:pt x="1394" y="3371"/>
                    </a:lnTo>
                    <a:lnTo>
                      <a:pt x="1376" y="3365"/>
                    </a:lnTo>
                    <a:lnTo>
                      <a:pt x="1358" y="3359"/>
                    </a:lnTo>
                    <a:lnTo>
                      <a:pt x="1341" y="3351"/>
                    </a:lnTo>
                    <a:lnTo>
                      <a:pt x="1324" y="3343"/>
                    </a:lnTo>
                    <a:lnTo>
                      <a:pt x="1307" y="3334"/>
                    </a:lnTo>
                    <a:lnTo>
                      <a:pt x="1291" y="3323"/>
                    </a:lnTo>
                    <a:lnTo>
                      <a:pt x="1277" y="3313"/>
                    </a:lnTo>
                    <a:lnTo>
                      <a:pt x="1262" y="3302"/>
                    </a:lnTo>
                    <a:lnTo>
                      <a:pt x="1248" y="3290"/>
                    </a:lnTo>
                    <a:lnTo>
                      <a:pt x="1234" y="3277"/>
                    </a:lnTo>
                    <a:lnTo>
                      <a:pt x="1221" y="3265"/>
                    </a:lnTo>
                    <a:lnTo>
                      <a:pt x="1209" y="3250"/>
                    </a:lnTo>
                    <a:lnTo>
                      <a:pt x="1197" y="3237"/>
                    </a:lnTo>
                    <a:lnTo>
                      <a:pt x="1186" y="3222"/>
                    </a:lnTo>
                    <a:lnTo>
                      <a:pt x="1176" y="3206"/>
                    </a:lnTo>
                    <a:lnTo>
                      <a:pt x="1166" y="3191"/>
                    </a:lnTo>
                    <a:lnTo>
                      <a:pt x="1158" y="3174"/>
                    </a:lnTo>
                    <a:lnTo>
                      <a:pt x="1150" y="3157"/>
                    </a:lnTo>
                    <a:lnTo>
                      <a:pt x="1143" y="3141"/>
                    </a:lnTo>
                    <a:lnTo>
                      <a:pt x="1137" y="3123"/>
                    </a:lnTo>
                    <a:lnTo>
                      <a:pt x="1132" y="3105"/>
                    </a:lnTo>
                    <a:lnTo>
                      <a:pt x="1128" y="3086"/>
                    </a:lnTo>
                    <a:lnTo>
                      <a:pt x="1123" y="3068"/>
                    </a:lnTo>
                    <a:lnTo>
                      <a:pt x="1121" y="3049"/>
                    </a:lnTo>
                    <a:lnTo>
                      <a:pt x="1120" y="3030"/>
                    </a:lnTo>
                    <a:lnTo>
                      <a:pt x="1119" y="3011"/>
                    </a:lnTo>
                    <a:lnTo>
                      <a:pt x="1119" y="1990"/>
                    </a:lnTo>
                    <a:lnTo>
                      <a:pt x="1120" y="1971"/>
                    </a:lnTo>
                    <a:lnTo>
                      <a:pt x="1121" y="1952"/>
                    </a:lnTo>
                    <a:lnTo>
                      <a:pt x="1123" y="1934"/>
                    </a:lnTo>
                    <a:lnTo>
                      <a:pt x="1128" y="1915"/>
                    </a:lnTo>
                    <a:lnTo>
                      <a:pt x="1132" y="1896"/>
                    </a:lnTo>
                    <a:lnTo>
                      <a:pt x="1137" y="1878"/>
                    </a:lnTo>
                    <a:lnTo>
                      <a:pt x="1143" y="1861"/>
                    </a:lnTo>
                    <a:lnTo>
                      <a:pt x="1150" y="1844"/>
                    </a:lnTo>
                    <a:lnTo>
                      <a:pt x="1158" y="1827"/>
                    </a:lnTo>
                    <a:lnTo>
                      <a:pt x="1166" y="1810"/>
                    </a:lnTo>
                    <a:lnTo>
                      <a:pt x="1176" y="1795"/>
                    </a:lnTo>
                    <a:lnTo>
                      <a:pt x="1186" y="1780"/>
                    </a:lnTo>
                    <a:lnTo>
                      <a:pt x="1197" y="1764"/>
                    </a:lnTo>
                    <a:lnTo>
                      <a:pt x="1209" y="1751"/>
                    </a:lnTo>
                    <a:lnTo>
                      <a:pt x="1221" y="1737"/>
                    </a:lnTo>
                    <a:lnTo>
                      <a:pt x="1234" y="1724"/>
                    </a:lnTo>
                    <a:lnTo>
                      <a:pt x="1248" y="1711"/>
                    </a:lnTo>
                    <a:lnTo>
                      <a:pt x="1262" y="1700"/>
                    </a:lnTo>
                    <a:lnTo>
                      <a:pt x="1277" y="1688"/>
                    </a:lnTo>
                    <a:lnTo>
                      <a:pt x="1291" y="1678"/>
                    </a:lnTo>
                    <a:lnTo>
                      <a:pt x="1307" y="1667"/>
                    </a:lnTo>
                    <a:lnTo>
                      <a:pt x="1324" y="1658"/>
                    </a:lnTo>
                    <a:lnTo>
                      <a:pt x="1341" y="1650"/>
                    </a:lnTo>
                    <a:lnTo>
                      <a:pt x="1358" y="1642"/>
                    </a:lnTo>
                    <a:lnTo>
                      <a:pt x="1376" y="1636"/>
                    </a:lnTo>
                    <a:lnTo>
                      <a:pt x="1394" y="1630"/>
                    </a:lnTo>
                    <a:lnTo>
                      <a:pt x="1413" y="1625"/>
                    </a:lnTo>
                    <a:lnTo>
                      <a:pt x="1431" y="1620"/>
                    </a:lnTo>
                    <a:lnTo>
                      <a:pt x="1450" y="1617"/>
                    </a:lnTo>
                    <a:lnTo>
                      <a:pt x="1470" y="1615"/>
                    </a:lnTo>
                    <a:lnTo>
                      <a:pt x="1490" y="1613"/>
                    </a:lnTo>
                    <a:lnTo>
                      <a:pt x="1510" y="1613"/>
                    </a:lnTo>
                    <a:close/>
                    <a:moveTo>
                      <a:pt x="1510" y="3877"/>
                    </a:moveTo>
                    <a:lnTo>
                      <a:pt x="5939" y="3877"/>
                    </a:lnTo>
                    <a:lnTo>
                      <a:pt x="5959" y="3877"/>
                    </a:lnTo>
                    <a:lnTo>
                      <a:pt x="5979" y="3879"/>
                    </a:lnTo>
                    <a:lnTo>
                      <a:pt x="5999" y="3881"/>
                    </a:lnTo>
                    <a:lnTo>
                      <a:pt x="6018" y="3884"/>
                    </a:lnTo>
                    <a:lnTo>
                      <a:pt x="6036" y="3888"/>
                    </a:lnTo>
                    <a:lnTo>
                      <a:pt x="6055" y="3893"/>
                    </a:lnTo>
                    <a:lnTo>
                      <a:pt x="6073" y="3900"/>
                    </a:lnTo>
                    <a:lnTo>
                      <a:pt x="6091" y="3906"/>
                    </a:lnTo>
                    <a:lnTo>
                      <a:pt x="6108" y="3914"/>
                    </a:lnTo>
                    <a:lnTo>
                      <a:pt x="6125" y="3923"/>
                    </a:lnTo>
                    <a:lnTo>
                      <a:pt x="6141" y="3931"/>
                    </a:lnTo>
                    <a:lnTo>
                      <a:pt x="6158" y="3941"/>
                    </a:lnTo>
                    <a:lnTo>
                      <a:pt x="6172" y="3952"/>
                    </a:lnTo>
                    <a:lnTo>
                      <a:pt x="6187" y="3963"/>
                    </a:lnTo>
                    <a:lnTo>
                      <a:pt x="6201" y="3975"/>
                    </a:lnTo>
                    <a:lnTo>
                      <a:pt x="6215" y="3987"/>
                    </a:lnTo>
                    <a:lnTo>
                      <a:pt x="6228" y="4001"/>
                    </a:lnTo>
                    <a:lnTo>
                      <a:pt x="6240" y="4014"/>
                    </a:lnTo>
                    <a:lnTo>
                      <a:pt x="6252" y="4029"/>
                    </a:lnTo>
                    <a:lnTo>
                      <a:pt x="6263" y="4044"/>
                    </a:lnTo>
                    <a:lnTo>
                      <a:pt x="6272" y="4058"/>
                    </a:lnTo>
                    <a:lnTo>
                      <a:pt x="6282" y="4075"/>
                    </a:lnTo>
                    <a:lnTo>
                      <a:pt x="6291" y="4091"/>
                    </a:lnTo>
                    <a:lnTo>
                      <a:pt x="6299" y="4107"/>
                    </a:lnTo>
                    <a:lnTo>
                      <a:pt x="6306" y="4125"/>
                    </a:lnTo>
                    <a:lnTo>
                      <a:pt x="6312" y="4142"/>
                    </a:lnTo>
                    <a:lnTo>
                      <a:pt x="6317" y="4160"/>
                    </a:lnTo>
                    <a:lnTo>
                      <a:pt x="6321" y="4178"/>
                    </a:lnTo>
                    <a:lnTo>
                      <a:pt x="6325" y="4197"/>
                    </a:lnTo>
                    <a:lnTo>
                      <a:pt x="6328" y="4216"/>
                    </a:lnTo>
                    <a:lnTo>
                      <a:pt x="6329" y="4235"/>
                    </a:lnTo>
                    <a:lnTo>
                      <a:pt x="6330" y="4255"/>
                    </a:lnTo>
                    <a:lnTo>
                      <a:pt x="6330" y="5275"/>
                    </a:lnTo>
                    <a:lnTo>
                      <a:pt x="6329" y="5293"/>
                    </a:lnTo>
                    <a:lnTo>
                      <a:pt x="6328" y="5313"/>
                    </a:lnTo>
                    <a:lnTo>
                      <a:pt x="6325" y="5332"/>
                    </a:lnTo>
                    <a:lnTo>
                      <a:pt x="6321" y="5350"/>
                    </a:lnTo>
                    <a:lnTo>
                      <a:pt x="6317" y="5369"/>
                    </a:lnTo>
                    <a:lnTo>
                      <a:pt x="6312" y="5386"/>
                    </a:lnTo>
                    <a:lnTo>
                      <a:pt x="6306" y="5404"/>
                    </a:lnTo>
                    <a:lnTo>
                      <a:pt x="6299" y="5421"/>
                    </a:lnTo>
                    <a:lnTo>
                      <a:pt x="6291" y="5437"/>
                    </a:lnTo>
                    <a:lnTo>
                      <a:pt x="6282" y="5454"/>
                    </a:lnTo>
                    <a:lnTo>
                      <a:pt x="6272" y="5470"/>
                    </a:lnTo>
                    <a:lnTo>
                      <a:pt x="6263" y="5486"/>
                    </a:lnTo>
                    <a:lnTo>
                      <a:pt x="6252" y="5500"/>
                    </a:lnTo>
                    <a:lnTo>
                      <a:pt x="6240" y="5515"/>
                    </a:lnTo>
                    <a:lnTo>
                      <a:pt x="6228" y="5528"/>
                    </a:lnTo>
                    <a:lnTo>
                      <a:pt x="6215" y="5541"/>
                    </a:lnTo>
                    <a:lnTo>
                      <a:pt x="6201" y="5553"/>
                    </a:lnTo>
                    <a:lnTo>
                      <a:pt x="6187" y="5566"/>
                    </a:lnTo>
                    <a:lnTo>
                      <a:pt x="6172" y="5576"/>
                    </a:lnTo>
                    <a:lnTo>
                      <a:pt x="6158" y="5588"/>
                    </a:lnTo>
                    <a:lnTo>
                      <a:pt x="6141" y="5597"/>
                    </a:lnTo>
                    <a:lnTo>
                      <a:pt x="6125" y="5607"/>
                    </a:lnTo>
                    <a:lnTo>
                      <a:pt x="6108" y="5615"/>
                    </a:lnTo>
                    <a:lnTo>
                      <a:pt x="6091" y="5622"/>
                    </a:lnTo>
                    <a:lnTo>
                      <a:pt x="6073" y="5630"/>
                    </a:lnTo>
                    <a:lnTo>
                      <a:pt x="6055" y="5635"/>
                    </a:lnTo>
                    <a:lnTo>
                      <a:pt x="6036" y="5640"/>
                    </a:lnTo>
                    <a:lnTo>
                      <a:pt x="6018" y="5644"/>
                    </a:lnTo>
                    <a:lnTo>
                      <a:pt x="5999" y="5647"/>
                    </a:lnTo>
                    <a:lnTo>
                      <a:pt x="5979" y="5650"/>
                    </a:lnTo>
                    <a:lnTo>
                      <a:pt x="5959" y="5652"/>
                    </a:lnTo>
                    <a:lnTo>
                      <a:pt x="5939" y="5653"/>
                    </a:lnTo>
                    <a:lnTo>
                      <a:pt x="1510" y="5653"/>
                    </a:lnTo>
                    <a:lnTo>
                      <a:pt x="1490" y="5652"/>
                    </a:lnTo>
                    <a:lnTo>
                      <a:pt x="1470" y="5650"/>
                    </a:lnTo>
                    <a:lnTo>
                      <a:pt x="1450" y="5647"/>
                    </a:lnTo>
                    <a:lnTo>
                      <a:pt x="1431" y="5644"/>
                    </a:lnTo>
                    <a:lnTo>
                      <a:pt x="1413" y="5640"/>
                    </a:lnTo>
                    <a:lnTo>
                      <a:pt x="1394" y="5635"/>
                    </a:lnTo>
                    <a:lnTo>
                      <a:pt x="1376" y="5630"/>
                    </a:lnTo>
                    <a:lnTo>
                      <a:pt x="1358" y="5622"/>
                    </a:lnTo>
                    <a:lnTo>
                      <a:pt x="1341" y="5615"/>
                    </a:lnTo>
                    <a:lnTo>
                      <a:pt x="1324" y="5607"/>
                    </a:lnTo>
                    <a:lnTo>
                      <a:pt x="1307" y="5597"/>
                    </a:lnTo>
                    <a:lnTo>
                      <a:pt x="1291" y="5588"/>
                    </a:lnTo>
                    <a:lnTo>
                      <a:pt x="1277" y="5576"/>
                    </a:lnTo>
                    <a:lnTo>
                      <a:pt x="1262" y="5566"/>
                    </a:lnTo>
                    <a:lnTo>
                      <a:pt x="1248" y="5553"/>
                    </a:lnTo>
                    <a:lnTo>
                      <a:pt x="1234" y="5541"/>
                    </a:lnTo>
                    <a:lnTo>
                      <a:pt x="1221" y="5528"/>
                    </a:lnTo>
                    <a:lnTo>
                      <a:pt x="1209" y="5515"/>
                    </a:lnTo>
                    <a:lnTo>
                      <a:pt x="1197" y="5500"/>
                    </a:lnTo>
                    <a:lnTo>
                      <a:pt x="1186" y="5486"/>
                    </a:lnTo>
                    <a:lnTo>
                      <a:pt x="1176" y="5470"/>
                    </a:lnTo>
                    <a:lnTo>
                      <a:pt x="1166" y="5454"/>
                    </a:lnTo>
                    <a:lnTo>
                      <a:pt x="1158" y="5437"/>
                    </a:lnTo>
                    <a:lnTo>
                      <a:pt x="1150" y="5421"/>
                    </a:lnTo>
                    <a:lnTo>
                      <a:pt x="1143" y="5404"/>
                    </a:lnTo>
                    <a:lnTo>
                      <a:pt x="1137" y="5386"/>
                    </a:lnTo>
                    <a:lnTo>
                      <a:pt x="1132" y="5369"/>
                    </a:lnTo>
                    <a:lnTo>
                      <a:pt x="1128" y="5350"/>
                    </a:lnTo>
                    <a:lnTo>
                      <a:pt x="1123" y="5332"/>
                    </a:lnTo>
                    <a:lnTo>
                      <a:pt x="1121" y="5313"/>
                    </a:lnTo>
                    <a:lnTo>
                      <a:pt x="1120" y="5293"/>
                    </a:lnTo>
                    <a:lnTo>
                      <a:pt x="1119" y="5275"/>
                    </a:lnTo>
                    <a:lnTo>
                      <a:pt x="1119" y="4255"/>
                    </a:lnTo>
                    <a:lnTo>
                      <a:pt x="1120" y="4235"/>
                    </a:lnTo>
                    <a:lnTo>
                      <a:pt x="1121" y="4216"/>
                    </a:lnTo>
                    <a:lnTo>
                      <a:pt x="1123" y="4197"/>
                    </a:lnTo>
                    <a:lnTo>
                      <a:pt x="1128" y="4178"/>
                    </a:lnTo>
                    <a:lnTo>
                      <a:pt x="1132" y="4160"/>
                    </a:lnTo>
                    <a:lnTo>
                      <a:pt x="1137" y="4142"/>
                    </a:lnTo>
                    <a:lnTo>
                      <a:pt x="1143" y="4125"/>
                    </a:lnTo>
                    <a:lnTo>
                      <a:pt x="1150" y="4107"/>
                    </a:lnTo>
                    <a:lnTo>
                      <a:pt x="1158" y="4091"/>
                    </a:lnTo>
                    <a:lnTo>
                      <a:pt x="1166" y="4075"/>
                    </a:lnTo>
                    <a:lnTo>
                      <a:pt x="1176" y="4058"/>
                    </a:lnTo>
                    <a:lnTo>
                      <a:pt x="1186" y="4044"/>
                    </a:lnTo>
                    <a:lnTo>
                      <a:pt x="1197" y="4029"/>
                    </a:lnTo>
                    <a:lnTo>
                      <a:pt x="1209" y="4014"/>
                    </a:lnTo>
                    <a:lnTo>
                      <a:pt x="1221" y="4001"/>
                    </a:lnTo>
                    <a:lnTo>
                      <a:pt x="1234" y="3987"/>
                    </a:lnTo>
                    <a:lnTo>
                      <a:pt x="1248" y="3975"/>
                    </a:lnTo>
                    <a:lnTo>
                      <a:pt x="1262" y="3963"/>
                    </a:lnTo>
                    <a:lnTo>
                      <a:pt x="1277" y="3952"/>
                    </a:lnTo>
                    <a:lnTo>
                      <a:pt x="1291" y="3941"/>
                    </a:lnTo>
                    <a:lnTo>
                      <a:pt x="1307" y="3931"/>
                    </a:lnTo>
                    <a:lnTo>
                      <a:pt x="1324" y="3923"/>
                    </a:lnTo>
                    <a:lnTo>
                      <a:pt x="1341" y="3914"/>
                    </a:lnTo>
                    <a:lnTo>
                      <a:pt x="1358" y="3906"/>
                    </a:lnTo>
                    <a:lnTo>
                      <a:pt x="1376" y="3900"/>
                    </a:lnTo>
                    <a:lnTo>
                      <a:pt x="1394" y="3893"/>
                    </a:lnTo>
                    <a:lnTo>
                      <a:pt x="1413" y="3888"/>
                    </a:lnTo>
                    <a:lnTo>
                      <a:pt x="1431" y="3884"/>
                    </a:lnTo>
                    <a:lnTo>
                      <a:pt x="1450" y="3881"/>
                    </a:lnTo>
                    <a:lnTo>
                      <a:pt x="1470" y="3879"/>
                    </a:lnTo>
                    <a:lnTo>
                      <a:pt x="1490" y="3877"/>
                    </a:lnTo>
                    <a:lnTo>
                      <a:pt x="1510" y="3877"/>
                    </a:lnTo>
                    <a:close/>
                    <a:moveTo>
                      <a:pt x="1510" y="6140"/>
                    </a:moveTo>
                    <a:lnTo>
                      <a:pt x="5939" y="6140"/>
                    </a:lnTo>
                    <a:lnTo>
                      <a:pt x="5959" y="6140"/>
                    </a:lnTo>
                    <a:lnTo>
                      <a:pt x="5979" y="6142"/>
                    </a:lnTo>
                    <a:lnTo>
                      <a:pt x="5999" y="6144"/>
                    </a:lnTo>
                    <a:lnTo>
                      <a:pt x="6018" y="6147"/>
                    </a:lnTo>
                    <a:lnTo>
                      <a:pt x="6036" y="6152"/>
                    </a:lnTo>
                    <a:lnTo>
                      <a:pt x="6055" y="6157"/>
                    </a:lnTo>
                    <a:lnTo>
                      <a:pt x="6073" y="6163"/>
                    </a:lnTo>
                    <a:lnTo>
                      <a:pt x="6091" y="6169"/>
                    </a:lnTo>
                    <a:lnTo>
                      <a:pt x="6108" y="6178"/>
                    </a:lnTo>
                    <a:lnTo>
                      <a:pt x="6125" y="6186"/>
                    </a:lnTo>
                    <a:lnTo>
                      <a:pt x="6141" y="6194"/>
                    </a:lnTo>
                    <a:lnTo>
                      <a:pt x="6158" y="6205"/>
                    </a:lnTo>
                    <a:lnTo>
                      <a:pt x="6172" y="6215"/>
                    </a:lnTo>
                    <a:lnTo>
                      <a:pt x="6187" y="6227"/>
                    </a:lnTo>
                    <a:lnTo>
                      <a:pt x="6201" y="6238"/>
                    </a:lnTo>
                    <a:lnTo>
                      <a:pt x="6215" y="6251"/>
                    </a:lnTo>
                    <a:lnTo>
                      <a:pt x="6228" y="6264"/>
                    </a:lnTo>
                    <a:lnTo>
                      <a:pt x="6240" y="6278"/>
                    </a:lnTo>
                    <a:lnTo>
                      <a:pt x="6252" y="6293"/>
                    </a:lnTo>
                    <a:lnTo>
                      <a:pt x="6263" y="6307"/>
                    </a:lnTo>
                    <a:lnTo>
                      <a:pt x="6272" y="6322"/>
                    </a:lnTo>
                    <a:lnTo>
                      <a:pt x="6282" y="6339"/>
                    </a:lnTo>
                    <a:lnTo>
                      <a:pt x="6291" y="6354"/>
                    </a:lnTo>
                    <a:lnTo>
                      <a:pt x="6299" y="6371"/>
                    </a:lnTo>
                    <a:lnTo>
                      <a:pt x="6306" y="6389"/>
                    </a:lnTo>
                    <a:lnTo>
                      <a:pt x="6312" y="6405"/>
                    </a:lnTo>
                    <a:lnTo>
                      <a:pt x="6317" y="6424"/>
                    </a:lnTo>
                    <a:lnTo>
                      <a:pt x="6321" y="6442"/>
                    </a:lnTo>
                    <a:lnTo>
                      <a:pt x="6325" y="6461"/>
                    </a:lnTo>
                    <a:lnTo>
                      <a:pt x="6328" y="6479"/>
                    </a:lnTo>
                    <a:lnTo>
                      <a:pt x="6329" y="6498"/>
                    </a:lnTo>
                    <a:lnTo>
                      <a:pt x="6330" y="6518"/>
                    </a:lnTo>
                    <a:lnTo>
                      <a:pt x="6330" y="7538"/>
                    </a:lnTo>
                    <a:lnTo>
                      <a:pt x="6329" y="7557"/>
                    </a:lnTo>
                    <a:lnTo>
                      <a:pt x="6328" y="7577"/>
                    </a:lnTo>
                    <a:lnTo>
                      <a:pt x="6325" y="7596"/>
                    </a:lnTo>
                    <a:lnTo>
                      <a:pt x="6321" y="7614"/>
                    </a:lnTo>
                    <a:lnTo>
                      <a:pt x="6317" y="7632"/>
                    </a:lnTo>
                    <a:lnTo>
                      <a:pt x="6312" y="7650"/>
                    </a:lnTo>
                    <a:lnTo>
                      <a:pt x="6306" y="7668"/>
                    </a:lnTo>
                    <a:lnTo>
                      <a:pt x="6299" y="7684"/>
                    </a:lnTo>
                    <a:lnTo>
                      <a:pt x="6291" y="7701"/>
                    </a:lnTo>
                    <a:lnTo>
                      <a:pt x="6282" y="7718"/>
                    </a:lnTo>
                    <a:lnTo>
                      <a:pt x="6272" y="7733"/>
                    </a:lnTo>
                    <a:lnTo>
                      <a:pt x="6263" y="7749"/>
                    </a:lnTo>
                    <a:lnTo>
                      <a:pt x="6252" y="7764"/>
                    </a:lnTo>
                    <a:lnTo>
                      <a:pt x="6240" y="7778"/>
                    </a:lnTo>
                    <a:lnTo>
                      <a:pt x="6228" y="7792"/>
                    </a:lnTo>
                    <a:lnTo>
                      <a:pt x="6215" y="7804"/>
                    </a:lnTo>
                    <a:lnTo>
                      <a:pt x="6201" y="7817"/>
                    </a:lnTo>
                    <a:lnTo>
                      <a:pt x="6187" y="7829"/>
                    </a:lnTo>
                    <a:lnTo>
                      <a:pt x="6172" y="7841"/>
                    </a:lnTo>
                    <a:lnTo>
                      <a:pt x="6158" y="7851"/>
                    </a:lnTo>
                    <a:lnTo>
                      <a:pt x="6141" y="7861"/>
                    </a:lnTo>
                    <a:lnTo>
                      <a:pt x="6125" y="7870"/>
                    </a:lnTo>
                    <a:lnTo>
                      <a:pt x="6108" y="7878"/>
                    </a:lnTo>
                    <a:lnTo>
                      <a:pt x="6091" y="7886"/>
                    </a:lnTo>
                    <a:lnTo>
                      <a:pt x="6073" y="7893"/>
                    </a:lnTo>
                    <a:lnTo>
                      <a:pt x="6055" y="7898"/>
                    </a:lnTo>
                    <a:lnTo>
                      <a:pt x="6036" y="7904"/>
                    </a:lnTo>
                    <a:lnTo>
                      <a:pt x="6018" y="7908"/>
                    </a:lnTo>
                    <a:lnTo>
                      <a:pt x="5999" y="7912"/>
                    </a:lnTo>
                    <a:lnTo>
                      <a:pt x="5979" y="7914"/>
                    </a:lnTo>
                    <a:lnTo>
                      <a:pt x="5959" y="7915"/>
                    </a:lnTo>
                    <a:lnTo>
                      <a:pt x="5939" y="7916"/>
                    </a:lnTo>
                    <a:lnTo>
                      <a:pt x="1510" y="7916"/>
                    </a:lnTo>
                    <a:lnTo>
                      <a:pt x="1490" y="7915"/>
                    </a:lnTo>
                    <a:lnTo>
                      <a:pt x="1470" y="7914"/>
                    </a:lnTo>
                    <a:lnTo>
                      <a:pt x="1450" y="7912"/>
                    </a:lnTo>
                    <a:lnTo>
                      <a:pt x="1431" y="7908"/>
                    </a:lnTo>
                    <a:lnTo>
                      <a:pt x="1413" y="7904"/>
                    </a:lnTo>
                    <a:lnTo>
                      <a:pt x="1394" y="7898"/>
                    </a:lnTo>
                    <a:lnTo>
                      <a:pt x="1376" y="7893"/>
                    </a:lnTo>
                    <a:lnTo>
                      <a:pt x="1358" y="7886"/>
                    </a:lnTo>
                    <a:lnTo>
                      <a:pt x="1341" y="7878"/>
                    </a:lnTo>
                    <a:lnTo>
                      <a:pt x="1324" y="7870"/>
                    </a:lnTo>
                    <a:lnTo>
                      <a:pt x="1307" y="7861"/>
                    </a:lnTo>
                    <a:lnTo>
                      <a:pt x="1291" y="7851"/>
                    </a:lnTo>
                    <a:lnTo>
                      <a:pt x="1277" y="7841"/>
                    </a:lnTo>
                    <a:lnTo>
                      <a:pt x="1262" y="7829"/>
                    </a:lnTo>
                    <a:lnTo>
                      <a:pt x="1248" y="7817"/>
                    </a:lnTo>
                    <a:lnTo>
                      <a:pt x="1234" y="7804"/>
                    </a:lnTo>
                    <a:lnTo>
                      <a:pt x="1221" y="7792"/>
                    </a:lnTo>
                    <a:lnTo>
                      <a:pt x="1209" y="7778"/>
                    </a:lnTo>
                    <a:lnTo>
                      <a:pt x="1197" y="7764"/>
                    </a:lnTo>
                    <a:lnTo>
                      <a:pt x="1186" y="7749"/>
                    </a:lnTo>
                    <a:lnTo>
                      <a:pt x="1176" y="7733"/>
                    </a:lnTo>
                    <a:lnTo>
                      <a:pt x="1166" y="7718"/>
                    </a:lnTo>
                    <a:lnTo>
                      <a:pt x="1158" y="7701"/>
                    </a:lnTo>
                    <a:lnTo>
                      <a:pt x="1150" y="7684"/>
                    </a:lnTo>
                    <a:lnTo>
                      <a:pt x="1143" y="7668"/>
                    </a:lnTo>
                    <a:lnTo>
                      <a:pt x="1137" y="7650"/>
                    </a:lnTo>
                    <a:lnTo>
                      <a:pt x="1132" y="7632"/>
                    </a:lnTo>
                    <a:lnTo>
                      <a:pt x="1128" y="7614"/>
                    </a:lnTo>
                    <a:lnTo>
                      <a:pt x="1123" y="7596"/>
                    </a:lnTo>
                    <a:lnTo>
                      <a:pt x="1121" y="7577"/>
                    </a:lnTo>
                    <a:lnTo>
                      <a:pt x="1120" y="7557"/>
                    </a:lnTo>
                    <a:lnTo>
                      <a:pt x="1119" y="7538"/>
                    </a:lnTo>
                    <a:lnTo>
                      <a:pt x="1119" y="6518"/>
                    </a:lnTo>
                    <a:lnTo>
                      <a:pt x="1120" y="6498"/>
                    </a:lnTo>
                    <a:lnTo>
                      <a:pt x="1121" y="6479"/>
                    </a:lnTo>
                    <a:lnTo>
                      <a:pt x="1123" y="6461"/>
                    </a:lnTo>
                    <a:lnTo>
                      <a:pt x="1128" y="6442"/>
                    </a:lnTo>
                    <a:lnTo>
                      <a:pt x="1132" y="6424"/>
                    </a:lnTo>
                    <a:lnTo>
                      <a:pt x="1137" y="6405"/>
                    </a:lnTo>
                    <a:lnTo>
                      <a:pt x="1143" y="6389"/>
                    </a:lnTo>
                    <a:lnTo>
                      <a:pt x="1150" y="6371"/>
                    </a:lnTo>
                    <a:lnTo>
                      <a:pt x="1158" y="6354"/>
                    </a:lnTo>
                    <a:lnTo>
                      <a:pt x="1166" y="6339"/>
                    </a:lnTo>
                    <a:lnTo>
                      <a:pt x="1176" y="6322"/>
                    </a:lnTo>
                    <a:lnTo>
                      <a:pt x="1186" y="6307"/>
                    </a:lnTo>
                    <a:lnTo>
                      <a:pt x="1197" y="6293"/>
                    </a:lnTo>
                    <a:lnTo>
                      <a:pt x="1209" y="6278"/>
                    </a:lnTo>
                    <a:lnTo>
                      <a:pt x="1221" y="6264"/>
                    </a:lnTo>
                    <a:lnTo>
                      <a:pt x="1234" y="6251"/>
                    </a:lnTo>
                    <a:lnTo>
                      <a:pt x="1248" y="6238"/>
                    </a:lnTo>
                    <a:lnTo>
                      <a:pt x="1262" y="6227"/>
                    </a:lnTo>
                    <a:lnTo>
                      <a:pt x="1277" y="6215"/>
                    </a:lnTo>
                    <a:lnTo>
                      <a:pt x="1291" y="6205"/>
                    </a:lnTo>
                    <a:lnTo>
                      <a:pt x="1307" y="6194"/>
                    </a:lnTo>
                    <a:lnTo>
                      <a:pt x="1324" y="6186"/>
                    </a:lnTo>
                    <a:lnTo>
                      <a:pt x="1341" y="6178"/>
                    </a:lnTo>
                    <a:lnTo>
                      <a:pt x="1358" y="6169"/>
                    </a:lnTo>
                    <a:lnTo>
                      <a:pt x="1376" y="6163"/>
                    </a:lnTo>
                    <a:lnTo>
                      <a:pt x="1394" y="6157"/>
                    </a:lnTo>
                    <a:lnTo>
                      <a:pt x="1413" y="6152"/>
                    </a:lnTo>
                    <a:lnTo>
                      <a:pt x="1431" y="6147"/>
                    </a:lnTo>
                    <a:lnTo>
                      <a:pt x="1450" y="6144"/>
                    </a:lnTo>
                    <a:lnTo>
                      <a:pt x="1470" y="6142"/>
                    </a:lnTo>
                    <a:lnTo>
                      <a:pt x="1490" y="6140"/>
                    </a:lnTo>
                    <a:lnTo>
                      <a:pt x="1510" y="6140"/>
                    </a:lnTo>
                    <a:close/>
                    <a:moveTo>
                      <a:pt x="1510" y="8404"/>
                    </a:moveTo>
                    <a:lnTo>
                      <a:pt x="5939" y="8404"/>
                    </a:lnTo>
                    <a:lnTo>
                      <a:pt x="5959" y="8404"/>
                    </a:lnTo>
                    <a:lnTo>
                      <a:pt x="5979" y="8406"/>
                    </a:lnTo>
                    <a:lnTo>
                      <a:pt x="5999" y="8408"/>
                    </a:lnTo>
                    <a:lnTo>
                      <a:pt x="6018" y="8411"/>
                    </a:lnTo>
                    <a:lnTo>
                      <a:pt x="6036" y="8415"/>
                    </a:lnTo>
                    <a:lnTo>
                      <a:pt x="6055" y="8420"/>
                    </a:lnTo>
                    <a:lnTo>
                      <a:pt x="6073" y="8427"/>
                    </a:lnTo>
                    <a:lnTo>
                      <a:pt x="6091" y="8433"/>
                    </a:lnTo>
                    <a:lnTo>
                      <a:pt x="6108" y="8441"/>
                    </a:lnTo>
                    <a:lnTo>
                      <a:pt x="6125" y="8450"/>
                    </a:lnTo>
                    <a:lnTo>
                      <a:pt x="6141" y="8459"/>
                    </a:lnTo>
                    <a:lnTo>
                      <a:pt x="6158" y="8468"/>
                    </a:lnTo>
                    <a:lnTo>
                      <a:pt x="6172" y="8479"/>
                    </a:lnTo>
                    <a:lnTo>
                      <a:pt x="6187" y="8490"/>
                    </a:lnTo>
                    <a:lnTo>
                      <a:pt x="6201" y="8502"/>
                    </a:lnTo>
                    <a:lnTo>
                      <a:pt x="6215" y="8514"/>
                    </a:lnTo>
                    <a:lnTo>
                      <a:pt x="6228" y="8528"/>
                    </a:lnTo>
                    <a:lnTo>
                      <a:pt x="6240" y="8541"/>
                    </a:lnTo>
                    <a:lnTo>
                      <a:pt x="6252" y="8556"/>
                    </a:lnTo>
                    <a:lnTo>
                      <a:pt x="6263" y="8571"/>
                    </a:lnTo>
                    <a:lnTo>
                      <a:pt x="6272" y="8586"/>
                    </a:lnTo>
                    <a:lnTo>
                      <a:pt x="6282" y="8602"/>
                    </a:lnTo>
                    <a:lnTo>
                      <a:pt x="6291" y="8618"/>
                    </a:lnTo>
                    <a:lnTo>
                      <a:pt x="6299" y="8634"/>
                    </a:lnTo>
                    <a:lnTo>
                      <a:pt x="6306" y="8652"/>
                    </a:lnTo>
                    <a:lnTo>
                      <a:pt x="6312" y="8670"/>
                    </a:lnTo>
                    <a:lnTo>
                      <a:pt x="6317" y="8688"/>
                    </a:lnTo>
                    <a:lnTo>
                      <a:pt x="6321" y="8705"/>
                    </a:lnTo>
                    <a:lnTo>
                      <a:pt x="6325" y="8724"/>
                    </a:lnTo>
                    <a:lnTo>
                      <a:pt x="6328" y="8743"/>
                    </a:lnTo>
                    <a:lnTo>
                      <a:pt x="6329" y="8762"/>
                    </a:lnTo>
                    <a:lnTo>
                      <a:pt x="6330" y="8782"/>
                    </a:lnTo>
                    <a:lnTo>
                      <a:pt x="6330" y="9802"/>
                    </a:lnTo>
                    <a:lnTo>
                      <a:pt x="6329" y="9820"/>
                    </a:lnTo>
                    <a:lnTo>
                      <a:pt x="6328" y="9840"/>
                    </a:lnTo>
                    <a:lnTo>
                      <a:pt x="6325" y="9859"/>
                    </a:lnTo>
                    <a:lnTo>
                      <a:pt x="6321" y="9878"/>
                    </a:lnTo>
                    <a:lnTo>
                      <a:pt x="6317" y="9896"/>
                    </a:lnTo>
                    <a:lnTo>
                      <a:pt x="6312" y="9913"/>
                    </a:lnTo>
                    <a:lnTo>
                      <a:pt x="6306" y="9931"/>
                    </a:lnTo>
                    <a:lnTo>
                      <a:pt x="6299" y="9948"/>
                    </a:lnTo>
                    <a:lnTo>
                      <a:pt x="6291" y="9965"/>
                    </a:lnTo>
                    <a:lnTo>
                      <a:pt x="6282" y="9981"/>
                    </a:lnTo>
                    <a:lnTo>
                      <a:pt x="6272" y="9997"/>
                    </a:lnTo>
                    <a:lnTo>
                      <a:pt x="6263" y="10013"/>
                    </a:lnTo>
                    <a:lnTo>
                      <a:pt x="6252" y="10027"/>
                    </a:lnTo>
                    <a:lnTo>
                      <a:pt x="6240" y="10042"/>
                    </a:lnTo>
                    <a:lnTo>
                      <a:pt x="6228" y="10055"/>
                    </a:lnTo>
                    <a:lnTo>
                      <a:pt x="6215" y="10068"/>
                    </a:lnTo>
                    <a:lnTo>
                      <a:pt x="6201" y="10081"/>
                    </a:lnTo>
                    <a:lnTo>
                      <a:pt x="6187" y="10093"/>
                    </a:lnTo>
                    <a:lnTo>
                      <a:pt x="6172" y="10104"/>
                    </a:lnTo>
                    <a:lnTo>
                      <a:pt x="6158" y="10115"/>
                    </a:lnTo>
                    <a:lnTo>
                      <a:pt x="6141" y="10124"/>
                    </a:lnTo>
                    <a:lnTo>
                      <a:pt x="6125" y="10134"/>
                    </a:lnTo>
                    <a:lnTo>
                      <a:pt x="6108" y="10142"/>
                    </a:lnTo>
                    <a:lnTo>
                      <a:pt x="6091" y="10149"/>
                    </a:lnTo>
                    <a:lnTo>
                      <a:pt x="6073" y="10157"/>
                    </a:lnTo>
                    <a:lnTo>
                      <a:pt x="6055" y="10162"/>
                    </a:lnTo>
                    <a:lnTo>
                      <a:pt x="6036" y="10167"/>
                    </a:lnTo>
                    <a:lnTo>
                      <a:pt x="6018" y="10171"/>
                    </a:lnTo>
                    <a:lnTo>
                      <a:pt x="5999" y="10175"/>
                    </a:lnTo>
                    <a:lnTo>
                      <a:pt x="5979" y="10178"/>
                    </a:lnTo>
                    <a:lnTo>
                      <a:pt x="5959" y="10179"/>
                    </a:lnTo>
                    <a:lnTo>
                      <a:pt x="5939" y="10180"/>
                    </a:lnTo>
                    <a:lnTo>
                      <a:pt x="1510" y="10180"/>
                    </a:lnTo>
                    <a:lnTo>
                      <a:pt x="1490" y="10179"/>
                    </a:lnTo>
                    <a:lnTo>
                      <a:pt x="1470" y="10178"/>
                    </a:lnTo>
                    <a:lnTo>
                      <a:pt x="1450" y="10175"/>
                    </a:lnTo>
                    <a:lnTo>
                      <a:pt x="1431" y="10171"/>
                    </a:lnTo>
                    <a:lnTo>
                      <a:pt x="1413" y="10167"/>
                    </a:lnTo>
                    <a:lnTo>
                      <a:pt x="1394" y="10162"/>
                    </a:lnTo>
                    <a:lnTo>
                      <a:pt x="1376" y="10157"/>
                    </a:lnTo>
                    <a:lnTo>
                      <a:pt x="1358" y="10149"/>
                    </a:lnTo>
                    <a:lnTo>
                      <a:pt x="1341" y="10142"/>
                    </a:lnTo>
                    <a:lnTo>
                      <a:pt x="1324" y="10134"/>
                    </a:lnTo>
                    <a:lnTo>
                      <a:pt x="1307" y="10124"/>
                    </a:lnTo>
                    <a:lnTo>
                      <a:pt x="1291" y="10115"/>
                    </a:lnTo>
                    <a:lnTo>
                      <a:pt x="1277" y="10104"/>
                    </a:lnTo>
                    <a:lnTo>
                      <a:pt x="1262" y="10093"/>
                    </a:lnTo>
                    <a:lnTo>
                      <a:pt x="1248" y="10081"/>
                    </a:lnTo>
                    <a:lnTo>
                      <a:pt x="1234" y="10068"/>
                    </a:lnTo>
                    <a:lnTo>
                      <a:pt x="1221" y="10055"/>
                    </a:lnTo>
                    <a:lnTo>
                      <a:pt x="1209" y="10042"/>
                    </a:lnTo>
                    <a:lnTo>
                      <a:pt x="1197" y="10027"/>
                    </a:lnTo>
                    <a:lnTo>
                      <a:pt x="1186" y="10013"/>
                    </a:lnTo>
                    <a:lnTo>
                      <a:pt x="1176" y="9997"/>
                    </a:lnTo>
                    <a:lnTo>
                      <a:pt x="1166" y="9981"/>
                    </a:lnTo>
                    <a:lnTo>
                      <a:pt x="1158" y="9965"/>
                    </a:lnTo>
                    <a:lnTo>
                      <a:pt x="1150" y="9948"/>
                    </a:lnTo>
                    <a:lnTo>
                      <a:pt x="1143" y="9931"/>
                    </a:lnTo>
                    <a:lnTo>
                      <a:pt x="1137" y="9913"/>
                    </a:lnTo>
                    <a:lnTo>
                      <a:pt x="1132" y="9896"/>
                    </a:lnTo>
                    <a:lnTo>
                      <a:pt x="1128" y="9878"/>
                    </a:lnTo>
                    <a:lnTo>
                      <a:pt x="1123" y="9859"/>
                    </a:lnTo>
                    <a:lnTo>
                      <a:pt x="1121" y="9840"/>
                    </a:lnTo>
                    <a:lnTo>
                      <a:pt x="1120" y="9820"/>
                    </a:lnTo>
                    <a:lnTo>
                      <a:pt x="1119" y="9802"/>
                    </a:lnTo>
                    <a:lnTo>
                      <a:pt x="1119" y="8782"/>
                    </a:lnTo>
                    <a:lnTo>
                      <a:pt x="1120" y="8762"/>
                    </a:lnTo>
                    <a:lnTo>
                      <a:pt x="1121" y="8743"/>
                    </a:lnTo>
                    <a:lnTo>
                      <a:pt x="1123" y="8724"/>
                    </a:lnTo>
                    <a:lnTo>
                      <a:pt x="1128" y="8705"/>
                    </a:lnTo>
                    <a:lnTo>
                      <a:pt x="1132" y="8688"/>
                    </a:lnTo>
                    <a:lnTo>
                      <a:pt x="1137" y="8670"/>
                    </a:lnTo>
                    <a:lnTo>
                      <a:pt x="1143" y="8652"/>
                    </a:lnTo>
                    <a:lnTo>
                      <a:pt x="1150" y="8634"/>
                    </a:lnTo>
                    <a:lnTo>
                      <a:pt x="1158" y="8618"/>
                    </a:lnTo>
                    <a:lnTo>
                      <a:pt x="1166" y="8602"/>
                    </a:lnTo>
                    <a:lnTo>
                      <a:pt x="1176" y="8586"/>
                    </a:lnTo>
                    <a:lnTo>
                      <a:pt x="1186" y="8571"/>
                    </a:lnTo>
                    <a:lnTo>
                      <a:pt x="1197" y="8556"/>
                    </a:lnTo>
                    <a:lnTo>
                      <a:pt x="1209" y="8541"/>
                    </a:lnTo>
                    <a:lnTo>
                      <a:pt x="1221" y="8528"/>
                    </a:lnTo>
                    <a:lnTo>
                      <a:pt x="1234" y="8514"/>
                    </a:lnTo>
                    <a:lnTo>
                      <a:pt x="1248" y="8502"/>
                    </a:lnTo>
                    <a:lnTo>
                      <a:pt x="1262" y="8490"/>
                    </a:lnTo>
                    <a:lnTo>
                      <a:pt x="1277" y="8479"/>
                    </a:lnTo>
                    <a:lnTo>
                      <a:pt x="1291" y="8468"/>
                    </a:lnTo>
                    <a:lnTo>
                      <a:pt x="1307" y="8459"/>
                    </a:lnTo>
                    <a:lnTo>
                      <a:pt x="1324" y="8450"/>
                    </a:lnTo>
                    <a:lnTo>
                      <a:pt x="1341" y="8441"/>
                    </a:lnTo>
                    <a:lnTo>
                      <a:pt x="1358" y="8433"/>
                    </a:lnTo>
                    <a:lnTo>
                      <a:pt x="1376" y="8427"/>
                    </a:lnTo>
                    <a:lnTo>
                      <a:pt x="1394" y="8420"/>
                    </a:lnTo>
                    <a:lnTo>
                      <a:pt x="1413" y="8415"/>
                    </a:lnTo>
                    <a:lnTo>
                      <a:pt x="1431" y="8411"/>
                    </a:lnTo>
                    <a:lnTo>
                      <a:pt x="1450" y="8408"/>
                    </a:lnTo>
                    <a:lnTo>
                      <a:pt x="1470" y="8406"/>
                    </a:lnTo>
                    <a:lnTo>
                      <a:pt x="1490" y="8404"/>
                    </a:lnTo>
                    <a:lnTo>
                      <a:pt x="1510" y="8404"/>
                    </a:lnTo>
                    <a:close/>
                    <a:moveTo>
                      <a:pt x="3725" y="14428"/>
                    </a:moveTo>
                    <a:lnTo>
                      <a:pt x="3750" y="14428"/>
                    </a:lnTo>
                    <a:lnTo>
                      <a:pt x="3776" y="14430"/>
                    </a:lnTo>
                    <a:lnTo>
                      <a:pt x="3801" y="14433"/>
                    </a:lnTo>
                    <a:lnTo>
                      <a:pt x="3825" y="14438"/>
                    </a:lnTo>
                    <a:lnTo>
                      <a:pt x="3849" y="14444"/>
                    </a:lnTo>
                    <a:lnTo>
                      <a:pt x="3873" y="14451"/>
                    </a:lnTo>
                    <a:lnTo>
                      <a:pt x="3897" y="14458"/>
                    </a:lnTo>
                    <a:lnTo>
                      <a:pt x="3919" y="14468"/>
                    </a:lnTo>
                    <a:lnTo>
                      <a:pt x="3942" y="14477"/>
                    </a:lnTo>
                    <a:lnTo>
                      <a:pt x="3964" y="14488"/>
                    </a:lnTo>
                    <a:lnTo>
                      <a:pt x="3985" y="14501"/>
                    </a:lnTo>
                    <a:lnTo>
                      <a:pt x="4005" y="14514"/>
                    </a:lnTo>
                    <a:lnTo>
                      <a:pt x="4025" y="14528"/>
                    </a:lnTo>
                    <a:lnTo>
                      <a:pt x="4043" y="14543"/>
                    </a:lnTo>
                    <a:lnTo>
                      <a:pt x="4062" y="14558"/>
                    </a:lnTo>
                    <a:lnTo>
                      <a:pt x="4080" y="14575"/>
                    </a:lnTo>
                    <a:lnTo>
                      <a:pt x="4096" y="14593"/>
                    </a:lnTo>
                    <a:lnTo>
                      <a:pt x="4112" y="14611"/>
                    </a:lnTo>
                    <a:lnTo>
                      <a:pt x="4127" y="14630"/>
                    </a:lnTo>
                    <a:lnTo>
                      <a:pt x="4141" y="14649"/>
                    </a:lnTo>
                    <a:lnTo>
                      <a:pt x="4154" y="14670"/>
                    </a:lnTo>
                    <a:lnTo>
                      <a:pt x="4166" y="14691"/>
                    </a:lnTo>
                    <a:lnTo>
                      <a:pt x="4177" y="14713"/>
                    </a:lnTo>
                    <a:lnTo>
                      <a:pt x="4188" y="14735"/>
                    </a:lnTo>
                    <a:lnTo>
                      <a:pt x="4196" y="14758"/>
                    </a:lnTo>
                    <a:lnTo>
                      <a:pt x="4204" y="14781"/>
                    </a:lnTo>
                    <a:lnTo>
                      <a:pt x="4212" y="14805"/>
                    </a:lnTo>
                    <a:lnTo>
                      <a:pt x="4217" y="14829"/>
                    </a:lnTo>
                    <a:lnTo>
                      <a:pt x="4221" y="14854"/>
                    </a:lnTo>
                    <a:lnTo>
                      <a:pt x="4224" y="14879"/>
                    </a:lnTo>
                    <a:lnTo>
                      <a:pt x="4226" y="14904"/>
                    </a:lnTo>
                    <a:lnTo>
                      <a:pt x="4227" y="14930"/>
                    </a:lnTo>
                    <a:lnTo>
                      <a:pt x="4226" y="14956"/>
                    </a:lnTo>
                    <a:lnTo>
                      <a:pt x="4224" y="14981"/>
                    </a:lnTo>
                    <a:lnTo>
                      <a:pt x="4221" y="15006"/>
                    </a:lnTo>
                    <a:lnTo>
                      <a:pt x="4217" y="15031"/>
                    </a:lnTo>
                    <a:lnTo>
                      <a:pt x="4212" y="15055"/>
                    </a:lnTo>
                    <a:lnTo>
                      <a:pt x="4204" y="15079"/>
                    </a:lnTo>
                    <a:lnTo>
                      <a:pt x="4196" y="15102"/>
                    </a:lnTo>
                    <a:lnTo>
                      <a:pt x="4188" y="15125"/>
                    </a:lnTo>
                    <a:lnTo>
                      <a:pt x="4177" y="15147"/>
                    </a:lnTo>
                    <a:lnTo>
                      <a:pt x="4166" y="15169"/>
                    </a:lnTo>
                    <a:lnTo>
                      <a:pt x="4154" y="15190"/>
                    </a:lnTo>
                    <a:lnTo>
                      <a:pt x="4141" y="15211"/>
                    </a:lnTo>
                    <a:lnTo>
                      <a:pt x="4127" y="15231"/>
                    </a:lnTo>
                    <a:lnTo>
                      <a:pt x="4112" y="15250"/>
                    </a:lnTo>
                    <a:lnTo>
                      <a:pt x="4096" y="15267"/>
                    </a:lnTo>
                    <a:lnTo>
                      <a:pt x="4080" y="15285"/>
                    </a:lnTo>
                    <a:lnTo>
                      <a:pt x="4062" y="15302"/>
                    </a:lnTo>
                    <a:lnTo>
                      <a:pt x="4043" y="15317"/>
                    </a:lnTo>
                    <a:lnTo>
                      <a:pt x="4025" y="15333"/>
                    </a:lnTo>
                    <a:lnTo>
                      <a:pt x="4005" y="15347"/>
                    </a:lnTo>
                    <a:lnTo>
                      <a:pt x="3985" y="15360"/>
                    </a:lnTo>
                    <a:lnTo>
                      <a:pt x="3964" y="15372"/>
                    </a:lnTo>
                    <a:lnTo>
                      <a:pt x="3942" y="15383"/>
                    </a:lnTo>
                    <a:lnTo>
                      <a:pt x="3919" y="15393"/>
                    </a:lnTo>
                    <a:lnTo>
                      <a:pt x="3897" y="15402"/>
                    </a:lnTo>
                    <a:lnTo>
                      <a:pt x="3873" y="15410"/>
                    </a:lnTo>
                    <a:lnTo>
                      <a:pt x="3849" y="15417"/>
                    </a:lnTo>
                    <a:lnTo>
                      <a:pt x="3825" y="15423"/>
                    </a:lnTo>
                    <a:lnTo>
                      <a:pt x="3801" y="15427"/>
                    </a:lnTo>
                    <a:lnTo>
                      <a:pt x="3776" y="15430"/>
                    </a:lnTo>
                    <a:lnTo>
                      <a:pt x="3750" y="15432"/>
                    </a:lnTo>
                    <a:lnTo>
                      <a:pt x="3725" y="15432"/>
                    </a:lnTo>
                    <a:lnTo>
                      <a:pt x="3699" y="15432"/>
                    </a:lnTo>
                    <a:lnTo>
                      <a:pt x="3673" y="15430"/>
                    </a:lnTo>
                    <a:lnTo>
                      <a:pt x="3648" y="15427"/>
                    </a:lnTo>
                    <a:lnTo>
                      <a:pt x="3624" y="15423"/>
                    </a:lnTo>
                    <a:lnTo>
                      <a:pt x="3599" y="15417"/>
                    </a:lnTo>
                    <a:lnTo>
                      <a:pt x="3576" y="15410"/>
                    </a:lnTo>
                    <a:lnTo>
                      <a:pt x="3552" y="15402"/>
                    </a:lnTo>
                    <a:lnTo>
                      <a:pt x="3529" y="15393"/>
                    </a:lnTo>
                    <a:lnTo>
                      <a:pt x="3507" y="15383"/>
                    </a:lnTo>
                    <a:lnTo>
                      <a:pt x="3485" y="15372"/>
                    </a:lnTo>
                    <a:lnTo>
                      <a:pt x="3464" y="15360"/>
                    </a:lnTo>
                    <a:lnTo>
                      <a:pt x="3444" y="15347"/>
                    </a:lnTo>
                    <a:lnTo>
                      <a:pt x="3424" y="15333"/>
                    </a:lnTo>
                    <a:lnTo>
                      <a:pt x="3406" y="15317"/>
                    </a:lnTo>
                    <a:lnTo>
                      <a:pt x="3387" y="15302"/>
                    </a:lnTo>
                    <a:lnTo>
                      <a:pt x="3369" y="15285"/>
                    </a:lnTo>
                    <a:lnTo>
                      <a:pt x="3352" y="15267"/>
                    </a:lnTo>
                    <a:lnTo>
                      <a:pt x="3337" y="15250"/>
                    </a:lnTo>
                    <a:lnTo>
                      <a:pt x="3322" y="15231"/>
                    </a:lnTo>
                    <a:lnTo>
                      <a:pt x="3308" y="15211"/>
                    </a:lnTo>
                    <a:lnTo>
                      <a:pt x="3295" y="15190"/>
                    </a:lnTo>
                    <a:lnTo>
                      <a:pt x="3282" y="15169"/>
                    </a:lnTo>
                    <a:lnTo>
                      <a:pt x="3272" y="15147"/>
                    </a:lnTo>
                    <a:lnTo>
                      <a:pt x="3261" y="15125"/>
                    </a:lnTo>
                    <a:lnTo>
                      <a:pt x="3252" y="15102"/>
                    </a:lnTo>
                    <a:lnTo>
                      <a:pt x="3245" y="15079"/>
                    </a:lnTo>
                    <a:lnTo>
                      <a:pt x="3237" y="15055"/>
                    </a:lnTo>
                    <a:lnTo>
                      <a:pt x="3232" y="15031"/>
                    </a:lnTo>
                    <a:lnTo>
                      <a:pt x="3228" y="15006"/>
                    </a:lnTo>
                    <a:lnTo>
                      <a:pt x="3225" y="14981"/>
                    </a:lnTo>
                    <a:lnTo>
                      <a:pt x="3223" y="14956"/>
                    </a:lnTo>
                    <a:lnTo>
                      <a:pt x="3222" y="14930"/>
                    </a:lnTo>
                    <a:lnTo>
                      <a:pt x="3223" y="14904"/>
                    </a:lnTo>
                    <a:lnTo>
                      <a:pt x="3225" y="14879"/>
                    </a:lnTo>
                    <a:lnTo>
                      <a:pt x="3228" y="14854"/>
                    </a:lnTo>
                    <a:lnTo>
                      <a:pt x="3232" y="14829"/>
                    </a:lnTo>
                    <a:lnTo>
                      <a:pt x="3237" y="14805"/>
                    </a:lnTo>
                    <a:lnTo>
                      <a:pt x="3245" y="14781"/>
                    </a:lnTo>
                    <a:lnTo>
                      <a:pt x="3252" y="14758"/>
                    </a:lnTo>
                    <a:lnTo>
                      <a:pt x="3261" y="14735"/>
                    </a:lnTo>
                    <a:lnTo>
                      <a:pt x="3272" y="14713"/>
                    </a:lnTo>
                    <a:lnTo>
                      <a:pt x="3282" y="14691"/>
                    </a:lnTo>
                    <a:lnTo>
                      <a:pt x="3295" y="14670"/>
                    </a:lnTo>
                    <a:lnTo>
                      <a:pt x="3308" y="14649"/>
                    </a:lnTo>
                    <a:lnTo>
                      <a:pt x="3322" y="14630"/>
                    </a:lnTo>
                    <a:lnTo>
                      <a:pt x="3337" y="14611"/>
                    </a:lnTo>
                    <a:lnTo>
                      <a:pt x="3352" y="14593"/>
                    </a:lnTo>
                    <a:lnTo>
                      <a:pt x="3369" y="14575"/>
                    </a:lnTo>
                    <a:lnTo>
                      <a:pt x="3387" y="14558"/>
                    </a:lnTo>
                    <a:lnTo>
                      <a:pt x="3406" y="14543"/>
                    </a:lnTo>
                    <a:lnTo>
                      <a:pt x="3424" y="14528"/>
                    </a:lnTo>
                    <a:lnTo>
                      <a:pt x="3444" y="14514"/>
                    </a:lnTo>
                    <a:lnTo>
                      <a:pt x="3464" y="14501"/>
                    </a:lnTo>
                    <a:lnTo>
                      <a:pt x="3485" y="14488"/>
                    </a:lnTo>
                    <a:lnTo>
                      <a:pt x="3507" y="14477"/>
                    </a:lnTo>
                    <a:lnTo>
                      <a:pt x="3529" y="14468"/>
                    </a:lnTo>
                    <a:lnTo>
                      <a:pt x="3552" y="14458"/>
                    </a:lnTo>
                    <a:lnTo>
                      <a:pt x="3576" y="14451"/>
                    </a:lnTo>
                    <a:lnTo>
                      <a:pt x="3599" y="14444"/>
                    </a:lnTo>
                    <a:lnTo>
                      <a:pt x="3624" y="14438"/>
                    </a:lnTo>
                    <a:lnTo>
                      <a:pt x="3648" y="14433"/>
                    </a:lnTo>
                    <a:lnTo>
                      <a:pt x="3673" y="14430"/>
                    </a:lnTo>
                    <a:lnTo>
                      <a:pt x="3699" y="14428"/>
                    </a:lnTo>
                    <a:lnTo>
                      <a:pt x="3725" y="14428"/>
                    </a:lnTo>
                    <a:close/>
                    <a:moveTo>
                      <a:pt x="1277" y="12777"/>
                    </a:moveTo>
                    <a:lnTo>
                      <a:pt x="6172" y="12777"/>
                    </a:lnTo>
                    <a:lnTo>
                      <a:pt x="6186" y="12777"/>
                    </a:lnTo>
                    <a:lnTo>
                      <a:pt x="6198" y="12779"/>
                    </a:lnTo>
                    <a:lnTo>
                      <a:pt x="6211" y="12782"/>
                    </a:lnTo>
                    <a:lnTo>
                      <a:pt x="6222" y="12787"/>
                    </a:lnTo>
                    <a:lnTo>
                      <a:pt x="6234" y="12793"/>
                    </a:lnTo>
                    <a:lnTo>
                      <a:pt x="6244" y="12799"/>
                    </a:lnTo>
                    <a:lnTo>
                      <a:pt x="6255" y="12806"/>
                    </a:lnTo>
                    <a:lnTo>
                      <a:pt x="6263" y="12815"/>
                    </a:lnTo>
                    <a:lnTo>
                      <a:pt x="6271" y="12824"/>
                    </a:lnTo>
                    <a:lnTo>
                      <a:pt x="6279" y="12834"/>
                    </a:lnTo>
                    <a:lnTo>
                      <a:pt x="6286" y="12845"/>
                    </a:lnTo>
                    <a:lnTo>
                      <a:pt x="6291" y="12856"/>
                    </a:lnTo>
                    <a:lnTo>
                      <a:pt x="6295" y="12868"/>
                    </a:lnTo>
                    <a:lnTo>
                      <a:pt x="6299" y="12881"/>
                    </a:lnTo>
                    <a:lnTo>
                      <a:pt x="6301" y="12893"/>
                    </a:lnTo>
                    <a:lnTo>
                      <a:pt x="6302" y="12906"/>
                    </a:lnTo>
                    <a:lnTo>
                      <a:pt x="6302" y="13021"/>
                    </a:lnTo>
                    <a:lnTo>
                      <a:pt x="6301" y="13034"/>
                    </a:lnTo>
                    <a:lnTo>
                      <a:pt x="6299" y="13047"/>
                    </a:lnTo>
                    <a:lnTo>
                      <a:pt x="6295" y="13059"/>
                    </a:lnTo>
                    <a:lnTo>
                      <a:pt x="6291" y="13071"/>
                    </a:lnTo>
                    <a:lnTo>
                      <a:pt x="6286" y="13082"/>
                    </a:lnTo>
                    <a:lnTo>
                      <a:pt x="6279" y="13093"/>
                    </a:lnTo>
                    <a:lnTo>
                      <a:pt x="6271" y="13103"/>
                    </a:lnTo>
                    <a:lnTo>
                      <a:pt x="6263" y="13112"/>
                    </a:lnTo>
                    <a:lnTo>
                      <a:pt x="6255" y="13121"/>
                    </a:lnTo>
                    <a:lnTo>
                      <a:pt x="6244" y="13128"/>
                    </a:lnTo>
                    <a:lnTo>
                      <a:pt x="6234" y="13134"/>
                    </a:lnTo>
                    <a:lnTo>
                      <a:pt x="6222" y="13140"/>
                    </a:lnTo>
                    <a:lnTo>
                      <a:pt x="6211" y="13145"/>
                    </a:lnTo>
                    <a:lnTo>
                      <a:pt x="6198" y="13148"/>
                    </a:lnTo>
                    <a:lnTo>
                      <a:pt x="6186" y="13149"/>
                    </a:lnTo>
                    <a:lnTo>
                      <a:pt x="6172" y="13150"/>
                    </a:lnTo>
                    <a:lnTo>
                      <a:pt x="1277" y="13150"/>
                    </a:lnTo>
                    <a:lnTo>
                      <a:pt x="1263" y="13149"/>
                    </a:lnTo>
                    <a:lnTo>
                      <a:pt x="1251" y="13148"/>
                    </a:lnTo>
                    <a:lnTo>
                      <a:pt x="1238" y="13145"/>
                    </a:lnTo>
                    <a:lnTo>
                      <a:pt x="1227" y="13140"/>
                    </a:lnTo>
                    <a:lnTo>
                      <a:pt x="1215" y="13134"/>
                    </a:lnTo>
                    <a:lnTo>
                      <a:pt x="1205" y="13128"/>
                    </a:lnTo>
                    <a:lnTo>
                      <a:pt x="1194" y="13121"/>
                    </a:lnTo>
                    <a:lnTo>
                      <a:pt x="1186" y="13112"/>
                    </a:lnTo>
                    <a:lnTo>
                      <a:pt x="1178" y="13103"/>
                    </a:lnTo>
                    <a:lnTo>
                      <a:pt x="1169" y="13093"/>
                    </a:lnTo>
                    <a:lnTo>
                      <a:pt x="1163" y="13082"/>
                    </a:lnTo>
                    <a:lnTo>
                      <a:pt x="1158" y="13071"/>
                    </a:lnTo>
                    <a:lnTo>
                      <a:pt x="1154" y="13059"/>
                    </a:lnTo>
                    <a:lnTo>
                      <a:pt x="1150" y="13047"/>
                    </a:lnTo>
                    <a:lnTo>
                      <a:pt x="1148" y="13034"/>
                    </a:lnTo>
                    <a:lnTo>
                      <a:pt x="1147" y="13021"/>
                    </a:lnTo>
                    <a:lnTo>
                      <a:pt x="1147" y="12906"/>
                    </a:lnTo>
                    <a:lnTo>
                      <a:pt x="1148" y="12893"/>
                    </a:lnTo>
                    <a:lnTo>
                      <a:pt x="1150" y="12881"/>
                    </a:lnTo>
                    <a:lnTo>
                      <a:pt x="1154" y="12868"/>
                    </a:lnTo>
                    <a:lnTo>
                      <a:pt x="1158" y="12856"/>
                    </a:lnTo>
                    <a:lnTo>
                      <a:pt x="1163" y="12845"/>
                    </a:lnTo>
                    <a:lnTo>
                      <a:pt x="1169" y="12834"/>
                    </a:lnTo>
                    <a:lnTo>
                      <a:pt x="1178" y="12824"/>
                    </a:lnTo>
                    <a:lnTo>
                      <a:pt x="1186" y="12815"/>
                    </a:lnTo>
                    <a:lnTo>
                      <a:pt x="1194" y="12806"/>
                    </a:lnTo>
                    <a:lnTo>
                      <a:pt x="1205" y="12799"/>
                    </a:lnTo>
                    <a:lnTo>
                      <a:pt x="1215" y="12793"/>
                    </a:lnTo>
                    <a:lnTo>
                      <a:pt x="1227" y="12787"/>
                    </a:lnTo>
                    <a:lnTo>
                      <a:pt x="1238" y="12782"/>
                    </a:lnTo>
                    <a:lnTo>
                      <a:pt x="1251" y="12779"/>
                    </a:lnTo>
                    <a:lnTo>
                      <a:pt x="1263" y="12777"/>
                    </a:lnTo>
                    <a:lnTo>
                      <a:pt x="1277" y="12777"/>
                    </a:lnTo>
                    <a:close/>
                    <a:moveTo>
                      <a:pt x="1277" y="12217"/>
                    </a:moveTo>
                    <a:lnTo>
                      <a:pt x="6172" y="12217"/>
                    </a:lnTo>
                    <a:lnTo>
                      <a:pt x="6186" y="12218"/>
                    </a:lnTo>
                    <a:lnTo>
                      <a:pt x="6198" y="12220"/>
                    </a:lnTo>
                    <a:lnTo>
                      <a:pt x="6211" y="12223"/>
                    </a:lnTo>
                    <a:lnTo>
                      <a:pt x="6222" y="12227"/>
                    </a:lnTo>
                    <a:lnTo>
                      <a:pt x="6234" y="12232"/>
                    </a:lnTo>
                    <a:lnTo>
                      <a:pt x="6244" y="12240"/>
                    </a:lnTo>
                    <a:lnTo>
                      <a:pt x="6255" y="12247"/>
                    </a:lnTo>
                    <a:lnTo>
                      <a:pt x="6263" y="12255"/>
                    </a:lnTo>
                    <a:lnTo>
                      <a:pt x="6271" y="12265"/>
                    </a:lnTo>
                    <a:lnTo>
                      <a:pt x="6279" y="12274"/>
                    </a:lnTo>
                    <a:lnTo>
                      <a:pt x="6286" y="12284"/>
                    </a:lnTo>
                    <a:lnTo>
                      <a:pt x="6291" y="12296"/>
                    </a:lnTo>
                    <a:lnTo>
                      <a:pt x="6295" y="12307"/>
                    </a:lnTo>
                    <a:lnTo>
                      <a:pt x="6299" y="12320"/>
                    </a:lnTo>
                    <a:lnTo>
                      <a:pt x="6301" y="12334"/>
                    </a:lnTo>
                    <a:lnTo>
                      <a:pt x="6302" y="12346"/>
                    </a:lnTo>
                    <a:lnTo>
                      <a:pt x="6302" y="12461"/>
                    </a:lnTo>
                    <a:lnTo>
                      <a:pt x="6301" y="12474"/>
                    </a:lnTo>
                    <a:lnTo>
                      <a:pt x="6299" y="12487"/>
                    </a:lnTo>
                    <a:lnTo>
                      <a:pt x="6295" y="12500"/>
                    </a:lnTo>
                    <a:lnTo>
                      <a:pt x="6291" y="12511"/>
                    </a:lnTo>
                    <a:lnTo>
                      <a:pt x="6286" y="12522"/>
                    </a:lnTo>
                    <a:lnTo>
                      <a:pt x="6279" y="12533"/>
                    </a:lnTo>
                    <a:lnTo>
                      <a:pt x="6271" y="12543"/>
                    </a:lnTo>
                    <a:lnTo>
                      <a:pt x="6263" y="12552"/>
                    </a:lnTo>
                    <a:lnTo>
                      <a:pt x="6255" y="12561"/>
                    </a:lnTo>
                    <a:lnTo>
                      <a:pt x="6244" y="12568"/>
                    </a:lnTo>
                    <a:lnTo>
                      <a:pt x="6234" y="12575"/>
                    </a:lnTo>
                    <a:lnTo>
                      <a:pt x="6222" y="12580"/>
                    </a:lnTo>
                    <a:lnTo>
                      <a:pt x="6211" y="12584"/>
                    </a:lnTo>
                    <a:lnTo>
                      <a:pt x="6198" y="12587"/>
                    </a:lnTo>
                    <a:lnTo>
                      <a:pt x="6186" y="12589"/>
                    </a:lnTo>
                    <a:lnTo>
                      <a:pt x="6172" y="12590"/>
                    </a:lnTo>
                    <a:lnTo>
                      <a:pt x="1277" y="12590"/>
                    </a:lnTo>
                    <a:lnTo>
                      <a:pt x="1263" y="12589"/>
                    </a:lnTo>
                    <a:lnTo>
                      <a:pt x="1251" y="12587"/>
                    </a:lnTo>
                    <a:lnTo>
                      <a:pt x="1238" y="12584"/>
                    </a:lnTo>
                    <a:lnTo>
                      <a:pt x="1227" y="12580"/>
                    </a:lnTo>
                    <a:lnTo>
                      <a:pt x="1215" y="12575"/>
                    </a:lnTo>
                    <a:lnTo>
                      <a:pt x="1205" y="12568"/>
                    </a:lnTo>
                    <a:lnTo>
                      <a:pt x="1194" y="12561"/>
                    </a:lnTo>
                    <a:lnTo>
                      <a:pt x="1186" y="12552"/>
                    </a:lnTo>
                    <a:lnTo>
                      <a:pt x="1178" y="12543"/>
                    </a:lnTo>
                    <a:lnTo>
                      <a:pt x="1169" y="12533"/>
                    </a:lnTo>
                    <a:lnTo>
                      <a:pt x="1163" y="12522"/>
                    </a:lnTo>
                    <a:lnTo>
                      <a:pt x="1158" y="12511"/>
                    </a:lnTo>
                    <a:lnTo>
                      <a:pt x="1154" y="12500"/>
                    </a:lnTo>
                    <a:lnTo>
                      <a:pt x="1150" y="12487"/>
                    </a:lnTo>
                    <a:lnTo>
                      <a:pt x="1148" y="12474"/>
                    </a:lnTo>
                    <a:lnTo>
                      <a:pt x="1147" y="12461"/>
                    </a:lnTo>
                    <a:lnTo>
                      <a:pt x="1147" y="12346"/>
                    </a:lnTo>
                    <a:lnTo>
                      <a:pt x="1148" y="12334"/>
                    </a:lnTo>
                    <a:lnTo>
                      <a:pt x="1150" y="12320"/>
                    </a:lnTo>
                    <a:lnTo>
                      <a:pt x="1154" y="12307"/>
                    </a:lnTo>
                    <a:lnTo>
                      <a:pt x="1158" y="12296"/>
                    </a:lnTo>
                    <a:lnTo>
                      <a:pt x="1163" y="12284"/>
                    </a:lnTo>
                    <a:lnTo>
                      <a:pt x="1169" y="12274"/>
                    </a:lnTo>
                    <a:lnTo>
                      <a:pt x="1178" y="12265"/>
                    </a:lnTo>
                    <a:lnTo>
                      <a:pt x="1186" y="12255"/>
                    </a:lnTo>
                    <a:lnTo>
                      <a:pt x="1194" y="12247"/>
                    </a:lnTo>
                    <a:lnTo>
                      <a:pt x="1205" y="12240"/>
                    </a:lnTo>
                    <a:lnTo>
                      <a:pt x="1215" y="12232"/>
                    </a:lnTo>
                    <a:lnTo>
                      <a:pt x="1227" y="12227"/>
                    </a:lnTo>
                    <a:lnTo>
                      <a:pt x="1238" y="12223"/>
                    </a:lnTo>
                    <a:lnTo>
                      <a:pt x="1251" y="12220"/>
                    </a:lnTo>
                    <a:lnTo>
                      <a:pt x="1263" y="12218"/>
                    </a:lnTo>
                    <a:lnTo>
                      <a:pt x="1277" y="122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00" dirty="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46" name="圆角矩形 245"/>
            <p:cNvSpPr/>
            <p:nvPr/>
          </p:nvSpPr>
          <p:spPr>
            <a:xfrm>
              <a:off x="9338194" y="4786707"/>
              <a:ext cx="215573" cy="87443"/>
            </a:xfrm>
            <a:prstGeom prst="roundRect">
              <a:avLst/>
            </a:prstGeom>
            <a:solidFill>
              <a:srgbClr val="0076B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50" dirty="0">
                  <a:solidFill>
                    <a:schemeClr val="bg1"/>
                  </a:solidFill>
                  <a:latin typeface="+mn-ea"/>
                  <a:cs typeface="Arial Unicode MS" pitchFamily="34" charset="-122"/>
                </a:rPr>
                <a:t>vSwitch</a:t>
              </a:r>
              <a:endParaRPr lang="zh-CN" altLang="en-US" sz="450" dirty="0">
                <a:solidFill>
                  <a:schemeClr val="bg1"/>
                </a:solidFill>
                <a:latin typeface="+mn-ea"/>
                <a:cs typeface="Arial Unicode MS" pitchFamily="34" charset="-122"/>
              </a:endParaRPr>
            </a:p>
          </p:txBody>
        </p:sp>
        <p:grpSp>
          <p:nvGrpSpPr>
            <p:cNvPr id="53" name="组合 94"/>
            <p:cNvGrpSpPr/>
            <p:nvPr/>
          </p:nvGrpSpPr>
          <p:grpSpPr>
            <a:xfrm>
              <a:off x="9638595" y="4809076"/>
              <a:ext cx="177515" cy="288947"/>
              <a:chOff x="1952864" y="2443060"/>
              <a:chExt cx="439738" cy="671513"/>
            </a:xfrm>
            <a:solidFill>
              <a:schemeClr val="bg1">
                <a:lumMod val="50000"/>
              </a:schemeClr>
            </a:solidFill>
          </p:grpSpPr>
          <p:sp>
            <p:nvSpPr>
              <p:cNvPr id="248" name="Line 157"/>
              <p:cNvSpPr>
                <a:spLocks noChangeShapeType="1"/>
              </p:cNvSpPr>
              <p:nvPr/>
            </p:nvSpPr>
            <p:spPr bwMode="auto">
              <a:xfrm>
                <a:off x="2184639" y="309076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49" name="Line 158"/>
              <p:cNvSpPr>
                <a:spLocks noChangeShapeType="1"/>
              </p:cNvSpPr>
              <p:nvPr/>
            </p:nvSpPr>
            <p:spPr bwMode="auto">
              <a:xfrm>
                <a:off x="2184639" y="309076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50" name="Freeform 159"/>
              <p:cNvSpPr>
                <a:spLocks noEditPoints="1"/>
              </p:cNvSpPr>
              <p:nvPr/>
            </p:nvSpPr>
            <p:spPr bwMode="auto">
              <a:xfrm>
                <a:off x="1952864" y="2443060"/>
                <a:ext cx="439738" cy="649288"/>
              </a:xfrm>
              <a:custGeom>
                <a:avLst/>
                <a:gdLst>
                  <a:gd name="T0" fmla="*/ 226 w 277"/>
                  <a:gd name="T1" fmla="*/ 151 h 409"/>
                  <a:gd name="T2" fmla="*/ 269 w 277"/>
                  <a:gd name="T3" fmla="*/ 122 h 409"/>
                  <a:gd name="T4" fmla="*/ 273 w 277"/>
                  <a:gd name="T5" fmla="*/ 53 h 409"/>
                  <a:gd name="T6" fmla="*/ 245 w 277"/>
                  <a:gd name="T7" fmla="*/ 20 h 409"/>
                  <a:gd name="T8" fmla="*/ 137 w 277"/>
                  <a:gd name="T9" fmla="*/ 0 h 409"/>
                  <a:gd name="T10" fmla="*/ 39 w 277"/>
                  <a:gd name="T11" fmla="*/ 17 h 409"/>
                  <a:gd name="T12" fmla="*/ 2 w 277"/>
                  <a:gd name="T13" fmla="*/ 47 h 409"/>
                  <a:gd name="T14" fmla="*/ 2 w 277"/>
                  <a:gd name="T15" fmla="*/ 117 h 409"/>
                  <a:gd name="T16" fmla="*/ 39 w 277"/>
                  <a:gd name="T17" fmla="*/ 147 h 409"/>
                  <a:gd name="T18" fmla="*/ 137 w 277"/>
                  <a:gd name="T19" fmla="*/ 164 h 409"/>
                  <a:gd name="T20" fmla="*/ 46 w 277"/>
                  <a:gd name="T21" fmla="*/ 122 h 409"/>
                  <a:gd name="T22" fmla="*/ 58 w 277"/>
                  <a:gd name="T23" fmla="*/ 110 h 409"/>
                  <a:gd name="T24" fmla="*/ 69 w 277"/>
                  <a:gd name="T25" fmla="*/ 127 h 409"/>
                  <a:gd name="T26" fmla="*/ 8 w 277"/>
                  <a:gd name="T27" fmla="*/ 50 h 409"/>
                  <a:gd name="T28" fmla="*/ 97 w 277"/>
                  <a:gd name="T29" fmla="*/ 85 h 409"/>
                  <a:gd name="T30" fmla="*/ 200 w 277"/>
                  <a:gd name="T31" fmla="*/ 82 h 409"/>
                  <a:gd name="T32" fmla="*/ 270 w 277"/>
                  <a:gd name="T33" fmla="*/ 50 h 409"/>
                  <a:gd name="T34" fmla="*/ 183 w 277"/>
                  <a:gd name="T35" fmla="*/ 91 h 409"/>
                  <a:gd name="T36" fmla="*/ 75 w 277"/>
                  <a:gd name="T37" fmla="*/ 86 h 409"/>
                  <a:gd name="T38" fmla="*/ 8 w 277"/>
                  <a:gd name="T39" fmla="*/ 50 h 409"/>
                  <a:gd name="T40" fmla="*/ 170 w 277"/>
                  <a:gd name="T41" fmla="*/ 402 h 409"/>
                  <a:gd name="T42" fmla="*/ 276 w 277"/>
                  <a:gd name="T43" fmla="*/ 403 h 409"/>
                  <a:gd name="T44" fmla="*/ 267 w 277"/>
                  <a:gd name="T45" fmla="*/ 391 h 409"/>
                  <a:gd name="T46" fmla="*/ 216 w 277"/>
                  <a:gd name="T47" fmla="*/ 242 h 409"/>
                  <a:gd name="T48" fmla="*/ 265 w 277"/>
                  <a:gd name="T49" fmla="*/ 216 h 409"/>
                  <a:gd name="T50" fmla="*/ 274 w 277"/>
                  <a:gd name="T51" fmla="*/ 148 h 409"/>
                  <a:gd name="T52" fmla="*/ 262 w 277"/>
                  <a:gd name="T53" fmla="*/ 154 h 409"/>
                  <a:gd name="T54" fmla="*/ 188 w 277"/>
                  <a:gd name="T55" fmla="*/ 186 h 409"/>
                  <a:gd name="T56" fmla="*/ 65 w 277"/>
                  <a:gd name="T57" fmla="*/ 182 h 409"/>
                  <a:gd name="T58" fmla="*/ 8 w 277"/>
                  <a:gd name="T59" fmla="*/ 149 h 409"/>
                  <a:gd name="T60" fmla="*/ 0 w 277"/>
                  <a:gd name="T61" fmla="*/ 193 h 409"/>
                  <a:gd name="T62" fmla="*/ 15 w 277"/>
                  <a:gd name="T63" fmla="*/ 221 h 409"/>
                  <a:gd name="T64" fmla="*/ 82 w 277"/>
                  <a:gd name="T65" fmla="*/ 248 h 409"/>
                  <a:gd name="T66" fmla="*/ 63 w 277"/>
                  <a:gd name="T67" fmla="*/ 200 h 409"/>
                  <a:gd name="T68" fmla="*/ 66 w 277"/>
                  <a:gd name="T69" fmla="*/ 220 h 409"/>
                  <a:gd name="T70" fmla="*/ 47 w 277"/>
                  <a:gd name="T71" fmla="*/ 216 h 409"/>
                  <a:gd name="T72" fmla="*/ 58 w 277"/>
                  <a:gd name="T73" fmla="*/ 200 h 409"/>
                  <a:gd name="T74" fmla="*/ 3 w 277"/>
                  <a:gd name="T75" fmla="*/ 394 h 409"/>
                  <a:gd name="T76" fmla="*/ 7 w 277"/>
                  <a:gd name="T77" fmla="*/ 409 h 409"/>
                  <a:gd name="T78" fmla="*/ 105 w 277"/>
                  <a:gd name="T79" fmla="*/ 396 h 409"/>
                  <a:gd name="T80" fmla="*/ 274 w 277"/>
                  <a:gd name="T81" fmla="*/ 231 h 409"/>
                  <a:gd name="T82" fmla="*/ 258 w 277"/>
                  <a:gd name="T83" fmla="*/ 248 h 409"/>
                  <a:gd name="T84" fmla="*/ 164 w 277"/>
                  <a:gd name="T85" fmla="*/ 277 h 409"/>
                  <a:gd name="T86" fmla="*/ 45 w 277"/>
                  <a:gd name="T87" fmla="*/ 263 h 409"/>
                  <a:gd name="T88" fmla="*/ 5 w 277"/>
                  <a:gd name="T89" fmla="*/ 232 h 409"/>
                  <a:gd name="T90" fmla="*/ 0 w 277"/>
                  <a:gd name="T91" fmla="*/ 281 h 409"/>
                  <a:gd name="T92" fmla="*/ 21 w 277"/>
                  <a:gd name="T93" fmla="*/ 313 h 409"/>
                  <a:gd name="T94" fmla="*/ 102 w 277"/>
                  <a:gd name="T95" fmla="*/ 339 h 409"/>
                  <a:gd name="T96" fmla="*/ 138 w 277"/>
                  <a:gd name="T97" fmla="*/ 363 h 409"/>
                  <a:gd name="T98" fmla="*/ 199 w 277"/>
                  <a:gd name="T99" fmla="*/ 334 h 409"/>
                  <a:gd name="T100" fmla="*/ 266 w 277"/>
                  <a:gd name="T101" fmla="*/ 304 h 409"/>
                  <a:gd name="T102" fmla="*/ 58 w 277"/>
                  <a:gd name="T103" fmla="*/ 313 h 409"/>
                  <a:gd name="T104" fmla="*/ 46 w 277"/>
                  <a:gd name="T105" fmla="*/ 301 h 409"/>
                  <a:gd name="T106" fmla="*/ 63 w 277"/>
                  <a:gd name="T107" fmla="*/ 291 h 409"/>
                  <a:gd name="T108" fmla="*/ 66 w 277"/>
                  <a:gd name="T109" fmla="*/ 31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7" h="409">
                    <a:moveTo>
                      <a:pt x="137" y="164"/>
                    </a:moveTo>
                    <a:lnTo>
                      <a:pt x="137" y="164"/>
                    </a:lnTo>
                    <a:lnTo>
                      <a:pt x="166" y="163"/>
                    </a:lnTo>
                    <a:lnTo>
                      <a:pt x="192" y="160"/>
                    </a:lnTo>
                    <a:lnTo>
                      <a:pt x="216" y="154"/>
                    </a:lnTo>
                    <a:lnTo>
                      <a:pt x="226" y="151"/>
                    </a:lnTo>
                    <a:lnTo>
                      <a:pt x="236" y="147"/>
                    </a:lnTo>
                    <a:lnTo>
                      <a:pt x="245" y="142"/>
                    </a:lnTo>
                    <a:lnTo>
                      <a:pt x="253" y="138"/>
                    </a:lnTo>
                    <a:lnTo>
                      <a:pt x="259" y="133"/>
                    </a:lnTo>
                    <a:lnTo>
                      <a:pt x="265" y="128"/>
                    </a:lnTo>
                    <a:lnTo>
                      <a:pt x="269" y="122"/>
                    </a:lnTo>
                    <a:lnTo>
                      <a:pt x="272" y="117"/>
                    </a:lnTo>
                    <a:lnTo>
                      <a:pt x="273" y="110"/>
                    </a:lnTo>
                    <a:lnTo>
                      <a:pt x="274" y="105"/>
                    </a:lnTo>
                    <a:lnTo>
                      <a:pt x="274" y="59"/>
                    </a:lnTo>
                    <a:lnTo>
                      <a:pt x="274" y="59"/>
                    </a:lnTo>
                    <a:lnTo>
                      <a:pt x="273" y="53"/>
                    </a:lnTo>
                    <a:lnTo>
                      <a:pt x="272" y="47"/>
                    </a:lnTo>
                    <a:lnTo>
                      <a:pt x="269" y="41"/>
                    </a:lnTo>
                    <a:lnTo>
                      <a:pt x="265" y="36"/>
                    </a:lnTo>
                    <a:lnTo>
                      <a:pt x="259" y="30"/>
                    </a:lnTo>
                    <a:lnTo>
                      <a:pt x="253" y="26"/>
                    </a:lnTo>
                    <a:lnTo>
                      <a:pt x="245" y="20"/>
                    </a:lnTo>
                    <a:lnTo>
                      <a:pt x="236" y="17"/>
                    </a:lnTo>
                    <a:lnTo>
                      <a:pt x="226" y="13"/>
                    </a:lnTo>
                    <a:lnTo>
                      <a:pt x="216" y="9"/>
                    </a:lnTo>
                    <a:lnTo>
                      <a:pt x="192" y="4"/>
                    </a:lnTo>
                    <a:lnTo>
                      <a:pt x="166" y="1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09" y="1"/>
                    </a:lnTo>
                    <a:lnTo>
                      <a:pt x="82" y="4"/>
                    </a:lnTo>
                    <a:lnTo>
                      <a:pt x="58" y="9"/>
                    </a:lnTo>
                    <a:lnTo>
                      <a:pt x="48" y="13"/>
                    </a:lnTo>
                    <a:lnTo>
                      <a:pt x="39" y="17"/>
                    </a:lnTo>
                    <a:lnTo>
                      <a:pt x="30" y="20"/>
                    </a:lnTo>
                    <a:lnTo>
                      <a:pt x="22" y="26"/>
                    </a:lnTo>
                    <a:lnTo>
                      <a:pt x="15" y="30"/>
                    </a:lnTo>
                    <a:lnTo>
                      <a:pt x="10" y="36"/>
                    </a:lnTo>
                    <a:lnTo>
                      <a:pt x="6" y="41"/>
                    </a:lnTo>
                    <a:lnTo>
                      <a:pt x="2" y="47"/>
                    </a:lnTo>
                    <a:lnTo>
                      <a:pt x="1" y="53"/>
                    </a:lnTo>
                    <a:lnTo>
                      <a:pt x="0" y="59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110"/>
                    </a:lnTo>
                    <a:lnTo>
                      <a:pt x="2" y="117"/>
                    </a:lnTo>
                    <a:lnTo>
                      <a:pt x="6" y="122"/>
                    </a:lnTo>
                    <a:lnTo>
                      <a:pt x="10" y="128"/>
                    </a:lnTo>
                    <a:lnTo>
                      <a:pt x="15" y="133"/>
                    </a:lnTo>
                    <a:lnTo>
                      <a:pt x="22" y="138"/>
                    </a:lnTo>
                    <a:lnTo>
                      <a:pt x="30" y="142"/>
                    </a:lnTo>
                    <a:lnTo>
                      <a:pt x="39" y="147"/>
                    </a:lnTo>
                    <a:lnTo>
                      <a:pt x="48" y="151"/>
                    </a:lnTo>
                    <a:lnTo>
                      <a:pt x="58" y="154"/>
                    </a:lnTo>
                    <a:lnTo>
                      <a:pt x="82" y="160"/>
                    </a:lnTo>
                    <a:lnTo>
                      <a:pt x="109" y="163"/>
                    </a:lnTo>
                    <a:lnTo>
                      <a:pt x="137" y="164"/>
                    </a:lnTo>
                    <a:lnTo>
                      <a:pt x="137" y="164"/>
                    </a:lnTo>
                    <a:close/>
                    <a:moveTo>
                      <a:pt x="58" y="135"/>
                    </a:moveTo>
                    <a:lnTo>
                      <a:pt x="58" y="135"/>
                    </a:lnTo>
                    <a:lnTo>
                      <a:pt x="54" y="133"/>
                    </a:lnTo>
                    <a:lnTo>
                      <a:pt x="49" y="130"/>
                    </a:lnTo>
                    <a:lnTo>
                      <a:pt x="47" y="127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7" y="118"/>
                    </a:lnTo>
                    <a:lnTo>
                      <a:pt x="49" y="115"/>
                    </a:lnTo>
                    <a:lnTo>
                      <a:pt x="54" y="111"/>
                    </a:lnTo>
                    <a:lnTo>
                      <a:pt x="58" y="110"/>
                    </a:lnTo>
                    <a:lnTo>
                      <a:pt x="58" y="110"/>
                    </a:lnTo>
                    <a:lnTo>
                      <a:pt x="63" y="111"/>
                    </a:lnTo>
                    <a:lnTo>
                      <a:pt x="66" y="115"/>
                    </a:lnTo>
                    <a:lnTo>
                      <a:pt x="69" y="118"/>
                    </a:lnTo>
                    <a:lnTo>
                      <a:pt x="69" y="122"/>
                    </a:lnTo>
                    <a:lnTo>
                      <a:pt x="69" y="122"/>
                    </a:lnTo>
                    <a:lnTo>
                      <a:pt x="69" y="127"/>
                    </a:lnTo>
                    <a:lnTo>
                      <a:pt x="66" y="130"/>
                    </a:lnTo>
                    <a:lnTo>
                      <a:pt x="63" y="133"/>
                    </a:lnTo>
                    <a:lnTo>
                      <a:pt x="58" y="135"/>
                    </a:lnTo>
                    <a:lnTo>
                      <a:pt x="58" y="135"/>
                    </a:lnTo>
                    <a:close/>
                    <a:moveTo>
                      <a:pt x="8" y="50"/>
                    </a:moveTo>
                    <a:lnTo>
                      <a:pt x="8" y="50"/>
                    </a:lnTo>
                    <a:lnTo>
                      <a:pt x="18" y="58"/>
                    </a:lnTo>
                    <a:lnTo>
                      <a:pt x="30" y="65"/>
                    </a:lnTo>
                    <a:lnTo>
                      <a:pt x="44" y="72"/>
                    </a:lnTo>
                    <a:lnTo>
                      <a:pt x="60" y="77"/>
                    </a:lnTo>
                    <a:lnTo>
                      <a:pt x="78" y="82"/>
                    </a:lnTo>
                    <a:lnTo>
                      <a:pt x="97" y="85"/>
                    </a:lnTo>
                    <a:lnTo>
                      <a:pt x="118" y="87"/>
                    </a:lnTo>
                    <a:lnTo>
                      <a:pt x="138" y="87"/>
                    </a:lnTo>
                    <a:lnTo>
                      <a:pt x="138" y="87"/>
                    </a:lnTo>
                    <a:lnTo>
                      <a:pt x="160" y="87"/>
                    </a:lnTo>
                    <a:lnTo>
                      <a:pt x="181" y="85"/>
                    </a:lnTo>
                    <a:lnTo>
                      <a:pt x="200" y="82"/>
                    </a:lnTo>
                    <a:lnTo>
                      <a:pt x="217" y="77"/>
                    </a:lnTo>
                    <a:lnTo>
                      <a:pt x="234" y="72"/>
                    </a:lnTo>
                    <a:lnTo>
                      <a:pt x="248" y="65"/>
                    </a:lnTo>
                    <a:lnTo>
                      <a:pt x="260" y="58"/>
                    </a:lnTo>
                    <a:lnTo>
                      <a:pt x="270" y="50"/>
                    </a:lnTo>
                    <a:lnTo>
                      <a:pt x="270" y="50"/>
                    </a:lnTo>
                    <a:lnTo>
                      <a:pt x="261" y="59"/>
                    </a:lnTo>
                    <a:lnTo>
                      <a:pt x="250" y="68"/>
                    </a:lnTo>
                    <a:lnTo>
                      <a:pt x="236" y="75"/>
                    </a:lnTo>
                    <a:lnTo>
                      <a:pt x="221" y="82"/>
                    </a:lnTo>
                    <a:lnTo>
                      <a:pt x="203" y="86"/>
                    </a:lnTo>
                    <a:lnTo>
                      <a:pt x="183" y="91"/>
                    </a:lnTo>
                    <a:lnTo>
                      <a:pt x="161" y="93"/>
                    </a:lnTo>
                    <a:lnTo>
                      <a:pt x="138" y="94"/>
                    </a:lnTo>
                    <a:lnTo>
                      <a:pt x="138" y="94"/>
                    </a:lnTo>
                    <a:lnTo>
                      <a:pt x="116" y="93"/>
                    </a:lnTo>
                    <a:lnTo>
                      <a:pt x="94" y="91"/>
                    </a:lnTo>
                    <a:lnTo>
                      <a:pt x="75" y="86"/>
                    </a:lnTo>
                    <a:lnTo>
                      <a:pt x="57" y="82"/>
                    </a:lnTo>
                    <a:lnTo>
                      <a:pt x="42" y="75"/>
                    </a:lnTo>
                    <a:lnTo>
                      <a:pt x="28" y="68"/>
                    </a:lnTo>
                    <a:lnTo>
                      <a:pt x="17" y="59"/>
                    </a:lnTo>
                    <a:lnTo>
                      <a:pt x="8" y="50"/>
                    </a:lnTo>
                    <a:lnTo>
                      <a:pt x="8" y="50"/>
                    </a:lnTo>
                    <a:close/>
                    <a:moveTo>
                      <a:pt x="267" y="391"/>
                    </a:moveTo>
                    <a:lnTo>
                      <a:pt x="171" y="391"/>
                    </a:lnTo>
                    <a:lnTo>
                      <a:pt x="171" y="391"/>
                    </a:lnTo>
                    <a:lnTo>
                      <a:pt x="171" y="396"/>
                    </a:lnTo>
                    <a:lnTo>
                      <a:pt x="171" y="396"/>
                    </a:lnTo>
                    <a:lnTo>
                      <a:pt x="170" y="402"/>
                    </a:lnTo>
                    <a:lnTo>
                      <a:pt x="168" y="409"/>
                    </a:lnTo>
                    <a:lnTo>
                      <a:pt x="267" y="409"/>
                    </a:lnTo>
                    <a:lnTo>
                      <a:pt x="267" y="409"/>
                    </a:lnTo>
                    <a:lnTo>
                      <a:pt x="271" y="409"/>
                    </a:lnTo>
                    <a:lnTo>
                      <a:pt x="273" y="407"/>
                    </a:lnTo>
                    <a:lnTo>
                      <a:pt x="276" y="403"/>
                    </a:lnTo>
                    <a:lnTo>
                      <a:pt x="277" y="400"/>
                    </a:lnTo>
                    <a:lnTo>
                      <a:pt x="277" y="400"/>
                    </a:lnTo>
                    <a:lnTo>
                      <a:pt x="276" y="397"/>
                    </a:lnTo>
                    <a:lnTo>
                      <a:pt x="273" y="394"/>
                    </a:lnTo>
                    <a:lnTo>
                      <a:pt x="271" y="391"/>
                    </a:lnTo>
                    <a:lnTo>
                      <a:pt x="267" y="391"/>
                    </a:lnTo>
                    <a:lnTo>
                      <a:pt x="267" y="391"/>
                    </a:lnTo>
                    <a:close/>
                    <a:moveTo>
                      <a:pt x="137" y="253"/>
                    </a:moveTo>
                    <a:lnTo>
                      <a:pt x="137" y="253"/>
                    </a:lnTo>
                    <a:lnTo>
                      <a:pt x="166" y="251"/>
                    </a:lnTo>
                    <a:lnTo>
                      <a:pt x="192" y="248"/>
                    </a:lnTo>
                    <a:lnTo>
                      <a:pt x="216" y="242"/>
                    </a:lnTo>
                    <a:lnTo>
                      <a:pt x="226" y="239"/>
                    </a:lnTo>
                    <a:lnTo>
                      <a:pt x="236" y="236"/>
                    </a:lnTo>
                    <a:lnTo>
                      <a:pt x="245" y="231"/>
                    </a:lnTo>
                    <a:lnTo>
                      <a:pt x="253" y="227"/>
                    </a:lnTo>
                    <a:lnTo>
                      <a:pt x="259" y="221"/>
                    </a:lnTo>
                    <a:lnTo>
                      <a:pt x="265" y="216"/>
                    </a:lnTo>
                    <a:lnTo>
                      <a:pt x="269" y="210"/>
                    </a:lnTo>
                    <a:lnTo>
                      <a:pt x="272" y="205"/>
                    </a:lnTo>
                    <a:lnTo>
                      <a:pt x="273" y="199"/>
                    </a:lnTo>
                    <a:lnTo>
                      <a:pt x="274" y="193"/>
                    </a:lnTo>
                    <a:lnTo>
                      <a:pt x="274" y="148"/>
                    </a:lnTo>
                    <a:lnTo>
                      <a:pt x="274" y="148"/>
                    </a:lnTo>
                    <a:lnTo>
                      <a:pt x="274" y="143"/>
                    </a:lnTo>
                    <a:lnTo>
                      <a:pt x="272" y="139"/>
                    </a:lnTo>
                    <a:lnTo>
                      <a:pt x="272" y="139"/>
                    </a:lnTo>
                    <a:lnTo>
                      <a:pt x="270" y="144"/>
                    </a:lnTo>
                    <a:lnTo>
                      <a:pt x="267" y="149"/>
                    </a:lnTo>
                    <a:lnTo>
                      <a:pt x="262" y="154"/>
                    </a:lnTo>
                    <a:lnTo>
                      <a:pt x="258" y="159"/>
                    </a:lnTo>
                    <a:lnTo>
                      <a:pt x="251" y="163"/>
                    </a:lnTo>
                    <a:lnTo>
                      <a:pt x="245" y="167"/>
                    </a:lnTo>
                    <a:lnTo>
                      <a:pt x="228" y="175"/>
                    </a:lnTo>
                    <a:lnTo>
                      <a:pt x="210" y="182"/>
                    </a:lnTo>
                    <a:lnTo>
                      <a:pt x="188" y="186"/>
                    </a:lnTo>
                    <a:lnTo>
                      <a:pt x="164" y="189"/>
                    </a:lnTo>
                    <a:lnTo>
                      <a:pt x="137" y="191"/>
                    </a:lnTo>
                    <a:lnTo>
                      <a:pt x="137" y="191"/>
                    </a:lnTo>
                    <a:lnTo>
                      <a:pt x="111" y="189"/>
                    </a:lnTo>
                    <a:lnTo>
                      <a:pt x="87" y="186"/>
                    </a:lnTo>
                    <a:lnTo>
                      <a:pt x="65" y="182"/>
                    </a:lnTo>
                    <a:lnTo>
                      <a:pt x="46" y="175"/>
                    </a:lnTo>
                    <a:lnTo>
                      <a:pt x="30" y="167"/>
                    </a:lnTo>
                    <a:lnTo>
                      <a:pt x="23" y="163"/>
                    </a:lnTo>
                    <a:lnTo>
                      <a:pt x="17" y="159"/>
                    </a:lnTo>
                    <a:lnTo>
                      <a:pt x="12" y="154"/>
                    </a:lnTo>
                    <a:lnTo>
                      <a:pt x="8" y="149"/>
                    </a:lnTo>
                    <a:lnTo>
                      <a:pt x="5" y="144"/>
                    </a:lnTo>
                    <a:lnTo>
                      <a:pt x="2" y="139"/>
                    </a:lnTo>
                    <a:lnTo>
                      <a:pt x="2" y="139"/>
                    </a:lnTo>
                    <a:lnTo>
                      <a:pt x="0" y="143"/>
                    </a:lnTo>
                    <a:lnTo>
                      <a:pt x="0" y="148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1" y="199"/>
                    </a:lnTo>
                    <a:lnTo>
                      <a:pt x="2" y="205"/>
                    </a:lnTo>
                    <a:lnTo>
                      <a:pt x="6" y="210"/>
                    </a:lnTo>
                    <a:lnTo>
                      <a:pt x="10" y="216"/>
                    </a:lnTo>
                    <a:lnTo>
                      <a:pt x="15" y="221"/>
                    </a:lnTo>
                    <a:lnTo>
                      <a:pt x="22" y="227"/>
                    </a:lnTo>
                    <a:lnTo>
                      <a:pt x="30" y="231"/>
                    </a:lnTo>
                    <a:lnTo>
                      <a:pt x="39" y="236"/>
                    </a:lnTo>
                    <a:lnTo>
                      <a:pt x="48" y="239"/>
                    </a:lnTo>
                    <a:lnTo>
                      <a:pt x="58" y="242"/>
                    </a:lnTo>
                    <a:lnTo>
                      <a:pt x="82" y="248"/>
                    </a:lnTo>
                    <a:lnTo>
                      <a:pt x="109" y="251"/>
                    </a:lnTo>
                    <a:lnTo>
                      <a:pt x="137" y="253"/>
                    </a:lnTo>
                    <a:lnTo>
                      <a:pt x="137" y="253"/>
                    </a:lnTo>
                    <a:close/>
                    <a:moveTo>
                      <a:pt x="58" y="200"/>
                    </a:moveTo>
                    <a:lnTo>
                      <a:pt x="58" y="200"/>
                    </a:lnTo>
                    <a:lnTo>
                      <a:pt x="63" y="200"/>
                    </a:lnTo>
                    <a:lnTo>
                      <a:pt x="66" y="204"/>
                    </a:lnTo>
                    <a:lnTo>
                      <a:pt x="69" y="207"/>
                    </a:lnTo>
                    <a:lnTo>
                      <a:pt x="69" y="211"/>
                    </a:lnTo>
                    <a:lnTo>
                      <a:pt x="69" y="211"/>
                    </a:lnTo>
                    <a:lnTo>
                      <a:pt x="69" y="216"/>
                    </a:lnTo>
                    <a:lnTo>
                      <a:pt x="66" y="220"/>
                    </a:lnTo>
                    <a:lnTo>
                      <a:pt x="63" y="222"/>
                    </a:lnTo>
                    <a:lnTo>
                      <a:pt x="58" y="223"/>
                    </a:lnTo>
                    <a:lnTo>
                      <a:pt x="58" y="223"/>
                    </a:lnTo>
                    <a:lnTo>
                      <a:pt x="54" y="222"/>
                    </a:lnTo>
                    <a:lnTo>
                      <a:pt x="49" y="220"/>
                    </a:lnTo>
                    <a:lnTo>
                      <a:pt x="47" y="216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7" y="207"/>
                    </a:lnTo>
                    <a:lnTo>
                      <a:pt x="49" y="204"/>
                    </a:lnTo>
                    <a:lnTo>
                      <a:pt x="54" y="200"/>
                    </a:lnTo>
                    <a:lnTo>
                      <a:pt x="58" y="200"/>
                    </a:lnTo>
                    <a:lnTo>
                      <a:pt x="58" y="200"/>
                    </a:lnTo>
                    <a:close/>
                    <a:moveTo>
                      <a:pt x="107" y="391"/>
                    </a:moveTo>
                    <a:lnTo>
                      <a:pt x="10" y="391"/>
                    </a:lnTo>
                    <a:lnTo>
                      <a:pt x="10" y="391"/>
                    </a:lnTo>
                    <a:lnTo>
                      <a:pt x="7" y="391"/>
                    </a:lnTo>
                    <a:lnTo>
                      <a:pt x="3" y="394"/>
                    </a:lnTo>
                    <a:lnTo>
                      <a:pt x="1" y="397"/>
                    </a:lnTo>
                    <a:lnTo>
                      <a:pt x="0" y="400"/>
                    </a:lnTo>
                    <a:lnTo>
                      <a:pt x="0" y="400"/>
                    </a:lnTo>
                    <a:lnTo>
                      <a:pt x="1" y="403"/>
                    </a:lnTo>
                    <a:lnTo>
                      <a:pt x="3" y="407"/>
                    </a:lnTo>
                    <a:lnTo>
                      <a:pt x="7" y="409"/>
                    </a:lnTo>
                    <a:lnTo>
                      <a:pt x="10" y="409"/>
                    </a:lnTo>
                    <a:lnTo>
                      <a:pt x="109" y="409"/>
                    </a:lnTo>
                    <a:lnTo>
                      <a:pt x="109" y="409"/>
                    </a:lnTo>
                    <a:lnTo>
                      <a:pt x="107" y="402"/>
                    </a:lnTo>
                    <a:lnTo>
                      <a:pt x="105" y="396"/>
                    </a:lnTo>
                    <a:lnTo>
                      <a:pt x="105" y="396"/>
                    </a:lnTo>
                    <a:lnTo>
                      <a:pt x="107" y="391"/>
                    </a:lnTo>
                    <a:lnTo>
                      <a:pt x="107" y="391"/>
                    </a:lnTo>
                    <a:close/>
                    <a:moveTo>
                      <a:pt x="274" y="281"/>
                    </a:moveTo>
                    <a:lnTo>
                      <a:pt x="274" y="236"/>
                    </a:lnTo>
                    <a:lnTo>
                      <a:pt x="274" y="236"/>
                    </a:lnTo>
                    <a:lnTo>
                      <a:pt x="274" y="231"/>
                    </a:lnTo>
                    <a:lnTo>
                      <a:pt x="273" y="227"/>
                    </a:lnTo>
                    <a:lnTo>
                      <a:pt x="273" y="227"/>
                    </a:lnTo>
                    <a:lnTo>
                      <a:pt x="270" y="232"/>
                    </a:lnTo>
                    <a:lnTo>
                      <a:pt x="267" y="238"/>
                    </a:lnTo>
                    <a:lnTo>
                      <a:pt x="262" y="242"/>
                    </a:lnTo>
                    <a:lnTo>
                      <a:pt x="258" y="248"/>
                    </a:lnTo>
                    <a:lnTo>
                      <a:pt x="251" y="252"/>
                    </a:lnTo>
                    <a:lnTo>
                      <a:pt x="245" y="256"/>
                    </a:lnTo>
                    <a:lnTo>
                      <a:pt x="228" y="263"/>
                    </a:lnTo>
                    <a:lnTo>
                      <a:pt x="210" y="270"/>
                    </a:lnTo>
                    <a:lnTo>
                      <a:pt x="188" y="274"/>
                    </a:lnTo>
                    <a:lnTo>
                      <a:pt x="164" y="277"/>
                    </a:lnTo>
                    <a:lnTo>
                      <a:pt x="137" y="278"/>
                    </a:lnTo>
                    <a:lnTo>
                      <a:pt x="137" y="278"/>
                    </a:lnTo>
                    <a:lnTo>
                      <a:pt x="111" y="277"/>
                    </a:lnTo>
                    <a:lnTo>
                      <a:pt x="87" y="274"/>
                    </a:lnTo>
                    <a:lnTo>
                      <a:pt x="65" y="270"/>
                    </a:lnTo>
                    <a:lnTo>
                      <a:pt x="45" y="263"/>
                    </a:lnTo>
                    <a:lnTo>
                      <a:pt x="30" y="256"/>
                    </a:lnTo>
                    <a:lnTo>
                      <a:pt x="23" y="252"/>
                    </a:lnTo>
                    <a:lnTo>
                      <a:pt x="17" y="248"/>
                    </a:lnTo>
                    <a:lnTo>
                      <a:pt x="11" y="242"/>
                    </a:lnTo>
                    <a:lnTo>
                      <a:pt x="8" y="238"/>
                    </a:lnTo>
                    <a:lnTo>
                      <a:pt x="5" y="232"/>
                    </a:lnTo>
                    <a:lnTo>
                      <a:pt x="1" y="227"/>
                    </a:lnTo>
                    <a:lnTo>
                      <a:pt x="1" y="227"/>
                    </a:lnTo>
                    <a:lnTo>
                      <a:pt x="0" y="231"/>
                    </a:lnTo>
                    <a:lnTo>
                      <a:pt x="0" y="236"/>
                    </a:lnTo>
                    <a:lnTo>
                      <a:pt x="0" y="281"/>
                    </a:lnTo>
                    <a:lnTo>
                      <a:pt x="0" y="281"/>
                    </a:lnTo>
                    <a:lnTo>
                      <a:pt x="1" y="287"/>
                    </a:lnTo>
                    <a:lnTo>
                      <a:pt x="2" y="293"/>
                    </a:lnTo>
                    <a:lnTo>
                      <a:pt x="6" y="298"/>
                    </a:lnTo>
                    <a:lnTo>
                      <a:pt x="10" y="304"/>
                    </a:lnTo>
                    <a:lnTo>
                      <a:pt x="14" y="309"/>
                    </a:lnTo>
                    <a:lnTo>
                      <a:pt x="21" y="313"/>
                    </a:lnTo>
                    <a:lnTo>
                      <a:pt x="28" y="318"/>
                    </a:lnTo>
                    <a:lnTo>
                      <a:pt x="36" y="322"/>
                    </a:lnTo>
                    <a:lnTo>
                      <a:pt x="45" y="326"/>
                    </a:lnTo>
                    <a:lnTo>
                      <a:pt x="55" y="330"/>
                    </a:lnTo>
                    <a:lnTo>
                      <a:pt x="77" y="335"/>
                    </a:lnTo>
                    <a:lnTo>
                      <a:pt x="102" y="339"/>
                    </a:lnTo>
                    <a:lnTo>
                      <a:pt x="130" y="341"/>
                    </a:lnTo>
                    <a:lnTo>
                      <a:pt x="130" y="364"/>
                    </a:lnTo>
                    <a:lnTo>
                      <a:pt x="130" y="364"/>
                    </a:lnTo>
                    <a:lnTo>
                      <a:pt x="134" y="364"/>
                    </a:lnTo>
                    <a:lnTo>
                      <a:pt x="138" y="363"/>
                    </a:lnTo>
                    <a:lnTo>
                      <a:pt x="138" y="363"/>
                    </a:lnTo>
                    <a:lnTo>
                      <a:pt x="143" y="364"/>
                    </a:lnTo>
                    <a:lnTo>
                      <a:pt x="148" y="364"/>
                    </a:lnTo>
                    <a:lnTo>
                      <a:pt x="148" y="341"/>
                    </a:lnTo>
                    <a:lnTo>
                      <a:pt x="148" y="341"/>
                    </a:lnTo>
                    <a:lnTo>
                      <a:pt x="175" y="339"/>
                    </a:lnTo>
                    <a:lnTo>
                      <a:pt x="199" y="334"/>
                    </a:lnTo>
                    <a:lnTo>
                      <a:pt x="221" y="329"/>
                    </a:lnTo>
                    <a:lnTo>
                      <a:pt x="239" y="322"/>
                    </a:lnTo>
                    <a:lnTo>
                      <a:pt x="247" y="318"/>
                    </a:lnTo>
                    <a:lnTo>
                      <a:pt x="254" y="313"/>
                    </a:lnTo>
                    <a:lnTo>
                      <a:pt x="260" y="308"/>
                    </a:lnTo>
                    <a:lnTo>
                      <a:pt x="266" y="304"/>
                    </a:lnTo>
                    <a:lnTo>
                      <a:pt x="269" y="298"/>
                    </a:lnTo>
                    <a:lnTo>
                      <a:pt x="272" y="293"/>
                    </a:lnTo>
                    <a:lnTo>
                      <a:pt x="273" y="287"/>
                    </a:lnTo>
                    <a:lnTo>
                      <a:pt x="274" y="281"/>
                    </a:lnTo>
                    <a:lnTo>
                      <a:pt x="274" y="281"/>
                    </a:lnTo>
                    <a:close/>
                    <a:moveTo>
                      <a:pt x="58" y="313"/>
                    </a:moveTo>
                    <a:lnTo>
                      <a:pt x="58" y="313"/>
                    </a:lnTo>
                    <a:lnTo>
                      <a:pt x="54" y="312"/>
                    </a:lnTo>
                    <a:lnTo>
                      <a:pt x="49" y="310"/>
                    </a:lnTo>
                    <a:lnTo>
                      <a:pt x="47" y="306"/>
                    </a:lnTo>
                    <a:lnTo>
                      <a:pt x="46" y="301"/>
                    </a:lnTo>
                    <a:lnTo>
                      <a:pt x="46" y="301"/>
                    </a:lnTo>
                    <a:lnTo>
                      <a:pt x="47" y="297"/>
                    </a:lnTo>
                    <a:lnTo>
                      <a:pt x="49" y="294"/>
                    </a:lnTo>
                    <a:lnTo>
                      <a:pt x="54" y="291"/>
                    </a:lnTo>
                    <a:lnTo>
                      <a:pt x="58" y="290"/>
                    </a:lnTo>
                    <a:lnTo>
                      <a:pt x="58" y="290"/>
                    </a:lnTo>
                    <a:lnTo>
                      <a:pt x="63" y="291"/>
                    </a:lnTo>
                    <a:lnTo>
                      <a:pt x="66" y="294"/>
                    </a:lnTo>
                    <a:lnTo>
                      <a:pt x="69" y="297"/>
                    </a:lnTo>
                    <a:lnTo>
                      <a:pt x="69" y="301"/>
                    </a:lnTo>
                    <a:lnTo>
                      <a:pt x="69" y="301"/>
                    </a:lnTo>
                    <a:lnTo>
                      <a:pt x="69" y="306"/>
                    </a:lnTo>
                    <a:lnTo>
                      <a:pt x="66" y="310"/>
                    </a:lnTo>
                    <a:lnTo>
                      <a:pt x="63" y="312"/>
                    </a:lnTo>
                    <a:lnTo>
                      <a:pt x="58" y="313"/>
                    </a:lnTo>
                    <a:lnTo>
                      <a:pt x="58" y="3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51" name="Freeform 160"/>
              <p:cNvSpPr>
                <a:spLocks/>
              </p:cNvSpPr>
              <p:nvPr/>
            </p:nvSpPr>
            <p:spPr bwMode="auto">
              <a:xfrm>
                <a:off x="2130664" y="3027260"/>
                <a:ext cx="85725" cy="87313"/>
              </a:xfrm>
              <a:custGeom>
                <a:avLst/>
                <a:gdLst>
                  <a:gd name="T0" fmla="*/ 54 w 54"/>
                  <a:gd name="T1" fmla="*/ 28 h 55"/>
                  <a:gd name="T2" fmla="*/ 54 w 54"/>
                  <a:gd name="T3" fmla="*/ 28 h 55"/>
                  <a:gd name="T4" fmla="*/ 53 w 54"/>
                  <a:gd name="T5" fmla="*/ 33 h 55"/>
                  <a:gd name="T6" fmla="*/ 52 w 54"/>
                  <a:gd name="T7" fmla="*/ 39 h 55"/>
                  <a:gd name="T8" fmla="*/ 49 w 54"/>
                  <a:gd name="T9" fmla="*/ 43 h 55"/>
                  <a:gd name="T10" fmla="*/ 46 w 54"/>
                  <a:gd name="T11" fmla="*/ 46 h 55"/>
                  <a:gd name="T12" fmla="*/ 42 w 54"/>
                  <a:gd name="T13" fmla="*/ 50 h 55"/>
                  <a:gd name="T14" fmla="*/ 37 w 54"/>
                  <a:gd name="T15" fmla="*/ 53 h 55"/>
                  <a:gd name="T16" fmla="*/ 32 w 54"/>
                  <a:gd name="T17" fmla="*/ 54 h 55"/>
                  <a:gd name="T18" fmla="*/ 26 w 54"/>
                  <a:gd name="T19" fmla="*/ 55 h 55"/>
                  <a:gd name="T20" fmla="*/ 26 w 54"/>
                  <a:gd name="T21" fmla="*/ 55 h 55"/>
                  <a:gd name="T22" fmla="*/ 21 w 54"/>
                  <a:gd name="T23" fmla="*/ 54 h 55"/>
                  <a:gd name="T24" fmla="*/ 17 w 54"/>
                  <a:gd name="T25" fmla="*/ 53 h 55"/>
                  <a:gd name="T26" fmla="*/ 11 w 54"/>
                  <a:gd name="T27" fmla="*/ 50 h 55"/>
                  <a:gd name="T28" fmla="*/ 8 w 54"/>
                  <a:gd name="T29" fmla="*/ 46 h 55"/>
                  <a:gd name="T30" fmla="*/ 4 w 54"/>
                  <a:gd name="T31" fmla="*/ 43 h 55"/>
                  <a:gd name="T32" fmla="*/ 1 w 54"/>
                  <a:gd name="T33" fmla="*/ 39 h 55"/>
                  <a:gd name="T34" fmla="*/ 0 w 54"/>
                  <a:gd name="T35" fmla="*/ 33 h 55"/>
                  <a:gd name="T36" fmla="*/ 0 w 54"/>
                  <a:gd name="T37" fmla="*/ 28 h 55"/>
                  <a:gd name="T38" fmla="*/ 0 w 54"/>
                  <a:gd name="T39" fmla="*/ 28 h 55"/>
                  <a:gd name="T40" fmla="*/ 0 w 54"/>
                  <a:gd name="T41" fmla="*/ 22 h 55"/>
                  <a:gd name="T42" fmla="*/ 1 w 54"/>
                  <a:gd name="T43" fmla="*/ 17 h 55"/>
                  <a:gd name="T44" fmla="*/ 4 w 54"/>
                  <a:gd name="T45" fmla="*/ 12 h 55"/>
                  <a:gd name="T46" fmla="*/ 8 w 54"/>
                  <a:gd name="T47" fmla="*/ 9 h 55"/>
                  <a:gd name="T48" fmla="*/ 11 w 54"/>
                  <a:gd name="T49" fmla="*/ 6 h 55"/>
                  <a:gd name="T50" fmla="*/ 17 w 54"/>
                  <a:gd name="T51" fmla="*/ 3 h 55"/>
                  <a:gd name="T52" fmla="*/ 21 w 54"/>
                  <a:gd name="T53" fmla="*/ 1 h 55"/>
                  <a:gd name="T54" fmla="*/ 26 w 54"/>
                  <a:gd name="T55" fmla="*/ 0 h 55"/>
                  <a:gd name="T56" fmla="*/ 26 w 54"/>
                  <a:gd name="T57" fmla="*/ 0 h 55"/>
                  <a:gd name="T58" fmla="*/ 32 w 54"/>
                  <a:gd name="T59" fmla="*/ 1 h 55"/>
                  <a:gd name="T60" fmla="*/ 37 w 54"/>
                  <a:gd name="T61" fmla="*/ 3 h 55"/>
                  <a:gd name="T62" fmla="*/ 42 w 54"/>
                  <a:gd name="T63" fmla="*/ 6 h 55"/>
                  <a:gd name="T64" fmla="*/ 46 w 54"/>
                  <a:gd name="T65" fmla="*/ 9 h 55"/>
                  <a:gd name="T66" fmla="*/ 49 w 54"/>
                  <a:gd name="T67" fmla="*/ 12 h 55"/>
                  <a:gd name="T68" fmla="*/ 52 w 54"/>
                  <a:gd name="T69" fmla="*/ 17 h 55"/>
                  <a:gd name="T70" fmla="*/ 53 w 54"/>
                  <a:gd name="T71" fmla="*/ 22 h 55"/>
                  <a:gd name="T72" fmla="*/ 54 w 54"/>
                  <a:gd name="T73" fmla="*/ 28 h 55"/>
                  <a:gd name="T74" fmla="*/ 54 w 54"/>
                  <a:gd name="T7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4" h="55">
                    <a:moveTo>
                      <a:pt x="54" y="28"/>
                    </a:moveTo>
                    <a:lnTo>
                      <a:pt x="54" y="28"/>
                    </a:lnTo>
                    <a:lnTo>
                      <a:pt x="53" y="33"/>
                    </a:lnTo>
                    <a:lnTo>
                      <a:pt x="52" y="39"/>
                    </a:lnTo>
                    <a:lnTo>
                      <a:pt x="49" y="43"/>
                    </a:lnTo>
                    <a:lnTo>
                      <a:pt x="46" y="46"/>
                    </a:lnTo>
                    <a:lnTo>
                      <a:pt x="42" y="50"/>
                    </a:lnTo>
                    <a:lnTo>
                      <a:pt x="37" y="53"/>
                    </a:lnTo>
                    <a:lnTo>
                      <a:pt x="32" y="54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1" y="54"/>
                    </a:lnTo>
                    <a:lnTo>
                      <a:pt x="17" y="53"/>
                    </a:lnTo>
                    <a:lnTo>
                      <a:pt x="11" y="50"/>
                    </a:lnTo>
                    <a:lnTo>
                      <a:pt x="8" y="46"/>
                    </a:lnTo>
                    <a:lnTo>
                      <a:pt x="4" y="43"/>
                    </a:lnTo>
                    <a:lnTo>
                      <a:pt x="1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" y="17"/>
                    </a:lnTo>
                    <a:lnTo>
                      <a:pt x="4" y="12"/>
                    </a:lnTo>
                    <a:lnTo>
                      <a:pt x="8" y="9"/>
                    </a:lnTo>
                    <a:lnTo>
                      <a:pt x="11" y="6"/>
                    </a:lnTo>
                    <a:lnTo>
                      <a:pt x="17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2" y="1"/>
                    </a:lnTo>
                    <a:lnTo>
                      <a:pt x="37" y="3"/>
                    </a:lnTo>
                    <a:lnTo>
                      <a:pt x="42" y="6"/>
                    </a:lnTo>
                    <a:lnTo>
                      <a:pt x="46" y="9"/>
                    </a:lnTo>
                    <a:lnTo>
                      <a:pt x="49" y="12"/>
                    </a:lnTo>
                    <a:lnTo>
                      <a:pt x="52" y="17"/>
                    </a:lnTo>
                    <a:lnTo>
                      <a:pt x="53" y="22"/>
                    </a:lnTo>
                    <a:lnTo>
                      <a:pt x="54" y="28"/>
                    </a:lnTo>
                    <a:lnTo>
                      <a:pt x="5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750">
                  <a:solidFill>
                    <a:schemeClr val="bg1"/>
                  </a:solidFill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54" name="组合 387"/>
            <p:cNvGrpSpPr/>
            <p:nvPr/>
          </p:nvGrpSpPr>
          <p:grpSpPr>
            <a:xfrm>
              <a:off x="8800439" y="3633988"/>
              <a:ext cx="219032" cy="228610"/>
              <a:chOff x="4622166" y="3061494"/>
              <a:chExt cx="489584" cy="615667"/>
            </a:xfrm>
            <a:solidFill>
              <a:srgbClr val="0076B1"/>
            </a:solidFill>
          </p:grpSpPr>
          <p:grpSp>
            <p:nvGrpSpPr>
              <p:cNvPr id="55" name="组合 376"/>
              <p:cNvGrpSpPr/>
              <p:nvPr/>
            </p:nvGrpSpPr>
            <p:grpSpPr>
              <a:xfrm>
                <a:off x="4622166" y="3467100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60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61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  <p:grpSp>
            <p:nvGrpSpPr>
              <p:cNvPr id="56" name="组合 379"/>
              <p:cNvGrpSpPr/>
              <p:nvPr/>
            </p:nvGrpSpPr>
            <p:grpSpPr>
              <a:xfrm>
                <a:off x="4622166" y="3263900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58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59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  <p:grpSp>
            <p:nvGrpSpPr>
              <p:cNvPr id="57" name="组合 388"/>
              <p:cNvGrpSpPr/>
              <p:nvPr/>
            </p:nvGrpSpPr>
            <p:grpSpPr>
              <a:xfrm>
                <a:off x="4622166" y="3061494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56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57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</p:grpSp>
        <p:grpSp>
          <p:nvGrpSpPr>
            <p:cNvPr id="59" name="组合 387"/>
            <p:cNvGrpSpPr/>
            <p:nvPr/>
          </p:nvGrpSpPr>
          <p:grpSpPr>
            <a:xfrm>
              <a:off x="8745815" y="4828718"/>
              <a:ext cx="219032" cy="228610"/>
              <a:chOff x="4622166" y="3061494"/>
              <a:chExt cx="489584" cy="615667"/>
            </a:xfrm>
            <a:solidFill>
              <a:srgbClr val="0076B1"/>
            </a:solidFill>
          </p:grpSpPr>
          <p:grpSp>
            <p:nvGrpSpPr>
              <p:cNvPr id="60" name="组合 376"/>
              <p:cNvGrpSpPr/>
              <p:nvPr/>
            </p:nvGrpSpPr>
            <p:grpSpPr>
              <a:xfrm>
                <a:off x="4622166" y="3467100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70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71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  <p:grpSp>
            <p:nvGrpSpPr>
              <p:cNvPr id="61" name="组合 379"/>
              <p:cNvGrpSpPr/>
              <p:nvPr/>
            </p:nvGrpSpPr>
            <p:grpSpPr>
              <a:xfrm>
                <a:off x="4622166" y="3263900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68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69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  <p:grpSp>
            <p:nvGrpSpPr>
              <p:cNvPr id="62" name="组合 388"/>
              <p:cNvGrpSpPr/>
              <p:nvPr/>
            </p:nvGrpSpPr>
            <p:grpSpPr>
              <a:xfrm>
                <a:off x="4622166" y="3061494"/>
                <a:ext cx="489584" cy="210061"/>
                <a:chOff x="3298897" y="4095287"/>
                <a:chExt cx="1257750" cy="591162"/>
              </a:xfrm>
              <a:grpFill/>
            </p:grpSpPr>
            <p:sp>
              <p:nvSpPr>
                <p:cNvPr id="266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67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62" tIns="34281" rIns="68562" bIns="3428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71314">
                    <a:defRPr/>
                  </a:pPr>
                  <a:endParaRPr lang="zh-CN" altLang="en-US" sz="750" kern="0" dirty="0">
                    <a:latin typeface="+mn-ea"/>
                    <a:ea typeface="+mn-ea"/>
                    <a:cs typeface="Arial Unicode MS" panose="020B0604020202020204" pitchFamily="34" charset="-122"/>
                  </a:endParaRPr>
                </a:p>
              </p:txBody>
            </p:sp>
          </p:grpSp>
        </p:grpSp>
        <p:sp>
          <p:nvSpPr>
            <p:cNvPr id="272" name="流程图: 磁盘 271"/>
            <p:cNvSpPr/>
            <p:nvPr/>
          </p:nvSpPr>
          <p:spPr bwMode="auto">
            <a:xfrm>
              <a:off x="4193781" y="4111105"/>
              <a:ext cx="275042" cy="15248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WDM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3" name="流程图: 磁盘 272"/>
            <p:cNvSpPr/>
            <p:nvPr/>
          </p:nvSpPr>
          <p:spPr bwMode="auto">
            <a:xfrm>
              <a:off x="8277598" y="4115954"/>
              <a:ext cx="275042" cy="15248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WDM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4" name="流程图: 磁盘 273"/>
            <p:cNvSpPr/>
            <p:nvPr/>
          </p:nvSpPr>
          <p:spPr bwMode="auto">
            <a:xfrm>
              <a:off x="6187871" y="4320287"/>
              <a:ext cx="275042" cy="15248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WDM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5" name="流程图: 磁盘 274"/>
            <p:cNvSpPr/>
            <p:nvPr/>
          </p:nvSpPr>
          <p:spPr bwMode="auto">
            <a:xfrm>
              <a:off x="6187871" y="3898829"/>
              <a:ext cx="275042" cy="15248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WDM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6" name="流程图: 磁盘 275"/>
            <p:cNvSpPr/>
            <p:nvPr/>
          </p:nvSpPr>
          <p:spPr bwMode="auto">
            <a:xfrm>
              <a:off x="4168388" y="3603710"/>
              <a:ext cx="227675" cy="12622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CSG 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7" name="流程图: 磁盘 276"/>
            <p:cNvSpPr/>
            <p:nvPr/>
          </p:nvSpPr>
          <p:spPr bwMode="auto">
            <a:xfrm>
              <a:off x="6105048" y="3599054"/>
              <a:ext cx="269505" cy="126041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68544" tIns="34272" rIns="68544" bIns="3427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37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BRAS/PE</a:t>
              </a:r>
              <a:endParaRPr lang="zh-CN" altLang="en-US" sz="37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78" name="流程图: 磁盘 277"/>
            <p:cNvSpPr/>
            <p:nvPr/>
          </p:nvSpPr>
          <p:spPr bwMode="auto">
            <a:xfrm>
              <a:off x="6402386" y="3602070"/>
              <a:ext cx="230575" cy="127832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68544" tIns="34272" rIns="68544" bIns="3427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P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280" name="流程图: 磁盘 279"/>
            <p:cNvSpPr/>
            <p:nvPr/>
          </p:nvSpPr>
          <p:spPr bwMode="auto">
            <a:xfrm>
              <a:off x="8280867" y="3603824"/>
              <a:ext cx="230575" cy="127832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vert="horz" wrap="square" lIns="68544" tIns="34272" rIns="68544" bIns="3427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12" fontAlgn="base">
                <a:buClr>
                  <a:srgbClr val="CC9900"/>
                </a:buClr>
              </a:pPr>
              <a:r>
                <a:rPr lang="en-US" altLang="zh-CN" sz="525" dirty="0">
                  <a:solidFill>
                    <a:schemeClr val="bg1"/>
                  </a:solidFill>
                  <a:latin typeface="+mn-ea"/>
                  <a:ea typeface="+mn-ea"/>
                  <a:cs typeface="Arial Unicode MS" pitchFamily="34" charset="-122"/>
                </a:rPr>
                <a:t>P</a:t>
              </a:r>
              <a:endParaRPr lang="zh-CN" altLang="en-US" sz="525" dirty="0">
                <a:solidFill>
                  <a:schemeClr val="bg1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cxnSp>
          <p:nvCxnSpPr>
            <p:cNvPr id="282" name="直接连接符 281"/>
            <p:cNvCxnSpPr/>
            <p:nvPr/>
          </p:nvCxnSpPr>
          <p:spPr>
            <a:xfrm>
              <a:off x="3803017" y="2917849"/>
              <a:ext cx="0" cy="38857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5257126" y="2894549"/>
              <a:ext cx="0" cy="38857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3995444" y="3283126"/>
              <a:ext cx="0" cy="89130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>
              <a:off x="4012696" y="3283126"/>
              <a:ext cx="123411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632942" y="2894549"/>
              <a:ext cx="0" cy="38857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flipH="1">
              <a:off x="6025549" y="3283126"/>
              <a:ext cx="115831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6025532" y="3283127"/>
              <a:ext cx="0" cy="2471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185972" y="3283127"/>
              <a:ext cx="0" cy="2471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8147238" y="2894548"/>
              <a:ext cx="0" cy="115673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8884072" y="2894549"/>
              <a:ext cx="0" cy="51343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组合 167"/>
            <p:cNvGrpSpPr/>
            <p:nvPr/>
          </p:nvGrpSpPr>
          <p:grpSpPr>
            <a:xfrm>
              <a:off x="3735066" y="3518716"/>
              <a:ext cx="191178" cy="197532"/>
              <a:chOff x="3833193" y="3926598"/>
              <a:chExt cx="611915" cy="593154"/>
            </a:xfrm>
          </p:grpSpPr>
          <p:sp>
            <p:nvSpPr>
              <p:cNvPr id="263" name="椭圆 262"/>
              <p:cNvSpPr/>
              <p:nvPr/>
            </p:nvSpPr>
            <p:spPr bwMode="auto">
              <a:xfrm>
                <a:off x="3833193" y="3926598"/>
                <a:ext cx="593154" cy="5931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62" tIns="34281" rIns="68562" bIns="3428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>
                  <a:buClr>
                    <a:srgbClr val="CC9900"/>
                  </a:buClr>
                </a:pPr>
                <a:endParaRPr lang="zh-CN" altLang="en-US" sz="1350" dirty="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64" name="Freeform 26"/>
              <p:cNvSpPr>
                <a:spLocks noEditPoints="1"/>
              </p:cNvSpPr>
              <p:nvPr/>
            </p:nvSpPr>
            <p:spPr bwMode="auto">
              <a:xfrm>
                <a:off x="3924864" y="3975079"/>
                <a:ext cx="520244" cy="496184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0" y="140"/>
                  </a:cxn>
                  <a:cxn ang="0">
                    <a:pos x="140" y="280"/>
                  </a:cxn>
                  <a:cxn ang="0">
                    <a:pos x="280" y="140"/>
                  </a:cxn>
                  <a:cxn ang="0">
                    <a:pos x="140" y="0"/>
                  </a:cxn>
                  <a:cxn ang="0">
                    <a:pos x="71" y="152"/>
                  </a:cxn>
                  <a:cxn ang="0">
                    <a:pos x="71" y="163"/>
                  </a:cxn>
                  <a:cxn ang="0">
                    <a:pos x="31" y="140"/>
                  </a:cxn>
                  <a:cxn ang="0">
                    <a:pos x="71" y="114"/>
                  </a:cxn>
                  <a:cxn ang="0">
                    <a:pos x="71" y="126"/>
                  </a:cxn>
                  <a:cxn ang="0">
                    <a:pos x="102" y="126"/>
                  </a:cxn>
                  <a:cxn ang="0">
                    <a:pos x="102" y="152"/>
                  </a:cxn>
                  <a:cxn ang="0">
                    <a:pos x="71" y="152"/>
                  </a:cxn>
                  <a:cxn ang="0">
                    <a:pos x="153" y="244"/>
                  </a:cxn>
                  <a:cxn ang="0">
                    <a:pos x="128" y="244"/>
                  </a:cxn>
                  <a:cxn ang="0">
                    <a:pos x="128" y="212"/>
                  </a:cxn>
                  <a:cxn ang="0">
                    <a:pos x="116" y="212"/>
                  </a:cxn>
                  <a:cxn ang="0">
                    <a:pos x="139" y="173"/>
                  </a:cxn>
                  <a:cxn ang="0">
                    <a:pos x="165" y="213"/>
                  </a:cxn>
                  <a:cxn ang="0">
                    <a:pos x="153" y="213"/>
                  </a:cxn>
                  <a:cxn ang="0">
                    <a:pos x="153" y="244"/>
                  </a:cxn>
                  <a:cxn ang="0">
                    <a:pos x="139" y="102"/>
                  </a:cxn>
                  <a:cxn ang="0">
                    <a:pos x="116" y="63"/>
                  </a:cxn>
                  <a:cxn ang="0">
                    <a:pos x="128" y="63"/>
                  </a:cxn>
                  <a:cxn ang="0">
                    <a:pos x="128" y="31"/>
                  </a:cxn>
                  <a:cxn ang="0">
                    <a:pos x="153" y="32"/>
                  </a:cxn>
                  <a:cxn ang="0">
                    <a:pos x="153" y="63"/>
                  </a:cxn>
                  <a:cxn ang="0">
                    <a:pos x="165" y="63"/>
                  </a:cxn>
                  <a:cxn ang="0">
                    <a:pos x="139" y="102"/>
                  </a:cxn>
                  <a:cxn ang="0">
                    <a:pos x="208" y="163"/>
                  </a:cxn>
                  <a:cxn ang="0">
                    <a:pos x="208" y="152"/>
                  </a:cxn>
                  <a:cxn ang="0">
                    <a:pos x="177" y="152"/>
                  </a:cxn>
                  <a:cxn ang="0">
                    <a:pos x="177" y="126"/>
                  </a:cxn>
                  <a:cxn ang="0">
                    <a:pos x="208" y="126"/>
                  </a:cxn>
                  <a:cxn ang="0">
                    <a:pos x="208" y="114"/>
                  </a:cxn>
                  <a:cxn ang="0">
                    <a:pos x="248" y="140"/>
                  </a:cxn>
                  <a:cxn ang="0">
                    <a:pos x="208" y="163"/>
                  </a:cxn>
                </a:cxnLst>
                <a:rect l="0" t="0" r="r" b="b"/>
                <a:pathLst>
                  <a:path w="280" h="280">
                    <a:moveTo>
                      <a:pt x="140" y="0"/>
                    </a:moveTo>
                    <a:cubicBezTo>
                      <a:pt x="63" y="0"/>
                      <a:pt x="0" y="63"/>
                      <a:pt x="0" y="140"/>
                    </a:cubicBezTo>
                    <a:cubicBezTo>
                      <a:pt x="0" y="217"/>
                      <a:pt x="63" y="280"/>
                      <a:pt x="140" y="280"/>
                    </a:cubicBezTo>
                    <a:cubicBezTo>
                      <a:pt x="217" y="280"/>
                      <a:pt x="280" y="217"/>
                      <a:pt x="280" y="140"/>
                    </a:cubicBezTo>
                    <a:cubicBezTo>
                      <a:pt x="280" y="63"/>
                      <a:pt x="217" y="0"/>
                      <a:pt x="140" y="0"/>
                    </a:cubicBezTo>
                    <a:close/>
                    <a:moveTo>
                      <a:pt x="71" y="152"/>
                    </a:moveTo>
                    <a:cubicBezTo>
                      <a:pt x="71" y="163"/>
                      <a:pt x="71" y="163"/>
                      <a:pt x="71" y="163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2" y="152"/>
                      <a:pt x="102" y="152"/>
                      <a:pt x="102" y="152"/>
                    </a:cubicBezTo>
                    <a:lnTo>
                      <a:pt x="71" y="152"/>
                    </a:lnTo>
                    <a:close/>
                    <a:moveTo>
                      <a:pt x="153" y="244"/>
                    </a:move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28" y="212"/>
                      <a:pt x="128" y="212"/>
                      <a:pt x="128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39" y="173"/>
                      <a:pt x="139" y="173"/>
                      <a:pt x="139" y="173"/>
                    </a:cubicBezTo>
                    <a:cubicBezTo>
                      <a:pt x="165" y="213"/>
                      <a:pt x="165" y="213"/>
                      <a:pt x="165" y="213"/>
                    </a:cubicBezTo>
                    <a:cubicBezTo>
                      <a:pt x="153" y="213"/>
                      <a:pt x="153" y="213"/>
                      <a:pt x="153" y="213"/>
                    </a:cubicBezTo>
                    <a:lnTo>
                      <a:pt x="153" y="244"/>
                    </a:lnTo>
                    <a:close/>
                    <a:moveTo>
                      <a:pt x="139" y="102"/>
                    </a:moveTo>
                    <a:cubicBezTo>
                      <a:pt x="116" y="63"/>
                      <a:pt x="116" y="63"/>
                      <a:pt x="116" y="63"/>
                    </a:cubicBezTo>
                    <a:cubicBezTo>
                      <a:pt x="128" y="63"/>
                      <a:pt x="128" y="63"/>
                      <a:pt x="128" y="63"/>
                    </a:cubicBezTo>
                    <a:cubicBezTo>
                      <a:pt x="128" y="31"/>
                      <a:pt x="128" y="31"/>
                      <a:pt x="128" y="31"/>
                    </a:cubicBezTo>
                    <a:cubicBezTo>
                      <a:pt x="153" y="32"/>
                      <a:pt x="153" y="32"/>
                      <a:pt x="153" y="32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65" y="63"/>
                      <a:pt x="165" y="63"/>
                      <a:pt x="165" y="63"/>
                    </a:cubicBezTo>
                    <a:lnTo>
                      <a:pt x="139" y="102"/>
                    </a:lnTo>
                    <a:close/>
                    <a:moveTo>
                      <a:pt x="208" y="163"/>
                    </a:moveTo>
                    <a:cubicBezTo>
                      <a:pt x="208" y="152"/>
                      <a:pt x="208" y="152"/>
                      <a:pt x="208" y="152"/>
                    </a:cubicBezTo>
                    <a:cubicBezTo>
                      <a:pt x="177" y="152"/>
                      <a:pt x="177" y="152"/>
                      <a:pt x="177" y="152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208" y="126"/>
                      <a:pt x="208" y="126"/>
                      <a:pt x="208" y="126"/>
                    </a:cubicBezTo>
                    <a:cubicBezTo>
                      <a:pt x="208" y="114"/>
                      <a:pt x="208" y="114"/>
                      <a:pt x="208" y="114"/>
                    </a:cubicBezTo>
                    <a:cubicBezTo>
                      <a:pt x="248" y="140"/>
                      <a:pt x="248" y="140"/>
                      <a:pt x="248" y="140"/>
                    </a:cubicBezTo>
                    <a:lnTo>
                      <a:pt x="208" y="163"/>
                    </a:lnTo>
                    <a:close/>
                  </a:path>
                </a:pathLst>
              </a:custGeom>
              <a:solidFill>
                <a:srgbClr val="007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72"/>
                <a:endParaRPr lang="zh-CN" altLang="en-US" sz="825" noProof="1">
                  <a:solidFill>
                    <a:schemeClr val="tx1"/>
                  </a:solidFill>
                  <a:latin typeface="+mn-ea"/>
                  <a:cs typeface="Arial Unicode MS" panose="020B0604020202020204" pitchFamily="34" charset="-122"/>
                  <a:sym typeface="+mn-lt"/>
                </a:endParaRPr>
              </a:p>
            </p:txBody>
          </p:sp>
        </p:grpSp>
        <p:grpSp>
          <p:nvGrpSpPr>
            <p:cNvPr id="265" name="组合 167"/>
            <p:cNvGrpSpPr/>
            <p:nvPr/>
          </p:nvGrpSpPr>
          <p:grpSpPr>
            <a:xfrm>
              <a:off x="3913849" y="4450658"/>
              <a:ext cx="191178" cy="197532"/>
              <a:chOff x="3833193" y="3926598"/>
              <a:chExt cx="611915" cy="593154"/>
            </a:xfrm>
          </p:grpSpPr>
          <p:sp>
            <p:nvSpPr>
              <p:cNvPr id="279" name="椭圆 278"/>
              <p:cNvSpPr/>
              <p:nvPr/>
            </p:nvSpPr>
            <p:spPr bwMode="auto">
              <a:xfrm>
                <a:off x="3833193" y="3926598"/>
                <a:ext cx="593154" cy="5931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62" tIns="34281" rIns="68562" bIns="3428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>
                  <a:buClr>
                    <a:srgbClr val="CC9900"/>
                  </a:buClr>
                </a:pPr>
                <a:endParaRPr lang="zh-CN" altLang="en-US" sz="1350" dirty="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" name="Freeform 26"/>
              <p:cNvSpPr>
                <a:spLocks noEditPoints="1"/>
              </p:cNvSpPr>
              <p:nvPr/>
            </p:nvSpPr>
            <p:spPr bwMode="auto">
              <a:xfrm>
                <a:off x="3924864" y="3975079"/>
                <a:ext cx="520244" cy="496184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0" y="140"/>
                  </a:cxn>
                  <a:cxn ang="0">
                    <a:pos x="140" y="280"/>
                  </a:cxn>
                  <a:cxn ang="0">
                    <a:pos x="280" y="140"/>
                  </a:cxn>
                  <a:cxn ang="0">
                    <a:pos x="140" y="0"/>
                  </a:cxn>
                  <a:cxn ang="0">
                    <a:pos x="71" y="152"/>
                  </a:cxn>
                  <a:cxn ang="0">
                    <a:pos x="71" y="163"/>
                  </a:cxn>
                  <a:cxn ang="0">
                    <a:pos x="31" y="140"/>
                  </a:cxn>
                  <a:cxn ang="0">
                    <a:pos x="71" y="114"/>
                  </a:cxn>
                  <a:cxn ang="0">
                    <a:pos x="71" y="126"/>
                  </a:cxn>
                  <a:cxn ang="0">
                    <a:pos x="102" y="126"/>
                  </a:cxn>
                  <a:cxn ang="0">
                    <a:pos x="102" y="152"/>
                  </a:cxn>
                  <a:cxn ang="0">
                    <a:pos x="71" y="152"/>
                  </a:cxn>
                  <a:cxn ang="0">
                    <a:pos x="153" y="244"/>
                  </a:cxn>
                  <a:cxn ang="0">
                    <a:pos x="128" y="244"/>
                  </a:cxn>
                  <a:cxn ang="0">
                    <a:pos x="128" y="212"/>
                  </a:cxn>
                  <a:cxn ang="0">
                    <a:pos x="116" y="212"/>
                  </a:cxn>
                  <a:cxn ang="0">
                    <a:pos x="139" y="173"/>
                  </a:cxn>
                  <a:cxn ang="0">
                    <a:pos x="165" y="213"/>
                  </a:cxn>
                  <a:cxn ang="0">
                    <a:pos x="153" y="213"/>
                  </a:cxn>
                  <a:cxn ang="0">
                    <a:pos x="153" y="244"/>
                  </a:cxn>
                  <a:cxn ang="0">
                    <a:pos x="139" y="102"/>
                  </a:cxn>
                  <a:cxn ang="0">
                    <a:pos x="116" y="63"/>
                  </a:cxn>
                  <a:cxn ang="0">
                    <a:pos x="128" y="63"/>
                  </a:cxn>
                  <a:cxn ang="0">
                    <a:pos x="128" y="31"/>
                  </a:cxn>
                  <a:cxn ang="0">
                    <a:pos x="153" y="32"/>
                  </a:cxn>
                  <a:cxn ang="0">
                    <a:pos x="153" y="63"/>
                  </a:cxn>
                  <a:cxn ang="0">
                    <a:pos x="165" y="63"/>
                  </a:cxn>
                  <a:cxn ang="0">
                    <a:pos x="139" y="102"/>
                  </a:cxn>
                  <a:cxn ang="0">
                    <a:pos x="208" y="163"/>
                  </a:cxn>
                  <a:cxn ang="0">
                    <a:pos x="208" y="152"/>
                  </a:cxn>
                  <a:cxn ang="0">
                    <a:pos x="177" y="152"/>
                  </a:cxn>
                  <a:cxn ang="0">
                    <a:pos x="177" y="126"/>
                  </a:cxn>
                  <a:cxn ang="0">
                    <a:pos x="208" y="126"/>
                  </a:cxn>
                  <a:cxn ang="0">
                    <a:pos x="208" y="114"/>
                  </a:cxn>
                  <a:cxn ang="0">
                    <a:pos x="248" y="140"/>
                  </a:cxn>
                  <a:cxn ang="0">
                    <a:pos x="208" y="163"/>
                  </a:cxn>
                </a:cxnLst>
                <a:rect l="0" t="0" r="r" b="b"/>
                <a:pathLst>
                  <a:path w="280" h="280">
                    <a:moveTo>
                      <a:pt x="140" y="0"/>
                    </a:moveTo>
                    <a:cubicBezTo>
                      <a:pt x="63" y="0"/>
                      <a:pt x="0" y="63"/>
                      <a:pt x="0" y="140"/>
                    </a:cubicBezTo>
                    <a:cubicBezTo>
                      <a:pt x="0" y="217"/>
                      <a:pt x="63" y="280"/>
                      <a:pt x="140" y="280"/>
                    </a:cubicBezTo>
                    <a:cubicBezTo>
                      <a:pt x="217" y="280"/>
                      <a:pt x="280" y="217"/>
                      <a:pt x="280" y="140"/>
                    </a:cubicBezTo>
                    <a:cubicBezTo>
                      <a:pt x="280" y="63"/>
                      <a:pt x="217" y="0"/>
                      <a:pt x="140" y="0"/>
                    </a:cubicBezTo>
                    <a:close/>
                    <a:moveTo>
                      <a:pt x="71" y="152"/>
                    </a:moveTo>
                    <a:cubicBezTo>
                      <a:pt x="71" y="163"/>
                      <a:pt x="71" y="163"/>
                      <a:pt x="71" y="163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2" y="152"/>
                      <a:pt x="102" y="152"/>
                      <a:pt x="102" y="152"/>
                    </a:cubicBezTo>
                    <a:lnTo>
                      <a:pt x="71" y="152"/>
                    </a:lnTo>
                    <a:close/>
                    <a:moveTo>
                      <a:pt x="153" y="244"/>
                    </a:move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28" y="212"/>
                      <a:pt x="128" y="212"/>
                      <a:pt x="128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39" y="173"/>
                      <a:pt x="139" y="173"/>
                      <a:pt x="139" y="173"/>
                    </a:cubicBezTo>
                    <a:cubicBezTo>
                      <a:pt x="165" y="213"/>
                      <a:pt x="165" y="213"/>
                      <a:pt x="165" y="213"/>
                    </a:cubicBezTo>
                    <a:cubicBezTo>
                      <a:pt x="153" y="213"/>
                      <a:pt x="153" y="213"/>
                      <a:pt x="153" y="213"/>
                    </a:cubicBezTo>
                    <a:lnTo>
                      <a:pt x="153" y="244"/>
                    </a:lnTo>
                    <a:close/>
                    <a:moveTo>
                      <a:pt x="139" y="102"/>
                    </a:moveTo>
                    <a:cubicBezTo>
                      <a:pt x="116" y="63"/>
                      <a:pt x="116" y="63"/>
                      <a:pt x="116" y="63"/>
                    </a:cubicBezTo>
                    <a:cubicBezTo>
                      <a:pt x="128" y="63"/>
                      <a:pt x="128" y="63"/>
                      <a:pt x="128" y="63"/>
                    </a:cubicBezTo>
                    <a:cubicBezTo>
                      <a:pt x="128" y="31"/>
                      <a:pt x="128" y="31"/>
                      <a:pt x="128" y="31"/>
                    </a:cubicBezTo>
                    <a:cubicBezTo>
                      <a:pt x="153" y="32"/>
                      <a:pt x="153" y="32"/>
                      <a:pt x="153" y="32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65" y="63"/>
                      <a:pt x="165" y="63"/>
                      <a:pt x="165" y="63"/>
                    </a:cubicBezTo>
                    <a:lnTo>
                      <a:pt x="139" y="102"/>
                    </a:lnTo>
                    <a:close/>
                    <a:moveTo>
                      <a:pt x="208" y="163"/>
                    </a:moveTo>
                    <a:cubicBezTo>
                      <a:pt x="208" y="152"/>
                      <a:pt x="208" y="152"/>
                      <a:pt x="208" y="152"/>
                    </a:cubicBezTo>
                    <a:cubicBezTo>
                      <a:pt x="177" y="152"/>
                      <a:pt x="177" y="152"/>
                      <a:pt x="177" y="152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208" y="126"/>
                      <a:pt x="208" y="126"/>
                      <a:pt x="208" y="126"/>
                    </a:cubicBezTo>
                    <a:cubicBezTo>
                      <a:pt x="208" y="114"/>
                      <a:pt x="208" y="114"/>
                      <a:pt x="208" y="114"/>
                    </a:cubicBezTo>
                    <a:cubicBezTo>
                      <a:pt x="248" y="140"/>
                      <a:pt x="248" y="140"/>
                      <a:pt x="248" y="140"/>
                    </a:cubicBezTo>
                    <a:lnTo>
                      <a:pt x="208" y="163"/>
                    </a:lnTo>
                    <a:close/>
                  </a:path>
                </a:pathLst>
              </a:custGeom>
              <a:solidFill>
                <a:srgbClr val="007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72"/>
                <a:endParaRPr lang="zh-CN" altLang="en-US" sz="825" noProof="1">
                  <a:solidFill>
                    <a:schemeClr val="tx1"/>
                  </a:solidFill>
                  <a:latin typeface="+mn-ea"/>
                  <a:cs typeface="Arial Unicode MS" panose="020B0604020202020204" pitchFamily="34" charset="-122"/>
                  <a:sym typeface="+mn-lt"/>
                </a:endParaRPr>
              </a:p>
            </p:txBody>
          </p:sp>
        </p:grpSp>
        <p:grpSp>
          <p:nvGrpSpPr>
            <p:cNvPr id="284" name="组合 167"/>
            <p:cNvGrpSpPr/>
            <p:nvPr/>
          </p:nvGrpSpPr>
          <p:grpSpPr>
            <a:xfrm>
              <a:off x="3913849" y="4874149"/>
              <a:ext cx="191178" cy="197532"/>
              <a:chOff x="3833193" y="3926598"/>
              <a:chExt cx="611915" cy="593154"/>
            </a:xfrm>
          </p:grpSpPr>
          <p:sp>
            <p:nvSpPr>
              <p:cNvPr id="286" name="椭圆 285"/>
              <p:cNvSpPr/>
              <p:nvPr/>
            </p:nvSpPr>
            <p:spPr bwMode="auto">
              <a:xfrm>
                <a:off x="3833193" y="3926598"/>
                <a:ext cx="593154" cy="5931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square" lIns="68562" tIns="34281" rIns="68562" bIns="3428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617" fontAlgn="base">
                  <a:buClr>
                    <a:srgbClr val="CC9900"/>
                  </a:buClr>
                </a:pPr>
                <a:endParaRPr lang="zh-CN" altLang="en-US" sz="1350" dirty="0">
                  <a:latin typeface="+mn-ea"/>
                  <a:ea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7" name="Freeform 26"/>
              <p:cNvSpPr>
                <a:spLocks noEditPoints="1"/>
              </p:cNvSpPr>
              <p:nvPr/>
            </p:nvSpPr>
            <p:spPr bwMode="auto">
              <a:xfrm>
                <a:off x="3924864" y="3975079"/>
                <a:ext cx="520244" cy="496184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0" y="140"/>
                  </a:cxn>
                  <a:cxn ang="0">
                    <a:pos x="140" y="280"/>
                  </a:cxn>
                  <a:cxn ang="0">
                    <a:pos x="280" y="140"/>
                  </a:cxn>
                  <a:cxn ang="0">
                    <a:pos x="140" y="0"/>
                  </a:cxn>
                  <a:cxn ang="0">
                    <a:pos x="71" y="152"/>
                  </a:cxn>
                  <a:cxn ang="0">
                    <a:pos x="71" y="163"/>
                  </a:cxn>
                  <a:cxn ang="0">
                    <a:pos x="31" y="140"/>
                  </a:cxn>
                  <a:cxn ang="0">
                    <a:pos x="71" y="114"/>
                  </a:cxn>
                  <a:cxn ang="0">
                    <a:pos x="71" y="126"/>
                  </a:cxn>
                  <a:cxn ang="0">
                    <a:pos x="102" y="126"/>
                  </a:cxn>
                  <a:cxn ang="0">
                    <a:pos x="102" y="152"/>
                  </a:cxn>
                  <a:cxn ang="0">
                    <a:pos x="71" y="152"/>
                  </a:cxn>
                  <a:cxn ang="0">
                    <a:pos x="153" y="244"/>
                  </a:cxn>
                  <a:cxn ang="0">
                    <a:pos x="128" y="244"/>
                  </a:cxn>
                  <a:cxn ang="0">
                    <a:pos x="128" y="212"/>
                  </a:cxn>
                  <a:cxn ang="0">
                    <a:pos x="116" y="212"/>
                  </a:cxn>
                  <a:cxn ang="0">
                    <a:pos x="139" y="173"/>
                  </a:cxn>
                  <a:cxn ang="0">
                    <a:pos x="165" y="213"/>
                  </a:cxn>
                  <a:cxn ang="0">
                    <a:pos x="153" y="213"/>
                  </a:cxn>
                  <a:cxn ang="0">
                    <a:pos x="153" y="244"/>
                  </a:cxn>
                  <a:cxn ang="0">
                    <a:pos x="139" y="102"/>
                  </a:cxn>
                  <a:cxn ang="0">
                    <a:pos x="116" y="63"/>
                  </a:cxn>
                  <a:cxn ang="0">
                    <a:pos x="128" y="63"/>
                  </a:cxn>
                  <a:cxn ang="0">
                    <a:pos x="128" y="31"/>
                  </a:cxn>
                  <a:cxn ang="0">
                    <a:pos x="153" y="32"/>
                  </a:cxn>
                  <a:cxn ang="0">
                    <a:pos x="153" y="63"/>
                  </a:cxn>
                  <a:cxn ang="0">
                    <a:pos x="165" y="63"/>
                  </a:cxn>
                  <a:cxn ang="0">
                    <a:pos x="139" y="102"/>
                  </a:cxn>
                  <a:cxn ang="0">
                    <a:pos x="208" y="163"/>
                  </a:cxn>
                  <a:cxn ang="0">
                    <a:pos x="208" y="152"/>
                  </a:cxn>
                  <a:cxn ang="0">
                    <a:pos x="177" y="152"/>
                  </a:cxn>
                  <a:cxn ang="0">
                    <a:pos x="177" y="126"/>
                  </a:cxn>
                  <a:cxn ang="0">
                    <a:pos x="208" y="126"/>
                  </a:cxn>
                  <a:cxn ang="0">
                    <a:pos x="208" y="114"/>
                  </a:cxn>
                  <a:cxn ang="0">
                    <a:pos x="248" y="140"/>
                  </a:cxn>
                  <a:cxn ang="0">
                    <a:pos x="208" y="163"/>
                  </a:cxn>
                </a:cxnLst>
                <a:rect l="0" t="0" r="r" b="b"/>
                <a:pathLst>
                  <a:path w="280" h="280">
                    <a:moveTo>
                      <a:pt x="140" y="0"/>
                    </a:moveTo>
                    <a:cubicBezTo>
                      <a:pt x="63" y="0"/>
                      <a:pt x="0" y="63"/>
                      <a:pt x="0" y="140"/>
                    </a:cubicBezTo>
                    <a:cubicBezTo>
                      <a:pt x="0" y="217"/>
                      <a:pt x="63" y="280"/>
                      <a:pt x="140" y="280"/>
                    </a:cubicBezTo>
                    <a:cubicBezTo>
                      <a:pt x="217" y="280"/>
                      <a:pt x="280" y="217"/>
                      <a:pt x="280" y="140"/>
                    </a:cubicBezTo>
                    <a:cubicBezTo>
                      <a:pt x="280" y="63"/>
                      <a:pt x="217" y="0"/>
                      <a:pt x="140" y="0"/>
                    </a:cubicBezTo>
                    <a:close/>
                    <a:moveTo>
                      <a:pt x="71" y="152"/>
                    </a:moveTo>
                    <a:cubicBezTo>
                      <a:pt x="71" y="163"/>
                      <a:pt x="71" y="163"/>
                      <a:pt x="71" y="163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2" y="152"/>
                      <a:pt x="102" y="152"/>
                      <a:pt x="102" y="152"/>
                    </a:cubicBezTo>
                    <a:lnTo>
                      <a:pt x="71" y="152"/>
                    </a:lnTo>
                    <a:close/>
                    <a:moveTo>
                      <a:pt x="153" y="244"/>
                    </a:move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28" y="212"/>
                      <a:pt x="128" y="212"/>
                      <a:pt x="128" y="212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39" y="173"/>
                      <a:pt x="139" y="173"/>
                      <a:pt x="139" y="173"/>
                    </a:cubicBezTo>
                    <a:cubicBezTo>
                      <a:pt x="165" y="213"/>
                      <a:pt x="165" y="213"/>
                      <a:pt x="165" y="213"/>
                    </a:cubicBezTo>
                    <a:cubicBezTo>
                      <a:pt x="153" y="213"/>
                      <a:pt x="153" y="213"/>
                      <a:pt x="153" y="213"/>
                    </a:cubicBezTo>
                    <a:lnTo>
                      <a:pt x="153" y="244"/>
                    </a:lnTo>
                    <a:close/>
                    <a:moveTo>
                      <a:pt x="139" y="102"/>
                    </a:moveTo>
                    <a:cubicBezTo>
                      <a:pt x="116" y="63"/>
                      <a:pt x="116" y="63"/>
                      <a:pt x="116" y="63"/>
                    </a:cubicBezTo>
                    <a:cubicBezTo>
                      <a:pt x="128" y="63"/>
                      <a:pt x="128" y="63"/>
                      <a:pt x="128" y="63"/>
                    </a:cubicBezTo>
                    <a:cubicBezTo>
                      <a:pt x="128" y="31"/>
                      <a:pt x="128" y="31"/>
                      <a:pt x="128" y="31"/>
                    </a:cubicBezTo>
                    <a:cubicBezTo>
                      <a:pt x="153" y="32"/>
                      <a:pt x="153" y="32"/>
                      <a:pt x="153" y="32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65" y="63"/>
                      <a:pt x="165" y="63"/>
                      <a:pt x="165" y="63"/>
                    </a:cubicBezTo>
                    <a:lnTo>
                      <a:pt x="139" y="102"/>
                    </a:lnTo>
                    <a:close/>
                    <a:moveTo>
                      <a:pt x="208" y="163"/>
                    </a:moveTo>
                    <a:cubicBezTo>
                      <a:pt x="208" y="152"/>
                      <a:pt x="208" y="152"/>
                      <a:pt x="208" y="152"/>
                    </a:cubicBezTo>
                    <a:cubicBezTo>
                      <a:pt x="177" y="152"/>
                      <a:pt x="177" y="152"/>
                      <a:pt x="177" y="152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208" y="126"/>
                      <a:pt x="208" y="126"/>
                      <a:pt x="208" y="126"/>
                    </a:cubicBezTo>
                    <a:cubicBezTo>
                      <a:pt x="208" y="114"/>
                      <a:pt x="208" y="114"/>
                      <a:pt x="208" y="114"/>
                    </a:cubicBezTo>
                    <a:cubicBezTo>
                      <a:pt x="248" y="140"/>
                      <a:pt x="248" y="140"/>
                      <a:pt x="248" y="140"/>
                    </a:cubicBezTo>
                    <a:lnTo>
                      <a:pt x="208" y="163"/>
                    </a:lnTo>
                    <a:close/>
                  </a:path>
                </a:pathLst>
              </a:custGeom>
              <a:solidFill>
                <a:srgbClr val="007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72"/>
                <a:endParaRPr lang="zh-CN" altLang="en-US" sz="825" noProof="1">
                  <a:solidFill>
                    <a:schemeClr val="tx1"/>
                  </a:solidFill>
                  <a:latin typeface="+mn-ea"/>
                  <a:cs typeface="Arial Unicode MS" panose="020B0604020202020204" pitchFamily="34" charset="-122"/>
                  <a:sym typeface="+mn-lt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2925921" y="3404684"/>
              <a:ext cx="214766" cy="247968"/>
              <a:chOff x="971853" y="4096846"/>
              <a:chExt cx="286429" cy="330710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1057027" y="4096846"/>
                <a:ext cx="0" cy="330710"/>
              </a:xfrm>
              <a:prstGeom prst="line">
                <a:avLst/>
              </a:prstGeom>
              <a:ln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饼形 66"/>
              <p:cNvSpPr/>
              <p:nvPr/>
            </p:nvSpPr>
            <p:spPr>
              <a:xfrm rot="10800000">
                <a:off x="971853" y="4175747"/>
                <a:ext cx="170348" cy="172907"/>
              </a:xfrm>
              <a:prstGeom prst="pie">
                <a:avLst>
                  <a:gd name="adj1" fmla="val 5527795"/>
                  <a:gd name="adj2" fmla="val 16200000"/>
                </a:avLst>
              </a:prstGeom>
              <a:solidFill>
                <a:srgbClr val="007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8" name="弧形 67"/>
              <p:cNvSpPr/>
              <p:nvPr/>
            </p:nvSpPr>
            <p:spPr>
              <a:xfrm rot="2693850">
                <a:off x="1060269" y="4202002"/>
                <a:ext cx="126772" cy="12677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+mn-ea"/>
                </a:endParaRPr>
              </a:p>
            </p:txBody>
          </p:sp>
          <p:sp>
            <p:nvSpPr>
              <p:cNvPr id="290" name="弧形 289"/>
              <p:cNvSpPr/>
              <p:nvPr/>
            </p:nvSpPr>
            <p:spPr>
              <a:xfrm rot="2693850">
                <a:off x="1120631" y="4199351"/>
                <a:ext cx="137651" cy="125697"/>
              </a:xfrm>
              <a:prstGeom prst="arc">
                <a:avLst>
                  <a:gd name="adj1" fmla="val 15546111"/>
                  <a:gd name="adj2" fmla="val 11160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278767" y="3431589"/>
              <a:ext cx="194159" cy="194159"/>
              <a:chOff x="921310" y="4357258"/>
              <a:chExt cx="258946" cy="258946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921310" y="4357258"/>
                <a:ext cx="258946" cy="258946"/>
              </a:xfrm>
              <a:prstGeom prst="roundRect">
                <a:avLst/>
              </a:prstGeom>
              <a:noFill/>
              <a:ln w="12700">
                <a:solidFill>
                  <a:srgbClr val="007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+mn-ea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057027" y="4400974"/>
                <a:ext cx="0" cy="108940"/>
              </a:xfrm>
              <a:prstGeom prst="line">
                <a:avLst/>
              </a:prstGeom>
              <a:ln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/>
              <p:nvPr/>
            </p:nvCxnSpPr>
            <p:spPr>
              <a:xfrm>
                <a:off x="988228" y="4400974"/>
                <a:ext cx="0" cy="185589"/>
              </a:xfrm>
              <a:prstGeom prst="line">
                <a:avLst/>
              </a:prstGeom>
              <a:ln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>
                <a:off x="1123874" y="4400974"/>
                <a:ext cx="0" cy="185589"/>
              </a:xfrm>
              <a:prstGeom prst="line">
                <a:avLst/>
              </a:prstGeom>
              <a:ln>
                <a:solidFill>
                  <a:srgbClr val="0076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/>
              <p:cNvSpPr/>
              <p:nvPr/>
            </p:nvSpPr>
            <p:spPr>
              <a:xfrm>
                <a:off x="965369" y="443258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+mn-ea"/>
                </a:endParaRPr>
              </a:p>
            </p:txBody>
          </p:sp>
          <p:sp>
            <p:nvSpPr>
              <p:cNvPr id="297" name="椭圆 296"/>
              <p:cNvSpPr/>
              <p:nvPr/>
            </p:nvSpPr>
            <p:spPr>
              <a:xfrm>
                <a:off x="1101015" y="44937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>
                  <a:latin typeface="+mn-ea"/>
                </a:endParaRPr>
              </a:p>
            </p:txBody>
          </p:sp>
        </p:grp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7522" y="2351535"/>
              <a:ext cx="756785" cy="513878"/>
            </a:xfrm>
            <a:prstGeom prst="rect">
              <a:avLst/>
            </a:prstGeom>
          </p:spPr>
        </p:pic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itchFamily="34" charset="-122"/>
              </a:rPr>
              <a:t>华为</a:t>
            </a:r>
            <a:r>
              <a:rPr lang="en-US" altLang="zh-CN" dirty="0">
                <a:sym typeface="微软雅黑" pitchFamily="34" charset="-122"/>
              </a:rPr>
              <a:t>SDN</a:t>
            </a:r>
            <a:r>
              <a:rPr lang="zh-CN" altLang="en-US" dirty="0">
                <a:sym typeface="微软雅黑" pitchFamily="34" charset="-122"/>
              </a:rPr>
              <a:t>解决方案全景图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719186" y="929458"/>
            <a:ext cx="8097891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eaLnBrk="1" hangingPunct="1">
              <a:defRPr lang="zh-CN" altLang="en-US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eaLnBrk="1" hangingPunct="1"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eaLnBrk="1" hangingPunct="1"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eaLnBrk="1" hangingPunct="1"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endParaRPr lang="zh-CN" altLang="en-US" dirty="0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SDN DCN</a:t>
            </a:r>
            <a:r>
              <a:rPr lang="zh-CN" altLang="en-US"/>
              <a:t>解决方案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172772" y="1430084"/>
            <a:ext cx="9531740" cy="4767046"/>
            <a:chOff x="2162933" y="1714454"/>
            <a:chExt cx="4329112" cy="3622675"/>
          </a:xfrm>
        </p:grpSpPr>
        <p:sp>
          <p:nvSpPr>
            <p:cNvPr id="178" name="圆角矩形 8"/>
            <p:cNvSpPr>
              <a:spLocks noChangeArrowheads="1"/>
            </p:cNvSpPr>
            <p:nvPr/>
          </p:nvSpPr>
          <p:spPr bwMode="auto">
            <a:xfrm>
              <a:off x="5190295" y="4895804"/>
              <a:ext cx="1279525" cy="441325"/>
            </a:xfrm>
            <a:prstGeom prst="roundRect">
              <a:avLst>
                <a:gd name="adj" fmla="val 4097"/>
              </a:avLst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79" name="圆角矩形 9"/>
            <p:cNvSpPr>
              <a:spLocks noChangeArrowheads="1"/>
            </p:cNvSpPr>
            <p:nvPr/>
          </p:nvSpPr>
          <p:spPr bwMode="auto">
            <a:xfrm>
              <a:off x="2318508" y="2511377"/>
              <a:ext cx="4168775" cy="538162"/>
            </a:xfrm>
            <a:prstGeom prst="roundRect">
              <a:avLst>
                <a:gd name="adj" fmla="val 4097"/>
              </a:avLst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2813">
                <a:buClr>
                  <a:srgbClr val="CC9900"/>
                </a:buClr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2288345" y="1714454"/>
              <a:ext cx="4187825" cy="534987"/>
            </a:xfrm>
            <a:prstGeom prst="rect">
              <a:avLst/>
            </a:prstGeom>
            <a:solidFill>
              <a:srgbClr val="FFFFFF">
                <a:alpha val="79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7" tIns="45714" rIns="91427" bIns="4571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81" name="TextBox 11"/>
            <p:cNvSpPr txBox="1">
              <a:spLocks noChangeArrowheads="1"/>
            </p:cNvSpPr>
            <p:nvPr/>
          </p:nvSpPr>
          <p:spPr bwMode="auto">
            <a:xfrm>
              <a:off x="4569583" y="2635204"/>
              <a:ext cx="1735137" cy="233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  <a:cs typeface="Arial" pitchFamily="34" charset="0"/>
                </a:rPr>
                <a:t>SDN  Controller</a:t>
              </a:r>
            </a:p>
          </p:txBody>
        </p:sp>
        <p:sp>
          <p:nvSpPr>
            <p:cNvPr id="182" name="上下箭头 181"/>
            <p:cNvSpPr/>
            <p:nvPr/>
          </p:nvSpPr>
          <p:spPr bwMode="auto">
            <a:xfrm>
              <a:off x="4033008" y="2254202"/>
              <a:ext cx="325437" cy="220662"/>
            </a:xfrm>
            <a:prstGeom prst="upDownArrow">
              <a:avLst>
                <a:gd name="adj1" fmla="val 50000"/>
                <a:gd name="adj2" fmla="val 27778"/>
              </a:avLst>
            </a:prstGeom>
            <a:solidFill>
              <a:srgbClr val="00CC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7" tIns="45714" rIns="91427" bIns="45714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600" kern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2" name="组合 281"/>
            <p:cNvGrpSpPr/>
            <p:nvPr/>
          </p:nvGrpSpPr>
          <p:grpSpPr>
            <a:xfrm>
              <a:off x="3201493" y="2589029"/>
              <a:ext cx="1376854" cy="379493"/>
              <a:chOff x="9419704" y="2777861"/>
              <a:chExt cx="1722438" cy="519113"/>
            </a:xfrm>
            <a:solidFill>
              <a:srgbClr val="C00000"/>
            </a:solidFill>
          </p:grpSpPr>
          <p:grpSp>
            <p:nvGrpSpPr>
              <p:cNvPr id="3" name="组合 189"/>
              <p:cNvGrpSpPr/>
              <p:nvPr/>
            </p:nvGrpSpPr>
            <p:grpSpPr>
              <a:xfrm>
                <a:off x="10669067" y="2893749"/>
                <a:ext cx="196850" cy="36513"/>
                <a:chOff x="10707167" y="1194489"/>
                <a:chExt cx="196850" cy="36513"/>
              </a:xfrm>
              <a:grpFill/>
            </p:grpSpPr>
            <p:sp>
              <p:nvSpPr>
                <p:cNvPr id="192" name="Freeform 6"/>
                <p:cNvSpPr>
                  <a:spLocks/>
                </p:cNvSpPr>
                <p:nvPr/>
              </p:nvSpPr>
              <p:spPr bwMode="auto">
                <a:xfrm>
                  <a:off x="10707167" y="1194489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6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4" y="282"/>
                    </a:cxn>
                    <a:cxn ang="0">
                      <a:pos x="322" y="254"/>
                    </a:cxn>
                    <a:cxn ang="0">
                      <a:pos x="335" y="224"/>
                    </a:cxn>
                    <a:cxn ang="0">
                      <a:pos x="341" y="190"/>
                    </a:cxn>
                    <a:cxn ang="0">
                      <a:pos x="341" y="154"/>
                    </a:cxn>
                    <a:cxn ang="0">
                      <a:pos x="335" y="122"/>
                    </a:cxn>
                    <a:cxn ang="0">
                      <a:pos x="322" y="91"/>
                    </a:cxn>
                    <a:cxn ang="0">
                      <a:pos x="304" y="64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9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9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39" y="64"/>
                    </a:cxn>
                    <a:cxn ang="0">
                      <a:pos x="21" y="91"/>
                    </a:cxn>
                    <a:cxn ang="0">
                      <a:pos x="9" y="122"/>
                    </a:cxn>
                    <a:cxn ang="0">
                      <a:pos x="2" y="154"/>
                    </a:cxn>
                    <a:cxn ang="0">
                      <a:pos x="2" y="190"/>
                    </a:cxn>
                    <a:cxn ang="0">
                      <a:pos x="9" y="224"/>
                    </a:cxn>
                    <a:cxn ang="0">
                      <a:pos x="21" y="254"/>
                    </a:cxn>
                    <a:cxn ang="0">
                      <a:pos x="39" y="282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6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2" h="344">
                      <a:moveTo>
                        <a:pt x="171" y="344"/>
                      </a:moveTo>
                      <a:lnTo>
                        <a:pt x="189" y="343"/>
                      </a:lnTo>
                      <a:lnTo>
                        <a:pt x="206" y="340"/>
                      </a:lnTo>
                      <a:lnTo>
                        <a:pt x="222" y="336"/>
                      </a:lnTo>
                      <a:lnTo>
                        <a:pt x="238" y="331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4" y="282"/>
                      </a:lnTo>
                      <a:lnTo>
                        <a:pt x="313" y="268"/>
                      </a:lnTo>
                      <a:lnTo>
                        <a:pt x="322" y="254"/>
                      </a:lnTo>
                      <a:lnTo>
                        <a:pt x="329" y="239"/>
                      </a:lnTo>
                      <a:lnTo>
                        <a:pt x="335" y="224"/>
                      </a:lnTo>
                      <a:lnTo>
                        <a:pt x="339" y="206"/>
                      </a:lnTo>
                      <a:lnTo>
                        <a:pt x="341" y="190"/>
                      </a:lnTo>
                      <a:lnTo>
                        <a:pt x="342" y="173"/>
                      </a:lnTo>
                      <a:lnTo>
                        <a:pt x="341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29" y="105"/>
                      </a:lnTo>
                      <a:lnTo>
                        <a:pt x="322" y="91"/>
                      </a:lnTo>
                      <a:lnTo>
                        <a:pt x="313" y="77"/>
                      </a:lnTo>
                      <a:lnTo>
                        <a:pt x="304" y="64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5"/>
                      </a:lnTo>
                      <a:lnTo>
                        <a:pt x="222" y="9"/>
                      </a:lnTo>
                      <a:lnTo>
                        <a:pt x="206" y="4"/>
                      </a:lnTo>
                      <a:lnTo>
                        <a:pt x="189" y="1"/>
                      </a:lnTo>
                      <a:lnTo>
                        <a:pt x="171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9"/>
                      </a:lnTo>
                      <a:lnTo>
                        <a:pt x="105" y="15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0" y="51"/>
                      </a:lnTo>
                      <a:lnTo>
                        <a:pt x="39" y="64"/>
                      </a:lnTo>
                      <a:lnTo>
                        <a:pt x="30" y="77"/>
                      </a:lnTo>
                      <a:lnTo>
                        <a:pt x="21" y="91"/>
                      </a:lnTo>
                      <a:lnTo>
                        <a:pt x="14" y="105"/>
                      </a:lnTo>
                      <a:lnTo>
                        <a:pt x="9" y="122"/>
                      </a:lnTo>
                      <a:lnTo>
                        <a:pt x="4" y="138"/>
                      </a:lnTo>
                      <a:lnTo>
                        <a:pt x="2" y="154"/>
                      </a:lnTo>
                      <a:lnTo>
                        <a:pt x="0" y="173"/>
                      </a:lnTo>
                      <a:lnTo>
                        <a:pt x="2" y="190"/>
                      </a:lnTo>
                      <a:lnTo>
                        <a:pt x="4" y="206"/>
                      </a:lnTo>
                      <a:lnTo>
                        <a:pt x="9" y="224"/>
                      </a:lnTo>
                      <a:lnTo>
                        <a:pt x="14" y="239"/>
                      </a:lnTo>
                      <a:lnTo>
                        <a:pt x="21" y="254"/>
                      </a:lnTo>
                      <a:lnTo>
                        <a:pt x="30" y="268"/>
                      </a:lnTo>
                      <a:lnTo>
                        <a:pt x="39" y="282"/>
                      </a:lnTo>
                      <a:lnTo>
                        <a:pt x="50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31"/>
                      </a:lnTo>
                      <a:lnTo>
                        <a:pt x="121" y="336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1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/>
              </p:nvSpPr>
              <p:spPr bwMode="auto">
                <a:xfrm>
                  <a:off x="10761142" y="1194489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6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3" y="282"/>
                    </a:cxn>
                    <a:cxn ang="0">
                      <a:pos x="321" y="254"/>
                    </a:cxn>
                    <a:cxn ang="0">
                      <a:pos x="335" y="224"/>
                    </a:cxn>
                    <a:cxn ang="0">
                      <a:pos x="342" y="190"/>
                    </a:cxn>
                    <a:cxn ang="0">
                      <a:pos x="342" y="154"/>
                    </a:cxn>
                    <a:cxn ang="0">
                      <a:pos x="335" y="122"/>
                    </a:cxn>
                    <a:cxn ang="0">
                      <a:pos x="321" y="91"/>
                    </a:cxn>
                    <a:cxn ang="0">
                      <a:pos x="303" y="64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9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9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40" y="64"/>
                    </a:cxn>
                    <a:cxn ang="0">
                      <a:pos x="21" y="91"/>
                    </a:cxn>
                    <a:cxn ang="0">
                      <a:pos x="8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8" y="224"/>
                    </a:cxn>
                    <a:cxn ang="0">
                      <a:pos x="21" y="254"/>
                    </a:cxn>
                    <a:cxn ang="0">
                      <a:pos x="40" y="282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6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3" h="344">
                      <a:moveTo>
                        <a:pt x="172" y="344"/>
                      </a:moveTo>
                      <a:lnTo>
                        <a:pt x="189" y="343"/>
                      </a:lnTo>
                      <a:lnTo>
                        <a:pt x="205" y="340"/>
                      </a:lnTo>
                      <a:lnTo>
                        <a:pt x="222" y="336"/>
                      </a:lnTo>
                      <a:lnTo>
                        <a:pt x="238" y="331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3" y="282"/>
                      </a:lnTo>
                      <a:lnTo>
                        <a:pt x="313" y="268"/>
                      </a:lnTo>
                      <a:lnTo>
                        <a:pt x="321" y="254"/>
                      </a:lnTo>
                      <a:lnTo>
                        <a:pt x="330" y="239"/>
                      </a:lnTo>
                      <a:lnTo>
                        <a:pt x="335" y="224"/>
                      </a:lnTo>
                      <a:lnTo>
                        <a:pt x="339" y="206"/>
                      </a:lnTo>
                      <a:lnTo>
                        <a:pt x="342" y="190"/>
                      </a:lnTo>
                      <a:lnTo>
                        <a:pt x="343" y="173"/>
                      </a:lnTo>
                      <a:lnTo>
                        <a:pt x="342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30" y="105"/>
                      </a:lnTo>
                      <a:lnTo>
                        <a:pt x="321" y="91"/>
                      </a:lnTo>
                      <a:lnTo>
                        <a:pt x="313" y="77"/>
                      </a:lnTo>
                      <a:lnTo>
                        <a:pt x="303" y="64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5"/>
                      </a:lnTo>
                      <a:lnTo>
                        <a:pt x="222" y="9"/>
                      </a:lnTo>
                      <a:lnTo>
                        <a:pt x="205" y="4"/>
                      </a:lnTo>
                      <a:lnTo>
                        <a:pt x="189" y="1"/>
                      </a:lnTo>
                      <a:lnTo>
                        <a:pt x="172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9"/>
                      </a:lnTo>
                      <a:lnTo>
                        <a:pt x="105" y="15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1" y="51"/>
                      </a:lnTo>
                      <a:lnTo>
                        <a:pt x="40" y="64"/>
                      </a:lnTo>
                      <a:lnTo>
                        <a:pt x="30" y="77"/>
                      </a:lnTo>
                      <a:lnTo>
                        <a:pt x="21" y="91"/>
                      </a:lnTo>
                      <a:lnTo>
                        <a:pt x="14" y="105"/>
                      </a:lnTo>
                      <a:lnTo>
                        <a:pt x="8" y="122"/>
                      </a:lnTo>
                      <a:lnTo>
                        <a:pt x="4" y="138"/>
                      </a:lnTo>
                      <a:lnTo>
                        <a:pt x="1" y="154"/>
                      </a:lnTo>
                      <a:lnTo>
                        <a:pt x="0" y="173"/>
                      </a:lnTo>
                      <a:lnTo>
                        <a:pt x="1" y="190"/>
                      </a:lnTo>
                      <a:lnTo>
                        <a:pt x="4" y="206"/>
                      </a:lnTo>
                      <a:lnTo>
                        <a:pt x="8" y="224"/>
                      </a:lnTo>
                      <a:lnTo>
                        <a:pt x="14" y="239"/>
                      </a:lnTo>
                      <a:lnTo>
                        <a:pt x="21" y="254"/>
                      </a:lnTo>
                      <a:lnTo>
                        <a:pt x="30" y="268"/>
                      </a:lnTo>
                      <a:lnTo>
                        <a:pt x="40" y="282"/>
                      </a:lnTo>
                      <a:lnTo>
                        <a:pt x="51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31"/>
                      </a:lnTo>
                      <a:lnTo>
                        <a:pt x="121" y="336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/>
              </p:nvSpPr>
              <p:spPr bwMode="auto">
                <a:xfrm>
                  <a:off x="10813529" y="1194489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8" y="343"/>
                    </a:cxn>
                    <a:cxn ang="0">
                      <a:pos x="221" y="336"/>
                    </a:cxn>
                    <a:cxn ang="0">
                      <a:pos x="252" y="322"/>
                    </a:cxn>
                    <a:cxn ang="0">
                      <a:pos x="279" y="304"/>
                    </a:cxn>
                    <a:cxn ang="0">
                      <a:pos x="303" y="282"/>
                    </a:cxn>
                    <a:cxn ang="0">
                      <a:pos x="321" y="254"/>
                    </a:cxn>
                    <a:cxn ang="0">
                      <a:pos x="334" y="224"/>
                    </a:cxn>
                    <a:cxn ang="0">
                      <a:pos x="340" y="190"/>
                    </a:cxn>
                    <a:cxn ang="0">
                      <a:pos x="340" y="154"/>
                    </a:cxn>
                    <a:cxn ang="0">
                      <a:pos x="334" y="122"/>
                    </a:cxn>
                    <a:cxn ang="0">
                      <a:pos x="321" y="91"/>
                    </a:cxn>
                    <a:cxn ang="0">
                      <a:pos x="303" y="64"/>
                    </a:cxn>
                    <a:cxn ang="0">
                      <a:pos x="279" y="40"/>
                    </a:cxn>
                    <a:cxn ang="0">
                      <a:pos x="252" y="22"/>
                    </a:cxn>
                    <a:cxn ang="0">
                      <a:pos x="221" y="9"/>
                    </a:cxn>
                    <a:cxn ang="0">
                      <a:pos x="188" y="1"/>
                    </a:cxn>
                    <a:cxn ang="0">
                      <a:pos x="153" y="1"/>
                    </a:cxn>
                    <a:cxn ang="0">
                      <a:pos x="120" y="9"/>
                    </a:cxn>
                    <a:cxn ang="0">
                      <a:pos x="89" y="22"/>
                    </a:cxn>
                    <a:cxn ang="0">
                      <a:pos x="62" y="40"/>
                    </a:cxn>
                    <a:cxn ang="0">
                      <a:pos x="38" y="64"/>
                    </a:cxn>
                    <a:cxn ang="0">
                      <a:pos x="20" y="91"/>
                    </a:cxn>
                    <a:cxn ang="0">
                      <a:pos x="7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7" y="224"/>
                    </a:cxn>
                    <a:cxn ang="0">
                      <a:pos x="20" y="254"/>
                    </a:cxn>
                    <a:cxn ang="0">
                      <a:pos x="38" y="282"/>
                    </a:cxn>
                    <a:cxn ang="0">
                      <a:pos x="62" y="304"/>
                    </a:cxn>
                    <a:cxn ang="0">
                      <a:pos x="89" y="322"/>
                    </a:cxn>
                    <a:cxn ang="0">
                      <a:pos x="120" y="336"/>
                    </a:cxn>
                    <a:cxn ang="0">
                      <a:pos x="153" y="343"/>
                    </a:cxn>
                  </a:cxnLst>
                  <a:rect l="0" t="0" r="r" b="b"/>
                  <a:pathLst>
                    <a:path w="341" h="344">
                      <a:moveTo>
                        <a:pt x="170" y="344"/>
                      </a:moveTo>
                      <a:lnTo>
                        <a:pt x="188" y="343"/>
                      </a:lnTo>
                      <a:lnTo>
                        <a:pt x="205" y="340"/>
                      </a:lnTo>
                      <a:lnTo>
                        <a:pt x="221" y="336"/>
                      </a:lnTo>
                      <a:lnTo>
                        <a:pt x="237" y="331"/>
                      </a:lnTo>
                      <a:lnTo>
                        <a:pt x="252" y="322"/>
                      </a:lnTo>
                      <a:lnTo>
                        <a:pt x="266" y="314"/>
                      </a:lnTo>
                      <a:lnTo>
                        <a:pt x="279" y="304"/>
                      </a:lnTo>
                      <a:lnTo>
                        <a:pt x="291" y="293"/>
                      </a:lnTo>
                      <a:lnTo>
                        <a:pt x="303" y="282"/>
                      </a:lnTo>
                      <a:lnTo>
                        <a:pt x="312" y="268"/>
                      </a:lnTo>
                      <a:lnTo>
                        <a:pt x="321" y="254"/>
                      </a:lnTo>
                      <a:lnTo>
                        <a:pt x="328" y="239"/>
                      </a:lnTo>
                      <a:lnTo>
                        <a:pt x="334" y="224"/>
                      </a:lnTo>
                      <a:lnTo>
                        <a:pt x="338" y="206"/>
                      </a:lnTo>
                      <a:lnTo>
                        <a:pt x="340" y="190"/>
                      </a:lnTo>
                      <a:lnTo>
                        <a:pt x="341" y="173"/>
                      </a:lnTo>
                      <a:lnTo>
                        <a:pt x="340" y="154"/>
                      </a:lnTo>
                      <a:lnTo>
                        <a:pt x="338" y="138"/>
                      </a:lnTo>
                      <a:lnTo>
                        <a:pt x="334" y="122"/>
                      </a:lnTo>
                      <a:lnTo>
                        <a:pt x="328" y="105"/>
                      </a:lnTo>
                      <a:lnTo>
                        <a:pt x="321" y="91"/>
                      </a:lnTo>
                      <a:lnTo>
                        <a:pt x="312" y="77"/>
                      </a:lnTo>
                      <a:lnTo>
                        <a:pt x="303" y="64"/>
                      </a:lnTo>
                      <a:lnTo>
                        <a:pt x="291" y="51"/>
                      </a:lnTo>
                      <a:lnTo>
                        <a:pt x="279" y="40"/>
                      </a:lnTo>
                      <a:lnTo>
                        <a:pt x="266" y="30"/>
                      </a:lnTo>
                      <a:lnTo>
                        <a:pt x="252" y="22"/>
                      </a:lnTo>
                      <a:lnTo>
                        <a:pt x="237" y="15"/>
                      </a:lnTo>
                      <a:lnTo>
                        <a:pt x="221" y="9"/>
                      </a:lnTo>
                      <a:lnTo>
                        <a:pt x="205" y="4"/>
                      </a:lnTo>
                      <a:lnTo>
                        <a:pt x="188" y="1"/>
                      </a:lnTo>
                      <a:lnTo>
                        <a:pt x="170" y="0"/>
                      </a:lnTo>
                      <a:lnTo>
                        <a:pt x="153" y="1"/>
                      </a:lnTo>
                      <a:lnTo>
                        <a:pt x="136" y="4"/>
                      </a:lnTo>
                      <a:lnTo>
                        <a:pt x="120" y="9"/>
                      </a:lnTo>
                      <a:lnTo>
                        <a:pt x="104" y="15"/>
                      </a:lnTo>
                      <a:lnTo>
                        <a:pt x="89" y="22"/>
                      </a:lnTo>
                      <a:lnTo>
                        <a:pt x="75" y="30"/>
                      </a:lnTo>
                      <a:lnTo>
                        <a:pt x="62" y="40"/>
                      </a:lnTo>
                      <a:lnTo>
                        <a:pt x="49" y="51"/>
                      </a:lnTo>
                      <a:lnTo>
                        <a:pt x="38" y="64"/>
                      </a:lnTo>
                      <a:lnTo>
                        <a:pt x="29" y="77"/>
                      </a:lnTo>
                      <a:lnTo>
                        <a:pt x="20" y="91"/>
                      </a:lnTo>
                      <a:lnTo>
                        <a:pt x="13" y="105"/>
                      </a:lnTo>
                      <a:lnTo>
                        <a:pt x="7" y="122"/>
                      </a:lnTo>
                      <a:lnTo>
                        <a:pt x="3" y="138"/>
                      </a:lnTo>
                      <a:lnTo>
                        <a:pt x="1" y="154"/>
                      </a:lnTo>
                      <a:lnTo>
                        <a:pt x="0" y="173"/>
                      </a:lnTo>
                      <a:lnTo>
                        <a:pt x="1" y="190"/>
                      </a:lnTo>
                      <a:lnTo>
                        <a:pt x="3" y="206"/>
                      </a:lnTo>
                      <a:lnTo>
                        <a:pt x="7" y="224"/>
                      </a:lnTo>
                      <a:lnTo>
                        <a:pt x="13" y="239"/>
                      </a:lnTo>
                      <a:lnTo>
                        <a:pt x="20" y="254"/>
                      </a:lnTo>
                      <a:lnTo>
                        <a:pt x="29" y="268"/>
                      </a:lnTo>
                      <a:lnTo>
                        <a:pt x="38" y="282"/>
                      </a:lnTo>
                      <a:lnTo>
                        <a:pt x="49" y="293"/>
                      </a:lnTo>
                      <a:lnTo>
                        <a:pt x="62" y="304"/>
                      </a:lnTo>
                      <a:lnTo>
                        <a:pt x="75" y="314"/>
                      </a:lnTo>
                      <a:lnTo>
                        <a:pt x="89" y="322"/>
                      </a:lnTo>
                      <a:lnTo>
                        <a:pt x="104" y="331"/>
                      </a:lnTo>
                      <a:lnTo>
                        <a:pt x="120" y="336"/>
                      </a:lnTo>
                      <a:lnTo>
                        <a:pt x="136" y="340"/>
                      </a:lnTo>
                      <a:lnTo>
                        <a:pt x="153" y="343"/>
                      </a:lnTo>
                      <a:lnTo>
                        <a:pt x="17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/>
              </p:nvSpPr>
              <p:spPr bwMode="auto">
                <a:xfrm>
                  <a:off x="10867504" y="1194489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6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3" y="282"/>
                    </a:cxn>
                    <a:cxn ang="0">
                      <a:pos x="322" y="254"/>
                    </a:cxn>
                    <a:cxn ang="0">
                      <a:pos x="335" y="224"/>
                    </a:cxn>
                    <a:cxn ang="0">
                      <a:pos x="342" y="190"/>
                    </a:cxn>
                    <a:cxn ang="0">
                      <a:pos x="342" y="154"/>
                    </a:cxn>
                    <a:cxn ang="0">
                      <a:pos x="335" y="122"/>
                    </a:cxn>
                    <a:cxn ang="0">
                      <a:pos x="322" y="91"/>
                    </a:cxn>
                    <a:cxn ang="0">
                      <a:pos x="303" y="64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9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9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40" y="64"/>
                    </a:cxn>
                    <a:cxn ang="0">
                      <a:pos x="21" y="91"/>
                    </a:cxn>
                    <a:cxn ang="0">
                      <a:pos x="8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8" y="224"/>
                    </a:cxn>
                    <a:cxn ang="0">
                      <a:pos x="21" y="254"/>
                    </a:cxn>
                    <a:cxn ang="0">
                      <a:pos x="40" y="282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6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3" h="344">
                      <a:moveTo>
                        <a:pt x="172" y="344"/>
                      </a:moveTo>
                      <a:lnTo>
                        <a:pt x="189" y="343"/>
                      </a:lnTo>
                      <a:lnTo>
                        <a:pt x="206" y="340"/>
                      </a:lnTo>
                      <a:lnTo>
                        <a:pt x="222" y="336"/>
                      </a:lnTo>
                      <a:lnTo>
                        <a:pt x="238" y="331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3" y="282"/>
                      </a:lnTo>
                      <a:lnTo>
                        <a:pt x="313" y="268"/>
                      </a:lnTo>
                      <a:lnTo>
                        <a:pt x="322" y="254"/>
                      </a:lnTo>
                      <a:lnTo>
                        <a:pt x="329" y="239"/>
                      </a:lnTo>
                      <a:lnTo>
                        <a:pt x="335" y="224"/>
                      </a:lnTo>
                      <a:lnTo>
                        <a:pt x="339" y="206"/>
                      </a:lnTo>
                      <a:lnTo>
                        <a:pt x="342" y="190"/>
                      </a:lnTo>
                      <a:lnTo>
                        <a:pt x="343" y="173"/>
                      </a:lnTo>
                      <a:lnTo>
                        <a:pt x="342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29" y="105"/>
                      </a:lnTo>
                      <a:lnTo>
                        <a:pt x="322" y="91"/>
                      </a:lnTo>
                      <a:lnTo>
                        <a:pt x="313" y="77"/>
                      </a:lnTo>
                      <a:lnTo>
                        <a:pt x="303" y="64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5"/>
                      </a:lnTo>
                      <a:lnTo>
                        <a:pt x="222" y="9"/>
                      </a:lnTo>
                      <a:lnTo>
                        <a:pt x="206" y="4"/>
                      </a:lnTo>
                      <a:lnTo>
                        <a:pt x="189" y="1"/>
                      </a:lnTo>
                      <a:lnTo>
                        <a:pt x="172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9"/>
                      </a:lnTo>
                      <a:lnTo>
                        <a:pt x="105" y="15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1" y="51"/>
                      </a:lnTo>
                      <a:lnTo>
                        <a:pt x="40" y="64"/>
                      </a:lnTo>
                      <a:lnTo>
                        <a:pt x="30" y="77"/>
                      </a:lnTo>
                      <a:lnTo>
                        <a:pt x="21" y="91"/>
                      </a:lnTo>
                      <a:lnTo>
                        <a:pt x="14" y="105"/>
                      </a:lnTo>
                      <a:lnTo>
                        <a:pt x="8" y="122"/>
                      </a:lnTo>
                      <a:lnTo>
                        <a:pt x="4" y="138"/>
                      </a:lnTo>
                      <a:lnTo>
                        <a:pt x="1" y="154"/>
                      </a:lnTo>
                      <a:lnTo>
                        <a:pt x="0" y="173"/>
                      </a:lnTo>
                      <a:lnTo>
                        <a:pt x="1" y="190"/>
                      </a:lnTo>
                      <a:lnTo>
                        <a:pt x="4" y="206"/>
                      </a:lnTo>
                      <a:lnTo>
                        <a:pt x="8" y="224"/>
                      </a:lnTo>
                      <a:lnTo>
                        <a:pt x="14" y="239"/>
                      </a:lnTo>
                      <a:lnTo>
                        <a:pt x="21" y="254"/>
                      </a:lnTo>
                      <a:lnTo>
                        <a:pt x="30" y="268"/>
                      </a:lnTo>
                      <a:lnTo>
                        <a:pt x="40" y="282"/>
                      </a:lnTo>
                      <a:lnTo>
                        <a:pt x="51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31"/>
                      </a:lnTo>
                      <a:lnTo>
                        <a:pt x="121" y="336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4" name="组合 188"/>
              <p:cNvGrpSpPr/>
              <p:nvPr/>
            </p:nvGrpSpPr>
            <p:grpSpPr>
              <a:xfrm>
                <a:off x="10669067" y="3144574"/>
                <a:ext cx="196850" cy="36513"/>
                <a:chOff x="10707167" y="1445314"/>
                <a:chExt cx="196850" cy="36513"/>
              </a:xfrm>
              <a:grpFill/>
            </p:grpSpPr>
            <p:sp>
              <p:nvSpPr>
                <p:cNvPr id="188" name="Freeform 10"/>
                <p:cNvSpPr>
                  <a:spLocks/>
                </p:cNvSpPr>
                <p:nvPr/>
              </p:nvSpPr>
              <p:spPr bwMode="auto">
                <a:xfrm>
                  <a:off x="10707167" y="1445314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5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4" y="280"/>
                    </a:cxn>
                    <a:cxn ang="0">
                      <a:pos x="322" y="253"/>
                    </a:cxn>
                    <a:cxn ang="0">
                      <a:pos x="335" y="222"/>
                    </a:cxn>
                    <a:cxn ang="0">
                      <a:pos x="341" y="190"/>
                    </a:cxn>
                    <a:cxn ang="0">
                      <a:pos x="341" y="154"/>
                    </a:cxn>
                    <a:cxn ang="0">
                      <a:pos x="335" y="122"/>
                    </a:cxn>
                    <a:cxn ang="0">
                      <a:pos x="322" y="90"/>
                    </a:cxn>
                    <a:cxn ang="0">
                      <a:pos x="304" y="63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8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8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39" y="63"/>
                    </a:cxn>
                    <a:cxn ang="0">
                      <a:pos x="21" y="90"/>
                    </a:cxn>
                    <a:cxn ang="0">
                      <a:pos x="9" y="122"/>
                    </a:cxn>
                    <a:cxn ang="0">
                      <a:pos x="2" y="154"/>
                    </a:cxn>
                    <a:cxn ang="0">
                      <a:pos x="2" y="190"/>
                    </a:cxn>
                    <a:cxn ang="0">
                      <a:pos x="9" y="222"/>
                    </a:cxn>
                    <a:cxn ang="0">
                      <a:pos x="21" y="253"/>
                    </a:cxn>
                    <a:cxn ang="0">
                      <a:pos x="39" y="280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5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2" h="344">
                      <a:moveTo>
                        <a:pt x="171" y="344"/>
                      </a:moveTo>
                      <a:lnTo>
                        <a:pt x="189" y="343"/>
                      </a:lnTo>
                      <a:lnTo>
                        <a:pt x="206" y="340"/>
                      </a:lnTo>
                      <a:lnTo>
                        <a:pt x="222" y="335"/>
                      </a:lnTo>
                      <a:lnTo>
                        <a:pt x="238" y="329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4" y="280"/>
                      </a:lnTo>
                      <a:lnTo>
                        <a:pt x="313" y="267"/>
                      </a:lnTo>
                      <a:lnTo>
                        <a:pt x="322" y="253"/>
                      </a:lnTo>
                      <a:lnTo>
                        <a:pt x="329" y="239"/>
                      </a:lnTo>
                      <a:lnTo>
                        <a:pt x="335" y="222"/>
                      </a:lnTo>
                      <a:lnTo>
                        <a:pt x="339" y="206"/>
                      </a:lnTo>
                      <a:lnTo>
                        <a:pt x="341" y="190"/>
                      </a:lnTo>
                      <a:lnTo>
                        <a:pt x="342" y="171"/>
                      </a:lnTo>
                      <a:lnTo>
                        <a:pt x="341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29" y="105"/>
                      </a:lnTo>
                      <a:lnTo>
                        <a:pt x="322" y="90"/>
                      </a:lnTo>
                      <a:lnTo>
                        <a:pt x="313" y="76"/>
                      </a:lnTo>
                      <a:lnTo>
                        <a:pt x="304" y="63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3"/>
                      </a:lnTo>
                      <a:lnTo>
                        <a:pt x="222" y="8"/>
                      </a:lnTo>
                      <a:lnTo>
                        <a:pt x="206" y="4"/>
                      </a:lnTo>
                      <a:lnTo>
                        <a:pt x="189" y="1"/>
                      </a:lnTo>
                      <a:lnTo>
                        <a:pt x="171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8"/>
                      </a:lnTo>
                      <a:lnTo>
                        <a:pt x="105" y="13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0" y="51"/>
                      </a:lnTo>
                      <a:lnTo>
                        <a:pt x="39" y="63"/>
                      </a:lnTo>
                      <a:lnTo>
                        <a:pt x="30" y="76"/>
                      </a:lnTo>
                      <a:lnTo>
                        <a:pt x="21" y="90"/>
                      </a:lnTo>
                      <a:lnTo>
                        <a:pt x="14" y="105"/>
                      </a:lnTo>
                      <a:lnTo>
                        <a:pt x="9" y="122"/>
                      </a:lnTo>
                      <a:lnTo>
                        <a:pt x="4" y="138"/>
                      </a:lnTo>
                      <a:lnTo>
                        <a:pt x="2" y="154"/>
                      </a:lnTo>
                      <a:lnTo>
                        <a:pt x="0" y="171"/>
                      </a:lnTo>
                      <a:lnTo>
                        <a:pt x="2" y="190"/>
                      </a:lnTo>
                      <a:lnTo>
                        <a:pt x="4" y="206"/>
                      </a:lnTo>
                      <a:lnTo>
                        <a:pt x="9" y="222"/>
                      </a:lnTo>
                      <a:lnTo>
                        <a:pt x="14" y="239"/>
                      </a:lnTo>
                      <a:lnTo>
                        <a:pt x="21" y="253"/>
                      </a:lnTo>
                      <a:lnTo>
                        <a:pt x="30" y="267"/>
                      </a:lnTo>
                      <a:lnTo>
                        <a:pt x="39" y="280"/>
                      </a:lnTo>
                      <a:lnTo>
                        <a:pt x="50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29"/>
                      </a:lnTo>
                      <a:lnTo>
                        <a:pt x="121" y="335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1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89" name="Freeform 11"/>
                <p:cNvSpPr>
                  <a:spLocks/>
                </p:cNvSpPr>
                <p:nvPr/>
              </p:nvSpPr>
              <p:spPr bwMode="auto">
                <a:xfrm>
                  <a:off x="10761142" y="1445314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5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3" y="280"/>
                    </a:cxn>
                    <a:cxn ang="0">
                      <a:pos x="321" y="253"/>
                    </a:cxn>
                    <a:cxn ang="0">
                      <a:pos x="335" y="222"/>
                    </a:cxn>
                    <a:cxn ang="0">
                      <a:pos x="342" y="190"/>
                    </a:cxn>
                    <a:cxn ang="0">
                      <a:pos x="342" y="154"/>
                    </a:cxn>
                    <a:cxn ang="0">
                      <a:pos x="335" y="122"/>
                    </a:cxn>
                    <a:cxn ang="0">
                      <a:pos x="321" y="90"/>
                    </a:cxn>
                    <a:cxn ang="0">
                      <a:pos x="303" y="63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8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8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40" y="63"/>
                    </a:cxn>
                    <a:cxn ang="0">
                      <a:pos x="21" y="90"/>
                    </a:cxn>
                    <a:cxn ang="0">
                      <a:pos x="8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8" y="222"/>
                    </a:cxn>
                    <a:cxn ang="0">
                      <a:pos x="21" y="253"/>
                    </a:cxn>
                    <a:cxn ang="0">
                      <a:pos x="40" y="280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5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3" h="344">
                      <a:moveTo>
                        <a:pt x="172" y="344"/>
                      </a:moveTo>
                      <a:lnTo>
                        <a:pt x="189" y="343"/>
                      </a:lnTo>
                      <a:lnTo>
                        <a:pt x="205" y="340"/>
                      </a:lnTo>
                      <a:lnTo>
                        <a:pt x="222" y="335"/>
                      </a:lnTo>
                      <a:lnTo>
                        <a:pt x="238" y="329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3" y="280"/>
                      </a:lnTo>
                      <a:lnTo>
                        <a:pt x="313" y="267"/>
                      </a:lnTo>
                      <a:lnTo>
                        <a:pt x="321" y="253"/>
                      </a:lnTo>
                      <a:lnTo>
                        <a:pt x="330" y="239"/>
                      </a:lnTo>
                      <a:lnTo>
                        <a:pt x="335" y="222"/>
                      </a:lnTo>
                      <a:lnTo>
                        <a:pt x="339" y="206"/>
                      </a:lnTo>
                      <a:lnTo>
                        <a:pt x="342" y="190"/>
                      </a:lnTo>
                      <a:lnTo>
                        <a:pt x="343" y="171"/>
                      </a:lnTo>
                      <a:lnTo>
                        <a:pt x="342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30" y="105"/>
                      </a:lnTo>
                      <a:lnTo>
                        <a:pt x="321" y="90"/>
                      </a:lnTo>
                      <a:lnTo>
                        <a:pt x="313" y="76"/>
                      </a:lnTo>
                      <a:lnTo>
                        <a:pt x="303" y="63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3"/>
                      </a:lnTo>
                      <a:lnTo>
                        <a:pt x="222" y="8"/>
                      </a:lnTo>
                      <a:lnTo>
                        <a:pt x="205" y="4"/>
                      </a:lnTo>
                      <a:lnTo>
                        <a:pt x="189" y="1"/>
                      </a:lnTo>
                      <a:lnTo>
                        <a:pt x="172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8"/>
                      </a:lnTo>
                      <a:lnTo>
                        <a:pt x="105" y="13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1" y="51"/>
                      </a:lnTo>
                      <a:lnTo>
                        <a:pt x="40" y="63"/>
                      </a:lnTo>
                      <a:lnTo>
                        <a:pt x="30" y="76"/>
                      </a:lnTo>
                      <a:lnTo>
                        <a:pt x="21" y="90"/>
                      </a:lnTo>
                      <a:lnTo>
                        <a:pt x="14" y="105"/>
                      </a:lnTo>
                      <a:lnTo>
                        <a:pt x="8" y="122"/>
                      </a:lnTo>
                      <a:lnTo>
                        <a:pt x="4" y="138"/>
                      </a:lnTo>
                      <a:lnTo>
                        <a:pt x="1" y="154"/>
                      </a:lnTo>
                      <a:lnTo>
                        <a:pt x="0" y="171"/>
                      </a:lnTo>
                      <a:lnTo>
                        <a:pt x="1" y="190"/>
                      </a:lnTo>
                      <a:lnTo>
                        <a:pt x="4" y="206"/>
                      </a:lnTo>
                      <a:lnTo>
                        <a:pt x="8" y="222"/>
                      </a:lnTo>
                      <a:lnTo>
                        <a:pt x="14" y="239"/>
                      </a:lnTo>
                      <a:lnTo>
                        <a:pt x="21" y="253"/>
                      </a:lnTo>
                      <a:lnTo>
                        <a:pt x="30" y="267"/>
                      </a:lnTo>
                      <a:lnTo>
                        <a:pt x="40" y="280"/>
                      </a:lnTo>
                      <a:lnTo>
                        <a:pt x="51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29"/>
                      </a:lnTo>
                      <a:lnTo>
                        <a:pt x="121" y="335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90" name="Freeform 12"/>
                <p:cNvSpPr>
                  <a:spLocks/>
                </p:cNvSpPr>
                <p:nvPr/>
              </p:nvSpPr>
              <p:spPr bwMode="auto">
                <a:xfrm>
                  <a:off x="10813529" y="1445314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8" y="343"/>
                    </a:cxn>
                    <a:cxn ang="0">
                      <a:pos x="221" y="335"/>
                    </a:cxn>
                    <a:cxn ang="0">
                      <a:pos x="252" y="322"/>
                    </a:cxn>
                    <a:cxn ang="0">
                      <a:pos x="279" y="304"/>
                    </a:cxn>
                    <a:cxn ang="0">
                      <a:pos x="303" y="280"/>
                    </a:cxn>
                    <a:cxn ang="0">
                      <a:pos x="321" y="253"/>
                    </a:cxn>
                    <a:cxn ang="0">
                      <a:pos x="334" y="222"/>
                    </a:cxn>
                    <a:cxn ang="0">
                      <a:pos x="340" y="190"/>
                    </a:cxn>
                    <a:cxn ang="0">
                      <a:pos x="340" y="154"/>
                    </a:cxn>
                    <a:cxn ang="0">
                      <a:pos x="334" y="122"/>
                    </a:cxn>
                    <a:cxn ang="0">
                      <a:pos x="321" y="90"/>
                    </a:cxn>
                    <a:cxn ang="0">
                      <a:pos x="303" y="63"/>
                    </a:cxn>
                    <a:cxn ang="0">
                      <a:pos x="279" y="40"/>
                    </a:cxn>
                    <a:cxn ang="0">
                      <a:pos x="252" y="22"/>
                    </a:cxn>
                    <a:cxn ang="0">
                      <a:pos x="221" y="8"/>
                    </a:cxn>
                    <a:cxn ang="0">
                      <a:pos x="188" y="1"/>
                    </a:cxn>
                    <a:cxn ang="0">
                      <a:pos x="153" y="1"/>
                    </a:cxn>
                    <a:cxn ang="0">
                      <a:pos x="120" y="8"/>
                    </a:cxn>
                    <a:cxn ang="0">
                      <a:pos x="89" y="22"/>
                    </a:cxn>
                    <a:cxn ang="0">
                      <a:pos x="62" y="40"/>
                    </a:cxn>
                    <a:cxn ang="0">
                      <a:pos x="38" y="63"/>
                    </a:cxn>
                    <a:cxn ang="0">
                      <a:pos x="20" y="90"/>
                    </a:cxn>
                    <a:cxn ang="0">
                      <a:pos x="7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7" y="222"/>
                    </a:cxn>
                    <a:cxn ang="0">
                      <a:pos x="20" y="253"/>
                    </a:cxn>
                    <a:cxn ang="0">
                      <a:pos x="38" y="280"/>
                    </a:cxn>
                    <a:cxn ang="0">
                      <a:pos x="62" y="304"/>
                    </a:cxn>
                    <a:cxn ang="0">
                      <a:pos x="89" y="322"/>
                    </a:cxn>
                    <a:cxn ang="0">
                      <a:pos x="120" y="335"/>
                    </a:cxn>
                    <a:cxn ang="0">
                      <a:pos x="153" y="343"/>
                    </a:cxn>
                  </a:cxnLst>
                  <a:rect l="0" t="0" r="r" b="b"/>
                  <a:pathLst>
                    <a:path w="341" h="344">
                      <a:moveTo>
                        <a:pt x="170" y="344"/>
                      </a:moveTo>
                      <a:lnTo>
                        <a:pt x="188" y="343"/>
                      </a:lnTo>
                      <a:lnTo>
                        <a:pt x="205" y="340"/>
                      </a:lnTo>
                      <a:lnTo>
                        <a:pt x="221" y="335"/>
                      </a:lnTo>
                      <a:lnTo>
                        <a:pt x="237" y="329"/>
                      </a:lnTo>
                      <a:lnTo>
                        <a:pt x="252" y="322"/>
                      </a:lnTo>
                      <a:lnTo>
                        <a:pt x="266" y="314"/>
                      </a:lnTo>
                      <a:lnTo>
                        <a:pt x="279" y="304"/>
                      </a:lnTo>
                      <a:lnTo>
                        <a:pt x="291" y="293"/>
                      </a:lnTo>
                      <a:lnTo>
                        <a:pt x="303" y="280"/>
                      </a:lnTo>
                      <a:lnTo>
                        <a:pt x="312" y="267"/>
                      </a:lnTo>
                      <a:lnTo>
                        <a:pt x="321" y="253"/>
                      </a:lnTo>
                      <a:lnTo>
                        <a:pt x="328" y="239"/>
                      </a:lnTo>
                      <a:lnTo>
                        <a:pt x="334" y="222"/>
                      </a:lnTo>
                      <a:lnTo>
                        <a:pt x="338" y="206"/>
                      </a:lnTo>
                      <a:lnTo>
                        <a:pt x="340" y="190"/>
                      </a:lnTo>
                      <a:lnTo>
                        <a:pt x="341" y="171"/>
                      </a:lnTo>
                      <a:lnTo>
                        <a:pt x="340" y="154"/>
                      </a:lnTo>
                      <a:lnTo>
                        <a:pt x="338" y="138"/>
                      </a:lnTo>
                      <a:lnTo>
                        <a:pt x="334" y="122"/>
                      </a:lnTo>
                      <a:lnTo>
                        <a:pt x="328" y="105"/>
                      </a:lnTo>
                      <a:lnTo>
                        <a:pt x="321" y="90"/>
                      </a:lnTo>
                      <a:lnTo>
                        <a:pt x="312" y="76"/>
                      </a:lnTo>
                      <a:lnTo>
                        <a:pt x="303" y="63"/>
                      </a:lnTo>
                      <a:lnTo>
                        <a:pt x="291" y="51"/>
                      </a:lnTo>
                      <a:lnTo>
                        <a:pt x="279" y="40"/>
                      </a:lnTo>
                      <a:lnTo>
                        <a:pt x="266" y="30"/>
                      </a:lnTo>
                      <a:lnTo>
                        <a:pt x="252" y="22"/>
                      </a:lnTo>
                      <a:lnTo>
                        <a:pt x="237" y="13"/>
                      </a:lnTo>
                      <a:lnTo>
                        <a:pt x="221" y="8"/>
                      </a:lnTo>
                      <a:lnTo>
                        <a:pt x="205" y="4"/>
                      </a:lnTo>
                      <a:lnTo>
                        <a:pt x="188" y="1"/>
                      </a:lnTo>
                      <a:lnTo>
                        <a:pt x="170" y="0"/>
                      </a:lnTo>
                      <a:lnTo>
                        <a:pt x="153" y="1"/>
                      </a:lnTo>
                      <a:lnTo>
                        <a:pt x="136" y="4"/>
                      </a:lnTo>
                      <a:lnTo>
                        <a:pt x="120" y="8"/>
                      </a:lnTo>
                      <a:lnTo>
                        <a:pt x="104" y="13"/>
                      </a:lnTo>
                      <a:lnTo>
                        <a:pt x="89" y="22"/>
                      </a:lnTo>
                      <a:lnTo>
                        <a:pt x="75" y="30"/>
                      </a:lnTo>
                      <a:lnTo>
                        <a:pt x="62" y="40"/>
                      </a:lnTo>
                      <a:lnTo>
                        <a:pt x="49" y="51"/>
                      </a:lnTo>
                      <a:lnTo>
                        <a:pt x="38" y="63"/>
                      </a:lnTo>
                      <a:lnTo>
                        <a:pt x="29" y="76"/>
                      </a:lnTo>
                      <a:lnTo>
                        <a:pt x="20" y="90"/>
                      </a:lnTo>
                      <a:lnTo>
                        <a:pt x="13" y="105"/>
                      </a:lnTo>
                      <a:lnTo>
                        <a:pt x="7" y="122"/>
                      </a:lnTo>
                      <a:lnTo>
                        <a:pt x="3" y="138"/>
                      </a:lnTo>
                      <a:lnTo>
                        <a:pt x="1" y="154"/>
                      </a:lnTo>
                      <a:lnTo>
                        <a:pt x="0" y="171"/>
                      </a:lnTo>
                      <a:lnTo>
                        <a:pt x="1" y="190"/>
                      </a:lnTo>
                      <a:lnTo>
                        <a:pt x="3" y="206"/>
                      </a:lnTo>
                      <a:lnTo>
                        <a:pt x="7" y="222"/>
                      </a:lnTo>
                      <a:lnTo>
                        <a:pt x="13" y="239"/>
                      </a:lnTo>
                      <a:lnTo>
                        <a:pt x="20" y="253"/>
                      </a:lnTo>
                      <a:lnTo>
                        <a:pt x="29" y="267"/>
                      </a:lnTo>
                      <a:lnTo>
                        <a:pt x="38" y="280"/>
                      </a:lnTo>
                      <a:lnTo>
                        <a:pt x="49" y="293"/>
                      </a:lnTo>
                      <a:lnTo>
                        <a:pt x="62" y="304"/>
                      </a:lnTo>
                      <a:lnTo>
                        <a:pt x="75" y="314"/>
                      </a:lnTo>
                      <a:lnTo>
                        <a:pt x="89" y="322"/>
                      </a:lnTo>
                      <a:lnTo>
                        <a:pt x="104" y="329"/>
                      </a:lnTo>
                      <a:lnTo>
                        <a:pt x="120" y="335"/>
                      </a:lnTo>
                      <a:lnTo>
                        <a:pt x="136" y="340"/>
                      </a:lnTo>
                      <a:lnTo>
                        <a:pt x="153" y="343"/>
                      </a:lnTo>
                      <a:lnTo>
                        <a:pt x="17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91" name="Freeform 13"/>
                <p:cNvSpPr>
                  <a:spLocks/>
                </p:cNvSpPr>
                <p:nvPr/>
              </p:nvSpPr>
              <p:spPr bwMode="auto">
                <a:xfrm>
                  <a:off x="10867504" y="1445314"/>
                  <a:ext cx="36513" cy="36513"/>
                </a:xfrm>
                <a:custGeom>
                  <a:avLst/>
                  <a:gdLst/>
                  <a:ahLst/>
                  <a:cxnLst>
                    <a:cxn ang="0">
                      <a:pos x="189" y="343"/>
                    </a:cxn>
                    <a:cxn ang="0">
                      <a:pos x="222" y="335"/>
                    </a:cxn>
                    <a:cxn ang="0">
                      <a:pos x="253" y="322"/>
                    </a:cxn>
                    <a:cxn ang="0">
                      <a:pos x="280" y="304"/>
                    </a:cxn>
                    <a:cxn ang="0">
                      <a:pos x="303" y="280"/>
                    </a:cxn>
                    <a:cxn ang="0">
                      <a:pos x="322" y="253"/>
                    </a:cxn>
                    <a:cxn ang="0">
                      <a:pos x="335" y="222"/>
                    </a:cxn>
                    <a:cxn ang="0">
                      <a:pos x="342" y="190"/>
                    </a:cxn>
                    <a:cxn ang="0">
                      <a:pos x="342" y="154"/>
                    </a:cxn>
                    <a:cxn ang="0">
                      <a:pos x="335" y="122"/>
                    </a:cxn>
                    <a:cxn ang="0">
                      <a:pos x="322" y="90"/>
                    </a:cxn>
                    <a:cxn ang="0">
                      <a:pos x="303" y="63"/>
                    </a:cxn>
                    <a:cxn ang="0">
                      <a:pos x="280" y="40"/>
                    </a:cxn>
                    <a:cxn ang="0">
                      <a:pos x="253" y="22"/>
                    </a:cxn>
                    <a:cxn ang="0">
                      <a:pos x="222" y="8"/>
                    </a:cxn>
                    <a:cxn ang="0">
                      <a:pos x="189" y="1"/>
                    </a:cxn>
                    <a:cxn ang="0">
                      <a:pos x="154" y="1"/>
                    </a:cxn>
                    <a:cxn ang="0">
                      <a:pos x="121" y="8"/>
                    </a:cxn>
                    <a:cxn ang="0">
                      <a:pos x="90" y="22"/>
                    </a:cxn>
                    <a:cxn ang="0">
                      <a:pos x="63" y="40"/>
                    </a:cxn>
                    <a:cxn ang="0">
                      <a:pos x="40" y="63"/>
                    </a:cxn>
                    <a:cxn ang="0">
                      <a:pos x="21" y="90"/>
                    </a:cxn>
                    <a:cxn ang="0">
                      <a:pos x="8" y="122"/>
                    </a:cxn>
                    <a:cxn ang="0">
                      <a:pos x="1" y="154"/>
                    </a:cxn>
                    <a:cxn ang="0">
                      <a:pos x="1" y="190"/>
                    </a:cxn>
                    <a:cxn ang="0">
                      <a:pos x="8" y="222"/>
                    </a:cxn>
                    <a:cxn ang="0">
                      <a:pos x="21" y="253"/>
                    </a:cxn>
                    <a:cxn ang="0">
                      <a:pos x="40" y="280"/>
                    </a:cxn>
                    <a:cxn ang="0">
                      <a:pos x="63" y="304"/>
                    </a:cxn>
                    <a:cxn ang="0">
                      <a:pos x="90" y="322"/>
                    </a:cxn>
                    <a:cxn ang="0">
                      <a:pos x="121" y="335"/>
                    </a:cxn>
                    <a:cxn ang="0">
                      <a:pos x="154" y="343"/>
                    </a:cxn>
                  </a:cxnLst>
                  <a:rect l="0" t="0" r="r" b="b"/>
                  <a:pathLst>
                    <a:path w="343" h="344">
                      <a:moveTo>
                        <a:pt x="172" y="344"/>
                      </a:moveTo>
                      <a:lnTo>
                        <a:pt x="189" y="343"/>
                      </a:lnTo>
                      <a:lnTo>
                        <a:pt x="206" y="340"/>
                      </a:lnTo>
                      <a:lnTo>
                        <a:pt x="222" y="335"/>
                      </a:lnTo>
                      <a:lnTo>
                        <a:pt x="238" y="329"/>
                      </a:lnTo>
                      <a:lnTo>
                        <a:pt x="253" y="322"/>
                      </a:lnTo>
                      <a:lnTo>
                        <a:pt x="267" y="314"/>
                      </a:lnTo>
                      <a:lnTo>
                        <a:pt x="280" y="304"/>
                      </a:lnTo>
                      <a:lnTo>
                        <a:pt x="292" y="293"/>
                      </a:lnTo>
                      <a:lnTo>
                        <a:pt x="303" y="280"/>
                      </a:lnTo>
                      <a:lnTo>
                        <a:pt x="313" y="267"/>
                      </a:lnTo>
                      <a:lnTo>
                        <a:pt x="322" y="253"/>
                      </a:lnTo>
                      <a:lnTo>
                        <a:pt x="329" y="239"/>
                      </a:lnTo>
                      <a:lnTo>
                        <a:pt x="335" y="222"/>
                      </a:lnTo>
                      <a:lnTo>
                        <a:pt x="339" y="206"/>
                      </a:lnTo>
                      <a:lnTo>
                        <a:pt x="342" y="190"/>
                      </a:lnTo>
                      <a:lnTo>
                        <a:pt x="343" y="171"/>
                      </a:lnTo>
                      <a:lnTo>
                        <a:pt x="342" y="154"/>
                      </a:lnTo>
                      <a:lnTo>
                        <a:pt x="339" y="138"/>
                      </a:lnTo>
                      <a:lnTo>
                        <a:pt x="335" y="122"/>
                      </a:lnTo>
                      <a:lnTo>
                        <a:pt x="329" y="105"/>
                      </a:lnTo>
                      <a:lnTo>
                        <a:pt x="322" y="90"/>
                      </a:lnTo>
                      <a:lnTo>
                        <a:pt x="313" y="76"/>
                      </a:lnTo>
                      <a:lnTo>
                        <a:pt x="303" y="63"/>
                      </a:lnTo>
                      <a:lnTo>
                        <a:pt x="292" y="51"/>
                      </a:lnTo>
                      <a:lnTo>
                        <a:pt x="280" y="40"/>
                      </a:lnTo>
                      <a:lnTo>
                        <a:pt x="267" y="30"/>
                      </a:lnTo>
                      <a:lnTo>
                        <a:pt x="253" y="22"/>
                      </a:lnTo>
                      <a:lnTo>
                        <a:pt x="238" y="13"/>
                      </a:lnTo>
                      <a:lnTo>
                        <a:pt x="222" y="8"/>
                      </a:lnTo>
                      <a:lnTo>
                        <a:pt x="206" y="4"/>
                      </a:lnTo>
                      <a:lnTo>
                        <a:pt x="189" y="1"/>
                      </a:lnTo>
                      <a:lnTo>
                        <a:pt x="172" y="0"/>
                      </a:lnTo>
                      <a:lnTo>
                        <a:pt x="154" y="1"/>
                      </a:lnTo>
                      <a:lnTo>
                        <a:pt x="137" y="4"/>
                      </a:lnTo>
                      <a:lnTo>
                        <a:pt x="121" y="8"/>
                      </a:lnTo>
                      <a:lnTo>
                        <a:pt x="105" y="13"/>
                      </a:lnTo>
                      <a:lnTo>
                        <a:pt x="90" y="22"/>
                      </a:lnTo>
                      <a:lnTo>
                        <a:pt x="76" y="30"/>
                      </a:lnTo>
                      <a:lnTo>
                        <a:pt x="63" y="40"/>
                      </a:lnTo>
                      <a:lnTo>
                        <a:pt x="51" y="51"/>
                      </a:lnTo>
                      <a:lnTo>
                        <a:pt x="40" y="63"/>
                      </a:lnTo>
                      <a:lnTo>
                        <a:pt x="30" y="76"/>
                      </a:lnTo>
                      <a:lnTo>
                        <a:pt x="21" y="90"/>
                      </a:lnTo>
                      <a:lnTo>
                        <a:pt x="14" y="105"/>
                      </a:lnTo>
                      <a:lnTo>
                        <a:pt x="8" y="122"/>
                      </a:lnTo>
                      <a:lnTo>
                        <a:pt x="4" y="138"/>
                      </a:lnTo>
                      <a:lnTo>
                        <a:pt x="1" y="154"/>
                      </a:lnTo>
                      <a:lnTo>
                        <a:pt x="0" y="171"/>
                      </a:lnTo>
                      <a:lnTo>
                        <a:pt x="1" y="190"/>
                      </a:lnTo>
                      <a:lnTo>
                        <a:pt x="4" y="206"/>
                      </a:lnTo>
                      <a:lnTo>
                        <a:pt x="8" y="222"/>
                      </a:lnTo>
                      <a:lnTo>
                        <a:pt x="14" y="239"/>
                      </a:lnTo>
                      <a:lnTo>
                        <a:pt x="21" y="253"/>
                      </a:lnTo>
                      <a:lnTo>
                        <a:pt x="30" y="267"/>
                      </a:lnTo>
                      <a:lnTo>
                        <a:pt x="40" y="280"/>
                      </a:lnTo>
                      <a:lnTo>
                        <a:pt x="51" y="293"/>
                      </a:lnTo>
                      <a:lnTo>
                        <a:pt x="63" y="304"/>
                      </a:lnTo>
                      <a:lnTo>
                        <a:pt x="76" y="314"/>
                      </a:lnTo>
                      <a:lnTo>
                        <a:pt x="90" y="322"/>
                      </a:lnTo>
                      <a:lnTo>
                        <a:pt x="105" y="329"/>
                      </a:lnTo>
                      <a:lnTo>
                        <a:pt x="121" y="335"/>
                      </a:lnTo>
                      <a:lnTo>
                        <a:pt x="137" y="340"/>
                      </a:lnTo>
                      <a:lnTo>
                        <a:pt x="154" y="343"/>
                      </a:lnTo>
                      <a:lnTo>
                        <a:pt x="17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86" name="Freeform 14"/>
              <p:cNvSpPr>
                <a:spLocks noEditPoints="1"/>
              </p:cNvSpPr>
              <p:nvPr/>
            </p:nvSpPr>
            <p:spPr bwMode="auto">
              <a:xfrm>
                <a:off x="9419704" y="2777861"/>
                <a:ext cx="1722438" cy="260350"/>
              </a:xfrm>
              <a:custGeom>
                <a:avLst/>
                <a:gdLst/>
                <a:ahLst/>
                <a:cxnLst>
                  <a:cxn ang="0">
                    <a:pos x="15920" y="15"/>
                  </a:cxn>
                  <a:cxn ang="0">
                    <a:pos x="16066" y="82"/>
                  </a:cxn>
                  <a:cxn ang="0">
                    <a:pos x="16180" y="191"/>
                  </a:cxn>
                  <a:cxn ang="0">
                    <a:pos x="16254" y="333"/>
                  </a:cxn>
                  <a:cxn ang="0">
                    <a:pos x="16275" y="1979"/>
                  </a:cxn>
                  <a:cxn ang="0">
                    <a:pos x="16247" y="2142"/>
                  </a:cxn>
                  <a:cxn ang="0">
                    <a:pos x="16166" y="2279"/>
                  </a:cxn>
                  <a:cxn ang="0">
                    <a:pos x="16047" y="2384"/>
                  </a:cxn>
                  <a:cxn ang="0">
                    <a:pos x="15897" y="2443"/>
                  </a:cxn>
                  <a:cxn ang="0">
                    <a:pos x="425" y="2450"/>
                  </a:cxn>
                  <a:cxn ang="0">
                    <a:pos x="269" y="2406"/>
                  </a:cxn>
                  <a:cxn ang="0">
                    <a:pos x="139" y="2313"/>
                  </a:cxn>
                  <a:cxn ang="0">
                    <a:pos x="47" y="2184"/>
                  </a:cxn>
                  <a:cxn ang="0">
                    <a:pos x="2" y="2027"/>
                  </a:cxn>
                  <a:cxn ang="0">
                    <a:pos x="9" y="379"/>
                  </a:cxn>
                  <a:cxn ang="0">
                    <a:pos x="68" y="228"/>
                  </a:cxn>
                  <a:cxn ang="0">
                    <a:pos x="173" y="109"/>
                  </a:cxn>
                  <a:cxn ang="0">
                    <a:pos x="310" y="29"/>
                  </a:cxn>
                  <a:cxn ang="0">
                    <a:pos x="473" y="0"/>
                  </a:cxn>
                  <a:cxn ang="0">
                    <a:pos x="3118" y="686"/>
                  </a:cxn>
                  <a:cxn ang="0">
                    <a:pos x="3301" y="780"/>
                  </a:cxn>
                  <a:cxn ang="0">
                    <a:pos x="3442" y="928"/>
                  </a:cxn>
                  <a:cxn ang="0">
                    <a:pos x="3528" y="1118"/>
                  </a:cxn>
                  <a:cxn ang="0">
                    <a:pos x="3544" y="1333"/>
                  </a:cxn>
                  <a:cxn ang="0">
                    <a:pos x="3487" y="1535"/>
                  </a:cxn>
                  <a:cxn ang="0">
                    <a:pos x="3368" y="1703"/>
                  </a:cxn>
                  <a:cxn ang="0">
                    <a:pos x="3200" y="1822"/>
                  </a:cxn>
                  <a:cxn ang="0">
                    <a:pos x="2999" y="1879"/>
                  </a:cxn>
                  <a:cxn ang="0">
                    <a:pos x="2784" y="1863"/>
                  </a:cxn>
                  <a:cxn ang="0">
                    <a:pos x="2595" y="1778"/>
                  </a:cxn>
                  <a:cxn ang="0">
                    <a:pos x="2446" y="1636"/>
                  </a:cxn>
                  <a:cxn ang="0">
                    <a:pos x="2353" y="1452"/>
                  </a:cxn>
                  <a:cxn ang="0">
                    <a:pos x="2326" y="1239"/>
                  </a:cxn>
                  <a:cxn ang="0">
                    <a:pos x="2373" y="1032"/>
                  </a:cxn>
                  <a:cxn ang="0">
                    <a:pos x="2484" y="859"/>
                  </a:cxn>
                  <a:cxn ang="0">
                    <a:pos x="2646" y="733"/>
                  </a:cxn>
                  <a:cxn ang="0">
                    <a:pos x="2843" y="665"/>
                  </a:cxn>
                  <a:cxn ang="0">
                    <a:pos x="14482" y="476"/>
                  </a:cxn>
                  <a:cxn ang="0">
                    <a:pos x="14578" y="503"/>
                  </a:cxn>
                  <a:cxn ang="0">
                    <a:pos x="14659" y="560"/>
                  </a:cxn>
                  <a:cxn ang="0">
                    <a:pos x="14716" y="640"/>
                  </a:cxn>
                  <a:cxn ang="0">
                    <a:pos x="14743" y="737"/>
                  </a:cxn>
                  <a:cxn ang="0">
                    <a:pos x="14739" y="1758"/>
                  </a:cxn>
                  <a:cxn ang="0">
                    <a:pos x="14702" y="1850"/>
                  </a:cxn>
                  <a:cxn ang="0">
                    <a:pos x="14638" y="1925"/>
                  </a:cxn>
                  <a:cxn ang="0">
                    <a:pos x="14553" y="1974"/>
                  </a:cxn>
                  <a:cxn ang="0">
                    <a:pos x="14452" y="1991"/>
                  </a:cxn>
                  <a:cxn ang="0">
                    <a:pos x="7495" y="1979"/>
                  </a:cxn>
                  <a:cxn ang="0">
                    <a:pos x="7407" y="1933"/>
                  </a:cxn>
                  <a:cxn ang="0">
                    <a:pos x="7339" y="1862"/>
                  </a:cxn>
                  <a:cxn ang="0">
                    <a:pos x="7298" y="1772"/>
                  </a:cxn>
                  <a:cxn ang="0">
                    <a:pos x="7289" y="752"/>
                  </a:cxn>
                  <a:cxn ang="0">
                    <a:pos x="7312" y="653"/>
                  </a:cxn>
                  <a:cxn ang="0">
                    <a:pos x="7365" y="571"/>
                  </a:cxn>
                  <a:cxn ang="0">
                    <a:pos x="7443" y="509"/>
                  </a:cxn>
                  <a:cxn ang="0">
                    <a:pos x="7537" y="477"/>
                  </a:cxn>
                </a:cxnLst>
                <a:rect l="0" t="0" r="r" b="b"/>
                <a:pathLst>
                  <a:path w="16275" h="2453">
                    <a:moveTo>
                      <a:pt x="473" y="0"/>
                    </a:moveTo>
                    <a:lnTo>
                      <a:pt x="15802" y="0"/>
                    </a:lnTo>
                    <a:lnTo>
                      <a:pt x="15826" y="1"/>
                    </a:lnTo>
                    <a:lnTo>
                      <a:pt x="15850" y="2"/>
                    </a:lnTo>
                    <a:lnTo>
                      <a:pt x="15874" y="5"/>
                    </a:lnTo>
                    <a:lnTo>
                      <a:pt x="15897" y="10"/>
                    </a:lnTo>
                    <a:lnTo>
                      <a:pt x="15920" y="15"/>
                    </a:lnTo>
                    <a:lnTo>
                      <a:pt x="15942" y="21"/>
                    </a:lnTo>
                    <a:lnTo>
                      <a:pt x="15964" y="29"/>
                    </a:lnTo>
                    <a:lnTo>
                      <a:pt x="15986" y="38"/>
                    </a:lnTo>
                    <a:lnTo>
                      <a:pt x="16006" y="47"/>
                    </a:lnTo>
                    <a:lnTo>
                      <a:pt x="16027" y="57"/>
                    </a:lnTo>
                    <a:lnTo>
                      <a:pt x="16047" y="69"/>
                    </a:lnTo>
                    <a:lnTo>
                      <a:pt x="16066" y="82"/>
                    </a:lnTo>
                    <a:lnTo>
                      <a:pt x="16085" y="95"/>
                    </a:lnTo>
                    <a:lnTo>
                      <a:pt x="16102" y="109"/>
                    </a:lnTo>
                    <a:lnTo>
                      <a:pt x="16119" y="123"/>
                    </a:lnTo>
                    <a:lnTo>
                      <a:pt x="16136" y="140"/>
                    </a:lnTo>
                    <a:lnTo>
                      <a:pt x="16152" y="156"/>
                    </a:lnTo>
                    <a:lnTo>
                      <a:pt x="16166" y="173"/>
                    </a:lnTo>
                    <a:lnTo>
                      <a:pt x="16180" y="191"/>
                    </a:lnTo>
                    <a:lnTo>
                      <a:pt x="16194" y="210"/>
                    </a:lnTo>
                    <a:lnTo>
                      <a:pt x="16206" y="228"/>
                    </a:lnTo>
                    <a:lnTo>
                      <a:pt x="16218" y="249"/>
                    </a:lnTo>
                    <a:lnTo>
                      <a:pt x="16228" y="269"/>
                    </a:lnTo>
                    <a:lnTo>
                      <a:pt x="16237" y="289"/>
                    </a:lnTo>
                    <a:lnTo>
                      <a:pt x="16247" y="312"/>
                    </a:lnTo>
                    <a:lnTo>
                      <a:pt x="16254" y="333"/>
                    </a:lnTo>
                    <a:lnTo>
                      <a:pt x="16260" y="356"/>
                    </a:lnTo>
                    <a:lnTo>
                      <a:pt x="16265" y="379"/>
                    </a:lnTo>
                    <a:lnTo>
                      <a:pt x="16270" y="401"/>
                    </a:lnTo>
                    <a:lnTo>
                      <a:pt x="16273" y="426"/>
                    </a:lnTo>
                    <a:lnTo>
                      <a:pt x="16274" y="449"/>
                    </a:lnTo>
                    <a:lnTo>
                      <a:pt x="16275" y="474"/>
                    </a:lnTo>
                    <a:lnTo>
                      <a:pt x="16275" y="1979"/>
                    </a:lnTo>
                    <a:lnTo>
                      <a:pt x="16274" y="2003"/>
                    </a:lnTo>
                    <a:lnTo>
                      <a:pt x="16273" y="2027"/>
                    </a:lnTo>
                    <a:lnTo>
                      <a:pt x="16270" y="2051"/>
                    </a:lnTo>
                    <a:lnTo>
                      <a:pt x="16265" y="2073"/>
                    </a:lnTo>
                    <a:lnTo>
                      <a:pt x="16260" y="2097"/>
                    </a:lnTo>
                    <a:lnTo>
                      <a:pt x="16254" y="2119"/>
                    </a:lnTo>
                    <a:lnTo>
                      <a:pt x="16247" y="2142"/>
                    </a:lnTo>
                    <a:lnTo>
                      <a:pt x="16237" y="2163"/>
                    </a:lnTo>
                    <a:lnTo>
                      <a:pt x="16228" y="2184"/>
                    </a:lnTo>
                    <a:lnTo>
                      <a:pt x="16218" y="2204"/>
                    </a:lnTo>
                    <a:lnTo>
                      <a:pt x="16206" y="2224"/>
                    </a:lnTo>
                    <a:lnTo>
                      <a:pt x="16194" y="2244"/>
                    </a:lnTo>
                    <a:lnTo>
                      <a:pt x="16180" y="2262"/>
                    </a:lnTo>
                    <a:lnTo>
                      <a:pt x="16166" y="2279"/>
                    </a:lnTo>
                    <a:lnTo>
                      <a:pt x="16152" y="2297"/>
                    </a:lnTo>
                    <a:lnTo>
                      <a:pt x="16136" y="2313"/>
                    </a:lnTo>
                    <a:lnTo>
                      <a:pt x="16119" y="2329"/>
                    </a:lnTo>
                    <a:lnTo>
                      <a:pt x="16102" y="2344"/>
                    </a:lnTo>
                    <a:lnTo>
                      <a:pt x="16085" y="2358"/>
                    </a:lnTo>
                    <a:lnTo>
                      <a:pt x="16066" y="2371"/>
                    </a:lnTo>
                    <a:lnTo>
                      <a:pt x="16047" y="2384"/>
                    </a:lnTo>
                    <a:lnTo>
                      <a:pt x="16027" y="2395"/>
                    </a:lnTo>
                    <a:lnTo>
                      <a:pt x="16006" y="2406"/>
                    </a:lnTo>
                    <a:lnTo>
                      <a:pt x="15986" y="2415"/>
                    </a:lnTo>
                    <a:lnTo>
                      <a:pt x="15964" y="2424"/>
                    </a:lnTo>
                    <a:lnTo>
                      <a:pt x="15942" y="2431"/>
                    </a:lnTo>
                    <a:lnTo>
                      <a:pt x="15920" y="2437"/>
                    </a:lnTo>
                    <a:lnTo>
                      <a:pt x="15897" y="2443"/>
                    </a:lnTo>
                    <a:lnTo>
                      <a:pt x="15874" y="2447"/>
                    </a:lnTo>
                    <a:lnTo>
                      <a:pt x="15850" y="2450"/>
                    </a:lnTo>
                    <a:lnTo>
                      <a:pt x="15826" y="2451"/>
                    </a:lnTo>
                    <a:lnTo>
                      <a:pt x="15802" y="2453"/>
                    </a:lnTo>
                    <a:lnTo>
                      <a:pt x="473" y="2453"/>
                    </a:lnTo>
                    <a:lnTo>
                      <a:pt x="449" y="2451"/>
                    </a:lnTo>
                    <a:lnTo>
                      <a:pt x="425" y="2450"/>
                    </a:lnTo>
                    <a:lnTo>
                      <a:pt x="401" y="2447"/>
                    </a:lnTo>
                    <a:lnTo>
                      <a:pt x="378" y="2443"/>
                    </a:lnTo>
                    <a:lnTo>
                      <a:pt x="355" y="2437"/>
                    </a:lnTo>
                    <a:lnTo>
                      <a:pt x="333" y="2431"/>
                    </a:lnTo>
                    <a:lnTo>
                      <a:pt x="310" y="2424"/>
                    </a:lnTo>
                    <a:lnTo>
                      <a:pt x="289" y="2415"/>
                    </a:lnTo>
                    <a:lnTo>
                      <a:pt x="269" y="2406"/>
                    </a:lnTo>
                    <a:lnTo>
                      <a:pt x="248" y="2395"/>
                    </a:lnTo>
                    <a:lnTo>
                      <a:pt x="228" y="2384"/>
                    </a:lnTo>
                    <a:lnTo>
                      <a:pt x="209" y="2371"/>
                    </a:lnTo>
                    <a:lnTo>
                      <a:pt x="190" y="2358"/>
                    </a:lnTo>
                    <a:lnTo>
                      <a:pt x="173" y="2344"/>
                    </a:lnTo>
                    <a:lnTo>
                      <a:pt x="156" y="2329"/>
                    </a:lnTo>
                    <a:lnTo>
                      <a:pt x="139" y="2313"/>
                    </a:lnTo>
                    <a:lnTo>
                      <a:pt x="123" y="2297"/>
                    </a:lnTo>
                    <a:lnTo>
                      <a:pt x="108" y="2279"/>
                    </a:lnTo>
                    <a:lnTo>
                      <a:pt x="95" y="2262"/>
                    </a:lnTo>
                    <a:lnTo>
                      <a:pt x="81" y="2244"/>
                    </a:lnTo>
                    <a:lnTo>
                      <a:pt x="68" y="2224"/>
                    </a:lnTo>
                    <a:lnTo>
                      <a:pt x="57" y="2204"/>
                    </a:lnTo>
                    <a:lnTo>
                      <a:pt x="47" y="2184"/>
                    </a:lnTo>
                    <a:lnTo>
                      <a:pt x="38" y="2163"/>
                    </a:lnTo>
                    <a:lnTo>
                      <a:pt x="28" y="2142"/>
                    </a:lnTo>
                    <a:lnTo>
                      <a:pt x="21" y="2119"/>
                    </a:lnTo>
                    <a:lnTo>
                      <a:pt x="15" y="2097"/>
                    </a:lnTo>
                    <a:lnTo>
                      <a:pt x="9" y="2073"/>
                    </a:lnTo>
                    <a:lnTo>
                      <a:pt x="5" y="2051"/>
                    </a:lnTo>
                    <a:lnTo>
                      <a:pt x="2" y="2027"/>
                    </a:lnTo>
                    <a:lnTo>
                      <a:pt x="1" y="2003"/>
                    </a:lnTo>
                    <a:lnTo>
                      <a:pt x="0" y="1979"/>
                    </a:lnTo>
                    <a:lnTo>
                      <a:pt x="0" y="474"/>
                    </a:lnTo>
                    <a:lnTo>
                      <a:pt x="1" y="449"/>
                    </a:lnTo>
                    <a:lnTo>
                      <a:pt x="2" y="426"/>
                    </a:lnTo>
                    <a:lnTo>
                      <a:pt x="5" y="401"/>
                    </a:lnTo>
                    <a:lnTo>
                      <a:pt x="9" y="379"/>
                    </a:lnTo>
                    <a:lnTo>
                      <a:pt x="15" y="356"/>
                    </a:lnTo>
                    <a:lnTo>
                      <a:pt x="21" y="333"/>
                    </a:lnTo>
                    <a:lnTo>
                      <a:pt x="28" y="312"/>
                    </a:lnTo>
                    <a:lnTo>
                      <a:pt x="38" y="289"/>
                    </a:lnTo>
                    <a:lnTo>
                      <a:pt x="47" y="269"/>
                    </a:lnTo>
                    <a:lnTo>
                      <a:pt x="57" y="249"/>
                    </a:lnTo>
                    <a:lnTo>
                      <a:pt x="68" y="228"/>
                    </a:lnTo>
                    <a:lnTo>
                      <a:pt x="81" y="210"/>
                    </a:lnTo>
                    <a:lnTo>
                      <a:pt x="95" y="191"/>
                    </a:lnTo>
                    <a:lnTo>
                      <a:pt x="108" y="173"/>
                    </a:lnTo>
                    <a:lnTo>
                      <a:pt x="123" y="156"/>
                    </a:lnTo>
                    <a:lnTo>
                      <a:pt x="139" y="140"/>
                    </a:lnTo>
                    <a:lnTo>
                      <a:pt x="156" y="123"/>
                    </a:lnTo>
                    <a:lnTo>
                      <a:pt x="173" y="109"/>
                    </a:lnTo>
                    <a:lnTo>
                      <a:pt x="190" y="95"/>
                    </a:lnTo>
                    <a:lnTo>
                      <a:pt x="209" y="82"/>
                    </a:lnTo>
                    <a:lnTo>
                      <a:pt x="228" y="69"/>
                    </a:lnTo>
                    <a:lnTo>
                      <a:pt x="248" y="57"/>
                    </a:lnTo>
                    <a:lnTo>
                      <a:pt x="269" y="47"/>
                    </a:lnTo>
                    <a:lnTo>
                      <a:pt x="289" y="38"/>
                    </a:lnTo>
                    <a:lnTo>
                      <a:pt x="310" y="29"/>
                    </a:lnTo>
                    <a:lnTo>
                      <a:pt x="333" y="21"/>
                    </a:lnTo>
                    <a:lnTo>
                      <a:pt x="355" y="15"/>
                    </a:lnTo>
                    <a:lnTo>
                      <a:pt x="378" y="10"/>
                    </a:lnTo>
                    <a:lnTo>
                      <a:pt x="401" y="5"/>
                    </a:lnTo>
                    <a:lnTo>
                      <a:pt x="425" y="2"/>
                    </a:lnTo>
                    <a:lnTo>
                      <a:pt x="449" y="1"/>
                    </a:lnTo>
                    <a:lnTo>
                      <a:pt x="473" y="0"/>
                    </a:lnTo>
                    <a:close/>
                    <a:moveTo>
                      <a:pt x="2937" y="658"/>
                    </a:moveTo>
                    <a:lnTo>
                      <a:pt x="2967" y="659"/>
                    </a:lnTo>
                    <a:lnTo>
                      <a:pt x="2999" y="661"/>
                    </a:lnTo>
                    <a:lnTo>
                      <a:pt x="3029" y="665"/>
                    </a:lnTo>
                    <a:lnTo>
                      <a:pt x="3059" y="670"/>
                    </a:lnTo>
                    <a:lnTo>
                      <a:pt x="3088" y="678"/>
                    </a:lnTo>
                    <a:lnTo>
                      <a:pt x="3118" y="686"/>
                    </a:lnTo>
                    <a:lnTo>
                      <a:pt x="3146" y="696"/>
                    </a:lnTo>
                    <a:lnTo>
                      <a:pt x="3174" y="706"/>
                    </a:lnTo>
                    <a:lnTo>
                      <a:pt x="3200" y="719"/>
                    </a:lnTo>
                    <a:lnTo>
                      <a:pt x="3227" y="733"/>
                    </a:lnTo>
                    <a:lnTo>
                      <a:pt x="3252" y="747"/>
                    </a:lnTo>
                    <a:lnTo>
                      <a:pt x="3277" y="763"/>
                    </a:lnTo>
                    <a:lnTo>
                      <a:pt x="3301" y="780"/>
                    </a:lnTo>
                    <a:lnTo>
                      <a:pt x="3324" y="799"/>
                    </a:lnTo>
                    <a:lnTo>
                      <a:pt x="3347" y="817"/>
                    </a:lnTo>
                    <a:lnTo>
                      <a:pt x="3368" y="838"/>
                    </a:lnTo>
                    <a:lnTo>
                      <a:pt x="3388" y="859"/>
                    </a:lnTo>
                    <a:lnTo>
                      <a:pt x="3408" y="881"/>
                    </a:lnTo>
                    <a:lnTo>
                      <a:pt x="3425" y="905"/>
                    </a:lnTo>
                    <a:lnTo>
                      <a:pt x="3442" y="928"/>
                    </a:lnTo>
                    <a:lnTo>
                      <a:pt x="3458" y="954"/>
                    </a:lnTo>
                    <a:lnTo>
                      <a:pt x="3473" y="979"/>
                    </a:lnTo>
                    <a:lnTo>
                      <a:pt x="3487" y="1006"/>
                    </a:lnTo>
                    <a:lnTo>
                      <a:pt x="3499" y="1032"/>
                    </a:lnTo>
                    <a:lnTo>
                      <a:pt x="3509" y="1061"/>
                    </a:lnTo>
                    <a:lnTo>
                      <a:pt x="3519" y="1089"/>
                    </a:lnTo>
                    <a:lnTo>
                      <a:pt x="3528" y="1118"/>
                    </a:lnTo>
                    <a:lnTo>
                      <a:pt x="3535" y="1147"/>
                    </a:lnTo>
                    <a:lnTo>
                      <a:pt x="3540" y="1178"/>
                    </a:lnTo>
                    <a:lnTo>
                      <a:pt x="3544" y="1208"/>
                    </a:lnTo>
                    <a:lnTo>
                      <a:pt x="3546" y="1239"/>
                    </a:lnTo>
                    <a:lnTo>
                      <a:pt x="3547" y="1271"/>
                    </a:lnTo>
                    <a:lnTo>
                      <a:pt x="3546" y="1302"/>
                    </a:lnTo>
                    <a:lnTo>
                      <a:pt x="3544" y="1333"/>
                    </a:lnTo>
                    <a:lnTo>
                      <a:pt x="3540" y="1363"/>
                    </a:lnTo>
                    <a:lnTo>
                      <a:pt x="3535" y="1394"/>
                    </a:lnTo>
                    <a:lnTo>
                      <a:pt x="3528" y="1423"/>
                    </a:lnTo>
                    <a:lnTo>
                      <a:pt x="3519" y="1452"/>
                    </a:lnTo>
                    <a:lnTo>
                      <a:pt x="3509" y="1480"/>
                    </a:lnTo>
                    <a:lnTo>
                      <a:pt x="3499" y="1508"/>
                    </a:lnTo>
                    <a:lnTo>
                      <a:pt x="3487" y="1535"/>
                    </a:lnTo>
                    <a:lnTo>
                      <a:pt x="3473" y="1562"/>
                    </a:lnTo>
                    <a:lnTo>
                      <a:pt x="3458" y="1587"/>
                    </a:lnTo>
                    <a:lnTo>
                      <a:pt x="3442" y="1612"/>
                    </a:lnTo>
                    <a:lnTo>
                      <a:pt x="3425" y="1636"/>
                    </a:lnTo>
                    <a:lnTo>
                      <a:pt x="3408" y="1659"/>
                    </a:lnTo>
                    <a:lnTo>
                      <a:pt x="3388" y="1681"/>
                    </a:lnTo>
                    <a:lnTo>
                      <a:pt x="3368" y="1703"/>
                    </a:lnTo>
                    <a:lnTo>
                      <a:pt x="3347" y="1723"/>
                    </a:lnTo>
                    <a:lnTo>
                      <a:pt x="3324" y="1742"/>
                    </a:lnTo>
                    <a:lnTo>
                      <a:pt x="3301" y="1761"/>
                    </a:lnTo>
                    <a:lnTo>
                      <a:pt x="3277" y="1778"/>
                    </a:lnTo>
                    <a:lnTo>
                      <a:pt x="3252" y="1793"/>
                    </a:lnTo>
                    <a:lnTo>
                      <a:pt x="3227" y="1809"/>
                    </a:lnTo>
                    <a:lnTo>
                      <a:pt x="3200" y="1822"/>
                    </a:lnTo>
                    <a:lnTo>
                      <a:pt x="3174" y="1834"/>
                    </a:lnTo>
                    <a:lnTo>
                      <a:pt x="3146" y="1845"/>
                    </a:lnTo>
                    <a:lnTo>
                      <a:pt x="3118" y="1854"/>
                    </a:lnTo>
                    <a:lnTo>
                      <a:pt x="3088" y="1863"/>
                    </a:lnTo>
                    <a:lnTo>
                      <a:pt x="3059" y="1870"/>
                    </a:lnTo>
                    <a:lnTo>
                      <a:pt x="3029" y="1875"/>
                    </a:lnTo>
                    <a:lnTo>
                      <a:pt x="2999" y="1879"/>
                    </a:lnTo>
                    <a:lnTo>
                      <a:pt x="2967" y="1882"/>
                    </a:lnTo>
                    <a:lnTo>
                      <a:pt x="2937" y="1882"/>
                    </a:lnTo>
                    <a:lnTo>
                      <a:pt x="2905" y="1882"/>
                    </a:lnTo>
                    <a:lnTo>
                      <a:pt x="2874" y="1879"/>
                    </a:lnTo>
                    <a:lnTo>
                      <a:pt x="2843" y="1875"/>
                    </a:lnTo>
                    <a:lnTo>
                      <a:pt x="2814" y="1870"/>
                    </a:lnTo>
                    <a:lnTo>
                      <a:pt x="2784" y="1863"/>
                    </a:lnTo>
                    <a:lnTo>
                      <a:pt x="2755" y="1854"/>
                    </a:lnTo>
                    <a:lnTo>
                      <a:pt x="2726" y="1845"/>
                    </a:lnTo>
                    <a:lnTo>
                      <a:pt x="2699" y="1834"/>
                    </a:lnTo>
                    <a:lnTo>
                      <a:pt x="2671" y="1822"/>
                    </a:lnTo>
                    <a:lnTo>
                      <a:pt x="2646" y="1809"/>
                    </a:lnTo>
                    <a:lnTo>
                      <a:pt x="2619" y="1793"/>
                    </a:lnTo>
                    <a:lnTo>
                      <a:pt x="2595" y="1778"/>
                    </a:lnTo>
                    <a:lnTo>
                      <a:pt x="2570" y="1761"/>
                    </a:lnTo>
                    <a:lnTo>
                      <a:pt x="2548" y="1742"/>
                    </a:lnTo>
                    <a:lnTo>
                      <a:pt x="2526" y="1723"/>
                    </a:lnTo>
                    <a:lnTo>
                      <a:pt x="2504" y="1703"/>
                    </a:lnTo>
                    <a:lnTo>
                      <a:pt x="2484" y="1681"/>
                    </a:lnTo>
                    <a:lnTo>
                      <a:pt x="2465" y="1659"/>
                    </a:lnTo>
                    <a:lnTo>
                      <a:pt x="2446" y="1636"/>
                    </a:lnTo>
                    <a:lnTo>
                      <a:pt x="2430" y="1612"/>
                    </a:lnTo>
                    <a:lnTo>
                      <a:pt x="2414" y="1587"/>
                    </a:lnTo>
                    <a:lnTo>
                      <a:pt x="2399" y="1562"/>
                    </a:lnTo>
                    <a:lnTo>
                      <a:pt x="2385" y="1535"/>
                    </a:lnTo>
                    <a:lnTo>
                      <a:pt x="2373" y="1508"/>
                    </a:lnTo>
                    <a:lnTo>
                      <a:pt x="2362" y="1480"/>
                    </a:lnTo>
                    <a:lnTo>
                      <a:pt x="2353" y="1452"/>
                    </a:lnTo>
                    <a:lnTo>
                      <a:pt x="2345" y="1423"/>
                    </a:lnTo>
                    <a:lnTo>
                      <a:pt x="2337" y="1394"/>
                    </a:lnTo>
                    <a:lnTo>
                      <a:pt x="2332" y="1363"/>
                    </a:lnTo>
                    <a:lnTo>
                      <a:pt x="2328" y="1333"/>
                    </a:lnTo>
                    <a:lnTo>
                      <a:pt x="2326" y="1302"/>
                    </a:lnTo>
                    <a:lnTo>
                      <a:pt x="2325" y="1271"/>
                    </a:lnTo>
                    <a:lnTo>
                      <a:pt x="2326" y="1239"/>
                    </a:lnTo>
                    <a:lnTo>
                      <a:pt x="2328" y="1208"/>
                    </a:lnTo>
                    <a:lnTo>
                      <a:pt x="2332" y="1178"/>
                    </a:lnTo>
                    <a:lnTo>
                      <a:pt x="2337" y="1147"/>
                    </a:lnTo>
                    <a:lnTo>
                      <a:pt x="2345" y="1118"/>
                    </a:lnTo>
                    <a:lnTo>
                      <a:pt x="2353" y="1089"/>
                    </a:lnTo>
                    <a:lnTo>
                      <a:pt x="2362" y="1061"/>
                    </a:lnTo>
                    <a:lnTo>
                      <a:pt x="2373" y="1032"/>
                    </a:lnTo>
                    <a:lnTo>
                      <a:pt x="2385" y="1006"/>
                    </a:lnTo>
                    <a:lnTo>
                      <a:pt x="2399" y="979"/>
                    </a:lnTo>
                    <a:lnTo>
                      <a:pt x="2414" y="954"/>
                    </a:lnTo>
                    <a:lnTo>
                      <a:pt x="2430" y="928"/>
                    </a:lnTo>
                    <a:lnTo>
                      <a:pt x="2446" y="905"/>
                    </a:lnTo>
                    <a:lnTo>
                      <a:pt x="2465" y="881"/>
                    </a:lnTo>
                    <a:lnTo>
                      <a:pt x="2484" y="859"/>
                    </a:lnTo>
                    <a:lnTo>
                      <a:pt x="2504" y="838"/>
                    </a:lnTo>
                    <a:lnTo>
                      <a:pt x="2526" y="817"/>
                    </a:lnTo>
                    <a:lnTo>
                      <a:pt x="2548" y="799"/>
                    </a:lnTo>
                    <a:lnTo>
                      <a:pt x="2570" y="780"/>
                    </a:lnTo>
                    <a:lnTo>
                      <a:pt x="2595" y="763"/>
                    </a:lnTo>
                    <a:lnTo>
                      <a:pt x="2619" y="747"/>
                    </a:lnTo>
                    <a:lnTo>
                      <a:pt x="2646" y="733"/>
                    </a:lnTo>
                    <a:lnTo>
                      <a:pt x="2671" y="719"/>
                    </a:lnTo>
                    <a:lnTo>
                      <a:pt x="2699" y="706"/>
                    </a:lnTo>
                    <a:lnTo>
                      <a:pt x="2726" y="696"/>
                    </a:lnTo>
                    <a:lnTo>
                      <a:pt x="2755" y="686"/>
                    </a:lnTo>
                    <a:lnTo>
                      <a:pt x="2784" y="678"/>
                    </a:lnTo>
                    <a:lnTo>
                      <a:pt x="2814" y="670"/>
                    </a:lnTo>
                    <a:lnTo>
                      <a:pt x="2843" y="665"/>
                    </a:lnTo>
                    <a:lnTo>
                      <a:pt x="2874" y="661"/>
                    </a:lnTo>
                    <a:lnTo>
                      <a:pt x="2905" y="659"/>
                    </a:lnTo>
                    <a:lnTo>
                      <a:pt x="2937" y="658"/>
                    </a:lnTo>
                    <a:close/>
                    <a:moveTo>
                      <a:pt x="7582" y="474"/>
                    </a:moveTo>
                    <a:lnTo>
                      <a:pt x="14452" y="474"/>
                    </a:lnTo>
                    <a:lnTo>
                      <a:pt x="14467" y="474"/>
                    </a:lnTo>
                    <a:lnTo>
                      <a:pt x="14482" y="476"/>
                    </a:lnTo>
                    <a:lnTo>
                      <a:pt x="14497" y="477"/>
                    </a:lnTo>
                    <a:lnTo>
                      <a:pt x="14511" y="480"/>
                    </a:lnTo>
                    <a:lnTo>
                      <a:pt x="14525" y="483"/>
                    </a:lnTo>
                    <a:lnTo>
                      <a:pt x="14539" y="487"/>
                    </a:lnTo>
                    <a:lnTo>
                      <a:pt x="14553" y="492"/>
                    </a:lnTo>
                    <a:lnTo>
                      <a:pt x="14566" y="497"/>
                    </a:lnTo>
                    <a:lnTo>
                      <a:pt x="14578" y="503"/>
                    </a:lnTo>
                    <a:lnTo>
                      <a:pt x="14592" y="509"/>
                    </a:lnTo>
                    <a:lnTo>
                      <a:pt x="14604" y="517"/>
                    </a:lnTo>
                    <a:lnTo>
                      <a:pt x="14616" y="524"/>
                    </a:lnTo>
                    <a:lnTo>
                      <a:pt x="14627" y="532"/>
                    </a:lnTo>
                    <a:lnTo>
                      <a:pt x="14638" y="541"/>
                    </a:lnTo>
                    <a:lnTo>
                      <a:pt x="14649" y="550"/>
                    </a:lnTo>
                    <a:lnTo>
                      <a:pt x="14659" y="560"/>
                    </a:lnTo>
                    <a:lnTo>
                      <a:pt x="14669" y="571"/>
                    </a:lnTo>
                    <a:lnTo>
                      <a:pt x="14678" y="581"/>
                    </a:lnTo>
                    <a:lnTo>
                      <a:pt x="14686" y="592"/>
                    </a:lnTo>
                    <a:lnTo>
                      <a:pt x="14694" y="603"/>
                    </a:lnTo>
                    <a:lnTo>
                      <a:pt x="14702" y="615"/>
                    </a:lnTo>
                    <a:lnTo>
                      <a:pt x="14710" y="628"/>
                    </a:lnTo>
                    <a:lnTo>
                      <a:pt x="14716" y="640"/>
                    </a:lnTo>
                    <a:lnTo>
                      <a:pt x="14722" y="653"/>
                    </a:lnTo>
                    <a:lnTo>
                      <a:pt x="14727" y="666"/>
                    </a:lnTo>
                    <a:lnTo>
                      <a:pt x="14732" y="680"/>
                    </a:lnTo>
                    <a:lnTo>
                      <a:pt x="14736" y="694"/>
                    </a:lnTo>
                    <a:lnTo>
                      <a:pt x="14739" y="708"/>
                    </a:lnTo>
                    <a:lnTo>
                      <a:pt x="14741" y="722"/>
                    </a:lnTo>
                    <a:lnTo>
                      <a:pt x="14743" y="737"/>
                    </a:lnTo>
                    <a:lnTo>
                      <a:pt x="14744" y="752"/>
                    </a:lnTo>
                    <a:lnTo>
                      <a:pt x="14745" y="767"/>
                    </a:lnTo>
                    <a:lnTo>
                      <a:pt x="14745" y="1699"/>
                    </a:lnTo>
                    <a:lnTo>
                      <a:pt x="14744" y="1714"/>
                    </a:lnTo>
                    <a:lnTo>
                      <a:pt x="14743" y="1728"/>
                    </a:lnTo>
                    <a:lnTo>
                      <a:pt x="14741" y="1742"/>
                    </a:lnTo>
                    <a:lnTo>
                      <a:pt x="14739" y="1758"/>
                    </a:lnTo>
                    <a:lnTo>
                      <a:pt x="14736" y="1771"/>
                    </a:lnTo>
                    <a:lnTo>
                      <a:pt x="14732" y="1785"/>
                    </a:lnTo>
                    <a:lnTo>
                      <a:pt x="14727" y="1798"/>
                    </a:lnTo>
                    <a:lnTo>
                      <a:pt x="14722" y="1812"/>
                    </a:lnTo>
                    <a:lnTo>
                      <a:pt x="14716" y="1825"/>
                    </a:lnTo>
                    <a:lnTo>
                      <a:pt x="14710" y="1838"/>
                    </a:lnTo>
                    <a:lnTo>
                      <a:pt x="14702" y="1850"/>
                    </a:lnTo>
                    <a:lnTo>
                      <a:pt x="14694" y="1862"/>
                    </a:lnTo>
                    <a:lnTo>
                      <a:pt x="14686" y="1874"/>
                    </a:lnTo>
                    <a:lnTo>
                      <a:pt x="14678" y="1885"/>
                    </a:lnTo>
                    <a:lnTo>
                      <a:pt x="14669" y="1895"/>
                    </a:lnTo>
                    <a:lnTo>
                      <a:pt x="14659" y="1905"/>
                    </a:lnTo>
                    <a:lnTo>
                      <a:pt x="14649" y="1916"/>
                    </a:lnTo>
                    <a:lnTo>
                      <a:pt x="14638" y="1925"/>
                    </a:lnTo>
                    <a:lnTo>
                      <a:pt x="14627" y="1933"/>
                    </a:lnTo>
                    <a:lnTo>
                      <a:pt x="14616" y="1941"/>
                    </a:lnTo>
                    <a:lnTo>
                      <a:pt x="14604" y="1949"/>
                    </a:lnTo>
                    <a:lnTo>
                      <a:pt x="14592" y="1956"/>
                    </a:lnTo>
                    <a:lnTo>
                      <a:pt x="14578" y="1962"/>
                    </a:lnTo>
                    <a:lnTo>
                      <a:pt x="14566" y="1969"/>
                    </a:lnTo>
                    <a:lnTo>
                      <a:pt x="14553" y="1974"/>
                    </a:lnTo>
                    <a:lnTo>
                      <a:pt x="14539" y="1979"/>
                    </a:lnTo>
                    <a:lnTo>
                      <a:pt x="14525" y="1982"/>
                    </a:lnTo>
                    <a:lnTo>
                      <a:pt x="14511" y="1986"/>
                    </a:lnTo>
                    <a:lnTo>
                      <a:pt x="14497" y="1988"/>
                    </a:lnTo>
                    <a:lnTo>
                      <a:pt x="14482" y="1990"/>
                    </a:lnTo>
                    <a:lnTo>
                      <a:pt x="14467" y="1991"/>
                    </a:lnTo>
                    <a:lnTo>
                      <a:pt x="14452" y="1991"/>
                    </a:lnTo>
                    <a:lnTo>
                      <a:pt x="7582" y="1991"/>
                    </a:lnTo>
                    <a:lnTo>
                      <a:pt x="7567" y="1991"/>
                    </a:lnTo>
                    <a:lnTo>
                      <a:pt x="7552" y="1990"/>
                    </a:lnTo>
                    <a:lnTo>
                      <a:pt x="7537" y="1988"/>
                    </a:lnTo>
                    <a:lnTo>
                      <a:pt x="7523" y="1986"/>
                    </a:lnTo>
                    <a:lnTo>
                      <a:pt x="7509" y="1982"/>
                    </a:lnTo>
                    <a:lnTo>
                      <a:pt x="7495" y="1979"/>
                    </a:lnTo>
                    <a:lnTo>
                      <a:pt x="7481" y="1974"/>
                    </a:lnTo>
                    <a:lnTo>
                      <a:pt x="7468" y="1969"/>
                    </a:lnTo>
                    <a:lnTo>
                      <a:pt x="7455" y="1962"/>
                    </a:lnTo>
                    <a:lnTo>
                      <a:pt x="7443" y="1956"/>
                    </a:lnTo>
                    <a:lnTo>
                      <a:pt x="7431" y="1949"/>
                    </a:lnTo>
                    <a:lnTo>
                      <a:pt x="7418" y="1941"/>
                    </a:lnTo>
                    <a:lnTo>
                      <a:pt x="7407" y="1933"/>
                    </a:lnTo>
                    <a:lnTo>
                      <a:pt x="7396" y="1925"/>
                    </a:lnTo>
                    <a:lnTo>
                      <a:pt x="7385" y="1916"/>
                    </a:lnTo>
                    <a:lnTo>
                      <a:pt x="7375" y="1905"/>
                    </a:lnTo>
                    <a:lnTo>
                      <a:pt x="7365" y="1895"/>
                    </a:lnTo>
                    <a:lnTo>
                      <a:pt x="7356" y="1885"/>
                    </a:lnTo>
                    <a:lnTo>
                      <a:pt x="7347" y="1874"/>
                    </a:lnTo>
                    <a:lnTo>
                      <a:pt x="7339" y="1862"/>
                    </a:lnTo>
                    <a:lnTo>
                      <a:pt x="7332" y="1850"/>
                    </a:lnTo>
                    <a:lnTo>
                      <a:pt x="7325" y="1838"/>
                    </a:lnTo>
                    <a:lnTo>
                      <a:pt x="7318" y="1825"/>
                    </a:lnTo>
                    <a:lnTo>
                      <a:pt x="7312" y="1812"/>
                    </a:lnTo>
                    <a:lnTo>
                      <a:pt x="7306" y="1798"/>
                    </a:lnTo>
                    <a:lnTo>
                      <a:pt x="7302" y="1785"/>
                    </a:lnTo>
                    <a:lnTo>
                      <a:pt x="7298" y="1772"/>
                    </a:lnTo>
                    <a:lnTo>
                      <a:pt x="7295" y="1758"/>
                    </a:lnTo>
                    <a:lnTo>
                      <a:pt x="7292" y="1742"/>
                    </a:lnTo>
                    <a:lnTo>
                      <a:pt x="7290" y="1728"/>
                    </a:lnTo>
                    <a:lnTo>
                      <a:pt x="7289" y="1714"/>
                    </a:lnTo>
                    <a:lnTo>
                      <a:pt x="7289" y="1699"/>
                    </a:lnTo>
                    <a:lnTo>
                      <a:pt x="7289" y="767"/>
                    </a:lnTo>
                    <a:lnTo>
                      <a:pt x="7289" y="752"/>
                    </a:lnTo>
                    <a:lnTo>
                      <a:pt x="7290" y="737"/>
                    </a:lnTo>
                    <a:lnTo>
                      <a:pt x="7292" y="722"/>
                    </a:lnTo>
                    <a:lnTo>
                      <a:pt x="7295" y="708"/>
                    </a:lnTo>
                    <a:lnTo>
                      <a:pt x="7298" y="694"/>
                    </a:lnTo>
                    <a:lnTo>
                      <a:pt x="7302" y="680"/>
                    </a:lnTo>
                    <a:lnTo>
                      <a:pt x="7306" y="666"/>
                    </a:lnTo>
                    <a:lnTo>
                      <a:pt x="7312" y="653"/>
                    </a:lnTo>
                    <a:lnTo>
                      <a:pt x="7318" y="640"/>
                    </a:lnTo>
                    <a:lnTo>
                      <a:pt x="7325" y="628"/>
                    </a:lnTo>
                    <a:lnTo>
                      <a:pt x="7332" y="615"/>
                    </a:lnTo>
                    <a:lnTo>
                      <a:pt x="7339" y="603"/>
                    </a:lnTo>
                    <a:lnTo>
                      <a:pt x="7347" y="592"/>
                    </a:lnTo>
                    <a:lnTo>
                      <a:pt x="7356" y="581"/>
                    </a:lnTo>
                    <a:lnTo>
                      <a:pt x="7365" y="571"/>
                    </a:lnTo>
                    <a:lnTo>
                      <a:pt x="7375" y="560"/>
                    </a:lnTo>
                    <a:lnTo>
                      <a:pt x="7385" y="550"/>
                    </a:lnTo>
                    <a:lnTo>
                      <a:pt x="7396" y="541"/>
                    </a:lnTo>
                    <a:lnTo>
                      <a:pt x="7407" y="532"/>
                    </a:lnTo>
                    <a:lnTo>
                      <a:pt x="7418" y="524"/>
                    </a:lnTo>
                    <a:lnTo>
                      <a:pt x="7431" y="517"/>
                    </a:lnTo>
                    <a:lnTo>
                      <a:pt x="7443" y="509"/>
                    </a:lnTo>
                    <a:lnTo>
                      <a:pt x="7455" y="503"/>
                    </a:lnTo>
                    <a:lnTo>
                      <a:pt x="7468" y="497"/>
                    </a:lnTo>
                    <a:lnTo>
                      <a:pt x="7481" y="492"/>
                    </a:lnTo>
                    <a:lnTo>
                      <a:pt x="7495" y="487"/>
                    </a:lnTo>
                    <a:lnTo>
                      <a:pt x="7509" y="483"/>
                    </a:lnTo>
                    <a:lnTo>
                      <a:pt x="7523" y="480"/>
                    </a:lnTo>
                    <a:lnTo>
                      <a:pt x="7537" y="477"/>
                    </a:lnTo>
                    <a:lnTo>
                      <a:pt x="7552" y="476"/>
                    </a:lnTo>
                    <a:lnTo>
                      <a:pt x="7567" y="474"/>
                    </a:lnTo>
                    <a:lnTo>
                      <a:pt x="7582" y="47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Freeform 15"/>
              <p:cNvSpPr>
                <a:spLocks noEditPoints="1"/>
              </p:cNvSpPr>
              <p:nvPr/>
            </p:nvSpPr>
            <p:spPr bwMode="auto">
              <a:xfrm>
                <a:off x="9419704" y="3038211"/>
                <a:ext cx="1722438" cy="258763"/>
              </a:xfrm>
              <a:custGeom>
                <a:avLst/>
                <a:gdLst/>
                <a:ahLst/>
                <a:cxnLst>
                  <a:cxn ang="0">
                    <a:pos x="15920" y="2437"/>
                  </a:cxn>
                  <a:cxn ang="0">
                    <a:pos x="16066" y="2370"/>
                  </a:cxn>
                  <a:cxn ang="0">
                    <a:pos x="16180" y="2261"/>
                  </a:cxn>
                  <a:cxn ang="0">
                    <a:pos x="16254" y="2119"/>
                  </a:cxn>
                  <a:cxn ang="0">
                    <a:pos x="16275" y="473"/>
                  </a:cxn>
                  <a:cxn ang="0">
                    <a:pos x="16247" y="311"/>
                  </a:cxn>
                  <a:cxn ang="0">
                    <a:pos x="16166" y="173"/>
                  </a:cxn>
                  <a:cxn ang="0">
                    <a:pos x="16047" y="69"/>
                  </a:cxn>
                  <a:cxn ang="0">
                    <a:pos x="15897" y="10"/>
                  </a:cxn>
                  <a:cxn ang="0">
                    <a:pos x="425" y="2"/>
                  </a:cxn>
                  <a:cxn ang="0">
                    <a:pos x="269" y="46"/>
                  </a:cxn>
                  <a:cxn ang="0">
                    <a:pos x="139" y="139"/>
                  </a:cxn>
                  <a:cxn ang="0">
                    <a:pos x="47" y="268"/>
                  </a:cxn>
                  <a:cxn ang="0">
                    <a:pos x="2" y="425"/>
                  </a:cxn>
                  <a:cxn ang="0">
                    <a:pos x="9" y="2073"/>
                  </a:cxn>
                  <a:cxn ang="0">
                    <a:pos x="68" y="2224"/>
                  </a:cxn>
                  <a:cxn ang="0">
                    <a:pos x="173" y="2344"/>
                  </a:cxn>
                  <a:cxn ang="0">
                    <a:pos x="310" y="2423"/>
                  </a:cxn>
                  <a:cxn ang="0">
                    <a:pos x="473" y="2452"/>
                  </a:cxn>
                  <a:cxn ang="0">
                    <a:pos x="14525" y="1969"/>
                  </a:cxn>
                  <a:cxn ang="0">
                    <a:pos x="14616" y="1928"/>
                  </a:cxn>
                  <a:cxn ang="0">
                    <a:pos x="14686" y="1860"/>
                  </a:cxn>
                  <a:cxn ang="0">
                    <a:pos x="14732" y="1772"/>
                  </a:cxn>
                  <a:cxn ang="0">
                    <a:pos x="14745" y="753"/>
                  </a:cxn>
                  <a:cxn ang="0">
                    <a:pos x="14727" y="654"/>
                  </a:cxn>
                  <a:cxn ang="0">
                    <a:pos x="14678" y="568"/>
                  </a:cxn>
                  <a:cxn ang="0">
                    <a:pos x="14604" y="503"/>
                  </a:cxn>
                  <a:cxn ang="0">
                    <a:pos x="14511" y="466"/>
                  </a:cxn>
                  <a:cxn ang="0">
                    <a:pos x="7552" y="462"/>
                  </a:cxn>
                  <a:cxn ang="0">
                    <a:pos x="7455" y="490"/>
                  </a:cxn>
                  <a:cxn ang="0">
                    <a:pos x="7375" y="547"/>
                  </a:cxn>
                  <a:cxn ang="0">
                    <a:pos x="7318" y="627"/>
                  </a:cxn>
                  <a:cxn ang="0">
                    <a:pos x="7290" y="724"/>
                  </a:cxn>
                  <a:cxn ang="0">
                    <a:pos x="7295" y="1744"/>
                  </a:cxn>
                  <a:cxn ang="0">
                    <a:pos x="7332" y="1837"/>
                  </a:cxn>
                  <a:cxn ang="0">
                    <a:pos x="7396" y="1911"/>
                  </a:cxn>
                  <a:cxn ang="0">
                    <a:pos x="7481" y="1961"/>
                  </a:cxn>
                  <a:cxn ang="0">
                    <a:pos x="7582" y="1978"/>
                  </a:cxn>
                  <a:cxn ang="0">
                    <a:pos x="3118" y="1766"/>
                  </a:cxn>
                  <a:cxn ang="0">
                    <a:pos x="3301" y="1672"/>
                  </a:cxn>
                  <a:cxn ang="0">
                    <a:pos x="3442" y="1524"/>
                  </a:cxn>
                  <a:cxn ang="0">
                    <a:pos x="3528" y="1334"/>
                  </a:cxn>
                  <a:cxn ang="0">
                    <a:pos x="3544" y="1119"/>
                  </a:cxn>
                  <a:cxn ang="0">
                    <a:pos x="3487" y="917"/>
                  </a:cxn>
                  <a:cxn ang="0">
                    <a:pos x="3368" y="749"/>
                  </a:cxn>
                  <a:cxn ang="0">
                    <a:pos x="3200" y="630"/>
                  </a:cxn>
                  <a:cxn ang="0">
                    <a:pos x="2999" y="573"/>
                  </a:cxn>
                  <a:cxn ang="0">
                    <a:pos x="2784" y="589"/>
                  </a:cxn>
                  <a:cxn ang="0">
                    <a:pos x="2595" y="675"/>
                  </a:cxn>
                  <a:cxn ang="0">
                    <a:pos x="2446" y="816"/>
                  </a:cxn>
                  <a:cxn ang="0">
                    <a:pos x="2353" y="1000"/>
                  </a:cxn>
                  <a:cxn ang="0">
                    <a:pos x="2326" y="1213"/>
                  </a:cxn>
                  <a:cxn ang="0">
                    <a:pos x="2373" y="1420"/>
                  </a:cxn>
                  <a:cxn ang="0">
                    <a:pos x="2484" y="1593"/>
                  </a:cxn>
                  <a:cxn ang="0">
                    <a:pos x="2646" y="1719"/>
                  </a:cxn>
                  <a:cxn ang="0">
                    <a:pos x="2843" y="1787"/>
                  </a:cxn>
                </a:cxnLst>
                <a:rect l="0" t="0" r="r" b="b"/>
                <a:pathLst>
                  <a:path w="16275" h="2452">
                    <a:moveTo>
                      <a:pt x="473" y="2452"/>
                    </a:moveTo>
                    <a:lnTo>
                      <a:pt x="15802" y="2452"/>
                    </a:lnTo>
                    <a:lnTo>
                      <a:pt x="15826" y="2451"/>
                    </a:lnTo>
                    <a:lnTo>
                      <a:pt x="15850" y="2450"/>
                    </a:lnTo>
                    <a:lnTo>
                      <a:pt x="15874" y="2447"/>
                    </a:lnTo>
                    <a:lnTo>
                      <a:pt x="15897" y="2443"/>
                    </a:lnTo>
                    <a:lnTo>
                      <a:pt x="15920" y="2437"/>
                    </a:lnTo>
                    <a:lnTo>
                      <a:pt x="15942" y="2431"/>
                    </a:lnTo>
                    <a:lnTo>
                      <a:pt x="15964" y="2423"/>
                    </a:lnTo>
                    <a:lnTo>
                      <a:pt x="15986" y="2414"/>
                    </a:lnTo>
                    <a:lnTo>
                      <a:pt x="16006" y="2405"/>
                    </a:lnTo>
                    <a:lnTo>
                      <a:pt x="16027" y="2395"/>
                    </a:lnTo>
                    <a:lnTo>
                      <a:pt x="16047" y="2384"/>
                    </a:lnTo>
                    <a:lnTo>
                      <a:pt x="16066" y="2370"/>
                    </a:lnTo>
                    <a:lnTo>
                      <a:pt x="16085" y="2357"/>
                    </a:lnTo>
                    <a:lnTo>
                      <a:pt x="16102" y="2344"/>
                    </a:lnTo>
                    <a:lnTo>
                      <a:pt x="16119" y="2329"/>
                    </a:lnTo>
                    <a:lnTo>
                      <a:pt x="16136" y="2312"/>
                    </a:lnTo>
                    <a:lnTo>
                      <a:pt x="16152" y="2296"/>
                    </a:lnTo>
                    <a:lnTo>
                      <a:pt x="16166" y="2279"/>
                    </a:lnTo>
                    <a:lnTo>
                      <a:pt x="16180" y="2261"/>
                    </a:lnTo>
                    <a:lnTo>
                      <a:pt x="16194" y="2243"/>
                    </a:lnTo>
                    <a:lnTo>
                      <a:pt x="16206" y="2224"/>
                    </a:lnTo>
                    <a:lnTo>
                      <a:pt x="16218" y="2203"/>
                    </a:lnTo>
                    <a:lnTo>
                      <a:pt x="16228" y="2183"/>
                    </a:lnTo>
                    <a:lnTo>
                      <a:pt x="16237" y="2163"/>
                    </a:lnTo>
                    <a:lnTo>
                      <a:pt x="16247" y="2141"/>
                    </a:lnTo>
                    <a:lnTo>
                      <a:pt x="16254" y="2119"/>
                    </a:lnTo>
                    <a:lnTo>
                      <a:pt x="16260" y="2096"/>
                    </a:lnTo>
                    <a:lnTo>
                      <a:pt x="16265" y="2073"/>
                    </a:lnTo>
                    <a:lnTo>
                      <a:pt x="16270" y="2051"/>
                    </a:lnTo>
                    <a:lnTo>
                      <a:pt x="16273" y="2026"/>
                    </a:lnTo>
                    <a:lnTo>
                      <a:pt x="16274" y="2003"/>
                    </a:lnTo>
                    <a:lnTo>
                      <a:pt x="16275" y="1978"/>
                    </a:lnTo>
                    <a:lnTo>
                      <a:pt x="16275" y="473"/>
                    </a:lnTo>
                    <a:lnTo>
                      <a:pt x="16274" y="449"/>
                    </a:lnTo>
                    <a:lnTo>
                      <a:pt x="16273" y="425"/>
                    </a:lnTo>
                    <a:lnTo>
                      <a:pt x="16270" y="401"/>
                    </a:lnTo>
                    <a:lnTo>
                      <a:pt x="16265" y="379"/>
                    </a:lnTo>
                    <a:lnTo>
                      <a:pt x="16260" y="355"/>
                    </a:lnTo>
                    <a:lnTo>
                      <a:pt x="16254" y="333"/>
                    </a:lnTo>
                    <a:lnTo>
                      <a:pt x="16247" y="311"/>
                    </a:lnTo>
                    <a:lnTo>
                      <a:pt x="16237" y="289"/>
                    </a:lnTo>
                    <a:lnTo>
                      <a:pt x="16228" y="268"/>
                    </a:lnTo>
                    <a:lnTo>
                      <a:pt x="16218" y="248"/>
                    </a:lnTo>
                    <a:lnTo>
                      <a:pt x="16206" y="228"/>
                    </a:lnTo>
                    <a:lnTo>
                      <a:pt x="16194" y="209"/>
                    </a:lnTo>
                    <a:lnTo>
                      <a:pt x="16180" y="190"/>
                    </a:lnTo>
                    <a:lnTo>
                      <a:pt x="16166" y="173"/>
                    </a:lnTo>
                    <a:lnTo>
                      <a:pt x="16152" y="155"/>
                    </a:lnTo>
                    <a:lnTo>
                      <a:pt x="16136" y="139"/>
                    </a:lnTo>
                    <a:lnTo>
                      <a:pt x="16119" y="123"/>
                    </a:lnTo>
                    <a:lnTo>
                      <a:pt x="16102" y="109"/>
                    </a:lnTo>
                    <a:lnTo>
                      <a:pt x="16085" y="94"/>
                    </a:lnTo>
                    <a:lnTo>
                      <a:pt x="16066" y="81"/>
                    </a:lnTo>
                    <a:lnTo>
                      <a:pt x="16047" y="69"/>
                    </a:lnTo>
                    <a:lnTo>
                      <a:pt x="16027" y="57"/>
                    </a:lnTo>
                    <a:lnTo>
                      <a:pt x="16006" y="46"/>
                    </a:lnTo>
                    <a:lnTo>
                      <a:pt x="15986" y="37"/>
                    </a:lnTo>
                    <a:lnTo>
                      <a:pt x="15964" y="28"/>
                    </a:lnTo>
                    <a:lnTo>
                      <a:pt x="15942" y="21"/>
                    </a:lnTo>
                    <a:lnTo>
                      <a:pt x="15920" y="15"/>
                    </a:lnTo>
                    <a:lnTo>
                      <a:pt x="15897" y="10"/>
                    </a:lnTo>
                    <a:lnTo>
                      <a:pt x="15874" y="5"/>
                    </a:lnTo>
                    <a:lnTo>
                      <a:pt x="15850" y="2"/>
                    </a:lnTo>
                    <a:lnTo>
                      <a:pt x="15826" y="1"/>
                    </a:lnTo>
                    <a:lnTo>
                      <a:pt x="15802" y="0"/>
                    </a:lnTo>
                    <a:lnTo>
                      <a:pt x="473" y="0"/>
                    </a:lnTo>
                    <a:lnTo>
                      <a:pt x="449" y="1"/>
                    </a:lnTo>
                    <a:lnTo>
                      <a:pt x="425" y="2"/>
                    </a:lnTo>
                    <a:lnTo>
                      <a:pt x="401" y="5"/>
                    </a:lnTo>
                    <a:lnTo>
                      <a:pt x="378" y="10"/>
                    </a:lnTo>
                    <a:lnTo>
                      <a:pt x="355" y="15"/>
                    </a:lnTo>
                    <a:lnTo>
                      <a:pt x="333" y="21"/>
                    </a:lnTo>
                    <a:lnTo>
                      <a:pt x="310" y="28"/>
                    </a:lnTo>
                    <a:lnTo>
                      <a:pt x="289" y="37"/>
                    </a:lnTo>
                    <a:lnTo>
                      <a:pt x="269" y="46"/>
                    </a:lnTo>
                    <a:lnTo>
                      <a:pt x="248" y="57"/>
                    </a:lnTo>
                    <a:lnTo>
                      <a:pt x="228" y="69"/>
                    </a:lnTo>
                    <a:lnTo>
                      <a:pt x="209" y="81"/>
                    </a:lnTo>
                    <a:lnTo>
                      <a:pt x="190" y="94"/>
                    </a:lnTo>
                    <a:lnTo>
                      <a:pt x="173" y="109"/>
                    </a:lnTo>
                    <a:lnTo>
                      <a:pt x="156" y="123"/>
                    </a:lnTo>
                    <a:lnTo>
                      <a:pt x="139" y="139"/>
                    </a:lnTo>
                    <a:lnTo>
                      <a:pt x="123" y="155"/>
                    </a:lnTo>
                    <a:lnTo>
                      <a:pt x="108" y="173"/>
                    </a:lnTo>
                    <a:lnTo>
                      <a:pt x="95" y="190"/>
                    </a:lnTo>
                    <a:lnTo>
                      <a:pt x="81" y="209"/>
                    </a:lnTo>
                    <a:lnTo>
                      <a:pt x="68" y="228"/>
                    </a:lnTo>
                    <a:lnTo>
                      <a:pt x="57" y="248"/>
                    </a:lnTo>
                    <a:lnTo>
                      <a:pt x="47" y="268"/>
                    </a:lnTo>
                    <a:lnTo>
                      <a:pt x="38" y="289"/>
                    </a:lnTo>
                    <a:lnTo>
                      <a:pt x="28" y="311"/>
                    </a:lnTo>
                    <a:lnTo>
                      <a:pt x="21" y="333"/>
                    </a:lnTo>
                    <a:lnTo>
                      <a:pt x="15" y="355"/>
                    </a:lnTo>
                    <a:lnTo>
                      <a:pt x="9" y="379"/>
                    </a:lnTo>
                    <a:lnTo>
                      <a:pt x="5" y="401"/>
                    </a:lnTo>
                    <a:lnTo>
                      <a:pt x="2" y="425"/>
                    </a:lnTo>
                    <a:lnTo>
                      <a:pt x="1" y="449"/>
                    </a:lnTo>
                    <a:lnTo>
                      <a:pt x="0" y="473"/>
                    </a:lnTo>
                    <a:lnTo>
                      <a:pt x="0" y="1978"/>
                    </a:lnTo>
                    <a:lnTo>
                      <a:pt x="1" y="2003"/>
                    </a:lnTo>
                    <a:lnTo>
                      <a:pt x="2" y="2026"/>
                    </a:lnTo>
                    <a:lnTo>
                      <a:pt x="5" y="2051"/>
                    </a:lnTo>
                    <a:lnTo>
                      <a:pt x="9" y="2073"/>
                    </a:lnTo>
                    <a:lnTo>
                      <a:pt x="15" y="2096"/>
                    </a:lnTo>
                    <a:lnTo>
                      <a:pt x="21" y="2119"/>
                    </a:lnTo>
                    <a:lnTo>
                      <a:pt x="28" y="2141"/>
                    </a:lnTo>
                    <a:lnTo>
                      <a:pt x="38" y="2163"/>
                    </a:lnTo>
                    <a:lnTo>
                      <a:pt x="47" y="2183"/>
                    </a:lnTo>
                    <a:lnTo>
                      <a:pt x="57" y="2203"/>
                    </a:lnTo>
                    <a:lnTo>
                      <a:pt x="68" y="2224"/>
                    </a:lnTo>
                    <a:lnTo>
                      <a:pt x="81" y="2243"/>
                    </a:lnTo>
                    <a:lnTo>
                      <a:pt x="95" y="2261"/>
                    </a:lnTo>
                    <a:lnTo>
                      <a:pt x="108" y="2279"/>
                    </a:lnTo>
                    <a:lnTo>
                      <a:pt x="123" y="2296"/>
                    </a:lnTo>
                    <a:lnTo>
                      <a:pt x="139" y="2312"/>
                    </a:lnTo>
                    <a:lnTo>
                      <a:pt x="156" y="2329"/>
                    </a:lnTo>
                    <a:lnTo>
                      <a:pt x="173" y="2344"/>
                    </a:lnTo>
                    <a:lnTo>
                      <a:pt x="190" y="2357"/>
                    </a:lnTo>
                    <a:lnTo>
                      <a:pt x="209" y="2370"/>
                    </a:lnTo>
                    <a:lnTo>
                      <a:pt x="228" y="2384"/>
                    </a:lnTo>
                    <a:lnTo>
                      <a:pt x="248" y="2395"/>
                    </a:lnTo>
                    <a:lnTo>
                      <a:pt x="269" y="2405"/>
                    </a:lnTo>
                    <a:lnTo>
                      <a:pt x="289" y="2414"/>
                    </a:lnTo>
                    <a:lnTo>
                      <a:pt x="310" y="2423"/>
                    </a:lnTo>
                    <a:lnTo>
                      <a:pt x="333" y="2431"/>
                    </a:lnTo>
                    <a:lnTo>
                      <a:pt x="355" y="2437"/>
                    </a:lnTo>
                    <a:lnTo>
                      <a:pt x="378" y="2443"/>
                    </a:lnTo>
                    <a:lnTo>
                      <a:pt x="401" y="2447"/>
                    </a:lnTo>
                    <a:lnTo>
                      <a:pt x="425" y="2450"/>
                    </a:lnTo>
                    <a:lnTo>
                      <a:pt x="449" y="2451"/>
                    </a:lnTo>
                    <a:lnTo>
                      <a:pt x="473" y="2452"/>
                    </a:lnTo>
                    <a:close/>
                    <a:moveTo>
                      <a:pt x="7582" y="1978"/>
                    </a:moveTo>
                    <a:lnTo>
                      <a:pt x="14452" y="1978"/>
                    </a:lnTo>
                    <a:lnTo>
                      <a:pt x="14467" y="1978"/>
                    </a:lnTo>
                    <a:lnTo>
                      <a:pt x="14482" y="1977"/>
                    </a:lnTo>
                    <a:lnTo>
                      <a:pt x="14497" y="1975"/>
                    </a:lnTo>
                    <a:lnTo>
                      <a:pt x="14511" y="1972"/>
                    </a:lnTo>
                    <a:lnTo>
                      <a:pt x="14525" y="1969"/>
                    </a:lnTo>
                    <a:lnTo>
                      <a:pt x="14539" y="1965"/>
                    </a:lnTo>
                    <a:lnTo>
                      <a:pt x="14553" y="1961"/>
                    </a:lnTo>
                    <a:lnTo>
                      <a:pt x="14566" y="1955"/>
                    </a:lnTo>
                    <a:lnTo>
                      <a:pt x="14578" y="1950"/>
                    </a:lnTo>
                    <a:lnTo>
                      <a:pt x="14592" y="1943"/>
                    </a:lnTo>
                    <a:lnTo>
                      <a:pt x="14604" y="1935"/>
                    </a:lnTo>
                    <a:lnTo>
                      <a:pt x="14616" y="1928"/>
                    </a:lnTo>
                    <a:lnTo>
                      <a:pt x="14627" y="1920"/>
                    </a:lnTo>
                    <a:lnTo>
                      <a:pt x="14638" y="1911"/>
                    </a:lnTo>
                    <a:lnTo>
                      <a:pt x="14649" y="1902"/>
                    </a:lnTo>
                    <a:lnTo>
                      <a:pt x="14659" y="1893"/>
                    </a:lnTo>
                    <a:lnTo>
                      <a:pt x="14669" y="1882"/>
                    </a:lnTo>
                    <a:lnTo>
                      <a:pt x="14678" y="1871"/>
                    </a:lnTo>
                    <a:lnTo>
                      <a:pt x="14686" y="1860"/>
                    </a:lnTo>
                    <a:lnTo>
                      <a:pt x="14694" y="1849"/>
                    </a:lnTo>
                    <a:lnTo>
                      <a:pt x="14702" y="1837"/>
                    </a:lnTo>
                    <a:lnTo>
                      <a:pt x="14710" y="1824"/>
                    </a:lnTo>
                    <a:lnTo>
                      <a:pt x="14716" y="1812"/>
                    </a:lnTo>
                    <a:lnTo>
                      <a:pt x="14722" y="1799"/>
                    </a:lnTo>
                    <a:lnTo>
                      <a:pt x="14727" y="1786"/>
                    </a:lnTo>
                    <a:lnTo>
                      <a:pt x="14732" y="1772"/>
                    </a:lnTo>
                    <a:lnTo>
                      <a:pt x="14736" y="1758"/>
                    </a:lnTo>
                    <a:lnTo>
                      <a:pt x="14739" y="1744"/>
                    </a:lnTo>
                    <a:lnTo>
                      <a:pt x="14741" y="1730"/>
                    </a:lnTo>
                    <a:lnTo>
                      <a:pt x="14743" y="1715"/>
                    </a:lnTo>
                    <a:lnTo>
                      <a:pt x="14744" y="1700"/>
                    </a:lnTo>
                    <a:lnTo>
                      <a:pt x="14745" y="1685"/>
                    </a:lnTo>
                    <a:lnTo>
                      <a:pt x="14745" y="753"/>
                    </a:lnTo>
                    <a:lnTo>
                      <a:pt x="14744" y="739"/>
                    </a:lnTo>
                    <a:lnTo>
                      <a:pt x="14743" y="724"/>
                    </a:lnTo>
                    <a:lnTo>
                      <a:pt x="14741" y="710"/>
                    </a:lnTo>
                    <a:lnTo>
                      <a:pt x="14739" y="695"/>
                    </a:lnTo>
                    <a:lnTo>
                      <a:pt x="14736" y="681"/>
                    </a:lnTo>
                    <a:lnTo>
                      <a:pt x="14732" y="667"/>
                    </a:lnTo>
                    <a:lnTo>
                      <a:pt x="14727" y="654"/>
                    </a:lnTo>
                    <a:lnTo>
                      <a:pt x="14722" y="640"/>
                    </a:lnTo>
                    <a:lnTo>
                      <a:pt x="14716" y="627"/>
                    </a:lnTo>
                    <a:lnTo>
                      <a:pt x="14710" y="614"/>
                    </a:lnTo>
                    <a:lnTo>
                      <a:pt x="14702" y="602"/>
                    </a:lnTo>
                    <a:lnTo>
                      <a:pt x="14694" y="590"/>
                    </a:lnTo>
                    <a:lnTo>
                      <a:pt x="14686" y="579"/>
                    </a:lnTo>
                    <a:lnTo>
                      <a:pt x="14678" y="568"/>
                    </a:lnTo>
                    <a:lnTo>
                      <a:pt x="14669" y="557"/>
                    </a:lnTo>
                    <a:lnTo>
                      <a:pt x="14659" y="547"/>
                    </a:lnTo>
                    <a:lnTo>
                      <a:pt x="14649" y="537"/>
                    </a:lnTo>
                    <a:lnTo>
                      <a:pt x="14638" y="528"/>
                    </a:lnTo>
                    <a:lnTo>
                      <a:pt x="14627" y="519"/>
                    </a:lnTo>
                    <a:lnTo>
                      <a:pt x="14616" y="511"/>
                    </a:lnTo>
                    <a:lnTo>
                      <a:pt x="14604" y="503"/>
                    </a:lnTo>
                    <a:lnTo>
                      <a:pt x="14592" y="496"/>
                    </a:lnTo>
                    <a:lnTo>
                      <a:pt x="14578" y="490"/>
                    </a:lnTo>
                    <a:lnTo>
                      <a:pt x="14566" y="483"/>
                    </a:lnTo>
                    <a:lnTo>
                      <a:pt x="14553" y="478"/>
                    </a:lnTo>
                    <a:lnTo>
                      <a:pt x="14539" y="474"/>
                    </a:lnTo>
                    <a:lnTo>
                      <a:pt x="14525" y="470"/>
                    </a:lnTo>
                    <a:lnTo>
                      <a:pt x="14511" y="466"/>
                    </a:lnTo>
                    <a:lnTo>
                      <a:pt x="14497" y="464"/>
                    </a:lnTo>
                    <a:lnTo>
                      <a:pt x="14482" y="462"/>
                    </a:lnTo>
                    <a:lnTo>
                      <a:pt x="14467" y="461"/>
                    </a:lnTo>
                    <a:lnTo>
                      <a:pt x="14452" y="461"/>
                    </a:lnTo>
                    <a:lnTo>
                      <a:pt x="7582" y="461"/>
                    </a:lnTo>
                    <a:lnTo>
                      <a:pt x="7567" y="461"/>
                    </a:lnTo>
                    <a:lnTo>
                      <a:pt x="7552" y="462"/>
                    </a:lnTo>
                    <a:lnTo>
                      <a:pt x="7537" y="464"/>
                    </a:lnTo>
                    <a:lnTo>
                      <a:pt x="7523" y="466"/>
                    </a:lnTo>
                    <a:lnTo>
                      <a:pt x="7509" y="470"/>
                    </a:lnTo>
                    <a:lnTo>
                      <a:pt x="7495" y="474"/>
                    </a:lnTo>
                    <a:lnTo>
                      <a:pt x="7481" y="478"/>
                    </a:lnTo>
                    <a:lnTo>
                      <a:pt x="7468" y="483"/>
                    </a:lnTo>
                    <a:lnTo>
                      <a:pt x="7455" y="490"/>
                    </a:lnTo>
                    <a:lnTo>
                      <a:pt x="7443" y="496"/>
                    </a:lnTo>
                    <a:lnTo>
                      <a:pt x="7431" y="503"/>
                    </a:lnTo>
                    <a:lnTo>
                      <a:pt x="7418" y="511"/>
                    </a:lnTo>
                    <a:lnTo>
                      <a:pt x="7407" y="519"/>
                    </a:lnTo>
                    <a:lnTo>
                      <a:pt x="7396" y="527"/>
                    </a:lnTo>
                    <a:lnTo>
                      <a:pt x="7385" y="537"/>
                    </a:lnTo>
                    <a:lnTo>
                      <a:pt x="7375" y="547"/>
                    </a:lnTo>
                    <a:lnTo>
                      <a:pt x="7365" y="557"/>
                    </a:lnTo>
                    <a:lnTo>
                      <a:pt x="7356" y="568"/>
                    </a:lnTo>
                    <a:lnTo>
                      <a:pt x="7347" y="579"/>
                    </a:lnTo>
                    <a:lnTo>
                      <a:pt x="7339" y="590"/>
                    </a:lnTo>
                    <a:lnTo>
                      <a:pt x="7332" y="602"/>
                    </a:lnTo>
                    <a:lnTo>
                      <a:pt x="7325" y="614"/>
                    </a:lnTo>
                    <a:lnTo>
                      <a:pt x="7318" y="627"/>
                    </a:lnTo>
                    <a:lnTo>
                      <a:pt x="7312" y="640"/>
                    </a:lnTo>
                    <a:lnTo>
                      <a:pt x="7306" y="654"/>
                    </a:lnTo>
                    <a:lnTo>
                      <a:pt x="7302" y="667"/>
                    </a:lnTo>
                    <a:lnTo>
                      <a:pt x="7298" y="681"/>
                    </a:lnTo>
                    <a:lnTo>
                      <a:pt x="7295" y="695"/>
                    </a:lnTo>
                    <a:lnTo>
                      <a:pt x="7292" y="710"/>
                    </a:lnTo>
                    <a:lnTo>
                      <a:pt x="7290" y="724"/>
                    </a:lnTo>
                    <a:lnTo>
                      <a:pt x="7289" y="739"/>
                    </a:lnTo>
                    <a:lnTo>
                      <a:pt x="7289" y="753"/>
                    </a:lnTo>
                    <a:lnTo>
                      <a:pt x="7289" y="1685"/>
                    </a:lnTo>
                    <a:lnTo>
                      <a:pt x="7289" y="1700"/>
                    </a:lnTo>
                    <a:lnTo>
                      <a:pt x="7290" y="1715"/>
                    </a:lnTo>
                    <a:lnTo>
                      <a:pt x="7292" y="1730"/>
                    </a:lnTo>
                    <a:lnTo>
                      <a:pt x="7295" y="1744"/>
                    </a:lnTo>
                    <a:lnTo>
                      <a:pt x="7298" y="1758"/>
                    </a:lnTo>
                    <a:lnTo>
                      <a:pt x="7302" y="1772"/>
                    </a:lnTo>
                    <a:lnTo>
                      <a:pt x="7306" y="1786"/>
                    </a:lnTo>
                    <a:lnTo>
                      <a:pt x="7312" y="1799"/>
                    </a:lnTo>
                    <a:lnTo>
                      <a:pt x="7318" y="1812"/>
                    </a:lnTo>
                    <a:lnTo>
                      <a:pt x="7325" y="1824"/>
                    </a:lnTo>
                    <a:lnTo>
                      <a:pt x="7332" y="1837"/>
                    </a:lnTo>
                    <a:lnTo>
                      <a:pt x="7339" y="1849"/>
                    </a:lnTo>
                    <a:lnTo>
                      <a:pt x="7347" y="1860"/>
                    </a:lnTo>
                    <a:lnTo>
                      <a:pt x="7356" y="1871"/>
                    </a:lnTo>
                    <a:lnTo>
                      <a:pt x="7365" y="1882"/>
                    </a:lnTo>
                    <a:lnTo>
                      <a:pt x="7375" y="1893"/>
                    </a:lnTo>
                    <a:lnTo>
                      <a:pt x="7385" y="1902"/>
                    </a:lnTo>
                    <a:lnTo>
                      <a:pt x="7396" y="1911"/>
                    </a:lnTo>
                    <a:lnTo>
                      <a:pt x="7407" y="1920"/>
                    </a:lnTo>
                    <a:lnTo>
                      <a:pt x="7418" y="1928"/>
                    </a:lnTo>
                    <a:lnTo>
                      <a:pt x="7431" y="1935"/>
                    </a:lnTo>
                    <a:lnTo>
                      <a:pt x="7443" y="1943"/>
                    </a:lnTo>
                    <a:lnTo>
                      <a:pt x="7455" y="1950"/>
                    </a:lnTo>
                    <a:lnTo>
                      <a:pt x="7468" y="1955"/>
                    </a:lnTo>
                    <a:lnTo>
                      <a:pt x="7481" y="1961"/>
                    </a:lnTo>
                    <a:lnTo>
                      <a:pt x="7495" y="1965"/>
                    </a:lnTo>
                    <a:lnTo>
                      <a:pt x="7509" y="1969"/>
                    </a:lnTo>
                    <a:lnTo>
                      <a:pt x="7523" y="1972"/>
                    </a:lnTo>
                    <a:lnTo>
                      <a:pt x="7537" y="1975"/>
                    </a:lnTo>
                    <a:lnTo>
                      <a:pt x="7552" y="1977"/>
                    </a:lnTo>
                    <a:lnTo>
                      <a:pt x="7567" y="1978"/>
                    </a:lnTo>
                    <a:lnTo>
                      <a:pt x="7582" y="1978"/>
                    </a:lnTo>
                    <a:close/>
                    <a:moveTo>
                      <a:pt x="2937" y="1794"/>
                    </a:moveTo>
                    <a:lnTo>
                      <a:pt x="2967" y="1793"/>
                    </a:lnTo>
                    <a:lnTo>
                      <a:pt x="2999" y="1791"/>
                    </a:lnTo>
                    <a:lnTo>
                      <a:pt x="3029" y="1787"/>
                    </a:lnTo>
                    <a:lnTo>
                      <a:pt x="3059" y="1782"/>
                    </a:lnTo>
                    <a:lnTo>
                      <a:pt x="3088" y="1774"/>
                    </a:lnTo>
                    <a:lnTo>
                      <a:pt x="3118" y="1766"/>
                    </a:lnTo>
                    <a:lnTo>
                      <a:pt x="3146" y="1756"/>
                    </a:lnTo>
                    <a:lnTo>
                      <a:pt x="3174" y="1746"/>
                    </a:lnTo>
                    <a:lnTo>
                      <a:pt x="3200" y="1734"/>
                    </a:lnTo>
                    <a:lnTo>
                      <a:pt x="3227" y="1719"/>
                    </a:lnTo>
                    <a:lnTo>
                      <a:pt x="3252" y="1705"/>
                    </a:lnTo>
                    <a:lnTo>
                      <a:pt x="3277" y="1689"/>
                    </a:lnTo>
                    <a:lnTo>
                      <a:pt x="3301" y="1672"/>
                    </a:lnTo>
                    <a:lnTo>
                      <a:pt x="3324" y="1654"/>
                    </a:lnTo>
                    <a:lnTo>
                      <a:pt x="3347" y="1635"/>
                    </a:lnTo>
                    <a:lnTo>
                      <a:pt x="3368" y="1614"/>
                    </a:lnTo>
                    <a:lnTo>
                      <a:pt x="3388" y="1593"/>
                    </a:lnTo>
                    <a:lnTo>
                      <a:pt x="3408" y="1571"/>
                    </a:lnTo>
                    <a:lnTo>
                      <a:pt x="3425" y="1547"/>
                    </a:lnTo>
                    <a:lnTo>
                      <a:pt x="3442" y="1524"/>
                    </a:lnTo>
                    <a:lnTo>
                      <a:pt x="3458" y="1498"/>
                    </a:lnTo>
                    <a:lnTo>
                      <a:pt x="3473" y="1473"/>
                    </a:lnTo>
                    <a:lnTo>
                      <a:pt x="3487" y="1446"/>
                    </a:lnTo>
                    <a:lnTo>
                      <a:pt x="3499" y="1420"/>
                    </a:lnTo>
                    <a:lnTo>
                      <a:pt x="3509" y="1392"/>
                    </a:lnTo>
                    <a:lnTo>
                      <a:pt x="3519" y="1364"/>
                    </a:lnTo>
                    <a:lnTo>
                      <a:pt x="3528" y="1334"/>
                    </a:lnTo>
                    <a:lnTo>
                      <a:pt x="3535" y="1305"/>
                    </a:lnTo>
                    <a:lnTo>
                      <a:pt x="3540" y="1275"/>
                    </a:lnTo>
                    <a:lnTo>
                      <a:pt x="3544" y="1245"/>
                    </a:lnTo>
                    <a:lnTo>
                      <a:pt x="3546" y="1213"/>
                    </a:lnTo>
                    <a:lnTo>
                      <a:pt x="3547" y="1181"/>
                    </a:lnTo>
                    <a:lnTo>
                      <a:pt x="3546" y="1150"/>
                    </a:lnTo>
                    <a:lnTo>
                      <a:pt x="3544" y="1119"/>
                    </a:lnTo>
                    <a:lnTo>
                      <a:pt x="3540" y="1089"/>
                    </a:lnTo>
                    <a:lnTo>
                      <a:pt x="3535" y="1059"/>
                    </a:lnTo>
                    <a:lnTo>
                      <a:pt x="3528" y="1030"/>
                    </a:lnTo>
                    <a:lnTo>
                      <a:pt x="3519" y="1000"/>
                    </a:lnTo>
                    <a:lnTo>
                      <a:pt x="3509" y="972"/>
                    </a:lnTo>
                    <a:lnTo>
                      <a:pt x="3499" y="944"/>
                    </a:lnTo>
                    <a:lnTo>
                      <a:pt x="3487" y="917"/>
                    </a:lnTo>
                    <a:lnTo>
                      <a:pt x="3473" y="890"/>
                    </a:lnTo>
                    <a:lnTo>
                      <a:pt x="3458" y="865"/>
                    </a:lnTo>
                    <a:lnTo>
                      <a:pt x="3442" y="840"/>
                    </a:lnTo>
                    <a:lnTo>
                      <a:pt x="3425" y="816"/>
                    </a:lnTo>
                    <a:lnTo>
                      <a:pt x="3408" y="793"/>
                    </a:lnTo>
                    <a:lnTo>
                      <a:pt x="3388" y="771"/>
                    </a:lnTo>
                    <a:lnTo>
                      <a:pt x="3368" y="749"/>
                    </a:lnTo>
                    <a:lnTo>
                      <a:pt x="3347" y="729"/>
                    </a:lnTo>
                    <a:lnTo>
                      <a:pt x="3324" y="710"/>
                    </a:lnTo>
                    <a:lnTo>
                      <a:pt x="3301" y="691"/>
                    </a:lnTo>
                    <a:lnTo>
                      <a:pt x="3277" y="675"/>
                    </a:lnTo>
                    <a:lnTo>
                      <a:pt x="3252" y="659"/>
                    </a:lnTo>
                    <a:lnTo>
                      <a:pt x="3227" y="643"/>
                    </a:lnTo>
                    <a:lnTo>
                      <a:pt x="3200" y="630"/>
                    </a:lnTo>
                    <a:lnTo>
                      <a:pt x="3174" y="618"/>
                    </a:lnTo>
                    <a:lnTo>
                      <a:pt x="3146" y="607"/>
                    </a:lnTo>
                    <a:lnTo>
                      <a:pt x="3118" y="598"/>
                    </a:lnTo>
                    <a:lnTo>
                      <a:pt x="3088" y="589"/>
                    </a:lnTo>
                    <a:lnTo>
                      <a:pt x="3059" y="582"/>
                    </a:lnTo>
                    <a:lnTo>
                      <a:pt x="3029" y="577"/>
                    </a:lnTo>
                    <a:lnTo>
                      <a:pt x="2999" y="573"/>
                    </a:lnTo>
                    <a:lnTo>
                      <a:pt x="2967" y="570"/>
                    </a:lnTo>
                    <a:lnTo>
                      <a:pt x="2937" y="570"/>
                    </a:lnTo>
                    <a:lnTo>
                      <a:pt x="2905" y="570"/>
                    </a:lnTo>
                    <a:lnTo>
                      <a:pt x="2874" y="573"/>
                    </a:lnTo>
                    <a:lnTo>
                      <a:pt x="2843" y="577"/>
                    </a:lnTo>
                    <a:lnTo>
                      <a:pt x="2814" y="582"/>
                    </a:lnTo>
                    <a:lnTo>
                      <a:pt x="2784" y="589"/>
                    </a:lnTo>
                    <a:lnTo>
                      <a:pt x="2755" y="598"/>
                    </a:lnTo>
                    <a:lnTo>
                      <a:pt x="2726" y="607"/>
                    </a:lnTo>
                    <a:lnTo>
                      <a:pt x="2699" y="618"/>
                    </a:lnTo>
                    <a:lnTo>
                      <a:pt x="2671" y="630"/>
                    </a:lnTo>
                    <a:lnTo>
                      <a:pt x="2646" y="643"/>
                    </a:lnTo>
                    <a:lnTo>
                      <a:pt x="2619" y="659"/>
                    </a:lnTo>
                    <a:lnTo>
                      <a:pt x="2595" y="675"/>
                    </a:lnTo>
                    <a:lnTo>
                      <a:pt x="2570" y="691"/>
                    </a:lnTo>
                    <a:lnTo>
                      <a:pt x="2548" y="710"/>
                    </a:lnTo>
                    <a:lnTo>
                      <a:pt x="2526" y="729"/>
                    </a:lnTo>
                    <a:lnTo>
                      <a:pt x="2504" y="749"/>
                    </a:lnTo>
                    <a:lnTo>
                      <a:pt x="2484" y="771"/>
                    </a:lnTo>
                    <a:lnTo>
                      <a:pt x="2465" y="793"/>
                    </a:lnTo>
                    <a:lnTo>
                      <a:pt x="2446" y="816"/>
                    </a:lnTo>
                    <a:lnTo>
                      <a:pt x="2430" y="840"/>
                    </a:lnTo>
                    <a:lnTo>
                      <a:pt x="2414" y="865"/>
                    </a:lnTo>
                    <a:lnTo>
                      <a:pt x="2399" y="890"/>
                    </a:lnTo>
                    <a:lnTo>
                      <a:pt x="2385" y="917"/>
                    </a:lnTo>
                    <a:lnTo>
                      <a:pt x="2373" y="944"/>
                    </a:lnTo>
                    <a:lnTo>
                      <a:pt x="2362" y="972"/>
                    </a:lnTo>
                    <a:lnTo>
                      <a:pt x="2353" y="1000"/>
                    </a:lnTo>
                    <a:lnTo>
                      <a:pt x="2345" y="1030"/>
                    </a:lnTo>
                    <a:lnTo>
                      <a:pt x="2337" y="1059"/>
                    </a:lnTo>
                    <a:lnTo>
                      <a:pt x="2332" y="1089"/>
                    </a:lnTo>
                    <a:lnTo>
                      <a:pt x="2328" y="1119"/>
                    </a:lnTo>
                    <a:lnTo>
                      <a:pt x="2326" y="1150"/>
                    </a:lnTo>
                    <a:lnTo>
                      <a:pt x="2325" y="1181"/>
                    </a:lnTo>
                    <a:lnTo>
                      <a:pt x="2326" y="1213"/>
                    </a:lnTo>
                    <a:lnTo>
                      <a:pt x="2328" y="1245"/>
                    </a:lnTo>
                    <a:lnTo>
                      <a:pt x="2332" y="1275"/>
                    </a:lnTo>
                    <a:lnTo>
                      <a:pt x="2337" y="1305"/>
                    </a:lnTo>
                    <a:lnTo>
                      <a:pt x="2345" y="1334"/>
                    </a:lnTo>
                    <a:lnTo>
                      <a:pt x="2353" y="1364"/>
                    </a:lnTo>
                    <a:lnTo>
                      <a:pt x="2362" y="1392"/>
                    </a:lnTo>
                    <a:lnTo>
                      <a:pt x="2373" y="1420"/>
                    </a:lnTo>
                    <a:lnTo>
                      <a:pt x="2385" y="1446"/>
                    </a:lnTo>
                    <a:lnTo>
                      <a:pt x="2399" y="1473"/>
                    </a:lnTo>
                    <a:lnTo>
                      <a:pt x="2414" y="1498"/>
                    </a:lnTo>
                    <a:lnTo>
                      <a:pt x="2430" y="1524"/>
                    </a:lnTo>
                    <a:lnTo>
                      <a:pt x="2446" y="1547"/>
                    </a:lnTo>
                    <a:lnTo>
                      <a:pt x="2465" y="1571"/>
                    </a:lnTo>
                    <a:lnTo>
                      <a:pt x="2484" y="1593"/>
                    </a:lnTo>
                    <a:lnTo>
                      <a:pt x="2504" y="1614"/>
                    </a:lnTo>
                    <a:lnTo>
                      <a:pt x="2526" y="1635"/>
                    </a:lnTo>
                    <a:lnTo>
                      <a:pt x="2548" y="1654"/>
                    </a:lnTo>
                    <a:lnTo>
                      <a:pt x="2570" y="1672"/>
                    </a:lnTo>
                    <a:lnTo>
                      <a:pt x="2595" y="1689"/>
                    </a:lnTo>
                    <a:lnTo>
                      <a:pt x="2619" y="1705"/>
                    </a:lnTo>
                    <a:lnTo>
                      <a:pt x="2646" y="1719"/>
                    </a:lnTo>
                    <a:lnTo>
                      <a:pt x="2671" y="1734"/>
                    </a:lnTo>
                    <a:lnTo>
                      <a:pt x="2699" y="1746"/>
                    </a:lnTo>
                    <a:lnTo>
                      <a:pt x="2726" y="1756"/>
                    </a:lnTo>
                    <a:lnTo>
                      <a:pt x="2755" y="1766"/>
                    </a:lnTo>
                    <a:lnTo>
                      <a:pt x="2784" y="1774"/>
                    </a:lnTo>
                    <a:lnTo>
                      <a:pt x="2814" y="1782"/>
                    </a:lnTo>
                    <a:lnTo>
                      <a:pt x="2843" y="1787"/>
                    </a:lnTo>
                    <a:lnTo>
                      <a:pt x="2874" y="1791"/>
                    </a:lnTo>
                    <a:lnTo>
                      <a:pt x="2905" y="1793"/>
                    </a:lnTo>
                    <a:lnTo>
                      <a:pt x="2937" y="17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6" name="圆角矩形 195"/>
            <p:cNvSpPr/>
            <p:nvPr/>
          </p:nvSpPr>
          <p:spPr bwMode="auto">
            <a:xfrm>
              <a:off x="2281993" y="4867229"/>
              <a:ext cx="1366838" cy="434975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75000"/>
                <a:alpha val="42000"/>
              </a:srgbClr>
            </a:solidFill>
            <a:ln>
              <a:noFill/>
            </a:ln>
            <a:effectLst/>
          </p:spPr>
          <p:txBody>
            <a:bodyPr lIns="91427" tIns="45714" rIns="91427" bIns="4571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1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97" name="圆角矩形 196"/>
            <p:cNvSpPr/>
            <p:nvPr/>
          </p:nvSpPr>
          <p:spPr bwMode="auto">
            <a:xfrm>
              <a:off x="3796468" y="4854527"/>
              <a:ext cx="1277938" cy="438150"/>
            </a:xfrm>
            <a:prstGeom prst="roundRect">
              <a:avLst>
                <a:gd name="adj" fmla="val 4096"/>
              </a:avLst>
            </a:prstGeom>
            <a:solidFill>
              <a:srgbClr val="FFFFFF">
                <a:lumMod val="75000"/>
                <a:alpha val="42000"/>
              </a:srgbClr>
            </a:solidFill>
            <a:ln>
              <a:noFill/>
            </a:ln>
            <a:effectLst/>
          </p:spPr>
          <p:txBody>
            <a:bodyPr lIns="91427" tIns="45714" rIns="91427" bIns="45714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1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98" name="TextBox 28"/>
            <p:cNvSpPr txBox="1">
              <a:spLocks noChangeArrowheads="1"/>
            </p:cNvSpPr>
            <p:nvPr/>
          </p:nvSpPr>
          <p:spPr bwMode="auto">
            <a:xfrm>
              <a:off x="2162933" y="4980736"/>
              <a:ext cx="676275" cy="21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服务器</a:t>
              </a:r>
              <a:r>
                <a:rPr lang="en-US" altLang="zh-CN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/VM</a:t>
              </a:r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域</a:t>
              </a:r>
            </a:p>
          </p:txBody>
        </p:sp>
        <p:sp>
          <p:nvSpPr>
            <p:cNvPr id="199" name="TextBox 29"/>
            <p:cNvSpPr txBox="1">
              <a:spLocks noChangeArrowheads="1"/>
            </p:cNvSpPr>
            <p:nvPr/>
          </p:nvSpPr>
          <p:spPr bwMode="auto">
            <a:xfrm>
              <a:off x="3712333" y="4980736"/>
              <a:ext cx="573087" cy="21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存储域</a:t>
              </a:r>
            </a:p>
          </p:txBody>
        </p:sp>
        <p:sp>
          <p:nvSpPr>
            <p:cNvPr id="200" name="TextBox 30"/>
            <p:cNvSpPr txBox="1">
              <a:spLocks noChangeArrowheads="1"/>
            </p:cNvSpPr>
            <p:nvPr/>
          </p:nvSpPr>
          <p:spPr bwMode="auto">
            <a:xfrm>
              <a:off x="5134733" y="4980736"/>
              <a:ext cx="554037" cy="21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网络业务域</a:t>
              </a:r>
            </a:p>
          </p:txBody>
        </p:sp>
        <p:grpSp>
          <p:nvGrpSpPr>
            <p:cNvPr id="6" name="组合 188"/>
            <p:cNvGrpSpPr>
              <a:grpSpLocks noChangeAspect="1"/>
            </p:cNvGrpSpPr>
            <p:nvPr/>
          </p:nvGrpSpPr>
          <p:grpSpPr bwMode="auto">
            <a:xfrm>
              <a:off x="2382006" y="1765251"/>
              <a:ext cx="3700462" cy="487133"/>
              <a:chOff x="2283824" y="878789"/>
              <a:chExt cx="4135639" cy="545446"/>
            </a:xfrm>
          </p:grpSpPr>
          <p:pic>
            <p:nvPicPr>
              <p:cNvPr id="202" name="Picture 119" descr="MS-S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3824" y="893009"/>
                <a:ext cx="727418" cy="4728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3" name="Picture 120" descr="OpenStack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45755" y="925005"/>
                <a:ext cx="473708" cy="4088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04" name="TextBox 34"/>
              <p:cNvSpPr txBox="1">
                <a:spLocks noChangeArrowheads="1"/>
              </p:cNvSpPr>
              <p:nvPr/>
            </p:nvSpPr>
            <p:spPr bwMode="auto">
              <a:xfrm>
                <a:off x="3228985" y="1186741"/>
                <a:ext cx="931188" cy="237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FusionSphere</a:t>
                </a:r>
                <a:endParaRPr lang="zh-CN" altLang="en-US" sz="12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205" name="Picture 1" descr="E:\0EMO\91Temp\图片\收藏\公司l竖版标志上传\Full Color Brand Signature全色\RGB\JPEG\HW_POS_RGB_Vertical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393068" y="878789"/>
                <a:ext cx="436107" cy="362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6" name="Picture 2" descr="http://t3.gstatic.com/images?q=tbn:ANd9GcTSUHF4tfKwAnfNqgNuh6lV9kbQkVamGdmJagXKbdOfRCrgJfCj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160156" y="946669"/>
                <a:ext cx="445629" cy="370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040" y="972404"/>
                <a:ext cx="702630" cy="332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8" name="圆角矩形 8"/>
            <p:cNvSpPr>
              <a:spLocks noChangeArrowheads="1"/>
            </p:cNvSpPr>
            <p:nvPr/>
          </p:nvSpPr>
          <p:spPr bwMode="auto">
            <a:xfrm>
              <a:off x="2278820" y="3295604"/>
              <a:ext cx="4208463" cy="1487487"/>
            </a:xfrm>
            <a:prstGeom prst="roundRect">
              <a:avLst>
                <a:gd name="adj" fmla="val 0"/>
              </a:avLst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09" name="TextBox 57"/>
            <p:cNvSpPr txBox="1">
              <a:spLocks noChangeArrowheads="1"/>
            </p:cNvSpPr>
            <p:nvPr/>
          </p:nvSpPr>
          <p:spPr bwMode="auto">
            <a:xfrm>
              <a:off x="5884033" y="4517979"/>
              <a:ext cx="585787" cy="212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网络域</a:t>
              </a:r>
            </a:p>
          </p:txBody>
        </p:sp>
        <p:sp>
          <p:nvSpPr>
            <p:cNvPr id="210" name="上下箭头 209"/>
            <p:cNvSpPr/>
            <p:nvPr/>
          </p:nvSpPr>
          <p:spPr bwMode="auto">
            <a:xfrm>
              <a:off x="4039358" y="3052714"/>
              <a:ext cx="320675" cy="242888"/>
            </a:xfrm>
            <a:prstGeom prst="upDownArrow">
              <a:avLst>
                <a:gd name="adj1" fmla="val 50000"/>
                <a:gd name="adj2" fmla="val 27778"/>
              </a:avLst>
            </a:prstGeom>
            <a:solidFill>
              <a:srgbClr val="00CC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7" tIns="45714" rIns="91427" bIns="45714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600" kern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11" name="TextBox 59"/>
            <p:cNvSpPr txBox="1">
              <a:spLocks noChangeArrowheads="1"/>
            </p:cNvSpPr>
            <p:nvPr/>
          </p:nvSpPr>
          <p:spPr bwMode="auto">
            <a:xfrm>
              <a:off x="4247927" y="2279607"/>
              <a:ext cx="1409700" cy="21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Neutron API/Rest API</a:t>
              </a:r>
              <a:endParaRPr lang="zh-CN" altLang="en-US" sz="1200" dirty="0">
                <a:solidFill>
                  <a:srgbClr val="595959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7" name="组合 96"/>
            <p:cNvGrpSpPr>
              <a:grpSpLocks/>
            </p:cNvGrpSpPr>
            <p:nvPr/>
          </p:nvGrpSpPr>
          <p:grpSpPr bwMode="auto">
            <a:xfrm>
              <a:off x="5912608" y="3330533"/>
              <a:ext cx="579437" cy="341312"/>
              <a:chOff x="4249691" y="2479917"/>
              <a:chExt cx="580502" cy="341419"/>
            </a:xfrm>
          </p:grpSpPr>
          <p:sp>
            <p:nvSpPr>
              <p:cNvPr id="213" name="Freeform 27"/>
              <p:cNvSpPr>
                <a:spLocks noEditPoints="1"/>
              </p:cNvSpPr>
              <p:nvPr/>
            </p:nvSpPr>
            <p:spPr bwMode="auto">
              <a:xfrm>
                <a:off x="4249691" y="2479917"/>
                <a:ext cx="580502" cy="341419"/>
              </a:xfrm>
              <a:custGeom>
                <a:avLst/>
                <a:gdLst/>
                <a:ahLst/>
                <a:cxnLst>
                  <a:cxn ang="0">
                    <a:pos x="8324" y="38"/>
                  </a:cxn>
                  <a:cxn ang="0">
                    <a:pos x="9087" y="203"/>
                  </a:cxn>
                  <a:cxn ang="0">
                    <a:pos x="9799" y="487"/>
                  </a:cxn>
                  <a:cxn ang="0">
                    <a:pos x="10451" y="880"/>
                  </a:cxn>
                  <a:cxn ang="0">
                    <a:pos x="11031" y="1370"/>
                  </a:cxn>
                  <a:cxn ang="0">
                    <a:pos x="11529" y="1947"/>
                  </a:cxn>
                  <a:cxn ang="0">
                    <a:pos x="11934" y="2598"/>
                  </a:cxn>
                  <a:cxn ang="0">
                    <a:pos x="12234" y="3314"/>
                  </a:cxn>
                  <a:cxn ang="0">
                    <a:pos x="12378" y="3497"/>
                  </a:cxn>
                  <a:cxn ang="0">
                    <a:pos x="12496" y="3494"/>
                  </a:cxn>
                  <a:cxn ang="0">
                    <a:pos x="13119" y="3540"/>
                  </a:cxn>
                  <a:cxn ang="0">
                    <a:pos x="13870" y="3738"/>
                  </a:cxn>
                  <a:cxn ang="0">
                    <a:pos x="14554" y="4074"/>
                  </a:cxn>
                  <a:cxn ang="0">
                    <a:pos x="15156" y="4535"/>
                  </a:cxn>
                  <a:cxn ang="0">
                    <a:pos x="15663" y="5102"/>
                  </a:cxn>
                  <a:cxn ang="0">
                    <a:pos x="16056" y="5761"/>
                  </a:cxn>
                  <a:cxn ang="0">
                    <a:pos x="16320" y="6494"/>
                  </a:cxn>
                  <a:cxn ang="0">
                    <a:pos x="16438" y="7286"/>
                  </a:cxn>
                  <a:cxn ang="0">
                    <a:pos x="16401" y="8075"/>
                  </a:cxn>
                  <a:cxn ang="0">
                    <a:pos x="16222" y="8813"/>
                  </a:cxn>
                  <a:cxn ang="0">
                    <a:pos x="15915" y="9491"/>
                  </a:cxn>
                  <a:cxn ang="0">
                    <a:pos x="15494" y="10093"/>
                  </a:cxn>
                  <a:cxn ang="0">
                    <a:pos x="14974" y="10606"/>
                  </a:cxn>
                  <a:cxn ang="0">
                    <a:pos x="14369" y="11014"/>
                  </a:cxn>
                  <a:cxn ang="0">
                    <a:pos x="13693" y="11305"/>
                  </a:cxn>
                  <a:cxn ang="0">
                    <a:pos x="12960" y="11462"/>
                  </a:cxn>
                  <a:cxn ang="0">
                    <a:pos x="3341" y="11487"/>
                  </a:cxn>
                  <a:cxn ang="0">
                    <a:pos x="2760" y="11436"/>
                  </a:cxn>
                  <a:cxn ang="0">
                    <a:pos x="2156" y="11265"/>
                  </a:cxn>
                  <a:cxn ang="0">
                    <a:pos x="1603" y="10987"/>
                  </a:cxn>
                  <a:cxn ang="0">
                    <a:pos x="1113" y="10615"/>
                  </a:cxn>
                  <a:cxn ang="0">
                    <a:pos x="697" y="10159"/>
                  </a:cxn>
                  <a:cxn ang="0">
                    <a:pos x="368" y="9631"/>
                  </a:cxn>
                  <a:cxn ang="0">
                    <a:pos x="137" y="9044"/>
                  </a:cxn>
                  <a:cxn ang="0">
                    <a:pos x="15" y="8410"/>
                  </a:cxn>
                  <a:cxn ang="0">
                    <a:pos x="15" y="7754"/>
                  </a:cxn>
                  <a:cxn ang="0">
                    <a:pos x="132" y="7132"/>
                  </a:cxn>
                  <a:cxn ang="0">
                    <a:pos x="354" y="6556"/>
                  </a:cxn>
                  <a:cxn ang="0">
                    <a:pos x="671" y="6034"/>
                  </a:cxn>
                  <a:cxn ang="0">
                    <a:pos x="1072" y="5582"/>
                  </a:cxn>
                  <a:cxn ang="0">
                    <a:pos x="1546" y="5208"/>
                  </a:cxn>
                  <a:cxn ang="0">
                    <a:pos x="2082" y="4924"/>
                  </a:cxn>
                  <a:cxn ang="0">
                    <a:pos x="2668" y="4741"/>
                  </a:cxn>
                  <a:cxn ang="0">
                    <a:pos x="3015" y="4212"/>
                  </a:cxn>
                  <a:cxn ang="0">
                    <a:pos x="3225" y="3295"/>
                  </a:cxn>
                  <a:cxn ang="0">
                    <a:pos x="3597" y="2453"/>
                  </a:cxn>
                  <a:cxn ang="0">
                    <a:pos x="4113" y="1704"/>
                  </a:cxn>
                  <a:cxn ang="0">
                    <a:pos x="4754" y="1069"/>
                  </a:cxn>
                  <a:cxn ang="0">
                    <a:pos x="5503" y="565"/>
                  </a:cxn>
                  <a:cxn ang="0">
                    <a:pos x="6342" y="211"/>
                  </a:cxn>
                  <a:cxn ang="0">
                    <a:pos x="7250" y="25"/>
                  </a:cxn>
                  <a:cxn ang="0">
                    <a:pos x="9148" y="9515"/>
                  </a:cxn>
                  <a:cxn ang="0">
                    <a:pos x="9106" y="9484"/>
                  </a:cxn>
                  <a:cxn ang="0">
                    <a:pos x="9023" y="9509"/>
                  </a:cxn>
                  <a:cxn ang="0">
                    <a:pos x="9156" y="9528"/>
                  </a:cxn>
                  <a:cxn ang="0">
                    <a:pos x="6408" y="9503"/>
                  </a:cxn>
                  <a:cxn ang="0">
                    <a:pos x="6368" y="9519"/>
                  </a:cxn>
                </a:cxnLst>
                <a:rect l="0" t="0" r="r" b="b"/>
                <a:pathLst>
                  <a:path w="16443" h="11487">
                    <a:moveTo>
                      <a:pt x="7726" y="0"/>
                    </a:moveTo>
                    <a:lnTo>
                      <a:pt x="7928" y="4"/>
                    </a:lnTo>
                    <a:lnTo>
                      <a:pt x="8127" y="17"/>
                    </a:lnTo>
                    <a:lnTo>
                      <a:pt x="8324" y="38"/>
                    </a:lnTo>
                    <a:lnTo>
                      <a:pt x="8519" y="68"/>
                    </a:lnTo>
                    <a:lnTo>
                      <a:pt x="8711" y="105"/>
                    </a:lnTo>
                    <a:lnTo>
                      <a:pt x="8900" y="150"/>
                    </a:lnTo>
                    <a:lnTo>
                      <a:pt x="9087" y="203"/>
                    </a:lnTo>
                    <a:lnTo>
                      <a:pt x="9270" y="263"/>
                    </a:lnTo>
                    <a:lnTo>
                      <a:pt x="9450" y="331"/>
                    </a:lnTo>
                    <a:lnTo>
                      <a:pt x="9626" y="406"/>
                    </a:lnTo>
                    <a:lnTo>
                      <a:pt x="9799" y="487"/>
                    </a:lnTo>
                    <a:lnTo>
                      <a:pt x="9969" y="576"/>
                    </a:lnTo>
                    <a:lnTo>
                      <a:pt x="10133" y="670"/>
                    </a:lnTo>
                    <a:lnTo>
                      <a:pt x="10294" y="772"/>
                    </a:lnTo>
                    <a:lnTo>
                      <a:pt x="10451" y="880"/>
                    </a:lnTo>
                    <a:lnTo>
                      <a:pt x="10604" y="994"/>
                    </a:lnTo>
                    <a:lnTo>
                      <a:pt x="10751" y="1113"/>
                    </a:lnTo>
                    <a:lnTo>
                      <a:pt x="10893" y="1239"/>
                    </a:lnTo>
                    <a:lnTo>
                      <a:pt x="11031" y="1370"/>
                    </a:lnTo>
                    <a:lnTo>
                      <a:pt x="11164" y="1507"/>
                    </a:lnTo>
                    <a:lnTo>
                      <a:pt x="11291" y="1648"/>
                    </a:lnTo>
                    <a:lnTo>
                      <a:pt x="11412" y="1795"/>
                    </a:lnTo>
                    <a:lnTo>
                      <a:pt x="11529" y="1947"/>
                    </a:lnTo>
                    <a:lnTo>
                      <a:pt x="11640" y="2102"/>
                    </a:lnTo>
                    <a:lnTo>
                      <a:pt x="11743" y="2264"/>
                    </a:lnTo>
                    <a:lnTo>
                      <a:pt x="11842" y="2429"/>
                    </a:lnTo>
                    <a:lnTo>
                      <a:pt x="11934" y="2598"/>
                    </a:lnTo>
                    <a:lnTo>
                      <a:pt x="12019" y="2772"/>
                    </a:lnTo>
                    <a:lnTo>
                      <a:pt x="12097" y="2948"/>
                    </a:lnTo>
                    <a:lnTo>
                      <a:pt x="12169" y="3129"/>
                    </a:lnTo>
                    <a:lnTo>
                      <a:pt x="12234" y="3314"/>
                    </a:lnTo>
                    <a:lnTo>
                      <a:pt x="12291" y="3501"/>
                    </a:lnTo>
                    <a:lnTo>
                      <a:pt x="12320" y="3499"/>
                    </a:lnTo>
                    <a:lnTo>
                      <a:pt x="12349" y="3498"/>
                    </a:lnTo>
                    <a:lnTo>
                      <a:pt x="12378" y="3497"/>
                    </a:lnTo>
                    <a:lnTo>
                      <a:pt x="12407" y="3496"/>
                    </a:lnTo>
                    <a:lnTo>
                      <a:pt x="12437" y="3495"/>
                    </a:lnTo>
                    <a:lnTo>
                      <a:pt x="12466" y="3494"/>
                    </a:lnTo>
                    <a:lnTo>
                      <a:pt x="12496" y="3494"/>
                    </a:lnTo>
                    <a:lnTo>
                      <a:pt x="12524" y="3494"/>
                    </a:lnTo>
                    <a:lnTo>
                      <a:pt x="12726" y="3499"/>
                    </a:lnTo>
                    <a:lnTo>
                      <a:pt x="12924" y="3515"/>
                    </a:lnTo>
                    <a:lnTo>
                      <a:pt x="13119" y="3540"/>
                    </a:lnTo>
                    <a:lnTo>
                      <a:pt x="13313" y="3575"/>
                    </a:lnTo>
                    <a:lnTo>
                      <a:pt x="13502" y="3621"/>
                    </a:lnTo>
                    <a:lnTo>
                      <a:pt x="13688" y="3674"/>
                    </a:lnTo>
                    <a:lnTo>
                      <a:pt x="13870" y="3738"/>
                    </a:lnTo>
                    <a:lnTo>
                      <a:pt x="14047" y="3809"/>
                    </a:lnTo>
                    <a:lnTo>
                      <a:pt x="14221" y="3889"/>
                    </a:lnTo>
                    <a:lnTo>
                      <a:pt x="14390" y="3977"/>
                    </a:lnTo>
                    <a:lnTo>
                      <a:pt x="14554" y="4074"/>
                    </a:lnTo>
                    <a:lnTo>
                      <a:pt x="14712" y="4179"/>
                    </a:lnTo>
                    <a:lnTo>
                      <a:pt x="14867" y="4290"/>
                    </a:lnTo>
                    <a:lnTo>
                      <a:pt x="15015" y="4409"/>
                    </a:lnTo>
                    <a:lnTo>
                      <a:pt x="15156" y="4535"/>
                    </a:lnTo>
                    <a:lnTo>
                      <a:pt x="15293" y="4667"/>
                    </a:lnTo>
                    <a:lnTo>
                      <a:pt x="15423" y="4806"/>
                    </a:lnTo>
                    <a:lnTo>
                      <a:pt x="15546" y="4951"/>
                    </a:lnTo>
                    <a:lnTo>
                      <a:pt x="15663" y="5102"/>
                    </a:lnTo>
                    <a:lnTo>
                      <a:pt x="15772" y="5259"/>
                    </a:lnTo>
                    <a:lnTo>
                      <a:pt x="15875" y="5421"/>
                    </a:lnTo>
                    <a:lnTo>
                      <a:pt x="15969" y="5588"/>
                    </a:lnTo>
                    <a:lnTo>
                      <a:pt x="16056" y="5761"/>
                    </a:lnTo>
                    <a:lnTo>
                      <a:pt x="16134" y="5938"/>
                    </a:lnTo>
                    <a:lnTo>
                      <a:pt x="16205" y="6119"/>
                    </a:lnTo>
                    <a:lnTo>
                      <a:pt x="16266" y="6305"/>
                    </a:lnTo>
                    <a:lnTo>
                      <a:pt x="16320" y="6494"/>
                    </a:lnTo>
                    <a:lnTo>
                      <a:pt x="16363" y="6687"/>
                    </a:lnTo>
                    <a:lnTo>
                      <a:pt x="16398" y="6884"/>
                    </a:lnTo>
                    <a:lnTo>
                      <a:pt x="16422" y="7083"/>
                    </a:lnTo>
                    <a:lnTo>
                      <a:pt x="16438" y="7286"/>
                    </a:lnTo>
                    <a:lnTo>
                      <a:pt x="16443" y="7490"/>
                    </a:lnTo>
                    <a:lnTo>
                      <a:pt x="16438" y="7688"/>
                    </a:lnTo>
                    <a:lnTo>
                      <a:pt x="16425" y="7883"/>
                    </a:lnTo>
                    <a:lnTo>
                      <a:pt x="16401" y="8075"/>
                    </a:lnTo>
                    <a:lnTo>
                      <a:pt x="16369" y="8264"/>
                    </a:lnTo>
                    <a:lnTo>
                      <a:pt x="16328" y="8451"/>
                    </a:lnTo>
                    <a:lnTo>
                      <a:pt x="16280" y="8634"/>
                    </a:lnTo>
                    <a:lnTo>
                      <a:pt x="16222" y="8813"/>
                    </a:lnTo>
                    <a:lnTo>
                      <a:pt x="16156" y="8989"/>
                    </a:lnTo>
                    <a:lnTo>
                      <a:pt x="16083" y="9161"/>
                    </a:lnTo>
                    <a:lnTo>
                      <a:pt x="16003" y="9328"/>
                    </a:lnTo>
                    <a:lnTo>
                      <a:pt x="15915" y="9491"/>
                    </a:lnTo>
                    <a:lnTo>
                      <a:pt x="15820" y="9649"/>
                    </a:lnTo>
                    <a:lnTo>
                      <a:pt x="15717" y="9802"/>
                    </a:lnTo>
                    <a:lnTo>
                      <a:pt x="15610" y="9950"/>
                    </a:lnTo>
                    <a:lnTo>
                      <a:pt x="15494" y="10093"/>
                    </a:lnTo>
                    <a:lnTo>
                      <a:pt x="15373" y="10230"/>
                    </a:lnTo>
                    <a:lnTo>
                      <a:pt x="15246" y="10361"/>
                    </a:lnTo>
                    <a:lnTo>
                      <a:pt x="15113" y="10487"/>
                    </a:lnTo>
                    <a:lnTo>
                      <a:pt x="14974" y="10606"/>
                    </a:lnTo>
                    <a:lnTo>
                      <a:pt x="14831" y="10718"/>
                    </a:lnTo>
                    <a:lnTo>
                      <a:pt x="14682" y="10824"/>
                    </a:lnTo>
                    <a:lnTo>
                      <a:pt x="14527" y="10923"/>
                    </a:lnTo>
                    <a:lnTo>
                      <a:pt x="14369" y="11014"/>
                    </a:lnTo>
                    <a:lnTo>
                      <a:pt x="14206" y="11098"/>
                    </a:lnTo>
                    <a:lnTo>
                      <a:pt x="14039" y="11176"/>
                    </a:lnTo>
                    <a:lnTo>
                      <a:pt x="13868" y="11244"/>
                    </a:lnTo>
                    <a:lnTo>
                      <a:pt x="13693" y="11305"/>
                    </a:lnTo>
                    <a:lnTo>
                      <a:pt x="13514" y="11357"/>
                    </a:lnTo>
                    <a:lnTo>
                      <a:pt x="13332" y="11401"/>
                    </a:lnTo>
                    <a:lnTo>
                      <a:pt x="13147" y="11436"/>
                    </a:lnTo>
                    <a:lnTo>
                      <a:pt x="12960" y="11462"/>
                    </a:lnTo>
                    <a:lnTo>
                      <a:pt x="12770" y="11479"/>
                    </a:lnTo>
                    <a:lnTo>
                      <a:pt x="12770" y="11487"/>
                    </a:lnTo>
                    <a:lnTo>
                      <a:pt x="12524" y="11487"/>
                    </a:lnTo>
                    <a:lnTo>
                      <a:pt x="3341" y="11487"/>
                    </a:lnTo>
                    <a:lnTo>
                      <a:pt x="3079" y="11487"/>
                    </a:lnTo>
                    <a:lnTo>
                      <a:pt x="3079" y="11477"/>
                    </a:lnTo>
                    <a:lnTo>
                      <a:pt x="2919" y="11459"/>
                    </a:lnTo>
                    <a:lnTo>
                      <a:pt x="2760" y="11436"/>
                    </a:lnTo>
                    <a:lnTo>
                      <a:pt x="2605" y="11404"/>
                    </a:lnTo>
                    <a:lnTo>
                      <a:pt x="2453" y="11365"/>
                    </a:lnTo>
                    <a:lnTo>
                      <a:pt x="2303" y="11318"/>
                    </a:lnTo>
                    <a:lnTo>
                      <a:pt x="2156" y="11265"/>
                    </a:lnTo>
                    <a:lnTo>
                      <a:pt x="2013" y="11205"/>
                    </a:lnTo>
                    <a:lnTo>
                      <a:pt x="1872" y="11139"/>
                    </a:lnTo>
                    <a:lnTo>
                      <a:pt x="1736" y="11067"/>
                    </a:lnTo>
                    <a:lnTo>
                      <a:pt x="1603" y="10987"/>
                    </a:lnTo>
                    <a:lnTo>
                      <a:pt x="1474" y="10903"/>
                    </a:lnTo>
                    <a:lnTo>
                      <a:pt x="1349" y="10813"/>
                    </a:lnTo>
                    <a:lnTo>
                      <a:pt x="1229" y="10716"/>
                    </a:lnTo>
                    <a:lnTo>
                      <a:pt x="1113" y="10615"/>
                    </a:lnTo>
                    <a:lnTo>
                      <a:pt x="1001" y="10508"/>
                    </a:lnTo>
                    <a:lnTo>
                      <a:pt x="895" y="10396"/>
                    </a:lnTo>
                    <a:lnTo>
                      <a:pt x="793" y="10280"/>
                    </a:lnTo>
                    <a:lnTo>
                      <a:pt x="697" y="10159"/>
                    </a:lnTo>
                    <a:lnTo>
                      <a:pt x="606" y="10033"/>
                    </a:lnTo>
                    <a:lnTo>
                      <a:pt x="521" y="9903"/>
                    </a:lnTo>
                    <a:lnTo>
                      <a:pt x="441" y="9769"/>
                    </a:lnTo>
                    <a:lnTo>
                      <a:pt x="368" y="9631"/>
                    </a:lnTo>
                    <a:lnTo>
                      <a:pt x="300" y="9490"/>
                    </a:lnTo>
                    <a:lnTo>
                      <a:pt x="239" y="9345"/>
                    </a:lnTo>
                    <a:lnTo>
                      <a:pt x="185" y="9197"/>
                    </a:lnTo>
                    <a:lnTo>
                      <a:pt x="137" y="9044"/>
                    </a:lnTo>
                    <a:lnTo>
                      <a:pt x="96" y="8890"/>
                    </a:lnTo>
                    <a:lnTo>
                      <a:pt x="62" y="8733"/>
                    </a:lnTo>
                    <a:lnTo>
                      <a:pt x="35" y="8573"/>
                    </a:lnTo>
                    <a:lnTo>
                      <a:pt x="15" y="8410"/>
                    </a:lnTo>
                    <a:lnTo>
                      <a:pt x="4" y="8246"/>
                    </a:lnTo>
                    <a:lnTo>
                      <a:pt x="0" y="8079"/>
                    </a:lnTo>
                    <a:lnTo>
                      <a:pt x="4" y="7916"/>
                    </a:lnTo>
                    <a:lnTo>
                      <a:pt x="15" y="7754"/>
                    </a:lnTo>
                    <a:lnTo>
                      <a:pt x="34" y="7596"/>
                    </a:lnTo>
                    <a:lnTo>
                      <a:pt x="60" y="7439"/>
                    </a:lnTo>
                    <a:lnTo>
                      <a:pt x="92" y="7284"/>
                    </a:lnTo>
                    <a:lnTo>
                      <a:pt x="132" y="7132"/>
                    </a:lnTo>
                    <a:lnTo>
                      <a:pt x="178" y="6983"/>
                    </a:lnTo>
                    <a:lnTo>
                      <a:pt x="230" y="6837"/>
                    </a:lnTo>
                    <a:lnTo>
                      <a:pt x="289" y="6694"/>
                    </a:lnTo>
                    <a:lnTo>
                      <a:pt x="354" y="6556"/>
                    </a:lnTo>
                    <a:lnTo>
                      <a:pt x="424" y="6420"/>
                    </a:lnTo>
                    <a:lnTo>
                      <a:pt x="502" y="6287"/>
                    </a:lnTo>
                    <a:lnTo>
                      <a:pt x="584" y="6159"/>
                    </a:lnTo>
                    <a:lnTo>
                      <a:pt x="671" y="6034"/>
                    </a:lnTo>
                    <a:lnTo>
                      <a:pt x="765" y="5914"/>
                    </a:lnTo>
                    <a:lnTo>
                      <a:pt x="862" y="5799"/>
                    </a:lnTo>
                    <a:lnTo>
                      <a:pt x="965" y="5688"/>
                    </a:lnTo>
                    <a:lnTo>
                      <a:pt x="1072" y="5582"/>
                    </a:lnTo>
                    <a:lnTo>
                      <a:pt x="1184" y="5480"/>
                    </a:lnTo>
                    <a:lnTo>
                      <a:pt x="1301" y="5384"/>
                    </a:lnTo>
                    <a:lnTo>
                      <a:pt x="1421" y="5293"/>
                    </a:lnTo>
                    <a:lnTo>
                      <a:pt x="1546" y="5208"/>
                    </a:lnTo>
                    <a:lnTo>
                      <a:pt x="1675" y="5128"/>
                    </a:lnTo>
                    <a:lnTo>
                      <a:pt x="1807" y="5054"/>
                    </a:lnTo>
                    <a:lnTo>
                      <a:pt x="1942" y="4986"/>
                    </a:lnTo>
                    <a:lnTo>
                      <a:pt x="2082" y="4924"/>
                    </a:lnTo>
                    <a:lnTo>
                      <a:pt x="2224" y="4869"/>
                    </a:lnTo>
                    <a:lnTo>
                      <a:pt x="2369" y="4819"/>
                    </a:lnTo>
                    <a:lnTo>
                      <a:pt x="2517" y="4777"/>
                    </a:lnTo>
                    <a:lnTo>
                      <a:pt x="2668" y="4741"/>
                    </a:lnTo>
                    <a:lnTo>
                      <a:pt x="2821" y="4713"/>
                    </a:lnTo>
                    <a:lnTo>
                      <a:pt x="2976" y="4692"/>
                    </a:lnTo>
                    <a:lnTo>
                      <a:pt x="2990" y="4450"/>
                    </a:lnTo>
                    <a:lnTo>
                      <a:pt x="3015" y="4212"/>
                    </a:lnTo>
                    <a:lnTo>
                      <a:pt x="3051" y="3976"/>
                    </a:lnTo>
                    <a:lnTo>
                      <a:pt x="3098" y="3744"/>
                    </a:lnTo>
                    <a:lnTo>
                      <a:pt x="3156" y="3517"/>
                    </a:lnTo>
                    <a:lnTo>
                      <a:pt x="3225" y="3295"/>
                    </a:lnTo>
                    <a:lnTo>
                      <a:pt x="3303" y="3076"/>
                    </a:lnTo>
                    <a:lnTo>
                      <a:pt x="3391" y="2863"/>
                    </a:lnTo>
                    <a:lnTo>
                      <a:pt x="3489" y="2655"/>
                    </a:lnTo>
                    <a:lnTo>
                      <a:pt x="3597" y="2453"/>
                    </a:lnTo>
                    <a:lnTo>
                      <a:pt x="3713" y="2256"/>
                    </a:lnTo>
                    <a:lnTo>
                      <a:pt x="3837" y="2065"/>
                    </a:lnTo>
                    <a:lnTo>
                      <a:pt x="3971" y="1882"/>
                    </a:lnTo>
                    <a:lnTo>
                      <a:pt x="4113" y="1704"/>
                    </a:lnTo>
                    <a:lnTo>
                      <a:pt x="4262" y="1535"/>
                    </a:lnTo>
                    <a:lnTo>
                      <a:pt x="4419" y="1371"/>
                    </a:lnTo>
                    <a:lnTo>
                      <a:pt x="4583" y="1216"/>
                    </a:lnTo>
                    <a:lnTo>
                      <a:pt x="4754" y="1069"/>
                    </a:lnTo>
                    <a:lnTo>
                      <a:pt x="4932" y="930"/>
                    </a:lnTo>
                    <a:lnTo>
                      <a:pt x="5117" y="800"/>
                    </a:lnTo>
                    <a:lnTo>
                      <a:pt x="5307" y="677"/>
                    </a:lnTo>
                    <a:lnTo>
                      <a:pt x="5503" y="565"/>
                    </a:lnTo>
                    <a:lnTo>
                      <a:pt x="5705" y="462"/>
                    </a:lnTo>
                    <a:lnTo>
                      <a:pt x="5912" y="368"/>
                    </a:lnTo>
                    <a:lnTo>
                      <a:pt x="6124" y="284"/>
                    </a:lnTo>
                    <a:lnTo>
                      <a:pt x="6342" y="211"/>
                    </a:lnTo>
                    <a:lnTo>
                      <a:pt x="6563" y="147"/>
                    </a:lnTo>
                    <a:lnTo>
                      <a:pt x="6788" y="95"/>
                    </a:lnTo>
                    <a:lnTo>
                      <a:pt x="7018" y="54"/>
                    </a:lnTo>
                    <a:lnTo>
                      <a:pt x="7250" y="25"/>
                    </a:lnTo>
                    <a:lnTo>
                      <a:pt x="7487" y="6"/>
                    </a:lnTo>
                    <a:lnTo>
                      <a:pt x="7726" y="0"/>
                    </a:lnTo>
                    <a:close/>
                    <a:moveTo>
                      <a:pt x="9156" y="9528"/>
                    </a:moveTo>
                    <a:lnTo>
                      <a:pt x="9148" y="9515"/>
                    </a:lnTo>
                    <a:lnTo>
                      <a:pt x="9141" y="9503"/>
                    </a:lnTo>
                    <a:lnTo>
                      <a:pt x="9134" y="9491"/>
                    </a:lnTo>
                    <a:lnTo>
                      <a:pt x="9127" y="9478"/>
                    </a:lnTo>
                    <a:lnTo>
                      <a:pt x="9106" y="9484"/>
                    </a:lnTo>
                    <a:lnTo>
                      <a:pt x="9086" y="9491"/>
                    </a:lnTo>
                    <a:lnTo>
                      <a:pt x="9065" y="9498"/>
                    </a:lnTo>
                    <a:lnTo>
                      <a:pt x="9045" y="9503"/>
                    </a:lnTo>
                    <a:lnTo>
                      <a:pt x="9023" y="9509"/>
                    </a:lnTo>
                    <a:lnTo>
                      <a:pt x="9003" y="9515"/>
                    </a:lnTo>
                    <a:lnTo>
                      <a:pt x="8982" y="9521"/>
                    </a:lnTo>
                    <a:lnTo>
                      <a:pt x="8961" y="9528"/>
                    </a:lnTo>
                    <a:lnTo>
                      <a:pt x="9156" y="9528"/>
                    </a:lnTo>
                    <a:close/>
                    <a:moveTo>
                      <a:pt x="6492" y="9528"/>
                    </a:moveTo>
                    <a:lnTo>
                      <a:pt x="6464" y="9519"/>
                    </a:lnTo>
                    <a:lnTo>
                      <a:pt x="6435" y="9511"/>
                    </a:lnTo>
                    <a:lnTo>
                      <a:pt x="6408" y="9503"/>
                    </a:lnTo>
                    <a:lnTo>
                      <a:pt x="6379" y="9495"/>
                    </a:lnTo>
                    <a:lnTo>
                      <a:pt x="6376" y="9503"/>
                    </a:lnTo>
                    <a:lnTo>
                      <a:pt x="6372" y="9511"/>
                    </a:lnTo>
                    <a:lnTo>
                      <a:pt x="6368" y="9519"/>
                    </a:lnTo>
                    <a:lnTo>
                      <a:pt x="6364" y="9528"/>
                    </a:lnTo>
                    <a:lnTo>
                      <a:pt x="6492" y="9528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矩形 177"/>
              <p:cNvSpPr>
                <a:spLocks noChangeArrowheads="1"/>
              </p:cNvSpPr>
              <p:nvPr/>
            </p:nvSpPr>
            <p:spPr bwMode="auto">
              <a:xfrm>
                <a:off x="4332294" y="2561757"/>
                <a:ext cx="240844" cy="210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  <a:sym typeface="Arial" pitchFamily="34" charset="0"/>
                  </a:rPr>
                  <a:t>DCN</a:t>
                </a:r>
              </a:p>
            </p:txBody>
          </p:sp>
        </p:grpSp>
        <p:pic>
          <p:nvPicPr>
            <p:cNvPr id="215" name="Picture 3" descr="F:\PIC\16：10_PPT_pic\ICOS\Places-network-server-database-ico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09220" y="4948189"/>
              <a:ext cx="288925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6" name="Picture 3" descr="F:\PIC\16：10_PPT_pic\ICOS\Places-network-server-database-ico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80695" y="4937079"/>
              <a:ext cx="288925" cy="23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组合 624"/>
            <p:cNvGrpSpPr/>
            <p:nvPr/>
          </p:nvGrpSpPr>
          <p:grpSpPr>
            <a:xfrm>
              <a:off x="6040398" y="5018867"/>
              <a:ext cx="276447" cy="223284"/>
              <a:chOff x="-1618534" y="2713542"/>
              <a:chExt cx="795326" cy="527513"/>
            </a:xfrm>
            <a:solidFill>
              <a:srgbClr val="C00000"/>
            </a:solidFill>
          </p:grpSpPr>
          <p:sp>
            <p:nvSpPr>
              <p:cNvPr id="218" name="Freeform 40"/>
              <p:cNvSpPr>
                <a:spLocks/>
              </p:cNvSpPr>
              <p:nvPr/>
            </p:nvSpPr>
            <p:spPr bwMode="auto">
              <a:xfrm>
                <a:off x="-1326373" y="2713542"/>
                <a:ext cx="251583" cy="154196"/>
              </a:xfrm>
              <a:custGeom>
                <a:avLst/>
                <a:gdLst/>
                <a:ahLst/>
                <a:cxnLst>
                  <a:cxn ang="0">
                    <a:pos x="124" y="4"/>
                  </a:cxn>
                  <a:cxn ang="0">
                    <a:pos x="124" y="0"/>
                  </a:cxn>
                  <a:cxn ang="0">
                    <a:pos x="124" y="0"/>
                  </a:cxn>
                  <a:cxn ang="0">
                    <a:pos x="12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70"/>
                  </a:cxn>
                  <a:cxn ang="0">
                    <a:pos x="2" y="72"/>
                  </a:cxn>
                  <a:cxn ang="0">
                    <a:pos x="6" y="74"/>
                  </a:cxn>
                  <a:cxn ang="0">
                    <a:pos x="10" y="76"/>
                  </a:cxn>
                  <a:cxn ang="0">
                    <a:pos x="100" y="76"/>
                  </a:cxn>
                  <a:cxn ang="0">
                    <a:pos x="100" y="76"/>
                  </a:cxn>
                  <a:cxn ang="0">
                    <a:pos x="110" y="64"/>
                  </a:cxn>
                  <a:cxn ang="0">
                    <a:pos x="116" y="52"/>
                  </a:cxn>
                  <a:cxn ang="0">
                    <a:pos x="120" y="40"/>
                  </a:cxn>
                  <a:cxn ang="0">
                    <a:pos x="122" y="28"/>
                  </a:cxn>
                  <a:cxn ang="0">
                    <a:pos x="124" y="12"/>
                  </a:cxn>
                  <a:cxn ang="0">
                    <a:pos x="124" y="4"/>
                  </a:cxn>
                  <a:cxn ang="0">
                    <a:pos x="124" y="4"/>
                  </a:cxn>
                </a:cxnLst>
                <a:rect l="0" t="0" r="r" b="b"/>
                <a:pathLst>
                  <a:path w="124" h="76">
                    <a:moveTo>
                      <a:pt x="124" y="4"/>
                    </a:moveTo>
                    <a:lnTo>
                      <a:pt x="124" y="0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6" y="74"/>
                    </a:lnTo>
                    <a:lnTo>
                      <a:pt x="1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10" y="64"/>
                    </a:lnTo>
                    <a:lnTo>
                      <a:pt x="116" y="52"/>
                    </a:lnTo>
                    <a:lnTo>
                      <a:pt x="120" y="40"/>
                    </a:lnTo>
                    <a:lnTo>
                      <a:pt x="122" y="28"/>
                    </a:lnTo>
                    <a:lnTo>
                      <a:pt x="124" y="12"/>
                    </a:lnTo>
                    <a:lnTo>
                      <a:pt x="124" y="4"/>
                    </a:lnTo>
                    <a:lnTo>
                      <a:pt x="12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9" name="Freeform 41"/>
              <p:cNvSpPr>
                <a:spLocks/>
              </p:cNvSpPr>
              <p:nvPr/>
            </p:nvSpPr>
            <p:spPr bwMode="auto">
              <a:xfrm>
                <a:off x="-1610418" y="2713542"/>
                <a:ext cx="247525" cy="154196"/>
              </a:xfrm>
              <a:custGeom>
                <a:avLst/>
                <a:gdLst/>
                <a:ahLst/>
                <a:cxnLst>
                  <a:cxn ang="0">
                    <a:pos x="10" y="76"/>
                  </a:cxn>
                  <a:cxn ang="0">
                    <a:pos x="112" y="76"/>
                  </a:cxn>
                  <a:cxn ang="0">
                    <a:pos x="112" y="76"/>
                  </a:cxn>
                  <a:cxn ang="0">
                    <a:pos x="116" y="74"/>
                  </a:cxn>
                  <a:cxn ang="0">
                    <a:pos x="120" y="72"/>
                  </a:cxn>
                  <a:cxn ang="0">
                    <a:pos x="122" y="70"/>
                  </a:cxn>
                  <a:cxn ang="0">
                    <a:pos x="122" y="66"/>
                  </a:cxn>
                  <a:cxn ang="0">
                    <a:pos x="122" y="10"/>
                  </a:cxn>
                  <a:cxn ang="0">
                    <a:pos x="122" y="10"/>
                  </a:cxn>
                  <a:cxn ang="0">
                    <a:pos x="122" y="6"/>
                  </a:cxn>
                  <a:cxn ang="0">
                    <a:pos x="120" y="2"/>
                  </a:cxn>
                  <a:cxn ang="0">
                    <a:pos x="116" y="0"/>
                  </a:cxn>
                  <a:cxn ang="0">
                    <a:pos x="1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70"/>
                  </a:cxn>
                  <a:cxn ang="0">
                    <a:pos x="2" y="72"/>
                  </a:cxn>
                  <a:cxn ang="0">
                    <a:pos x="6" y="74"/>
                  </a:cxn>
                  <a:cxn ang="0">
                    <a:pos x="10" y="76"/>
                  </a:cxn>
                  <a:cxn ang="0">
                    <a:pos x="10" y="76"/>
                  </a:cxn>
                </a:cxnLst>
                <a:rect l="0" t="0" r="r" b="b"/>
                <a:pathLst>
                  <a:path w="122" h="76">
                    <a:moveTo>
                      <a:pt x="10" y="76"/>
                    </a:moveTo>
                    <a:lnTo>
                      <a:pt x="112" y="76"/>
                    </a:lnTo>
                    <a:lnTo>
                      <a:pt x="112" y="76"/>
                    </a:lnTo>
                    <a:lnTo>
                      <a:pt x="116" y="74"/>
                    </a:lnTo>
                    <a:lnTo>
                      <a:pt x="120" y="72"/>
                    </a:lnTo>
                    <a:lnTo>
                      <a:pt x="122" y="70"/>
                    </a:lnTo>
                    <a:lnTo>
                      <a:pt x="122" y="66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6"/>
                    </a:lnTo>
                    <a:lnTo>
                      <a:pt x="120" y="2"/>
                    </a:lnTo>
                    <a:lnTo>
                      <a:pt x="116" y="0"/>
                    </a:lnTo>
                    <a:lnTo>
                      <a:pt x="1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6" y="74"/>
                    </a:lnTo>
                    <a:lnTo>
                      <a:pt x="10" y="76"/>
                    </a:lnTo>
                    <a:lnTo>
                      <a:pt x="1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0" name="Freeform 42"/>
              <p:cNvSpPr>
                <a:spLocks/>
              </p:cNvSpPr>
              <p:nvPr/>
            </p:nvSpPr>
            <p:spPr bwMode="auto">
              <a:xfrm>
                <a:off x="-1618534" y="2900200"/>
                <a:ext cx="466645" cy="154196"/>
              </a:xfrm>
              <a:custGeom>
                <a:avLst/>
                <a:gdLst/>
                <a:ahLst/>
                <a:cxnLst>
                  <a:cxn ang="0">
                    <a:pos x="186" y="76"/>
                  </a:cxn>
                  <a:cxn ang="0">
                    <a:pos x="186" y="76"/>
                  </a:cxn>
                  <a:cxn ang="0">
                    <a:pos x="188" y="66"/>
                  </a:cxn>
                  <a:cxn ang="0">
                    <a:pos x="192" y="56"/>
                  </a:cxn>
                  <a:cxn ang="0">
                    <a:pos x="202" y="36"/>
                  </a:cxn>
                  <a:cxn ang="0">
                    <a:pos x="214" y="18"/>
                  </a:cxn>
                  <a:cxn ang="0">
                    <a:pos x="230" y="0"/>
                  </a:cxn>
                  <a:cxn ang="0">
                    <a:pos x="230" y="0"/>
                  </a:cxn>
                  <a:cxn ang="0">
                    <a:pos x="22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2" y="70"/>
                  </a:cxn>
                  <a:cxn ang="0">
                    <a:pos x="4" y="74"/>
                  </a:cxn>
                  <a:cxn ang="0">
                    <a:pos x="6" y="76"/>
                  </a:cxn>
                  <a:cxn ang="0">
                    <a:pos x="10" y="76"/>
                  </a:cxn>
                  <a:cxn ang="0">
                    <a:pos x="186" y="76"/>
                  </a:cxn>
                </a:cxnLst>
                <a:rect l="0" t="0" r="r" b="b"/>
                <a:pathLst>
                  <a:path w="230" h="76">
                    <a:moveTo>
                      <a:pt x="186" y="76"/>
                    </a:moveTo>
                    <a:lnTo>
                      <a:pt x="186" y="76"/>
                    </a:lnTo>
                    <a:lnTo>
                      <a:pt x="188" y="66"/>
                    </a:lnTo>
                    <a:lnTo>
                      <a:pt x="192" y="56"/>
                    </a:lnTo>
                    <a:lnTo>
                      <a:pt x="202" y="36"/>
                    </a:lnTo>
                    <a:lnTo>
                      <a:pt x="214" y="18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2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70"/>
                    </a:lnTo>
                    <a:lnTo>
                      <a:pt x="4" y="74"/>
                    </a:lnTo>
                    <a:lnTo>
                      <a:pt x="6" y="76"/>
                    </a:lnTo>
                    <a:lnTo>
                      <a:pt x="10" y="76"/>
                    </a:lnTo>
                    <a:lnTo>
                      <a:pt x="186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1" name="Freeform 43"/>
              <p:cNvSpPr>
                <a:spLocks/>
              </p:cNvSpPr>
              <p:nvPr/>
            </p:nvSpPr>
            <p:spPr bwMode="auto">
              <a:xfrm>
                <a:off x="-1610418" y="3086858"/>
                <a:ext cx="247525" cy="154196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70"/>
                  </a:cxn>
                  <a:cxn ang="0">
                    <a:pos x="2" y="74"/>
                  </a:cxn>
                  <a:cxn ang="0">
                    <a:pos x="6" y="76"/>
                  </a:cxn>
                  <a:cxn ang="0">
                    <a:pos x="10" y="76"/>
                  </a:cxn>
                  <a:cxn ang="0">
                    <a:pos x="112" y="76"/>
                  </a:cxn>
                  <a:cxn ang="0">
                    <a:pos x="112" y="76"/>
                  </a:cxn>
                  <a:cxn ang="0">
                    <a:pos x="116" y="76"/>
                  </a:cxn>
                  <a:cxn ang="0">
                    <a:pos x="120" y="74"/>
                  </a:cxn>
                  <a:cxn ang="0">
                    <a:pos x="122" y="70"/>
                  </a:cxn>
                  <a:cxn ang="0">
                    <a:pos x="122" y="66"/>
                  </a:cxn>
                  <a:cxn ang="0">
                    <a:pos x="122" y="12"/>
                  </a:cxn>
                  <a:cxn ang="0">
                    <a:pos x="122" y="12"/>
                  </a:cxn>
                  <a:cxn ang="0">
                    <a:pos x="122" y="6"/>
                  </a:cxn>
                  <a:cxn ang="0">
                    <a:pos x="120" y="4"/>
                  </a:cxn>
                  <a:cxn ang="0">
                    <a:pos x="116" y="2"/>
                  </a:cxn>
                  <a:cxn ang="0">
                    <a:pos x="112" y="0"/>
                  </a:cxn>
                  <a:cxn ang="0">
                    <a:pos x="112" y="0"/>
                  </a:cxn>
                </a:cxnLst>
                <a:rect l="0" t="0" r="r" b="b"/>
                <a:pathLst>
                  <a:path w="122" h="76">
                    <a:moveTo>
                      <a:pt x="112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" y="76"/>
                    </a:lnTo>
                    <a:lnTo>
                      <a:pt x="10" y="76"/>
                    </a:lnTo>
                    <a:lnTo>
                      <a:pt x="112" y="76"/>
                    </a:lnTo>
                    <a:lnTo>
                      <a:pt x="112" y="76"/>
                    </a:lnTo>
                    <a:lnTo>
                      <a:pt x="116" y="76"/>
                    </a:lnTo>
                    <a:lnTo>
                      <a:pt x="120" y="74"/>
                    </a:lnTo>
                    <a:lnTo>
                      <a:pt x="122" y="70"/>
                    </a:lnTo>
                    <a:lnTo>
                      <a:pt x="122" y="66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6"/>
                    </a:lnTo>
                    <a:lnTo>
                      <a:pt x="120" y="4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Freeform 44"/>
              <p:cNvSpPr>
                <a:spLocks/>
              </p:cNvSpPr>
              <p:nvPr/>
            </p:nvSpPr>
            <p:spPr bwMode="auto">
              <a:xfrm>
                <a:off x="-1326373" y="3086858"/>
                <a:ext cx="182600" cy="154196"/>
              </a:xfrm>
              <a:custGeom>
                <a:avLst/>
                <a:gdLst/>
                <a:ahLst/>
                <a:cxnLst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0" y="70"/>
                  </a:cxn>
                  <a:cxn ang="0">
                    <a:pos x="2" y="74"/>
                  </a:cxn>
                  <a:cxn ang="0">
                    <a:pos x="6" y="76"/>
                  </a:cxn>
                  <a:cxn ang="0">
                    <a:pos x="10" y="76"/>
                  </a:cxn>
                  <a:cxn ang="0">
                    <a:pos x="90" y="76"/>
                  </a:cxn>
                  <a:cxn ang="0">
                    <a:pos x="90" y="76"/>
                  </a:cxn>
                  <a:cxn ang="0">
                    <a:pos x="74" y="66"/>
                  </a:cxn>
                  <a:cxn ang="0">
                    <a:pos x="62" y="50"/>
                  </a:cxn>
                  <a:cxn ang="0">
                    <a:pos x="50" y="34"/>
                  </a:cxn>
                  <a:cxn ang="0">
                    <a:pos x="44" y="16"/>
                  </a:cxn>
                  <a:cxn ang="0">
                    <a:pos x="44" y="16"/>
                  </a:cxn>
                </a:cxnLst>
                <a:rect l="0" t="0" r="r" b="b"/>
                <a:pathLst>
                  <a:path w="90" h="76">
                    <a:moveTo>
                      <a:pt x="44" y="16"/>
                    </a:moveTo>
                    <a:lnTo>
                      <a:pt x="44" y="16"/>
                    </a:lnTo>
                    <a:lnTo>
                      <a:pt x="4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" y="76"/>
                    </a:lnTo>
                    <a:lnTo>
                      <a:pt x="10" y="76"/>
                    </a:lnTo>
                    <a:lnTo>
                      <a:pt x="90" y="76"/>
                    </a:lnTo>
                    <a:lnTo>
                      <a:pt x="90" y="76"/>
                    </a:lnTo>
                    <a:lnTo>
                      <a:pt x="74" y="66"/>
                    </a:lnTo>
                    <a:lnTo>
                      <a:pt x="62" y="50"/>
                    </a:lnTo>
                    <a:lnTo>
                      <a:pt x="50" y="34"/>
                    </a:lnTo>
                    <a:lnTo>
                      <a:pt x="44" y="16"/>
                    </a:lnTo>
                    <a:lnTo>
                      <a:pt x="4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3" name="Freeform 45"/>
              <p:cNvSpPr>
                <a:spLocks/>
              </p:cNvSpPr>
              <p:nvPr/>
            </p:nvSpPr>
            <p:spPr bwMode="auto">
              <a:xfrm>
                <a:off x="-1216813" y="2721658"/>
                <a:ext cx="393605" cy="519397"/>
              </a:xfrm>
              <a:custGeom>
                <a:avLst/>
                <a:gdLst/>
                <a:ahLst/>
                <a:cxnLst>
                  <a:cxn ang="0">
                    <a:pos x="194" y="144"/>
                  </a:cxn>
                  <a:cxn ang="0">
                    <a:pos x="188" y="112"/>
                  </a:cxn>
                  <a:cxn ang="0">
                    <a:pos x="174" y="82"/>
                  </a:cxn>
                  <a:cxn ang="0">
                    <a:pos x="156" y="58"/>
                  </a:cxn>
                  <a:cxn ang="0">
                    <a:pos x="116" y="22"/>
                  </a:cxn>
                  <a:cxn ang="0">
                    <a:pos x="84" y="0"/>
                  </a:cxn>
                  <a:cxn ang="0">
                    <a:pos x="84" y="8"/>
                  </a:cxn>
                  <a:cxn ang="0">
                    <a:pos x="78" y="42"/>
                  </a:cxn>
                  <a:cxn ang="0">
                    <a:pos x="64" y="72"/>
                  </a:cxn>
                  <a:cxn ang="0">
                    <a:pos x="52" y="86"/>
                  </a:cxn>
                  <a:cxn ang="0">
                    <a:pos x="20" y="122"/>
                  </a:cxn>
                  <a:cxn ang="0">
                    <a:pos x="6" y="150"/>
                  </a:cxn>
                  <a:cxn ang="0">
                    <a:pos x="0" y="178"/>
                  </a:cxn>
                  <a:cxn ang="0">
                    <a:pos x="2" y="192"/>
                  </a:cxn>
                  <a:cxn ang="0">
                    <a:pos x="12" y="214"/>
                  </a:cxn>
                  <a:cxn ang="0">
                    <a:pos x="28" y="234"/>
                  </a:cxn>
                  <a:cxn ang="0">
                    <a:pos x="46" y="248"/>
                  </a:cxn>
                  <a:cxn ang="0">
                    <a:pos x="70" y="256"/>
                  </a:cxn>
                  <a:cxn ang="0">
                    <a:pos x="64" y="240"/>
                  </a:cxn>
                  <a:cxn ang="0">
                    <a:pos x="64" y="214"/>
                  </a:cxn>
                  <a:cxn ang="0">
                    <a:pos x="72" y="196"/>
                  </a:cxn>
                  <a:cxn ang="0">
                    <a:pos x="78" y="186"/>
                  </a:cxn>
                  <a:cxn ang="0">
                    <a:pos x="104" y="146"/>
                  </a:cxn>
                  <a:cxn ang="0">
                    <a:pos x="112" y="128"/>
                  </a:cxn>
                  <a:cxn ang="0">
                    <a:pos x="120" y="140"/>
                  </a:cxn>
                  <a:cxn ang="0">
                    <a:pos x="132" y="168"/>
                  </a:cxn>
                  <a:cxn ang="0">
                    <a:pos x="140" y="206"/>
                  </a:cxn>
                  <a:cxn ang="0">
                    <a:pos x="138" y="228"/>
                  </a:cxn>
                  <a:cxn ang="0">
                    <a:pos x="130" y="248"/>
                  </a:cxn>
                  <a:cxn ang="0">
                    <a:pos x="142" y="242"/>
                  </a:cxn>
                  <a:cxn ang="0">
                    <a:pos x="166" y="224"/>
                  </a:cxn>
                  <a:cxn ang="0">
                    <a:pos x="186" y="200"/>
                  </a:cxn>
                  <a:cxn ang="0">
                    <a:pos x="194" y="166"/>
                  </a:cxn>
                  <a:cxn ang="0">
                    <a:pos x="194" y="144"/>
                  </a:cxn>
                </a:cxnLst>
                <a:rect l="0" t="0" r="r" b="b"/>
                <a:pathLst>
                  <a:path w="194" h="256">
                    <a:moveTo>
                      <a:pt x="194" y="144"/>
                    </a:moveTo>
                    <a:lnTo>
                      <a:pt x="194" y="144"/>
                    </a:lnTo>
                    <a:lnTo>
                      <a:pt x="192" y="128"/>
                    </a:lnTo>
                    <a:lnTo>
                      <a:pt x="188" y="112"/>
                    </a:lnTo>
                    <a:lnTo>
                      <a:pt x="180" y="96"/>
                    </a:lnTo>
                    <a:lnTo>
                      <a:pt x="174" y="82"/>
                    </a:lnTo>
                    <a:lnTo>
                      <a:pt x="164" y="70"/>
                    </a:lnTo>
                    <a:lnTo>
                      <a:pt x="156" y="58"/>
                    </a:lnTo>
                    <a:lnTo>
                      <a:pt x="136" y="38"/>
                    </a:lnTo>
                    <a:lnTo>
                      <a:pt x="116" y="22"/>
                    </a:lnTo>
                    <a:lnTo>
                      <a:pt x="100" y="1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8"/>
                    </a:lnTo>
                    <a:lnTo>
                      <a:pt x="82" y="30"/>
                    </a:lnTo>
                    <a:lnTo>
                      <a:pt x="78" y="42"/>
                    </a:lnTo>
                    <a:lnTo>
                      <a:pt x="72" y="58"/>
                    </a:lnTo>
                    <a:lnTo>
                      <a:pt x="64" y="72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30" y="110"/>
                    </a:lnTo>
                    <a:lnTo>
                      <a:pt x="20" y="122"/>
                    </a:lnTo>
                    <a:lnTo>
                      <a:pt x="12" y="136"/>
                    </a:lnTo>
                    <a:lnTo>
                      <a:pt x="6" y="150"/>
                    </a:lnTo>
                    <a:lnTo>
                      <a:pt x="2" y="164"/>
                    </a:lnTo>
                    <a:lnTo>
                      <a:pt x="0" y="178"/>
                    </a:lnTo>
                    <a:lnTo>
                      <a:pt x="2" y="192"/>
                    </a:lnTo>
                    <a:lnTo>
                      <a:pt x="2" y="192"/>
                    </a:lnTo>
                    <a:lnTo>
                      <a:pt x="8" y="204"/>
                    </a:lnTo>
                    <a:lnTo>
                      <a:pt x="12" y="214"/>
                    </a:lnTo>
                    <a:lnTo>
                      <a:pt x="20" y="224"/>
                    </a:lnTo>
                    <a:lnTo>
                      <a:pt x="28" y="234"/>
                    </a:lnTo>
                    <a:lnTo>
                      <a:pt x="36" y="242"/>
                    </a:lnTo>
                    <a:lnTo>
                      <a:pt x="46" y="248"/>
                    </a:lnTo>
                    <a:lnTo>
                      <a:pt x="58" y="254"/>
                    </a:lnTo>
                    <a:lnTo>
                      <a:pt x="70" y="256"/>
                    </a:lnTo>
                    <a:lnTo>
                      <a:pt x="70" y="256"/>
                    </a:lnTo>
                    <a:lnTo>
                      <a:pt x="64" y="240"/>
                    </a:lnTo>
                    <a:lnTo>
                      <a:pt x="64" y="222"/>
                    </a:lnTo>
                    <a:lnTo>
                      <a:pt x="64" y="214"/>
                    </a:lnTo>
                    <a:lnTo>
                      <a:pt x="66" y="204"/>
                    </a:lnTo>
                    <a:lnTo>
                      <a:pt x="72" y="196"/>
                    </a:lnTo>
                    <a:lnTo>
                      <a:pt x="78" y="186"/>
                    </a:lnTo>
                    <a:lnTo>
                      <a:pt x="78" y="186"/>
                    </a:lnTo>
                    <a:lnTo>
                      <a:pt x="94" y="164"/>
                    </a:lnTo>
                    <a:lnTo>
                      <a:pt x="104" y="146"/>
                    </a:lnTo>
                    <a:lnTo>
                      <a:pt x="112" y="128"/>
                    </a:lnTo>
                    <a:lnTo>
                      <a:pt x="112" y="128"/>
                    </a:lnTo>
                    <a:lnTo>
                      <a:pt x="114" y="130"/>
                    </a:lnTo>
                    <a:lnTo>
                      <a:pt x="120" y="140"/>
                    </a:lnTo>
                    <a:lnTo>
                      <a:pt x="126" y="152"/>
                    </a:lnTo>
                    <a:lnTo>
                      <a:pt x="132" y="168"/>
                    </a:lnTo>
                    <a:lnTo>
                      <a:pt x="138" y="186"/>
                    </a:lnTo>
                    <a:lnTo>
                      <a:pt x="140" y="206"/>
                    </a:lnTo>
                    <a:lnTo>
                      <a:pt x="138" y="218"/>
                    </a:lnTo>
                    <a:lnTo>
                      <a:pt x="138" y="228"/>
                    </a:lnTo>
                    <a:lnTo>
                      <a:pt x="134" y="238"/>
                    </a:lnTo>
                    <a:lnTo>
                      <a:pt x="130" y="248"/>
                    </a:lnTo>
                    <a:lnTo>
                      <a:pt x="130" y="248"/>
                    </a:lnTo>
                    <a:lnTo>
                      <a:pt x="142" y="242"/>
                    </a:lnTo>
                    <a:lnTo>
                      <a:pt x="154" y="234"/>
                    </a:lnTo>
                    <a:lnTo>
                      <a:pt x="166" y="224"/>
                    </a:lnTo>
                    <a:lnTo>
                      <a:pt x="176" y="212"/>
                    </a:lnTo>
                    <a:lnTo>
                      <a:pt x="186" y="200"/>
                    </a:lnTo>
                    <a:lnTo>
                      <a:pt x="192" y="184"/>
                    </a:lnTo>
                    <a:lnTo>
                      <a:pt x="194" y="166"/>
                    </a:lnTo>
                    <a:lnTo>
                      <a:pt x="194" y="144"/>
                    </a:lnTo>
                    <a:lnTo>
                      <a:pt x="194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9" name="组合 180"/>
            <p:cNvGrpSpPr/>
            <p:nvPr/>
          </p:nvGrpSpPr>
          <p:grpSpPr>
            <a:xfrm>
              <a:off x="5657627" y="5033182"/>
              <a:ext cx="297711" cy="187709"/>
              <a:chOff x="-3115857" y="3955225"/>
              <a:chExt cx="783152" cy="580263"/>
            </a:xfrm>
            <a:solidFill>
              <a:srgbClr val="C00000"/>
            </a:solidFill>
          </p:grpSpPr>
          <p:sp>
            <p:nvSpPr>
              <p:cNvPr id="225" name="Freeform 57"/>
              <p:cNvSpPr>
                <a:spLocks noEditPoints="1"/>
              </p:cNvSpPr>
              <p:nvPr/>
            </p:nvSpPr>
            <p:spPr bwMode="auto">
              <a:xfrm>
                <a:off x="-3115857" y="4369119"/>
                <a:ext cx="580264" cy="166369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4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54"/>
                  </a:cxn>
                  <a:cxn ang="0">
                    <a:pos x="2" y="62"/>
                  </a:cxn>
                  <a:cxn ang="0">
                    <a:pos x="6" y="68"/>
                  </a:cxn>
                  <a:cxn ang="0">
                    <a:pos x="10" y="72"/>
                  </a:cxn>
                  <a:cxn ang="0">
                    <a:pos x="16" y="76"/>
                  </a:cxn>
                  <a:cxn ang="0">
                    <a:pos x="24" y="80"/>
                  </a:cxn>
                  <a:cxn ang="0">
                    <a:pos x="30" y="82"/>
                  </a:cxn>
                  <a:cxn ang="0">
                    <a:pos x="38" y="82"/>
                  </a:cxn>
                  <a:cxn ang="0">
                    <a:pos x="282" y="82"/>
                  </a:cxn>
                  <a:cxn ang="0">
                    <a:pos x="282" y="82"/>
                  </a:cxn>
                  <a:cxn ang="0">
                    <a:pos x="286" y="82"/>
                  </a:cxn>
                  <a:cxn ang="0">
                    <a:pos x="286" y="82"/>
                  </a:cxn>
                  <a:cxn ang="0">
                    <a:pos x="272" y="78"/>
                  </a:cxn>
                  <a:cxn ang="0">
                    <a:pos x="260" y="70"/>
                  </a:cxn>
                  <a:cxn ang="0">
                    <a:pos x="248" y="62"/>
                  </a:cxn>
                  <a:cxn ang="0">
                    <a:pos x="238" y="52"/>
                  </a:cxn>
                  <a:cxn ang="0">
                    <a:pos x="230" y="40"/>
                  </a:cxn>
                  <a:cxn ang="0">
                    <a:pos x="222" y="28"/>
                  </a:cxn>
                  <a:cxn ang="0">
                    <a:pos x="218" y="14"/>
                  </a:cxn>
                  <a:cxn ang="0">
                    <a:pos x="216" y="0"/>
                  </a:cxn>
                  <a:cxn ang="0">
                    <a:pos x="216" y="0"/>
                  </a:cxn>
                  <a:cxn ang="0">
                    <a:pos x="48" y="54"/>
                  </a:cxn>
                  <a:cxn ang="0">
                    <a:pos x="48" y="54"/>
                  </a:cxn>
                  <a:cxn ang="0">
                    <a:pos x="44" y="54"/>
                  </a:cxn>
                  <a:cxn ang="0">
                    <a:pos x="38" y="50"/>
                  </a:cxn>
                  <a:cxn ang="0">
                    <a:pos x="36" y="4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6" y="36"/>
                  </a:cxn>
                  <a:cxn ang="0">
                    <a:pos x="38" y="32"/>
                  </a:cxn>
                  <a:cxn ang="0">
                    <a:pos x="44" y="28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54" y="28"/>
                  </a:cxn>
                  <a:cxn ang="0">
                    <a:pos x="58" y="32"/>
                  </a:cxn>
                  <a:cxn ang="0">
                    <a:pos x="60" y="36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0" y="46"/>
                  </a:cxn>
                  <a:cxn ang="0">
                    <a:pos x="58" y="50"/>
                  </a:cxn>
                  <a:cxn ang="0">
                    <a:pos x="54" y="54"/>
                  </a:cxn>
                  <a:cxn ang="0">
                    <a:pos x="48" y="54"/>
                  </a:cxn>
                  <a:cxn ang="0">
                    <a:pos x="48" y="54"/>
                  </a:cxn>
                </a:cxnLst>
                <a:rect l="0" t="0" r="r" b="b"/>
                <a:pathLst>
                  <a:path w="286" h="82">
                    <a:moveTo>
                      <a:pt x="216" y="0"/>
                    </a:move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6" y="68"/>
                    </a:lnTo>
                    <a:lnTo>
                      <a:pt x="10" y="72"/>
                    </a:lnTo>
                    <a:lnTo>
                      <a:pt x="16" y="76"/>
                    </a:lnTo>
                    <a:lnTo>
                      <a:pt x="24" y="80"/>
                    </a:lnTo>
                    <a:lnTo>
                      <a:pt x="30" y="82"/>
                    </a:lnTo>
                    <a:lnTo>
                      <a:pt x="38" y="82"/>
                    </a:lnTo>
                    <a:lnTo>
                      <a:pt x="282" y="82"/>
                    </a:lnTo>
                    <a:lnTo>
                      <a:pt x="282" y="82"/>
                    </a:lnTo>
                    <a:lnTo>
                      <a:pt x="286" y="82"/>
                    </a:lnTo>
                    <a:lnTo>
                      <a:pt x="286" y="82"/>
                    </a:lnTo>
                    <a:lnTo>
                      <a:pt x="272" y="78"/>
                    </a:lnTo>
                    <a:lnTo>
                      <a:pt x="260" y="70"/>
                    </a:lnTo>
                    <a:lnTo>
                      <a:pt x="248" y="62"/>
                    </a:lnTo>
                    <a:lnTo>
                      <a:pt x="238" y="52"/>
                    </a:lnTo>
                    <a:lnTo>
                      <a:pt x="230" y="40"/>
                    </a:lnTo>
                    <a:lnTo>
                      <a:pt x="222" y="28"/>
                    </a:lnTo>
                    <a:lnTo>
                      <a:pt x="218" y="14"/>
                    </a:lnTo>
                    <a:lnTo>
                      <a:pt x="216" y="0"/>
                    </a:lnTo>
                    <a:lnTo>
                      <a:pt x="216" y="0"/>
                    </a:lnTo>
                    <a:close/>
                    <a:moveTo>
                      <a:pt x="48" y="54"/>
                    </a:moveTo>
                    <a:lnTo>
                      <a:pt x="48" y="54"/>
                    </a:lnTo>
                    <a:lnTo>
                      <a:pt x="44" y="54"/>
                    </a:lnTo>
                    <a:lnTo>
                      <a:pt x="38" y="50"/>
                    </a:lnTo>
                    <a:lnTo>
                      <a:pt x="36" y="4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36"/>
                    </a:lnTo>
                    <a:lnTo>
                      <a:pt x="38" y="32"/>
                    </a:lnTo>
                    <a:lnTo>
                      <a:pt x="44" y="28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54" y="28"/>
                    </a:lnTo>
                    <a:lnTo>
                      <a:pt x="58" y="32"/>
                    </a:lnTo>
                    <a:lnTo>
                      <a:pt x="60" y="36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0" y="46"/>
                    </a:lnTo>
                    <a:lnTo>
                      <a:pt x="58" y="50"/>
                    </a:lnTo>
                    <a:lnTo>
                      <a:pt x="54" y="54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Freeform 58"/>
              <p:cNvSpPr>
                <a:spLocks noEditPoints="1"/>
              </p:cNvSpPr>
              <p:nvPr/>
            </p:nvSpPr>
            <p:spPr bwMode="auto">
              <a:xfrm>
                <a:off x="-3115857" y="4166230"/>
                <a:ext cx="592437" cy="170427"/>
              </a:xfrm>
              <a:custGeom>
                <a:avLst/>
                <a:gdLst/>
                <a:ahLst/>
                <a:cxnLst>
                  <a:cxn ang="0">
                    <a:pos x="292" y="2"/>
                  </a:cxn>
                  <a:cxn ang="0">
                    <a:pos x="292" y="2"/>
                  </a:cxn>
                  <a:cxn ang="0">
                    <a:pos x="282" y="0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4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56"/>
                  </a:cxn>
                  <a:cxn ang="0">
                    <a:pos x="2" y="62"/>
                  </a:cxn>
                  <a:cxn ang="0">
                    <a:pos x="6" y="68"/>
                  </a:cxn>
                  <a:cxn ang="0">
                    <a:pos x="10" y="74"/>
                  </a:cxn>
                  <a:cxn ang="0">
                    <a:pos x="16" y="78"/>
                  </a:cxn>
                  <a:cxn ang="0">
                    <a:pos x="24" y="80"/>
                  </a:cxn>
                  <a:cxn ang="0">
                    <a:pos x="30" y="82"/>
                  </a:cxn>
                  <a:cxn ang="0">
                    <a:pos x="38" y="84"/>
                  </a:cxn>
                  <a:cxn ang="0">
                    <a:pos x="216" y="84"/>
                  </a:cxn>
                  <a:cxn ang="0">
                    <a:pos x="216" y="84"/>
                  </a:cxn>
                  <a:cxn ang="0">
                    <a:pos x="220" y="68"/>
                  </a:cxn>
                  <a:cxn ang="0">
                    <a:pos x="224" y="54"/>
                  </a:cxn>
                  <a:cxn ang="0">
                    <a:pos x="232" y="42"/>
                  </a:cxn>
                  <a:cxn ang="0">
                    <a:pos x="240" y="30"/>
                  </a:cxn>
                  <a:cxn ang="0">
                    <a:pos x="252" y="20"/>
                  </a:cxn>
                  <a:cxn ang="0">
                    <a:pos x="264" y="12"/>
                  </a:cxn>
                  <a:cxn ang="0">
                    <a:pos x="278" y="6"/>
                  </a:cxn>
                  <a:cxn ang="0">
                    <a:pos x="292" y="2"/>
                  </a:cxn>
                  <a:cxn ang="0">
                    <a:pos x="292" y="2"/>
                  </a:cxn>
                  <a:cxn ang="0">
                    <a:pos x="48" y="56"/>
                  </a:cxn>
                  <a:cxn ang="0">
                    <a:pos x="48" y="56"/>
                  </a:cxn>
                  <a:cxn ang="0">
                    <a:pos x="44" y="54"/>
                  </a:cxn>
                  <a:cxn ang="0">
                    <a:pos x="38" y="52"/>
                  </a:cxn>
                  <a:cxn ang="0">
                    <a:pos x="36" y="48"/>
                  </a:cxn>
                  <a:cxn ang="0">
                    <a:pos x="34" y="42"/>
                  </a:cxn>
                  <a:cxn ang="0">
                    <a:pos x="34" y="42"/>
                  </a:cxn>
                  <a:cxn ang="0">
                    <a:pos x="36" y="36"/>
                  </a:cxn>
                  <a:cxn ang="0">
                    <a:pos x="38" y="32"/>
                  </a:cxn>
                  <a:cxn ang="0">
                    <a:pos x="44" y="30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54" y="30"/>
                  </a:cxn>
                  <a:cxn ang="0">
                    <a:pos x="58" y="32"/>
                  </a:cxn>
                  <a:cxn ang="0">
                    <a:pos x="60" y="36"/>
                  </a:cxn>
                  <a:cxn ang="0">
                    <a:pos x="62" y="42"/>
                  </a:cxn>
                  <a:cxn ang="0">
                    <a:pos x="62" y="42"/>
                  </a:cxn>
                  <a:cxn ang="0">
                    <a:pos x="60" y="48"/>
                  </a:cxn>
                  <a:cxn ang="0">
                    <a:pos x="58" y="52"/>
                  </a:cxn>
                  <a:cxn ang="0">
                    <a:pos x="54" y="54"/>
                  </a:cxn>
                  <a:cxn ang="0">
                    <a:pos x="48" y="56"/>
                  </a:cxn>
                  <a:cxn ang="0">
                    <a:pos x="48" y="56"/>
                  </a:cxn>
                </a:cxnLst>
                <a:rect l="0" t="0" r="r" b="b"/>
                <a:pathLst>
                  <a:path w="292" h="84">
                    <a:moveTo>
                      <a:pt x="292" y="2"/>
                    </a:moveTo>
                    <a:lnTo>
                      <a:pt x="292" y="2"/>
                    </a:lnTo>
                    <a:lnTo>
                      <a:pt x="282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2" y="62"/>
                    </a:lnTo>
                    <a:lnTo>
                      <a:pt x="6" y="68"/>
                    </a:lnTo>
                    <a:lnTo>
                      <a:pt x="10" y="74"/>
                    </a:lnTo>
                    <a:lnTo>
                      <a:pt x="16" y="78"/>
                    </a:lnTo>
                    <a:lnTo>
                      <a:pt x="24" y="80"/>
                    </a:lnTo>
                    <a:lnTo>
                      <a:pt x="30" y="82"/>
                    </a:lnTo>
                    <a:lnTo>
                      <a:pt x="38" y="84"/>
                    </a:lnTo>
                    <a:lnTo>
                      <a:pt x="216" y="84"/>
                    </a:lnTo>
                    <a:lnTo>
                      <a:pt x="216" y="84"/>
                    </a:lnTo>
                    <a:lnTo>
                      <a:pt x="220" y="68"/>
                    </a:lnTo>
                    <a:lnTo>
                      <a:pt x="224" y="54"/>
                    </a:lnTo>
                    <a:lnTo>
                      <a:pt x="232" y="42"/>
                    </a:lnTo>
                    <a:lnTo>
                      <a:pt x="240" y="30"/>
                    </a:lnTo>
                    <a:lnTo>
                      <a:pt x="252" y="20"/>
                    </a:lnTo>
                    <a:lnTo>
                      <a:pt x="264" y="12"/>
                    </a:lnTo>
                    <a:lnTo>
                      <a:pt x="278" y="6"/>
                    </a:lnTo>
                    <a:lnTo>
                      <a:pt x="292" y="2"/>
                    </a:lnTo>
                    <a:lnTo>
                      <a:pt x="292" y="2"/>
                    </a:lnTo>
                    <a:close/>
                    <a:moveTo>
                      <a:pt x="48" y="56"/>
                    </a:moveTo>
                    <a:lnTo>
                      <a:pt x="48" y="56"/>
                    </a:lnTo>
                    <a:lnTo>
                      <a:pt x="44" y="54"/>
                    </a:lnTo>
                    <a:lnTo>
                      <a:pt x="38" y="52"/>
                    </a:lnTo>
                    <a:lnTo>
                      <a:pt x="36" y="4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36"/>
                    </a:lnTo>
                    <a:lnTo>
                      <a:pt x="38" y="32"/>
                    </a:lnTo>
                    <a:lnTo>
                      <a:pt x="44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54" y="30"/>
                    </a:lnTo>
                    <a:lnTo>
                      <a:pt x="58" y="32"/>
                    </a:lnTo>
                    <a:lnTo>
                      <a:pt x="60" y="36"/>
                    </a:lnTo>
                    <a:lnTo>
                      <a:pt x="62" y="42"/>
                    </a:lnTo>
                    <a:lnTo>
                      <a:pt x="62" y="42"/>
                    </a:lnTo>
                    <a:lnTo>
                      <a:pt x="60" y="48"/>
                    </a:lnTo>
                    <a:lnTo>
                      <a:pt x="58" y="52"/>
                    </a:lnTo>
                    <a:lnTo>
                      <a:pt x="54" y="54"/>
                    </a:lnTo>
                    <a:lnTo>
                      <a:pt x="48" y="56"/>
                    </a:lnTo>
                    <a:lnTo>
                      <a:pt x="48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7" name="Freeform 59"/>
              <p:cNvSpPr>
                <a:spLocks noEditPoints="1"/>
              </p:cNvSpPr>
              <p:nvPr/>
            </p:nvSpPr>
            <p:spPr bwMode="auto">
              <a:xfrm>
                <a:off x="-3115857" y="3955225"/>
                <a:ext cx="649246" cy="170427"/>
              </a:xfrm>
              <a:custGeom>
                <a:avLst/>
                <a:gdLst/>
                <a:ahLst/>
                <a:cxnLst>
                  <a:cxn ang="0">
                    <a:pos x="320" y="36"/>
                  </a:cxn>
                  <a:cxn ang="0">
                    <a:pos x="320" y="28"/>
                  </a:cxn>
                  <a:cxn ang="0">
                    <a:pos x="314" y="16"/>
                  </a:cxn>
                  <a:cxn ang="0">
                    <a:pos x="304" y="6"/>
                  </a:cxn>
                  <a:cxn ang="0">
                    <a:pos x="290" y="2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48"/>
                  </a:cxn>
                  <a:cxn ang="0">
                    <a:pos x="0" y="56"/>
                  </a:cxn>
                  <a:cxn ang="0">
                    <a:pos x="6" y="68"/>
                  </a:cxn>
                  <a:cxn ang="0">
                    <a:pos x="16" y="78"/>
                  </a:cxn>
                  <a:cxn ang="0">
                    <a:pos x="30" y="84"/>
                  </a:cxn>
                  <a:cxn ang="0">
                    <a:pos x="282" y="84"/>
                  </a:cxn>
                  <a:cxn ang="0">
                    <a:pos x="290" y="84"/>
                  </a:cxn>
                  <a:cxn ang="0">
                    <a:pos x="304" y="78"/>
                  </a:cxn>
                  <a:cxn ang="0">
                    <a:pos x="314" y="68"/>
                  </a:cxn>
                  <a:cxn ang="0">
                    <a:pos x="320" y="56"/>
                  </a:cxn>
                  <a:cxn ang="0">
                    <a:pos x="320" y="48"/>
                  </a:cxn>
                  <a:cxn ang="0">
                    <a:pos x="48" y="56"/>
                  </a:cxn>
                  <a:cxn ang="0">
                    <a:pos x="38" y="52"/>
                  </a:cxn>
                  <a:cxn ang="0">
                    <a:pos x="34" y="42"/>
                  </a:cxn>
                  <a:cxn ang="0">
                    <a:pos x="36" y="36"/>
                  </a:cxn>
                  <a:cxn ang="0">
                    <a:pos x="44" y="30"/>
                  </a:cxn>
                  <a:cxn ang="0">
                    <a:pos x="48" y="28"/>
                  </a:cxn>
                  <a:cxn ang="0">
                    <a:pos x="58" y="32"/>
                  </a:cxn>
                  <a:cxn ang="0">
                    <a:pos x="62" y="42"/>
                  </a:cxn>
                  <a:cxn ang="0">
                    <a:pos x="60" y="48"/>
                  </a:cxn>
                  <a:cxn ang="0">
                    <a:pos x="54" y="54"/>
                  </a:cxn>
                  <a:cxn ang="0">
                    <a:pos x="48" y="56"/>
                  </a:cxn>
                </a:cxnLst>
                <a:rect l="0" t="0" r="r" b="b"/>
                <a:pathLst>
                  <a:path w="320" h="84">
                    <a:moveTo>
                      <a:pt x="320" y="48"/>
                    </a:moveTo>
                    <a:lnTo>
                      <a:pt x="320" y="36"/>
                    </a:lnTo>
                    <a:lnTo>
                      <a:pt x="320" y="36"/>
                    </a:lnTo>
                    <a:lnTo>
                      <a:pt x="320" y="28"/>
                    </a:lnTo>
                    <a:lnTo>
                      <a:pt x="318" y="22"/>
                    </a:lnTo>
                    <a:lnTo>
                      <a:pt x="314" y="16"/>
                    </a:lnTo>
                    <a:lnTo>
                      <a:pt x="308" y="10"/>
                    </a:lnTo>
                    <a:lnTo>
                      <a:pt x="304" y="6"/>
                    </a:lnTo>
                    <a:lnTo>
                      <a:pt x="296" y="4"/>
                    </a:lnTo>
                    <a:lnTo>
                      <a:pt x="290" y="2"/>
                    </a:lnTo>
                    <a:lnTo>
                      <a:pt x="282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2" y="62"/>
                    </a:lnTo>
                    <a:lnTo>
                      <a:pt x="6" y="68"/>
                    </a:lnTo>
                    <a:lnTo>
                      <a:pt x="10" y="74"/>
                    </a:lnTo>
                    <a:lnTo>
                      <a:pt x="16" y="78"/>
                    </a:lnTo>
                    <a:lnTo>
                      <a:pt x="24" y="82"/>
                    </a:lnTo>
                    <a:lnTo>
                      <a:pt x="30" y="84"/>
                    </a:lnTo>
                    <a:lnTo>
                      <a:pt x="38" y="84"/>
                    </a:lnTo>
                    <a:lnTo>
                      <a:pt x="282" y="84"/>
                    </a:lnTo>
                    <a:lnTo>
                      <a:pt x="282" y="84"/>
                    </a:lnTo>
                    <a:lnTo>
                      <a:pt x="290" y="84"/>
                    </a:lnTo>
                    <a:lnTo>
                      <a:pt x="296" y="82"/>
                    </a:lnTo>
                    <a:lnTo>
                      <a:pt x="304" y="78"/>
                    </a:lnTo>
                    <a:lnTo>
                      <a:pt x="308" y="74"/>
                    </a:lnTo>
                    <a:lnTo>
                      <a:pt x="314" y="68"/>
                    </a:lnTo>
                    <a:lnTo>
                      <a:pt x="318" y="62"/>
                    </a:lnTo>
                    <a:lnTo>
                      <a:pt x="320" y="56"/>
                    </a:lnTo>
                    <a:lnTo>
                      <a:pt x="320" y="48"/>
                    </a:lnTo>
                    <a:lnTo>
                      <a:pt x="320" y="48"/>
                    </a:lnTo>
                    <a:close/>
                    <a:moveTo>
                      <a:pt x="48" y="56"/>
                    </a:moveTo>
                    <a:lnTo>
                      <a:pt x="48" y="56"/>
                    </a:lnTo>
                    <a:lnTo>
                      <a:pt x="44" y="54"/>
                    </a:lnTo>
                    <a:lnTo>
                      <a:pt x="38" y="52"/>
                    </a:lnTo>
                    <a:lnTo>
                      <a:pt x="36" y="4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36"/>
                    </a:lnTo>
                    <a:lnTo>
                      <a:pt x="38" y="32"/>
                    </a:lnTo>
                    <a:lnTo>
                      <a:pt x="44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54" y="30"/>
                    </a:lnTo>
                    <a:lnTo>
                      <a:pt x="58" y="32"/>
                    </a:lnTo>
                    <a:lnTo>
                      <a:pt x="60" y="36"/>
                    </a:lnTo>
                    <a:lnTo>
                      <a:pt x="62" y="42"/>
                    </a:lnTo>
                    <a:lnTo>
                      <a:pt x="62" y="42"/>
                    </a:lnTo>
                    <a:lnTo>
                      <a:pt x="60" y="48"/>
                    </a:lnTo>
                    <a:lnTo>
                      <a:pt x="58" y="52"/>
                    </a:lnTo>
                    <a:lnTo>
                      <a:pt x="54" y="54"/>
                    </a:lnTo>
                    <a:lnTo>
                      <a:pt x="48" y="56"/>
                    </a:lnTo>
                    <a:lnTo>
                      <a:pt x="48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8" name="Freeform 60"/>
              <p:cNvSpPr>
                <a:spLocks noEditPoints="1"/>
              </p:cNvSpPr>
              <p:nvPr/>
            </p:nvSpPr>
            <p:spPr bwMode="auto">
              <a:xfrm>
                <a:off x="-2649212" y="4194634"/>
                <a:ext cx="316507" cy="320565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48" y="6"/>
                  </a:cxn>
                  <a:cxn ang="0">
                    <a:pos x="22" y="24"/>
                  </a:cxn>
                  <a:cxn ang="0">
                    <a:pos x="6" y="48"/>
                  </a:cxn>
                  <a:cxn ang="0">
                    <a:pos x="0" y="78"/>
                  </a:cxn>
                  <a:cxn ang="0">
                    <a:pos x="2" y="94"/>
                  </a:cxn>
                  <a:cxn ang="0">
                    <a:pos x="14" y="122"/>
                  </a:cxn>
                  <a:cxn ang="0">
                    <a:pos x="34" y="144"/>
                  </a:cxn>
                  <a:cxn ang="0">
                    <a:pos x="62" y="156"/>
                  </a:cxn>
                  <a:cxn ang="0">
                    <a:pos x="78" y="158"/>
                  </a:cxn>
                  <a:cxn ang="0">
                    <a:pos x="108" y="150"/>
                  </a:cxn>
                  <a:cxn ang="0">
                    <a:pos x="134" y="134"/>
                  </a:cxn>
                  <a:cxn ang="0">
                    <a:pos x="150" y="110"/>
                  </a:cxn>
                  <a:cxn ang="0">
                    <a:pos x="156" y="78"/>
                  </a:cxn>
                  <a:cxn ang="0">
                    <a:pos x="156" y="62"/>
                  </a:cxn>
                  <a:cxn ang="0">
                    <a:pos x="144" y="34"/>
                  </a:cxn>
                  <a:cxn ang="0">
                    <a:pos x="122" y="14"/>
                  </a:cxn>
                  <a:cxn ang="0">
                    <a:pos x="94" y="2"/>
                  </a:cxn>
                  <a:cxn ang="0">
                    <a:pos x="78" y="0"/>
                  </a:cxn>
                  <a:cxn ang="0">
                    <a:pos x="90" y="90"/>
                  </a:cxn>
                  <a:cxn ang="0">
                    <a:pos x="90" y="118"/>
                  </a:cxn>
                  <a:cxn ang="0">
                    <a:pos x="86" y="126"/>
                  </a:cxn>
                  <a:cxn ang="0">
                    <a:pos x="78" y="128"/>
                  </a:cxn>
                  <a:cxn ang="0">
                    <a:pos x="74" y="128"/>
                  </a:cxn>
                  <a:cxn ang="0">
                    <a:pos x="68" y="122"/>
                  </a:cxn>
                  <a:cxn ang="0">
                    <a:pos x="68" y="90"/>
                  </a:cxn>
                  <a:cxn ang="0">
                    <a:pos x="40" y="90"/>
                  </a:cxn>
                  <a:cxn ang="0">
                    <a:pos x="32" y="86"/>
                  </a:cxn>
                  <a:cxn ang="0">
                    <a:pos x="28" y="78"/>
                  </a:cxn>
                  <a:cxn ang="0">
                    <a:pos x="30" y="74"/>
                  </a:cxn>
                  <a:cxn ang="0">
                    <a:pos x="34" y="68"/>
                  </a:cxn>
                  <a:cxn ang="0">
                    <a:pos x="68" y="68"/>
                  </a:cxn>
                  <a:cxn ang="0">
                    <a:pos x="68" y="40"/>
                  </a:cxn>
                  <a:cxn ang="0">
                    <a:pos x="70" y="32"/>
                  </a:cxn>
                  <a:cxn ang="0">
                    <a:pos x="78" y="28"/>
                  </a:cxn>
                  <a:cxn ang="0">
                    <a:pos x="82" y="30"/>
                  </a:cxn>
                  <a:cxn ang="0">
                    <a:pos x="88" y="36"/>
                  </a:cxn>
                  <a:cxn ang="0">
                    <a:pos x="90" y="68"/>
                  </a:cxn>
                  <a:cxn ang="0">
                    <a:pos x="118" y="68"/>
                  </a:cxn>
                  <a:cxn ang="0">
                    <a:pos x="126" y="70"/>
                  </a:cxn>
                  <a:cxn ang="0">
                    <a:pos x="128" y="78"/>
                  </a:cxn>
                  <a:cxn ang="0">
                    <a:pos x="128" y="82"/>
                  </a:cxn>
                  <a:cxn ang="0">
                    <a:pos x="122" y="88"/>
                  </a:cxn>
                  <a:cxn ang="0">
                    <a:pos x="118" y="90"/>
                  </a:cxn>
                </a:cxnLst>
                <a:rect l="0" t="0" r="r" b="b"/>
                <a:pathLst>
                  <a:path w="156" h="158">
                    <a:moveTo>
                      <a:pt x="78" y="0"/>
                    </a:moveTo>
                    <a:lnTo>
                      <a:pt x="78" y="0"/>
                    </a:lnTo>
                    <a:lnTo>
                      <a:pt x="62" y="2"/>
                    </a:lnTo>
                    <a:lnTo>
                      <a:pt x="48" y="6"/>
                    </a:lnTo>
                    <a:lnTo>
                      <a:pt x="34" y="14"/>
                    </a:lnTo>
                    <a:lnTo>
                      <a:pt x="22" y="24"/>
                    </a:lnTo>
                    <a:lnTo>
                      <a:pt x="14" y="34"/>
                    </a:lnTo>
                    <a:lnTo>
                      <a:pt x="6" y="48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2" y="94"/>
                    </a:lnTo>
                    <a:lnTo>
                      <a:pt x="6" y="110"/>
                    </a:lnTo>
                    <a:lnTo>
                      <a:pt x="14" y="122"/>
                    </a:lnTo>
                    <a:lnTo>
                      <a:pt x="22" y="134"/>
                    </a:lnTo>
                    <a:lnTo>
                      <a:pt x="34" y="144"/>
                    </a:lnTo>
                    <a:lnTo>
                      <a:pt x="48" y="150"/>
                    </a:lnTo>
                    <a:lnTo>
                      <a:pt x="62" y="156"/>
                    </a:lnTo>
                    <a:lnTo>
                      <a:pt x="78" y="158"/>
                    </a:lnTo>
                    <a:lnTo>
                      <a:pt x="78" y="158"/>
                    </a:lnTo>
                    <a:lnTo>
                      <a:pt x="94" y="156"/>
                    </a:lnTo>
                    <a:lnTo>
                      <a:pt x="108" y="150"/>
                    </a:lnTo>
                    <a:lnTo>
                      <a:pt x="122" y="144"/>
                    </a:lnTo>
                    <a:lnTo>
                      <a:pt x="134" y="134"/>
                    </a:lnTo>
                    <a:lnTo>
                      <a:pt x="144" y="122"/>
                    </a:lnTo>
                    <a:lnTo>
                      <a:pt x="150" y="110"/>
                    </a:lnTo>
                    <a:lnTo>
                      <a:pt x="156" y="94"/>
                    </a:lnTo>
                    <a:lnTo>
                      <a:pt x="156" y="78"/>
                    </a:lnTo>
                    <a:lnTo>
                      <a:pt x="156" y="78"/>
                    </a:lnTo>
                    <a:lnTo>
                      <a:pt x="156" y="62"/>
                    </a:lnTo>
                    <a:lnTo>
                      <a:pt x="150" y="48"/>
                    </a:lnTo>
                    <a:lnTo>
                      <a:pt x="144" y="34"/>
                    </a:lnTo>
                    <a:lnTo>
                      <a:pt x="134" y="24"/>
                    </a:lnTo>
                    <a:lnTo>
                      <a:pt x="122" y="14"/>
                    </a:lnTo>
                    <a:lnTo>
                      <a:pt x="108" y="6"/>
                    </a:lnTo>
                    <a:lnTo>
                      <a:pt x="94" y="2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18" y="90"/>
                    </a:moveTo>
                    <a:lnTo>
                      <a:pt x="90" y="90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88" y="122"/>
                    </a:lnTo>
                    <a:lnTo>
                      <a:pt x="86" y="126"/>
                    </a:lnTo>
                    <a:lnTo>
                      <a:pt x="82" y="128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4" y="128"/>
                    </a:lnTo>
                    <a:lnTo>
                      <a:pt x="70" y="126"/>
                    </a:lnTo>
                    <a:lnTo>
                      <a:pt x="68" y="122"/>
                    </a:lnTo>
                    <a:lnTo>
                      <a:pt x="68" y="118"/>
                    </a:lnTo>
                    <a:lnTo>
                      <a:pt x="68" y="90"/>
                    </a:lnTo>
                    <a:lnTo>
                      <a:pt x="40" y="90"/>
                    </a:lnTo>
                    <a:lnTo>
                      <a:pt x="40" y="90"/>
                    </a:lnTo>
                    <a:lnTo>
                      <a:pt x="34" y="88"/>
                    </a:lnTo>
                    <a:lnTo>
                      <a:pt x="32" y="86"/>
                    </a:lnTo>
                    <a:lnTo>
                      <a:pt x="30" y="82"/>
                    </a:lnTo>
                    <a:lnTo>
                      <a:pt x="28" y="78"/>
                    </a:lnTo>
                    <a:lnTo>
                      <a:pt x="28" y="78"/>
                    </a:lnTo>
                    <a:lnTo>
                      <a:pt x="30" y="74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68" y="68"/>
                    </a:lnTo>
                    <a:lnTo>
                      <a:pt x="68" y="40"/>
                    </a:lnTo>
                    <a:lnTo>
                      <a:pt x="68" y="40"/>
                    </a:lnTo>
                    <a:lnTo>
                      <a:pt x="68" y="36"/>
                    </a:lnTo>
                    <a:lnTo>
                      <a:pt x="70" y="32"/>
                    </a:lnTo>
                    <a:lnTo>
                      <a:pt x="74" y="30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82" y="30"/>
                    </a:lnTo>
                    <a:lnTo>
                      <a:pt x="86" y="32"/>
                    </a:lnTo>
                    <a:lnTo>
                      <a:pt x="88" y="36"/>
                    </a:lnTo>
                    <a:lnTo>
                      <a:pt x="90" y="40"/>
                    </a:lnTo>
                    <a:lnTo>
                      <a:pt x="90" y="68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22" y="68"/>
                    </a:lnTo>
                    <a:lnTo>
                      <a:pt x="126" y="70"/>
                    </a:lnTo>
                    <a:lnTo>
                      <a:pt x="128" y="74"/>
                    </a:lnTo>
                    <a:lnTo>
                      <a:pt x="128" y="78"/>
                    </a:lnTo>
                    <a:lnTo>
                      <a:pt x="128" y="78"/>
                    </a:lnTo>
                    <a:lnTo>
                      <a:pt x="128" y="82"/>
                    </a:lnTo>
                    <a:lnTo>
                      <a:pt x="126" y="86"/>
                    </a:lnTo>
                    <a:lnTo>
                      <a:pt x="122" y="88"/>
                    </a:lnTo>
                    <a:lnTo>
                      <a:pt x="118" y="90"/>
                    </a:lnTo>
                    <a:lnTo>
                      <a:pt x="118" y="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29" name="TextBox 77"/>
            <p:cNvSpPr txBox="1">
              <a:spLocks noChangeArrowheads="1"/>
            </p:cNvSpPr>
            <p:nvPr/>
          </p:nvSpPr>
          <p:spPr bwMode="auto">
            <a:xfrm>
              <a:off x="4146519" y="3035192"/>
              <a:ext cx="1577975" cy="21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7" tIns="45714" rIns="91427" bIns="45714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OpenFlow</a:t>
              </a:r>
              <a:r>
                <a:rPr lang="en-US" altLang="zh-CN" sz="1200" dirty="0">
                  <a:solidFill>
                    <a:srgbClr val="595959"/>
                  </a:solidFill>
                  <a:latin typeface="+mn-ea"/>
                  <a:ea typeface="+mn-ea"/>
                  <a:cs typeface="Arial" pitchFamily="34" charset="0"/>
                </a:rPr>
                <a:t>/ Restful…</a:t>
              </a:r>
              <a:endParaRPr lang="zh-CN" altLang="en-US" sz="1200" dirty="0">
                <a:solidFill>
                  <a:srgbClr val="595959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10" name="组合 195"/>
            <p:cNvGrpSpPr>
              <a:grpSpLocks noChangeAspect="1"/>
            </p:cNvGrpSpPr>
            <p:nvPr/>
          </p:nvGrpSpPr>
          <p:grpSpPr bwMode="auto">
            <a:xfrm>
              <a:off x="2770945" y="4987875"/>
              <a:ext cx="373063" cy="304220"/>
              <a:chOff x="171393" y="3689502"/>
              <a:chExt cx="402768" cy="328176"/>
            </a:xfrm>
          </p:grpSpPr>
          <p:grpSp>
            <p:nvGrpSpPr>
              <p:cNvPr id="11" name="组合 923"/>
              <p:cNvGrpSpPr>
                <a:grpSpLocks/>
              </p:cNvGrpSpPr>
              <p:nvPr/>
            </p:nvGrpSpPr>
            <p:grpSpPr bwMode="auto">
              <a:xfrm>
                <a:off x="255009" y="3891523"/>
                <a:ext cx="319152" cy="126155"/>
                <a:chOff x="4953180" y="3918857"/>
                <a:chExt cx="368135" cy="169481"/>
              </a:xfrm>
            </p:grpSpPr>
            <p:sp>
              <p:nvSpPr>
                <p:cNvPr id="239" name="圆角矩形 238"/>
                <p:cNvSpPr/>
                <p:nvPr/>
              </p:nvSpPr>
              <p:spPr bwMode="auto">
                <a:xfrm>
                  <a:off x="5008957" y="3928133"/>
                  <a:ext cx="203625" cy="144939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40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57"/>
                  <a:ext cx="368135" cy="169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组合 923"/>
              <p:cNvGrpSpPr>
                <a:grpSpLocks/>
              </p:cNvGrpSpPr>
              <p:nvPr/>
            </p:nvGrpSpPr>
            <p:grpSpPr bwMode="auto">
              <a:xfrm>
                <a:off x="255009" y="3689502"/>
                <a:ext cx="319152" cy="126155"/>
                <a:chOff x="4953180" y="3918853"/>
                <a:chExt cx="368135" cy="169481"/>
              </a:xfrm>
            </p:grpSpPr>
            <p:sp>
              <p:nvSpPr>
                <p:cNvPr id="237" name="圆角矩形 236"/>
                <p:cNvSpPr/>
                <p:nvPr/>
              </p:nvSpPr>
              <p:spPr bwMode="auto">
                <a:xfrm>
                  <a:off x="5008957" y="3928056"/>
                  <a:ext cx="203625" cy="144939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8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53"/>
                  <a:ext cx="368135" cy="169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组合 923"/>
              <p:cNvGrpSpPr>
                <a:grpSpLocks/>
              </p:cNvGrpSpPr>
              <p:nvPr/>
            </p:nvGrpSpPr>
            <p:grpSpPr bwMode="auto">
              <a:xfrm>
                <a:off x="255008" y="3795844"/>
                <a:ext cx="319152" cy="126155"/>
                <a:chOff x="4953180" y="3918876"/>
                <a:chExt cx="368135" cy="169481"/>
              </a:xfrm>
            </p:grpSpPr>
            <p:sp>
              <p:nvSpPr>
                <p:cNvPr id="235" name="圆角矩形 234"/>
                <p:cNvSpPr/>
                <p:nvPr/>
              </p:nvSpPr>
              <p:spPr bwMode="auto">
                <a:xfrm>
                  <a:off x="5008958" y="3927854"/>
                  <a:ext cx="203625" cy="144939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6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76"/>
                  <a:ext cx="368135" cy="169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34" name="Freeform 151"/>
              <p:cNvSpPr>
                <a:spLocks noEditPoints="1"/>
              </p:cNvSpPr>
              <p:nvPr/>
            </p:nvSpPr>
            <p:spPr bwMode="auto">
              <a:xfrm>
                <a:off x="171393" y="3706621"/>
                <a:ext cx="154251" cy="301401"/>
              </a:xfrm>
              <a:custGeom>
                <a:avLst/>
                <a:gdLst/>
                <a:ahLst/>
                <a:cxnLst>
                  <a:cxn ang="0">
                    <a:pos x="7285" y="81"/>
                  </a:cxn>
                  <a:cxn ang="0">
                    <a:pos x="7441" y="325"/>
                  </a:cxn>
                  <a:cxn ang="0">
                    <a:pos x="7400" y="16492"/>
                  </a:cxn>
                  <a:cxn ang="0">
                    <a:pos x="7183" y="16680"/>
                  </a:cxn>
                  <a:cxn ang="0">
                    <a:pos x="266" y="16680"/>
                  </a:cxn>
                  <a:cxn ang="0">
                    <a:pos x="49" y="16492"/>
                  </a:cxn>
                  <a:cxn ang="0">
                    <a:pos x="8" y="325"/>
                  </a:cxn>
                  <a:cxn ang="0">
                    <a:pos x="163" y="81"/>
                  </a:cxn>
                  <a:cxn ang="0">
                    <a:pos x="5939" y="1613"/>
                  </a:cxn>
                  <a:cxn ang="0">
                    <a:pos x="6201" y="1711"/>
                  </a:cxn>
                  <a:cxn ang="0">
                    <a:pos x="6328" y="1952"/>
                  </a:cxn>
                  <a:cxn ang="0">
                    <a:pos x="6263" y="3222"/>
                  </a:cxn>
                  <a:cxn ang="0">
                    <a:pos x="6036" y="3376"/>
                  </a:cxn>
                  <a:cxn ang="0">
                    <a:pos x="1341" y="3351"/>
                  </a:cxn>
                  <a:cxn ang="0">
                    <a:pos x="1150" y="3157"/>
                  </a:cxn>
                  <a:cxn ang="0">
                    <a:pos x="1137" y="1878"/>
                  </a:cxn>
                  <a:cxn ang="0">
                    <a:pos x="1307" y="1667"/>
                  </a:cxn>
                  <a:cxn ang="0">
                    <a:pos x="5979" y="3879"/>
                  </a:cxn>
                  <a:cxn ang="0">
                    <a:pos x="6228" y="4001"/>
                  </a:cxn>
                  <a:cxn ang="0">
                    <a:pos x="6330" y="4255"/>
                  </a:cxn>
                  <a:cxn ang="0">
                    <a:pos x="6240" y="5515"/>
                  </a:cxn>
                  <a:cxn ang="0">
                    <a:pos x="5999" y="5647"/>
                  </a:cxn>
                  <a:cxn ang="0">
                    <a:pos x="1307" y="5597"/>
                  </a:cxn>
                  <a:cxn ang="0">
                    <a:pos x="1137" y="5386"/>
                  </a:cxn>
                  <a:cxn ang="0">
                    <a:pos x="1150" y="4107"/>
                  </a:cxn>
                  <a:cxn ang="0">
                    <a:pos x="1341" y="3914"/>
                  </a:cxn>
                  <a:cxn ang="0">
                    <a:pos x="6018" y="6147"/>
                  </a:cxn>
                  <a:cxn ang="0">
                    <a:pos x="6252" y="6293"/>
                  </a:cxn>
                  <a:cxn ang="0">
                    <a:pos x="6329" y="7557"/>
                  </a:cxn>
                  <a:cxn ang="0">
                    <a:pos x="6215" y="7804"/>
                  </a:cxn>
                  <a:cxn ang="0">
                    <a:pos x="5959" y="7915"/>
                  </a:cxn>
                  <a:cxn ang="0">
                    <a:pos x="1277" y="7841"/>
                  </a:cxn>
                  <a:cxn ang="0">
                    <a:pos x="1128" y="7614"/>
                  </a:cxn>
                  <a:cxn ang="0">
                    <a:pos x="1166" y="6339"/>
                  </a:cxn>
                  <a:cxn ang="0">
                    <a:pos x="1376" y="6163"/>
                  </a:cxn>
                  <a:cxn ang="0">
                    <a:pos x="6055" y="8420"/>
                  </a:cxn>
                  <a:cxn ang="0">
                    <a:pos x="6272" y="8586"/>
                  </a:cxn>
                  <a:cxn ang="0">
                    <a:pos x="6325" y="9859"/>
                  </a:cxn>
                  <a:cxn ang="0">
                    <a:pos x="6187" y="10093"/>
                  </a:cxn>
                  <a:cxn ang="0">
                    <a:pos x="1510" y="10180"/>
                  </a:cxn>
                  <a:cxn ang="0">
                    <a:pos x="1248" y="10081"/>
                  </a:cxn>
                  <a:cxn ang="0">
                    <a:pos x="1121" y="9840"/>
                  </a:cxn>
                  <a:cxn ang="0">
                    <a:pos x="1186" y="8571"/>
                  </a:cxn>
                  <a:cxn ang="0">
                    <a:pos x="1413" y="8415"/>
                  </a:cxn>
                  <a:cxn ang="0">
                    <a:pos x="3942" y="14477"/>
                  </a:cxn>
                  <a:cxn ang="0">
                    <a:pos x="4188" y="14735"/>
                  </a:cxn>
                  <a:cxn ang="0">
                    <a:pos x="4196" y="15102"/>
                  </a:cxn>
                  <a:cxn ang="0">
                    <a:pos x="3964" y="15372"/>
                  </a:cxn>
                  <a:cxn ang="0">
                    <a:pos x="3599" y="15417"/>
                  </a:cxn>
                  <a:cxn ang="0">
                    <a:pos x="3308" y="15211"/>
                  </a:cxn>
                  <a:cxn ang="0">
                    <a:pos x="3228" y="14854"/>
                  </a:cxn>
                  <a:cxn ang="0">
                    <a:pos x="3406" y="14543"/>
                  </a:cxn>
                  <a:cxn ang="0">
                    <a:pos x="1277" y="12777"/>
                  </a:cxn>
                  <a:cxn ang="0">
                    <a:pos x="6299" y="12881"/>
                  </a:cxn>
                  <a:cxn ang="0">
                    <a:pos x="6222" y="13140"/>
                  </a:cxn>
                  <a:cxn ang="0">
                    <a:pos x="1169" y="13093"/>
                  </a:cxn>
                  <a:cxn ang="0">
                    <a:pos x="1186" y="12815"/>
                  </a:cxn>
                  <a:cxn ang="0">
                    <a:pos x="6234" y="12232"/>
                  </a:cxn>
                  <a:cxn ang="0">
                    <a:pos x="6295" y="12500"/>
                  </a:cxn>
                  <a:cxn ang="0">
                    <a:pos x="1263" y="12589"/>
                  </a:cxn>
                  <a:cxn ang="0">
                    <a:pos x="1147" y="12461"/>
                  </a:cxn>
                  <a:cxn ang="0">
                    <a:pos x="1251" y="12220"/>
                  </a:cxn>
                </a:cxnLst>
                <a:rect l="0" t="0" r="r" b="b"/>
                <a:pathLst>
                  <a:path w="7449" h="16705">
                    <a:moveTo>
                      <a:pt x="406" y="0"/>
                    </a:moveTo>
                    <a:lnTo>
                      <a:pt x="7043" y="0"/>
                    </a:lnTo>
                    <a:lnTo>
                      <a:pt x="7064" y="1"/>
                    </a:lnTo>
                    <a:lnTo>
                      <a:pt x="7085" y="2"/>
                    </a:lnTo>
                    <a:lnTo>
                      <a:pt x="7104" y="5"/>
                    </a:lnTo>
                    <a:lnTo>
                      <a:pt x="7124" y="8"/>
                    </a:lnTo>
                    <a:lnTo>
                      <a:pt x="7144" y="13"/>
                    </a:lnTo>
                    <a:lnTo>
                      <a:pt x="7164" y="19"/>
                    </a:lnTo>
                    <a:lnTo>
                      <a:pt x="7183" y="25"/>
                    </a:lnTo>
                    <a:lnTo>
                      <a:pt x="7201" y="32"/>
                    </a:lnTo>
                    <a:lnTo>
                      <a:pt x="7218" y="41"/>
                    </a:lnTo>
                    <a:lnTo>
                      <a:pt x="7236" y="49"/>
                    </a:lnTo>
                    <a:lnTo>
                      <a:pt x="7253" y="60"/>
                    </a:lnTo>
                    <a:lnTo>
                      <a:pt x="7269" y="70"/>
                    </a:lnTo>
                    <a:lnTo>
                      <a:pt x="7285" y="81"/>
                    </a:lnTo>
                    <a:lnTo>
                      <a:pt x="7301" y="93"/>
                    </a:lnTo>
                    <a:lnTo>
                      <a:pt x="7315" y="105"/>
                    </a:lnTo>
                    <a:lnTo>
                      <a:pt x="7330" y="119"/>
                    </a:lnTo>
                    <a:lnTo>
                      <a:pt x="7344" y="134"/>
                    </a:lnTo>
                    <a:lnTo>
                      <a:pt x="7356" y="148"/>
                    </a:lnTo>
                    <a:lnTo>
                      <a:pt x="7368" y="164"/>
                    </a:lnTo>
                    <a:lnTo>
                      <a:pt x="7379" y="180"/>
                    </a:lnTo>
                    <a:lnTo>
                      <a:pt x="7389" y="196"/>
                    </a:lnTo>
                    <a:lnTo>
                      <a:pt x="7400" y="213"/>
                    </a:lnTo>
                    <a:lnTo>
                      <a:pt x="7408" y="231"/>
                    </a:lnTo>
                    <a:lnTo>
                      <a:pt x="7417" y="248"/>
                    </a:lnTo>
                    <a:lnTo>
                      <a:pt x="7424" y="266"/>
                    </a:lnTo>
                    <a:lnTo>
                      <a:pt x="7430" y="285"/>
                    </a:lnTo>
                    <a:lnTo>
                      <a:pt x="7436" y="305"/>
                    </a:lnTo>
                    <a:lnTo>
                      <a:pt x="7441" y="325"/>
                    </a:lnTo>
                    <a:lnTo>
                      <a:pt x="7444" y="345"/>
                    </a:lnTo>
                    <a:lnTo>
                      <a:pt x="7447" y="364"/>
                    </a:lnTo>
                    <a:lnTo>
                      <a:pt x="7448" y="385"/>
                    </a:lnTo>
                    <a:lnTo>
                      <a:pt x="7449" y="406"/>
                    </a:lnTo>
                    <a:lnTo>
                      <a:pt x="7449" y="16299"/>
                    </a:lnTo>
                    <a:lnTo>
                      <a:pt x="7448" y="16320"/>
                    </a:lnTo>
                    <a:lnTo>
                      <a:pt x="7447" y="16341"/>
                    </a:lnTo>
                    <a:lnTo>
                      <a:pt x="7444" y="16362"/>
                    </a:lnTo>
                    <a:lnTo>
                      <a:pt x="7441" y="16381"/>
                    </a:lnTo>
                    <a:lnTo>
                      <a:pt x="7436" y="16400"/>
                    </a:lnTo>
                    <a:lnTo>
                      <a:pt x="7430" y="16420"/>
                    </a:lnTo>
                    <a:lnTo>
                      <a:pt x="7424" y="16439"/>
                    </a:lnTo>
                    <a:lnTo>
                      <a:pt x="7417" y="16457"/>
                    </a:lnTo>
                    <a:lnTo>
                      <a:pt x="7408" y="16475"/>
                    </a:lnTo>
                    <a:lnTo>
                      <a:pt x="7400" y="16492"/>
                    </a:lnTo>
                    <a:lnTo>
                      <a:pt x="7389" y="16510"/>
                    </a:lnTo>
                    <a:lnTo>
                      <a:pt x="7379" y="16525"/>
                    </a:lnTo>
                    <a:lnTo>
                      <a:pt x="7368" y="16542"/>
                    </a:lnTo>
                    <a:lnTo>
                      <a:pt x="7356" y="16557"/>
                    </a:lnTo>
                    <a:lnTo>
                      <a:pt x="7344" y="16571"/>
                    </a:lnTo>
                    <a:lnTo>
                      <a:pt x="7330" y="16586"/>
                    </a:lnTo>
                    <a:lnTo>
                      <a:pt x="7315" y="16600"/>
                    </a:lnTo>
                    <a:lnTo>
                      <a:pt x="7301" y="16612"/>
                    </a:lnTo>
                    <a:lnTo>
                      <a:pt x="7285" y="16625"/>
                    </a:lnTo>
                    <a:lnTo>
                      <a:pt x="7269" y="16635"/>
                    </a:lnTo>
                    <a:lnTo>
                      <a:pt x="7253" y="16647"/>
                    </a:lnTo>
                    <a:lnTo>
                      <a:pt x="7236" y="16656"/>
                    </a:lnTo>
                    <a:lnTo>
                      <a:pt x="7218" y="16665"/>
                    </a:lnTo>
                    <a:lnTo>
                      <a:pt x="7201" y="16673"/>
                    </a:lnTo>
                    <a:lnTo>
                      <a:pt x="7183" y="16680"/>
                    </a:lnTo>
                    <a:lnTo>
                      <a:pt x="7164" y="16686"/>
                    </a:lnTo>
                    <a:lnTo>
                      <a:pt x="7144" y="16692"/>
                    </a:lnTo>
                    <a:lnTo>
                      <a:pt x="7124" y="16697"/>
                    </a:lnTo>
                    <a:lnTo>
                      <a:pt x="7104" y="16701"/>
                    </a:lnTo>
                    <a:lnTo>
                      <a:pt x="7085" y="16703"/>
                    </a:lnTo>
                    <a:lnTo>
                      <a:pt x="7064" y="16705"/>
                    </a:lnTo>
                    <a:lnTo>
                      <a:pt x="7043" y="16705"/>
                    </a:lnTo>
                    <a:lnTo>
                      <a:pt x="406" y="16705"/>
                    </a:lnTo>
                    <a:lnTo>
                      <a:pt x="385" y="16705"/>
                    </a:lnTo>
                    <a:lnTo>
                      <a:pt x="364" y="16703"/>
                    </a:lnTo>
                    <a:lnTo>
                      <a:pt x="345" y="16701"/>
                    </a:lnTo>
                    <a:lnTo>
                      <a:pt x="324" y="16697"/>
                    </a:lnTo>
                    <a:lnTo>
                      <a:pt x="305" y="16692"/>
                    </a:lnTo>
                    <a:lnTo>
                      <a:pt x="285" y="16686"/>
                    </a:lnTo>
                    <a:lnTo>
                      <a:pt x="266" y="16680"/>
                    </a:lnTo>
                    <a:lnTo>
                      <a:pt x="248" y="16673"/>
                    </a:lnTo>
                    <a:lnTo>
                      <a:pt x="230" y="16665"/>
                    </a:lnTo>
                    <a:lnTo>
                      <a:pt x="213" y="16656"/>
                    </a:lnTo>
                    <a:lnTo>
                      <a:pt x="195" y="16647"/>
                    </a:lnTo>
                    <a:lnTo>
                      <a:pt x="180" y="16635"/>
                    </a:lnTo>
                    <a:lnTo>
                      <a:pt x="163" y="16625"/>
                    </a:lnTo>
                    <a:lnTo>
                      <a:pt x="148" y="16612"/>
                    </a:lnTo>
                    <a:lnTo>
                      <a:pt x="134" y="16600"/>
                    </a:lnTo>
                    <a:lnTo>
                      <a:pt x="119" y="16586"/>
                    </a:lnTo>
                    <a:lnTo>
                      <a:pt x="105" y="16571"/>
                    </a:lnTo>
                    <a:lnTo>
                      <a:pt x="93" y="16557"/>
                    </a:lnTo>
                    <a:lnTo>
                      <a:pt x="80" y="16542"/>
                    </a:lnTo>
                    <a:lnTo>
                      <a:pt x="70" y="16525"/>
                    </a:lnTo>
                    <a:lnTo>
                      <a:pt x="58" y="16510"/>
                    </a:lnTo>
                    <a:lnTo>
                      <a:pt x="49" y="16492"/>
                    </a:lnTo>
                    <a:lnTo>
                      <a:pt x="40" y="16475"/>
                    </a:lnTo>
                    <a:lnTo>
                      <a:pt x="32" y="16457"/>
                    </a:lnTo>
                    <a:lnTo>
                      <a:pt x="25" y="16439"/>
                    </a:lnTo>
                    <a:lnTo>
                      <a:pt x="19" y="16420"/>
                    </a:lnTo>
                    <a:lnTo>
                      <a:pt x="13" y="16400"/>
                    </a:lnTo>
                    <a:lnTo>
                      <a:pt x="8" y="16381"/>
                    </a:lnTo>
                    <a:lnTo>
                      <a:pt x="4" y="16362"/>
                    </a:lnTo>
                    <a:lnTo>
                      <a:pt x="2" y="16341"/>
                    </a:lnTo>
                    <a:lnTo>
                      <a:pt x="0" y="16320"/>
                    </a:lnTo>
                    <a:lnTo>
                      <a:pt x="0" y="16299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2" y="364"/>
                    </a:lnTo>
                    <a:lnTo>
                      <a:pt x="4" y="345"/>
                    </a:lnTo>
                    <a:lnTo>
                      <a:pt x="8" y="325"/>
                    </a:lnTo>
                    <a:lnTo>
                      <a:pt x="13" y="305"/>
                    </a:lnTo>
                    <a:lnTo>
                      <a:pt x="19" y="285"/>
                    </a:lnTo>
                    <a:lnTo>
                      <a:pt x="25" y="266"/>
                    </a:lnTo>
                    <a:lnTo>
                      <a:pt x="32" y="248"/>
                    </a:lnTo>
                    <a:lnTo>
                      <a:pt x="40" y="231"/>
                    </a:lnTo>
                    <a:lnTo>
                      <a:pt x="49" y="213"/>
                    </a:lnTo>
                    <a:lnTo>
                      <a:pt x="58" y="196"/>
                    </a:lnTo>
                    <a:lnTo>
                      <a:pt x="70" y="180"/>
                    </a:lnTo>
                    <a:lnTo>
                      <a:pt x="80" y="164"/>
                    </a:lnTo>
                    <a:lnTo>
                      <a:pt x="93" y="148"/>
                    </a:lnTo>
                    <a:lnTo>
                      <a:pt x="105" y="134"/>
                    </a:lnTo>
                    <a:lnTo>
                      <a:pt x="119" y="119"/>
                    </a:lnTo>
                    <a:lnTo>
                      <a:pt x="134" y="105"/>
                    </a:lnTo>
                    <a:lnTo>
                      <a:pt x="148" y="93"/>
                    </a:lnTo>
                    <a:lnTo>
                      <a:pt x="163" y="81"/>
                    </a:lnTo>
                    <a:lnTo>
                      <a:pt x="180" y="70"/>
                    </a:lnTo>
                    <a:lnTo>
                      <a:pt x="195" y="60"/>
                    </a:lnTo>
                    <a:lnTo>
                      <a:pt x="213" y="49"/>
                    </a:lnTo>
                    <a:lnTo>
                      <a:pt x="230" y="41"/>
                    </a:lnTo>
                    <a:lnTo>
                      <a:pt x="248" y="32"/>
                    </a:lnTo>
                    <a:lnTo>
                      <a:pt x="266" y="25"/>
                    </a:lnTo>
                    <a:lnTo>
                      <a:pt x="285" y="19"/>
                    </a:lnTo>
                    <a:lnTo>
                      <a:pt x="305" y="13"/>
                    </a:lnTo>
                    <a:lnTo>
                      <a:pt x="324" y="8"/>
                    </a:lnTo>
                    <a:lnTo>
                      <a:pt x="345" y="5"/>
                    </a:lnTo>
                    <a:lnTo>
                      <a:pt x="364" y="2"/>
                    </a:lnTo>
                    <a:lnTo>
                      <a:pt x="385" y="1"/>
                    </a:lnTo>
                    <a:lnTo>
                      <a:pt x="406" y="0"/>
                    </a:lnTo>
                    <a:close/>
                    <a:moveTo>
                      <a:pt x="1510" y="1613"/>
                    </a:moveTo>
                    <a:lnTo>
                      <a:pt x="5939" y="1613"/>
                    </a:lnTo>
                    <a:lnTo>
                      <a:pt x="5959" y="1613"/>
                    </a:lnTo>
                    <a:lnTo>
                      <a:pt x="5979" y="1615"/>
                    </a:lnTo>
                    <a:lnTo>
                      <a:pt x="5999" y="1617"/>
                    </a:lnTo>
                    <a:lnTo>
                      <a:pt x="6018" y="1620"/>
                    </a:lnTo>
                    <a:lnTo>
                      <a:pt x="6036" y="1625"/>
                    </a:lnTo>
                    <a:lnTo>
                      <a:pt x="6055" y="1630"/>
                    </a:lnTo>
                    <a:lnTo>
                      <a:pt x="6073" y="1636"/>
                    </a:lnTo>
                    <a:lnTo>
                      <a:pt x="6091" y="1642"/>
                    </a:lnTo>
                    <a:lnTo>
                      <a:pt x="6108" y="1650"/>
                    </a:lnTo>
                    <a:lnTo>
                      <a:pt x="6125" y="1658"/>
                    </a:lnTo>
                    <a:lnTo>
                      <a:pt x="6141" y="1667"/>
                    </a:lnTo>
                    <a:lnTo>
                      <a:pt x="6158" y="1678"/>
                    </a:lnTo>
                    <a:lnTo>
                      <a:pt x="6172" y="1688"/>
                    </a:lnTo>
                    <a:lnTo>
                      <a:pt x="6187" y="1700"/>
                    </a:lnTo>
                    <a:lnTo>
                      <a:pt x="6201" y="1711"/>
                    </a:lnTo>
                    <a:lnTo>
                      <a:pt x="6215" y="1724"/>
                    </a:lnTo>
                    <a:lnTo>
                      <a:pt x="6228" y="1737"/>
                    </a:lnTo>
                    <a:lnTo>
                      <a:pt x="6240" y="1751"/>
                    </a:lnTo>
                    <a:lnTo>
                      <a:pt x="6252" y="1764"/>
                    </a:lnTo>
                    <a:lnTo>
                      <a:pt x="6263" y="1780"/>
                    </a:lnTo>
                    <a:lnTo>
                      <a:pt x="6272" y="1795"/>
                    </a:lnTo>
                    <a:lnTo>
                      <a:pt x="6282" y="1810"/>
                    </a:lnTo>
                    <a:lnTo>
                      <a:pt x="6291" y="1827"/>
                    </a:lnTo>
                    <a:lnTo>
                      <a:pt x="6299" y="1844"/>
                    </a:lnTo>
                    <a:lnTo>
                      <a:pt x="6306" y="1861"/>
                    </a:lnTo>
                    <a:lnTo>
                      <a:pt x="6312" y="1878"/>
                    </a:lnTo>
                    <a:lnTo>
                      <a:pt x="6317" y="1896"/>
                    </a:lnTo>
                    <a:lnTo>
                      <a:pt x="6321" y="1915"/>
                    </a:lnTo>
                    <a:lnTo>
                      <a:pt x="6325" y="1934"/>
                    </a:lnTo>
                    <a:lnTo>
                      <a:pt x="6328" y="1952"/>
                    </a:lnTo>
                    <a:lnTo>
                      <a:pt x="6329" y="1971"/>
                    </a:lnTo>
                    <a:lnTo>
                      <a:pt x="6330" y="1990"/>
                    </a:lnTo>
                    <a:lnTo>
                      <a:pt x="6330" y="3011"/>
                    </a:lnTo>
                    <a:lnTo>
                      <a:pt x="6329" y="3030"/>
                    </a:lnTo>
                    <a:lnTo>
                      <a:pt x="6328" y="3049"/>
                    </a:lnTo>
                    <a:lnTo>
                      <a:pt x="6325" y="3068"/>
                    </a:lnTo>
                    <a:lnTo>
                      <a:pt x="6321" y="3086"/>
                    </a:lnTo>
                    <a:lnTo>
                      <a:pt x="6317" y="3105"/>
                    </a:lnTo>
                    <a:lnTo>
                      <a:pt x="6312" y="3123"/>
                    </a:lnTo>
                    <a:lnTo>
                      <a:pt x="6306" y="3141"/>
                    </a:lnTo>
                    <a:lnTo>
                      <a:pt x="6299" y="3157"/>
                    </a:lnTo>
                    <a:lnTo>
                      <a:pt x="6291" y="3174"/>
                    </a:lnTo>
                    <a:lnTo>
                      <a:pt x="6282" y="3191"/>
                    </a:lnTo>
                    <a:lnTo>
                      <a:pt x="6272" y="3206"/>
                    </a:lnTo>
                    <a:lnTo>
                      <a:pt x="6263" y="3222"/>
                    </a:lnTo>
                    <a:lnTo>
                      <a:pt x="6252" y="3237"/>
                    </a:lnTo>
                    <a:lnTo>
                      <a:pt x="6240" y="3250"/>
                    </a:lnTo>
                    <a:lnTo>
                      <a:pt x="6228" y="3265"/>
                    </a:lnTo>
                    <a:lnTo>
                      <a:pt x="6215" y="3277"/>
                    </a:lnTo>
                    <a:lnTo>
                      <a:pt x="6201" y="3290"/>
                    </a:lnTo>
                    <a:lnTo>
                      <a:pt x="6187" y="3302"/>
                    </a:lnTo>
                    <a:lnTo>
                      <a:pt x="6172" y="3313"/>
                    </a:lnTo>
                    <a:lnTo>
                      <a:pt x="6158" y="3323"/>
                    </a:lnTo>
                    <a:lnTo>
                      <a:pt x="6141" y="3334"/>
                    </a:lnTo>
                    <a:lnTo>
                      <a:pt x="6125" y="3343"/>
                    </a:lnTo>
                    <a:lnTo>
                      <a:pt x="6108" y="3351"/>
                    </a:lnTo>
                    <a:lnTo>
                      <a:pt x="6091" y="3359"/>
                    </a:lnTo>
                    <a:lnTo>
                      <a:pt x="6073" y="3365"/>
                    </a:lnTo>
                    <a:lnTo>
                      <a:pt x="6055" y="3371"/>
                    </a:lnTo>
                    <a:lnTo>
                      <a:pt x="6036" y="3376"/>
                    </a:lnTo>
                    <a:lnTo>
                      <a:pt x="6018" y="3381"/>
                    </a:lnTo>
                    <a:lnTo>
                      <a:pt x="5999" y="3384"/>
                    </a:lnTo>
                    <a:lnTo>
                      <a:pt x="5979" y="3387"/>
                    </a:lnTo>
                    <a:lnTo>
                      <a:pt x="5959" y="3388"/>
                    </a:lnTo>
                    <a:lnTo>
                      <a:pt x="5939" y="3388"/>
                    </a:lnTo>
                    <a:lnTo>
                      <a:pt x="1510" y="3388"/>
                    </a:lnTo>
                    <a:lnTo>
                      <a:pt x="1490" y="3388"/>
                    </a:lnTo>
                    <a:lnTo>
                      <a:pt x="1470" y="3387"/>
                    </a:lnTo>
                    <a:lnTo>
                      <a:pt x="1450" y="3384"/>
                    </a:lnTo>
                    <a:lnTo>
                      <a:pt x="1431" y="3381"/>
                    </a:lnTo>
                    <a:lnTo>
                      <a:pt x="1413" y="3376"/>
                    </a:lnTo>
                    <a:lnTo>
                      <a:pt x="1394" y="3371"/>
                    </a:lnTo>
                    <a:lnTo>
                      <a:pt x="1376" y="3365"/>
                    </a:lnTo>
                    <a:lnTo>
                      <a:pt x="1358" y="3359"/>
                    </a:lnTo>
                    <a:lnTo>
                      <a:pt x="1341" y="3351"/>
                    </a:lnTo>
                    <a:lnTo>
                      <a:pt x="1324" y="3343"/>
                    </a:lnTo>
                    <a:lnTo>
                      <a:pt x="1307" y="3334"/>
                    </a:lnTo>
                    <a:lnTo>
                      <a:pt x="1291" y="3323"/>
                    </a:lnTo>
                    <a:lnTo>
                      <a:pt x="1277" y="3313"/>
                    </a:lnTo>
                    <a:lnTo>
                      <a:pt x="1262" y="3302"/>
                    </a:lnTo>
                    <a:lnTo>
                      <a:pt x="1248" y="3290"/>
                    </a:lnTo>
                    <a:lnTo>
                      <a:pt x="1234" y="3277"/>
                    </a:lnTo>
                    <a:lnTo>
                      <a:pt x="1221" y="3265"/>
                    </a:lnTo>
                    <a:lnTo>
                      <a:pt x="1209" y="3250"/>
                    </a:lnTo>
                    <a:lnTo>
                      <a:pt x="1197" y="3237"/>
                    </a:lnTo>
                    <a:lnTo>
                      <a:pt x="1186" y="3222"/>
                    </a:lnTo>
                    <a:lnTo>
                      <a:pt x="1176" y="3206"/>
                    </a:lnTo>
                    <a:lnTo>
                      <a:pt x="1166" y="3191"/>
                    </a:lnTo>
                    <a:lnTo>
                      <a:pt x="1158" y="3174"/>
                    </a:lnTo>
                    <a:lnTo>
                      <a:pt x="1150" y="3157"/>
                    </a:lnTo>
                    <a:lnTo>
                      <a:pt x="1143" y="3141"/>
                    </a:lnTo>
                    <a:lnTo>
                      <a:pt x="1137" y="3123"/>
                    </a:lnTo>
                    <a:lnTo>
                      <a:pt x="1132" y="3105"/>
                    </a:lnTo>
                    <a:lnTo>
                      <a:pt x="1128" y="3086"/>
                    </a:lnTo>
                    <a:lnTo>
                      <a:pt x="1123" y="3068"/>
                    </a:lnTo>
                    <a:lnTo>
                      <a:pt x="1121" y="3049"/>
                    </a:lnTo>
                    <a:lnTo>
                      <a:pt x="1120" y="3030"/>
                    </a:lnTo>
                    <a:lnTo>
                      <a:pt x="1119" y="3011"/>
                    </a:lnTo>
                    <a:lnTo>
                      <a:pt x="1119" y="1990"/>
                    </a:lnTo>
                    <a:lnTo>
                      <a:pt x="1120" y="1971"/>
                    </a:lnTo>
                    <a:lnTo>
                      <a:pt x="1121" y="1952"/>
                    </a:lnTo>
                    <a:lnTo>
                      <a:pt x="1123" y="1934"/>
                    </a:lnTo>
                    <a:lnTo>
                      <a:pt x="1128" y="1915"/>
                    </a:lnTo>
                    <a:lnTo>
                      <a:pt x="1132" y="1896"/>
                    </a:lnTo>
                    <a:lnTo>
                      <a:pt x="1137" y="1878"/>
                    </a:lnTo>
                    <a:lnTo>
                      <a:pt x="1143" y="1861"/>
                    </a:lnTo>
                    <a:lnTo>
                      <a:pt x="1150" y="1844"/>
                    </a:lnTo>
                    <a:lnTo>
                      <a:pt x="1158" y="1827"/>
                    </a:lnTo>
                    <a:lnTo>
                      <a:pt x="1166" y="1810"/>
                    </a:lnTo>
                    <a:lnTo>
                      <a:pt x="1176" y="1795"/>
                    </a:lnTo>
                    <a:lnTo>
                      <a:pt x="1186" y="1780"/>
                    </a:lnTo>
                    <a:lnTo>
                      <a:pt x="1197" y="1764"/>
                    </a:lnTo>
                    <a:lnTo>
                      <a:pt x="1209" y="1751"/>
                    </a:lnTo>
                    <a:lnTo>
                      <a:pt x="1221" y="1737"/>
                    </a:lnTo>
                    <a:lnTo>
                      <a:pt x="1234" y="1724"/>
                    </a:lnTo>
                    <a:lnTo>
                      <a:pt x="1248" y="1711"/>
                    </a:lnTo>
                    <a:lnTo>
                      <a:pt x="1262" y="1700"/>
                    </a:lnTo>
                    <a:lnTo>
                      <a:pt x="1277" y="1688"/>
                    </a:lnTo>
                    <a:lnTo>
                      <a:pt x="1291" y="1678"/>
                    </a:lnTo>
                    <a:lnTo>
                      <a:pt x="1307" y="1667"/>
                    </a:lnTo>
                    <a:lnTo>
                      <a:pt x="1324" y="1658"/>
                    </a:lnTo>
                    <a:lnTo>
                      <a:pt x="1341" y="1650"/>
                    </a:lnTo>
                    <a:lnTo>
                      <a:pt x="1358" y="1642"/>
                    </a:lnTo>
                    <a:lnTo>
                      <a:pt x="1376" y="1636"/>
                    </a:lnTo>
                    <a:lnTo>
                      <a:pt x="1394" y="1630"/>
                    </a:lnTo>
                    <a:lnTo>
                      <a:pt x="1413" y="1625"/>
                    </a:lnTo>
                    <a:lnTo>
                      <a:pt x="1431" y="1620"/>
                    </a:lnTo>
                    <a:lnTo>
                      <a:pt x="1450" y="1617"/>
                    </a:lnTo>
                    <a:lnTo>
                      <a:pt x="1470" y="1615"/>
                    </a:lnTo>
                    <a:lnTo>
                      <a:pt x="1490" y="1613"/>
                    </a:lnTo>
                    <a:lnTo>
                      <a:pt x="1510" y="1613"/>
                    </a:lnTo>
                    <a:close/>
                    <a:moveTo>
                      <a:pt x="1510" y="3877"/>
                    </a:moveTo>
                    <a:lnTo>
                      <a:pt x="5939" y="3877"/>
                    </a:lnTo>
                    <a:lnTo>
                      <a:pt x="5959" y="3877"/>
                    </a:lnTo>
                    <a:lnTo>
                      <a:pt x="5979" y="3879"/>
                    </a:lnTo>
                    <a:lnTo>
                      <a:pt x="5999" y="3881"/>
                    </a:lnTo>
                    <a:lnTo>
                      <a:pt x="6018" y="3884"/>
                    </a:lnTo>
                    <a:lnTo>
                      <a:pt x="6036" y="3888"/>
                    </a:lnTo>
                    <a:lnTo>
                      <a:pt x="6055" y="3893"/>
                    </a:lnTo>
                    <a:lnTo>
                      <a:pt x="6073" y="3900"/>
                    </a:lnTo>
                    <a:lnTo>
                      <a:pt x="6091" y="3906"/>
                    </a:lnTo>
                    <a:lnTo>
                      <a:pt x="6108" y="3914"/>
                    </a:lnTo>
                    <a:lnTo>
                      <a:pt x="6125" y="3923"/>
                    </a:lnTo>
                    <a:lnTo>
                      <a:pt x="6141" y="3931"/>
                    </a:lnTo>
                    <a:lnTo>
                      <a:pt x="6158" y="3941"/>
                    </a:lnTo>
                    <a:lnTo>
                      <a:pt x="6172" y="3952"/>
                    </a:lnTo>
                    <a:lnTo>
                      <a:pt x="6187" y="3963"/>
                    </a:lnTo>
                    <a:lnTo>
                      <a:pt x="6201" y="3975"/>
                    </a:lnTo>
                    <a:lnTo>
                      <a:pt x="6215" y="3987"/>
                    </a:lnTo>
                    <a:lnTo>
                      <a:pt x="6228" y="4001"/>
                    </a:lnTo>
                    <a:lnTo>
                      <a:pt x="6240" y="4014"/>
                    </a:lnTo>
                    <a:lnTo>
                      <a:pt x="6252" y="4029"/>
                    </a:lnTo>
                    <a:lnTo>
                      <a:pt x="6263" y="4044"/>
                    </a:lnTo>
                    <a:lnTo>
                      <a:pt x="6272" y="4058"/>
                    </a:lnTo>
                    <a:lnTo>
                      <a:pt x="6282" y="4075"/>
                    </a:lnTo>
                    <a:lnTo>
                      <a:pt x="6291" y="4091"/>
                    </a:lnTo>
                    <a:lnTo>
                      <a:pt x="6299" y="4107"/>
                    </a:lnTo>
                    <a:lnTo>
                      <a:pt x="6306" y="4125"/>
                    </a:lnTo>
                    <a:lnTo>
                      <a:pt x="6312" y="4142"/>
                    </a:lnTo>
                    <a:lnTo>
                      <a:pt x="6317" y="4160"/>
                    </a:lnTo>
                    <a:lnTo>
                      <a:pt x="6321" y="4178"/>
                    </a:lnTo>
                    <a:lnTo>
                      <a:pt x="6325" y="4197"/>
                    </a:lnTo>
                    <a:lnTo>
                      <a:pt x="6328" y="4216"/>
                    </a:lnTo>
                    <a:lnTo>
                      <a:pt x="6329" y="4235"/>
                    </a:lnTo>
                    <a:lnTo>
                      <a:pt x="6330" y="4255"/>
                    </a:lnTo>
                    <a:lnTo>
                      <a:pt x="6330" y="5275"/>
                    </a:lnTo>
                    <a:lnTo>
                      <a:pt x="6329" y="5293"/>
                    </a:lnTo>
                    <a:lnTo>
                      <a:pt x="6328" y="5313"/>
                    </a:lnTo>
                    <a:lnTo>
                      <a:pt x="6325" y="5332"/>
                    </a:lnTo>
                    <a:lnTo>
                      <a:pt x="6321" y="5350"/>
                    </a:lnTo>
                    <a:lnTo>
                      <a:pt x="6317" y="5369"/>
                    </a:lnTo>
                    <a:lnTo>
                      <a:pt x="6312" y="5386"/>
                    </a:lnTo>
                    <a:lnTo>
                      <a:pt x="6306" y="5404"/>
                    </a:lnTo>
                    <a:lnTo>
                      <a:pt x="6299" y="5421"/>
                    </a:lnTo>
                    <a:lnTo>
                      <a:pt x="6291" y="5437"/>
                    </a:lnTo>
                    <a:lnTo>
                      <a:pt x="6282" y="5454"/>
                    </a:lnTo>
                    <a:lnTo>
                      <a:pt x="6272" y="5470"/>
                    </a:lnTo>
                    <a:lnTo>
                      <a:pt x="6263" y="5486"/>
                    </a:lnTo>
                    <a:lnTo>
                      <a:pt x="6252" y="5500"/>
                    </a:lnTo>
                    <a:lnTo>
                      <a:pt x="6240" y="5515"/>
                    </a:lnTo>
                    <a:lnTo>
                      <a:pt x="6228" y="5528"/>
                    </a:lnTo>
                    <a:lnTo>
                      <a:pt x="6215" y="5541"/>
                    </a:lnTo>
                    <a:lnTo>
                      <a:pt x="6201" y="5553"/>
                    </a:lnTo>
                    <a:lnTo>
                      <a:pt x="6187" y="5566"/>
                    </a:lnTo>
                    <a:lnTo>
                      <a:pt x="6172" y="5576"/>
                    </a:lnTo>
                    <a:lnTo>
                      <a:pt x="6158" y="5588"/>
                    </a:lnTo>
                    <a:lnTo>
                      <a:pt x="6141" y="5597"/>
                    </a:lnTo>
                    <a:lnTo>
                      <a:pt x="6125" y="5607"/>
                    </a:lnTo>
                    <a:lnTo>
                      <a:pt x="6108" y="5615"/>
                    </a:lnTo>
                    <a:lnTo>
                      <a:pt x="6091" y="5622"/>
                    </a:lnTo>
                    <a:lnTo>
                      <a:pt x="6073" y="5630"/>
                    </a:lnTo>
                    <a:lnTo>
                      <a:pt x="6055" y="5635"/>
                    </a:lnTo>
                    <a:lnTo>
                      <a:pt x="6036" y="5640"/>
                    </a:lnTo>
                    <a:lnTo>
                      <a:pt x="6018" y="5644"/>
                    </a:lnTo>
                    <a:lnTo>
                      <a:pt x="5999" y="5647"/>
                    </a:lnTo>
                    <a:lnTo>
                      <a:pt x="5979" y="5650"/>
                    </a:lnTo>
                    <a:lnTo>
                      <a:pt x="5959" y="5652"/>
                    </a:lnTo>
                    <a:lnTo>
                      <a:pt x="5939" y="5653"/>
                    </a:lnTo>
                    <a:lnTo>
                      <a:pt x="1510" y="5653"/>
                    </a:lnTo>
                    <a:lnTo>
                      <a:pt x="1490" y="5652"/>
                    </a:lnTo>
                    <a:lnTo>
                      <a:pt x="1470" y="5650"/>
                    </a:lnTo>
                    <a:lnTo>
                      <a:pt x="1450" y="5647"/>
                    </a:lnTo>
                    <a:lnTo>
                      <a:pt x="1431" y="5644"/>
                    </a:lnTo>
                    <a:lnTo>
                      <a:pt x="1413" y="5640"/>
                    </a:lnTo>
                    <a:lnTo>
                      <a:pt x="1394" y="5635"/>
                    </a:lnTo>
                    <a:lnTo>
                      <a:pt x="1376" y="5630"/>
                    </a:lnTo>
                    <a:lnTo>
                      <a:pt x="1358" y="5622"/>
                    </a:lnTo>
                    <a:lnTo>
                      <a:pt x="1341" y="5615"/>
                    </a:lnTo>
                    <a:lnTo>
                      <a:pt x="1324" y="5607"/>
                    </a:lnTo>
                    <a:lnTo>
                      <a:pt x="1307" y="5597"/>
                    </a:lnTo>
                    <a:lnTo>
                      <a:pt x="1291" y="5588"/>
                    </a:lnTo>
                    <a:lnTo>
                      <a:pt x="1277" y="5576"/>
                    </a:lnTo>
                    <a:lnTo>
                      <a:pt x="1262" y="5566"/>
                    </a:lnTo>
                    <a:lnTo>
                      <a:pt x="1248" y="5553"/>
                    </a:lnTo>
                    <a:lnTo>
                      <a:pt x="1234" y="5541"/>
                    </a:lnTo>
                    <a:lnTo>
                      <a:pt x="1221" y="5528"/>
                    </a:lnTo>
                    <a:lnTo>
                      <a:pt x="1209" y="5515"/>
                    </a:lnTo>
                    <a:lnTo>
                      <a:pt x="1197" y="5500"/>
                    </a:lnTo>
                    <a:lnTo>
                      <a:pt x="1186" y="5486"/>
                    </a:lnTo>
                    <a:lnTo>
                      <a:pt x="1176" y="5470"/>
                    </a:lnTo>
                    <a:lnTo>
                      <a:pt x="1166" y="5454"/>
                    </a:lnTo>
                    <a:lnTo>
                      <a:pt x="1158" y="5437"/>
                    </a:lnTo>
                    <a:lnTo>
                      <a:pt x="1150" y="5421"/>
                    </a:lnTo>
                    <a:lnTo>
                      <a:pt x="1143" y="5404"/>
                    </a:lnTo>
                    <a:lnTo>
                      <a:pt x="1137" y="5386"/>
                    </a:lnTo>
                    <a:lnTo>
                      <a:pt x="1132" y="5369"/>
                    </a:lnTo>
                    <a:lnTo>
                      <a:pt x="1128" y="5350"/>
                    </a:lnTo>
                    <a:lnTo>
                      <a:pt x="1123" y="5332"/>
                    </a:lnTo>
                    <a:lnTo>
                      <a:pt x="1121" y="5313"/>
                    </a:lnTo>
                    <a:lnTo>
                      <a:pt x="1120" y="5293"/>
                    </a:lnTo>
                    <a:lnTo>
                      <a:pt x="1119" y="5275"/>
                    </a:lnTo>
                    <a:lnTo>
                      <a:pt x="1119" y="4255"/>
                    </a:lnTo>
                    <a:lnTo>
                      <a:pt x="1120" y="4235"/>
                    </a:lnTo>
                    <a:lnTo>
                      <a:pt x="1121" y="4216"/>
                    </a:lnTo>
                    <a:lnTo>
                      <a:pt x="1123" y="4197"/>
                    </a:lnTo>
                    <a:lnTo>
                      <a:pt x="1128" y="4178"/>
                    </a:lnTo>
                    <a:lnTo>
                      <a:pt x="1132" y="4160"/>
                    </a:lnTo>
                    <a:lnTo>
                      <a:pt x="1137" y="4142"/>
                    </a:lnTo>
                    <a:lnTo>
                      <a:pt x="1143" y="4125"/>
                    </a:lnTo>
                    <a:lnTo>
                      <a:pt x="1150" y="4107"/>
                    </a:lnTo>
                    <a:lnTo>
                      <a:pt x="1158" y="4091"/>
                    </a:lnTo>
                    <a:lnTo>
                      <a:pt x="1166" y="4075"/>
                    </a:lnTo>
                    <a:lnTo>
                      <a:pt x="1176" y="4058"/>
                    </a:lnTo>
                    <a:lnTo>
                      <a:pt x="1186" y="4044"/>
                    </a:lnTo>
                    <a:lnTo>
                      <a:pt x="1197" y="4029"/>
                    </a:lnTo>
                    <a:lnTo>
                      <a:pt x="1209" y="4014"/>
                    </a:lnTo>
                    <a:lnTo>
                      <a:pt x="1221" y="4001"/>
                    </a:lnTo>
                    <a:lnTo>
                      <a:pt x="1234" y="3987"/>
                    </a:lnTo>
                    <a:lnTo>
                      <a:pt x="1248" y="3975"/>
                    </a:lnTo>
                    <a:lnTo>
                      <a:pt x="1262" y="3963"/>
                    </a:lnTo>
                    <a:lnTo>
                      <a:pt x="1277" y="3952"/>
                    </a:lnTo>
                    <a:lnTo>
                      <a:pt x="1291" y="3941"/>
                    </a:lnTo>
                    <a:lnTo>
                      <a:pt x="1307" y="3931"/>
                    </a:lnTo>
                    <a:lnTo>
                      <a:pt x="1324" y="3923"/>
                    </a:lnTo>
                    <a:lnTo>
                      <a:pt x="1341" y="3914"/>
                    </a:lnTo>
                    <a:lnTo>
                      <a:pt x="1358" y="3906"/>
                    </a:lnTo>
                    <a:lnTo>
                      <a:pt x="1376" y="3900"/>
                    </a:lnTo>
                    <a:lnTo>
                      <a:pt x="1394" y="3893"/>
                    </a:lnTo>
                    <a:lnTo>
                      <a:pt x="1413" y="3888"/>
                    </a:lnTo>
                    <a:lnTo>
                      <a:pt x="1431" y="3884"/>
                    </a:lnTo>
                    <a:lnTo>
                      <a:pt x="1450" y="3881"/>
                    </a:lnTo>
                    <a:lnTo>
                      <a:pt x="1470" y="3879"/>
                    </a:lnTo>
                    <a:lnTo>
                      <a:pt x="1490" y="3877"/>
                    </a:lnTo>
                    <a:lnTo>
                      <a:pt x="1510" y="3877"/>
                    </a:lnTo>
                    <a:close/>
                    <a:moveTo>
                      <a:pt x="1510" y="6140"/>
                    </a:moveTo>
                    <a:lnTo>
                      <a:pt x="5939" y="6140"/>
                    </a:lnTo>
                    <a:lnTo>
                      <a:pt x="5959" y="6140"/>
                    </a:lnTo>
                    <a:lnTo>
                      <a:pt x="5979" y="6142"/>
                    </a:lnTo>
                    <a:lnTo>
                      <a:pt x="5999" y="6144"/>
                    </a:lnTo>
                    <a:lnTo>
                      <a:pt x="6018" y="6147"/>
                    </a:lnTo>
                    <a:lnTo>
                      <a:pt x="6036" y="6152"/>
                    </a:lnTo>
                    <a:lnTo>
                      <a:pt x="6055" y="6157"/>
                    </a:lnTo>
                    <a:lnTo>
                      <a:pt x="6073" y="6163"/>
                    </a:lnTo>
                    <a:lnTo>
                      <a:pt x="6091" y="6169"/>
                    </a:lnTo>
                    <a:lnTo>
                      <a:pt x="6108" y="6178"/>
                    </a:lnTo>
                    <a:lnTo>
                      <a:pt x="6125" y="6186"/>
                    </a:lnTo>
                    <a:lnTo>
                      <a:pt x="6141" y="6194"/>
                    </a:lnTo>
                    <a:lnTo>
                      <a:pt x="6158" y="6205"/>
                    </a:lnTo>
                    <a:lnTo>
                      <a:pt x="6172" y="6215"/>
                    </a:lnTo>
                    <a:lnTo>
                      <a:pt x="6187" y="6227"/>
                    </a:lnTo>
                    <a:lnTo>
                      <a:pt x="6201" y="6238"/>
                    </a:lnTo>
                    <a:lnTo>
                      <a:pt x="6215" y="6251"/>
                    </a:lnTo>
                    <a:lnTo>
                      <a:pt x="6228" y="6264"/>
                    </a:lnTo>
                    <a:lnTo>
                      <a:pt x="6240" y="6278"/>
                    </a:lnTo>
                    <a:lnTo>
                      <a:pt x="6252" y="6293"/>
                    </a:lnTo>
                    <a:lnTo>
                      <a:pt x="6263" y="6307"/>
                    </a:lnTo>
                    <a:lnTo>
                      <a:pt x="6272" y="6322"/>
                    </a:lnTo>
                    <a:lnTo>
                      <a:pt x="6282" y="6339"/>
                    </a:lnTo>
                    <a:lnTo>
                      <a:pt x="6291" y="6354"/>
                    </a:lnTo>
                    <a:lnTo>
                      <a:pt x="6299" y="6371"/>
                    </a:lnTo>
                    <a:lnTo>
                      <a:pt x="6306" y="6389"/>
                    </a:lnTo>
                    <a:lnTo>
                      <a:pt x="6312" y="6405"/>
                    </a:lnTo>
                    <a:lnTo>
                      <a:pt x="6317" y="6424"/>
                    </a:lnTo>
                    <a:lnTo>
                      <a:pt x="6321" y="6442"/>
                    </a:lnTo>
                    <a:lnTo>
                      <a:pt x="6325" y="6461"/>
                    </a:lnTo>
                    <a:lnTo>
                      <a:pt x="6328" y="6479"/>
                    </a:lnTo>
                    <a:lnTo>
                      <a:pt x="6329" y="6498"/>
                    </a:lnTo>
                    <a:lnTo>
                      <a:pt x="6330" y="6518"/>
                    </a:lnTo>
                    <a:lnTo>
                      <a:pt x="6330" y="7538"/>
                    </a:lnTo>
                    <a:lnTo>
                      <a:pt x="6329" y="7557"/>
                    </a:lnTo>
                    <a:lnTo>
                      <a:pt x="6328" y="7577"/>
                    </a:lnTo>
                    <a:lnTo>
                      <a:pt x="6325" y="7596"/>
                    </a:lnTo>
                    <a:lnTo>
                      <a:pt x="6321" y="7614"/>
                    </a:lnTo>
                    <a:lnTo>
                      <a:pt x="6317" y="7632"/>
                    </a:lnTo>
                    <a:lnTo>
                      <a:pt x="6312" y="7650"/>
                    </a:lnTo>
                    <a:lnTo>
                      <a:pt x="6306" y="7668"/>
                    </a:lnTo>
                    <a:lnTo>
                      <a:pt x="6299" y="7684"/>
                    </a:lnTo>
                    <a:lnTo>
                      <a:pt x="6291" y="7701"/>
                    </a:lnTo>
                    <a:lnTo>
                      <a:pt x="6282" y="7718"/>
                    </a:lnTo>
                    <a:lnTo>
                      <a:pt x="6272" y="7733"/>
                    </a:lnTo>
                    <a:lnTo>
                      <a:pt x="6263" y="7749"/>
                    </a:lnTo>
                    <a:lnTo>
                      <a:pt x="6252" y="7764"/>
                    </a:lnTo>
                    <a:lnTo>
                      <a:pt x="6240" y="7778"/>
                    </a:lnTo>
                    <a:lnTo>
                      <a:pt x="6228" y="7792"/>
                    </a:lnTo>
                    <a:lnTo>
                      <a:pt x="6215" y="7804"/>
                    </a:lnTo>
                    <a:lnTo>
                      <a:pt x="6201" y="7817"/>
                    </a:lnTo>
                    <a:lnTo>
                      <a:pt x="6187" y="7829"/>
                    </a:lnTo>
                    <a:lnTo>
                      <a:pt x="6172" y="7841"/>
                    </a:lnTo>
                    <a:lnTo>
                      <a:pt x="6158" y="7851"/>
                    </a:lnTo>
                    <a:lnTo>
                      <a:pt x="6141" y="7861"/>
                    </a:lnTo>
                    <a:lnTo>
                      <a:pt x="6125" y="7870"/>
                    </a:lnTo>
                    <a:lnTo>
                      <a:pt x="6108" y="7878"/>
                    </a:lnTo>
                    <a:lnTo>
                      <a:pt x="6091" y="7886"/>
                    </a:lnTo>
                    <a:lnTo>
                      <a:pt x="6073" y="7893"/>
                    </a:lnTo>
                    <a:lnTo>
                      <a:pt x="6055" y="7898"/>
                    </a:lnTo>
                    <a:lnTo>
                      <a:pt x="6036" y="7904"/>
                    </a:lnTo>
                    <a:lnTo>
                      <a:pt x="6018" y="7908"/>
                    </a:lnTo>
                    <a:lnTo>
                      <a:pt x="5999" y="7912"/>
                    </a:lnTo>
                    <a:lnTo>
                      <a:pt x="5979" y="7914"/>
                    </a:lnTo>
                    <a:lnTo>
                      <a:pt x="5959" y="7915"/>
                    </a:lnTo>
                    <a:lnTo>
                      <a:pt x="5939" y="7916"/>
                    </a:lnTo>
                    <a:lnTo>
                      <a:pt x="1510" y="7916"/>
                    </a:lnTo>
                    <a:lnTo>
                      <a:pt x="1490" y="7915"/>
                    </a:lnTo>
                    <a:lnTo>
                      <a:pt x="1470" y="7914"/>
                    </a:lnTo>
                    <a:lnTo>
                      <a:pt x="1450" y="7912"/>
                    </a:lnTo>
                    <a:lnTo>
                      <a:pt x="1431" y="7908"/>
                    </a:lnTo>
                    <a:lnTo>
                      <a:pt x="1413" y="7904"/>
                    </a:lnTo>
                    <a:lnTo>
                      <a:pt x="1394" y="7898"/>
                    </a:lnTo>
                    <a:lnTo>
                      <a:pt x="1376" y="7893"/>
                    </a:lnTo>
                    <a:lnTo>
                      <a:pt x="1358" y="7886"/>
                    </a:lnTo>
                    <a:lnTo>
                      <a:pt x="1341" y="7878"/>
                    </a:lnTo>
                    <a:lnTo>
                      <a:pt x="1324" y="7870"/>
                    </a:lnTo>
                    <a:lnTo>
                      <a:pt x="1307" y="7861"/>
                    </a:lnTo>
                    <a:lnTo>
                      <a:pt x="1291" y="7851"/>
                    </a:lnTo>
                    <a:lnTo>
                      <a:pt x="1277" y="7841"/>
                    </a:lnTo>
                    <a:lnTo>
                      <a:pt x="1262" y="7829"/>
                    </a:lnTo>
                    <a:lnTo>
                      <a:pt x="1248" y="7817"/>
                    </a:lnTo>
                    <a:lnTo>
                      <a:pt x="1234" y="7804"/>
                    </a:lnTo>
                    <a:lnTo>
                      <a:pt x="1221" y="7792"/>
                    </a:lnTo>
                    <a:lnTo>
                      <a:pt x="1209" y="7778"/>
                    </a:lnTo>
                    <a:lnTo>
                      <a:pt x="1197" y="7764"/>
                    </a:lnTo>
                    <a:lnTo>
                      <a:pt x="1186" y="7749"/>
                    </a:lnTo>
                    <a:lnTo>
                      <a:pt x="1176" y="7733"/>
                    </a:lnTo>
                    <a:lnTo>
                      <a:pt x="1166" y="7718"/>
                    </a:lnTo>
                    <a:lnTo>
                      <a:pt x="1158" y="7701"/>
                    </a:lnTo>
                    <a:lnTo>
                      <a:pt x="1150" y="7684"/>
                    </a:lnTo>
                    <a:lnTo>
                      <a:pt x="1143" y="7668"/>
                    </a:lnTo>
                    <a:lnTo>
                      <a:pt x="1137" y="7650"/>
                    </a:lnTo>
                    <a:lnTo>
                      <a:pt x="1132" y="7632"/>
                    </a:lnTo>
                    <a:lnTo>
                      <a:pt x="1128" y="7614"/>
                    </a:lnTo>
                    <a:lnTo>
                      <a:pt x="1123" y="7596"/>
                    </a:lnTo>
                    <a:lnTo>
                      <a:pt x="1121" y="7577"/>
                    </a:lnTo>
                    <a:lnTo>
                      <a:pt x="1120" y="7557"/>
                    </a:lnTo>
                    <a:lnTo>
                      <a:pt x="1119" y="7538"/>
                    </a:lnTo>
                    <a:lnTo>
                      <a:pt x="1119" y="6518"/>
                    </a:lnTo>
                    <a:lnTo>
                      <a:pt x="1120" y="6498"/>
                    </a:lnTo>
                    <a:lnTo>
                      <a:pt x="1121" y="6479"/>
                    </a:lnTo>
                    <a:lnTo>
                      <a:pt x="1123" y="6461"/>
                    </a:lnTo>
                    <a:lnTo>
                      <a:pt x="1128" y="6442"/>
                    </a:lnTo>
                    <a:lnTo>
                      <a:pt x="1132" y="6424"/>
                    </a:lnTo>
                    <a:lnTo>
                      <a:pt x="1137" y="6405"/>
                    </a:lnTo>
                    <a:lnTo>
                      <a:pt x="1143" y="6389"/>
                    </a:lnTo>
                    <a:lnTo>
                      <a:pt x="1150" y="6371"/>
                    </a:lnTo>
                    <a:lnTo>
                      <a:pt x="1158" y="6354"/>
                    </a:lnTo>
                    <a:lnTo>
                      <a:pt x="1166" y="6339"/>
                    </a:lnTo>
                    <a:lnTo>
                      <a:pt x="1176" y="6322"/>
                    </a:lnTo>
                    <a:lnTo>
                      <a:pt x="1186" y="6307"/>
                    </a:lnTo>
                    <a:lnTo>
                      <a:pt x="1197" y="6293"/>
                    </a:lnTo>
                    <a:lnTo>
                      <a:pt x="1209" y="6278"/>
                    </a:lnTo>
                    <a:lnTo>
                      <a:pt x="1221" y="6264"/>
                    </a:lnTo>
                    <a:lnTo>
                      <a:pt x="1234" y="6251"/>
                    </a:lnTo>
                    <a:lnTo>
                      <a:pt x="1248" y="6238"/>
                    </a:lnTo>
                    <a:lnTo>
                      <a:pt x="1262" y="6227"/>
                    </a:lnTo>
                    <a:lnTo>
                      <a:pt x="1277" y="6215"/>
                    </a:lnTo>
                    <a:lnTo>
                      <a:pt x="1291" y="6205"/>
                    </a:lnTo>
                    <a:lnTo>
                      <a:pt x="1307" y="6194"/>
                    </a:lnTo>
                    <a:lnTo>
                      <a:pt x="1324" y="6186"/>
                    </a:lnTo>
                    <a:lnTo>
                      <a:pt x="1341" y="6178"/>
                    </a:lnTo>
                    <a:lnTo>
                      <a:pt x="1358" y="6169"/>
                    </a:lnTo>
                    <a:lnTo>
                      <a:pt x="1376" y="6163"/>
                    </a:lnTo>
                    <a:lnTo>
                      <a:pt x="1394" y="6157"/>
                    </a:lnTo>
                    <a:lnTo>
                      <a:pt x="1413" y="6152"/>
                    </a:lnTo>
                    <a:lnTo>
                      <a:pt x="1431" y="6147"/>
                    </a:lnTo>
                    <a:lnTo>
                      <a:pt x="1450" y="6144"/>
                    </a:lnTo>
                    <a:lnTo>
                      <a:pt x="1470" y="6142"/>
                    </a:lnTo>
                    <a:lnTo>
                      <a:pt x="1490" y="6140"/>
                    </a:lnTo>
                    <a:lnTo>
                      <a:pt x="1510" y="6140"/>
                    </a:lnTo>
                    <a:close/>
                    <a:moveTo>
                      <a:pt x="1510" y="8404"/>
                    </a:moveTo>
                    <a:lnTo>
                      <a:pt x="5939" y="8404"/>
                    </a:lnTo>
                    <a:lnTo>
                      <a:pt x="5959" y="8404"/>
                    </a:lnTo>
                    <a:lnTo>
                      <a:pt x="5979" y="8406"/>
                    </a:lnTo>
                    <a:lnTo>
                      <a:pt x="5999" y="8408"/>
                    </a:lnTo>
                    <a:lnTo>
                      <a:pt x="6018" y="8411"/>
                    </a:lnTo>
                    <a:lnTo>
                      <a:pt x="6036" y="8415"/>
                    </a:lnTo>
                    <a:lnTo>
                      <a:pt x="6055" y="8420"/>
                    </a:lnTo>
                    <a:lnTo>
                      <a:pt x="6073" y="8427"/>
                    </a:lnTo>
                    <a:lnTo>
                      <a:pt x="6091" y="8433"/>
                    </a:lnTo>
                    <a:lnTo>
                      <a:pt x="6108" y="8441"/>
                    </a:lnTo>
                    <a:lnTo>
                      <a:pt x="6125" y="8450"/>
                    </a:lnTo>
                    <a:lnTo>
                      <a:pt x="6141" y="8459"/>
                    </a:lnTo>
                    <a:lnTo>
                      <a:pt x="6158" y="8468"/>
                    </a:lnTo>
                    <a:lnTo>
                      <a:pt x="6172" y="8479"/>
                    </a:lnTo>
                    <a:lnTo>
                      <a:pt x="6187" y="8490"/>
                    </a:lnTo>
                    <a:lnTo>
                      <a:pt x="6201" y="8502"/>
                    </a:lnTo>
                    <a:lnTo>
                      <a:pt x="6215" y="8514"/>
                    </a:lnTo>
                    <a:lnTo>
                      <a:pt x="6228" y="8528"/>
                    </a:lnTo>
                    <a:lnTo>
                      <a:pt x="6240" y="8541"/>
                    </a:lnTo>
                    <a:lnTo>
                      <a:pt x="6252" y="8556"/>
                    </a:lnTo>
                    <a:lnTo>
                      <a:pt x="6263" y="8571"/>
                    </a:lnTo>
                    <a:lnTo>
                      <a:pt x="6272" y="8586"/>
                    </a:lnTo>
                    <a:lnTo>
                      <a:pt x="6282" y="8602"/>
                    </a:lnTo>
                    <a:lnTo>
                      <a:pt x="6291" y="8618"/>
                    </a:lnTo>
                    <a:lnTo>
                      <a:pt x="6299" y="8634"/>
                    </a:lnTo>
                    <a:lnTo>
                      <a:pt x="6306" y="8652"/>
                    </a:lnTo>
                    <a:lnTo>
                      <a:pt x="6312" y="8670"/>
                    </a:lnTo>
                    <a:lnTo>
                      <a:pt x="6317" y="8688"/>
                    </a:lnTo>
                    <a:lnTo>
                      <a:pt x="6321" y="8705"/>
                    </a:lnTo>
                    <a:lnTo>
                      <a:pt x="6325" y="8724"/>
                    </a:lnTo>
                    <a:lnTo>
                      <a:pt x="6328" y="8743"/>
                    </a:lnTo>
                    <a:lnTo>
                      <a:pt x="6329" y="8762"/>
                    </a:lnTo>
                    <a:lnTo>
                      <a:pt x="6330" y="8782"/>
                    </a:lnTo>
                    <a:lnTo>
                      <a:pt x="6330" y="9802"/>
                    </a:lnTo>
                    <a:lnTo>
                      <a:pt x="6329" y="9820"/>
                    </a:lnTo>
                    <a:lnTo>
                      <a:pt x="6328" y="9840"/>
                    </a:lnTo>
                    <a:lnTo>
                      <a:pt x="6325" y="9859"/>
                    </a:lnTo>
                    <a:lnTo>
                      <a:pt x="6321" y="9878"/>
                    </a:lnTo>
                    <a:lnTo>
                      <a:pt x="6317" y="9896"/>
                    </a:lnTo>
                    <a:lnTo>
                      <a:pt x="6312" y="9913"/>
                    </a:lnTo>
                    <a:lnTo>
                      <a:pt x="6306" y="9931"/>
                    </a:lnTo>
                    <a:lnTo>
                      <a:pt x="6299" y="9948"/>
                    </a:lnTo>
                    <a:lnTo>
                      <a:pt x="6291" y="9965"/>
                    </a:lnTo>
                    <a:lnTo>
                      <a:pt x="6282" y="9981"/>
                    </a:lnTo>
                    <a:lnTo>
                      <a:pt x="6272" y="9997"/>
                    </a:lnTo>
                    <a:lnTo>
                      <a:pt x="6263" y="10013"/>
                    </a:lnTo>
                    <a:lnTo>
                      <a:pt x="6252" y="10027"/>
                    </a:lnTo>
                    <a:lnTo>
                      <a:pt x="6240" y="10042"/>
                    </a:lnTo>
                    <a:lnTo>
                      <a:pt x="6228" y="10055"/>
                    </a:lnTo>
                    <a:lnTo>
                      <a:pt x="6215" y="10068"/>
                    </a:lnTo>
                    <a:lnTo>
                      <a:pt x="6201" y="10081"/>
                    </a:lnTo>
                    <a:lnTo>
                      <a:pt x="6187" y="10093"/>
                    </a:lnTo>
                    <a:lnTo>
                      <a:pt x="6172" y="10104"/>
                    </a:lnTo>
                    <a:lnTo>
                      <a:pt x="6158" y="10115"/>
                    </a:lnTo>
                    <a:lnTo>
                      <a:pt x="6141" y="10124"/>
                    </a:lnTo>
                    <a:lnTo>
                      <a:pt x="6125" y="10134"/>
                    </a:lnTo>
                    <a:lnTo>
                      <a:pt x="6108" y="10142"/>
                    </a:lnTo>
                    <a:lnTo>
                      <a:pt x="6091" y="10149"/>
                    </a:lnTo>
                    <a:lnTo>
                      <a:pt x="6073" y="10157"/>
                    </a:lnTo>
                    <a:lnTo>
                      <a:pt x="6055" y="10162"/>
                    </a:lnTo>
                    <a:lnTo>
                      <a:pt x="6036" y="10167"/>
                    </a:lnTo>
                    <a:lnTo>
                      <a:pt x="6018" y="10171"/>
                    </a:lnTo>
                    <a:lnTo>
                      <a:pt x="5999" y="10175"/>
                    </a:lnTo>
                    <a:lnTo>
                      <a:pt x="5979" y="10178"/>
                    </a:lnTo>
                    <a:lnTo>
                      <a:pt x="5959" y="10179"/>
                    </a:lnTo>
                    <a:lnTo>
                      <a:pt x="5939" y="10180"/>
                    </a:lnTo>
                    <a:lnTo>
                      <a:pt x="1510" y="10180"/>
                    </a:lnTo>
                    <a:lnTo>
                      <a:pt x="1490" y="10179"/>
                    </a:lnTo>
                    <a:lnTo>
                      <a:pt x="1470" y="10178"/>
                    </a:lnTo>
                    <a:lnTo>
                      <a:pt x="1450" y="10175"/>
                    </a:lnTo>
                    <a:lnTo>
                      <a:pt x="1431" y="10171"/>
                    </a:lnTo>
                    <a:lnTo>
                      <a:pt x="1413" y="10167"/>
                    </a:lnTo>
                    <a:lnTo>
                      <a:pt x="1394" y="10162"/>
                    </a:lnTo>
                    <a:lnTo>
                      <a:pt x="1376" y="10157"/>
                    </a:lnTo>
                    <a:lnTo>
                      <a:pt x="1358" y="10149"/>
                    </a:lnTo>
                    <a:lnTo>
                      <a:pt x="1341" y="10142"/>
                    </a:lnTo>
                    <a:lnTo>
                      <a:pt x="1324" y="10134"/>
                    </a:lnTo>
                    <a:lnTo>
                      <a:pt x="1307" y="10124"/>
                    </a:lnTo>
                    <a:lnTo>
                      <a:pt x="1291" y="10115"/>
                    </a:lnTo>
                    <a:lnTo>
                      <a:pt x="1277" y="10104"/>
                    </a:lnTo>
                    <a:lnTo>
                      <a:pt x="1262" y="10093"/>
                    </a:lnTo>
                    <a:lnTo>
                      <a:pt x="1248" y="10081"/>
                    </a:lnTo>
                    <a:lnTo>
                      <a:pt x="1234" y="10068"/>
                    </a:lnTo>
                    <a:lnTo>
                      <a:pt x="1221" y="10055"/>
                    </a:lnTo>
                    <a:lnTo>
                      <a:pt x="1209" y="10042"/>
                    </a:lnTo>
                    <a:lnTo>
                      <a:pt x="1197" y="10027"/>
                    </a:lnTo>
                    <a:lnTo>
                      <a:pt x="1186" y="10013"/>
                    </a:lnTo>
                    <a:lnTo>
                      <a:pt x="1176" y="9997"/>
                    </a:lnTo>
                    <a:lnTo>
                      <a:pt x="1166" y="9981"/>
                    </a:lnTo>
                    <a:lnTo>
                      <a:pt x="1158" y="9965"/>
                    </a:lnTo>
                    <a:lnTo>
                      <a:pt x="1150" y="9948"/>
                    </a:lnTo>
                    <a:lnTo>
                      <a:pt x="1143" y="9931"/>
                    </a:lnTo>
                    <a:lnTo>
                      <a:pt x="1137" y="9913"/>
                    </a:lnTo>
                    <a:lnTo>
                      <a:pt x="1132" y="9896"/>
                    </a:lnTo>
                    <a:lnTo>
                      <a:pt x="1128" y="9878"/>
                    </a:lnTo>
                    <a:lnTo>
                      <a:pt x="1123" y="9859"/>
                    </a:lnTo>
                    <a:lnTo>
                      <a:pt x="1121" y="9840"/>
                    </a:lnTo>
                    <a:lnTo>
                      <a:pt x="1120" y="9820"/>
                    </a:lnTo>
                    <a:lnTo>
                      <a:pt x="1119" y="9802"/>
                    </a:lnTo>
                    <a:lnTo>
                      <a:pt x="1119" y="8782"/>
                    </a:lnTo>
                    <a:lnTo>
                      <a:pt x="1120" y="8762"/>
                    </a:lnTo>
                    <a:lnTo>
                      <a:pt x="1121" y="8743"/>
                    </a:lnTo>
                    <a:lnTo>
                      <a:pt x="1123" y="8724"/>
                    </a:lnTo>
                    <a:lnTo>
                      <a:pt x="1128" y="8705"/>
                    </a:lnTo>
                    <a:lnTo>
                      <a:pt x="1132" y="8688"/>
                    </a:lnTo>
                    <a:lnTo>
                      <a:pt x="1137" y="8670"/>
                    </a:lnTo>
                    <a:lnTo>
                      <a:pt x="1143" y="8652"/>
                    </a:lnTo>
                    <a:lnTo>
                      <a:pt x="1150" y="8634"/>
                    </a:lnTo>
                    <a:lnTo>
                      <a:pt x="1158" y="8618"/>
                    </a:lnTo>
                    <a:lnTo>
                      <a:pt x="1166" y="8602"/>
                    </a:lnTo>
                    <a:lnTo>
                      <a:pt x="1176" y="8586"/>
                    </a:lnTo>
                    <a:lnTo>
                      <a:pt x="1186" y="8571"/>
                    </a:lnTo>
                    <a:lnTo>
                      <a:pt x="1197" y="8556"/>
                    </a:lnTo>
                    <a:lnTo>
                      <a:pt x="1209" y="8541"/>
                    </a:lnTo>
                    <a:lnTo>
                      <a:pt x="1221" y="8528"/>
                    </a:lnTo>
                    <a:lnTo>
                      <a:pt x="1234" y="8514"/>
                    </a:lnTo>
                    <a:lnTo>
                      <a:pt x="1248" y="8502"/>
                    </a:lnTo>
                    <a:lnTo>
                      <a:pt x="1262" y="8490"/>
                    </a:lnTo>
                    <a:lnTo>
                      <a:pt x="1277" y="8479"/>
                    </a:lnTo>
                    <a:lnTo>
                      <a:pt x="1291" y="8468"/>
                    </a:lnTo>
                    <a:lnTo>
                      <a:pt x="1307" y="8459"/>
                    </a:lnTo>
                    <a:lnTo>
                      <a:pt x="1324" y="8450"/>
                    </a:lnTo>
                    <a:lnTo>
                      <a:pt x="1341" y="8441"/>
                    </a:lnTo>
                    <a:lnTo>
                      <a:pt x="1358" y="8433"/>
                    </a:lnTo>
                    <a:lnTo>
                      <a:pt x="1376" y="8427"/>
                    </a:lnTo>
                    <a:lnTo>
                      <a:pt x="1394" y="8420"/>
                    </a:lnTo>
                    <a:lnTo>
                      <a:pt x="1413" y="8415"/>
                    </a:lnTo>
                    <a:lnTo>
                      <a:pt x="1431" y="8411"/>
                    </a:lnTo>
                    <a:lnTo>
                      <a:pt x="1450" y="8408"/>
                    </a:lnTo>
                    <a:lnTo>
                      <a:pt x="1470" y="8406"/>
                    </a:lnTo>
                    <a:lnTo>
                      <a:pt x="1490" y="8404"/>
                    </a:lnTo>
                    <a:lnTo>
                      <a:pt x="1510" y="8404"/>
                    </a:lnTo>
                    <a:close/>
                    <a:moveTo>
                      <a:pt x="3725" y="14428"/>
                    </a:moveTo>
                    <a:lnTo>
                      <a:pt x="3750" y="14428"/>
                    </a:lnTo>
                    <a:lnTo>
                      <a:pt x="3776" y="14430"/>
                    </a:lnTo>
                    <a:lnTo>
                      <a:pt x="3801" y="14433"/>
                    </a:lnTo>
                    <a:lnTo>
                      <a:pt x="3825" y="14438"/>
                    </a:lnTo>
                    <a:lnTo>
                      <a:pt x="3849" y="14444"/>
                    </a:lnTo>
                    <a:lnTo>
                      <a:pt x="3873" y="14451"/>
                    </a:lnTo>
                    <a:lnTo>
                      <a:pt x="3897" y="14458"/>
                    </a:lnTo>
                    <a:lnTo>
                      <a:pt x="3919" y="14468"/>
                    </a:lnTo>
                    <a:lnTo>
                      <a:pt x="3942" y="14477"/>
                    </a:lnTo>
                    <a:lnTo>
                      <a:pt x="3964" y="14488"/>
                    </a:lnTo>
                    <a:lnTo>
                      <a:pt x="3985" y="14501"/>
                    </a:lnTo>
                    <a:lnTo>
                      <a:pt x="4005" y="14514"/>
                    </a:lnTo>
                    <a:lnTo>
                      <a:pt x="4025" y="14528"/>
                    </a:lnTo>
                    <a:lnTo>
                      <a:pt x="4043" y="14543"/>
                    </a:lnTo>
                    <a:lnTo>
                      <a:pt x="4062" y="14558"/>
                    </a:lnTo>
                    <a:lnTo>
                      <a:pt x="4080" y="14575"/>
                    </a:lnTo>
                    <a:lnTo>
                      <a:pt x="4096" y="14593"/>
                    </a:lnTo>
                    <a:lnTo>
                      <a:pt x="4112" y="14611"/>
                    </a:lnTo>
                    <a:lnTo>
                      <a:pt x="4127" y="14630"/>
                    </a:lnTo>
                    <a:lnTo>
                      <a:pt x="4141" y="14649"/>
                    </a:lnTo>
                    <a:lnTo>
                      <a:pt x="4154" y="14670"/>
                    </a:lnTo>
                    <a:lnTo>
                      <a:pt x="4166" y="14691"/>
                    </a:lnTo>
                    <a:lnTo>
                      <a:pt x="4177" y="14713"/>
                    </a:lnTo>
                    <a:lnTo>
                      <a:pt x="4188" y="14735"/>
                    </a:lnTo>
                    <a:lnTo>
                      <a:pt x="4196" y="14758"/>
                    </a:lnTo>
                    <a:lnTo>
                      <a:pt x="4204" y="14781"/>
                    </a:lnTo>
                    <a:lnTo>
                      <a:pt x="4212" y="14805"/>
                    </a:lnTo>
                    <a:lnTo>
                      <a:pt x="4217" y="14829"/>
                    </a:lnTo>
                    <a:lnTo>
                      <a:pt x="4221" y="14854"/>
                    </a:lnTo>
                    <a:lnTo>
                      <a:pt x="4224" y="14879"/>
                    </a:lnTo>
                    <a:lnTo>
                      <a:pt x="4226" y="14904"/>
                    </a:lnTo>
                    <a:lnTo>
                      <a:pt x="4227" y="14930"/>
                    </a:lnTo>
                    <a:lnTo>
                      <a:pt x="4226" y="14956"/>
                    </a:lnTo>
                    <a:lnTo>
                      <a:pt x="4224" y="14981"/>
                    </a:lnTo>
                    <a:lnTo>
                      <a:pt x="4221" y="15006"/>
                    </a:lnTo>
                    <a:lnTo>
                      <a:pt x="4217" y="15031"/>
                    </a:lnTo>
                    <a:lnTo>
                      <a:pt x="4212" y="15055"/>
                    </a:lnTo>
                    <a:lnTo>
                      <a:pt x="4204" y="15079"/>
                    </a:lnTo>
                    <a:lnTo>
                      <a:pt x="4196" y="15102"/>
                    </a:lnTo>
                    <a:lnTo>
                      <a:pt x="4188" y="15125"/>
                    </a:lnTo>
                    <a:lnTo>
                      <a:pt x="4177" y="15147"/>
                    </a:lnTo>
                    <a:lnTo>
                      <a:pt x="4166" y="15169"/>
                    </a:lnTo>
                    <a:lnTo>
                      <a:pt x="4154" y="15190"/>
                    </a:lnTo>
                    <a:lnTo>
                      <a:pt x="4141" y="15211"/>
                    </a:lnTo>
                    <a:lnTo>
                      <a:pt x="4127" y="15231"/>
                    </a:lnTo>
                    <a:lnTo>
                      <a:pt x="4112" y="15250"/>
                    </a:lnTo>
                    <a:lnTo>
                      <a:pt x="4096" y="15267"/>
                    </a:lnTo>
                    <a:lnTo>
                      <a:pt x="4080" y="15285"/>
                    </a:lnTo>
                    <a:lnTo>
                      <a:pt x="4062" y="15302"/>
                    </a:lnTo>
                    <a:lnTo>
                      <a:pt x="4043" y="15317"/>
                    </a:lnTo>
                    <a:lnTo>
                      <a:pt x="4025" y="15333"/>
                    </a:lnTo>
                    <a:lnTo>
                      <a:pt x="4005" y="15347"/>
                    </a:lnTo>
                    <a:lnTo>
                      <a:pt x="3985" y="15360"/>
                    </a:lnTo>
                    <a:lnTo>
                      <a:pt x="3964" y="15372"/>
                    </a:lnTo>
                    <a:lnTo>
                      <a:pt x="3942" y="15383"/>
                    </a:lnTo>
                    <a:lnTo>
                      <a:pt x="3919" y="15393"/>
                    </a:lnTo>
                    <a:lnTo>
                      <a:pt x="3897" y="15402"/>
                    </a:lnTo>
                    <a:lnTo>
                      <a:pt x="3873" y="15410"/>
                    </a:lnTo>
                    <a:lnTo>
                      <a:pt x="3849" y="15417"/>
                    </a:lnTo>
                    <a:lnTo>
                      <a:pt x="3825" y="15423"/>
                    </a:lnTo>
                    <a:lnTo>
                      <a:pt x="3801" y="15427"/>
                    </a:lnTo>
                    <a:lnTo>
                      <a:pt x="3776" y="15430"/>
                    </a:lnTo>
                    <a:lnTo>
                      <a:pt x="3750" y="15432"/>
                    </a:lnTo>
                    <a:lnTo>
                      <a:pt x="3725" y="15432"/>
                    </a:lnTo>
                    <a:lnTo>
                      <a:pt x="3699" y="15432"/>
                    </a:lnTo>
                    <a:lnTo>
                      <a:pt x="3673" y="15430"/>
                    </a:lnTo>
                    <a:lnTo>
                      <a:pt x="3648" y="15427"/>
                    </a:lnTo>
                    <a:lnTo>
                      <a:pt x="3624" y="15423"/>
                    </a:lnTo>
                    <a:lnTo>
                      <a:pt x="3599" y="15417"/>
                    </a:lnTo>
                    <a:lnTo>
                      <a:pt x="3576" y="15410"/>
                    </a:lnTo>
                    <a:lnTo>
                      <a:pt x="3552" y="15402"/>
                    </a:lnTo>
                    <a:lnTo>
                      <a:pt x="3529" y="15393"/>
                    </a:lnTo>
                    <a:lnTo>
                      <a:pt x="3507" y="15383"/>
                    </a:lnTo>
                    <a:lnTo>
                      <a:pt x="3485" y="15372"/>
                    </a:lnTo>
                    <a:lnTo>
                      <a:pt x="3464" y="15360"/>
                    </a:lnTo>
                    <a:lnTo>
                      <a:pt x="3444" y="15347"/>
                    </a:lnTo>
                    <a:lnTo>
                      <a:pt x="3424" y="15333"/>
                    </a:lnTo>
                    <a:lnTo>
                      <a:pt x="3406" y="15317"/>
                    </a:lnTo>
                    <a:lnTo>
                      <a:pt x="3387" y="15302"/>
                    </a:lnTo>
                    <a:lnTo>
                      <a:pt x="3369" y="15285"/>
                    </a:lnTo>
                    <a:lnTo>
                      <a:pt x="3352" y="15267"/>
                    </a:lnTo>
                    <a:lnTo>
                      <a:pt x="3337" y="15250"/>
                    </a:lnTo>
                    <a:lnTo>
                      <a:pt x="3322" y="15231"/>
                    </a:lnTo>
                    <a:lnTo>
                      <a:pt x="3308" y="15211"/>
                    </a:lnTo>
                    <a:lnTo>
                      <a:pt x="3295" y="15190"/>
                    </a:lnTo>
                    <a:lnTo>
                      <a:pt x="3282" y="15169"/>
                    </a:lnTo>
                    <a:lnTo>
                      <a:pt x="3272" y="15147"/>
                    </a:lnTo>
                    <a:lnTo>
                      <a:pt x="3261" y="15125"/>
                    </a:lnTo>
                    <a:lnTo>
                      <a:pt x="3252" y="15102"/>
                    </a:lnTo>
                    <a:lnTo>
                      <a:pt x="3245" y="15079"/>
                    </a:lnTo>
                    <a:lnTo>
                      <a:pt x="3237" y="15055"/>
                    </a:lnTo>
                    <a:lnTo>
                      <a:pt x="3232" y="15031"/>
                    </a:lnTo>
                    <a:lnTo>
                      <a:pt x="3228" y="15006"/>
                    </a:lnTo>
                    <a:lnTo>
                      <a:pt x="3225" y="14981"/>
                    </a:lnTo>
                    <a:lnTo>
                      <a:pt x="3223" y="14956"/>
                    </a:lnTo>
                    <a:lnTo>
                      <a:pt x="3222" y="14930"/>
                    </a:lnTo>
                    <a:lnTo>
                      <a:pt x="3223" y="14904"/>
                    </a:lnTo>
                    <a:lnTo>
                      <a:pt x="3225" y="14879"/>
                    </a:lnTo>
                    <a:lnTo>
                      <a:pt x="3228" y="14854"/>
                    </a:lnTo>
                    <a:lnTo>
                      <a:pt x="3232" y="14829"/>
                    </a:lnTo>
                    <a:lnTo>
                      <a:pt x="3237" y="14805"/>
                    </a:lnTo>
                    <a:lnTo>
                      <a:pt x="3245" y="14781"/>
                    </a:lnTo>
                    <a:lnTo>
                      <a:pt x="3252" y="14758"/>
                    </a:lnTo>
                    <a:lnTo>
                      <a:pt x="3261" y="14735"/>
                    </a:lnTo>
                    <a:lnTo>
                      <a:pt x="3272" y="14713"/>
                    </a:lnTo>
                    <a:lnTo>
                      <a:pt x="3282" y="14691"/>
                    </a:lnTo>
                    <a:lnTo>
                      <a:pt x="3295" y="14670"/>
                    </a:lnTo>
                    <a:lnTo>
                      <a:pt x="3308" y="14649"/>
                    </a:lnTo>
                    <a:lnTo>
                      <a:pt x="3322" y="14630"/>
                    </a:lnTo>
                    <a:lnTo>
                      <a:pt x="3337" y="14611"/>
                    </a:lnTo>
                    <a:lnTo>
                      <a:pt x="3352" y="14593"/>
                    </a:lnTo>
                    <a:lnTo>
                      <a:pt x="3369" y="14575"/>
                    </a:lnTo>
                    <a:lnTo>
                      <a:pt x="3387" y="14558"/>
                    </a:lnTo>
                    <a:lnTo>
                      <a:pt x="3406" y="14543"/>
                    </a:lnTo>
                    <a:lnTo>
                      <a:pt x="3424" y="14528"/>
                    </a:lnTo>
                    <a:lnTo>
                      <a:pt x="3444" y="14514"/>
                    </a:lnTo>
                    <a:lnTo>
                      <a:pt x="3464" y="14501"/>
                    </a:lnTo>
                    <a:lnTo>
                      <a:pt x="3485" y="14488"/>
                    </a:lnTo>
                    <a:lnTo>
                      <a:pt x="3507" y="14477"/>
                    </a:lnTo>
                    <a:lnTo>
                      <a:pt x="3529" y="14468"/>
                    </a:lnTo>
                    <a:lnTo>
                      <a:pt x="3552" y="14458"/>
                    </a:lnTo>
                    <a:lnTo>
                      <a:pt x="3576" y="14451"/>
                    </a:lnTo>
                    <a:lnTo>
                      <a:pt x="3599" y="14444"/>
                    </a:lnTo>
                    <a:lnTo>
                      <a:pt x="3624" y="14438"/>
                    </a:lnTo>
                    <a:lnTo>
                      <a:pt x="3648" y="14433"/>
                    </a:lnTo>
                    <a:lnTo>
                      <a:pt x="3673" y="14430"/>
                    </a:lnTo>
                    <a:lnTo>
                      <a:pt x="3699" y="14428"/>
                    </a:lnTo>
                    <a:lnTo>
                      <a:pt x="3725" y="14428"/>
                    </a:lnTo>
                    <a:close/>
                    <a:moveTo>
                      <a:pt x="1277" y="12777"/>
                    </a:moveTo>
                    <a:lnTo>
                      <a:pt x="6172" y="12777"/>
                    </a:lnTo>
                    <a:lnTo>
                      <a:pt x="6186" y="12777"/>
                    </a:lnTo>
                    <a:lnTo>
                      <a:pt x="6198" y="12779"/>
                    </a:lnTo>
                    <a:lnTo>
                      <a:pt x="6211" y="12782"/>
                    </a:lnTo>
                    <a:lnTo>
                      <a:pt x="6222" y="12787"/>
                    </a:lnTo>
                    <a:lnTo>
                      <a:pt x="6234" y="12793"/>
                    </a:lnTo>
                    <a:lnTo>
                      <a:pt x="6244" y="12799"/>
                    </a:lnTo>
                    <a:lnTo>
                      <a:pt x="6255" y="12806"/>
                    </a:lnTo>
                    <a:lnTo>
                      <a:pt x="6263" y="12815"/>
                    </a:lnTo>
                    <a:lnTo>
                      <a:pt x="6271" y="12824"/>
                    </a:lnTo>
                    <a:lnTo>
                      <a:pt x="6279" y="12834"/>
                    </a:lnTo>
                    <a:lnTo>
                      <a:pt x="6286" y="12845"/>
                    </a:lnTo>
                    <a:lnTo>
                      <a:pt x="6291" y="12856"/>
                    </a:lnTo>
                    <a:lnTo>
                      <a:pt x="6295" y="12868"/>
                    </a:lnTo>
                    <a:lnTo>
                      <a:pt x="6299" y="12881"/>
                    </a:lnTo>
                    <a:lnTo>
                      <a:pt x="6301" y="12893"/>
                    </a:lnTo>
                    <a:lnTo>
                      <a:pt x="6302" y="12906"/>
                    </a:lnTo>
                    <a:lnTo>
                      <a:pt x="6302" y="13021"/>
                    </a:lnTo>
                    <a:lnTo>
                      <a:pt x="6301" y="13034"/>
                    </a:lnTo>
                    <a:lnTo>
                      <a:pt x="6299" y="13047"/>
                    </a:lnTo>
                    <a:lnTo>
                      <a:pt x="6295" y="13059"/>
                    </a:lnTo>
                    <a:lnTo>
                      <a:pt x="6291" y="13071"/>
                    </a:lnTo>
                    <a:lnTo>
                      <a:pt x="6286" y="13082"/>
                    </a:lnTo>
                    <a:lnTo>
                      <a:pt x="6279" y="13093"/>
                    </a:lnTo>
                    <a:lnTo>
                      <a:pt x="6271" y="13103"/>
                    </a:lnTo>
                    <a:lnTo>
                      <a:pt x="6263" y="13112"/>
                    </a:lnTo>
                    <a:lnTo>
                      <a:pt x="6255" y="13121"/>
                    </a:lnTo>
                    <a:lnTo>
                      <a:pt x="6244" y="13128"/>
                    </a:lnTo>
                    <a:lnTo>
                      <a:pt x="6234" y="13134"/>
                    </a:lnTo>
                    <a:lnTo>
                      <a:pt x="6222" y="13140"/>
                    </a:lnTo>
                    <a:lnTo>
                      <a:pt x="6211" y="13145"/>
                    </a:lnTo>
                    <a:lnTo>
                      <a:pt x="6198" y="13148"/>
                    </a:lnTo>
                    <a:lnTo>
                      <a:pt x="6186" y="13149"/>
                    </a:lnTo>
                    <a:lnTo>
                      <a:pt x="6172" y="13150"/>
                    </a:lnTo>
                    <a:lnTo>
                      <a:pt x="1277" y="13150"/>
                    </a:lnTo>
                    <a:lnTo>
                      <a:pt x="1263" y="13149"/>
                    </a:lnTo>
                    <a:lnTo>
                      <a:pt x="1251" y="13148"/>
                    </a:lnTo>
                    <a:lnTo>
                      <a:pt x="1238" y="13145"/>
                    </a:lnTo>
                    <a:lnTo>
                      <a:pt x="1227" y="13140"/>
                    </a:lnTo>
                    <a:lnTo>
                      <a:pt x="1215" y="13134"/>
                    </a:lnTo>
                    <a:lnTo>
                      <a:pt x="1205" y="13128"/>
                    </a:lnTo>
                    <a:lnTo>
                      <a:pt x="1194" y="13121"/>
                    </a:lnTo>
                    <a:lnTo>
                      <a:pt x="1186" y="13112"/>
                    </a:lnTo>
                    <a:lnTo>
                      <a:pt x="1178" y="13103"/>
                    </a:lnTo>
                    <a:lnTo>
                      <a:pt x="1169" y="13093"/>
                    </a:lnTo>
                    <a:lnTo>
                      <a:pt x="1163" y="13082"/>
                    </a:lnTo>
                    <a:lnTo>
                      <a:pt x="1158" y="13071"/>
                    </a:lnTo>
                    <a:lnTo>
                      <a:pt x="1154" y="13059"/>
                    </a:lnTo>
                    <a:lnTo>
                      <a:pt x="1150" y="13047"/>
                    </a:lnTo>
                    <a:lnTo>
                      <a:pt x="1148" y="13034"/>
                    </a:lnTo>
                    <a:lnTo>
                      <a:pt x="1147" y="13021"/>
                    </a:lnTo>
                    <a:lnTo>
                      <a:pt x="1147" y="12906"/>
                    </a:lnTo>
                    <a:lnTo>
                      <a:pt x="1148" y="12893"/>
                    </a:lnTo>
                    <a:lnTo>
                      <a:pt x="1150" y="12881"/>
                    </a:lnTo>
                    <a:lnTo>
                      <a:pt x="1154" y="12868"/>
                    </a:lnTo>
                    <a:lnTo>
                      <a:pt x="1158" y="12856"/>
                    </a:lnTo>
                    <a:lnTo>
                      <a:pt x="1163" y="12845"/>
                    </a:lnTo>
                    <a:lnTo>
                      <a:pt x="1169" y="12834"/>
                    </a:lnTo>
                    <a:lnTo>
                      <a:pt x="1178" y="12824"/>
                    </a:lnTo>
                    <a:lnTo>
                      <a:pt x="1186" y="12815"/>
                    </a:lnTo>
                    <a:lnTo>
                      <a:pt x="1194" y="12806"/>
                    </a:lnTo>
                    <a:lnTo>
                      <a:pt x="1205" y="12799"/>
                    </a:lnTo>
                    <a:lnTo>
                      <a:pt x="1215" y="12793"/>
                    </a:lnTo>
                    <a:lnTo>
                      <a:pt x="1227" y="12787"/>
                    </a:lnTo>
                    <a:lnTo>
                      <a:pt x="1238" y="12782"/>
                    </a:lnTo>
                    <a:lnTo>
                      <a:pt x="1251" y="12779"/>
                    </a:lnTo>
                    <a:lnTo>
                      <a:pt x="1263" y="12777"/>
                    </a:lnTo>
                    <a:lnTo>
                      <a:pt x="1277" y="12777"/>
                    </a:lnTo>
                    <a:close/>
                    <a:moveTo>
                      <a:pt x="1277" y="12217"/>
                    </a:moveTo>
                    <a:lnTo>
                      <a:pt x="6172" y="12217"/>
                    </a:lnTo>
                    <a:lnTo>
                      <a:pt x="6186" y="12218"/>
                    </a:lnTo>
                    <a:lnTo>
                      <a:pt x="6198" y="12220"/>
                    </a:lnTo>
                    <a:lnTo>
                      <a:pt x="6211" y="12223"/>
                    </a:lnTo>
                    <a:lnTo>
                      <a:pt x="6222" y="12227"/>
                    </a:lnTo>
                    <a:lnTo>
                      <a:pt x="6234" y="12232"/>
                    </a:lnTo>
                    <a:lnTo>
                      <a:pt x="6244" y="12240"/>
                    </a:lnTo>
                    <a:lnTo>
                      <a:pt x="6255" y="12247"/>
                    </a:lnTo>
                    <a:lnTo>
                      <a:pt x="6263" y="12255"/>
                    </a:lnTo>
                    <a:lnTo>
                      <a:pt x="6271" y="12265"/>
                    </a:lnTo>
                    <a:lnTo>
                      <a:pt x="6279" y="12274"/>
                    </a:lnTo>
                    <a:lnTo>
                      <a:pt x="6286" y="12284"/>
                    </a:lnTo>
                    <a:lnTo>
                      <a:pt x="6291" y="12296"/>
                    </a:lnTo>
                    <a:lnTo>
                      <a:pt x="6295" y="12307"/>
                    </a:lnTo>
                    <a:lnTo>
                      <a:pt x="6299" y="12320"/>
                    </a:lnTo>
                    <a:lnTo>
                      <a:pt x="6301" y="12334"/>
                    </a:lnTo>
                    <a:lnTo>
                      <a:pt x="6302" y="12346"/>
                    </a:lnTo>
                    <a:lnTo>
                      <a:pt x="6302" y="12461"/>
                    </a:lnTo>
                    <a:lnTo>
                      <a:pt x="6301" y="12474"/>
                    </a:lnTo>
                    <a:lnTo>
                      <a:pt x="6299" y="12487"/>
                    </a:lnTo>
                    <a:lnTo>
                      <a:pt x="6295" y="12500"/>
                    </a:lnTo>
                    <a:lnTo>
                      <a:pt x="6291" y="12511"/>
                    </a:lnTo>
                    <a:lnTo>
                      <a:pt x="6286" y="12522"/>
                    </a:lnTo>
                    <a:lnTo>
                      <a:pt x="6279" y="12533"/>
                    </a:lnTo>
                    <a:lnTo>
                      <a:pt x="6271" y="12543"/>
                    </a:lnTo>
                    <a:lnTo>
                      <a:pt x="6263" y="12552"/>
                    </a:lnTo>
                    <a:lnTo>
                      <a:pt x="6255" y="12561"/>
                    </a:lnTo>
                    <a:lnTo>
                      <a:pt x="6244" y="12568"/>
                    </a:lnTo>
                    <a:lnTo>
                      <a:pt x="6234" y="12575"/>
                    </a:lnTo>
                    <a:lnTo>
                      <a:pt x="6222" y="12580"/>
                    </a:lnTo>
                    <a:lnTo>
                      <a:pt x="6211" y="12584"/>
                    </a:lnTo>
                    <a:lnTo>
                      <a:pt x="6198" y="12587"/>
                    </a:lnTo>
                    <a:lnTo>
                      <a:pt x="6186" y="12589"/>
                    </a:lnTo>
                    <a:lnTo>
                      <a:pt x="6172" y="12590"/>
                    </a:lnTo>
                    <a:lnTo>
                      <a:pt x="1277" y="12590"/>
                    </a:lnTo>
                    <a:lnTo>
                      <a:pt x="1263" y="12589"/>
                    </a:lnTo>
                    <a:lnTo>
                      <a:pt x="1251" y="12587"/>
                    </a:lnTo>
                    <a:lnTo>
                      <a:pt x="1238" y="12584"/>
                    </a:lnTo>
                    <a:lnTo>
                      <a:pt x="1227" y="12580"/>
                    </a:lnTo>
                    <a:lnTo>
                      <a:pt x="1215" y="12575"/>
                    </a:lnTo>
                    <a:lnTo>
                      <a:pt x="1205" y="12568"/>
                    </a:lnTo>
                    <a:lnTo>
                      <a:pt x="1194" y="12561"/>
                    </a:lnTo>
                    <a:lnTo>
                      <a:pt x="1186" y="12552"/>
                    </a:lnTo>
                    <a:lnTo>
                      <a:pt x="1178" y="12543"/>
                    </a:lnTo>
                    <a:lnTo>
                      <a:pt x="1169" y="12533"/>
                    </a:lnTo>
                    <a:lnTo>
                      <a:pt x="1163" y="12522"/>
                    </a:lnTo>
                    <a:lnTo>
                      <a:pt x="1158" y="12511"/>
                    </a:lnTo>
                    <a:lnTo>
                      <a:pt x="1154" y="12500"/>
                    </a:lnTo>
                    <a:lnTo>
                      <a:pt x="1150" y="12487"/>
                    </a:lnTo>
                    <a:lnTo>
                      <a:pt x="1148" y="12474"/>
                    </a:lnTo>
                    <a:lnTo>
                      <a:pt x="1147" y="12461"/>
                    </a:lnTo>
                    <a:lnTo>
                      <a:pt x="1147" y="12346"/>
                    </a:lnTo>
                    <a:lnTo>
                      <a:pt x="1148" y="12334"/>
                    </a:lnTo>
                    <a:lnTo>
                      <a:pt x="1150" y="12320"/>
                    </a:lnTo>
                    <a:lnTo>
                      <a:pt x="1154" y="12307"/>
                    </a:lnTo>
                    <a:lnTo>
                      <a:pt x="1158" y="12296"/>
                    </a:lnTo>
                    <a:lnTo>
                      <a:pt x="1163" y="12284"/>
                    </a:lnTo>
                    <a:lnTo>
                      <a:pt x="1169" y="12274"/>
                    </a:lnTo>
                    <a:lnTo>
                      <a:pt x="1178" y="12265"/>
                    </a:lnTo>
                    <a:lnTo>
                      <a:pt x="1186" y="12255"/>
                    </a:lnTo>
                    <a:lnTo>
                      <a:pt x="1194" y="12247"/>
                    </a:lnTo>
                    <a:lnTo>
                      <a:pt x="1205" y="12240"/>
                    </a:lnTo>
                    <a:lnTo>
                      <a:pt x="1215" y="12232"/>
                    </a:lnTo>
                    <a:lnTo>
                      <a:pt x="1227" y="12227"/>
                    </a:lnTo>
                    <a:lnTo>
                      <a:pt x="1238" y="12223"/>
                    </a:lnTo>
                    <a:lnTo>
                      <a:pt x="1251" y="12220"/>
                    </a:lnTo>
                    <a:lnTo>
                      <a:pt x="1263" y="12218"/>
                    </a:lnTo>
                    <a:lnTo>
                      <a:pt x="1277" y="12217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4" name="组合 196"/>
            <p:cNvGrpSpPr>
              <a:grpSpLocks noChangeAspect="1"/>
            </p:cNvGrpSpPr>
            <p:nvPr/>
          </p:nvGrpSpPr>
          <p:grpSpPr bwMode="auto">
            <a:xfrm>
              <a:off x="3196395" y="4998996"/>
              <a:ext cx="373063" cy="304221"/>
              <a:chOff x="171393" y="3689497"/>
              <a:chExt cx="402768" cy="328175"/>
            </a:xfrm>
          </p:grpSpPr>
          <p:grpSp>
            <p:nvGrpSpPr>
              <p:cNvPr id="15" name="组合 923"/>
              <p:cNvGrpSpPr>
                <a:grpSpLocks/>
              </p:cNvGrpSpPr>
              <p:nvPr/>
            </p:nvGrpSpPr>
            <p:grpSpPr bwMode="auto">
              <a:xfrm>
                <a:off x="255009" y="3891518"/>
                <a:ext cx="319152" cy="126154"/>
                <a:chOff x="4953180" y="3918857"/>
                <a:chExt cx="368135" cy="169480"/>
              </a:xfrm>
            </p:grpSpPr>
            <p:sp>
              <p:nvSpPr>
                <p:cNvPr id="250" name="圆角矩形 249"/>
                <p:cNvSpPr/>
                <p:nvPr/>
              </p:nvSpPr>
              <p:spPr bwMode="auto">
                <a:xfrm>
                  <a:off x="5008957" y="3928132"/>
                  <a:ext cx="203625" cy="144941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51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57"/>
                  <a:ext cx="368135" cy="169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6" name="组合 923"/>
              <p:cNvGrpSpPr>
                <a:grpSpLocks/>
              </p:cNvGrpSpPr>
              <p:nvPr/>
            </p:nvGrpSpPr>
            <p:grpSpPr bwMode="auto">
              <a:xfrm>
                <a:off x="255009" y="3689497"/>
                <a:ext cx="319152" cy="126154"/>
                <a:chOff x="4953180" y="3918853"/>
                <a:chExt cx="368135" cy="169480"/>
              </a:xfrm>
            </p:grpSpPr>
            <p:sp>
              <p:nvSpPr>
                <p:cNvPr id="248" name="圆角矩形 247"/>
                <p:cNvSpPr/>
                <p:nvPr/>
              </p:nvSpPr>
              <p:spPr bwMode="auto">
                <a:xfrm>
                  <a:off x="5008957" y="3928056"/>
                  <a:ext cx="203625" cy="144941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49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53"/>
                  <a:ext cx="368135" cy="169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组合 923"/>
              <p:cNvGrpSpPr>
                <a:grpSpLocks/>
              </p:cNvGrpSpPr>
              <p:nvPr/>
            </p:nvGrpSpPr>
            <p:grpSpPr bwMode="auto">
              <a:xfrm>
                <a:off x="255008" y="3795839"/>
                <a:ext cx="319152" cy="126154"/>
                <a:chOff x="4953180" y="3918876"/>
                <a:chExt cx="368135" cy="169480"/>
              </a:xfrm>
            </p:grpSpPr>
            <p:sp>
              <p:nvSpPr>
                <p:cNvPr id="246" name="圆角矩形 245"/>
                <p:cNvSpPr/>
                <p:nvPr/>
              </p:nvSpPr>
              <p:spPr bwMode="auto">
                <a:xfrm>
                  <a:off x="5008958" y="3927854"/>
                  <a:ext cx="203625" cy="144941"/>
                </a:xfrm>
                <a:prstGeom prst="roundRect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solidFill>
                    <a:srgbClr val="EEECE1"/>
                  </a:solidFill>
                </a:ln>
                <a:effectLst/>
              </p:spPr>
              <p:txBody>
                <a:bodyPr tIns="0" anchor="ctr"/>
                <a:lstStyle/>
                <a:p>
                  <a:pPr algn="ctr" fontAlgn="auto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buSzPct val="60000"/>
                    <a:defRPr/>
                  </a:pPr>
                  <a:endParaRPr lang="zh-CN" altLang="en-US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47" name="TextBox 95"/>
                <p:cNvSpPr txBox="1">
                  <a:spLocks noChangeArrowheads="1"/>
                </p:cNvSpPr>
                <p:nvPr/>
              </p:nvSpPr>
              <p:spPr bwMode="auto">
                <a:xfrm>
                  <a:off x="4953180" y="3918876"/>
                  <a:ext cx="368135" cy="169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kern="0" dirty="0">
                      <a:solidFill>
                        <a:srgbClr val="FFFFFF"/>
                      </a:solidFill>
                      <a:latin typeface="+mn-ea"/>
                      <a:ea typeface="+mn-ea"/>
                      <a:cs typeface="Arial" pitchFamily="34" charset="0"/>
                    </a:rPr>
                    <a:t>VM</a:t>
                  </a:r>
                  <a:endParaRPr lang="zh-CN" altLang="en-US" sz="400" kern="0" dirty="0">
                    <a:solidFill>
                      <a:srgbClr val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45" name="Freeform 151"/>
              <p:cNvSpPr>
                <a:spLocks noEditPoints="1"/>
              </p:cNvSpPr>
              <p:nvPr/>
            </p:nvSpPr>
            <p:spPr bwMode="auto">
              <a:xfrm>
                <a:off x="171393" y="3706621"/>
                <a:ext cx="154251" cy="301400"/>
              </a:xfrm>
              <a:custGeom>
                <a:avLst/>
                <a:gdLst/>
                <a:ahLst/>
                <a:cxnLst>
                  <a:cxn ang="0">
                    <a:pos x="7285" y="81"/>
                  </a:cxn>
                  <a:cxn ang="0">
                    <a:pos x="7441" y="325"/>
                  </a:cxn>
                  <a:cxn ang="0">
                    <a:pos x="7400" y="16492"/>
                  </a:cxn>
                  <a:cxn ang="0">
                    <a:pos x="7183" y="16680"/>
                  </a:cxn>
                  <a:cxn ang="0">
                    <a:pos x="266" y="16680"/>
                  </a:cxn>
                  <a:cxn ang="0">
                    <a:pos x="49" y="16492"/>
                  </a:cxn>
                  <a:cxn ang="0">
                    <a:pos x="8" y="325"/>
                  </a:cxn>
                  <a:cxn ang="0">
                    <a:pos x="163" y="81"/>
                  </a:cxn>
                  <a:cxn ang="0">
                    <a:pos x="5939" y="1613"/>
                  </a:cxn>
                  <a:cxn ang="0">
                    <a:pos x="6201" y="1711"/>
                  </a:cxn>
                  <a:cxn ang="0">
                    <a:pos x="6328" y="1952"/>
                  </a:cxn>
                  <a:cxn ang="0">
                    <a:pos x="6263" y="3222"/>
                  </a:cxn>
                  <a:cxn ang="0">
                    <a:pos x="6036" y="3376"/>
                  </a:cxn>
                  <a:cxn ang="0">
                    <a:pos x="1341" y="3351"/>
                  </a:cxn>
                  <a:cxn ang="0">
                    <a:pos x="1150" y="3157"/>
                  </a:cxn>
                  <a:cxn ang="0">
                    <a:pos x="1137" y="1878"/>
                  </a:cxn>
                  <a:cxn ang="0">
                    <a:pos x="1307" y="1667"/>
                  </a:cxn>
                  <a:cxn ang="0">
                    <a:pos x="5979" y="3879"/>
                  </a:cxn>
                  <a:cxn ang="0">
                    <a:pos x="6228" y="4001"/>
                  </a:cxn>
                  <a:cxn ang="0">
                    <a:pos x="6330" y="4255"/>
                  </a:cxn>
                  <a:cxn ang="0">
                    <a:pos x="6240" y="5515"/>
                  </a:cxn>
                  <a:cxn ang="0">
                    <a:pos x="5999" y="5647"/>
                  </a:cxn>
                  <a:cxn ang="0">
                    <a:pos x="1307" y="5597"/>
                  </a:cxn>
                  <a:cxn ang="0">
                    <a:pos x="1137" y="5386"/>
                  </a:cxn>
                  <a:cxn ang="0">
                    <a:pos x="1150" y="4107"/>
                  </a:cxn>
                  <a:cxn ang="0">
                    <a:pos x="1341" y="3914"/>
                  </a:cxn>
                  <a:cxn ang="0">
                    <a:pos x="6018" y="6147"/>
                  </a:cxn>
                  <a:cxn ang="0">
                    <a:pos x="6252" y="6293"/>
                  </a:cxn>
                  <a:cxn ang="0">
                    <a:pos x="6329" y="7557"/>
                  </a:cxn>
                  <a:cxn ang="0">
                    <a:pos x="6215" y="7804"/>
                  </a:cxn>
                  <a:cxn ang="0">
                    <a:pos x="5959" y="7915"/>
                  </a:cxn>
                  <a:cxn ang="0">
                    <a:pos x="1277" y="7841"/>
                  </a:cxn>
                  <a:cxn ang="0">
                    <a:pos x="1128" y="7614"/>
                  </a:cxn>
                  <a:cxn ang="0">
                    <a:pos x="1166" y="6339"/>
                  </a:cxn>
                  <a:cxn ang="0">
                    <a:pos x="1376" y="6163"/>
                  </a:cxn>
                  <a:cxn ang="0">
                    <a:pos x="6055" y="8420"/>
                  </a:cxn>
                  <a:cxn ang="0">
                    <a:pos x="6272" y="8586"/>
                  </a:cxn>
                  <a:cxn ang="0">
                    <a:pos x="6325" y="9859"/>
                  </a:cxn>
                  <a:cxn ang="0">
                    <a:pos x="6187" y="10093"/>
                  </a:cxn>
                  <a:cxn ang="0">
                    <a:pos x="1510" y="10180"/>
                  </a:cxn>
                  <a:cxn ang="0">
                    <a:pos x="1248" y="10081"/>
                  </a:cxn>
                  <a:cxn ang="0">
                    <a:pos x="1121" y="9840"/>
                  </a:cxn>
                  <a:cxn ang="0">
                    <a:pos x="1186" y="8571"/>
                  </a:cxn>
                  <a:cxn ang="0">
                    <a:pos x="1413" y="8415"/>
                  </a:cxn>
                  <a:cxn ang="0">
                    <a:pos x="3942" y="14477"/>
                  </a:cxn>
                  <a:cxn ang="0">
                    <a:pos x="4188" y="14735"/>
                  </a:cxn>
                  <a:cxn ang="0">
                    <a:pos x="4196" y="15102"/>
                  </a:cxn>
                  <a:cxn ang="0">
                    <a:pos x="3964" y="15372"/>
                  </a:cxn>
                  <a:cxn ang="0">
                    <a:pos x="3599" y="15417"/>
                  </a:cxn>
                  <a:cxn ang="0">
                    <a:pos x="3308" y="15211"/>
                  </a:cxn>
                  <a:cxn ang="0">
                    <a:pos x="3228" y="14854"/>
                  </a:cxn>
                  <a:cxn ang="0">
                    <a:pos x="3406" y="14543"/>
                  </a:cxn>
                  <a:cxn ang="0">
                    <a:pos x="1277" y="12777"/>
                  </a:cxn>
                  <a:cxn ang="0">
                    <a:pos x="6299" y="12881"/>
                  </a:cxn>
                  <a:cxn ang="0">
                    <a:pos x="6222" y="13140"/>
                  </a:cxn>
                  <a:cxn ang="0">
                    <a:pos x="1169" y="13093"/>
                  </a:cxn>
                  <a:cxn ang="0">
                    <a:pos x="1186" y="12815"/>
                  </a:cxn>
                  <a:cxn ang="0">
                    <a:pos x="6234" y="12232"/>
                  </a:cxn>
                  <a:cxn ang="0">
                    <a:pos x="6295" y="12500"/>
                  </a:cxn>
                  <a:cxn ang="0">
                    <a:pos x="1263" y="12589"/>
                  </a:cxn>
                  <a:cxn ang="0">
                    <a:pos x="1147" y="12461"/>
                  </a:cxn>
                  <a:cxn ang="0">
                    <a:pos x="1251" y="12220"/>
                  </a:cxn>
                </a:cxnLst>
                <a:rect l="0" t="0" r="r" b="b"/>
                <a:pathLst>
                  <a:path w="7449" h="16705">
                    <a:moveTo>
                      <a:pt x="406" y="0"/>
                    </a:moveTo>
                    <a:lnTo>
                      <a:pt x="7043" y="0"/>
                    </a:lnTo>
                    <a:lnTo>
                      <a:pt x="7064" y="1"/>
                    </a:lnTo>
                    <a:lnTo>
                      <a:pt x="7085" y="2"/>
                    </a:lnTo>
                    <a:lnTo>
                      <a:pt x="7104" y="5"/>
                    </a:lnTo>
                    <a:lnTo>
                      <a:pt x="7124" y="8"/>
                    </a:lnTo>
                    <a:lnTo>
                      <a:pt x="7144" y="13"/>
                    </a:lnTo>
                    <a:lnTo>
                      <a:pt x="7164" y="19"/>
                    </a:lnTo>
                    <a:lnTo>
                      <a:pt x="7183" y="25"/>
                    </a:lnTo>
                    <a:lnTo>
                      <a:pt x="7201" y="32"/>
                    </a:lnTo>
                    <a:lnTo>
                      <a:pt x="7218" y="41"/>
                    </a:lnTo>
                    <a:lnTo>
                      <a:pt x="7236" y="49"/>
                    </a:lnTo>
                    <a:lnTo>
                      <a:pt x="7253" y="60"/>
                    </a:lnTo>
                    <a:lnTo>
                      <a:pt x="7269" y="70"/>
                    </a:lnTo>
                    <a:lnTo>
                      <a:pt x="7285" y="81"/>
                    </a:lnTo>
                    <a:lnTo>
                      <a:pt x="7301" y="93"/>
                    </a:lnTo>
                    <a:lnTo>
                      <a:pt x="7315" y="105"/>
                    </a:lnTo>
                    <a:lnTo>
                      <a:pt x="7330" y="119"/>
                    </a:lnTo>
                    <a:lnTo>
                      <a:pt x="7344" y="134"/>
                    </a:lnTo>
                    <a:lnTo>
                      <a:pt x="7356" y="148"/>
                    </a:lnTo>
                    <a:lnTo>
                      <a:pt x="7368" y="164"/>
                    </a:lnTo>
                    <a:lnTo>
                      <a:pt x="7379" y="180"/>
                    </a:lnTo>
                    <a:lnTo>
                      <a:pt x="7389" y="196"/>
                    </a:lnTo>
                    <a:lnTo>
                      <a:pt x="7400" y="213"/>
                    </a:lnTo>
                    <a:lnTo>
                      <a:pt x="7408" y="231"/>
                    </a:lnTo>
                    <a:lnTo>
                      <a:pt x="7417" y="248"/>
                    </a:lnTo>
                    <a:lnTo>
                      <a:pt x="7424" y="266"/>
                    </a:lnTo>
                    <a:lnTo>
                      <a:pt x="7430" y="285"/>
                    </a:lnTo>
                    <a:lnTo>
                      <a:pt x="7436" y="305"/>
                    </a:lnTo>
                    <a:lnTo>
                      <a:pt x="7441" y="325"/>
                    </a:lnTo>
                    <a:lnTo>
                      <a:pt x="7444" y="345"/>
                    </a:lnTo>
                    <a:lnTo>
                      <a:pt x="7447" y="364"/>
                    </a:lnTo>
                    <a:lnTo>
                      <a:pt x="7448" y="385"/>
                    </a:lnTo>
                    <a:lnTo>
                      <a:pt x="7449" y="406"/>
                    </a:lnTo>
                    <a:lnTo>
                      <a:pt x="7449" y="16299"/>
                    </a:lnTo>
                    <a:lnTo>
                      <a:pt x="7448" y="16320"/>
                    </a:lnTo>
                    <a:lnTo>
                      <a:pt x="7447" y="16341"/>
                    </a:lnTo>
                    <a:lnTo>
                      <a:pt x="7444" y="16362"/>
                    </a:lnTo>
                    <a:lnTo>
                      <a:pt x="7441" y="16381"/>
                    </a:lnTo>
                    <a:lnTo>
                      <a:pt x="7436" y="16400"/>
                    </a:lnTo>
                    <a:lnTo>
                      <a:pt x="7430" y="16420"/>
                    </a:lnTo>
                    <a:lnTo>
                      <a:pt x="7424" y="16439"/>
                    </a:lnTo>
                    <a:lnTo>
                      <a:pt x="7417" y="16457"/>
                    </a:lnTo>
                    <a:lnTo>
                      <a:pt x="7408" y="16475"/>
                    </a:lnTo>
                    <a:lnTo>
                      <a:pt x="7400" y="16492"/>
                    </a:lnTo>
                    <a:lnTo>
                      <a:pt x="7389" y="16510"/>
                    </a:lnTo>
                    <a:lnTo>
                      <a:pt x="7379" y="16525"/>
                    </a:lnTo>
                    <a:lnTo>
                      <a:pt x="7368" y="16542"/>
                    </a:lnTo>
                    <a:lnTo>
                      <a:pt x="7356" y="16557"/>
                    </a:lnTo>
                    <a:lnTo>
                      <a:pt x="7344" y="16571"/>
                    </a:lnTo>
                    <a:lnTo>
                      <a:pt x="7330" y="16586"/>
                    </a:lnTo>
                    <a:lnTo>
                      <a:pt x="7315" y="16600"/>
                    </a:lnTo>
                    <a:lnTo>
                      <a:pt x="7301" y="16612"/>
                    </a:lnTo>
                    <a:lnTo>
                      <a:pt x="7285" y="16625"/>
                    </a:lnTo>
                    <a:lnTo>
                      <a:pt x="7269" y="16635"/>
                    </a:lnTo>
                    <a:lnTo>
                      <a:pt x="7253" y="16647"/>
                    </a:lnTo>
                    <a:lnTo>
                      <a:pt x="7236" y="16656"/>
                    </a:lnTo>
                    <a:lnTo>
                      <a:pt x="7218" y="16665"/>
                    </a:lnTo>
                    <a:lnTo>
                      <a:pt x="7201" y="16673"/>
                    </a:lnTo>
                    <a:lnTo>
                      <a:pt x="7183" y="16680"/>
                    </a:lnTo>
                    <a:lnTo>
                      <a:pt x="7164" y="16686"/>
                    </a:lnTo>
                    <a:lnTo>
                      <a:pt x="7144" y="16692"/>
                    </a:lnTo>
                    <a:lnTo>
                      <a:pt x="7124" y="16697"/>
                    </a:lnTo>
                    <a:lnTo>
                      <a:pt x="7104" y="16701"/>
                    </a:lnTo>
                    <a:lnTo>
                      <a:pt x="7085" y="16703"/>
                    </a:lnTo>
                    <a:lnTo>
                      <a:pt x="7064" y="16705"/>
                    </a:lnTo>
                    <a:lnTo>
                      <a:pt x="7043" y="16705"/>
                    </a:lnTo>
                    <a:lnTo>
                      <a:pt x="406" y="16705"/>
                    </a:lnTo>
                    <a:lnTo>
                      <a:pt x="385" y="16705"/>
                    </a:lnTo>
                    <a:lnTo>
                      <a:pt x="364" y="16703"/>
                    </a:lnTo>
                    <a:lnTo>
                      <a:pt x="345" y="16701"/>
                    </a:lnTo>
                    <a:lnTo>
                      <a:pt x="324" y="16697"/>
                    </a:lnTo>
                    <a:lnTo>
                      <a:pt x="305" y="16692"/>
                    </a:lnTo>
                    <a:lnTo>
                      <a:pt x="285" y="16686"/>
                    </a:lnTo>
                    <a:lnTo>
                      <a:pt x="266" y="16680"/>
                    </a:lnTo>
                    <a:lnTo>
                      <a:pt x="248" y="16673"/>
                    </a:lnTo>
                    <a:lnTo>
                      <a:pt x="230" y="16665"/>
                    </a:lnTo>
                    <a:lnTo>
                      <a:pt x="213" y="16656"/>
                    </a:lnTo>
                    <a:lnTo>
                      <a:pt x="195" y="16647"/>
                    </a:lnTo>
                    <a:lnTo>
                      <a:pt x="180" y="16635"/>
                    </a:lnTo>
                    <a:lnTo>
                      <a:pt x="163" y="16625"/>
                    </a:lnTo>
                    <a:lnTo>
                      <a:pt x="148" y="16612"/>
                    </a:lnTo>
                    <a:lnTo>
                      <a:pt x="134" y="16600"/>
                    </a:lnTo>
                    <a:lnTo>
                      <a:pt x="119" y="16586"/>
                    </a:lnTo>
                    <a:lnTo>
                      <a:pt x="105" y="16571"/>
                    </a:lnTo>
                    <a:lnTo>
                      <a:pt x="93" y="16557"/>
                    </a:lnTo>
                    <a:lnTo>
                      <a:pt x="80" y="16542"/>
                    </a:lnTo>
                    <a:lnTo>
                      <a:pt x="70" y="16525"/>
                    </a:lnTo>
                    <a:lnTo>
                      <a:pt x="58" y="16510"/>
                    </a:lnTo>
                    <a:lnTo>
                      <a:pt x="49" y="16492"/>
                    </a:lnTo>
                    <a:lnTo>
                      <a:pt x="40" y="16475"/>
                    </a:lnTo>
                    <a:lnTo>
                      <a:pt x="32" y="16457"/>
                    </a:lnTo>
                    <a:lnTo>
                      <a:pt x="25" y="16439"/>
                    </a:lnTo>
                    <a:lnTo>
                      <a:pt x="19" y="16420"/>
                    </a:lnTo>
                    <a:lnTo>
                      <a:pt x="13" y="16400"/>
                    </a:lnTo>
                    <a:lnTo>
                      <a:pt x="8" y="16381"/>
                    </a:lnTo>
                    <a:lnTo>
                      <a:pt x="4" y="16362"/>
                    </a:lnTo>
                    <a:lnTo>
                      <a:pt x="2" y="16341"/>
                    </a:lnTo>
                    <a:lnTo>
                      <a:pt x="0" y="16320"/>
                    </a:lnTo>
                    <a:lnTo>
                      <a:pt x="0" y="16299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2" y="364"/>
                    </a:lnTo>
                    <a:lnTo>
                      <a:pt x="4" y="345"/>
                    </a:lnTo>
                    <a:lnTo>
                      <a:pt x="8" y="325"/>
                    </a:lnTo>
                    <a:lnTo>
                      <a:pt x="13" y="305"/>
                    </a:lnTo>
                    <a:lnTo>
                      <a:pt x="19" y="285"/>
                    </a:lnTo>
                    <a:lnTo>
                      <a:pt x="25" y="266"/>
                    </a:lnTo>
                    <a:lnTo>
                      <a:pt x="32" y="248"/>
                    </a:lnTo>
                    <a:lnTo>
                      <a:pt x="40" y="231"/>
                    </a:lnTo>
                    <a:lnTo>
                      <a:pt x="49" y="213"/>
                    </a:lnTo>
                    <a:lnTo>
                      <a:pt x="58" y="196"/>
                    </a:lnTo>
                    <a:lnTo>
                      <a:pt x="70" y="180"/>
                    </a:lnTo>
                    <a:lnTo>
                      <a:pt x="80" y="164"/>
                    </a:lnTo>
                    <a:lnTo>
                      <a:pt x="93" y="148"/>
                    </a:lnTo>
                    <a:lnTo>
                      <a:pt x="105" y="134"/>
                    </a:lnTo>
                    <a:lnTo>
                      <a:pt x="119" y="119"/>
                    </a:lnTo>
                    <a:lnTo>
                      <a:pt x="134" y="105"/>
                    </a:lnTo>
                    <a:lnTo>
                      <a:pt x="148" y="93"/>
                    </a:lnTo>
                    <a:lnTo>
                      <a:pt x="163" y="81"/>
                    </a:lnTo>
                    <a:lnTo>
                      <a:pt x="180" y="70"/>
                    </a:lnTo>
                    <a:lnTo>
                      <a:pt x="195" y="60"/>
                    </a:lnTo>
                    <a:lnTo>
                      <a:pt x="213" y="49"/>
                    </a:lnTo>
                    <a:lnTo>
                      <a:pt x="230" y="41"/>
                    </a:lnTo>
                    <a:lnTo>
                      <a:pt x="248" y="32"/>
                    </a:lnTo>
                    <a:lnTo>
                      <a:pt x="266" y="25"/>
                    </a:lnTo>
                    <a:lnTo>
                      <a:pt x="285" y="19"/>
                    </a:lnTo>
                    <a:lnTo>
                      <a:pt x="305" y="13"/>
                    </a:lnTo>
                    <a:lnTo>
                      <a:pt x="324" y="8"/>
                    </a:lnTo>
                    <a:lnTo>
                      <a:pt x="345" y="5"/>
                    </a:lnTo>
                    <a:lnTo>
                      <a:pt x="364" y="2"/>
                    </a:lnTo>
                    <a:lnTo>
                      <a:pt x="385" y="1"/>
                    </a:lnTo>
                    <a:lnTo>
                      <a:pt x="406" y="0"/>
                    </a:lnTo>
                    <a:close/>
                    <a:moveTo>
                      <a:pt x="1510" y="1613"/>
                    </a:moveTo>
                    <a:lnTo>
                      <a:pt x="5939" y="1613"/>
                    </a:lnTo>
                    <a:lnTo>
                      <a:pt x="5959" y="1613"/>
                    </a:lnTo>
                    <a:lnTo>
                      <a:pt x="5979" y="1615"/>
                    </a:lnTo>
                    <a:lnTo>
                      <a:pt x="5999" y="1617"/>
                    </a:lnTo>
                    <a:lnTo>
                      <a:pt x="6018" y="1620"/>
                    </a:lnTo>
                    <a:lnTo>
                      <a:pt x="6036" y="1625"/>
                    </a:lnTo>
                    <a:lnTo>
                      <a:pt x="6055" y="1630"/>
                    </a:lnTo>
                    <a:lnTo>
                      <a:pt x="6073" y="1636"/>
                    </a:lnTo>
                    <a:lnTo>
                      <a:pt x="6091" y="1642"/>
                    </a:lnTo>
                    <a:lnTo>
                      <a:pt x="6108" y="1650"/>
                    </a:lnTo>
                    <a:lnTo>
                      <a:pt x="6125" y="1658"/>
                    </a:lnTo>
                    <a:lnTo>
                      <a:pt x="6141" y="1667"/>
                    </a:lnTo>
                    <a:lnTo>
                      <a:pt x="6158" y="1678"/>
                    </a:lnTo>
                    <a:lnTo>
                      <a:pt x="6172" y="1688"/>
                    </a:lnTo>
                    <a:lnTo>
                      <a:pt x="6187" y="1700"/>
                    </a:lnTo>
                    <a:lnTo>
                      <a:pt x="6201" y="1711"/>
                    </a:lnTo>
                    <a:lnTo>
                      <a:pt x="6215" y="1724"/>
                    </a:lnTo>
                    <a:lnTo>
                      <a:pt x="6228" y="1737"/>
                    </a:lnTo>
                    <a:lnTo>
                      <a:pt x="6240" y="1751"/>
                    </a:lnTo>
                    <a:lnTo>
                      <a:pt x="6252" y="1764"/>
                    </a:lnTo>
                    <a:lnTo>
                      <a:pt x="6263" y="1780"/>
                    </a:lnTo>
                    <a:lnTo>
                      <a:pt x="6272" y="1795"/>
                    </a:lnTo>
                    <a:lnTo>
                      <a:pt x="6282" y="1810"/>
                    </a:lnTo>
                    <a:lnTo>
                      <a:pt x="6291" y="1827"/>
                    </a:lnTo>
                    <a:lnTo>
                      <a:pt x="6299" y="1844"/>
                    </a:lnTo>
                    <a:lnTo>
                      <a:pt x="6306" y="1861"/>
                    </a:lnTo>
                    <a:lnTo>
                      <a:pt x="6312" y="1878"/>
                    </a:lnTo>
                    <a:lnTo>
                      <a:pt x="6317" y="1896"/>
                    </a:lnTo>
                    <a:lnTo>
                      <a:pt x="6321" y="1915"/>
                    </a:lnTo>
                    <a:lnTo>
                      <a:pt x="6325" y="1934"/>
                    </a:lnTo>
                    <a:lnTo>
                      <a:pt x="6328" y="1952"/>
                    </a:lnTo>
                    <a:lnTo>
                      <a:pt x="6329" y="1971"/>
                    </a:lnTo>
                    <a:lnTo>
                      <a:pt x="6330" y="1990"/>
                    </a:lnTo>
                    <a:lnTo>
                      <a:pt x="6330" y="3011"/>
                    </a:lnTo>
                    <a:lnTo>
                      <a:pt x="6329" y="3030"/>
                    </a:lnTo>
                    <a:lnTo>
                      <a:pt x="6328" y="3049"/>
                    </a:lnTo>
                    <a:lnTo>
                      <a:pt x="6325" y="3068"/>
                    </a:lnTo>
                    <a:lnTo>
                      <a:pt x="6321" y="3086"/>
                    </a:lnTo>
                    <a:lnTo>
                      <a:pt x="6317" y="3105"/>
                    </a:lnTo>
                    <a:lnTo>
                      <a:pt x="6312" y="3123"/>
                    </a:lnTo>
                    <a:lnTo>
                      <a:pt x="6306" y="3141"/>
                    </a:lnTo>
                    <a:lnTo>
                      <a:pt x="6299" y="3157"/>
                    </a:lnTo>
                    <a:lnTo>
                      <a:pt x="6291" y="3174"/>
                    </a:lnTo>
                    <a:lnTo>
                      <a:pt x="6282" y="3191"/>
                    </a:lnTo>
                    <a:lnTo>
                      <a:pt x="6272" y="3206"/>
                    </a:lnTo>
                    <a:lnTo>
                      <a:pt x="6263" y="3222"/>
                    </a:lnTo>
                    <a:lnTo>
                      <a:pt x="6252" y="3237"/>
                    </a:lnTo>
                    <a:lnTo>
                      <a:pt x="6240" y="3250"/>
                    </a:lnTo>
                    <a:lnTo>
                      <a:pt x="6228" y="3265"/>
                    </a:lnTo>
                    <a:lnTo>
                      <a:pt x="6215" y="3277"/>
                    </a:lnTo>
                    <a:lnTo>
                      <a:pt x="6201" y="3290"/>
                    </a:lnTo>
                    <a:lnTo>
                      <a:pt x="6187" y="3302"/>
                    </a:lnTo>
                    <a:lnTo>
                      <a:pt x="6172" y="3313"/>
                    </a:lnTo>
                    <a:lnTo>
                      <a:pt x="6158" y="3323"/>
                    </a:lnTo>
                    <a:lnTo>
                      <a:pt x="6141" y="3334"/>
                    </a:lnTo>
                    <a:lnTo>
                      <a:pt x="6125" y="3343"/>
                    </a:lnTo>
                    <a:lnTo>
                      <a:pt x="6108" y="3351"/>
                    </a:lnTo>
                    <a:lnTo>
                      <a:pt x="6091" y="3359"/>
                    </a:lnTo>
                    <a:lnTo>
                      <a:pt x="6073" y="3365"/>
                    </a:lnTo>
                    <a:lnTo>
                      <a:pt x="6055" y="3371"/>
                    </a:lnTo>
                    <a:lnTo>
                      <a:pt x="6036" y="3376"/>
                    </a:lnTo>
                    <a:lnTo>
                      <a:pt x="6018" y="3381"/>
                    </a:lnTo>
                    <a:lnTo>
                      <a:pt x="5999" y="3384"/>
                    </a:lnTo>
                    <a:lnTo>
                      <a:pt x="5979" y="3387"/>
                    </a:lnTo>
                    <a:lnTo>
                      <a:pt x="5959" y="3388"/>
                    </a:lnTo>
                    <a:lnTo>
                      <a:pt x="5939" y="3388"/>
                    </a:lnTo>
                    <a:lnTo>
                      <a:pt x="1510" y="3388"/>
                    </a:lnTo>
                    <a:lnTo>
                      <a:pt x="1490" y="3388"/>
                    </a:lnTo>
                    <a:lnTo>
                      <a:pt x="1470" y="3387"/>
                    </a:lnTo>
                    <a:lnTo>
                      <a:pt x="1450" y="3384"/>
                    </a:lnTo>
                    <a:lnTo>
                      <a:pt x="1431" y="3381"/>
                    </a:lnTo>
                    <a:lnTo>
                      <a:pt x="1413" y="3376"/>
                    </a:lnTo>
                    <a:lnTo>
                      <a:pt x="1394" y="3371"/>
                    </a:lnTo>
                    <a:lnTo>
                      <a:pt x="1376" y="3365"/>
                    </a:lnTo>
                    <a:lnTo>
                      <a:pt x="1358" y="3359"/>
                    </a:lnTo>
                    <a:lnTo>
                      <a:pt x="1341" y="3351"/>
                    </a:lnTo>
                    <a:lnTo>
                      <a:pt x="1324" y="3343"/>
                    </a:lnTo>
                    <a:lnTo>
                      <a:pt x="1307" y="3334"/>
                    </a:lnTo>
                    <a:lnTo>
                      <a:pt x="1291" y="3323"/>
                    </a:lnTo>
                    <a:lnTo>
                      <a:pt x="1277" y="3313"/>
                    </a:lnTo>
                    <a:lnTo>
                      <a:pt x="1262" y="3302"/>
                    </a:lnTo>
                    <a:lnTo>
                      <a:pt x="1248" y="3290"/>
                    </a:lnTo>
                    <a:lnTo>
                      <a:pt x="1234" y="3277"/>
                    </a:lnTo>
                    <a:lnTo>
                      <a:pt x="1221" y="3265"/>
                    </a:lnTo>
                    <a:lnTo>
                      <a:pt x="1209" y="3250"/>
                    </a:lnTo>
                    <a:lnTo>
                      <a:pt x="1197" y="3237"/>
                    </a:lnTo>
                    <a:lnTo>
                      <a:pt x="1186" y="3222"/>
                    </a:lnTo>
                    <a:lnTo>
                      <a:pt x="1176" y="3206"/>
                    </a:lnTo>
                    <a:lnTo>
                      <a:pt x="1166" y="3191"/>
                    </a:lnTo>
                    <a:lnTo>
                      <a:pt x="1158" y="3174"/>
                    </a:lnTo>
                    <a:lnTo>
                      <a:pt x="1150" y="3157"/>
                    </a:lnTo>
                    <a:lnTo>
                      <a:pt x="1143" y="3141"/>
                    </a:lnTo>
                    <a:lnTo>
                      <a:pt x="1137" y="3123"/>
                    </a:lnTo>
                    <a:lnTo>
                      <a:pt x="1132" y="3105"/>
                    </a:lnTo>
                    <a:lnTo>
                      <a:pt x="1128" y="3086"/>
                    </a:lnTo>
                    <a:lnTo>
                      <a:pt x="1123" y="3068"/>
                    </a:lnTo>
                    <a:lnTo>
                      <a:pt x="1121" y="3049"/>
                    </a:lnTo>
                    <a:lnTo>
                      <a:pt x="1120" y="3030"/>
                    </a:lnTo>
                    <a:lnTo>
                      <a:pt x="1119" y="3011"/>
                    </a:lnTo>
                    <a:lnTo>
                      <a:pt x="1119" y="1990"/>
                    </a:lnTo>
                    <a:lnTo>
                      <a:pt x="1120" y="1971"/>
                    </a:lnTo>
                    <a:lnTo>
                      <a:pt x="1121" y="1952"/>
                    </a:lnTo>
                    <a:lnTo>
                      <a:pt x="1123" y="1934"/>
                    </a:lnTo>
                    <a:lnTo>
                      <a:pt x="1128" y="1915"/>
                    </a:lnTo>
                    <a:lnTo>
                      <a:pt x="1132" y="1896"/>
                    </a:lnTo>
                    <a:lnTo>
                      <a:pt x="1137" y="1878"/>
                    </a:lnTo>
                    <a:lnTo>
                      <a:pt x="1143" y="1861"/>
                    </a:lnTo>
                    <a:lnTo>
                      <a:pt x="1150" y="1844"/>
                    </a:lnTo>
                    <a:lnTo>
                      <a:pt x="1158" y="1827"/>
                    </a:lnTo>
                    <a:lnTo>
                      <a:pt x="1166" y="1810"/>
                    </a:lnTo>
                    <a:lnTo>
                      <a:pt x="1176" y="1795"/>
                    </a:lnTo>
                    <a:lnTo>
                      <a:pt x="1186" y="1780"/>
                    </a:lnTo>
                    <a:lnTo>
                      <a:pt x="1197" y="1764"/>
                    </a:lnTo>
                    <a:lnTo>
                      <a:pt x="1209" y="1751"/>
                    </a:lnTo>
                    <a:lnTo>
                      <a:pt x="1221" y="1737"/>
                    </a:lnTo>
                    <a:lnTo>
                      <a:pt x="1234" y="1724"/>
                    </a:lnTo>
                    <a:lnTo>
                      <a:pt x="1248" y="1711"/>
                    </a:lnTo>
                    <a:lnTo>
                      <a:pt x="1262" y="1700"/>
                    </a:lnTo>
                    <a:lnTo>
                      <a:pt x="1277" y="1688"/>
                    </a:lnTo>
                    <a:lnTo>
                      <a:pt x="1291" y="1678"/>
                    </a:lnTo>
                    <a:lnTo>
                      <a:pt x="1307" y="1667"/>
                    </a:lnTo>
                    <a:lnTo>
                      <a:pt x="1324" y="1658"/>
                    </a:lnTo>
                    <a:lnTo>
                      <a:pt x="1341" y="1650"/>
                    </a:lnTo>
                    <a:lnTo>
                      <a:pt x="1358" y="1642"/>
                    </a:lnTo>
                    <a:lnTo>
                      <a:pt x="1376" y="1636"/>
                    </a:lnTo>
                    <a:lnTo>
                      <a:pt x="1394" y="1630"/>
                    </a:lnTo>
                    <a:lnTo>
                      <a:pt x="1413" y="1625"/>
                    </a:lnTo>
                    <a:lnTo>
                      <a:pt x="1431" y="1620"/>
                    </a:lnTo>
                    <a:lnTo>
                      <a:pt x="1450" y="1617"/>
                    </a:lnTo>
                    <a:lnTo>
                      <a:pt x="1470" y="1615"/>
                    </a:lnTo>
                    <a:lnTo>
                      <a:pt x="1490" y="1613"/>
                    </a:lnTo>
                    <a:lnTo>
                      <a:pt x="1510" y="1613"/>
                    </a:lnTo>
                    <a:close/>
                    <a:moveTo>
                      <a:pt x="1510" y="3877"/>
                    </a:moveTo>
                    <a:lnTo>
                      <a:pt x="5939" y="3877"/>
                    </a:lnTo>
                    <a:lnTo>
                      <a:pt x="5959" y="3877"/>
                    </a:lnTo>
                    <a:lnTo>
                      <a:pt x="5979" y="3879"/>
                    </a:lnTo>
                    <a:lnTo>
                      <a:pt x="5999" y="3881"/>
                    </a:lnTo>
                    <a:lnTo>
                      <a:pt x="6018" y="3884"/>
                    </a:lnTo>
                    <a:lnTo>
                      <a:pt x="6036" y="3888"/>
                    </a:lnTo>
                    <a:lnTo>
                      <a:pt x="6055" y="3893"/>
                    </a:lnTo>
                    <a:lnTo>
                      <a:pt x="6073" y="3900"/>
                    </a:lnTo>
                    <a:lnTo>
                      <a:pt x="6091" y="3906"/>
                    </a:lnTo>
                    <a:lnTo>
                      <a:pt x="6108" y="3914"/>
                    </a:lnTo>
                    <a:lnTo>
                      <a:pt x="6125" y="3923"/>
                    </a:lnTo>
                    <a:lnTo>
                      <a:pt x="6141" y="3931"/>
                    </a:lnTo>
                    <a:lnTo>
                      <a:pt x="6158" y="3941"/>
                    </a:lnTo>
                    <a:lnTo>
                      <a:pt x="6172" y="3952"/>
                    </a:lnTo>
                    <a:lnTo>
                      <a:pt x="6187" y="3963"/>
                    </a:lnTo>
                    <a:lnTo>
                      <a:pt x="6201" y="3975"/>
                    </a:lnTo>
                    <a:lnTo>
                      <a:pt x="6215" y="3987"/>
                    </a:lnTo>
                    <a:lnTo>
                      <a:pt x="6228" y="4001"/>
                    </a:lnTo>
                    <a:lnTo>
                      <a:pt x="6240" y="4014"/>
                    </a:lnTo>
                    <a:lnTo>
                      <a:pt x="6252" y="4029"/>
                    </a:lnTo>
                    <a:lnTo>
                      <a:pt x="6263" y="4044"/>
                    </a:lnTo>
                    <a:lnTo>
                      <a:pt x="6272" y="4058"/>
                    </a:lnTo>
                    <a:lnTo>
                      <a:pt x="6282" y="4075"/>
                    </a:lnTo>
                    <a:lnTo>
                      <a:pt x="6291" y="4091"/>
                    </a:lnTo>
                    <a:lnTo>
                      <a:pt x="6299" y="4107"/>
                    </a:lnTo>
                    <a:lnTo>
                      <a:pt x="6306" y="4125"/>
                    </a:lnTo>
                    <a:lnTo>
                      <a:pt x="6312" y="4142"/>
                    </a:lnTo>
                    <a:lnTo>
                      <a:pt x="6317" y="4160"/>
                    </a:lnTo>
                    <a:lnTo>
                      <a:pt x="6321" y="4178"/>
                    </a:lnTo>
                    <a:lnTo>
                      <a:pt x="6325" y="4197"/>
                    </a:lnTo>
                    <a:lnTo>
                      <a:pt x="6328" y="4216"/>
                    </a:lnTo>
                    <a:lnTo>
                      <a:pt x="6329" y="4235"/>
                    </a:lnTo>
                    <a:lnTo>
                      <a:pt x="6330" y="4255"/>
                    </a:lnTo>
                    <a:lnTo>
                      <a:pt x="6330" y="5275"/>
                    </a:lnTo>
                    <a:lnTo>
                      <a:pt x="6329" y="5293"/>
                    </a:lnTo>
                    <a:lnTo>
                      <a:pt x="6328" y="5313"/>
                    </a:lnTo>
                    <a:lnTo>
                      <a:pt x="6325" y="5332"/>
                    </a:lnTo>
                    <a:lnTo>
                      <a:pt x="6321" y="5350"/>
                    </a:lnTo>
                    <a:lnTo>
                      <a:pt x="6317" y="5369"/>
                    </a:lnTo>
                    <a:lnTo>
                      <a:pt x="6312" y="5386"/>
                    </a:lnTo>
                    <a:lnTo>
                      <a:pt x="6306" y="5404"/>
                    </a:lnTo>
                    <a:lnTo>
                      <a:pt x="6299" y="5421"/>
                    </a:lnTo>
                    <a:lnTo>
                      <a:pt x="6291" y="5437"/>
                    </a:lnTo>
                    <a:lnTo>
                      <a:pt x="6282" y="5454"/>
                    </a:lnTo>
                    <a:lnTo>
                      <a:pt x="6272" y="5470"/>
                    </a:lnTo>
                    <a:lnTo>
                      <a:pt x="6263" y="5486"/>
                    </a:lnTo>
                    <a:lnTo>
                      <a:pt x="6252" y="5500"/>
                    </a:lnTo>
                    <a:lnTo>
                      <a:pt x="6240" y="5515"/>
                    </a:lnTo>
                    <a:lnTo>
                      <a:pt x="6228" y="5528"/>
                    </a:lnTo>
                    <a:lnTo>
                      <a:pt x="6215" y="5541"/>
                    </a:lnTo>
                    <a:lnTo>
                      <a:pt x="6201" y="5553"/>
                    </a:lnTo>
                    <a:lnTo>
                      <a:pt x="6187" y="5566"/>
                    </a:lnTo>
                    <a:lnTo>
                      <a:pt x="6172" y="5576"/>
                    </a:lnTo>
                    <a:lnTo>
                      <a:pt x="6158" y="5588"/>
                    </a:lnTo>
                    <a:lnTo>
                      <a:pt x="6141" y="5597"/>
                    </a:lnTo>
                    <a:lnTo>
                      <a:pt x="6125" y="5607"/>
                    </a:lnTo>
                    <a:lnTo>
                      <a:pt x="6108" y="5615"/>
                    </a:lnTo>
                    <a:lnTo>
                      <a:pt x="6091" y="5622"/>
                    </a:lnTo>
                    <a:lnTo>
                      <a:pt x="6073" y="5630"/>
                    </a:lnTo>
                    <a:lnTo>
                      <a:pt x="6055" y="5635"/>
                    </a:lnTo>
                    <a:lnTo>
                      <a:pt x="6036" y="5640"/>
                    </a:lnTo>
                    <a:lnTo>
                      <a:pt x="6018" y="5644"/>
                    </a:lnTo>
                    <a:lnTo>
                      <a:pt x="5999" y="5647"/>
                    </a:lnTo>
                    <a:lnTo>
                      <a:pt x="5979" y="5650"/>
                    </a:lnTo>
                    <a:lnTo>
                      <a:pt x="5959" y="5652"/>
                    </a:lnTo>
                    <a:lnTo>
                      <a:pt x="5939" y="5653"/>
                    </a:lnTo>
                    <a:lnTo>
                      <a:pt x="1510" y="5653"/>
                    </a:lnTo>
                    <a:lnTo>
                      <a:pt x="1490" y="5652"/>
                    </a:lnTo>
                    <a:lnTo>
                      <a:pt x="1470" y="5650"/>
                    </a:lnTo>
                    <a:lnTo>
                      <a:pt x="1450" y="5647"/>
                    </a:lnTo>
                    <a:lnTo>
                      <a:pt x="1431" y="5644"/>
                    </a:lnTo>
                    <a:lnTo>
                      <a:pt x="1413" y="5640"/>
                    </a:lnTo>
                    <a:lnTo>
                      <a:pt x="1394" y="5635"/>
                    </a:lnTo>
                    <a:lnTo>
                      <a:pt x="1376" y="5630"/>
                    </a:lnTo>
                    <a:lnTo>
                      <a:pt x="1358" y="5622"/>
                    </a:lnTo>
                    <a:lnTo>
                      <a:pt x="1341" y="5615"/>
                    </a:lnTo>
                    <a:lnTo>
                      <a:pt x="1324" y="5607"/>
                    </a:lnTo>
                    <a:lnTo>
                      <a:pt x="1307" y="5597"/>
                    </a:lnTo>
                    <a:lnTo>
                      <a:pt x="1291" y="5588"/>
                    </a:lnTo>
                    <a:lnTo>
                      <a:pt x="1277" y="5576"/>
                    </a:lnTo>
                    <a:lnTo>
                      <a:pt x="1262" y="5566"/>
                    </a:lnTo>
                    <a:lnTo>
                      <a:pt x="1248" y="5553"/>
                    </a:lnTo>
                    <a:lnTo>
                      <a:pt x="1234" y="5541"/>
                    </a:lnTo>
                    <a:lnTo>
                      <a:pt x="1221" y="5528"/>
                    </a:lnTo>
                    <a:lnTo>
                      <a:pt x="1209" y="5515"/>
                    </a:lnTo>
                    <a:lnTo>
                      <a:pt x="1197" y="5500"/>
                    </a:lnTo>
                    <a:lnTo>
                      <a:pt x="1186" y="5486"/>
                    </a:lnTo>
                    <a:lnTo>
                      <a:pt x="1176" y="5470"/>
                    </a:lnTo>
                    <a:lnTo>
                      <a:pt x="1166" y="5454"/>
                    </a:lnTo>
                    <a:lnTo>
                      <a:pt x="1158" y="5437"/>
                    </a:lnTo>
                    <a:lnTo>
                      <a:pt x="1150" y="5421"/>
                    </a:lnTo>
                    <a:lnTo>
                      <a:pt x="1143" y="5404"/>
                    </a:lnTo>
                    <a:lnTo>
                      <a:pt x="1137" y="5386"/>
                    </a:lnTo>
                    <a:lnTo>
                      <a:pt x="1132" y="5369"/>
                    </a:lnTo>
                    <a:lnTo>
                      <a:pt x="1128" y="5350"/>
                    </a:lnTo>
                    <a:lnTo>
                      <a:pt x="1123" y="5332"/>
                    </a:lnTo>
                    <a:lnTo>
                      <a:pt x="1121" y="5313"/>
                    </a:lnTo>
                    <a:lnTo>
                      <a:pt x="1120" y="5293"/>
                    </a:lnTo>
                    <a:lnTo>
                      <a:pt x="1119" y="5275"/>
                    </a:lnTo>
                    <a:lnTo>
                      <a:pt x="1119" y="4255"/>
                    </a:lnTo>
                    <a:lnTo>
                      <a:pt x="1120" y="4235"/>
                    </a:lnTo>
                    <a:lnTo>
                      <a:pt x="1121" y="4216"/>
                    </a:lnTo>
                    <a:lnTo>
                      <a:pt x="1123" y="4197"/>
                    </a:lnTo>
                    <a:lnTo>
                      <a:pt x="1128" y="4178"/>
                    </a:lnTo>
                    <a:lnTo>
                      <a:pt x="1132" y="4160"/>
                    </a:lnTo>
                    <a:lnTo>
                      <a:pt x="1137" y="4142"/>
                    </a:lnTo>
                    <a:lnTo>
                      <a:pt x="1143" y="4125"/>
                    </a:lnTo>
                    <a:lnTo>
                      <a:pt x="1150" y="4107"/>
                    </a:lnTo>
                    <a:lnTo>
                      <a:pt x="1158" y="4091"/>
                    </a:lnTo>
                    <a:lnTo>
                      <a:pt x="1166" y="4075"/>
                    </a:lnTo>
                    <a:lnTo>
                      <a:pt x="1176" y="4058"/>
                    </a:lnTo>
                    <a:lnTo>
                      <a:pt x="1186" y="4044"/>
                    </a:lnTo>
                    <a:lnTo>
                      <a:pt x="1197" y="4029"/>
                    </a:lnTo>
                    <a:lnTo>
                      <a:pt x="1209" y="4014"/>
                    </a:lnTo>
                    <a:lnTo>
                      <a:pt x="1221" y="4001"/>
                    </a:lnTo>
                    <a:lnTo>
                      <a:pt x="1234" y="3987"/>
                    </a:lnTo>
                    <a:lnTo>
                      <a:pt x="1248" y="3975"/>
                    </a:lnTo>
                    <a:lnTo>
                      <a:pt x="1262" y="3963"/>
                    </a:lnTo>
                    <a:lnTo>
                      <a:pt x="1277" y="3952"/>
                    </a:lnTo>
                    <a:lnTo>
                      <a:pt x="1291" y="3941"/>
                    </a:lnTo>
                    <a:lnTo>
                      <a:pt x="1307" y="3931"/>
                    </a:lnTo>
                    <a:lnTo>
                      <a:pt x="1324" y="3923"/>
                    </a:lnTo>
                    <a:lnTo>
                      <a:pt x="1341" y="3914"/>
                    </a:lnTo>
                    <a:lnTo>
                      <a:pt x="1358" y="3906"/>
                    </a:lnTo>
                    <a:lnTo>
                      <a:pt x="1376" y="3900"/>
                    </a:lnTo>
                    <a:lnTo>
                      <a:pt x="1394" y="3893"/>
                    </a:lnTo>
                    <a:lnTo>
                      <a:pt x="1413" y="3888"/>
                    </a:lnTo>
                    <a:lnTo>
                      <a:pt x="1431" y="3884"/>
                    </a:lnTo>
                    <a:lnTo>
                      <a:pt x="1450" y="3881"/>
                    </a:lnTo>
                    <a:lnTo>
                      <a:pt x="1470" y="3879"/>
                    </a:lnTo>
                    <a:lnTo>
                      <a:pt x="1490" y="3877"/>
                    </a:lnTo>
                    <a:lnTo>
                      <a:pt x="1510" y="3877"/>
                    </a:lnTo>
                    <a:close/>
                    <a:moveTo>
                      <a:pt x="1510" y="6140"/>
                    </a:moveTo>
                    <a:lnTo>
                      <a:pt x="5939" y="6140"/>
                    </a:lnTo>
                    <a:lnTo>
                      <a:pt x="5959" y="6140"/>
                    </a:lnTo>
                    <a:lnTo>
                      <a:pt x="5979" y="6142"/>
                    </a:lnTo>
                    <a:lnTo>
                      <a:pt x="5999" y="6144"/>
                    </a:lnTo>
                    <a:lnTo>
                      <a:pt x="6018" y="6147"/>
                    </a:lnTo>
                    <a:lnTo>
                      <a:pt x="6036" y="6152"/>
                    </a:lnTo>
                    <a:lnTo>
                      <a:pt x="6055" y="6157"/>
                    </a:lnTo>
                    <a:lnTo>
                      <a:pt x="6073" y="6163"/>
                    </a:lnTo>
                    <a:lnTo>
                      <a:pt x="6091" y="6169"/>
                    </a:lnTo>
                    <a:lnTo>
                      <a:pt x="6108" y="6178"/>
                    </a:lnTo>
                    <a:lnTo>
                      <a:pt x="6125" y="6186"/>
                    </a:lnTo>
                    <a:lnTo>
                      <a:pt x="6141" y="6194"/>
                    </a:lnTo>
                    <a:lnTo>
                      <a:pt x="6158" y="6205"/>
                    </a:lnTo>
                    <a:lnTo>
                      <a:pt x="6172" y="6215"/>
                    </a:lnTo>
                    <a:lnTo>
                      <a:pt x="6187" y="6227"/>
                    </a:lnTo>
                    <a:lnTo>
                      <a:pt x="6201" y="6238"/>
                    </a:lnTo>
                    <a:lnTo>
                      <a:pt x="6215" y="6251"/>
                    </a:lnTo>
                    <a:lnTo>
                      <a:pt x="6228" y="6264"/>
                    </a:lnTo>
                    <a:lnTo>
                      <a:pt x="6240" y="6278"/>
                    </a:lnTo>
                    <a:lnTo>
                      <a:pt x="6252" y="6293"/>
                    </a:lnTo>
                    <a:lnTo>
                      <a:pt x="6263" y="6307"/>
                    </a:lnTo>
                    <a:lnTo>
                      <a:pt x="6272" y="6322"/>
                    </a:lnTo>
                    <a:lnTo>
                      <a:pt x="6282" y="6339"/>
                    </a:lnTo>
                    <a:lnTo>
                      <a:pt x="6291" y="6354"/>
                    </a:lnTo>
                    <a:lnTo>
                      <a:pt x="6299" y="6371"/>
                    </a:lnTo>
                    <a:lnTo>
                      <a:pt x="6306" y="6389"/>
                    </a:lnTo>
                    <a:lnTo>
                      <a:pt x="6312" y="6405"/>
                    </a:lnTo>
                    <a:lnTo>
                      <a:pt x="6317" y="6424"/>
                    </a:lnTo>
                    <a:lnTo>
                      <a:pt x="6321" y="6442"/>
                    </a:lnTo>
                    <a:lnTo>
                      <a:pt x="6325" y="6461"/>
                    </a:lnTo>
                    <a:lnTo>
                      <a:pt x="6328" y="6479"/>
                    </a:lnTo>
                    <a:lnTo>
                      <a:pt x="6329" y="6498"/>
                    </a:lnTo>
                    <a:lnTo>
                      <a:pt x="6330" y="6518"/>
                    </a:lnTo>
                    <a:lnTo>
                      <a:pt x="6330" y="7538"/>
                    </a:lnTo>
                    <a:lnTo>
                      <a:pt x="6329" y="7557"/>
                    </a:lnTo>
                    <a:lnTo>
                      <a:pt x="6328" y="7577"/>
                    </a:lnTo>
                    <a:lnTo>
                      <a:pt x="6325" y="7596"/>
                    </a:lnTo>
                    <a:lnTo>
                      <a:pt x="6321" y="7614"/>
                    </a:lnTo>
                    <a:lnTo>
                      <a:pt x="6317" y="7632"/>
                    </a:lnTo>
                    <a:lnTo>
                      <a:pt x="6312" y="7650"/>
                    </a:lnTo>
                    <a:lnTo>
                      <a:pt x="6306" y="7668"/>
                    </a:lnTo>
                    <a:lnTo>
                      <a:pt x="6299" y="7684"/>
                    </a:lnTo>
                    <a:lnTo>
                      <a:pt x="6291" y="7701"/>
                    </a:lnTo>
                    <a:lnTo>
                      <a:pt x="6282" y="7718"/>
                    </a:lnTo>
                    <a:lnTo>
                      <a:pt x="6272" y="7733"/>
                    </a:lnTo>
                    <a:lnTo>
                      <a:pt x="6263" y="7749"/>
                    </a:lnTo>
                    <a:lnTo>
                      <a:pt x="6252" y="7764"/>
                    </a:lnTo>
                    <a:lnTo>
                      <a:pt x="6240" y="7778"/>
                    </a:lnTo>
                    <a:lnTo>
                      <a:pt x="6228" y="7792"/>
                    </a:lnTo>
                    <a:lnTo>
                      <a:pt x="6215" y="7804"/>
                    </a:lnTo>
                    <a:lnTo>
                      <a:pt x="6201" y="7817"/>
                    </a:lnTo>
                    <a:lnTo>
                      <a:pt x="6187" y="7829"/>
                    </a:lnTo>
                    <a:lnTo>
                      <a:pt x="6172" y="7841"/>
                    </a:lnTo>
                    <a:lnTo>
                      <a:pt x="6158" y="7851"/>
                    </a:lnTo>
                    <a:lnTo>
                      <a:pt x="6141" y="7861"/>
                    </a:lnTo>
                    <a:lnTo>
                      <a:pt x="6125" y="7870"/>
                    </a:lnTo>
                    <a:lnTo>
                      <a:pt x="6108" y="7878"/>
                    </a:lnTo>
                    <a:lnTo>
                      <a:pt x="6091" y="7886"/>
                    </a:lnTo>
                    <a:lnTo>
                      <a:pt x="6073" y="7893"/>
                    </a:lnTo>
                    <a:lnTo>
                      <a:pt x="6055" y="7898"/>
                    </a:lnTo>
                    <a:lnTo>
                      <a:pt x="6036" y="7904"/>
                    </a:lnTo>
                    <a:lnTo>
                      <a:pt x="6018" y="7908"/>
                    </a:lnTo>
                    <a:lnTo>
                      <a:pt x="5999" y="7912"/>
                    </a:lnTo>
                    <a:lnTo>
                      <a:pt x="5979" y="7914"/>
                    </a:lnTo>
                    <a:lnTo>
                      <a:pt x="5959" y="7915"/>
                    </a:lnTo>
                    <a:lnTo>
                      <a:pt x="5939" y="7916"/>
                    </a:lnTo>
                    <a:lnTo>
                      <a:pt x="1510" y="7916"/>
                    </a:lnTo>
                    <a:lnTo>
                      <a:pt x="1490" y="7915"/>
                    </a:lnTo>
                    <a:lnTo>
                      <a:pt x="1470" y="7914"/>
                    </a:lnTo>
                    <a:lnTo>
                      <a:pt x="1450" y="7912"/>
                    </a:lnTo>
                    <a:lnTo>
                      <a:pt x="1431" y="7908"/>
                    </a:lnTo>
                    <a:lnTo>
                      <a:pt x="1413" y="7904"/>
                    </a:lnTo>
                    <a:lnTo>
                      <a:pt x="1394" y="7898"/>
                    </a:lnTo>
                    <a:lnTo>
                      <a:pt x="1376" y="7893"/>
                    </a:lnTo>
                    <a:lnTo>
                      <a:pt x="1358" y="7886"/>
                    </a:lnTo>
                    <a:lnTo>
                      <a:pt x="1341" y="7878"/>
                    </a:lnTo>
                    <a:lnTo>
                      <a:pt x="1324" y="7870"/>
                    </a:lnTo>
                    <a:lnTo>
                      <a:pt x="1307" y="7861"/>
                    </a:lnTo>
                    <a:lnTo>
                      <a:pt x="1291" y="7851"/>
                    </a:lnTo>
                    <a:lnTo>
                      <a:pt x="1277" y="7841"/>
                    </a:lnTo>
                    <a:lnTo>
                      <a:pt x="1262" y="7829"/>
                    </a:lnTo>
                    <a:lnTo>
                      <a:pt x="1248" y="7817"/>
                    </a:lnTo>
                    <a:lnTo>
                      <a:pt x="1234" y="7804"/>
                    </a:lnTo>
                    <a:lnTo>
                      <a:pt x="1221" y="7792"/>
                    </a:lnTo>
                    <a:lnTo>
                      <a:pt x="1209" y="7778"/>
                    </a:lnTo>
                    <a:lnTo>
                      <a:pt x="1197" y="7764"/>
                    </a:lnTo>
                    <a:lnTo>
                      <a:pt x="1186" y="7749"/>
                    </a:lnTo>
                    <a:lnTo>
                      <a:pt x="1176" y="7733"/>
                    </a:lnTo>
                    <a:lnTo>
                      <a:pt x="1166" y="7718"/>
                    </a:lnTo>
                    <a:lnTo>
                      <a:pt x="1158" y="7701"/>
                    </a:lnTo>
                    <a:lnTo>
                      <a:pt x="1150" y="7684"/>
                    </a:lnTo>
                    <a:lnTo>
                      <a:pt x="1143" y="7668"/>
                    </a:lnTo>
                    <a:lnTo>
                      <a:pt x="1137" y="7650"/>
                    </a:lnTo>
                    <a:lnTo>
                      <a:pt x="1132" y="7632"/>
                    </a:lnTo>
                    <a:lnTo>
                      <a:pt x="1128" y="7614"/>
                    </a:lnTo>
                    <a:lnTo>
                      <a:pt x="1123" y="7596"/>
                    </a:lnTo>
                    <a:lnTo>
                      <a:pt x="1121" y="7577"/>
                    </a:lnTo>
                    <a:lnTo>
                      <a:pt x="1120" y="7557"/>
                    </a:lnTo>
                    <a:lnTo>
                      <a:pt x="1119" y="7538"/>
                    </a:lnTo>
                    <a:lnTo>
                      <a:pt x="1119" y="6518"/>
                    </a:lnTo>
                    <a:lnTo>
                      <a:pt x="1120" y="6498"/>
                    </a:lnTo>
                    <a:lnTo>
                      <a:pt x="1121" y="6479"/>
                    </a:lnTo>
                    <a:lnTo>
                      <a:pt x="1123" y="6461"/>
                    </a:lnTo>
                    <a:lnTo>
                      <a:pt x="1128" y="6442"/>
                    </a:lnTo>
                    <a:lnTo>
                      <a:pt x="1132" y="6424"/>
                    </a:lnTo>
                    <a:lnTo>
                      <a:pt x="1137" y="6405"/>
                    </a:lnTo>
                    <a:lnTo>
                      <a:pt x="1143" y="6389"/>
                    </a:lnTo>
                    <a:lnTo>
                      <a:pt x="1150" y="6371"/>
                    </a:lnTo>
                    <a:lnTo>
                      <a:pt x="1158" y="6354"/>
                    </a:lnTo>
                    <a:lnTo>
                      <a:pt x="1166" y="6339"/>
                    </a:lnTo>
                    <a:lnTo>
                      <a:pt x="1176" y="6322"/>
                    </a:lnTo>
                    <a:lnTo>
                      <a:pt x="1186" y="6307"/>
                    </a:lnTo>
                    <a:lnTo>
                      <a:pt x="1197" y="6293"/>
                    </a:lnTo>
                    <a:lnTo>
                      <a:pt x="1209" y="6278"/>
                    </a:lnTo>
                    <a:lnTo>
                      <a:pt x="1221" y="6264"/>
                    </a:lnTo>
                    <a:lnTo>
                      <a:pt x="1234" y="6251"/>
                    </a:lnTo>
                    <a:lnTo>
                      <a:pt x="1248" y="6238"/>
                    </a:lnTo>
                    <a:lnTo>
                      <a:pt x="1262" y="6227"/>
                    </a:lnTo>
                    <a:lnTo>
                      <a:pt x="1277" y="6215"/>
                    </a:lnTo>
                    <a:lnTo>
                      <a:pt x="1291" y="6205"/>
                    </a:lnTo>
                    <a:lnTo>
                      <a:pt x="1307" y="6194"/>
                    </a:lnTo>
                    <a:lnTo>
                      <a:pt x="1324" y="6186"/>
                    </a:lnTo>
                    <a:lnTo>
                      <a:pt x="1341" y="6178"/>
                    </a:lnTo>
                    <a:lnTo>
                      <a:pt x="1358" y="6169"/>
                    </a:lnTo>
                    <a:lnTo>
                      <a:pt x="1376" y="6163"/>
                    </a:lnTo>
                    <a:lnTo>
                      <a:pt x="1394" y="6157"/>
                    </a:lnTo>
                    <a:lnTo>
                      <a:pt x="1413" y="6152"/>
                    </a:lnTo>
                    <a:lnTo>
                      <a:pt x="1431" y="6147"/>
                    </a:lnTo>
                    <a:lnTo>
                      <a:pt x="1450" y="6144"/>
                    </a:lnTo>
                    <a:lnTo>
                      <a:pt x="1470" y="6142"/>
                    </a:lnTo>
                    <a:lnTo>
                      <a:pt x="1490" y="6140"/>
                    </a:lnTo>
                    <a:lnTo>
                      <a:pt x="1510" y="6140"/>
                    </a:lnTo>
                    <a:close/>
                    <a:moveTo>
                      <a:pt x="1510" y="8404"/>
                    </a:moveTo>
                    <a:lnTo>
                      <a:pt x="5939" y="8404"/>
                    </a:lnTo>
                    <a:lnTo>
                      <a:pt x="5959" y="8404"/>
                    </a:lnTo>
                    <a:lnTo>
                      <a:pt x="5979" y="8406"/>
                    </a:lnTo>
                    <a:lnTo>
                      <a:pt x="5999" y="8408"/>
                    </a:lnTo>
                    <a:lnTo>
                      <a:pt x="6018" y="8411"/>
                    </a:lnTo>
                    <a:lnTo>
                      <a:pt x="6036" y="8415"/>
                    </a:lnTo>
                    <a:lnTo>
                      <a:pt x="6055" y="8420"/>
                    </a:lnTo>
                    <a:lnTo>
                      <a:pt x="6073" y="8427"/>
                    </a:lnTo>
                    <a:lnTo>
                      <a:pt x="6091" y="8433"/>
                    </a:lnTo>
                    <a:lnTo>
                      <a:pt x="6108" y="8441"/>
                    </a:lnTo>
                    <a:lnTo>
                      <a:pt x="6125" y="8450"/>
                    </a:lnTo>
                    <a:lnTo>
                      <a:pt x="6141" y="8459"/>
                    </a:lnTo>
                    <a:lnTo>
                      <a:pt x="6158" y="8468"/>
                    </a:lnTo>
                    <a:lnTo>
                      <a:pt x="6172" y="8479"/>
                    </a:lnTo>
                    <a:lnTo>
                      <a:pt x="6187" y="8490"/>
                    </a:lnTo>
                    <a:lnTo>
                      <a:pt x="6201" y="8502"/>
                    </a:lnTo>
                    <a:lnTo>
                      <a:pt x="6215" y="8514"/>
                    </a:lnTo>
                    <a:lnTo>
                      <a:pt x="6228" y="8528"/>
                    </a:lnTo>
                    <a:lnTo>
                      <a:pt x="6240" y="8541"/>
                    </a:lnTo>
                    <a:lnTo>
                      <a:pt x="6252" y="8556"/>
                    </a:lnTo>
                    <a:lnTo>
                      <a:pt x="6263" y="8571"/>
                    </a:lnTo>
                    <a:lnTo>
                      <a:pt x="6272" y="8586"/>
                    </a:lnTo>
                    <a:lnTo>
                      <a:pt x="6282" y="8602"/>
                    </a:lnTo>
                    <a:lnTo>
                      <a:pt x="6291" y="8618"/>
                    </a:lnTo>
                    <a:lnTo>
                      <a:pt x="6299" y="8634"/>
                    </a:lnTo>
                    <a:lnTo>
                      <a:pt x="6306" y="8652"/>
                    </a:lnTo>
                    <a:lnTo>
                      <a:pt x="6312" y="8670"/>
                    </a:lnTo>
                    <a:lnTo>
                      <a:pt x="6317" y="8688"/>
                    </a:lnTo>
                    <a:lnTo>
                      <a:pt x="6321" y="8705"/>
                    </a:lnTo>
                    <a:lnTo>
                      <a:pt x="6325" y="8724"/>
                    </a:lnTo>
                    <a:lnTo>
                      <a:pt x="6328" y="8743"/>
                    </a:lnTo>
                    <a:lnTo>
                      <a:pt x="6329" y="8762"/>
                    </a:lnTo>
                    <a:lnTo>
                      <a:pt x="6330" y="8782"/>
                    </a:lnTo>
                    <a:lnTo>
                      <a:pt x="6330" y="9802"/>
                    </a:lnTo>
                    <a:lnTo>
                      <a:pt x="6329" y="9820"/>
                    </a:lnTo>
                    <a:lnTo>
                      <a:pt x="6328" y="9840"/>
                    </a:lnTo>
                    <a:lnTo>
                      <a:pt x="6325" y="9859"/>
                    </a:lnTo>
                    <a:lnTo>
                      <a:pt x="6321" y="9878"/>
                    </a:lnTo>
                    <a:lnTo>
                      <a:pt x="6317" y="9896"/>
                    </a:lnTo>
                    <a:lnTo>
                      <a:pt x="6312" y="9913"/>
                    </a:lnTo>
                    <a:lnTo>
                      <a:pt x="6306" y="9931"/>
                    </a:lnTo>
                    <a:lnTo>
                      <a:pt x="6299" y="9948"/>
                    </a:lnTo>
                    <a:lnTo>
                      <a:pt x="6291" y="9965"/>
                    </a:lnTo>
                    <a:lnTo>
                      <a:pt x="6282" y="9981"/>
                    </a:lnTo>
                    <a:lnTo>
                      <a:pt x="6272" y="9997"/>
                    </a:lnTo>
                    <a:lnTo>
                      <a:pt x="6263" y="10013"/>
                    </a:lnTo>
                    <a:lnTo>
                      <a:pt x="6252" y="10027"/>
                    </a:lnTo>
                    <a:lnTo>
                      <a:pt x="6240" y="10042"/>
                    </a:lnTo>
                    <a:lnTo>
                      <a:pt x="6228" y="10055"/>
                    </a:lnTo>
                    <a:lnTo>
                      <a:pt x="6215" y="10068"/>
                    </a:lnTo>
                    <a:lnTo>
                      <a:pt x="6201" y="10081"/>
                    </a:lnTo>
                    <a:lnTo>
                      <a:pt x="6187" y="10093"/>
                    </a:lnTo>
                    <a:lnTo>
                      <a:pt x="6172" y="10104"/>
                    </a:lnTo>
                    <a:lnTo>
                      <a:pt x="6158" y="10115"/>
                    </a:lnTo>
                    <a:lnTo>
                      <a:pt x="6141" y="10124"/>
                    </a:lnTo>
                    <a:lnTo>
                      <a:pt x="6125" y="10134"/>
                    </a:lnTo>
                    <a:lnTo>
                      <a:pt x="6108" y="10142"/>
                    </a:lnTo>
                    <a:lnTo>
                      <a:pt x="6091" y="10149"/>
                    </a:lnTo>
                    <a:lnTo>
                      <a:pt x="6073" y="10157"/>
                    </a:lnTo>
                    <a:lnTo>
                      <a:pt x="6055" y="10162"/>
                    </a:lnTo>
                    <a:lnTo>
                      <a:pt x="6036" y="10167"/>
                    </a:lnTo>
                    <a:lnTo>
                      <a:pt x="6018" y="10171"/>
                    </a:lnTo>
                    <a:lnTo>
                      <a:pt x="5999" y="10175"/>
                    </a:lnTo>
                    <a:lnTo>
                      <a:pt x="5979" y="10178"/>
                    </a:lnTo>
                    <a:lnTo>
                      <a:pt x="5959" y="10179"/>
                    </a:lnTo>
                    <a:lnTo>
                      <a:pt x="5939" y="10180"/>
                    </a:lnTo>
                    <a:lnTo>
                      <a:pt x="1510" y="10180"/>
                    </a:lnTo>
                    <a:lnTo>
                      <a:pt x="1490" y="10179"/>
                    </a:lnTo>
                    <a:lnTo>
                      <a:pt x="1470" y="10178"/>
                    </a:lnTo>
                    <a:lnTo>
                      <a:pt x="1450" y="10175"/>
                    </a:lnTo>
                    <a:lnTo>
                      <a:pt x="1431" y="10171"/>
                    </a:lnTo>
                    <a:lnTo>
                      <a:pt x="1413" y="10167"/>
                    </a:lnTo>
                    <a:lnTo>
                      <a:pt x="1394" y="10162"/>
                    </a:lnTo>
                    <a:lnTo>
                      <a:pt x="1376" y="10157"/>
                    </a:lnTo>
                    <a:lnTo>
                      <a:pt x="1358" y="10149"/>
                    </a:lnTo>
                    <a:lnTo>
                      <a:pt x="1341" y="10142"/>
                    </a:lnTo>
                    <a:lnTo>
                      <a:pt x="1324" y="10134"/>
                    </a:lnTo>
                    <a:lnTo>
                      <a:pt x="1307" y="10124"/>
                    </a:lnTo>
                    <a:lnTo>
                      <a:pt x="1291" y="10115"/>
                    </a:lnTo>
                    <a:lnTo>
                      <a:pt x="1277" y="10104"/>
                    </a:lnTo>
                    <a:lnTo>
                      <a:pt x="1262" y="10093"/>
                    </a:lnTo>
                    <a:lnTo>
                      <a:pt x="1248" y="10081"/>
                    </a:lnTo>
                    <a:lnTo>
                      <a:pt x="1234" y="10068"/>
                    </a:lnTo>
                    <a:lnTo>
                      <a:pt x="1221" y="10055"/>
                    </a:lnTo>
                    <a:lnTo>
                      <a:pt x="1209" y="10042"/>
                    </a:lnTo>
                    <a:lnTo>
                      <a:pt x="1197" y="10027"/>
                    </a:lnTo>
                    <a:lnTo>
                      <a:pt x="1186" y="10013"/>
                    </a:lnTo>
                    <a:lnTo>
                      <a:pt x="1176" y="9997"/>
                    </a:lnTo>
                    <a:lnTo>
                      <a:pt x="1166" y="9981"/>
                    </a:lnTo>
                    <a:lnTo>
                      <a:pt x="1158" y="9965"/>
                    </a:lnTo>
                    <a:lnTo>
                      <a:pt x="1150" y="9948"/>
                    </a:lnTo>
                    <a:lnTo>
                      <a:pt x="1143" y="9931"/>
                    </a:lnTo>
                    <a:lnTo>
                      <a:pt x="1137" y="9913"/>
                    </a:lnTo>
                    <a:lnTo>
                      <a:pt x="1132" y="9896"/>
                    </a:lnTo>
                    <a:lnTo>
                      <a:pt x="1128" y="9878"/>
                    </a:lnTo>
                    <a:lnTo>
                      <a:pt x="1123" y="9859"/>
                    </a:lnTo>
                    <a:lnTo>
                      <a:pt x="1121" y="9840"/>
                    </a:lnTo>
                    <a:lnTo>
                      <a:pt x="1120" y="9820"/>
                    </a:lnTo>
                    <a:lnTo>
                      <a:pt x="1119" y="9802"/>
                    </a:lnTo>
                    <a:lnTo>
                      <a:pt x="1119" y="8782"/>
                    </a:lnTo>
                    <a:lnTo>
                      <a:pt x="1120" y="8762"/>
                    </a:lnTo>
                    <a:lnTo>
                      <a:pt x="1121" y="8743"/>
                    </a:lnTo>
                    <a:lnTo>
                      <a:pt x="1123" y="8724"/>
                    </a:lnTo>
                    <a:lnTo>
                      <a:pt x="1128" y="8705"/>
                    </a:lnTo>
                    <a:lnTo>
                      <a:pt x="1132" y="8688"/>
                    </a:lnTo>
                    <a:lnTo>
                      <a:pt x="1137" y="8670"/>
                    </a:lnTo>
                    <a:lnTo>
                      <a:pt x="1143" y="8652"/>
                    </a:lnTo>
                    <a:lnTo>
                      <a:pt x="1150" y="8634"/>
                    </a:lnTo>
                    <a:lnTo>
                      <a:pt x="1158" y="8618"/>
                    </a:lnTo>
                    <a:lnTo>
                      <a:pt x="1166" y="8602"/>
                    </a:lnTo>
                    <a:lnTo>
                      <a:pt x="1176" y="8586"/>
                    </a:lnTo>
                    <a:lnTo>
                      <a:pt x="1186" y="8571"/>
                    </a:lnTo>
                    <a:lnTo>
                      <a:pt x="1197" y="8556"/>
                    </a:lnTo>
                    <a:lnTo>
                      <a:pt x="1209" y="8541"/>
                    </a:lnTo>
                    <a:lnTo>
                      <a:pt x="1221" y="8528"/>
                    </a:lnTo>
                    <a:lnTo>
                      <a:pt x="1234" y="8514"/>
                    </a:lnTo>
                    <a:lnTo>
                      <a:pt x="1248" y="8502"/>
                    </a:lnTo>
                    <a:lnTo>
                      <a:pt x="1262" y="8490"/>
                    </a:lnTo>
                    <a:lnTo>
                      <a:pt x="1277" y="8479"/>
                    </a:lnTo>
                    <a:lnTo>
                      <a:pt x="1291" y="8468"/>
                    </a:lnTo>
                    <a:lnTo>
                      <a:pt x="1307" y="8459"/>
                    </a:lnTo>
                    <a:lnTo>
                      <a:pt x="1324" y="8450"/>
                    </a:lnTo>
                    <a:lnTo>
                      <a:pt x="1341" y="8441"/>
                    </a:lnTo>
                    <a:lnTo>
                      <a:pt x="1358" y="8433"/>
                    </a:lnTo>
                    <a:lnTo>
                      <a:pt x="1376" y="8427"/>
                    </a:lnTo>
                    <a:lnTo>
                      <a:pt x="1394" y="8420"/>
                    </a:lnTo>
                    <a:lnTo>
                      <a:pt x="1413" y="8415"/>
                    </a:lnTo>
                    <a:lnTo>
                      <a:pt x="1431" y="8411"/>
                    </a:lnTo>
                    <a:lnTo>
                      <a:pt x="1450" y="8408"/>
                    </a:lnTo>
                    <a:lnTo>
                      <a:pt x="1470" y="8406"/>
                    </a:lnTo>
                    <a:lnTo>
                      <a:pt x="1490" y="8404"/>
                    </a:lnTo>
                    <a:lnTo>
                      <a:pt x="1510" y="8404"/>
                    </a:lnTo>
                    <a:close/>
                    <a:moveTo>
                      <a:pt x="3725" y="14428"/>
                    </a:moveTo>
                    <a:lnTo>
                      <a:pt x="3750" y="14428"/>
                    </a:lnTo>
                    <a:lnTo>
                      <a:pt x="3776" y="14430"/>
                    </a:lnTo>
                    <a:lnTo>
                      <a:pt x="3801" y="14433"/>
                    </a:lnTo>
                    <a:lnTo>
                      <a:pt x="3825" y="14438"/>
                    </a:lnTo>
                    <a:lnTo>
                      <a:pt x="3849" y="14444"/>
                    </a:lnTo>
                    <a:lnTo>
                      <a:pt x="3873" y="14451"/>
                    </a:lnTo>
                    <a:lnTo>
                      <a:pt x="3897" y="14458"/>
                    </a:lnTo>
                    <a:lnTo>
                      <a:pt x="3919" y="14468"/>
                    </a:lnTo>
                    <a:lnTo>
                      <a:pt x="3942" y="14477"/>
                    </a:lnTo>
                    <a:lnTo>
                      <a:pt x="3964" y="14488"/>
                    </a:lnTo>
                    <a:lnTo>
                      <a:pt x="3985" y="14501"/>
                    </a:lnTo>
                    <a:lnTo>
                      <a:pt x="4005" y="14514"/>
                    </a:lnTo>
                    <a:lnTo>
                      <a:pt x="4025" y="14528"/>
                    </a:lnTo>
                    <a:lnTo>
                      <a:pt x="4043" y="14543"/>
                    </a:lnTo>
                    <a:lnTo>
                      <a:pt x="4062" y="14558"/>
                    </a:lnTo>
                    <a:lnTo>
                      <a:pt x="4080" y="14575"/>
                    </a:lnTo>
                    <a:lnTo>
                      <a:pt x="4096" y="14593"/>
                    </a:lnTo>
                    <a:lnTo>
                      <a:pt x="4112" y="14611"/>
                    </a:lnTo>
                    <a:lnTo>
                      <a:pt x="4127" y="14630"/>
                    </a:lnTo>
                    <a:lnTo>
                      <a:pt x="4141" y="14649"/>
                    </a:lnTo>
                    <a:lnTo>
                      <a:pt x="4154" y="14670"/>
                    </a:lnTo>
                    <a:lnTo>
                      <a:pt x="4166" y="14691"/>
                    </a:lnTo>
                    <a:lnTo>
                      <a:pt x="4177" y="14713"/>
                    </a:lnTo>
                    <a:lnTo>
                      <a:pt x="4188" y="14735"/>
                    </a:lnTo>
                    <a:lnTo>
                      <a:pt x="4196" y="14758"/>
                    </a:lnTo>
                    <a:lnTo>
                      <a:pt x="4204" y="14781"/>
                    </a:lnTo>
                    <a:lnTo>
                      <a:pt x="4212" y="14805"/>
                    </a:lnTo>
                    <a:lnTo>
                      <a:pt x="4217" y="14829"/>
                    </a:lnTo>
                    <a:lnTo>
                      <a:pt x="4221" y="14854"/>
                    </a:lnTo>
                    <a:lnTo>
                      <a:pt x="4224" y="14879"/>
                    </a:lnTo>
                    <a:lnTo>
                      <a:pt x="4226" y="14904"/>
                    </a:lnTo>
                    <a:lnTo>
                      <a:pt x="4227" y="14930"/>
                    </a:lnTo>
                    <a:lnTo>
                      <a:pt x="4226" y="14956"/>
                    </a:lnTo>
                    <a:lnTo>
                      <a:pt x="4224" y="14981"/>
                    </a:lnTo>
                    <a:lnTo>
                      <a:pt x="4221" y="15006"/>
                    </a:lnTo>
                    <a:lnTo>
                      <a:pt x="4217" y="15031"/>
                    </a:lnTo>
                    <a:lnTo>
                      <a:pt x="4212" y="15055"/>
                    </a:lnTo>
                    <a:lnTo>
                      <a:pt x="4204" y="15079"/>
                    </a:lnTo>
                    <a:lnTo>
                      <a:pt x="4196" y="15102"/>
                    </a:lnTo>
                    <a:lnTo>
                      <a:pt x="4188" y="15125"/>
                    </a:lnTo>
                    <a:lnTo>
                      <a:pt x="4177" y="15147"/>
                    </a:lnTo>
                    <a:lnTo>
                      <a:pt x="4166" y="15169"/>
                    </a:lnTo>
                    <a:lnTo>
                      <a:pt x="4154" y="15190"/>
                    </a:lnTo>
                    <a:lnTo>
                      <a:pt x="4141" y="15211"/>
                    </a:lnTo>
                    <a:lnTo>
                      <a:pt x="4127" y="15231"/>
                    </a:lnTo>
                    <a:lnTo>
                      <a:pt x="4112" y="15250"/>
                    </a:lnTo>
                    <a:lnTo>
                      <a:pt x="4096" y="15267"/>
                    </a:lnTo>
                    <a:lnTo>
                      <a:pt x="4080" y="15285"/>
                    </a:lnTo>
                    <a:lnTo>
                      <a:pt x="4062" y="15302"/>
                    </a:lnTo>
                    <a:lnTo>
                      <a:pt x="4043" y="15317"/>
                    </a:lnTo>
                    <a:lnTo>
                      <a:pt x="4025" y="15333"/>
                    </a:lnTo>
                    <a:lnTo>
                      <a:pt x="4005" y="15347"/>
                    </a:lnTo>
                    <a:lnTo>
                      <a:pt x="3985" y="15360"/>
                    </a:lnTo>
                    <a:lnTo>
                      <a:pt x="3964" y="15372"/>
                    </a:lnTo>
                    <a:lnTo>
                      <a:pt x="3942" y="15383"/>
                    </a:lnTo>
                    <a:lnTo>
                      <a:pt x="3919" y="15393"/>
                    </a:lnTo>
                    <a:lnTo>
                      <a:pt x="3897" y="15402"/>
                    </a:lnTo>
                    <a:lnTo>
                      <a:pt x="3873" y="15410"/>
                    </a:lnTo>
                    <a:lnTo>
                      <a:pt x="3849" y="15417"/>
                    </a:lnTo>
                    <a:lnTo>
                      <a:pt x="3825" y="15423"/>
                    </a:lnTo>
                    <a:lnTo>
                      <a:pt x="3801" y="15427"/>
                    </a:lnTo>
                    <a:lnTo>
                      <a:pt x="3776" y="15430"/>
                    </a:lnTo>
                    <a:lnTo>
                      <a:pt x="3750" y="15432"/>
                    </a:lnTo>
                    <a:lnTo>
                      <a:pt x="3725" y="15432"/>
                    </a:lnTo>
                    <a:lnTo>
                      <a:pt x="3699" y="15432"/>
                    </a:lnTo>
                    <a:lnTo>
                      <a:pt x="3673" y="15430"/>
                    </a:lnTo>
                    <a:lnTo>
                      <a:pt x="3648" y="15427"/>
                    </a:lnTo>
                    <a:lnTo>
                      <a:pt x="3624" y="15423"/>
                    </a:lnTo>
                    <a:lnTo>
                      <a:pt x="3599" y="15417"/>
                    </a:lnTo>
                    <a:lnTo>
                      <a:pt x="3576" y="15410"/>
                    </a:lnTo>
                    <a:lnTo>
                      <a:pt x="3552" y="15402"/>
                    </a:lnTo>
                    <a:lnTo>
                      <a:pt x="3529" y="15393"/>
                    </a:lnTo>
                    <a:lnTo>
                      <a:pt x="3507" y="15383"/>
                    </a:lnTo>
                    <a:lnTo>
                      <a:pt x="3485" y="15372"/>
                    </a:lnTo>
                    <a:lnTo>
                      <a:pt x="3464" y="15360"/>
                    </a:lnTo>
                    <a:lnTo>
                      <a:pt x="3444" y="15347"/>
                    </a:lnTo>
                    <a:lnTo>
                      <a:pt x="3424" y="15333"/>
                    </a:lnTo>
                    <a:lnTo>
                      <a:pt x="3406" y="15317"/>
                    </a:lnTo>
                    <a:lnTo>
                      <a:pt x="3387" y="15302"/>
                    </a:lnTo>
                    <a:lnTo>
                      <a:pt x="3369" y="15285"/>
                    </a:lnTo>
                    <a:lnTo>
                      <a:pt x="3352" y="15267"/>
                    </a:lnTo>
                    <a:lnTo>
                      <a:pt x="3337" y="15250"/>
                    </a:lnTo>
                    <a:lnTo>
                      <a:pt x="3322" y="15231"/>
                    </a:lnTo>
                    <a:lnTo>
                      <a:pt x="3308" y="15211"/>
                    </a:lnTo>
                    <a:lnTo>
                      <a:pt x="3295" y="15190"/>
                    </a:lnTo>
                    <a:lnTo>
                      <a:pt x="3282" y="15169"/>
                    </a:lnTo>
                    <a:lnTo>
                      <a:pt x="3272" y="15147"/>
                    </a:lnTo>
                    <a:lnTo>
                      <a:pt x="3261" y="15125"/>
                    </a:lnTo>
                    <a:lnTo>
                      <a:pt x="3252" y="15102"/>
                    </a:lnTo>
                    <a:lnTo>
                      <a:pt x="3245" y="15079"/>
                    </a:lnTo>
                    <a:lnTo>
                      <a:pt x="3237" y="15055"/>
                    </a:lnTo>
                    <a:lnTo>
                      <a:pt x="3232" y="15031"/>
                    </a:lnTo>
                    <a:lnTo>
                      <a:pt x="3228" y="15006"/>
                    </a:lnTo>
                    <a:lnTo>
                      <a:pt x="3225" y="14981"/>
                    </a:lnTo>
                    <a:lnTo>
                      <a:pt x="3223" y="14956"/>
                    </a:lnTo>
                    <a:lnTo>
                      <a:pt x="3222" y="14930"/>
                    </a:lnTo>
                    <a:lnTo>
                      <a:pt x="3223" y="14904"/>
                    </a:lnTo>
                    <a:lnTo>
                      <a:pt x="3225" y="14879"/>
                    </a:lnTo>
                    <a:lnTo>
                      <a:pt x="3228" y="14854"/>
                    </a:lnTo>
                    <a:lnTo>
                      <a:pt x="3232" y="14829"/>
                    </a:lnTo>
                    <a:lnTo>
                      <a:pt x="3237" y="14805"/>
                    </a:lnTo>
                    <a:lnTo>
                      <a:pt x="3245" y="14781"/>
                    </a:lnTo>
                    <a:lnTo>
                      <a:pt x="3252" y="14758"/>
                    </a:lnTo>
                    <a:lnTo>
                      <a:pt x="3261" y="14735"/>
                    </a:lnTo>
                    <a:lnTo>
                      <a:pt x="3272" y="14713"/>
                    </a:lnTo>
                    <a:lnTo>
                      <a:pt x="3282" y="14691"/>
                    </a:lnTo>
                    <a:lnTo>
                      <a:pt x="3295" y="14670"/>
                    </a:lnTo>
                    <a:lnTo>
                      <a:pt x="3308" y="14649"/>
                    </a:lnTo>
                    <a:lnTo>
                      <a:pt x="3322" y="14630"/>
                    </a:lnTo>
                    <a:lnTo>
                      <a:pt x="3337" y="14611"/>
                    </a:lnTo>
                    <a:lnTo>
                      <a:pt x="3352" y="14593"/>
                    </a:lnTo>
                    <a:lnTo>
                      <a:pt x="3369" y="14575"/>
                    </a:lnTo>
                    <a:lnTo>
                      <a:pt x="3387" y="14558"/>
                    </a:lnTo>
                    <a:lnTo>
                      <a:pt x="3406" y="14543"/>
                    </a:lnTo>
                    <a:lnTo>
                      <a:pt x="3424" y="14528"/>
                    </a:lnTo>
                    <a:lnTo>
                      <a:pt x="3444" y="14514"/>
                    </a:lnTo>
                    <a:lnTo>
                      <a:pt x="3464" y="14501"/>
                    </a:lnTo>
                    <a:lnTo>
                      <a:pt x="3485" y="14488"/>
                    </a:lnTo>
                    <a:lnTo>
                      <a:pt x="3507" y="14477"/>
                    </a:lnTo>
                    <a:lnTo>
                      <a:pt x="3529" y="14468"/>
                    </a:lnTo>
                    <a:lnTo>
                      <a:pt x="3552" y="14458"/>
                    </a:lnTo>
                    <a:lnTo>
                      <a:pt x="3576" y="14451"/>
                    </a:lnTo>
                    <a:lnTo>
                      <a:pt x="3599" y="14444"/>
                    </a:lnTo>
                    <a:lnTo>
                      <a:pt x="3624" y="14438"/>
                    </a:lnTo>
                    <a:lnTo>
                      <a:pt x="3648" y="14433"/>
                    </a:lnTo>
                    <a:lnTo>
                      <a:pt x="3673" y="14430"/>
                    </a:lnTo>
                    <a:lnTo>
                      <a:pt x="3699" y="14428"/>
                    </a:lnTo>
                    <a:lnTo>
                      <a:pt x="3725" y="14428"/>
                    </a:lnTo>
                    <a:close/>
                    <a:moveTo>
                      <a:pt x="1277" y="12777"/>
                    </a:moveTo>
                    <a:lnTo>
                      <a:pt x="6172" y="12777"/>
                    </a:lnTo>
                    <a:lnTo>
                      <a:pt x="6186" y="12777"/>
                    </a:lnTo>
                    <a:lnTo>
                      <a:pt x="6198" y="12779"/>
                    </a:lnTo>
                    <a:lnTo>
                      <a:pt x="6211" y="12782"/>
                    </a:lnTo>
                    <a:lnTo>
                      <a:pt x="6222" y="12787"/>
                    </a:lnTo>
                    <a:lnTo>
                      <a:pt x="6234" y="12793"/>
                    </a:lnTo>
                    <a:lnTo>
                      <a:pt x="6244" y="12799"/>
                    </a:lnTo>
                    <a:lnTo>
                      <a:pt x="6255" y="12806"/>
                    </a:lnTo>
                    <a:lnTo>
                      <a:pt x="6263" y="12815"/>
                    </a:lnTo>
                    <a:lnTo>
                      <a:pt x="6271" y="12824"/>
                    </a:lnTo>
                    <a:lnTo>
                      <a:pt x="6279" y="12834"/>
                    </a:lnTo>
                    <a:lnTo>
                      <a:pt x="6286" y="12845"/>
                    </a:lnTo>
                    <a:lnTo>
                      <a:pt x="6291" y="12856"/>
                    </a:lnTo>
                    <a:lnTo>
                      <a:pt x="6295" y="12868"/>
                    </a:lnTo>
                    <a:lnTo>
                      <a:pt x="6299" y="12881"/>
                    </a:lnTo>
                    <a:lnTo>
                      <a:pt x="6301" y="12893"/>
                    </a:lnTo>
                    <a:lnTo>
                      <a:pt x="6302" y="12906"/>
                    </a:lnTo>
                    <a:lnTo>
                      <a:pt x="6302" y="13021"/>
                    </a:lnTo>
                    <a:lnTo>
                      <a:pt x="6301" y="13034"/>
                    </a:lnTo>
                    <a:lnTo>
                      <a:pt x="6299" y="13047"/>
                    </a:lnTo>
                    <a:lnTo>
                      <a:pt x="6295" y="13059"/>
                    </a:lnTo>
                    <a:lnTo>
                      <a:pt x="6291" y="13071"/>
                    </a:lnTo>
                    <a:lnTo>
                      <a:pt x="6286" y="13082"/>
                    </a:lnTo>
                    <a:lnTo>
                      <a:pt x="6279" y="13093"/>
                    </a:lnTo>
                    <a:lnTo>
                      <a:pt x="6271" y="13103"/>
                    </a:lnTo>
                    <a:lnTo>
                      <a:pt x="6263" y="13112"/>
                    </a:lnTo>
                    <a:lnTo>
                      <a:pt x="6255" y="13121"/>
                    </a:lnTo>
                    <a:lnTo>
                      <a:pt x="6244" y="13128"/>
                    </a:lnTo>
                    <a:lnTo>
                      <a:pt x="6234" y="13134"/>
                    </a:lnTo>
                    <a:lnTo>
                      <a:pt x="6222" y="13140"/>
                    </a:lnTo>
                    <a:lnTo>
                      <a:pt x="6211" y="13145"/>
                    </a:lnTo>
                    <a:lnTo>
                      <a:pt x="6198" y="13148"/>
                    </a:lnTo>
                    <a:lnTo>
                      <a:pt x="6186" y="13149"/>
                    </a:lnTo>
                    <a:lnTo>
                      <a:pt x="6172" y="13150"/>
                    </a:lnTo>
                    <a:lnTo>
                      <a:pt x="1277" y="13150"/>
                    </a:lnTo>
                    <a:lnTo>
                      <a:pt x="1263" y="13149"/>
                    </a:lnTo>
                    <a:lnTo>
                      <a:pt x="1251" y="13148"/>
                    </a:lnTo>
                    <a:lnTo>
                      <a:pt x="1238" y="13145"/>
                    </a:lnTo>
                    <a:lnTo>
                      <a:pt x="1227" y="13140"/>
                    </a:lnTo>
                    <a:lnTo>
                      <a:pt x="1215" y="13134"/>
                    </a:lnTo>
                    <a:lnTo>
                      <a:pt x="1205" y="13128"/>
                    </a:lnTo>
                    <a:lnTo>
                      <a:pt x="1194" y="13121"/>
                    </a:lnTo>
                    <a:lnTo>
                      <a:pt x="1186" y="13112"/>
                    </a:lnTo>
                    <a:lnTo>
                      <a:pt x="1178" y="13103"/>
                    </a:lnTo>
                    <a:lnTo>
                      <a:pt x="1169" y="13093"/>
                    </a:lnTo>
                    <a:lnTo>
                      <a:pt x="1163" y="13082"/>
                    </a:lnTo>
                    <a:lnTo>
                      <a:pt x="1158" y="13071"/>
                    </a:lnTo>
                    <a:lnTo>
                      <a:pt x="1154" y="13059"/>
                    </a:lnTo>
                    <a:lnTo>
                      <a:pt x="1150" y="13047"/>
                    </a:lnTo>
                    <a:lnTo>
                      <a:pt x="1148" y="13034"/>
                    </a:lnTo>
                    <a:lnTo>
                      <a:pt x="1147" y="13021"/>
                    </a:lnTo>
                    <a:lnTo>
                      <a:pt x="1147" y="12906"/>
                    </a:lnTo>
                    <a:lnTo>
                      <a:pt x="1148" y="12893"/>
                    </a:lnTo>
                    <a:lnTo>
                      <a:pt x="1150" y="12881"/>
                    </a:lnTo>
                    <a:lnTo>
                      <a:pt x="1154" y="12868"/>
                    </a:lnTo>
                    <a:lnTo>
                      <a:pt x="1158" y="12856"/>
                    </a:lnTo>
                    <a:lnTo>
                      <a:pt x="1163" y="12845"/>
                    </a:lnTo>
                    <a:lnTo>
                      <a:pt x="1169" y="12834"/>
                    </a:lnTo>
                    <a:lnTo>
                      <a:pt x="1178" y="12824"/>
                    </a:lnTo>
                    <a:lnTo>
                      <a:pt x="1186" y="12815"/>
                    </a:lnTo>
                    <a:lnTo>
                      <a:pt x="1194" y="12806"/>
                    </a:lnTo>
                    <a:lnTo>
                      <a:pt x="1205" y="12799"/>
                    </a:lnTo>
                    <a:lnTo>
                      <a:pt x="1215" y="12793"/>
                    </a:lnTo>
                    <a:lnTo>
                      <a:pt x="1227" y="12787"/>
                    </a:lnTo>
                    <a:lnTo>
                      <a:pt x="1238" y="12782"/>
                    </a:lnTo>
                    <a:lnTo>
                      <a:pt x="1251" y="12779"/>
                    </a:lnTo>
                    <a:lnTo>
                      <a:pt x="1263" y="12777"/>
                    </a:lnTo>
                    <a:lnTo>
                      <a:pt x="1277" y="12777"/>
                    </a:lnTo>
                    <a:close/>
                    <a:moveTo>
                      <a:pt x="1277" y="12217"/>
                    </a:moveTo>
                    <a:lnTo>
                      <a:pt x="6172" y="12217"/>
                    </a:lnTo>
                    <a:lnTo>
                      <a:pt x="6186" y="12218"/>
                    </a:lnTo>
                    <a:lnTo>
                      <a:pt x="6198" y="12220"/>
                    </a:lnTo>
                    <a:lnTo>
                      <a:pt x="6211" y="12223"/>
                    </a:lnTo>
                    <a:lnTo>
                      <a:pt x="6222" y="12227"/>
                    </a:lnTo>
                    <a:lnTo>
                      <a:pt x="6234" y="12232"/>
                    </a:lnTo>
                    <a:lnTo>
                      <a:pt x="6244" y="12240"/>
                    </a:lnTo>
                    <a:lnTo>
                      <a:pt x="6255" y="12247"/>
                    </a:lnTo>
                    <a:lnTo>
                      <a:pt x="6263" y="12255"/>
                    </a:lnTo>
                    <a:lnTo>
                      <a:pt x="6271" y="12265"/>
                    </a:lnTo>
                    <a:lnTo>
                      <a:pt x="6279" y="12274"/>
                    </a:lnTo>
                    <a:lnTo>
                      <a:pt x="6286" y="12284"/>
                    </a:lnTo>
                    <a:lnTo>
                      <a:pt x="6291" y="12296"/>
                    </a:lnTo>
                    <a:lnTo>
                      <a:pt x="6295" y="12307"/>
                    </a:lnTo>
                    <a:lnTo>
                      <a:pt x="6299" y="12320"/>
                    </a:lnTo>
                    <a:lnTo>
                      <a:pt x="6301" y="12334"/>
                    </a:lnTo>
                    <a:lnTo>
                      <a:pt x="6302" y="12346"/>
                    </a:lnTo>
                    <a:lnTo>
                      <a:pt x="6302" y="12461"/>
                    </a:lnTo>
                    <a:lnTo>
                      <a:pt x="6301" y="12474"/>
                    </a:lnTo>
                    <a:lnTo>
                      <a:pt x="6299" y="12487"/>
                    </a:lnTo>
                    <a:lnTo>
                      <a:pt x="6295" y="12500"/>
                    </a:lnTo>
                    <a:lnTo>
                      <a:pt x="6291" y="12511"/>
                    </a:lnTo>
                    <a:lnTo>
                      <a:pt x="6286" y="12522"/>
                    </a:lnTo>
                    <a:lnTo>
                      <a:pt x="6279" y="12533"/>
                    </a:lnTo>
                    <a:lnTo>
                      <a:pt x="6271" y="12543"/>
                    </a:lnTo>
                    <a:lnTo>
                      <a:pt x="6263" y="12552"/>
                    </a:lnTo>
                    <a:lnTo>
                      <a:pt x="6255" y="12561"/>
                    </a:lnTo>
                    <a:lnTo>
                      <a:pt x="6244" y="12568"/>
                    </a:lnTo>
                    <a:lnTo>
                      <a:pt x="6234" y="12575"/>
                    </a:lnTo>
                    <a:lnTo>
                      <a:pt x="6222" y="12580"/>
                    </a:lnTo>
                    <a:lnTo>
                      <a:pt x="6211" y="12584"/>
                    </a:lnTo>
                    <a:lnTo>
                      <a:pt x="6198" y="12587"/>
                    </a:lnTo>
                    <a:lnTo>
                      <a:pt x="6186" y="12589"/>
                    </a:lnTo>
                    <a:lnTo>
                      <a:pt x="6172" y="12590"/>
                    </a:lnTo>
                    <a:lnTo>
                      <a:pt x="1277" y="12590"/>
                    </a:lnTo>
                    <a:lnTo>
                      <a:pt x="1263" y="12589"/>
                    </a:lnTo>
                    <a:lnTo>
                      <a:pt x="1251" y="12587"/>
                    </a:lnTo>
                    <a:lnTo>
                      <a:pt x="1238" y="12584"/>
                    </a:lnTo>
                    <a:lnTo>
                      <a:pt x="1227" y="12580"/>
                    </a:lnTo>
                    <a:lnTo>
                      <a:pt x="1215" y="12575"/>
                    </a:lnTo>
                    <a:lnTo>
                      <a:pt x="1205" y="12568"/>
                    </a:lnTo>
                    <a:lnTo>
                      <a:pt x="1194" y="12561"/>
                    </a:lnTo>
                    <a:lnTo>
                      <a:pt x="1186" y="12552"/>
                    </a:lnTo>
                    <a:lnTo>
                      <a:pt x="1178" y="12543"/>
                    </a:lnTo>
                    <a:lnTo>
                      <a:pt x="1169" y="12533"/>
                    </a:lnTo>
                    <a:lnTo>
                      <a:pt x="1163" y="12522"/>
                    </a:lnTo>
                    <a:lnTo>
                      <a:pt x="1158" y="12511"/>
                    </a:lnTo>
                    <a:lnTo>
                      <a:pt x="1154" y="12500"/>
                    </a:lnTo>
                    <a:lnTo>
                      <a:pt x="1150" y="12487"/>
                    </a:lnTo>
                    <a:lnTo>
                      <a:pt x="1148" y="12474"/>
                    </a:lnTo>
                    <a:lnTo>
                      <a:pt x="1147" y="12461"/>
                    </a:lnTo>
                    <a:lnTo>
                      <a:pt x="1147" y="12346"/>
                    </a:lnTo>
                    <a:lnTo>
                      <a:pt x="1148" y="12334"/>
                    </a:lnTo>
                    <a:lnTo>
                      <a:pt x="1150" y="12320"/>
                    </a:lnTo>
                    <a:lnTo>
                      <a:pt x="1154" y="12307"/>
                    </a:lnTo>
                    <a:lnTo>
                      <a:pt x="1158" y="12296"/>
                    </a:lnTo>
                    <a:lnTo>
                      <a:pt x="1163" y="12284"/>
                    </a:lnTo>
                    <a:lnTo>
                      <a:pt x="1169" y="12274"/>
                    </a:lnTo>
                    <a:lnTo>
                      <a:pt x="1178" y="12265"/>
                    </a:lnTo>
                    <a:lnTo>
                      <a:pt x="1186" y="12255"/>
                    </a:lnTo>
                    <a:lnTo>
                      <a:pt x="1194" y="12247"/>
                    </a:lnTo>
                    <a:lnTo>
                      <a:pt x="1205" y="12240"/>
                    </a:lnTo>
                    <a:lnTo>
                      <a:pt x="1215" y="12232"/>
                    </a:lnTo>
                    <a:lnTo>
                      <a:pt x="1227" y="12227"/>
                    </a:lnTo>
                    <a:lnTo>
                      <a:pt x="1238" y="12223"/>
                    </a:lnTo>
                    <a:lnTo>
                      <a:pt x="1251" y="12220"/>
                    </a:lnTo>
                    <a:lnTo>
                      <a:pt x="1263" y="12218"/>
                    </a:lnTo>
                    <a:lnTo>
                      <a:pt x="1277" y="12217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8" name="组合 190"/>
            <p:cNvGrpSpPr>
              <a:grpSpLocks noChangeAspect="1"/>
            </p:cNvGrpSpPr>
            <p:nvPr/>
          </p:nvGrpSpPr>
          <p:grpSpPr bwMode="auto">
            <a:xfrm>
              <a:off x="2312156" y="3449589"/>
              <a:ext cx="1466850" cy="1303338"/>
              <a:chOff x="1387750" y="2475020"/>
              <a:chExt cx="3424518" cy="1821453"/>
            </a:xfrm>
          </p:grpSpPr>
          <p:pic>
            <p:nvPicPr>
              <p:cNvPr id="255" name="图片 16" descr="云3"/>
              <p:cNvPicPr preferRelativeResize="0">
                <a:picLocks noChangeArrowheads="1"/>
              </p:cNvPicPr>
              <p:nvPr/>
            </p:nvPicPr>
            <p:blipFill>
              <a:blip r:embed="rId9" cstate="email">
                <a:duotone>
                  <a:srgbClr val="EEECE1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87750" y="2627767"/>
                <a:ext cx="3424518" cy="1668706"/>
              </a:xfrm>
              <a:prstGeom prst="rect">
                <a:avLst/>
              </a:prstGeom>
              <a:noFill/>
            </p:spPr>
          </p:pic>
          <p:grpSp>
            <p:nvGrpSpPr>
              <p:cNvPr id="19" name="组合 175"/>
              <p:cNvGrpSpPr>
                <a:grpSpLocks/>
              </p:cNvGrpSpPr>
              <p:nvPr/>
            </p:nvGrpSpPr>
            <p:grpSpPr bwMode="auto">
              <a:xfrm>
                <a:off x="1695889" y="2475020"/>
                <a:ext cx="2659532" cy="1451029"/>
                <a:chOff x="1310349" y="1178660"/>
                <a:chExt cx="2429358" cy="1393756"/>
              </a:xfrm>
            </p:grpSpPr>
            <p:pic>
              <p:nvPicPr>
                <p:cNvPr id="257" name="图片 105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403105" y="2356651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8" name="图片 106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127590" y="2493139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9" name="图片 107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033619" y="2469154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0" name="图片 108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567892" y="2496766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1" name="图片 109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310349" y="2308249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2" name="图片 110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667911" y="2452753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3" name="图片 111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83625" y="1188186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4" name="图片 112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191290" y="1188185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5" name="图片 113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551331" y="1188185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6" name="图片 114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958996" y="1178660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267" name="直接连接符 266"/>
                <p:cNvCxnSpPr/>
                <p:nvPr/>
              </p:nvCxnSpPr>
              <p:spPr bwMode="auto">
                <a:xfrm flipH="1">
                  <a:off x="1479138" y="1653876"/>
                  <a:ext cx="423180" cy="6542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>
                  <a:outerShdw blurRad="50800" dist="50800" dir="5400000" algn="ctr" rotWithShape="0">
                    <a:srgbClr val="EEECE1"/>
                  </a:outerShdw>
                </a:effectLst>
              </p:spPr>
            </p:cxnSp>
            <p:cxnSp>
              <p:nvCxnSpPr>
                <p:cNvPr id="268" name="直接连接符 267"/>
                <p:cNvCxnSpPr/>
                <p:nvPr/>
              </p:nvCxnSpPr>
              <p:spPr bwMode="auto">
                <a:xfrm flipH="1">
                  <a:off x="1479138" y="1653876"/>
                  <a:ext cx="423180" cy="6542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69" name="直接连接符 268"/>
                <p:cNvCxnSpPr/>
                <p:nvPr/>
              </p:nvCxnSpPr>
              <p:spPr bwMode="auto">
                <a:xfrm flipH="1">
                  <a:off x="1834610" y="1653876"/>
                  <a:ext cx="67709" cy="79912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0" name="直接连接符 269"/>
                <p:cNvCxnSpPr/>
                <p:nvPr/>
              </p:nvCxnSpPr>
              <p:spPr bwMode="auto">
                <a:xfrm>
                  <a:off x="1902318" y="1653876"/>
                  <a:ext cx="392710" cy="83961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1" name="直接连接符 270"/>
                <p:cNvCxnSpPr/>
                <p:nvPr/>
              </p:nvCxnSpPr>
              <p:spPr bwMode="auto">
                <a:xfrm>
                  <a:off x="1902318" y="1653876"/>
                  <a:ext cx="832815" cy="84387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2" name="直接连接符 271"/>
                <p:cNvCxnSpPr/>
                <p:nvPr/>
              </p:nvCxnSpPr>
              <p:spPr bwMode="auto">
                <a:xfrm>
                  <a:off x="2311954" y="1653876"/>
                  <a:ext cx="423180" cy="84387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3" name="直接连接符 272"/>
                <p:cNvCxnSpPr/>
                <p:nvPr/>
              </p:nvCxnSpPr>
              <p:spPr bwMode="auto">
                <a:xfrm>
                  <a:off x="1902318" y="1653876"/>
                  <a:ext cx="1300005" cy="81617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4" name="直接连接符 273"/>
                <p:cNvCxnSpPr/>
                <p:nvPr/>
              </p:nvCxnSpPr>
              <p:spPr bwMode="auto">
                <a:xfrm>
                  <a:off x="2311954" y="1653876"/>
                  <a:ext cx="1259379" cy="70323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5" name="直接连接符 274"/>
                <p:cNvCxnSpPr/>
                <p:nvPr/>
              </p:nvCxnSpPr>
              <p:spPr bwMode="auto">
                <a:xfrm>
                  <a:off x="2670809" y="1653876"/>
                  <a:ext cx="900524" cy="70323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6" name="直接连接符 275"/>
                <p:cNvCxnSpPr/>
                <p:nvPr/>
              </p:nvCxnSpPr>
              <p:spPr bwMode="auto">
                <a:xfrm>
                  <a:off x="2670809" y="1653876"/>
                  <a:ext cx="531513" cy="81617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7" name="直接连接符 276"/>
                <p:cNvCxnSpPr/>
                <p:nvPr/>
              </p:nvCxnSpPr>
              <p:spPr bwMode="auto">
                <a:xfrm flipH="1">
                  <a:off x="2295028" y="1653876"/>
                  <a:ext cx="16926" cy="83961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 bwMode="auto">
                <a:xfrm flipH="1">
                  <a:off x="1834610" y="1653876"/>
                  <a:ext cx="477344" cy="79912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79" name="直接连接符 278"/>
                <p:cNvCxnSpPr/>
                <p:nvPr/>
              </p:nvCxnSpPr>
              <p:spPr bwMode="auto">
                <a:xfrm flipH="1">
                  <a:off x="1479138" y="1653876"/>
                  <a:ext cx="832815" cy="6542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0" name="直接连接符 279"/>
                <p:cNvCxnSpPr/>
                <p:nvPr/>
              </p:nvCxnSpPr>
              <p:spPr bwMode="auto">
                <a:xfrm flipH="1">
                  <a:off x="1834610" y="1653876"/>
                  <a:ext cx="836200" cy="79912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1" name="直接连接符 280"/>
                <p:cNvCxnSpPr/>
                <p:nvPr/>
              </p:nvCxnSpPr>
              <p:spPr bwMode="auto">
                <a:xfrm flipH="1">
                  <a:off x="2295028" y="1653876"/>
                  <a:ext cx="375782" cy="83961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2" name="直接连接符 281"/>
                <p:cNvCxnSpPr/>
                <p:nvPr/>
              </p:nvCxnSpPr>
              <p:spPr bwMode="auto">
                <a:xfrm>
                  <a:off x="2670809" y="1653876"/>
                  <a:ext cx="64324" cy="84387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3" name="直接连接符 282"/>
                <p:cNvCxnSpPr/>
                <p:nvPr/>
              </p:nvCxnSpPr>
              <p:spPr bwMode="auto">
                <a:xfrm>
                  <a:off x="3080447" y="1643220"/>
                  <a:ext cx="121875" cy="826831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4" name="直接连接符 283"/>
                <p:cNvCxnSpPr/>
                <p:nvPr/>
              </p:nvCxnSpPr>
              <p:spPr bwMode="auto">
                <a:xfrm>
                  <a:off x="3080447" y="1643220"/>
                  <a:ext cx="490886" cy="713888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 bwMode="auto">
                <a:xfrm flipH="1">
                  <a:off x="2735134" y="1643220"/>
                  <a:ext cx="345314" cy="85453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 bwMode="auto">
                <a:xfrm flipH="1">
                  <a:off x="2295028" y="1643220"/>
                  <a:ext cx="785419" cy="85027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7" name="直接连接符 286"/>
                <p:cNvCxnSpPr/>
                <p:nvPr/>
              </p:nvCxnSpPr>
              <p:spPr bwMode="auto">
                <a:xfrm flipH="1">
                  <a:off x="1834610" y="1643220"/>
                  <a:ext cx="1245838" cy="80978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8" name="直接连接符 287"/>
                <p:cNvCxnSpPr/>
                <p:nvPr/>
              </p:nvCxnSpPr>
              <p:spPr bwMode="auto">
                <a:xfrm flipH="1">
                  <a:off x="1479138" y="1643220"/>
                  <a:ext cx="1601309" cy="66487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89" name="直接连接符 288"/>
                <p:cNvCxnSpPr/>
                <p:nvPr/>
              </p:nvCxnSpPr>
              <p:spPr bwMode="auto">
                <a:xfrm flipH="1">
                  <a:off x="1479138" y="1653876"/>
                  <a:ext cx="1191671" cy="6542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290" name="直接连接符 289"/>
                <p:cNvCxnSpPr/>
                <p:nvPr/>
              </p:nvCxnSpPr>
              <p:spPr bwMode="auto">
                <a:xfrm>
                  <a:off x="2311954" y="1653876"/>
                  <a:ext cx="890369" cy="81617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</p:grpSp>
        </p:grpSp>
        <p:pic>
          <p:nvPicPr>
            <p:cNvPr id="291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28370" y="3571827"/>
              <a:ext cx="1128713" cy="107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0" name="圆角矩形 299"/>
            <p:cNvSpPr/>
            <p:nvPr/>
          </p:nvSpPr>
          <p:spPr bwMode="auto">
            <a:xfrm>
              <a:off x="2412170" y="4565604"/>
              <a:ext cx="525463" cy="185737"/>
            </a:xfrm>
            <a:prstGeom prst="roundRect">
              <a:avLst>
                <a:gd name="adj" fmla="val 18150"/>
              </a:avLst>
            </a:prstGeom>
            <a:solidFill>
              <a:srgbClr val="00CCFF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vSwitch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1" name="圆角矩形 300"/>
            <p:cNvSpPr/>
            <p:nvPr/>
          </p:nvSpPr>
          <p:spPr bwMode="auto">
            <a:xfrm>
              <a:off x="3075745" y="4556077"/>
              <a:ext cx="525463" cy="184150"/>
            </a:xfrm>
            <a:prstGeom prst="roundRect">
              <a:avLst>
                <a:gd name="adj" fmla="val 18150"/>
              </a:avLst>
            </a:prstGeom>
            <a:solidFill>
              <a:srgbClr val="00CCFF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vSwitch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5" name="圆角矩形 304"/>
            <p:cNvSpPr/>
            <p:nvPr/>
          </p:nvSpPr>
          <p:spPr bwMode="auto">
            <a:xfrm>
              <a:off x="5207756" y="4340177"/>
              <a:ext cx="525462" cy="184150"/>
            </a:xfrm>
            <a:prstGeom prst="roundRect">
              <a:avLst>
                <a:gd name="adj" fmla="val 18150"/>
              </a:avLst>
            </a:prstGeom>
            <a:solidFill>
              <a:srgbClr val="00CCFF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vSwitch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6" name="圆角矩形 305"/>
            <p:cNvSpPr/>
            <p:nvPr/>
          </p:nvSpPr>
          <p:spPr bwMode="auto">
            <a:xfrm>
              <a:off x="5644320" y="4121102"/>
              <a:ext cx="525463" cy="184150"/>
            </a:xfrm>
            <a:prstGeom prst="roundRect">
              <a:avLst>
                <a:gd name="adj" fmla="val 18150"/>
              </a:avLst>
            </a:prstGeom>
            <a:solidFill>
              <a:srgbClr val="00CCFF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vSwitch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7" name="圆角矩形 306"/>
            <p:cNvSpPr/>
            <p:nvPr/>
          </p:nvSpPr>
          <p:spPr bwMode="auto">
            <a:xfrm>
              <a:off x="5155370" y="3863927"/>
              <a:ext cx="525463" cy="184150"/>
            </a:xfrm>
            <a:prstGeom prst="roundRect">
              <a:avLst>
                <a:gd name="adj" fmla="val 18150"/>
              </a:avLst>
            </a:prstGeom>
            <a:solidFill>
              <a:srgbClr val="00CCFF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vSwitch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8" name="TextBox 139"/>
            <p:cNvSpPr txBox="1">
              <a:spLocks noChangeArrowheads="1"/>
            </p:cNvSpPr>
            <p:nvPr/>
          </p:nvSpPr>
          <p:spPr bwMode="auto">
            <a:xfrm>
              <a:off x="2352527" y="3250755"/>
              <a:ext cx="1314831" cy="212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Hybrid  Overlay</a:t>
              </a: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20" name="组合 190"/>
            <p:cNvGrpSpPr>
              <a:grpSpLocks noChangeAspect="1"/>
            </p:cNvGrpSpPr>
            <p:nvPr/>
          </p:nvGrpSpPr>
          <p:grpSpPr bwMode="auto">
            <a:xfrm>
              <a:off x="3625018" y="3451179"/>
              <a:ext cx="1466850" cy="1317625"/>
              <a:chOff x="1292162" y="2475020"/>
              <a:chExt cx="3424518" cy="1840532"/>
            </a:xfrm>
          </p:grpSpPr>
          <p:pic>
            <p:nvPicPr>
              <p:cNvPr id="310" name="图片 16" descr="云3"/>
              <p:cNvPicPr preferRelativeResize="0">
                <a:picLocks noChangeArrowheads="1"/>
              </p:cNvPicPr>
              <p:nvPr/>
            </p:nvPicPr>
            <p:blipFill>
              <a:blip r:embed="rId9" cstate="email">
                <a:duotone>
                  <a:srgbClr val="EEECE1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92162" y="2646846"/>
                <a:ext cx="3424518" cy="1668706"/>
              </a:xfrm>
              <a:prstGeom prst="rect">
                <a:avLst/>
              </a:prstGeom>
              <a:noFill/>
            </p:spPr>
          </p:pic>
          <p:grpSp>
            <p:nvGrpSpPr>
              <p:cNvPr id="21" name="组合 175"/>
              <p:cNvGrpSpPr>
                <a:grpSpLocks/>
              </p:cNvGrpSpPr>
              <p:nvPr/>
            </p:nvGrpSpPr>
            <p:grpSpPr bwMode="auto">
              <a:xfrm>
                <a:off x="1695889" y="2475020"/>
                <a:ext cx="2659532" cy="1451029"/>
                <a:chOff x="1310349" y="1178660"/>
                <a:chExt cx="2429358" cy="1393756"/>
              </a:xfrm>
            </p:grpSpPr>
            <p:pic>
              <p:nvPicPr>
                <p:cNvPr id="312" name="图片 105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403105" y="2356651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3" name="图片 106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127590" y="2493139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4" name="图片 107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033619" y="2469154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5" name="图片 108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567892" y="2496766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6" name="图片 109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310349" y="2308249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7" name="图片 110" descr="6800.png"/>
                <p:cNvPicPr>
                  <a:picLocks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667911" y="2452753"/>
                  <a:ext cx="336602" cy="75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8" name="图片 111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783625" y="1188186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9" name="图片 112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191290" y="1188185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0" name="图片 113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551331" y="1188185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1" name="图片 114" descr="01-Front.png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958996" y="1178660"/>
                  <a:ext cx="240986" cy="464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322" name="直接连接符 321"/>
                <p:cNvCxnSpPr/>
                <p:nvPr/>
              </p:nvCxnSpPr>
              <p:spPr bwMode="auto">
                <a:xfrm flipH="1">
                  <a:off x="1479849" y="1653645"/>
                  <a:ext cx="423178" cy="6539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>
                  <a:outerShdw blurRad="50800" dist="50800" dir="5400000" algn="ctr" rotWithShape="0">
                    <a:srgbClr val="EEECE1"/>
                  </a:outerShdw>
                </a:effectLst>
              </p:spPr>
            </p:cxnSp>
            <p:cxnSp>
              <p:nvCxnSpPr>
                <p:cNvPr id="323" name="直接连接符 322"/>
                <p:cNvCxnSpPr/>
                <p:nvPr/>
              </p:nvCxnSpPr>
              <p:spPr bwMode="auto">
                <a:xfrm flipH="1">
                  <a:off x="1479849" y="1653645"/>
                  <a:ext cx="423178" cy="6539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4" name="直接连接符 323"/>
                <p:cNvCxnSpPr/>
                <p:nvPr/>
              </p:nvCxnSpPr>
              <p:spPr bwMode="auto">
                <a:xfrm flipH="1">
                  <a:off x="1835318" y="1653645"/>
                  <a:ext cx="67709" cy="79874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5" name="直接连接符 324"/>
                <p:cNvCxnSpPr/>
                <p:nvPr/>
              </p:nvCxnSpPr>
              <p:spPr bwMode="auto">
                <a:xfrm>
                  <a:off x="1903026" y="1653645"/>
                  <a:ext cx="392710" cy="83921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6" name="直接连接符 325"/>
                <p:cNvCxnSpPr/>
                <p:nvPr/>
              </p:nvCxnSpPr>
              <p:spPr bwMode="auto">
                <a:xfrm>
                  <a:off x="1903026" y="1653645"/>
                  <a:ext cx="832815" cy="84347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7" name="直接连接符 326"/>
                <p:cNvCxnSpPr/>
                <p:nvPr/>
              </p:nvCxnSpPr>
              <p:spPr bwMode="auto">
                <a:xfrm>
                  <a:off x="2312664" y="1653645"/>
                  <a:ext cx="423178" cy="84347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8" name="直接连接符 327"/>
                <p:cNvCxnSpPr/>
                <p:nvPr/>
              </p:nvCxnSpPr>
              <p:spPr bwMode="auto">
                <a:xfrm>
                  <a:off x="1903026" y="1653645"/>
                  <a:ext cx="1300005" cy="81578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29" name="直接连接符 328"/>
                <p:cNvCxnSpPr/>
                <p:nvPr/>
              </p:nvCxnSpPr>
              <p:spPr bwMode="auto">
                <a:xfrm>
                  <a:off x="2312664" y="1653645"/>
                  <a:ext cx="1259379" cy="70289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0" name="直接连接符 329"/>
                <p:cNvCxnSpPr/>
                <p:nvPr/>
              </p:nvCxnSpPr>
              <p:spPr bwMode="auto">
                <a:xfrm>
                  <a:off x="2671519" y="1653645"/>
                  <a:ext cx="900524" cy="70289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1" name="直接连接符 330"/>
                <p:cNvCxnSpPr/>
                <p:nvPr/>
              </p:nvCxnSpPr>
              <p:spPr bwMode="auto">
                <a:xfrm>
                  <a:off x="2671519" y="1653645"/>
                  <a:ext cx="531511" cy="81578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2" name="直接连接符 331"/>
                <p:cNvCxnSpPr/>
                <p:nvPr/>
              </p:nvCxnSpPr>
              <p:spPr bwMode="auto">
                <a:xfrm flipH="1">
                  <a:off x="2295736" y="1653645"/>
                  <a:ext cx="16928" cy="83921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3" name="直接连接符 332"/>
                <p:cNvCxnSpPr/>
                <p:nvPr/>
              </p:nvCxnSpPr>
              <p:spPr bwMode="auto">
                <a:xfrm flipH="1">
                  <a:off x="1835318" y="1653645"/>
                  <a:ext cx="477347" cy="79874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4" name="直接连接符 333"/>
                <p:cNvCxnSpPr/>
                <p:nvPr/>
              </p:nvCxnSpPr>
              <p:spPr bwMode="auto">
                <a:xfrm flipH="1">
                  <a:off x="1479849" y="1653645"/>
                  <a:ext cx="832815" cy="6539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5" name="直接连接符 334"/>
                <p:cNvCxnSpPr/>
                <p:nvPr/>
              </p:nvCxnSpPr>
              <p:spPr bwMode="auto">
                <a:xfrm flipH="1">
                  <a:off x="1835318" y="1653645"/>
                  <a:ext cx="836202" cy="79874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6" name="直接连接符 335"/>
                <p:cNvCxnSpPr/>
                <p:nvPr/>
              </p:nvCxnSpPr>
              <p:spPr bwMode="auto">
                <a:xfrm flipH="1">
                  <a:off x="2295736" y="1653645"/>
                  <a:ext cx="375784" cy="83921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7" name="直接连接符 336"/>
                <p:cNvCxnSpPr/>
                <p:nvPr/>
              </p:nvCxnSpPr>
              <p:spPr bwMode="auto">
                <a:xfrm>
                  <a:off x="2671519" y="1653645"/>
                  <a:ext cx="64322" cy="84347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8" name="直接连接符 337"/>
                <p:cNvCxnSpPr/>
                <p:nvPr/>
              </p:nvCxnSpPr>
              <p:spPr bwMode="auto">
                <a:xfrm>
                  <a:off x="3081155" y="1642996"/>
                  <a:ext cx="121875" cy="82643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39" name="直接连接符 338"/>
                <p:cNvCxnSpPr/>
                <p:nvPr/>
              </p:nvCxnSpPr>
              <p:spPr bwMode="auto">
                <a:xfrm>
                  <a:off x="3081155" y="1642996"/>
                  <a:ext cx="490888" cy="71354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0" name="直接连接符 339"/>
                <p:cNvCxnSpPr/>
                <p:nvPr/>
              </p:nvCxnSpPr>
              <p:spPr bwMode="auto">
                <a:xfrm flipH="1">
                  <a:off x="2735842" y="1642996"/>
                  <a:ext cx="345314" cy="85412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1" name="直接连接符 340"/>
                <p:cNvCxnSpPr/>
                <p:nvPr/>
              </p:nvCxnSpPr>
              <p:spPr bwMode="auto">
                <a:xfrm flipH="1">
                  <a:off x="2295736" y="1642996"/>
                  <a:ext cx="785419" cy="84986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2" name="直接连接符 341"/>
                <p:cNvCxnSpPr/>
                <p:nvPr/>
              </p:nvCxnSpPr>
              <p:spPr bwMode="auto">
                <a:xfrm flipH="1">
                  <a:off x="1835318" y="1642996"/>
                  <a:ext cx="1245838" cy="80939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3" name="直接连接符 342"/>
                <p:cNvCxnSpPr/>
                <p:nvPr/>
              </p:nvCxnSpPr>
              <p:spPr bwMode="auto">
                <a:xfrm flipH="1">
                  <a:off x="1479849" y="1642996"/>
                  <a:ext cx="1601307" cy="66455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4" name="直接连接符 343"/>
                <p:cNvCxnSpPr/>
                <p:nvPr/>
              </p:nvCxnSpPr>
              <p:spPr bwMode="auto">
                <a:xfrm flipH="1">
                  <a:off x="1479849" y="1653645"/>
                  <a:ext cx="1191671" cy="6539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  <p:cxnSp>
              <p:nvCxnSpPr>
                <p:cNvPr id="345" name="直接连接符 344"/>
                <p:cNvCxnSpPr/>
                <p:nvPr/>
              </p:nvCxnSpPr>
              <p:spPr bwMode="auto">
                <a:xfrm>
                  <a:off x="2312664" y="1653645"/>
                  <a:ext cx="890367" cy="81578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</p:cxnSp>
          </p:grpSp>
        </p:grpSp>
        <p:sp>
          <p:nvSpPr>
            <p:cNvPr id="346" name="TextBox 141"/>
            <p:cNvSpPr txBox="1">
              <a:spLocks noChangeArrowheads="1"/>
            </p:cNvSpPr>
            <p:nvPr/>
          </p:nvSpPr>
          <p:spPr bwMode="auto">
            <a:xfrm>
              <a:off x="5012039" y="3289253"/>
              <a:ext cx="1058862" cy="212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Host Overlay</a:t>
              </a: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92" name="TextBox 141"/>
            <p:cNvSpPr txBox="1">
              <a:spLocks noChangeArrowheads="1"/>
            </p:cNvSpPr>
            <p:nvPr/>
          </p:nvSpPr>
          <p:spPr bwMode="auto">
            <a:xfrm>
              <a:off x="3829808" y="3267254"/>
              <a:ext cx="1057275" cy="212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Network Overlay</a:t>
              </a: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传统</a:t>
            </a:r>
            <a:r>
              <a:rPr lang="en-US" altLang="zh-CN" b="1" dirty="0"/>
              <a:t>DC</a:t>
            </a:r>
            <a:r>
              <a:rPr lang="zh-CN" altLang="en-US" b="1" dirty="0"/>
              <a:t>网络面临的云化挑战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相关概念及应用</a:t>
            </a:r>
          </a:p>
        </p:txBody>
      </p:sp>
    </p:spTree>
    <p:extLst>
      <p:ext uri="{BB962C8B-B14F-4D97-AF65-F5344CB8AC3E}">
        <p14:creationId xmlns:p14="http://schemas.microsoft.com/office/powerpoint/2010/main" val="422689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utoShape 763"/>
          <p:cNvSpPr>
            <a:spLocks noChangeArrowheads="1"/>
          </p:cNvSpPr>
          <p:nvPr/>
        </p:nvSpPr>
        <p:spPr bwMode="gray">
          <a:xfrm rot="5400000">
            <a:off x="2935071" y="2752045"/>
            <a:ext cx="486739" cy="2050197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69000">
                <a:srgbClr val="FFC000">
                  <a:alpha val="40000"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数据中心发展趋势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308825" y="2026610"/>
            <a:ext cx="1902697" cy="159909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60251" y="2026610"/>
            <a:ext cx="1902697" cy="1599090"/>
          </a:xfrm>
          <a:prstGeom prst="roundRect">
            <a:avLst/>
          </a:prstGeom>
          <a:solidFill>
            <a:srgbClr val="6699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3" name="直接连接符 22"/>
          <p:cNvCxnSpPr>
            <a:stCxn id="120" idx="0"/>
            <a:endCxn id="110" idx="2"/>
          </p:cNvCxnSpPr>
          <p:nvPr/>
        </p:nvCxnSpPr>
        <p:spPr bwMode="auto">
          <a:xfrm flipV="1">
            <a:off x="1572075" y="2638327"/>
            <a:ext cx="350178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20" idx="0"/>
            <a:endCxn id="117" idx="2"/>
          </p:cNvCxnSpPr>
          <p:nvPr/>
        </p:nvCxnSpPr>
        <p:spPr bwMode="auto">
          <a:xfrm flipV="1">
            <a:off x="1572075" y="2638327"/>
            <a:ext cx="958949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21" idx="0"/>
            <a:endCxn id="110" idx="2"/>
          </p:cNvCxnSpPr>
          <p:nvPr/>
        </p:nvCxnSpPr>
        <p:spPr bwMode="auto">
          <a:xfrm flipH="1" flipV="1">
            <a:off x="1922253" y="2638327"/>
            <a:ext cx="337048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21" idx="0"/>
            <a:endCxn id="117" idx="2"/>
          </p:cNvCxnSpPr>
          <p:nvPr/>
        </p:nvCxnSpPr>
        <p:spPr bwMode="auto">
          <a:xfrm flipV="1">
            <a:off x="2259301" y="2638327"/>
            <a:ext cx="271723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122" idx="0"/>
            <a:endCxn id="110" idx="2"/>
          </p:cNvCxnSpPr>
          <p:nvPr/>
        </p:nvCxnSpPr>
        <p:spPr bwMode="auto">
          <a:xfrm flipH="1" flipV="1">
            <a:off x="1922253" y="2638327"/>
            <a:ext cx="947407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122" idx="0"/>
            <a:endCxn id="117" idx="2"/>
          </p:cNvCxnSpPr>
          <p:nvPr/>
        </p:nvCxnSpPr>
        <p:spPr bwMode="auto">
          <a:xfrm flipH="1" flipV="1">
            <a:off x="2531024" y="2638327"/>
            <a:ext cx="338636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110" idx="0"/>
            <a:endCxn id="103" idx="2"/>
          </p:cNvCxnSpPr>
          <p:nvPr/>
        </p:nvCxnSpPr>
        <p:spPr bwMode="auto">
          <a:xfrm flipV="1">
            <a:off x="1922253" y="1867890"/>
            <a:ext cx="947407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110" idx="0"/>
            <a:endCxn id="108" idx="2"/>
          </p:cNvCxnSpPr>
          <p:nvPr/>
        </p:nvCxnSpPr>
        <p:spPr bwMode="auto">
          <a:xfrm flipV="1">
            <a:off x="1922253" y="1867890"/>
            <a:ext cx="1634203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117" idx="0"/>
            <a:endCxn id="103" idx="2"/>
          </p:cNvCxnSpPr>
          <p:nvPr/>
        </p:nvCxnSpPr>
        <p:spPr bwMode="auto">
          <a:xfrm flipV="1">
            <a:off x="2531024" y="1867890"/>
            <a:ext cx="338636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17" idx="0"/>
            <a:endCxn id="108" idx="2"/>
          </p:cNvCxnSpPr>
          <p:nvPr/>
        </p:nvCxnSpPr>
        <p:spPr bwMode="auto">
          <a:xfrm flipV="1">
            <a:off x="2531024" y="1867890"/>
            <a:ext cx="1025432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123" idx="0"/>
            <a:endCxn id="118" idx="2"/>
          </p:cNvCxnSpPr>
          <p:nvPr/>
        </p:nvCxnSpPr>
        <p:spPr bwMode="auto">
          <a:xfrm flipV="1">
            <a:off x="3578788" y="2638327"/>
            <a:ext cx="315837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123" idx="0"/>
            <a:endCxn id="119" idx="2"/>
          </p:cNvCxnSpPr>
          <p:nvPr/>
        </p:nvCxnSpPr>
        <p:spPr bwMode="auto">
          <a:xfrm flipV="1">
            <a:off x="3578788" y="2638327"/>
            <a:ext cx="900301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124" idx="0"/>
            <a:endCxn id="118" idx="2"/>
          </p:cNvCxnSpPr>
          <p:nvPr/>
        </p:nvCxnSpPr>
        <p:spPr bwMode="auto">
          <a:xfrm flipH="1" flipV="1">
            <a:off x="3894625" y="2638327"/>
            <a:ext cx="285256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24" idx="0"/>
            <a:endCxn id="119" idx="2"/>
          </p:cNvCxnSpPr>
          <p:nvPr/>
        </p:nvCxnSpPr>
        <p:spPr bwMode="auto">
          <a:xfrm flipV="1">
            <a:off x="4179881" y="2638327"/>
            <a:ext cx="299208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125" idx="0"/>
            <a:endCxn id="118" idx="2"/>
          </p:cNvCxnSpPr>
          <p:nvPr/>
        </p:nvCxnSpPr>
        <p:spPr bwMode="auto">
          <a:xfrm flipH="1" flipV="1">
            <a:off x="3894625" y="2638327"/>
            <a:ext cx="930239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125" idx="0"/>
            <a:endCxn id="119" idx="2"/>
          </p:cNvCxnSpPr>
          <p:nvPr/>
        </p:nvCxnSpPr>
        <p:spPr bwMode="auto">
          <a:xfrm flipH="1" flipV="1">
            <a:off x="4479089" y="2638327"/>
            <a:ext cx="345775" cy="326576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118" idx="0"/>
            <a:endCxn id="103" idx="2"/>
          </p:cNvCxnSpPr>
          <p:nvPr/>
        </p:nvCxnSpPr>
        <p:spPr bwMode="auto">
          <a:xfrm flipH="1" flipV="1">
            <a:off x="2869660" y="1867890"/>
            <a:ext cx="1024965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118" idx="0"/>
            <a:endCxn id="108" idx="2"/>
          </p:cNvCxnSpPr>
          <p:nvPr/>
        </p:nvCxnSpPr>
        <p:spPr bwMode="auto">
          <a:xfrm flipH="1" flipV="1">
            <a:off x="3556456" y="1867890"/>
            <a:ext cx="338169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119" idx="0"/>
            <a:endCxn id="103" idx="2"/>
          </p:cNvCxnSpPr>
          <p:nvPr/>
        </p:nvCxnSpPr>
        <p:spPr bwMode="auto">
          <a:xfrm flipH="1" flipV="1">
            <a:off x="2869660" y="1867890"/>
            <a:ext cx="1609429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119" idx="0"/>
            <a:endCxn id="108" idx="2"/>
          </p:cNvCxnSpPr>
          <p:nvPr/>
        </p:nvCxnSpPr>
        <p:spPr bwMode="auto">
          <a:xfrm flipH="1" flipV="1">
            <a:off x="3556456" y="1867890"/>
            <a:ext cx="922633" cy="410437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1308825" y="1947003"/>
            <a:ext cx="3854123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308824" y="1607845"/>
            <a:ext cx="6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三层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08824" y="1992254"/>
            <a:ext cx="62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二层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19194" y="3680171"/>
            <a:ext cx="198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传统数据中心架构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1308824" y="4587493"/>
            <a:ext cx="4013640" cy="1457934"/>
          </a:xfrm>
          <a:prstGeom prst="roundRect">
            <a:avLst/>
          </a:prstGeom>
          <a:solidFill>
            <a:srgbClr val="6699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 flipV="1">
            <a:off x="1627404" y="5255234"/>
            <a:ext cx="328366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 flipV="1">
            <a:off x="1627404" y="5255234"/>
            <a:ext cx="926823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H="1" flipV="1">
            <a:off x="1955769" y="5255234"/>
            <a:ext cx="329379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 flipV="1">
            <a:off x="2285149" y="5255234"/>
            <a:ext cx="269077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 flipH="1" flipV="1">
            <a:off x="1955769" y="5255234"/>
            <a:ext cx="987125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H="1" flipV="1">
            <a:off x="2554226" y="5255234"/>
            <a:ext cx="388668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1955769" y="4436018"/>
            <a:ext cx="985379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flipV="1">
            <a:off x="1955769" y="4436018"/>
            <a:ext cx="1716968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2554226" y="4436018"/>
            <a:ext cx="386922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2554226" y="4436018"/>
            <a:ext cx="1118512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657162" y="5255234"/>
            <a:ext cx="328366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3657162" y="5255234"/>
            <a:ext cx="926823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 flipV="1">
            <a:off x="3985527" y="5255234"/>
            <a:ext cx="329379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 flipV="1">
            <a:off x="4314907" y="5255234"/>
            <a:ext cx="269077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 flipH="1" flipV="1">
            <a:off x="3985527" y="5255234"/>
            <a:ext cx="987125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 flipV="1">
            <a:off x="4583984" y="5255234"/>
            <a:ext cx="388668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 flipV="1">
            <a:off x="2941149" y="4436018"/>
            <a:ext cx="1044379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H="1" flipV="1">
            <a:off x="3672738" y="4436018"/>
            <a:ext cx="312790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flipH="1" flipV="1">
            <a:off x="2941149" y="4436018"/>
            <a:ext cx="1642836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flipH="1" flipV="1">
            <a:off x="3672738" y="4436018"/>
            <a:ext cx="911246" cy="347474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1308824" y="4514913"/>
            <a:ext cx="401364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308823" y="4205694"/>
            <a:ext cx="646946" cy="27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三层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824" y="4560724"/>
            <a:ext cx="646823" cy="27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二层</a:t>
            </a:r>
          </a:p>
        </p:txBody>
      </p:sp>
      <p:cxnSp>
        <p:nvCxnSpPr>
          <p:cNvPr id="90" name="直接连接符 89"/>
          <p:cNvCxnSpPr/>
          <p:nvPr/>
        </p:nvCxnSpPr>
        <p:spPr bwMode="auto">
          <a:xfrm flipV="1">
            <a:off x="1627404" y="5255234"/>
            <a:ext cx="2358124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1627404" y="5255234"/>
            <a:ext cx="2956581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 flipV="1">
            <a:off x="2285149" y="5255234"/>
            <a:ext cx="1700379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2285149" y="5255234"/>
            <a:ext cx="2298835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2942894" y="5255234"/>
            <a:ext cx="1042633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V="1">
            <a:off x="2942894" y="5255234"/>
            <a:ext cx="1641090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flipH="1" flipV="1">
            <a:off x="1955769" y="5255234"/>
            <a:ext cx="1701392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H="1" flipV="1">
            <a:off x="2554226" y="5255234"/>
            <a:ext cx="1102935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/>
          <p:nvPr/>
        </p:nvCxnSpPr>
        <p:spPr bwMode="auto">
          <a:xfrm flipH="1" flipV="1">
            <a:off x="1955769" y="5255234"/>
            <a:ext cx="2359137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 flipH="1" flipV="1">
            <a:off x="2554226" y="5255234"/>
            <a:ext cx="1760681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 flipH="1" flipV="1">
            <a:off x="1955769" y="5255234"/>
            <a:ext cx="3016883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 flipH="1" flipV="1">
            <a:off x="2554226" y="5255234"/>
            <a:ext cx="2418426" cy="159421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337311" y="6079460"/>
            <a:ext cx="273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新一代数据中心架构</a:t>
            </a:r>
          </a:p>
        </p:txBody>
      </p:sp>
      <p:sp>
        <p:nvSpPr>
          <p:cNvPr id="106" name="AutoShape 13"/>
          <p:cNvSpPr>
            <a:spLocks noChangeArrowheads="1"/>
          </p:cNvSpPr>
          <p:nvPr/>
        </p:nvSpPr>
        <p:spPr bwMode="gray">
          <a:xfrm>
            <a:off x="5843972" y="1959842"/>
            <a:ext cx="4741839" cy="1606931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endParaRPr lang="zh-CN" altLang="en-US" sz="1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7" name="Rectangle 48"/>
          <p:cNvSpPr>
            <a:spLocks noChangeArrowheads="1"/>
          </p:cNvSpPr>
          <p:nvPr/>
        </p:nvSpPr>
        <p:spPr bwMode="auto">
          <a:xfrm>
            <a:off x="5807931" y="2066112"/>
            <a:ext cx="4459481" cy="1327623"/>
          </a:xfrm>
          <a:prstGeom prst="rect">
            <a:avLst/>
          </a:prstGeom>
          <a:noFill/>
          <a:ln>
            <a:noFill/>
          </a:ln>
          <a:effectLst/>
        </p:spPr>
        <p:txBody>
          <a:bodyPr lIns="91392" tIns="45698" rIns="91392" bIns="45698" anchor="ctr"/>
          <a:lstStyle/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zh-CN" altLang="en-US" sz="1400" dirty="0">
                <a:latin typeface="+mn-ea"/>
                <a:ea typeface="+mn-ea"/>
              </a:rPr>
              <a:t>传统数据中心组网方式，一般二层只到接入或汇聚交换机，虚拟机的迁移只能局限一个二层区域内。如果需要跨二层区域迁移，需要更改</a:t>
            </a:r>
            <a:r>
              <a:rPr lang="en-US" altLang="zh-CN" sz="1400" dirty="0">
                <a:latin typeface="+mn-ea"/>
                <a:ea typeface="+mn-ea"/>
              </a:rPr>
              <a:t>VM</a:t>
            </a:r>
            <a:r>
              <a:rPr lang="zh-CN" altLang="en-US" sz="1400" dirty="0">
                <a:latin typeface="+mn-ea"/>
                <a:ea typeface="+mn-ea"/>
              </a:rPr>
              <a:t>的</a:t>
            </a:r>
            <a:r>
              <a:rPr lang="en-US" altLang="zh-CN" sz="1400" dirty="0">
                <a:latin typeface="+mn-ea"/>
                <a:ea typeface="+mn-ea"/>
              </a:rPr>
              <a:t>IP</a:t>
            </a:r>
            <a:r>
              <a:rPr lang="zh-CN" altLang="en-US" sz="1400" dirty="0">
                <a:latin typeface="+mn-ea"/>
                <a:ea typeface="+mn-ea"/>
              </a:rPr>
              <a:t>地址，应用会中断。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111" name="Text Box 21"/>
          <p:cNvSpPr txBox="1">
            <a:spLocks noChangeArrowheads="1"/>
          </p:cNvSpPr>
          <p:nvPr/>
        </p:nvSpPr>
        <p:spPr bwMode="auto">
          <a:xfrm>
            <a:off x="5795111" y="1412777"/>
            <a:ext cx="2497133" cy="3480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600" spc="100" dirty="0">
                <a:latin typeface="+mn-ea"/>
                <a:ea typeface="+mn-ea"/>
              </a:rPr>
              <a:t>传统数据中心架构</a:t>
            </a:r>
            <a:endParaRPr lang="en-US" altLang="zh-CN" sz="1600" spc="100" dirty="0">
              <a:latin typeface="+mn-ea"/>
              <a:ea typeface="+mn-ea"/>
            </a:endParaRPr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5843599" y="1821773"/>
            <a:ext cx="4356857" cy="68188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3" name="AutoShape 13"/>
          <p:cNvSpPr>
            <a:spLocks noChangeArrowheads="1"/>
          </p:cNvSpPr>
          <p:nvPr/>
        </p:nvSpPr>
        <p:spPr bwMode="gray">
          <a:xfrm>
            <a:off x="5843972" y="4246357"/>
            <a:ext cx="4784987" cy="1738927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endParaRPr lang="zh-CN" altLang="en-US" sz="1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4" name="Rectangle 48"/>
          <p:cNvSpPr>
            <a:spLocks noChangeArrowheads="1"/>
          </p:cNvSpPr>
          <p:nvPr/>
        </p:nvSpPr>
        <p:spPr bwMode="auto">
          <a:xfrm>
            <a:off x="5775532" y="4262780"/>
            <a:ext cx="4784964" cy="1567804"/>
          </a:xfrm>
          <a:prstGeom prst="rect">
            <a:avLst/>
          </a:prstGeom>
          <a:noFill/>
          <a:ln>
            <a:noFill/>
          </a:ln>
          <a:effectLst/>
        </p:spPr>
        <p:txBody>
          <a:bodyPr lIns="91392" tIns="45698" rIns="91392" bIns="45698" anchor="ctr"/>
          <a:lstStyle/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zh-CN" altLang="en-US" sz="1400" dirty="0">
                <a:latin typeface="+mn-ea"/>
                <a:ea typeface="+mn-ea"/>
              </a:rPr>
              <a:t>在云计算时代，</a:t>
            </a:r>
            <a:r>
              <a:rPr lang="en-US" altLang="zh-CN" sz="1400" dirty="0">
                <a:latin typeface="+mn-ea"/>
                <a:ea typeface="+mn-ea"/>
              </a:rPr>
              <a:t>IDC</a:t>
            </a:r>
            <a:r>
              <a:rPr lang="zh-CN" altLang="en-US" sz="1400" dirty="0">
                <a:latin typeface="+mn-ea"/>
                <a:ea typeface="+mn-ea"/>
              </a:rPr>
              <a:t>运营商为了更充分的利用数据中心资源，</a:t>
            </a:r>
            <a:r>
              <a:rPr lang="en-US" altLang="zh-CN" sz="1400" dirty="0">
                <a:latin typeface="+mn-ea"/>
                <a:ea typeface="+mn-ea"/>
              </a:rPr>
              <a:t>VM</a:t>
            </a:r>
            <a:r>
              <a:rPr lang="zh-CN" altLang="en-US" sz="1400" dirty="0">
                <a:latin typeface="+mn-ea"/>
                <a:ea typeface="+mn-ea"/>
              </a:rPr>
              <a:t>需要更大的迁移范围；</a:t>
            </a:r>
            <a:endParaRPr lang="en-US" altLang="zh-CN" sz="1400" dirty="0">
              <a:latin typeface="+mn-ea"/>
              <a:ea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zh-CN" altLang="en-US" sz="1400" dirty="0">
                <a:latin typeface="+mn-ea"/>
                <a:ea typeface="+mn-ea"/>
              </a:rPr>
              <a:t>由于服务器之间存在大量的横向流量，要求数据报文支持无阻塞转发，网络链路资源得到充分的利用。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116" name="Rectangle 35"/>
          <p:cNvSpPr>
            <a:spLocks noChangeArrowheads="1"/>
          </p:cNvSpPr>
          <p:nvPr/>
        </p:nvSpPr>
        <p:spPr bwMode="auto">
          <a:xfrm>
            <a:off x="5807595" y="4179004"/>
            <a:ext cx="4356857" cy="50420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32871" y="3337192"/>
            <a:ext cx="125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POD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59536" y="3338603"/>
            <a:ext cx="125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POD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0363" y="3746738"/>
            <a:ext cx="2583889" cy="37336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1600" spc="100" dirty="0">
                <a:latin typeface="+mn-ea"/>
                <a:ea typeface="+mn-ea"/>
              </a:rPr>
              <a:t>新一代数据中心架构</a:t>
            </a:r>
            <a:endParaRPr lang="en-US" altLang="zh-CN" sz="1600" spc="100" dirty="0">
              <a:latin typeface="+mn-ea"/>
              <a:ea typeface="+mn-ea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8" y="1507890"/>
            <a:ext cx="439024" cy="36000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44" y="1507890"/>
            <a:ext cx="439024" cy="360000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41" y="2278327"/>
            <a:ext cx="439024" cy="36000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12" y="2278327"/>
            <a:ext cx="439024" cy="360000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3" y="2278327"/>
            <a:ext cx="439024" cy="360000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77" y="2278327"/>
            <a:ext cx="439024" cy="36000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63" y="2964903"/>
            <a:ext cx="439024" cy="36000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89" y="2964903"/>
            <a:ext cx="439024" cy="360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8" y="2964903"/>
            <a:ext cx="439024" cy="360000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76" y="2964903"/>
            <a:ext cx="439024" cy="360000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9" y="2964903"/>
            <a:ext cx="439024" cy="36000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52" y="2964903"/>
            <a:ext cx="439024" cy="360000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37" y="4080677"/>
            <a:ext cx="439024" cy="360000"/>
          </a:xfrm>
          <a:prstGeom prst="rect">
            <a:avLst/>
          </a:prstGeom>
        </p:spPr>
      </p:pic>
      <p:pic>
        <p:nvPicPr>
          <p:cNvPr id="165" name="图片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1" y="4080677"/>
            <a:ext cx="439024" cy="360000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53" y="4797192"/>
            <a:ext cx="439024" cy="36000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2" y="4797192"/>
            <a:ext cx="439024" cy="360000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68" y="4797192"/>
            <a:ext cx="439024" cy="360000"/>
          </a:xfrm>
          <a:prstGeom prst="rect">
            <a:avLst/>
          </a:prstGeom>
        </p:spPr>
      </p:pic>
      <p:pic>
        <p:nvPicPr>
          <p:cNvPr id="170" name="图片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17" y="4797192"/>
            <a:ext cx="439024" cy="360000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28" y="5465249"/>
            <a:ext cx="439024" cy="360000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5465249"/>
            <a:ext cx="439024" cy="360000"/>
          </a:xfrm>
          <a:prstGeom prst="rect">
            <a:avLst/>
          </a:prstGeom>
        </p:spPr>
      </p:pic>
      <p:pic>
        <p:nvPicPr>
          <p:cNvPr id="174" name="图片 1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5465249"/>
            <a:ext cx="439024" cy="360000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11" y="5465249"/>
            <a:ext cx="439024" cy="360000"/>
          </a:xfrm>
          <a:prstGeom prst="rect">
            <a:avLst/>
          </a:prstGeom>
        </p:spPr>
      </p:pic>
      <p:pic>
        <p:nvPicPr>
          <p:cNvPr id="176" name="图片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73" y="5465249"/>
            <a:ext cx="439024" cy="360000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34" y="5465249"/>
            <a:ext cx="43902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数据中心发展趋势</a:t>
            </a:r>
          </a:p>
        </p:txBody>
      </p:sp>
      <p:sp>
        <p:nvSpPr>
          <p:cNvPr id="270" name="右箭头 269"/>
          <p:cNvSpPr/>
          <p:nvPr/>
        </p:nvSpPr>
        <p:spPr bwMode="auto">
          <a:xfrm>
            <a:off x="3959610" y="2731189"/>
            <a:ext cx="732234" cy="442484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71" name="右箭头 270"/>
          <p:cNvSpPr/>
          <p:nvPr/>
        </p:nvSpPr>
        <p:spPr bwMode="auto">
          <a:xfrm>
            <a:off x="7668022" y="2662995"/>
            <a:ext cx="732234" cy="442484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3" name="组合 274"/>
          <p:cNvGrpSpPr/>
          <p:nvPr/>
        </p:nvGrpSpPr>
        <p:grpSpPr>
          <a:xfrm>
            <a:off x="1847528" y="4341513"/>
            <a:ext cx="5563115" cy="1459556"/>
            <a:chOff x="1834895" y="4707661"/>
            <a:chExt cx="5486827" cy="1385635"/>
          </a:xfrm>
        </p:grpSpPr>
        <p:sp>
          <p:nvSpPr>
            <p:cNvPr id="272" name="AutoShape 13"/>
            <p:cNvSpPr>
              <a:spLocks noChangeArrowheads="1"/>
            </p:cNvSpPr>
            <p:nvPr/>
          </p:nvSpPr>
          <p:spPr bwMode="gray">
            <a:xfrm>
              <a:off x="1834895" y="4775017"/>
              <a:ext cx="5486827" cy="1318279"/>
            </a:xfrm>
            <a:prstGeom prst="roundRect">
              <a:avLst>
                <a:gd name="adj" fmla="val 4639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Clr>
                  <a:srgbClr val="CC9900"/>
                </a:buClr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3" name="Rectangle 48"/>
            <p:cNvSpPr>
              <a:spLocks noChangeArrowheads="1"/>
            </p:cNvSpPr>
            <p:nvPr/>
          </p:nvSpPr>
          <p:spPr bwMode="auto">
            <a:xfrm>
              <a:off x="1909389" y="4827441"/>
              <a:ext cx="5412333" cy="10976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392" tIns="45698" rIns="91392" bIns="45698" anchor="ctr"/>
            <a:lstStyle/>
            <a:p>
              <a:pPr marL="285750" indent="-285750">
                <a:lnSpc>
                  <a:spcPct val="150000"/>
                </a:lnSpc>
                <a:buClr>
                  <a:srgbClr val="990000"/>
                </a:buClr>
                <a:buFont typeface="Wingdings" pitchFamily="2" charset="2"/>
                <a:buChar char="n"/>
                <a:defRPr/>
              </a:pPr>
              <a:r>
                <a:rPr lang="en-US" altLang="zh-CN" sz="1400" spc="150" dirty="0">
                  <a:solidFill>
                    <a:srgbClr val="000000"/>
                  </a:solidFill>
                  <a:latin typeface="+mn-lt"/>
                  <a:ea typeface="+mn-ea"/>
                </a:rPr>
                <a:t>STP</a:t>
              </a:r>
              <a:r>
                <a:rPr lang="zh-CN" altLang="en-US" sz="1400" spc="150" dirty="0">
                  <a:solidFill>
                    <a:srgbClr val="000000"/>
                  </a:solidFill>
                  <a:latin typeface="+mn-lt"/>
                  <a:ea typeface="+mn-ea"/>
                </a:rPr>
                <a:t>或</a:t>
              </a:r>
              <a:r>
                <a:rPr lang="en-US" altLang="zh-CN" sz="1400" spc="150" dirty="0" err="1">
                  <a:solidFill>
                    <a:srgbClr val="000000"/>
                  </a:solidFill>
                  <a:latin typeface="+mn-lt"/>
                  <a:ea typeface="+mn-ea"/>
                </a:rPr>
                <a:t>CSS+iStack</a:t>
              </a:r>
              <a:r>
                <a:rPr lang="zh-CN" altLang="en-US" sz="1400" spc="150" dirty="0">
                  <a:solidFill>
                    <a:srgbClr val="000000"/>
                  </a:solidFill>
                  <a:latin typeface="+mn-lt"/>
                  <a:ea typeface="+mn-ea"/>
                </a:rPr>
                <a:t>传统二层技术不适合构建大规模二层网络， 通过</a:t>
              </a:r>
              <a:r>
                <a:rPr lang="en-US" altLang="zh-CN" sz="1400" spc="150" dirty="0">
                  <a:solidFill>
                    <a:srgbClr val="000000"/>
                  </a:solidFill>
                  <a:latin typeface="+mn-lt"/>
                  <a:ea typeface="+mn-ea"/>
                </a:rPr>
                <a:t>VXLAN</a:t>
              </a:r>
              <a:r>
                <a:rPr lang="zh-CN" altLang="en-US" sz="1400" spc="150" dirty="0">
                  <a:solidFill>
                    <a:srgbClr val="000000"/>
                  </a:solidFill>
                  <a:latin typeface="+mn-lt"/>
                  <a:ea typeface="+mn-ea"/>
                </a:rPr>
                <a:t>可以构建大二层网络，支持扁平化胖树拓扑组网方式，链路带宽利用率高。</a:t>
              </a:r>
              <a:endParaRPr lang="en-US" altLang="zh-CN" sz="1400" spc="15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4" name="Rectangle 35"/>
            <p:cNvSpPr>
              <a:spLocks noChangeArrowheads="1"/>
            </p:cNvSpPr>
            <p:nvPr/>
          </p:nvSpPr>
          <p:spPr bwMode="auto">
            <a:xfrm>
              <a:off x="1851858" y="4707661"/>
              <a:ext cx="5469864" cy="45719"/>
            </a:xfrm>
            <a:prstGeom prst="rect">
              <a:avLst/>
            </a:prstGeom>
            <a:gradFill rotWithShape="1">
              <a:gsLst>
                <a:gs pos="69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1" name="Rectangle 794"/>
          <p:cNvSpPr/>
          <p:nvPr/>
        </p:nvSpPr>
        <p:spPr bwMode="auto">
          <a:xfrm>
            <a:off x="1160713" y="1861659"/>
            <a:ext cx="2696677" cy="67591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50" name="Rectangle 794"/>
          <p:cNvSpPr/>
          <p:nvPr/>
        </p:nvSpPr>
        <p:spPr bwMode="auto">
          <a:xfrm>
            <a:off x="1160713" y="3196746"/>
            <a:ext cx="2696677" cy="722009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47" name="Rectangle 794"/>
          <p:cNvSpPr/>
          <p:nvPr/>
        </p:nvSpPr>
        <p:spPr bwMode="auto">
          <a:xfrm>
            <a:off x="1160715" y="2539805"/>
            <a:ext cx="2696675" cy="675910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cxnSp>
        <p:nvCxnSpPr>
          <p:cNvPr id="6" name="直接连接符 5"/>
          <p:cNvCxnSpPr>
            <a:stCxn id="207" idx="2"/>
            <a:endCxn id="223" idx="0"/>
          </p:cNvCxnSpPr>
          <p:nvPr/>
        </p:nvCxnSpPr>
        <p:spPr bwMode="auto">
          <a:xfrm>
            <a:off x="3031641" y="2527266"/>
            <a:ext cx="489483" cy="68635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192" idx="2"/>
            <a:endCxn id="223" idx="0"/>
          </p:cNvCxnSpPr>
          <p:nvPr/>
        </p:nvCxnSpPr>
        <p:spPr bwMode="auto">
          <a:xfrm>
            <a:off x="2154531" y="2513020"/>
            <a:ext cx="1366593" cy="7006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92" idx="2"/>
            <a:endCxn id="217" idx="0"/>
          </p:cNvCxnSpPr>
          <p:nvPr/>
        </p:nvCxnSpPr>
        <p:spPr bwMode="auto">
          <a:xfrm flipH="1">
            <a:off x="1447739" y="2513020"/>
            <a:ext cx="706792" cy="7006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207" idx="2"/>
          </p:cNvCxnSpPr>
          <p:nvPr/>
        </p:nvCxnSpPr>
        <p:spPr bwMode="auto">
          <a:xfrm flipH="1">
            <a:off x="1321671" y="2527266"/>
            <a:ext cx="1709970" cy="682998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92" idx="2"/>
            <a:endCxn id="219" idx="0"/>
          </p:cNvCxnSpPr>
          <p:nvPr/>
        </p:nvCxnSpPr>
        <p:spPr bwMode="auto">
          <a:xfrm flipH="1">
            <a:off x="2147049" y="2513020"/>
            <a:ext cx="7482" cy="7006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92" idx="2"/>
            <a:endCxn id="221" idx="0"/>
          </p:cNvCxnSpPr>
          <p:nvPr/>
        </p:nvCxnSpPr>
        <p:spPr bwMode="auto">
          <a:xfrm>
            <a:off x="2154531" y="2513020"/>
            <a:ext cx="728645" cy="7006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07" idx="2"/>
            <a:endCxn id="219" idx="0"/>
          </p:cNvCxnSpPr>
          <p:nvPr/>
        </p:nvCxnSpPr>
        <p:spPr bwMode="auto">
          <a:xfrm flipH="1">
            <a:off x="2147049" y="2527266"/>
            <a:ext cx="884592" cy="68635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07" idx="2"/>
            <a:endCxn id="221" idx="0"/>
          </p:cNvCxnSpPr>
          <p:nvPr/>
        </p:nvCxnSpPr>
        <p:spPr bwMode="auto">
          <a:xfrm flipH="1">
            <a:off x="2883176" y="2527266"/>
            <a:ext cx="148465" cy="68635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183" idx="2"/>
            <a:endCxn id="207" idx="0"/>
          </p:cNvCxnSpPr>
          <p:nvPr/>
        </p:nvCxnSpPr>
        <p:spPr bwMode="auto">
          <a:xfrm>
            <a:off x="3031641" y="1770488"/>
            <a:ext cx="0" cy="313978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192" idx="0"/>
            <a:endCxn id="183" idx="2"/>
          </p:cNvCxnSpPr>
          <p:nvPr/>
        </p:nvCxnSpPr>
        <p:spPr bwMode="auto">
          <a:xfrm flipV="1">
            <a:off x="2154531" y="1770488"/>
            <a:ext cx="877110" cy="299732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174" idx="2"/>
            <a:endCxn id="207" idx="0"/>
          </p:cNvCxnSpPr>
          <p:nvPr/>
        </p:nvCxnSpPr>
        <p:spPr bwMode="auto">
          <a:xfrm>
            <a:off x="2156256" y="1770488"/>
            <a:ext cx="875385" cy="313978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74" idx="2"/>
            <a:endCxn id="192" idx="0"/>
          </p:cNvCxnSpPr>
          <p:nvPr/>
        </p:nvCxnSpPr>
        <p:spPr bwMode="auto">
          <a:xfrm flipH="1">
            <a:off x="2154531" y="1770488"/>
            <a:ext cx="1725" cy="299732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TextBox 259"/>
          <p:cNvSpPr txBox="1"/>
          <p:nvPr/>
        </p:nvSpPr>
        <p:spPr>
          <a:xfrm>
            <a:off x="2192466" y="2644472"/>
            <a:ext cx="80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STP 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752433" y="3610979"/>
            <a:ext cx="14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Access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56" name="Rectangle 794"/>
          <p:cNvSpPr/>
          <p:nvPr/>
        </p:nvSpPr>
        <p:spPr bwMode="auto">
          <a:xfrm>
            <a:off x="4852543" y="3190031"/>
            <a:ext cx="2715767" cy="7287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55" name="Rectangle 794"/>
          <p:cNvSpPr/>
          <p:nvPr/>
        </p:nvSpPr>
        <p:spPr bwMode="auto">
          <a:xfrm>
            <a:off x="4852546" y="2547170"/>
            <a:ext cx="2715764" cy="687790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54" name="Rectangle 794"/>
          <p:cNvSpPr/>
          <p:nvPr/>
        </p:nvSpPr>
        <p:spPr bwMode="auto">
          <a:xfrm>
            <a:off x="4852544" y="1878186"/>
            <a:ext cx="2715766" cy="6877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 flipH="1">
            <a:off x="6117501" y="2348880"/>
            <a:ext cx="273176" cy="11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 flipH="1">
            <a:off x="6117501" y="2240868"/>
            <a:ext cx="273176" cy="11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210" idx="2"/>
            <a:endCxn id="229" idx="0"/>
          </p:cNvCxnSpPr>
          <p:nvPr/>
        </p:nvCxnSpPr>
        <p:spPr bwMode="auto">
          <a:xfrm>
            <a:off x="6660677" y="2526777"/>
            <a:ext cx="569419" cy="68684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209" idx="2"/>
            <a:endCxn id="229" idx="0"/>
          </p:cNvCxnSpPr>
          <p:nvPr/>
        </p:nvCxnSpPr>
        <p:spPr bwMode="auto">
          <a:xfrm>
            <a:off x="5847501" y="2526887"/>
            <a:ext cx="1382595" cy="68673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209" idx="2"/>
            <a:endCxn id="225" idx="0"/>
          </p:cNvCxnSpPr>
          <p:nvPr/>
        </p:nvCxnSpPr>
        <p:spPr bwMode="auto">
          <a:xfrm flipH="1">
            <a:off x="5209628" y="2526887"/>
            <a:ext cx="637873" cy="687837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210" idx="2"/>
            <a:endCxn id="225" idx="0"/>
          </p:cNvCxnSpPr>
          <p:nvPr/>
        </p:nvCxnSpPr>
        <p:spPr bwMode="auto">
          <a:xfrm flipH="1">
            <a:off x="5209628" y="2526777"/>
            <a:ext cx="1451049" cy="687947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209" idx="2"/>
            <a:endCxn id="226" idx="0"/>
          </p:cNvCxnSpPr>
          <p:nvPr/>
        </p:nvCxnSpPr>
        <p:spPr bwMode="auto">
          <a:xfrm>
            <a:off x="5847501" y="2526887"/>
            <a:ext cx="61147" cy="68673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209" idx="2"/>
            <a:endCxn id="227" idx="0"/>
          </p:cNvCxnSpPr>
          <p:nvPr/>
        </p:nvCxnSpPr>
        <p:spPr bwMode="auto">
          <a:xfrm>
            <a:off x="5847501" y="2526887"/>
            <a:ext cx="761702" cy="68673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210" idx="2"/>
            <a:endCxn id="226" idx="0"/>
          </p:cNvCxnSpPr>
          <p:nvPr/>
        </p:nvCxnSpPr>
        <p:spPr bwMode="auto">
          <a:xfrm flipH="1">
            <a:off x="5908648" y="2526777"/>
            <a:ext cx="752029" cy="68684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210" idx="2"/>
            <a:endCxn id="227" idx="0"/>
          </p:cNvCxnSpPr>
          <p:nvPr/>
        </p:nvCxnSpPr>
        <p:spPr bwMode="auto">
          <a:xfrm flipH="1">
            <a:off x="6609203" y="2526777"/>
            <a:ext cx="51474" cy="68684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203" idx="2"/>
            <a:endCxn id="210" idx="0"/>
          </p:cNvCxnSpPr>
          <p:nvPr/>
        </p:nvCxnSpPr>
        <p:spPr bwMode="auto">
          <a:xfrm flipH="1">
            <a:off x="6660677" y="1770488"/>
            <a:ext cx="2075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209" idx="0"/>
            <a:endCxn id="203" idx="2"/>
          </p:cNvCxnSpPr>
          <p:nvPr/>
        </p:nvCxnSpPr>
        <p:spPr bwMode="auto">
          <a:xfrm flipV="1">
            <a:off x="5847501" y="1770488"/>
            <a:ext cx="815251" cy="31359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202" idx="2"/>
            <a:endCxn id="210" idx="0"/>
          </p:cNvCxnSpPr>
          <p:nvPr/>
        </p:nvCxnSpPr>
        <p:spPr bwMode="auto">
          <a:xfrm>
            <a:off x="5849576" y="1770488"/>
            <a:ext cx="811101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>
            <a:stCxn id="202" idx="2"/>
            <a:endCxn id="209" idx="0"/>
          </p:cNvCxnSpPr>
          <p:nvPr/>
        </p:nvCxnSpPr>
        <p:spPr bwMode="auto">
          <a:xfrm flipH="1">
            <a:off x="5847501" y="1770488"/>
            <a:ext cx="2075" cy="31359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1" name="TextBox 260"/>
          <p:cNvSpPr txBox="1"/>
          <p:nvPr/>
        </p:nvSpPr>
        <p:spPr>
          <a:xfrm>
            <a:off x="5519395" y="2693717"/>
            <a:ext cx="145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+mn-lt"/>
                <a:ea typeface="+mn-ea"/>
              </a:rPr>
              <a:t>CSS+iStack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503717" y="3612691"/>
            <a:ext cx="145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Access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270500" y="1783674"/>
            <a:ext cx="191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Aggregation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57" name="Rectangle 794"/>
          <p:cNvSpPr/>
          <p:nvPr/>
        </p:nvSpPr>
        <p:spPr bwMode="auto">
          <a:xfrm>
            <a:off x="8528118" y="3159589"/>
            <a:ext cx="2704690" cy="75916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58" name="Rectangle 794"/>
          <p:cNvSpPr/>
          <p:nvPr/>
        </p:nvSpPr>
        <p:spPr bwMode="auto">
          <a:xfrm>
            <a:off x="8528118" y="2472039"/>
            <a:ext cx="2704690" cy="685018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sp>
        <p:nvSpPr>
          <p:cNvPr id="259" name="Rectangle 794"/>
          <p:cNvSpPr/>
          <p:nvPr/>
        </p:nvSpPr>
        <p:spPr bwMode="auto">
          <a:xfrm>
            <a:off x="8528116" y="1831740"/>
            <a:ext cx="2704692" cy="68501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lt"/>
              <a:ea typeface="+mn-ea"/>
            </a:endParaRPr>
          </a:p>
        </p:txBody>
      </p:sp>
      <p:cxnSp>
        <p:nvCxnSpPr>
          <p:cNvPr id="139" name="直接连接符 138"/>
          <p:cNvCxnSpPr/>
          <p:nvPr/>
        </p:nvCxnSpPr>
        <p:spPr bwMode="auto">
          <a:xfrm>
            <a:off x="10249667" y="2531980"/>
            <a:ext cx="631325" cy="756152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>
            <a:off x="9498328" y="2516757"/>
            <a:ext cx="1382665" cy="77137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/>
          <p:cNvCxnSpPr/>
          <p:nvPr/>
        </p:nvCxnSpPr>
        <p:spPr bwMode="auto">
          <a:xfrm flipH="1">
            <a:off x="8798122" y="2426088"/>
            <a:ext cx="760784" cy="80789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接连接符 141"/>
          <p:cNvCxnSpPr/>
          <p:nvPr/>
        </p:nvCxnSpPr>
        <p:spPr bwMode="auto">
          <a:xfrm flipH="1">
            <a:off x="8798123" y="2474727"/>
            <a:ext cx="1451544" cy="7640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 flipH="1">
            <a:off x="9478481" y="2451504"/>
            <a:ext cx="1" cy="836628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9478481" y="2529474"/>
            <a:ext cx="771186" cy="758658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 flipH="1">
            <a:off x="9478482" y="2474727"/>
            <a:ext cx="771185" cy="813406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/>
          <p:nvPr/>
        </p:nvCxnSpPr>
        <p:spPr bwMode="auto">
          <a:xfrm>
            <a:off x="10249667" y="2540254"/>
            <a:ext cx="0" cy="747878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>
            <a:stCxn id="206" idx="2"/>
            <a:endCxn id="215" idx="0"/>
          </p:cNvCxnSpPr>
          <p:nvPr/>
        </p:nvCxnSpPr>
        <p:spPr bwMode="auto">
          <a:xfrm flipH="1">
            <a:off x="10243989" y="1770488"/>
            <a:ext cx="64339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直接连接符 148"/>
          <p:cNvCxnSpPr>
            <a:stCxn id="214" idx="0"/>
            <a:endCxn id="206" idx="2"/>
          </p:cNvCxnSpPr>
          <p:nvPr/>
        </p:nvCxnSpPr>
        <p:spPr bwMode="auto">
          <a:xfrm flipV="1">
            <a:off x="9492835" y="1770488"/>
            <a:ext cx="815493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149"/>
          <p:cNvCxnSpPr>
            <a:stCxn id="204" idx="2"/>
            <a:endCxn id="215" idx="0"/>
          </p:cNvCxnSpPr>
          <p:nvPr/>
        </p:nvCxnSpPr>
        <p:spPr bwMode="auto">
          <a:xfrm>
            <a:off x="9508211" y="1770488"/>
            <a:ext cx="735778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204" idx="2"/>
            <a:endCxn id="214" idx="0"/>
          </p:cNvCxnSpPr>
          <p:nvPr/>
        </p:nvCxnSpPr>
        <p:spPr bwMode="auto">
          <a:xfrm flipH="1">
            <a:off x="9492835" y="1770488"/>
            <a:ext cx="15376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连接符 200"/>
          <p:cNvCxnSpPr/>
          <p:nvPr/>
        </p:nvCxnSpPr>
        <p:spPr bwMode="auto">
          <a:xfrm>
            <a:off x="8763086" y="2417378"/>
            <a:ext cx="0" cy="87075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直接连接符 204"/>
          <p:cNvCxnSpPr/>
          <p:nvPr/>
        </p:nvCxnSpPr>
        <p:spPr bwMode="auto">
          <a:xfrm flipH="1">
            <a:off x="8798122" y="2516759"/>
            <a:ext cx="2034693" cy="762662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直接连接符 207"/>
          <p:cNvCxnSpPr/>
          <p:nvPr/>
        </p:nvCxnSpPr>
        <p:spPr bwMode="auto">
          <a:xfrm>
            <a:off x="8763088" y="2492245"/>
            <a:ext cx="715393" cy="795887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直接连接符 210"/>
          <p:cNvCxnSpPr/>
          <p:nvPr/>
        </p:nvCxnSpPr>
        <p:spPr bwMode="auto">
          <a:xfrm flipH="1">
            <a:off x="9478481" y="2540254"/>
            <a:ext cx="1354335" cy="747878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直接连接符 212"/>
          <p:cNvCxnSpPr/>
          <p:nvPr/>
        </p:nvCxnSpPr>
        <p:spPr bwMode="auto">
          <a:xfrm>
            <a:off x="8798123" y="2516757"/>
            <a:ext cx="1451544" cy="77137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直接连接符 217"/>
          <p:cNvCxnSpPr/>
          <p:nvPr/>
        </p:nvCxnSpPr>
        <p:spPr bwMode="auto">
          <a:xfrm flipH="1">
            <a:off x="10284089" y="2548083"/>
            <a:ext cx="548727" cy="74005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/>
          <p:nvPr/>
        </p:nvCxnSpPr>
        <p:spPr bwMode="auto">
          <a:xfrm>
            <a:off x="8763088" y="2483972"/>
            <a:ext cx="2069727" cy="759301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直接连接符 221"/>
          <p:cNvCxnSpPr/>
          <p:nvPr/>
        </p:nvCxnSpPr>
        <p:spPr bwMode="auto">
          <a:xfrm>
            <a:off x="10880993" y="2526208"/>
            <a:ext cx="0" cy="76192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直接连接符 227"/>
          <p:cNvCxnSpPr>
            <a:stCxn id="204" idx="2"/>
            <a:endCxn id="212" idx="0"/>
          </p:cNvCxnSpPr>
          <p:nvPr/>
        </p:nvCxnSpPr>
        <p:spPr bwMode="auto">
          <a:xfrm flipH="1">
            <a:off x="8806636" y="1770488"/>
            <a:ext cx="701575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直接连接符 235"/>
          <p:cNvCxnSpPr>
            <a:stCxn id="204" idx="2"/>
            <a:endCxn id="216" idx="0"/>
          </p:cNvCxnSpPr>
          <p:nvPr/>
        </p:nvCxnSpPr>
        <p:spPr bwMode="auto">
          <a:xfrm>
            <a:off x="9508211" y="1770488"/>
            <a:ext cx="1371154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直接连接符 231"/>
          <p:cNvCxnSpPr>
            <a:stCxn id="206" idx="2"/>
            <a:endCxn id="212" idx="0"/>
          </p:cNvCxnSpPr>
          <p:nvPr/>
        </p:nvCxnSpPr>
        <p:spPr bwMode="auto">
          <a:xfrm flipH="1">
            <a:off x="8806636" y="1770488"/>
            <a:ext cx="1501692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直接连接符 238"/>
          <p:cNvCxnSpPr>
            <a:stCxn id="206" idx="2"/>
            <a:endCxn id="216" idx="0"/>
          </p:cNvCxnSpPr>
          <p:nvPr/>
        </p:nvCxnSpPr>
        <p:spPr bwMode="auto">
          <a:xfrm>
            <a:off x="10308328" y="1770488"/>
            <a:ext cx="571037" cy="313489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2" name="TextBox 261"/>
          <p:cNvSpPr txBox="1"/>
          <p:nvPr/>
        </p:nvSpPr>
        <p:spPr>
          <a:xfrm>
            <a:off x="9132634" y="2671739"/>
            <a:ext cx="140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VXLAN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9102812" y="3610979"/>
            <a:ext cx="1406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Access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8975497" y="1770392"/>
            <a:ext cx="185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Aggregation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74" name="图片 17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56" y="1327688"/>
            <a:ext cx="540000" cy="442800"/>
          </a:xfrm>
          <a:prstGeom prst="rect">
            <a:avLst/>
          </a:prstGeom>
        </p:spPr>
      </p:pic>
      <p:pic>
        <p:nvPicPr>
          <p:cNvPr id="183" name="图片 18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41" y="1327688"/>
            <a:ext cx="540000" cy="442800"/>
          </a:xfrm>
          <a:prstGeom prst="rect">
            <a:avLst/>
          </a:prstGeom>
        </p:spPr>
      </p:pic>
      <p:pic>
        <p:nvPicPr>
          <p:cNvPr id="192" name="图片 19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31" y="2070220"/>
            <a:ext cx="540000" cy="442800"/>
          </a:xfrm>
          <a:prstGeom prst="rect">
            <a:avLst/>
          </a:prstGeom>
        </p:spPr>
      </p:pic>
      <p:pic>
        <p:nvPicPr>
          <p:cNvPr id="202" name="图片 20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6" y="1327688"/>
            <a:ext cx="540000" cy="442800"/>
          </a:xfrm>
          <a:prstGeom prst="rect">
            <a:avLst/>
          </a:prstGeom>
        </p:spPr>
      </p:pic>
      <p:pic>
        <p:nvPicPr>
          <p:cNvPr id="203" name="图片 20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52" y="1327688"/>
            <a:ext cx="540000" cy="442800"/>
          </a:xfrm>
          <a:prstGeom prst="rect">
            <a:avLst/>
          </a:prstGeom>
        </p:spPr>
      </p:pic>
      <p:pic>
        <p:nvPicPr>
          <p:cNvPr id="204" name="图片 20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11" y="1327688"/>
            <a:ext cx="540000" cy="442800"/>
          </a:xfrm>
          <a:prstGeom prst="rect">
            <a:avLst/>
          </a:prstGeom>
        </p:spPr>
      </p:pic>
      <p:pic>
        <p:nvPicPr>
          <p:cNvPr id="206" name="图片 20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328" y="1327688"/>
            <a:ext cx="540000" cy="442800"/>
          </a:xfrm>
          <a:prstGeom prst="rect">
            <a:avLst/>
          </a:prstGeom>
        </p:spPr>
      </p:pic>
      <p:pic>
        <p:nvPicPr>
          <p:cNvPr id="207" name="图片 2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41" y="2084466"/>
            <a:ext cx="540000" cy="442800"/>
          </a:xfrm>
          <a:prstGeom prst="rect">
            <a:avLst/>
          </a:prstGeom>
        </p:spPr>
      </p:pic>
      <p:pic>
        <p:nvPicPr>
          <p:cNvPr id="209" name="图片 20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01" y="2084087"/>
            <a:ext cx="540000" cy="442800"/>
          </a:xfrm>
          <a:prstGeom prst="rect">
            <a:avLst/>
          </a:prstGeom>
        </p:spPr>
      </p:pic>
      <p:pic>
        <p:nvPicPr>
          <p:cNvPr id="210" name="图片 20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77" y="2083977"/>
            <a:ext cx="540000" cy="442800"/>
          </a:xfrm>
          <a:prstGeom prst="rect">
            <a:avLst/>
          </a:prstGeom>
        </p:spPr>
      </p:pic>
      <p:pic>
        <p:nvPicPr>
          <p:cNvPr id="212" name="图片 2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36" y="2083977"/>
            <a:ext cx="540000" cy="442800"/>
          </a:xfrm>
          <a:prstGeom prst="rect">
            <a:avLst/>
          </a:prstGeom>
        </p:spPr>
      </p:pic>
      <p:pic>
        <p:nvPicPr>
          <p:cNvPr id="214" name="图片 2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083977"/>
            <a:ext cx="540000" cy="442800"/>
          </a:xfrm>
          <a:prstGeom prst="rect">
            <a:avLst/>
          </a:prstGeom>
        </p:spPr>
      </p:pic>
      <p:pic>
        <p:nvPicPr>
          <p:cNvPr id="215" name="图片 2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89" y="2083977"/>
            <a:ext cx="540000" cy="442800"/>
          </a:xfrm>
          <a:prstGeom prst="rect">
            <a:avLst/>
          </a:prstGeom>
        </p:spPr>
      </p:pic>
      <p:pic>
        <p:nvPicPr>
          <p:cNvPr id="216" name="图片 2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65" y="2083977"/>
            <a:ext cx="540000" cy="442800"/>
          </a:xfrm>
          <a:prstGeom prst="rect">
            <a:avLst/>
          </a:prstGeom>
        </p:spPr>
      </p:pic>
      <p:pic>
        <p:nvPicPr>
          <p:cNvPr id="217" name="图片 21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39" y="3213620"/>
            <a:ext cx="540000" cy="442800"/>
          </a:xfrm>
          <a:prstGeom prst="rect">
            <a:avLst/>
          </a:prstGeom>
        </p:spPr>
      </p:pic>
      <p:pic>
        <p:nvPicPr>
          <p:cNvPr id="219" name="图片 21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49" y="3213620"/>
            <a:ext cx="540000" cy="442800"/>
          </a:xfrm>
          <a:prstGeom prst="rect">
            <a:avLst/>
          </a:prstGeom>
        </p:spPr>
      </p:pic>
      <p:pic>
        <p:nvPicPr>
          <p:cNvPr id="221" name="图片 22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76" y="3213620"/>
            <a:ext cx="540000" cy="442800"/>
          </a:xfrm>
          <a:prstGeom prst="rect">
            <a:avLst/>
          </a:prstGeom>
        </p:spPr>
      </p:pic>
      <p:pic>
        <p:nvPicPr>
          <p:cNvPr id="223" name="图片 22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24" y="3213620"/>
            <a:ext cx="540000" cy="442800"/>
          </a:xfrm>
          <a:prstGeom prst="rect">
            <a:avLst/>
          </a:prstGeom>
        </p:spPr>
      </p:pic>
      <p:pic>
        <p:nvPicPr>
          <p:cNvPr id="225" name="图片 22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8" y="3214724"/>
            <a:ext cx="540000" cy="442800"/>
          </a:xfrm>
          <a:prstGeom prst="rect">
            <a:avLst/>
          </a:prstGeom>
        </p:spPr>
      </p:pic>
      <p:pic>
        <p:nvPicPr>
          <p:cNvPr id="226" name="图片 22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48" y="3213620"/>
            <a:ext cx="540000" cy="442800"/>
          </a:xfrm>
          <a:prstGeom prst="rect">
            <a:avLst/>
          </a:prstGeom>
        </p:spPr>
      </p:pic>
      <p:pic>
        <p:nvPicPr>
          <p:cNvPr id="227" name="图片 22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03" y="3213620"/>
            <a:ext cx="540000" cy="442800"/>
          </a:xfrm>
          <a:prstGeom prst="rect">
            <a:avLst/>
          </a:prstGeom>
        </p:spPr>
      </p:pic>
      <p:pic>
        <p:nvPicPr>
          <p:cNvPr id="229" name="图片 2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3213620"/>
            <a:ext cx="540000" cy="442800"/>
          </a:xfrm>
          <a:prstGeom prst="rect">
            <a:avLst/>
          </a:prstGeom>
        </p:spPr>
      </p:pic>
      <p:pic>
        <p:nvPicPr>
          <p:cNvPr id="230" name="图片 2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12" y="3213620"/>
            <a:ext cx="540000" cy="442800"/>
          </a:xfrm>
          <a:prstGeom prst="rect">
            <a:avLst/>
          </a:prstGeom>
        </p:spPr>
      </p:pic>
      <p:pic>
        <p:nvPicPr>
          <p:cNvPr id="231" name="图片 2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02" y="3208997"/>
            <a:ext cx="540000" cy="442800"/>
          </a:xfrm>
          <a:prstGeom prst="rect">
            <a:avLst/>
          </a:prstGeom>
        </p:spPr>
      </p:pic>
      <p:pic>
        <p:nvPicPr>
          <p:cNvPr id="233" name="图片 23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94" y="3213620"/>
            <a:ext cx="540000" cy="442800"/>
          </a:xfrm>
          <a:prstGeom prst="rect">
            <a:avLst/>
          </a:prstGeom>
        </p:spPr>
      </p:pic>
      <p:pic>
        <p:nvPicPr>
          <p:cNvPr id="234" name="图片 23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70" y="3213620"/>
            <a:ext cx="540000" cy="442800"/>
          </a:xfrm>
          <a:prstGeom prst="rect">
            <a:avLst/>
          </a:prstGeom>
        </p:spPr>
      </p:pic>
      <p:sp>
        <p:nvSpPr>
          <p:cNvPr id="277" name="TextBox 276"/>
          <p:cNvSpPr txBox="1"/>
          <p:nvPr/>
        </p:nvSpPr>
        <p:spPr>
          <a:xfrm>
            <a:off x="1613742" y="1781840"/>
            <a:ext cx="195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Aggregation Layer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40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云数据中心业务对网络有全新的诉求</a:t>
            </a:r>
            <a:endParaRPr lang="zh-CN" altLang="en-US" dirty="0"/>
          </a:p>
        </p:txBody>
      </p:sp>
      <p:grpSp>
        <p:nvGrpSpPr>
          <p:cNvPr id="559" name="组合 558"/>
          <p:cNvGrpSpPr/>
          <p:nvPr/>
        </p:nvGrpSpPr>
        <p:grpSpPr>
          <a:xfrm>
            <a:off x="1163452" y="1310765"/>
            <a:ext cx="9901100" cy="4997959"/>
            <a:chOff x="379605" y="967131"/>
            <a:chExt cx="11428847" cy="5027269"/>
          </a:xfrm>
        </p:grpSpPr>
        <p:sp>
          <p:nvSpPr>
            <p:cNvPr id="5" name="右箭头 4"/>
            <p:cNvSpPr/>
            <p:nvPr/>
          </p:nvSpPr>
          <p:spPr>
            <a:xfrm>
              <a:off x="1533265" y="2202067"/>
              <a:ext cx="1034704" cy="521259"/>
            </a:xfrm>
            <a:prstGeom prst="rightArrow">
              <a:avLst/>
            </a:prstGeom>
            <a:gradFill>
              <a:gsLst>
                <a:gs pos="0">
                  <a:srgbClr val="99CCFF"/>
                </a:gs>
                <a:gs pos="80000">
                  <a:schemeClr val="bg1"/>
                </a:gs>
                <a:gs pos="100000">
                  <a:srgbClr val="99CCFF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4" tIns="45708" rIns="91414" bIns="45708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3957913" y="1032513"/>
              <a:ext cx="3910413" cy="1831400"/>
            </a:xfrm>
            <a:prstGeom prst="roundRect">
              <a:avLst>
                <a:gd name="adj" fmla="val 506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88" tIns="45696" rIns="91388" bIns="45696" numCol="1" rtlCol="0" anchor="t" anchorCtr="0" compatLnSpc="1">
              <a:prstTxWarp prst="textNoShape">
                <a:avLst/>
              </a:prstTxWarp>
            </a:bodyPr>
            <a:lstStyle/>
            <a:p>
              <a:pPr defTabSz="1218445">
                <a:buClr>
                  <a:srgbClr val="CC9900"/>
                </a:buClr>
              </a:pPr>
              <a:endParaRPr lang="zh-CN" altLang="en-US" sz="2100" kern="0" dirty="0">
                <a:solidFill>
                  <a:srgbClr val="FF66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5385937" y="2244739"/>
              <a:ext cx="1034704" cy="521259"/>
            </a:xfrm>
            <a:prstGeom prst="rightArrow">
              <a:avLst/>
            </a:prstGeom>
            <a:gradFill>
              <a:gsLst>
                <a:gs pos="0">
                  <a:srgbClr val="99CCFF"/>
                </a:gs>
                <a:gs pos="80000">
                  <a:schemeClr val="bg1"/>
                </a:gs>
                <a:gs pos="100000">
                  <a:srgbClr val="99CCFF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4" tIns="45708" rIns="91414" bIns="45708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" name="TextBox 442"/>
            <p:cNvSpPr txBox="1"/>
            <p:nvPr/>
          </p:nvSpPr>
          <p:spPr>
            <a:xfrm>
              <a:off x="5146002" y="2387198"/>
              <a:ext cx="1401361" cy="278599"/>
            </a:xfrm>
            <a:prstGeom prst="rect">
              <a:avLst/>
            </a:prstGeom>
            <a:noFill/>
          </p:spPr>
          <p:txBody>
            <a:bodyPr wrap="square" lIns="91414" tIns="45708" rIns="91414" bIns="45708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VM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迁移</a:t>
              </a:r>
            </a:p>
          </p:txBody>
        </p:sp>
        <p:grpSp>
          <p:nvGrpSpPr>
            <p:cNvPr id="9" name="Group 5"/>
            <p:cNvGrpSpPr>
              <a:grpSpLocks noChangeAspect="1"/>
            </p:cNvGrpSpPr>
            <p:nvPr/>
          </p:nvGrpSpPr>
          <p:grpSpPr>
            <a:xfrm>
              <a:off x="4062555" y="2389462"/>
              <a:ext cx="327709" cy="476829"/>
              <a:chOff x="812611" y="4941151"/>
              <a:chExt cx="1296142" cy="2053742"/>
            </a:xfrm>
          </p:grpSpPr>
          <p:pic>
            <p:nvPicPr>
              <p:cNvPr id="10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7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19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8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5"/>
            <p:cNvGrpSpPr>
              <a:grpSpLocks noChangeAspect="1"/>
            </p:cNvGrpSpPr>
            <p:nvPr/>
          </p:nvGrpSpPr>
          <p:grpSpPr>
            <a:xfrm>
              <a:off x="4550960" y="2389462"/>
              <a:ext cx="327709" cy="476829"/>
              <a:chOff x="812611" y="4941151"/>
              <a:chExt cx="1296142" cy="2053742"/>
            </a:xfrm>
          </p:grpSpPr>
          <p:pic>
            <p:nvPicPr>
              <p:cNvPr id="22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6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7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31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2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0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33" name="Group 5"/>
            <p:cNvGrpSpPr>
              <a:grpSpLocks noChangeAspect="1"/>
            </p:cNvGrpSpPr>
            <p:nvPr/>
          </p:nvGrpSpPr>
          <p:grpSpPr>
            <a:xfrm>
              <a:off x="4987080" y="2389462"/>
              <a:ext cx="327709" cy="476829"/>
              <a:chOff x="812611" y="4941151"/>
              <a:chExt cx="1296142" cy="2053742"/>
            </a:xfrm>
          </p:grpSpPr>
          <p:pic>
            <p:nvPicPr>
              <p:cNvPr id="34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5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6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9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0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1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43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4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2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5" name="Group 5"/>
            <p:cNvGrpSpPr>
              <a:grpSpLocks noChangeAspect="1"/>
            </p:cNvGrpSpPr>
            <p:nvPr/>
          </p:nvGrpSpPr>
          <p:grpSpPr>
            <a:xfrm>
              <a:off x="6507169" y="2389462"/>
              <a:ext cx="327709" cy="476829"/>
              <a:chOff x="812611" y="4941151"/>
              <a:chExt cx="1296142" cy="2053742"/>
            </a:xfrm>
          </p:grpSpPr>
          <p:pic>
            <p:nvPicPr>
              <p:cNvPr id="46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8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53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55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6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4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7" name="Group 5"/>
            <p:cNvGrpSpPr>
              <a:grpSpLocks noChangeAspect="1"/>
            </p:cNvGrpSpPr>
            <p:nvPr/>
          </p:nvGrpSpPr>
          <p:grpSpPr>
            <a:xfrm>
              <a:off x="6995575" y="2389462"/>
              <a:ext cx="327709" cy="476829"/>
              <a:chOff x="812611" y="4941151"/>
              <a:chExt cx="1296142" cy="2053742"/>
            </a:xfrm>
          </p:grpSpPr>
          <p:pic>
            <p:nvPicPr>
              <p:cNvPr id="58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9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2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3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4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65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67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8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9" name="Group 5"/>
            <p:cNvGrpSpPr>
              <a:grpSpLocks noChangeAspect="1"/>
            </p:cNvGrpSpPr>
            <p:nvPr/>
          </p:nvGrpSpPr>
          <p:grpSpPr>
            <a:xfrm>
              <a:off x="7431694" y="2389462"/>
              <a:ext cx="327709" cy="476829"/>
              <a:chOff x="812611" y="4941151"/>
              <a:chExt cx="1296142" cy="2053742"/>
            </a:xfrm>
          </p:grpSpPr>
          <p:pic>
            <p:nvPicPr>
              <p:cNvPr id="70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2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3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4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5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6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77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79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80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8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81" name="组合 390"/>
            <p:cNvGrpSpPr/>
            <p:nvPr/>
          </p:nvGrpSpPr>
          <p:grpSpPr>
            <a:xfrm>
              <a:off x="4253459" y="1788975"/>
              <a:ext cx="1032367" cy="194132"/>
              <a:chOff x="3437401" y="2419226"/>
              <a:chExt cx="774074" cy="182250"/>
            </a:xfrm>
          </p:grpSpPr>
          <p:cxnSp>
            <p:nvCxnSpPr>
              <p:cNvPr id="88" name="直接连接符 87"/>
              <p:cNvCxnSpPr/>
              <p:nvPr/>
            </p:nvCxnSpPr>
            <p:spPr bwMode="auto">
              <a:xfrm>
                <a:off x="3651400" y="2419226"/>
                <a:ext cx="35824" cy="17053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 flipH="1">
                <a:off x="3437401" y="2419226"/>
                <a:ext cx="213999" cy="15621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3651400" y="2419226"/>
                <a:ext cx="299502" cy="17745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3651400" y="2419226"/>
                <a:ext cx="560075" cy="18225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 flipH="1">
                <a:off x="3687224" y="2419226"/>
                <a:ext cx="350545" cy="17053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3437401" y="2419226"/>
                <a:ext cx="600368" cy="15621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3950902" y="2419226"/>
                <a:ext cx="86867" cy="17745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4037769" y="2419226"/>
                <a:ext cx="173706" cy="18225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6" name="组合 389"/>
            <p:cNvGrpSpPr/>
            <p:nvPr/>
          </p:nvGrpSpPr>
          <p:grpSpPr>
            <a:xfrm>
              <a:off x="6547887" y="1826898"/>
              <a:ext cx="1032367" cy="194132"/>
              <a:chOff x="4983606" y="2454828"/>
              <a:chExt cx="774074" cy="182250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5197605" y="2454828"/>
                <a:ext cx="35824" cy="17053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H="1">
                <a:off x="4983606" y="2454828"/>
                <a:ext cx="213999" cy="15621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>
                <a:off x="5197605" y="2454828"/>
                <a:ext cx="299502" cy="17745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5197605" y="2454828"/>
                <a:ext cx="560075" cy="18225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5233429" y="2454828"/>
                <a:ext cx="350545" cy="17053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 flipH="1">
                <a:off x="4983606" y="2454828"/>
                <a:ext cx="600368" cy="15621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 flipH="1">
                <a:off x="5497107" y="2454828"/>
                <a:ext cx="86867" cy="17745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5583974" y="2454828"/>
                <a:ext cx="173706" cy="18225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文本框 110"/>
            <p:cNvSpPr txBox="1"/>
            <p:nvPr/>
          </p:nvSpPr>
          <p:spPr>
            <a:xfrm>
              <a:off x="5556827" y="1647301"/>
              <a:ext cx="710349" cy="27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…..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12" name="圆角矩形 111"/>
            <p:cNvSpPr/>
            <p:nvPr/>
          </p:nvSpPr>
          <p:spPr bwMode="auto">
            <a:xfrm>
              <a:off x="3955924" y="997611"/>
              <a:ext cx="3912403" cy="350821"/>
            </a:xfrm>
            <a:prstGeom prst="roundRect">
              <a:avLst>
                <a:gd name="adj" fmla="val 14490"/>
              </a:avLst>
            </a:prstGeom>
            <a:solidFill>
              <a:srgbClr val="EA5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虚拟机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POD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间自由迁移</a:t>
              </a: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381593" y="1032513"/>
              <a:ext cx="3011847" cy="1831400"/>
            </a:xfrm>
            <a:prstGeom prst="roundRect">
              <a:avLst>
                <a:gd name="adj" fmla="val 506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88" tIns="45696" rIns="91388" bIns="45696" numCol="1" rtlCol="0" anchor="t" anchorCtr="0" compatLnSpc="1">
              <a:prstTxWarp prst="textNoShape">
                <a:avLst/>
              </a:prstTxWarp>
            </a:bodyPr>
            <a:lstStyle/>
            <a:p>
              <a:pPr defTabSz="1218445">
                <a:buClr>
                  <a:srgbClr val="CC9900"/>
                </a:buClr>
              </a:pPr>
              <a:endParaRPr lang="zh-CN" altLang="en-US" sz="2100" kern="0" dirty="0">
                <a:solidFill>
                  <a:srgbClr val="FF66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14" name="TextBox 442"/>
            <p:cNvSpPr txBox="1"/>
            <p:nvPr/>
          </p:nvSpPr>
          <p:spPr>
            <a:xfrm>
              <a:off x="1325844" y="2342494"/>
              <a:ext cx="1401361" cy="278599"/>
            </a:xfrm>
            <a:prstGeom prst="rect">
              <a:avLst/>
            </a:prstGeom>
            <a:noFill/>
          </p:spPr>
          <p:txBody>
            <a:bodyPr wrap="square" lIns="91414" tIns="45708" rIns="91414" bIns="45708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VM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迁移</a:t>
              </a:r>
            </a:p>
          </p:txBody>
        </p:sp>
        <p:grpSp>
          <p:nvGrpSpPr>
            <p:cNvPr id="115" name="Group 5"/>
            <p:cNvGrpSpPr>
              <a:grpSpLocks noChangeAspect="1"/>
            </p:cNvGrpSpPr>
            <p:nvPr/>
          </p:nvGrpSpPr>
          <p:grpSpPr>
            <a:xfrm>
              <a:off x="980129" y="2267542"/>
              <a:ext cx="327709" cy="476829"/>
              <a:chOff x="812611" y="4941151"/>
              <a:chExt cx="1296142" cy="2053742"/>
            </a:xfrm>
          </p:grpSpPr>
          <p:pic>
            <p:nvPicPr>
              <p:cNvPr id="116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7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8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9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0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1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2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23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125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26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4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7" name="Group 5"/>
            <p:cNvGrpSpPr>
              <a:grpSpLocks noChangeAspect="1"/>
            </p:cNvGrpSpPr>
            <p:nvPr/>
          </p:nvGrpSpPr>
          <p:grpSpPr>
            <a:xfrm>
              <a:off x="2599598" y="2273638"/>
              <a:ext cx="327709" cy="476829"/>
              <a:chOff x="812611" y="4941151"/>
              <a:chExt cx="1296142" cy="2053742"/>
            </a:xfrm>
          </p:grpSpPr>
          <p:pic>
            <p:nvPicPr>
              <p:cNvPr id="128" name="Picture 19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2611" y="5068171"/>
                <a:ext cx="1296142" cy="114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9" name="Picture 19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4018" y="49411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0" name="Picture 19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5418" y="5054551"/>
                <a:ext cx="394478" cy="372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1" name="Freeform 200"/>
              <p:cNvSpPr/>
              <p:nvPr/>
            </p:nvSpPr>
            <p:spPr bwMode="auto">
              <a:xfrm>
                <a:off x="894013" y="514245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Freeform 201"/>
              <p:cNvSpPr/>
              <p:nvPr/>
            </p:nvSpPr>
            <p:spPr bwMode="auto">
              <a:xfrm>
                <a:off x="1115418" y="5257507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Freeform 202"/>
              <p:cNvSpPr/>
              <p:nvPr/>
            </p:nvSpPr>
            <p:spPr bwMode="auto">
              <a:xfrm>
                <a:off x="1234216" y="4971295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Freeform 203"/>
              <p:cNvSpPr/>
              <p:nvPr/>
            </p:nvSpPr>
            <p:spPr bwMode="auto">
              <a:xfrm>
                <a:off x="1455621" y="5084699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204"/>
              <p:cNvGrpSpPr/>
              <p:nvPr/>
            </p:nvGrpSpPr>
            <p:grpSpPr>
              <a:xfrm>
                <a:off x="1596018" y="5178751"/>
                <a:ext cx="394478" cy="1648752"/>
                <a:chOff x="1596018" y="5178751"/>
                <a:chExt cx="394478" cy="1648752"/>
              </a:xfrm>
            </p:grpSpPr>
            <p:pic>
              <p:nvPicPr>
                <p:cNvPr id="137" name="Picture 2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596018" y="5178751"/>
                  <a:ext cx="394478" cy="372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8" name="Freeform 207"/>
                <p:cNvSpPr/>
                <p:nvPr/>
              </p:nvSpPr>
              <p:spPr bwMode="auto">
                <a:xfrm>
                  <a:off x="1666221" y="5214307"/>
                  <a:ext cx="257172" cy="1613196"/>
                </a:xfrm>
                <a:custGeom>
                  <a:avLst/>
                  <a:gdLst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0" fmla="*/ 0 w 171450"/>
                    <a:gd name="connsiteY0" fmla="*/ 41910 h 91440"/>
                    <a:gd name="connsiteX1" fmla="*/ 83820 w 171450"/>
                    <a:gd name="connsiteY1" fmla="*/ 0 h 91440"/>
                    <a:gd name="connsiteX2" fmla="*/ 171450 w 171450"/>
                    <a:gd name="connsiteY2" fmla="*/ 41910 h 91440"/>
                    <a:gd name="connsiteX3" fmla="*/ 91440 w 171450"/>
                    <a:gd name="connsiteY3" fmla="*/ 91440 h 91440"/>
                    <a:gd name="connsiteX4" fmla="*/ 0 w 171450"/>
                    <a:gd name="connsiteY4" fmla="*/ 4191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91440">
                      <a:moveTo>
                        <a:pt x="0" y="41910"/>
                      </a:moveTo>
                      <a:lnTo>
                        <a:pt x="83820" y="0"/>
                      </a:lnTo>
                      <a:lnTo>
                        <a:pt x="171450" y="41910"/>
                      </a:lnTo>
                      <a:lnTo>
                        <a:pt x="91440" y="91440"/>
                      </a:lnTo>
                      <a:lnTo>
                        <a:pt x="0" y="419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9200" tIns="39600" rIns="79200" bIns="3960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defTabSz="1068860"/>
                  <a:endParaRPr lang="zh-CN" altLang="en-US" sz="1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6" name="Freeform 205"/>
              <p:cNvSpPr/>
              <p:nvPr/>
            </p:nvSpPr>
            <p:spPr bwMode="auto">
              <a:xfrm>
                <a:off x="1352666" y="5381698"/>
                <a:ext cx="257180" cy="1613195"/>
              </a:xfrm>
              <a:custGeom>
                <a:avLst/>
                <a:gdLst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0" fmla="*/ 0 w 171450"/>
                  <a:gd name="connsiteY0" fmla="*/ 41910 h 91440"/>
                  <a:gd name="connsiteX1" fmla="*/ 83820 w 171450"/>
                  <a:gd name="connsiteY1" fmla="*/ 0 h 91440"/>
                  <a:gd name="connsiteX2" fmla="*/ 171450 w 171450"/>
                  <a:gd name="connsiteY2" fmla="*/ 41910 h 91440"/>
                  <a:gd name="connsiteX3" fmla="*/ 91440 w 171450"/>
                  <a:gd name="connsiteY3" fmla="*/ 91440 h 91440"/>
                  <a:gd name="connsiteX4" fmla="*/ 0 w 171450"/>
                  <a:gd name="connsiteY4" fmla="*/ 4191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91440">
                    <a:moveTo>
                      <a:pt x="0" y="41910"/>
                    </a:moveTo>
                    <a:lnTo>
                      <a:pt x="83820" y="0"/>
                    </a:lnTo>
                    <a:lnTo>
                      <a:pt x="171450" y="41910"/>
                    </a:lnTo>
                    <a:lnTo>
                      <a:pt x="91440" y="9144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defTabSz="1068860"/>
                <a:endParaRPr lang="zh-CN" altLang="en-US" sz="1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145" name="直接连接符 144"/>
            <p:cNvCxnSpPr/>
            <p:nvPr/>
          </p:nvCxnSpPr>
          <p:spPr bwMode="auto">
            <a:xfrm flipH="1">
              <a:off x="1408897" y="1826901"/>
              <a:ext cx="317983" cy="181652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>
              <a:off x="1075713" y="1826901"/>
              <a:ext cx="651167" cy="1663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1726880" y="1826901"/>
              <a:ext cx="801775" cy="189022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1726880" y="1826901"/>
              <a:ext cx="1149296" cy="19413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H="1">
              <a:off x="1408897" y="1826901"/>
              <a:ext cx="833275" cy="181652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1075713" y="1826901"/>
              <a:ext cx="1166459" cy="1663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2242172" y="1826901"/>
              <a:ext cx="286483" cy="189022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2242172" y="1826901"/>
              <a:ext cx="634004" cy="19413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3" name="圆角矩形 152"/>
            <p:cNvSpPr/>
            <p:nvPr/>
          </p:nvSpPr>
          <p:spPr bwMode="auto">
            <a:xfrm>
              <a:off x="379605" y="997611"/>
              <a:ext cx="3023995" cy="350821"/>
            </a:xfrm>
            <a:prstGeom prst="roundRect">
              <a:avLst>
                <a:gd name="adj" fmla="val 14490"/>
              </a:avLst>
            </a:prstGeom>
            <a:solidFill>
              <a:srgbClr val="EA5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虚拟机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POD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内自由迁移</a:t>
              </a:r>
            </a:p>
          </p:txBody>
        </p:sp>
        <p:sp>
          <p:nvSpPr>
            <p:cNvPr id="154" name="圆角矩形 153"/>
            <p:cNvSpPr/>
            <p:nvPr/>
          </p:nvSpPr>
          <p:spPr bwMode="auto">
            <a:xfrm>
              <a:off x="8562974" y="1002033"/>
              <a:ext cx="3245478" cy="1831400"/>
            </a:xfrm>
            <a:prstGeom prst="roundRect">
              <a:avLst>
                <a:gd name="adj" fmla="val 506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88" tIns="45696" rIns="91388" bIns="45696" numCol="1" rtlCol="0" anchor="t" anchorCtr="0" compatLnSpc="1">
              <a:prstTxWarp prst="textNoShape">
                <a:avLst/>
              </a:prstTxWarp>
            </a:bodyPr>
            <a:lstStyle/>
            <a:p>
              <a:pPr defTabSz="1218445">
                <a:buClr>
                  <a:srgbClr val="CC9900"/>
                </a:buClr>
              </a:pPr>
              <a:endParaRPr lang="zh-CN" altLang="en-US" sz="2100" kern="0" dirty="0">
                <a:solidFill>
                  <a:srgbClr val="FF66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155" name="组合 6"/>
            <p:cNvGrpSpPr/>
            <p:nvPr/>
          </p:nvGrpSpPr>
          <p:grpSpPr>
            <a:xfrm>
              <a:off x="8538746" y="1414698"/>
              <a:ext cx="3269706" cy="1010599"/>
              <a:chOff x="6383356" y="1536910"/>
              <a:chExt cx="2451641" cy="948743"/>
            </a:xfrm>
          </p:grpSpPr>
          <p:grpSp>
            <p:nvGrpSpPr>
              <p:cNvPr id="156" name="组合 74"/>
              <p:cNvGrpSpPr/>
              <p:nvPr/>
            </p:nvGrpSpPr>
            <p:grpSpPr>
              <a:xfrm>
                <a:off x="8125136" y="1558488"/>
                <a:ext cx="522497" cy="629787"/>
                <a:chOff x="-1146175" y="2979738"/>
                <a:chExt cx="701675" cy="942975"/>
              </a:xfrm>
              <a:solidFill>
                <a:srgbClr val="0070C0"/>
              </a:solidFill>
            </p:grpSpPr>
            <p:sp>
              <p:nvSpPr>
                <p:cNvPr id="166" name="Freeform 14"/>
                <p:cNvSpPr>
                  <a:spLocks noEditPoints="1"/>
                </p:cNvSpPr>
                <p:nvPr/>
              </p:nvSpPr>
              <p:spPr bwMode="auto">
                <a:xfrm>
                  <a:off x="-744538" y="3440113"/>
                  <a:ext cx="300038" cy="482600"/>
                </a:xfrm>
                <a:custGeom>
                  <a:avLst/>
                  <a:gdLst/>
                  <a:ahLst/>
                  <a:cxnLst>
                    <a:cxn ang="0">
                      <a:pos x="310" y="0"/>
                    </a:cxn>
                    <a:cxn ang="0">
                      <a:pos x="0" y="542"/>
                    </a:cxn>
                    <a:cxn ang="0">
                      <a:pos x="154" y="8057"/>
                    </a:cxn>
                    <a:cxn ang="0">
                      <a:pos x="3022" y="8212"/>
                    </a:cxn>
                    <a:cxn ang="0">
                      <a:pos x="3254" y="6430"/>
                    </a:cxn>
                    <a:cxn ang="0">
                      <a:pos x="4262" y="6740"/>
                    </a:cxn>
                    <a:cxn ang="0">
                      <a:pos x="4804" y="8212"/>
                    </a:cxn>
                    <a:cxn ang="0">
                      <a:pos x="5114" y="7670"/>
                    </a:cxn>
                    <a:cxn ang="0">
                      <a:pos x="4959" y="154"/>
                    </a:cxn>
                    <a:cxn ang="0">
                      <a:pos x="2169" y="6972"/>
                    </a:cxn>
                    <a:cxn ang="0">
                      <a:pos x="1162" y="7205"/>
                    </a:cxn>
                    <a:cxn ang="0">
                      <a:pos x="929" y="6662"/>
                    </a:cxn>
                    <a:cxn ang="0">
                      <a:pos x="1937" y="6430"/>
                    </a:cxn>
                    <a:cxn ang="0">
                      <a:pos x="2169" y="6972"/>
                    </a:cxn>
                    <a:cxn ang="0">
                      <a:pos x="1937" y="5810"/>
                    </a:cxn>
                    <a:cxn ang="0">
                      <a:pos x="929" y="5578"/>
                    </a:cxn>
                    <a:cxn ang="0">
                      <a:pos x="1162" y="5035"/>
                    </a:cxn>
                    <a:cxn ang="0">
                      <a:pos x="2169" y="5268"/>
                    </a:cxn>
                    <a:cxn ang="0">
                      <a:pos x="2092" y="4338"/>
                    </a:cxn>
                    <a:cxn ang="0">
                      <a:pos x="1007" y="4338"/>
                    </a:cxn>
                    <a:cxn ang="0">
                      <a:pos x="1007" y="3718"/>
                    </a:cxn>
                    <a:cxn ang="0">
                      <a:pos x="2092" y="3718"/>
                    </a:cxn>
                    <a:cxn ang="0">
                      <a:pos x="2169" y="2866"/>
                    </a:cxn>
                    <a:cxn ang="0">
                      <a:pos x="1162" y="3099"/>
                    </a:cxn>
                    <a:cxn ang="0">
                      <a:pos x="929" y="2556"/>
                    </a:cxn>
                    <a:cxn ang="0">
                      <a:pos x="1937" y="2324"/>
                    </a:cxn>
                    <a:cxn ang="0">
                      <a:pos x="2169" y="2866"/>
                    </a:cxn>
                    <a:cxn ang="0">
                      <a:pos x="1937" y="1704"/>
                    </a:cxn>
                    <a:cxn ang="0">
                      <a:pos x="929" y="1471"/>
                    </a:cxn>
                    <a:cxn ang="0">
                      <a:pos x="1162" y="929"/>
                    </a:cxn>
                    <a:cxn ang="0">
                      <a:pos x="2169" y="1161"/>
                    </a:cxn>
                    <a:cxn ang="0">
                      <a:pos x="4106" y="5733"/>
                    </a:cxn>
                    <a:cxn ang="0">
                      <a:pos x="3022" y="5733"/>
                    </a:cxn>
                    <a:cxn ang="0">
                      <a:pos x="3022" y="5113"/>
                    </a:cxn>
                    <a:cxn ang="0">
                      <a:pos x="4106" y="5113"/>
                    </a:cxn>
                    <a:cxn ang="0">
                      <a:pos x="4185" y="4183"/>
                    </a:cxn>
                    <a:cxn ang="0">
                      <a:pos x="3177" y="4416"/>
                    </a:cxn>
                    <a:cxn ang="0">
                      <a:pos x="2944" y="3873"/>
                    </a:cxn>
                    <a:cxn ang="0">
                      <a:pos x="3952" y="3641"/>
                    </a:cxn>
                    <a:cxn ang="0">
                      <a:pos x="4185" y="4183"/>
                    </a:cxn>
                    <a:cxn ang="0">
                      <a:pos x="3952" y="3099"/>
                    </a:cxn>
                    <a:cxn ang="0">
                      <a:pos x="2944" y="2866"/>
                    </a:cxn>
                    <a:cxn ang="0">
                      <a:pos x="3177" y="2324"/>
                    </a:cxn>
                    <a:cxn ang="0">
                      <a:pos x="4185" y="2556"/>
                    </a:cxn>
                    <a:cxn ang="0">
                      <a:pos x="4106" y="1626"/>
                    </a:cxn>
                    <a:cxn ang="0">
                      <a:pos x="3022" y="1626"/>
                    </a:cxn>
                    <a:cxn ang="0">
                      <a:pos x="3022" y="1007"/>
                    </a:cxn>
                    <a:cxn ang="0">
                      <a:pos x="4106" y="1007"/>
                    </a:cxn>
                  </a:cxnLst>
                  <a:rect l="0" t="0" r="r" b="b"/>
                  <a:pathLst>
                    <a:path w="5114" h="8212">
                      <a:moveTo>
                        <a:pt x="4572" y="0"/>
                      </a:moveTo>
                      <a:lnTo>
                        <a:pt x="542" y="0"/>
                      </a:lnTo>
                      <a:lnTo>
                        <a:pt x="310" y="0"/>
                      </a:lnTo>
                      <a:lnTo>
                        <a:pt x="154" y="154"/>
                      </a:lnTo>
                      <a:lnTo>
                        <a:pt x="0" y="309"/>
                      </a:lnTo>
                      <a:lnTo>
                        <a:pt x="0" y="542"/>
                      </a:lnTo>
                      <a:lnTo>
                        <a:pt x="0" y="7670"/>
                      </a:lnTo>
                      <a:lnTo>
                        <a:pt x="0" y="7902"/>
                      </a:lnTo>
                      <a:lnTo>
                        <a:pt x="154" y="8057"/>
                      </a:lnTo>
                      <a:lnTo>
                        <a:pt x="310" y="8212"/>
                      </a:lnTo>
                      <a:lnTo>
                        <a:pt x="542" y="8212"/>
                      </a:lnTo>
                      <a:lnTo>
                        <a:pt x="3022" y="8212"/>
                      </a:lnTo>
                      <a:lnTo>
                        <a:pt x="3022" y="6740"/>
                      </a:lnTo>
                      <a:lnTo>
                        <a:pt x="3099" y="6508"/>
                      </a:lnTo>
                      <a:lnTo>
                        <a:pt x="3254" y="6430"/>
                      </a:lnTo>
                      <a:lnTo>
                        <a:pt x="4029" y="6430"/>
                      </a:lnTo>
                      <a:lnTo>
                        <a:pt x="4185" y="6508"/>
                      </a:lnTo>
                      <a:lnTo>
                        <a:pt x="4262" y="6740"/>
                      </a:lnTo>
                      <a:lnTo>
                        <a:pt x="4262" y="8212"/>
                      </a:lnTo>
                      <a:lnTo>
                        <a:pt x="4572" y="8212"/>
                      </a:lnTo>
                      <a:lnTo>
                        <a:pt x="4804" y="8212"/>
                      </a:lnTo>
                      <a:lnTo>
                        <a:pt x="4959" y="8057"/>
                      </a:lnTo>
                      <a:lnTo>
                        <a:pt x="5114" y="7902"/>
                      </a:lnTo>
                      <a:lnTo>
                        <a:pt x="5114" y="7670"/>
                      </a:lnTo>
                      <a:lnTo>
                        <a:pt x="5114" y="542"/>
                      </a:lnTo>
                      <a:lnTo>
                        <a:pt x="5114" y="309"/>
                      </a:lnTo>
                      <a:lnTo>
                        <a:pt x="4959" y="154"/>
                      </a:lnTo>
                      <a:lnTo>
                        <a:pt x="4804" y="0"/>
                      </a:lnTo>
                      <a:lnTo>
                        <a:pt x="4572" y="0"/>
                      </a:lnTo>
                      <a:close/>
                      <a:moveTo>
                        <a:pt x="2169" y="6972"/>
                      </a:moveTo>
                      <a:lnTo>
                        <a:pt x="2092" y="7127"/>
                      </a:lnTo>
                      <a:lnTo>
                        <a:pt x="1937" y="7205"/>
                      </a:lnTo>
                      <a:lnTo>
                        <a:pt x="1162" y="7205"/>
                      </a:lnTo>
                      <a:lnTo>
                        <a:pt x="1007" y="7127"/>
                      </a:lnTo>
                      <a:lnTo>
                        <a:pt x="929" y="6972"/>
                      </a:lnTo>
                      <a:lnTo>
                        <a:pt x="929" y="6662"/>
                      </a:lnTo>
                      <a:lnTo>
                        <a:pt x="1007" y="6508"/>
                      </a:lnTo>
                      <a:lnTo>
                        <a:pt x="1162" y="6430"/>
                      </a:lnTo>
                      <a:lnTo>
                        <a:pt x="1937" y="6430"/>
                      </a:lnTo>
                      <a:lnTo>
                        <a:pt x="2092" y="6508"/>
                      </a:lnTo>
                      <a:lnTo>
                        <a:pt x="2169" y="6662"/>
                      </a:lnTo>
                      <a:lnTo>
                        <a:pt x="2169" y="6972"/>
                      </a:lnTo>
                      <a:close/>
                      <a:moveTo>
                        <a:pt x="2169" y="5578"/>
                      </a:moveTo>
                      <a:lnTo>
                        <a:pt x="2092" y="5733"/>
                      </a:lnTo>
                      <a:lnTo>
                        <a:pt x="1937" y="5810"/>
                      </a:lnTo>
                      <a:lnTo>
                        <a:pt x="1162" y="5810"/>
                      </a:lnTo>
                      <a:lnTo>
                        <a:pt x="1007" y="5733"/>
                      </a:lnTo>
                      <a:lnTo>
                        <a:pt x="929" y="5578"/>
                      </a:lnTo>
                      <a:lnTo>
                        <a:pt x="929" y="5268"/>
                      </a:lnTo>
                      <a:lnTo>
                        <a:pt x="1007" y="5113"/>
                      </a:lnTo>
                      <a:lnTo>
                        <a:pt x="1162" y="5035"/>
                      </a:lnTo>
                      <a:lnTo>
                        <a:pt x="1937" y="5035"/>
                      </a:lnTo>
                      <a:lnTo>
                        <a:pt x="2092" y="5113"/>
                      </a:lnTo>
                      <a:lnTo>
                        <a:pt x="2169" y="5268"/>
                      </a:lnTo>
                      <a:lnTo>
                        <a:pt x="2169" y="5578"/>
                      </a:lnTo>
                      <a:close/>
                      <a:moveTo>
                        <a:pt x="2169" y="4183"/>
                      </a:moveTo>
                      <a:lnTo>
                        <a:pt x="2092" y="4338"/>
                      </a:lnTo>
                      <a:lnTo>
                        <a:pt x="1937" y="4416"/>
                      </a:lnTo>
                      <a:lnTo>
                        <a:pt x="1162" y="4416"/>
                      </a:lnTo>
                      <a:lnTo>
                        <a:pt x="1007" y="4338"/>
                      </a:lnTo>
                      <a:lnTo>
                        <a:pt x="929" y="4183"/>
                      </a:lnTo>
                      <a:lnTo>
                        <a:pt x="929" y="3873"/>
                      </a:lnTo>
                      <a:lnTo>
                        <a:pt x="1007" y="3718"/>
                      </a:lnTo>
                      <a:lnTo>
                        <a:pt x="1162" y="3641"/>
                      </a:lnTo>
                      <a:lnTo>
                        <a:pt x="1937" y="3641"/>
                      </a:lnTo>
                      <a:lnTo>
                        <a:pt x="2092" y="3718"/>
                      </a:lnTo>
                      <a:lnTo>
                        <a:pt x="2169" y="3873"/>
                      </a:lnTo>
                      <a:lnTo>
                        <a:pt x="2169" y="4183"/>
                      </a:lnTo>
                      <a:close/>
                      <a:moveTo>
                        <a:pt x="2169" y="2866"/>
                      </a:moveTo>
                      <a:lnTo>
                        <a:pt x="2092" y="3021"/>
                      </a:lnTo>
                      <a:lnTo>
                        <a:pt x="1937" y="3099"/>
                      </a:lnTo>
                      <a:lnTo>
                        <a:pt x="1162" y="3099"/>
                      </a:lnTo>
                      <a:lnTo>
                        <a:pt x="1007" y="3021"/>
                      </a:lnTo>
                      <a:lnTo>
                        <a:pt x="929" y="2866"/>
                      </a:lnTo>
                      <a:lnTo>
                        <a:pt x="929" y="2556"/>
                      </a:lnTo>
                      <a:lnTo>
                        <a:pt x="1007" y="2401"/>
                      </a:lnTo>
                      <a:lnTo>
                        <a:pt x="1162" y="2324"/>
                      </a:lnTo>
                      <a:lnTo>
                        <a:pt x="1937" y="2324"/>
                      </a:lnTo>
                      <a:lnTo>
                        <a:pt x="2092" y="2401"/>
                      </a:lnTo>
                      <a:lnTo>
                        <a:pt x="2169" y="2556"/>
                      </a:lnTo>
                      <a:lnTo>
                        <a:pt x="2169" y="2866"/>
                      </a:lnTo>
                      <a:close/>
                      <a:moveTo>
                        <a:pt x="2169" y="1471"/>
                      </a:moveTo>
                      <a:lnTo>
                        <a:pt x="2092" y="1626"/>
                      </a:lnTo>
                      <a:lnTo>
                        <a:pt x="1937" y="1704"/>
                      </a:lnTo>
                      <a:lnTo>
                        <a:pt x="1162" y="1704"/>
                      </a:lnTo>
                      <a:lnTo>
                        <a:pt x="1007" y="1626"/>
                      </a:lnTo>
                      <a:lnTo>
                        <a:pt x="929" y="1471"/>
                      </a:lnTo>
                      <a:lnTo>
                        <a:pt x="929" y="1161"/>
                      </a:lnTo>
                      <a:lnTo>
                        <a:pt x="1007" y="1007"/>
                      </a:lnTo>
                      <a:lnTo>
                        <a:pt x="1162" y="929"/>
                      </a:lnTo>
                      <a:lnTo>
                        <a:pt x="1937" y="929"/>
                      </a:lnTo>
                      <a:lnTo>
                        <a:pt x="2092" y="1007"/>
                      </a:lnTo>
                      <a:lnTo>
                        <a:pt x="2169" y="1161"/>
                      </a:lnTo>
                      <a:lnTo>
                        <a:pt x="2169" y="1471"/>
                      </a:lnTo>
                      <a:close/>
                      <a:moveTo>
                        <a:pt x="4185" y="5578"/>
                      </a:moveTo>
                      <a:lnTo>
                        <a:pt x="4106" y="5733"/>
                      </a:lnTo>
                      <a:lnTo>
                        <a:pt x="3952" y="5810"/>
                      </a:lnTo>
                      <a:lnTo>
                        <a:pt x="3177" y="5810"/>
                      </a:lnTo>
                      <a:lnTo>
                        <a:pt x="3022" y="5733"/>
                      </a:lnTo>
                      <a:lnTo>
                        <a:pt x="2944" y="5578"/>
                      </a:lnTo>
                      <a:lnTo>
                        <a:pt x="2944" y="5268"/>
                      </a:lnTo>
                      <a:lnTo>
                        <a:pt x="3022" y="5113"/>
                      </a:lnTo>
                      <a:lnTo>
                        <a:pt x="3177" y="5035"/>
                      </a:lnTo>
                      <a:lnTo>
                        <a:pt x="3952" y="5035"/>
                      </a:lnTo>
                      <a:lnTo>
                        <a:pt x="4106" y="5113"/>
                      </a:lnTo>
                      <a:lnTo>
                        <a:pt x="4185" y="5268"/>
                      </a:lnTo>
                      <a:lnTo>
                        <a:pt x="4185" y="5578"/>
                      </a:lnTo>
                      <a:close/>
                      <a:moveTo>
                        <a:pt x="4185" y="4183"/>
                      </a:moveTo>
                      <a:lnTo>
                        <a:pt x="4106" y="4338"/>
                      </a:lnTo>
                      <a:lnTo>
                        <a:pt x="3952" y="4416"/>
                      </a:lnTo>
                      <a:lnTo>
                        <a:pt x="3177" y="4416"/>
                      </a:lnTo>
                      <a:lnTo>
                        <a:pt x="3022" y="4338"/>
                      </a:lnTo>
                      <a:lnTo>
                        <a:pt x="2944" y="4183"/>
                      </a:lnTo>
                      <a:lnTo>
                        <a:pt x="2944" y="3873"/>
                      </a:lnTo>
                      <a:lnTo>
                        <a:pt x="3022" y="3718"/>
                      </a:lnTo>
                      <a:lnTo>
                        <a:pt x="3177" y="3641"/>
                      </a:lnTo>
                      <a:lnTo>
                        <a:pt x="3952" y="3641"/>
                      </a:lnTo>
                      <a:lnTo>
                        <a:pt x="4106" y="3718"/>
                      </a:lnTo>
                      <a:lnTo>
                        <a:pt x="4185" y="3873"/>
                      </a:lnTo>
                      <a:lnTo>
                        <a:pt x="4185" y="4183"/>
                      </a:lnTo>
                      <a:close/>
                      <a:moveTo>
                        <a:pt x="4185" y="2866"/>
                      </a:moveTo>
                      <a:lnTo>
                        <a:pt x="4106" y="3021"/>
                      </a:lnTo>
                      <a:lnTo>
                        <a:pt x="3952" y="3099"/>
                      </a:lnTo>
                      <a:lnTo>
                        <a:pt x="3177" y="3099"/>
                      </a:lnTo>
                      <a:lnTo>
                        <a:pt x="3022" y="3021"/>
                      </a:lnTo>
                      <a:lnTo>
                        <a:pt x="2944" y="2866"/>
                      </a:lnTo>
                      <a:lnTo>
                        <a:pt x="2944" y="2556"/>
                      </a:lnTo>
                      <a:lnTo>
                        <a:pt x="3022" y="2401"/>
                      </a:lnTo>
                      <a:lnTo>
                        <a:pt x="3177" y="2324"/>
                      </a:lnTo>
                      <a:lnTo>
                        <a:pt x="3952" y="2324"/>
                      </a:lnTo>
                      <a:lnTo>
                        <a:pt x="4106" y="2401"/>
                      </a:lnTo>
                      <a:lnTo>
                        <a:pt x="4185" y="2556"/>
                      </a:lnTo>
                      <a:lnTo>
                        <a:pt x="4185" y="2866"/>
                      </a:lnTo>
                      <a:close/>
                      <a:moveTo>
                        <a:pt x="4185" y="1471"/>
                      </a:moveTo>
                      <a:lnTo>
                        <a:pt x="4106" y="1626"/>
                      </a:lnTo>
                      <a:lnTo>
                        <a:pt x="3952" y="1704"/>
                      </a:lnTo>
                      <a:lnTo>
                        <a:pt x="3177" y="1704"/>
                      </a:lnTo>
                      <a:lnTo>
                        <a:pt x="3022" y="1626"/>
                      </a:lnTo>
                      <a:lnTo>
                        <a:pt x="2944" y="1471"/>
                      </a:lnTo>
                      <a:lnTo>
                        <a:pt x="2944" y="1161"/>
                      </a:lnTo>
                      <a:lnTo>
                        <a:pt x="3022" y="1007"/>
                      </a:lnTo>
                      <a:lnTo>
                        <a:pt x="3177" y="929"/>
                      </a:lnTo>
                      <a:lnTo>
                        <a:pt x="3952" y="929"/>
                      </a:lnTo>
                      <a:lnTo>
                        <a:pt x="4106" y="1007"/>
                      </a:lnTo>
                      <a:lnTo>
                        <a:pt x="4185" y="1161"/>
                      </a:lnTo>
                      <a:lnTo>
                        <a:pt x="4185" y="1471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7" name="Freeform 15"/>
                <p:cNvSpPr>
                  <a:spLocks noEditPoints="1"/>
                </p:cNvSpPr>
                <p:nvPr/>
              </p:nvSpPr>
              <p:spPr bwMode="auto">
                <a:xfrm>
                  <a:off x="-1146175" y="2979738"/>
                  <a:ext cx="346075" cy="938213"/>
                </a:xfrm>
                <a:custGeom>
                  <a:avLst/>
                  <a:gdLst/>
                  <a:ahLst/>
                  <a:cxnLst>
                    <a:cxn ang="0">
                      <a:pos x="4804" y="4184"/>
                    </a:cxn>
                    <a:cxn ang="0">
                      <a:pos x="4339" y="3796"/>
                    </a:cxn>
                    <a:cxn ang="0">
                      <a:pos x="3797" y="3021"/>
                    </a:cxn>
                    <a:cxn ang="0">
                      <a:pos x="3100" y="310"/>
                    </a:cxn>
                    <a:cxn ang="0">
                      <a:pos x="2790" y="77"/>
                    </a:cxn>
                    <a:cxn ang="0">
                      <a:pos x="2325" y="2944"/>
                    </a:cxn>
                    <a:cxn ang="0">
                      <a:pos x="1550" y="3486"/>
                    </a:cxn>
                    <a:cxn ang="0">
                      <a:pos x="1240" y="4029"/>
                    </a:cxn>
                    <a:cxn ang="0">
                      <a:pos x="852" y="4726"/>
                    </a:cxn>
                    <a:cxn ang="0">
                      <a:pos x="77" y="5191"/>
                    </a:cxn>
                    <a:cxn ang="0">
                      <a:pos x="0" y="15651"/>
                    </a:cxn>
                    <a:cxn ang="0">
                      <a:pos x="542" y="15961"/>
                    </a:cxn>
                    <a:cxn ang="0">
                      <a:pos x="2170" y="14023"/>
                    </a:cxn>
                    <a:cxn ang="0">
                      <a:pos x="3564" y="13869"/>
                    </a:cxn>
                    <a:cxn ang="0">
                      <a:pos x="3642" y="15961"/>
                    </a:cxn>
                    <a:cxn ang="0">
                      <a:pos x="5270" y="15961"/>
                    </a:cxn>
                    <a:cxn ang="0">
                      <a:pos x="5812" y="15651"/>
                    </a:cxn>
                    <a:cxn ang="0">
                      <a:pos x="5812" y="5191"/>
                    </a:cxn>
                    <a:cxn ang="0">
                      <a:pos x="5037" y="4726"/>
                    </a:cxn>
                    <a:cxn ang="0">
                      <a:pos x="1473" y="12552"/>
                    </a:cxn>
                    <a:cxn ang="0">
                      <a:pos x="1240" y="12319"/>
                    </a:cxn>
                    <a:cxn ang="0">
                      <a:pos x="1473" y="12009"/>
                    </a:cxn>
                    <a:cxn ang="0">
                      <a:pos x="4339" y="12009"/>
                    </a:cxn>
                    <a:cxn ang="0">
                      <a:pos x="4572" y="12319"/>
                    </a:cxn>
                    <a:cxn ang="0">
                      <a:pos x="4339" y="12552"/>
                    </a:cxn>
                    <a:cxn ang="0">
                      <a:pos x="1627" y="11002"/>
                    </a:cxn>
                    <a:cxn ang="0">
                      <a:pos x="1317" y="10847"/>
                    </a:cxn>
                    <a:cxn ang="0">
                      <a:pos x="1395" y="10460"/>
                    </a:cxn>
                    <a:cxn ang="0">
                      <a:pos x="4185" y="10382"/>
                    </a:cxn>
                    <a:cxn ang="0">
                      <a:pos x="4572" y="10537"/>
                    </a:cxn>
                    <a:cxn ang="0">
                      <a:pos x="4495" y="10925"/>
                    </a:cxn>
                    <a:cxn ang="0">
                      <a:pos x="4185" y="9452"/>
                    </a:cxn>
                    <a:cxn ang="0">
                      <a:pos x="1395" y="9297"/>
                    </a:cxn>
                    <a:cxn ang="0">
                      <a:pos x="1317" y="8987"/>
                    </a:cxn>
                    <a:cxn ang="0">
                      <a:pos x="1627" y="8755"/>
                    </a:cxn>
                    <a:cxn ang="0">
                      <a:pos x="4495" y="8833"/>
                    </a:cxn>
                    <a:cxn ang="0">
                      <a:pos x="4572" y="9220"/>
                    </a:cxn>
                    <a:cxn ang="0">
                      <a:pos x="4185" y="9452"/>
                    </a:cxn>
                    <a:cxn ang="0">
                      <a:pos x="1473" y="7826"/>
                    </a:cxn>
                    <a:cxn ang="0">
                      <a:pos x="1240" y="7516"/>
                    </a:cxn>
                    <a:cxn ang="0">
                      <a:pos x="1473" y="7205"/>
                    </a:cxn>
                    <a:cxn ang="0">
                      <a:pos x="4339" y="7205"/>
                    </a:cxn>
                    <a:cxn ang="0">
                      <a:pos x="4572" y="7516"/>
                    </a:cxn>
                    <a:cxn ang="0">
                      <a:pos x="4339" y="7826"/>
                    </a:cxn>
                    <a:cxn ang="0">
                      <a:pos x="1627" y="6276"/>
                    </a:cxn>
                    <a:cxn ang="0">
                      <a:pos x="1317" y="6043"/>
                    </a:cxn>
                    <a:cxn ang="0">
                      <a:pos x="1395" y="5656"/>
                    </a:cxn>
                    <a:cxn ang="0">
                      <a:pos x="4185" y="5578"/>
                    </a:cxn>
                    <a:cxn ang="0">
                      <a:pos x="4572" y="5811"/>
                    </a:cxn>
                    <a:cxn ang="0">
                      <a:pos x="4495" y="6121"/>
                    </a:cxn>
                  </a:cxnLst>
                  <a:rect l="0" t="0" r="r" b="b"/>
                  <a:pathLst>
                    <a:path w="5889" h="15961">
                      <a:moveTo>
                        <a:pt x="5037" y="4726"/>
                      </a:moveTo>
                      <a:lnTo>
                        <a:pt x="4960" y="4416"/>
                      </a:lnTo>
                      <a:lnTo>
                        <a:pt x="4804" y="4184"/>
                      </a:lnTo>
                      <a:lnTo>
                        <a:pt x="4572" y="4029"/>
                      </a:lnTo>
                      <a:lnTo>
                        <a:pt x="4339" y="3951"/>
                      </a:lnTo>
                      <a:lnTo>
                        <a:pt x="4339" y="3796"/>
                      </a:lnTo>
                      <a:lnTo>
                        <a:pt x="4262" y="3486"/>
                      </a:lnTo>
                      <a:lnTo>
                        <a:pt x="4107" y="3177"/>
                      </a:lnTo>
                      <a:lnTo>
                        <a:pt x="3797" y="3021"/>
                      </a:lnTo>
                      <a:lnTo>
                        <a:pt x="3487" y="2944"/>
                      </a:lnTo>
                      <a:lnTo>
                        <a:pt x="3254" y="2944"/>
                      </a:lnTo>
                      <a:lnTo>
                        <a:pt x="3100" y="310"/>
                      </a:lnTo>
                      <a:lnTo>
                        <a:pt x="3022" y="77"/>
                      </a:lnTo>
                      <a:lnTo>
                        <a:pt x="2945" y="0"/>
                      </a:lnTo>
                      <a:lnTo>
                        <a:pt x="2790" y="77"/>
                      </a:lnTo>
                      <a:lnTo>
                        <a:pt x="2790" y="310"/>
                      </a:lnTo>
                      <a:lnTo>
                        <a:pt x="2635" y="2944"/>
                      </a:lnTo>
                      <a:lnTo>
                        <a:pt x="2325" y="2944"/>
                      </a:lnTo>
                      <a:lnTo>
                        <a:pt x="2015" y="3021"/>
                      </a:lnTo>
                      <a:lnTo>
                        <a:pt x="1783" y="3177"/>
                      </a:lnTo>
                      <a:lnTo>
                        <a:pt x="1550" y="3486"/>
                      </a:lnTo>
                      <a:lnTo>
                        <a:pt x="1550" y="3796"/>
                      </a:lnTo>
                      <a:lnTo>
                        <a:pt x="1550" y="3951"/>
                      </a:lnTo>
                      <a:lnTo>
                        <a:pt x="1240" y="4029"/>
                      </a:lnTo>
                      <a:lnTo>
                        <a:pt x="1008" y="4184"/>
                      </a:lnTo>
                      <a:lnTo>
                        <a:pt x="852" y="4416"/>
                      </a:lnTo>
                      <a:lnTo>
                        <a:pt x="852" y="4726"/>
                      </a:lnTo>
                      <a:lnTo>
                        <a:pt x="465" y="4803"/>
                      </a:lnTo>
                      <a:lnTo>
                        <a:pt x="233" y="4959"/>
                      </a:lnTo>
                      <a:lnTo>
                        <a:pt x="77" y="5191"/>
                      </a:lnTo>
                      <a:lnTo>
                        <a:pt x="0" y="5578"/>
                      </a:lnTo>
                      <a:lnTo>
                        <a:pt x="0" y="15419"/>
                      </a:lnTo>
                      <a:lnTo>
                        <a:pt x="0" y="15651"/>
                      </a:lnTo>
                      <a:lnTo>
                        <a:pt x="155" y="15805"/>
                      </a:lnTo>
                      <a:lnTo>
                        <a:pt x="310" y="15961"/>
                      </a:lnTo>
                      <a:lnTo>
                        <a:pt x="542" y="15961"/>
                      </a:lnTo>
                      <a:lnTo>
                        <a:pt x="1627" y="15961"/>
                      </a:lnTo>
                      <a:lnTo>
                        <a:pt x="2170" y="15961"/>
                      </a:lnTo>
                      <a:lnTo>
                        <a:pt x="2170" y="14023"/>
                      </a:lnTo>
                      <a:lnTo>
                        <a:pt x="2247" y="13946"/>
                      </a:lnTo>
                      <a:lnTo>
                        <a:pt x="2325" y="13869"/>
                      </a:lnTo>
                      <a:lnTo>
                        <a:pt x="3564" y="13869"/>
                      </a:lnTo>
                      <a:lnTo>
                        <a:pt x="3642" y="13946"/>
                      </a:lnTo>
                      <a:lnTo>
                        <a:pt x="3642" y="14023"/>
                      </a:lnTo>
                      <a:lnTo>
                        <a:pt x="3642" y="15961"/>
                      </a:lnTo>
                      <a:lnTo>
                        <a:pt x="4185" y="15961"/>
                      </a:lnTo>
                      <a:lnTo>
                        <a:pt x="4262" y="15961"/>
                      </a:lnTo>
                      <a:lnTo>
                        <a:pt x="5270" y="15961"/>
                      </a:lnTo>
                      <a:lnTo>
                        <a:pt x="5502" y="15961"/>
                      </a:lnTo>
                      <a:lnTo>
                        <a:pt x="5735" y="15805"/>
                      </a:lnTo>
                      <a:lnTo>
                        <a:pt x="5812" y="15651"/>
                      </a:lnTo>
                      <a:lnTo>
                        <a:pt x="5889" y="15419"/>
                      </a:lnTo>
                      <a:lnTo>
                        <a:pt x="5889" y="5578"/>
                      </a:lnTo>
                      <a:lnTo>
                        <a:pt x="5812" y="5191"/>
                      </a:lnTo>
                      <a:lnTo>
                        <a:pt x="5657" y="4959"/>
                      </a:lnTo>
                      <a:lnTo>
                        <a:pt x="5347" y="4803"/>
                      </a:lnTo>
                      <a:lnTo>
                        <a:pt x="5037" y="4726"/>
                      </a:lnTo>
                      <a:close/>
                      <a:moveTo>
                        <a:pt x="4185" y="12629"/>
                      </a:moveTo>
                      <a:lnTo>
                        <a:pt x="1627" y="12629"/>
                      </a:lnTo>
                      <a:lnTo>
                        <a:pt x="1473" y="12552"/>
                      </a:lnTo>
                      <a:lnTo>
                        <a:pt x="1395" y="12552"/>
                      </a:lnTo>
                      <a:lnTo>
                        <a:pt x="1317" y="12396"/>
                      </a:lnTo>
                      <a:lnTo>
                        <a:pt x="1240" y="12319"/>
                      </a:lnTo>
                      <a:lnTo>
                        <a:pt x="1317" y="12164"/>
                      </a:lnTo>
                      <a:lnTo>
                        <a:pt x="1395" y="12087"/>
                      </a:lnTo>
                      <a:lnTo>
                        <a:pt x="1473" y="12009"/>
                      </a:lnTo>
                      <a:lnTo>
                        <a:pt x="1627" y="11931"/>
                      </a:lnTo>
                      <a:lnTo>
                        <a:pt x="4185" y="11931"/>
                      </a:lnTo>
                      <a:lnTo>
                        <a:pt x="4339" y="12009"/>
                      </a:lnTo>
                      <a:lnTo>
                        <a:pt x="4495" y="12087"/>
                      </a:lnTo>
                      <a:lnTo>
                        <a:pt x="4572" y="12164"/>
                      </a:lnTo>
                      <a:lnTo>
                        <a:pt x="4572" y="12319"/>
                      </a:lnTo>
                      <a:lnTo>
                        <a:pt x="4572" y="12396"/>
                      </a:lnTo>
                      <a:lnTo>
                        <a:pt x="4495" y="12552"/>
                      </a:lnTo>
                      <a:lnTo>
                        <a:pt x="4339" y="12552"/>
                      </a:lnTo>
                      <a:lnTo>
                        <a:pt x="4185" y="12629"/>
                      </a:lnTo>
                      <a:close/>
                      <a:moveTo>
                        <a:pt x="4185" y="11002"/>
                      </a:moveTo>
                      <a:lnTo>
                        <a:pt x="1627" y="11002"/>
                      </a:lnTo>
                      <a:lnTo>
                        <a:pt x="1473" y="11002"/>
                      </a:lnTo>
                      <a:lnTo>
                        <a:pt x="1395" y="10925"/>
                      </a:lnTo>
                      <a:lnTo>
                        <a:pt x="1317" y="10847"/>
                      </a:lnTo>
                      <a:lnTo>
                        <a:pt x="1240" y="10692"/>
                      </a:lnTo>
                      <a:lnTo>
                        <a:pt x="1317" y="10537"/>
                      </a:lnTo>
                      <a:lnTo>
                        <a:pt x="1395" y="10460"/>
                      </a:lnTo>
                      <a:lnTo>
                        <a:pt x="1473" y="10382"/>
                      </a:lnTo>
                      <a:lnTo>
                        <a:pt x="1627" y="10382"/>
                      </a:lnTo>
                      <a:lnTo>
                        <a:pt x="4185" y="10382"/>
                      </a:lnTo>
                      <a:lnTo>
                        <a:pt x="4339" y="10382"/>
                      </a:lnTo>
                      <a:lnTo>
                        <a:pt x="4495" y="10460"/>
                      </a:lnTo>
                      <a:lnTo>
                        <a:pt x="4572" y="10537"/>
                      </a:lnTo>
                      <a:lnTo>
                        <a:pt x="4572" y="10692"/>
                      </a:lnTo>
                      <a:lnTo>
                        <a:pt x="4572" y="10847"/>
                      </a:lnTo>
                      <a:lnTo>
                        <a:pt x="4495" y="10925"/>
                      </a:lnTo>
                      <a:lnTo>
                        <a:pt x="4339" y="11002"/>
                      </a:lnTo>
                      <a:lnTo>
                        <a:pt x="4185" y="11002"/>
                      </a:lnTo>
                      <a:close/>
                      <a:moveTo>
                        <a:pt x="4185" y="9452"/>
                      </a:moveTo>
                      <a:lnTo>
                        <a:pt x="1627" y="9452"/>
                      </a:lnTo>
                      <a:lnTo>
                        <a:pt x="1473" y="9375"/>
                      </a:lnTo>
                      <a:lnTo>
                        <a:pt x="1395" y="9297"/>
                      </a:lnTo>
                      <a:lnTo>
                        <a:pt x="1317" y="9220"/>
                      </a:lnTo>
                      <a:lnTo>
                        <a:pt x="1240" y="9064"/>
                      </a:lnTo>
                      <a:lnTo>
                        <a:pt x="1317" y="8987"/>
                      </a:lnTo>
                      <a:lnTo>
                        <a:pt x="1395" y="8833"/>
                      </a:lnTo>
                      <a:lnTo>
                        <a:pt x="1473" y="8833"/>
                      </a:lnTo>
                      <a:lnTo>
                        <a:pt x="1627" y="8755"/>
                      </a:lnTo>
                      <a:lnTo>
                        <a:pt x="4185" y="8755"/>
                      </a:lnTo>
                      <a:lnTo>
                        <a:pt x="4339" y="8833"/>
                      </a:lnTo>
                      <a:lnTo>
                        <a:pt x="4495" y="8833"/>
                      </a:lnTo>
                      <a:lnTo>
                        <a:pt x="4572" y="8987"/>
                      </a:lnTo>
                      <a:lnTo>
                        <a:pt x="4572" y="9064"/>
                      </a:lnTo>
                      <a:lnTo>
                        <a:pt x="4572" y="9220"/>
                      </a:lnTo>
                      <a:lnTo>
                        <a:pt x="4495" y="9297"/>
                      </a:lnTo>
                      <a:lnTo>
                        <a:pt x="4339" y="9375"/>
                      </a:lnTo>
                      <a:lnTo>
                        <a:pt x="4185" y="9452"/>
                      </a:lnTo>
                      <a:close/>
                      <a:moveTo>
                        <a:pt x="4185" y="7826"/>
                      </a:moveTo>
                      <a:lnTo>
                        <a:pt x="1627" y="7826"/>
                      </a:lnTo>
                      <a:lnTo>
                        <a:pt x="1473" y="7826"/>
                      </a:lnTo>
                      <a:lnTo>
                        <a:pt x="1395" y="7747"/>
                      </a:lnTo>
                      <a:lnTo>
                        <a:pt x="1317" y="7670"/>
                      </a:lnTo>
                      <a:lnTo>
                        <a:pt x="1240" y="7516"/>
                      </a:lnTo>
                      <a:lnTo>
                        <a:pt x="1317" y="7360"/>
                      </a:lnTo>
                      <a:lnTo>
                        <a:pt x="1395" y="7283"/>
                      </a:lnTo>
                      <a:lnTo>
                        <a:pt x="1473" y="7205"/>
                      </a:lnTo>
                      <a:lnTo>
                        <a:pt x="1627" y="7205"/>
                      </a:lnTo>
                      <a:lnTo>
                        <a:pt x="4185" y="7205"/>
                      </a:lnTo>
                      <a:lnTo>
                        <a:pt x="4339" y="7205"/>
                      </a:lnTo>
                      <a:lnTo>
                        <a:pt x="4495" y="7283"/>
                      </a:lnTo>
                      <a:lnTo>
                        <a:pt x="4572" y="7360"/>
                      </a:lnTo>
                      <a:lnTo>
                        <a:pt x="4572" y="7516"/>
                      </a:lnTo>
                      <a:lnTo>
                        <a:pt x="4572" y="7670"/>
                      </a:lnTo>
                      <a:lnTo>
                        <a:pt x="4495" y="7747"/>
                      </a:lnTo>
                      <a:lnTo>
                        <a:pt x="4339" y="7826"/>
                      </a:lnTo>
                      <a:lnTo>
                        <a:pt x="4185" y="7826"/>
                      </a:lnTo>
                      <a:close/>
                      <a:moveTo>
                        <a:pt x="4185" y="6276"/>
                      </a:moveTo>
                      <a:lnTo>
                        <a:pt x="1627" y="6276"/>
                      </a:lnTo>
                      <a:lnTo>
                        <a:pt x="1473" y="6199"/>
                      </a:lnTo>
                      <a:lnTo>
                        <a:pt x="1395" y="6121"/>
                      </a:lnTo>
                      <a:lnTo>
                        <a:pt x="1317" y="6043"/>
                      </a:lnTo>
                      <a:lnTo>
                        <a:pt x="1240" y="5888"/>
                      </a:lnTo>
                      <a:lnTo>
                        <a:pt x="1317" y="5811"/>
                      </a:lnTo>
                      <a:lnTo>
                        <a:pt x="1395" y="5656"/>
                      </a:lnTo>
                      <a:lnTo>
                        <a:pt x="1473" y="5578"/>
                      </a:lnTo>
                      <a:lnTo>
                        <a:pt x="1627" y="5578"/>
                      </a:lnTo>
                      <a:lnTo>
                        <a:pt x="4185" y="5578"/>
                      </a:lnTo>
                      <a:lnTo>
                        <a:pt x="4339" y="5578"/>
                      </a:lnTo>
                      <a:lnTo>
                        <a:pt x="4495" y="5656"/>
                      </a:lnTo>
                      <a:lnTo>
                        <a:pt x="4572" y="5811"/>
                      </a:lnTo>
                      <a:lnTo>
                        <a:pt x="4572" y="5888"/>
                      </a:lnTo>
                      <a:lnTo>
                        <a:pt x="4572" y="6043"/>
                      </a:lnTo>
                      <a:lnTo>
                        <a:pt x="4495" y="6121"/>
                      </a:lnTo>
                      <a:lnTo>
                        <a:pt x="4339" y="6199"/>
                      </a:lnTo>
                      <a:lnTo>
                        <a:pt x="4185" y="6276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57" name="TextBox 109"/>
              <p:cNvSpPr txBox="1"/>
              <p:nvPr/>
            </p:nvSpPr>
            <p:spPr>
              <a:xfrm>
                <a:off x="6383356" y="2188269"/>
                <a:ext cx="986731" cy="297384"/>
              </a:xfrm>
              <a:prstGeom prst="roundRect">
                <a:avLst/>
              </a:prstGeom>
              <a:noFill/>
            </p:spPr>
            <p:txBody>
              <a:bodyPr wrap="square" lIns="68532" tIns="34266" rIns="68532" bIns="34266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595959"/>
                    </a:solidFill>
                    <a:latin typeface="+mn-ea"/>
                    <a:ea typeface="+mn-ea"/>
                  </a:rPr>
                  <a:t>数据中心</a:t>
                </a:r>
                <a:r>
                  <a:rPr lang="en-US" altLang="zh-CN" sz="1400" dirty="0">
                    <a:solidFill>
                      <a:srgbClr val="595959"/>
                    </a:solidFill>
                    <a:latin typeface="+mn-ea"/>
                    <a:ea typeface="+mn-ea"/>
                  </a:rPr>
                  <a:t>A</a:t>
                </a:r>
                <a:endParaRPr lang="zh-CN" altLang="en-US" sz="1400" dirty="0">
                  <a:solidFill>
                    <a:srgbClr val="595959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8" name="TextBox 110"/>
              <p:cNvSpPr txBox="1"/>
              <p:nvPr/>
            </p:nvSpPr>
            <p:spPr>
              <a:xfrm>
                <a:off x="7812780" y="2188263"/>
                <a:ext cx="1022217" cy="297384"/>
              </a:xfrm>
              <a:prstGeom prst="roundRect">
                <a:avLst/>
              </a:prstGeom>
              <a:noFill/>
            </p:spPr>
            <p:txBody>
              <a:bodyPr wrap="square" lIns="68532" tIns="34266" rIns="68532" bIns="34266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595959"/>
                    </a:solidFill>
                    <a:latin typeface="+mn-ea"/>
                    <a:ea typeface="+mn-ea"/>
                  </a:rPr>
                  <a:t>数据中心</a:t>
                </a:r>
                <a:r>
                  <a:rPr lang="en-US" altLang="zh-CN" sz="1400" dirty="0">
                    <a:solidFill>
                      <a:srgbClr val="595959"/>
                    </a:solidFill>
                    <a:latin typeface="+mn-ea"/>
                    <a:ea typeface="+mn-ea"/>
                  </a:rPr>
                  <a:t>B</a:t>
                </a:r>
                <a:endParaRPr lang="zh-CN" altLang="en-US" sz="1400" dirty="0">
                  <a:solidFill>
                    <a:srgbClr val="59595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9" name="直接连接符 158"/>
              <p:cNvCxnSpPr/>
              <p:nvPr/>
            </p:nvCxnSpPr>
            <p:spPr>
              <a:xfrm>
                <a:off x="7066495" y="1923446"/>
                <a:ext cx="111670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Freeform 27"/>
              <p:cNvSpPr>
                <a:spLocks noEditPoints="1"/>
              </p:cNvSpPr>
              <p:nvPr/>
            </p:nvSpPr>
            <p:spPr bwMode="auto">
              <a:xfrm>
                <a:off x="7353109" y="1665854"/>
                <a:ext cx="561272" cy="398305"/>
              </a:xfrm>
              <a:custGeom>
                <a:avLst/>
                <a:gdLst/>
                <a:ahLst/>
                <a:cxnLst>
                  <a:cxn ang="0">
                    <a:pos x="8324" y="38"/>
                  </a:cxn>
                  <a:cxn ang="0">
                    <a:pos x="9087" y="203"/>
                  </a:cxn>
                  <a:cxn ang="0">
                    <a:pos x="9799" y="487"/>
                  </a:cxn>
                  <a:cxn ang="0">
                    <a:pos x="10451" y="880"/>
                  </a:cxn>
                  <a:cxn ang="0">
                    <a:pos x="11031" y="1370"/>
                  </a:cxn>
                  <a:cxn ang="0">
                    <a:pos x="11529" y="1947"/>
                  </a:cxn>
                  <a:cxn ang="0">
                    <a:pos x="11934" y="2598"/>
                  </a:cxn>
                  <a:cxn ang="0">
                    <a:pos x="12234" y="3314"/>
                  </a:cxn>
                  <a:cxn ang="0">
                    <a:pos x="12378" y="3497"/>
                  </a:cxn>
                  <a:cxn ang="0">
                    <a:pos x="12496" y="3494"/>
                  </a:cxn>
                  <a:cxn ang="0">
                    <a:pos x="13119" y="3540"/>
                  </a:cxn>
                  <a:cxn ang="0">
                    <a:pos x="13870" y="3738"/>
                  </a:cxn>
                  <a:cxn ang="0">
                    <a:pos x="14554" y="4074"/>
                  </a:cxn>
                  <a:cxn ang="0">
                    <a:pos x="15156" y="4535"/>
                  </a:cxn>
                  <a:cxn ang="0">
                    <a:pos x="15663" y="5102"/>
                  </a:cxn>
                  <a:cxn ang="0">
                    <a:pos x="16056" y="5761"/>
                  </a:cxn>
                  <a:cxn ang="0">
                    <a:pos x="16320" y="6494"/>
                  </a:cxn>
                  <a:cxn ang="0">
                    <a:pos x="16438" y="7286"/>
                  </a:cxn>
                  <a:cxn ang="0">
                    <a:pos x="16401" y="8075"/>
                  </a:cxn>
                  <a:cxn ang="0">
                    <a:pos x="16222" y="8813"/>
                  </a:cxn>
                  <a:cxn ang="0">
                    <a:pos x="15915" y="9491"/>
                  </a:cxn>
                  <a:cxn ang="0">
                    <a:pos x="15494" y="10093"/>
                  </a:cxn>
                  <a:cxn ang="0">
                    <a:pos x="14974" y="10606"/>
                  </a:cxn>
                  <a:cxn ang="0">
                    <a:pos x="14369" y="11014"/>
                  </a:cxn>
                  <a:cxn ang="0">
                    <a:pos x="13693" y="11305"/>
                  </a:cxn>
                  <a:cxn ang="0">
                    <a:pos x="12960" y="11462"/>
                  </a:cxn>
                  <a:cxn ang="0">
                    <a:pos x="3341" y="11487"/>
                  </a:cxn>
                  <a:cxn ang="0">
                    <a:pos x="2760" y="11436"/>
                  </a:cxn>
                  <a:cxn ang="0">
                    <a:pos x="2156" y="11265"/>
                  </a:cxn>
                  <a:cxn ang="0">
                    <a:pos x="1603" y="10987"/>
                  </a:cxn>
                  <a:cxn ang="0">
                    <a:pos x="1113" y="10615"/>
                  </a:cxn>
                  <a:cxn ang="0">
                    <a:pos x="697" y="10159"/>
                  </a:cxn>
                  <a:cxn ang="0">
                    <a:pos x="368" y="9631"/>
                  </a:cxn>
                  <a:cxn ang="0">
                    <a:pos x="137" y="9044"/>
                  </a:cxn>
                  <a:cxn ang="0">
                    <a:pos x="15" y="8410"/>
                  </a:cxn>
                  <a:cxn ang="0">
                    <a:pos x="15" y="7754"/>
                  </a:cxn>
                  <a:cxn ang="0">
                    <a:pos x="132" y="7132"/>
                  </a:cxn>
                  <a:cxn ang="0">
                    <a:pos x="354" y="6556"/>
                  </a:cxn>
                  <a:cxn ang="0">
                    <a:pos x="671" y="6034"/>
                  </a:cxn>
                  <a:cxn ang="0">
                    <a:pos x="1072" y="5582"/>
                  </a:cxn>
                  <a:cxn ang="0">
                    <a:pos x="1546" y="5208"/>
                  </a:cxn>
                  <a:cxn ang="0">
                    <a:pos x="2082" y="4924"/>
                  </a:cxn>
                  <a:cxn ang="0">
                    <a:pos x="2668" y="4741"/>
                  </a:cxn>
                  <a:cxn ang="0">
                    <a:pos x="3015" y="4212"/>
                  </a:cxn>
                  <a:cxn ang="0">
                    <a:pos x="3225" y="3295"/>
                  </a:cxn>
                  <a:cxn ang="0">
                    <a:pos x="3597" y="2453"/>
                  </a:cxn>
                  <a:cxn ang="0">
                    <a:pos x="4113" y="1704"/>
                  </a:cxn>
                  <a:cxn ang="0">
                    <a:pos x="4754" y="1069"/>
                  </a:cxn>
                  <a:cxn ang="0">
                    <a:pos x="5503" y="565"/>
                  </a:cxn>
                  <a:cxn ang="0">
                    <a:pos x="6342" y="211"/>
                  </a:cxn>
                  <a:cxn ang="0">
                    <a:pos x="7250" y="25"/>
                  </a:cxn>
                  <a:cxn ang="0">
                    <a:pos x="9148" y="9515"/>
                  </a:cxn>
                  <a:cxn ang="0">
                    <a:pos x="9106" y="9484"/>
                  </a:cxn>
                  <a:cxn ang="0">
                    <a:pos x="9023" y="9509"/>
                  </a:cxn>
                  <a:cxn ang="0">
                    <a:pos x="9156" y="9528"/>
                  </a:cxn>
                  <a:cxn ang="0">
                    <a:pos x="6408" y="9503"/>
                  </a:cxn>
                  <a:cxn ang="0">
                    <a:pos x="6368" y="9519"/>
                  </a:cxn>
                </a:cxnLst>
                <a:rect l="0" t="0" r="r" b="b"/>
                <a:pathLst>
                  <a:path w="16443" h="11487">
                    <a:moveTo>
                      <a:pt x="7726" y="0"/>
                    </a:moveTo>
                    <a:lnTo>
                      <a:pt x="7928" y="4"/>
                    </a:lnTo>
                    <a:lnTo>
                      <a:pt x="8127" y="17"/>
                    </a:lnTo>
                    <a:lnTo>
                      <a:pt x="8324" y="38"/>
                    </a:lnTo>
                    <a:lnTo>
                      <a:pt x="8519" y="68"/>
                    </a:lnTo>
                    <a:lnTo>
                      <a:pt x="8711" y="105"/>
                    </a:lnTo>
                    <a:lnTo>
                      <a:pt x="8900" y="150"/>
                    </a:lnTo>
                    <a:lnTo>
                      <a:pt x="9087" y="203"/>
                    </a:lnTo>
                    <a:lnTo>
                      <a:pt x="9270" y="263"/>
                    </a:lnTo>
                    <a:lnTo>
                      <a:pt x="9450" y="331"/>
                    </a:lnTo>
                    <a:lnTo>
                      <a:pt x="9626" y="406"/>
                    </a:lnTo>
                    <a:lnTo>
                      <a:pt x="9799" y="487"/>
                    </a:lnTo>
                    <a:lnTo>
                      <a:pt x="9969" y="576"/>
                    </a:lnTo>
                    <a:lnTo>
                      <a:pt x="10133" y="670"/>
                    </a:lnTo>
                    <a:lnTo>
                      <a:pt x="10294" y="772"/>
                    </a:lnTo>
                    <a:lnTo>
                      <a:pt x="10451" y="880"/>
                    </a:lnTo>
                    <a:lnTo>
                      <a:pt x="10604" y="994"/>
                    </a:lnTo>
                    <a:lnTo>
                      <a:pt x="10751" y="1113"/>
                    </a:lnTo>
                    <a:lnTo>
                      <a:pt x="10893" y="1239"/>
                    </a:lnTo>
                    <a:lnTo>
                      <a:pt x="11031" y="1370"/>
                    </a:lnTo>
                    <a:lnTo>
                      <a:pt x="11164" y="1507"/>
                    </a:lnTo>
                    <a:lnTo>
                      <a:pt x="11291" y="1648"/>
                    </a:lnTo>
                    <a:lnTo>
                      <a:pt x="11412" y="1795"/>
                    </a:lnTo>
                    <a:lnTo>
                      <a:pt x="11529" y="1947"/>
                    </a:lnTo>
                    <a:lnTo>
                      <a:pt x="11640" y="2102"/>
                    </a:lnTo>
                    <a:lnTo>
                      <a:pt x="11743" y="2264"/>
                    </a:lnTo>
                    <a:lnTo>
                      <a:pt x="11842" y="2429"/>
                    </a:lnTo>
                    <a:lnTo>
                      <a:pt x="11934" y="2598"/>
                    </a:lnTo>
                    <a:lnTo>
                      <a:pt x="12019" y="2772"/>
                    </a:lnTo>
                    <a:lnTo>
                      <a:pt x="12097" y="2948"/>
                    </a:lnTo>
                    <a:lnTo>
                      <a:pt x="12169" y="3129"/>
                    </a:lnTo>
                    <a:lnTo>
                      <a:pt x="12234" y="3314"/>
                    </a:lnTo>
                    <a:lnTo>
                      <a:pt x="12291" y="3501"/>
                    </a:lnTo>
                    <a:lnTo>
                      <a:pt x="12320" y="3499"/>
                    </a:lnTo>
                    <a:lnTo>
                      <a:pt x="12349" y="3498"/>
                    </a:lnTo>
                    <a:lnTo>
                      <a:pt x="12378" y="3497"/>
                    </a:lnTo>
                    <a:lnTo>
                      <a:pt x="12407" y="3496"/>
                    </a:lnTo>
                    <a:lnTo>
                      <a:pt x="12437" y="3495"/>
                    </a:lnTo>
                    <a:lnTo>
                      <a:pt x="12466" y="3494"/>
                    </a:lnTo>
                    <a:lnTo>
                      <a:pt x="12496" y="3494"/>
                    </a:lnTo>
                    <a:lnTo>
                      <a:pt x="12524" y="3494"/>
                    </a:lnTo>
                    <a:lnTo>
                      <a:pt x="12726" y="3499"/>
                    </a:lnTo>
                    <a:lnTo>
                      <a:pt x="12924" y="3515"/>
                    </a:lnTo>
                    <a:lnTo>
                      <a:pt x="13119" y="3540"/>
                    </a:lnTo>
                    <a:lnTo>
                      <a:pt x="13313" y="3575"/>
                    </a:lnTo>
                    <a:lnTo>
                      <a:pt x="13502" y="3621"/>
                    </a:lnTo>
                    <a:lnTo>
                      <a:pt x="13688" y="3674"/>
                    </a:lnTo>
                    <a:lnTo>
                      <a:pt x="13870" y="3738"/>
                    </a:lnTo>
                    <a:lnTo>
                      <a:pt x="14047" y="3809"/>
                    </a:lnTo>
                    <a:lnTo>
                      <a:pt x="14221" y="3889"/>
                    </a:lnTo>
                    <a:lnTo>
                      <a:pt x="14390" y="3977"/>
                    </a:lnTo>
                    <a:lnTo>
                      <a:pt x="14554" y="4074"/>
                    </a:lnTo>
                    <a:lnTo>
                      <a:pt x="14712" y="4179"/>
                    </a:lnTo>
                    <a:lnTo>
                      <a:pt x="14867" y="4290"/>
                    </a:lnTo>
                    <a:lnTo>
                      <a:pt x="15015" y="4409"/>
                    </a:lnTo>
                    <a:lnTo>
                      <a:pt x="15156" y="4535"/>
                    </a:lnTo>
                    <a:lnTo>
                      <a:pt x="15293" y="4667"/>
                    </a:lnTo>
                    <a:lnTo>
                      <a:pt x="15423" y="4806"/>
                    </a:lnTo>
                    <a:lnTo>
                      <a:pt x="15546" y="4951"/>
                    </a:lnTo>
                    <a:lnTo>
                      <a:pt x="15663" y="5102"/>
                    </a:lnTo>
                    <a:lnTo>
                      <a:pt x="15772" y="5259"/>
                    </a:lnTo>
                    <a:lnTo>
                      <a:pt x="15875" y="5421"/>
                    </a:lnTo>
                    <a:lnTo>
                      <a:pt x="15969" y="5588"/>
                    </a:lnTo>
                    <a:lnTo>
                      <a:pt x="16056" y="5761"/>
                    </a:lnTo>
                    <a:lnTo>
                      <a:pt x="16134" y="5938"/>
                    </a:lnTo>
                    <a:lnTo>
                      <a:pt x="16205" y="6119"/>
                    </a:lnTo>
                    <a:lnTo>
                      <a:pt x="16266" y="6305"/>
                    </a:lnTo>
                    <a:lnTo>
                      <a:pt x="16320" y="6494"/>
                    </a:lnTo>
                    <a:lnTo>
                      <a:pt x="16363" y="6687"/>
                    </a:lnTo>
                    <a:lnTo>
                      <a:pt x="16398" y="6884"/>
                    </a:lnTo>
                    <a:lnTo>
                      <a:pt x="16422" y="7083"/>
                    </a:lnTo>
                    <a:lnTo>
                      <a:pt x="16438" y="7286"/>
                    </a:lnTo>
                    <a:lnTo>
                      <a:pt x="16443" y="7490"/>
                    </a:lnTo>
                    <a:lnTo>
                      <a:pt x="16438" y="7688"/>
                    </a:lnTo>
                    <a:lnTo>
                      <a:pt x="16425" y="7883"/>
                    </a:lnTo>
                    <a:lnTo>
                      <a:pt x="16401" y="8075"/>
                    </a:lnTo>
                    <a:lnTo>
                      <a:pt x="16369" y="8264"/>
                    </a:lnTo>
                    <a:lnTo>
                      <a:pt x="16328" y="8451"/>
                    </a:lnTo>
                    <a:lnTo>
                      <a:pt x="16280" y="8634"/>
                    </a:lnTo>
                    <a:lnTo>
                      <a:pt x="16222" y="8813"/>
                    </a:lnTo>
                    <a:lnTo>
                      <a:pt x="16156" y="8989"/>
                    </a:lnTo>
                    <a:lnTo>
                      <a:pt x="16083" y="9161"/>
                    </a:lnTo>
                    <a:lnTo>
                      <a:pt x="16003" y="9328"/>
                    </a:lnTo>
                    <a:lnTo>
                      <a:pt x="15915" y="9491"/>
                    </a:lnTo>
                    <a:lnTo>
                      <a:pt x="15820" y="9649"/>
                    </a:lnTo>
                    <a:lnTo>
                      <a:pt x="15717" y="9802"/>
                    </a:lnTo>
                    <a:lnTo>
                      <a:pt x="15610" y="9950"/>
                    </a:lnTo>
                    <a:lnTo>
                      <a:pt x="15494" y="10093"/>
                    </a:lnTo>
                    <a:lnTo>
                      <a:pt x="15373" y="10230"/>
                    </a:lnTo>
                    <a:lnTo>
                      <a:pt x="15246" y="10361"/>
                    </a:lnTo>
                    <a:lnTo>
                      <a:pt x="15113" y="10487"/>
                    </a:lnTo>
                    <a:lnTo>
                      <a:pt x="14974" y="10606"/>
                    </a:lnTo>
                    <a:lnTo>
                      <a:pt x="14831" y="10718"/>
                    </a:lnTo>
                    <a:lnTo>
                      <a:pt x="14682" y="10824"/>
                    </a:lnTo>
                    <a:lnTo>
                      <a:pt x="14527" y="10923"/>
                    </a:lnTo>
                    <a:lnTo>
                      <a:pt x="14369" y="11014"/>
                    </a:lnTo>
                    <a:lnTo>
                      <a:pt x="14206" y="11098"/>
                    </a:lnTo>
                    <a:lnTo>
                      <a:pt x="14039" y="11176"/>
                    </a:lnTo>
                    <a:lnTo>
                      <a:pt x="13868" y="11244"/>
                    </a:lnTo>
                    <a:lnTo>
                      <a:pt x="13693" y="11305"/>
                    </a:lnTo>
                    <a:lnTo>
                      <a:pt x="13514" y="11357"/>
                    </a:lnTo>
                    <a:lnTo>
                      <a:pt x="13332" y="11401"/>
                    </a:lnTo>
                    <a:lnTo>
                      <a:pt x="13147" y="11436"/>
                    </a:lnTo>
                    <a:lnTo>
                      <a:pt x="12960" y="11462"/>
                    </a:lnTo>
                    <a:lnTo>
                      <a:pt x="12770" y="11479"/>
                    </a:lnTo>
                    <a:lnTo>
                      <a:pt x="12770" y="11487"/>
                    </a:lnTo>
                    <a:lnTo>
                      <a:pt x="12524" y="11487"/>
                    </a:lnTo>
                    <a:lnTo>
                      <a:pt x="3341" y="11487"/>
                    </a:lnTo>
                    <a:lnTo>
                      <a:pt x="3079" y="11487"/>
                    </a:lnTo>
                    <a:lnTo>
                      <a:pt x="3079" y="11477"/>
                    </a:lnTo>
                    <a:lnTo>
                      <a:pt x="2919" y="11459"/>
                    </a:lnTo>
                    <a:lnTo>
                      <a:pt x="2760" y="11436"/>
                    </a:lnTo>
                    <a:lnTo>
                      <a:pt x="2605" y="11404"/>
                    </a:lnTo>
                    <a:lnTo>
                      <a:pt x="2453" y="11365"/>
                    </a:lnTo>
                    <a:lnTo>
                      <a:pt x="2303" y="11318"/>
                    </a:lnTo>
                    <a:lnTo>
                      <a:pt x="2156" y="11265"/>
                    </a:lnTo>
                    <a:lnTo>
                      <a:pt x="2013" y="11205"/>
                    </a:lnTo>
                    <a:lnTo>
                      <a:pt x="1872" y="11139"/>
                    </a:lnTo>
                    <a:lnTo>
                      <a:pt x="1736" y="11067"/>
                    </a:lnTo>
                    <a:lnTo>
                      <a:pt x="1603" y="10987"/>
                    </a:lnTo>
                    <a:lnTo>
                      <a:pt x="1474" y="10903"/>
                    </a:lnTo>
                    <a:lnTo>
                      <a:pt x="1349" y="10813"/>
                    </a:lnTo>
                    <a:lnTo>
                      <a:pt x="1229" y="10716"/>
                    </a:lnTo>
                    <a:lnTo>
                      <a:pt x="1113" y="10615"/>
                    </a:lnTo>
                    <a:lnTo>
                      <a:pt x="1001" y="10508"/>
                    </a:lnTo>
                    <a:lnTo>
                      <a:pt x="895" y="10396"/>
                    </a:lnTo>
                    <a:lnTo>
                      <a:pt x="793" y="10280"/>
                    </a:lnTo>
                    <a:lnTo>
                      <a:pt x="697" y="10159"/>
                    </a:lnTo>
                    <a:lnTo>
                      <a:pt x="606" y="10033"/>
                    </a:lnTo>
                    <a:lnTo>
                      <a:pt x="521" y="9903"/>
                    </a:lnTo>
                    <a:lnTo>
                      <a:pt x="441" y="9769"/>
                    </a:lnTo>
                    <a:lnTo>
                      <a:pt x="368" y="9631"/>
                    </a:lnTo>
                    <a:lnTo>
                      <a:pt x="300" y="9490"/>
                    </a:lnTo>
                    <a:lnTo>
                      <a:pt x="239" y="9345"/>
                    </a:lnTo>
                    <a:lnTo>
                      <a:pt x="185" y="9197"/>
                    </a:lnTo>
                    <a:lnTo>
                      <a:pt x="137" y="9044"/>
                    </a:lnTo>
                    <a:lnTo>
                      <a:pt x="96" y="8890"/>
                    </a:lnTo>
                    <a:lnTo>
                      <a:pt x="62" y="8733"/>
                    </a:lnTo>
                    <a:lnTo>
                      <a:pt x="35" y="8573"/>
                    </a:lnTo>
                    <a:lnTo>
                      <a:pt x="15" y="8410"/>
                    </a:lnTo>
                    <a:lnTo>
                      <a:pt x="4" y="8246"/>
                    </a:lnTo>
                    <a:lnTo>
                      <a:pt x="0" y="8079"/>
                    </a:lnTo>
                    <a:lnTo>
                      <a:pt x="4" y="7916"/>
                    </a:lnTo>
                    <a:lnTo>
                      <a:pt x="15" y="7754"/>
                    </a:lnTo>
                    <a:lnTo>
                      <a:pt x="34" y="7596"/>
                    </a:lnTo>
                    <a:lnTo>
                      <a:pt x="60" y="7439"/>
                    </a:lnTo>
                    <a:lnTo>
                      <a:pt x="92" y="7284"/>
                    </a:lnTo>
                    <a:lnTo>
                      <a:pt x="132" y="7132"/>
                    </a:lnTo>
                    <a:lnTo>
                      <a:pt x="178" y="6983"/>
                    </a:lnTo>
                    <a:lnTo>
                      <a:pt x="230" y="6837"/>
                    </a:lnTo>
                    <a:lnTo>
                      <a:pt x="289" y="6694"/>
                    </a:lnTo>
                    <a:lnTo>
                      <a:pt x="354" y="6556"/>
                    </a:lnTo>
                    <a:lnTo>
                      <a:pt x="424" y="6420"/>
                    </a:lnTo>
                    <a:lnTo>
                      <a:pt x="502" y="6287"/>
                    </a:lnTo>
                    <a:lnTo>
                      <a:pt x="584" y="6159"/>
                    </a:lnTo>
                    <a:lnTo>
                      <a:pt x="671" y="6034"/>
                    </a:lnTo>
                    <a:lnTo>
                      <a:pt x="765" y="5914"/>
                    </a:lnTo>
                    <a:lnTo>
                      <a:pt x="862" y="5799"/>
                    </a:lnTo>
                    <a:lnTo>
                      <a:pt x="965" y="5688"/>
                    </a:lnTo>
                    <a:lnTo>
                      <a:pt x="1072" y="5582"/>
                    </a:lnTo>
                    <a:lnTo>
                      <a:pt x="1184" y="5480"/>
                    </a:lnTo>
                    <a:lnTo>
                      <a:pt x="1301" y="5384"/>
                    </a:lnTo>
                    <a:lnTo>
                      <a:pt x="1421" y="5293"/>
                    </a:lnTo>
                    <a:lnTo>
                      <a:pt x="1546" y="5208"/>
                    </a:lnTo>
                    <a:lnTo>
                      <a:pt x="1675" y="5128"/>
                    </a:lnTo>
                    <a:lnTo>
                      <a:pt x="1807" y="5054"/>
                    </a:lnTo>
                    <a:lnTo>
                      <a:pt x="1942" y="4986"/>
                    </a:lnTo>
                    <a:lnTo>
                      <a:pt x="2082" y="4924"/>
                    </a:lnTo>
                    <a:lnTo>
                      <a:pt x="2224" y="4869"/>
                    </a:lnTo>
                    <a:lnTo>
                      <a:pt x="2369" y="4819"/>
                    </a:lnTo>
                    <a:lnTo>
                      <a:pt x="2517" y="4777"/>
                    </a:lnTo>
                    <a:lnTo>
                      <a:pt x="2668" y="4741"/>
                    </a:lnTo>
                    <a:lnTo>
                      <a:pt x="2821" y="4713"/>
                    </a:lnTo>
                    <a:lnTo>
                      <a:pt x="2976" y="4692"/>
                    </a:lnTo>
                    <a:lnTo>
                      <a:pt x="2990" y="4450"/>
                    </a:lnTo>
                    <a:lnTo>
                      <a:pt x="3015" y="4212"/>
                    </a:lnTo>
                    <a:lnTo>
                      <a:pt x="3051" y="3976"/>
                    </a:lnTo>
                    <a:lnTo>
                      <a:pt x="3098" y="3744"/>
                    </a:lnTo>
                    <a:lnTo>
                      <a:pt x="3156" y="3517"/>
                    </a:lnTo>
                    <a:lnTo>
                      <a:pt x="3225" y="3295"/>
                    </a:lnTo>
                    <a:lnTo>
                      <a:pt x="3303" y="3076"/>
                    </a:lnTo>
                    <a:lnTo>
                      <a:pt x="3391" y="2863"/>
                    </a:lnTo>
                    <a:lnTo>
                      <a:pt x="3489" y="2655"/>
                    </a:lnTo>
                    <a:lnTo>
                      <a:pt x="3597" y="2453"/>
                    </a:lnTo>
                    <a:lnTo>
                      <a:pt x="3713" y="2256"/>
                    </a:lnTo>
                    <a:lnTo>
                      <a:pt x="3837" y="2065"/>
                    </a:lnTo>
                    <a:lnTo>
                      <a:pt x="3971" y="1882"/>
                    </a:lnTo>
                    <a:lnTo>
                      <a:pt x="4113" y="1704"/>
                    </a:lnTo>
                    <a:lnTo>
                      <a:pt x="4262" y="1535"/>
                    </a:lnTo>
                    <a:lnTo>
                      <a:pt x="4419" y="1371"/>
                    </a:lnTo>
                    <a:lnTo>
                      <a:pt x="4583" y="1216"/>
                    </a:lnTo>
                    <a:lnTo>
                      <a:pt x="4754" y="1069"/>
                    </a:lnTo>
                    <a:lnTo>
                      <a:pt x="4932" y="930"/>
                    </a:lnTo>
                    <a:lnTo>
                      <a:pt x="5117" y="800"/>
                    </a:lnTo>
                    <a:lnTo>
                      <a:pt x="5307" y="677"/>
                    </a:lnTo>
                    <a:lnTo>
                      <a:pt x="5503" y="565"/>
                    </a:lnTo>
                    <a:lnTo>
                      <a:pt x="5705" y="462"/>
                    </a:lnTo>
                    <a:lnTo>
                      <a:pt x="5912" y="368"/>
                    </a:lnTo>
                    <a:lnTo>
                      <a:pt x="6124" y="284"/>
                    </a:lnTo>
                    <a:lnTo>
                      <a:pt x="6342" y="211"/>
                    </a:lnTo>
                    <a:lnTo>
                      <a:pt x="6563" y="147"/>
                    </a:lnTo>
                    <a:lnTo>
                      <a:pt x="6788" y="95"/>
                    </a:lnTo>
                    <a:lnTo>
                      <a:pt x="7018" y="54"/>
                    </a:lnTo>
                    <a:lnTo>
                      <a:pt x="7250" y="25"/>
                    </a:lnTo>
                    <a:lnTo>
                      <a:pt x="7487" y="6"/>
                    </a:lnTo>
                    <a:lnTo>
                      <a:pt x="7726" y="0"/>
                    </a:lnTo>
                    <a:close/>
                    <a:moveTo>
                      <a:pt x="9156" y="9528"/>
                    </a:moveTo>
                    <a:lnTo>
                      <a:pt x="9148" y="9515"/>
                    </a:lnTo>
                    <a:lnTo>
                      <a:pt x="9141" y="9503"/>
                    </a:lnTo>
                    <a:lnTo>
                      <a:pt x="9134" y="9491"/>
                    </a:lnTo>
                    <a:lnTo>
                      <a:pt x="9127" y="9478"/>
                    </a:lnTo>
                    <a:lnTo>
                      <a:pt x="9106" y="9484"/>
                    </a:lnTo>
                    <a:lnTo>
                      <a:pt x="9086" y="9491"/>
                    </a:lnTo>
                    <a:lnTo>
                      <a:pt x="9065" y="9498"/>
                    </a:lnTo>
                    <a:lnTo>
                      <a:pt x="9045" y="9503"/>
                    </a:lnTo>
                    <a:lnTo>
                      <a:pt x="9023" y="9509"/>
                    </a:lnTo>
                    <a:lnTo>
                      <a:pt x="9003" y="9515"/>
                    </a:lnTo>
                    <a:lnTo>
                      <a:pt x="8982" y="9521"/>
                    </a:lnTo>
                    <a:lnTo>
                      <a:pt x="8961" y="9528"/>
                    </a:lnTo>
                    <a:lnTo>
                      <a:pt x="9156" y="9528"/>
                    </a:lnTo>
                    <a:close/>
                    <a:moveTo>
                      <a:pt x="6492" y="9528"/>
                    </a:moveTo>
                    <a:lnTo>
                      <a:pt x="6464" y="9519"/>
                    </a:lnTo>
                    <a:lnTo>
                      <a:pt x="6435" y="9511"/>
                    </a:lnTo>
                    <a:lnTo>
                      <a:pt x="6408" y="9503"/>
                    </a:lnTo>
                    <a:lnTo>
                      <a:pt x="6379" y="9495"/>
                    </a:lnTo>
                    <a:lnTo>
                      <a:pt x="6376" y="9503"/>
                    </a:lnTo>
                    <a:lnTo>
                      <a:pt x="6372" y="9511"/>
                    </a:lnTo>
                    <a:lnTo>
                      <a:pt x="6368" y="9519"/>
                    </a:lnTo>
                    <a:lnTo>
                      <a:pt x="6364" y="9528"/>
                    </a:lnTo>
                    <a:lnTo>
                      <a:pt x="6492" y="95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32" tIns="34266" rIns="68532" bIns="342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1" name="组合 74"/>
              <p:cNvGrpSpPr/>
              <p:nvPr/>
            </p:nvGrpSpPr>
            <p:grpSpPr>
              <a:xfrm>
                <a:off x="6622829" y="1536910"/>
                <a:ext cx="522497" cy="629787"/>
                <a:chOff x="-1146175" y="2979738"/>
                <a:chExt cx="701675" cy="942975"/>
              </a:xfrm>
              <a:solidFill>
                <a:srgbClr val="0070C0"/>
              </a:solidFill>
            </p:grpSpPr>
            <p:sp>
              <p:nvSpPr>
                <p:cNvPr id="164" name="Freeform 14"/>
                <p:cNvSpPr>
                  <a:spLocks noEditPoints="1"/>
                </p:cNvSpPr>
                <p:nvPr/>
              </p:nvSpPr>
              <p:spPr bwMode="auto">
                <a:xfrm>
                  <a:off x="-744538" y="3440113"/>
                  <a:ext cx="300038" cy="482600"/>
                </a:xfrm>
                <a:custGeom>
                  <a:avLst/>
                  <a:gdLst/>
                  <a:ahLst/>
                  <a:cxnLst>
                    <a:cxn ang="0">
                      <a:pos x="310" y="0"/>
                    </a:cxn>
                    <a:cxn ang="0">
                      <a:pos x="0" y="542"/>
                    </a:cxn>
                    <a:cxn ang="0">
                      <a:pos x="154" y="8057"/>
                    </a:cxn>
                    <a:cxn ang="0">
                      <a:pos x="3022" y="8212"/>
                    </a:cxn>
                    <a:cxn ang="0">
                      <a:pos x="3254" y="6430"/>
                    </a:cxn>
                    <a:cxn ang="0">
                      <a:pos x="4262" y="6740"/>
                    </a:cxn>
                    <a:cxn ang="0">
                      <a:pos x="4804" y="8212"/>
                    </a:cxn>
                    <a:cxn ang="0">
                      <a:pos x="5114" y="7670"/>
                    </a:cxn>
                    <a:cxn ang="0">
                      <a:pos x="4959" y="154"/>
                    </a:cxn>
                    <a:cxn ang="0">
                      <a:pos x="2169" y="6972"/>
                    </a:cxn>
                    <a:cxn ang="0">
                      <a:pos x="1162" y="7205"/>
                    </a:cxn>
                    <a:cxn ang="0">
                      <a:pos x="929" y="6662"/>
                    </a:cxn>
                    <a:cxn ang="0">
                      <a:pos x="1937" y="6430"/>
                    </a:cxn>
                    <a:cxn ang="0">
                      <a:pos x="2169" y="6972"/>
                    </a:cxn>
                    <a:cxn ang="0">
                      <a:pos x="1937" y="5810"/>
                    </a:cxn>
                    <a:cxn ang="0">
                      <a:pos x="929" y="5578"/>
                    </a:cxn>
                    <a:cxn ang="0">
                      <a:pos x="1162" y="5035"/>
                    </a:cxn>
                    <a:cxn ang="0">
                      <a:pos x="2169" y="5268"/>
                    </a:cxn>
                    <a:cxn ang="0">
                      <a:pos x="2092" y="4338"/>
                    </a:cxn>
                    <a:cxn ang="0">
                      <a:pos x="1007" y="4338"/>
                    </a:cxn>
                    <a:cxn ang="0">
                      <a:pos x="1007" y="3718"/>
                    </a:cxn>
                    <a:cxn ang="0">
                      <a:pos x="2092" y="3718"/>
                    </a:cxn>
                    <a:cxn ang="0">
                      <a:pos x="2169" y="2866"/>
                    </a:cxn>
                    <a:cxn ang="0">
                      <a:pos x="1162" y="3099"/>
                    </a:cxn>
                    <a:cxn ang="0">
                      <a:pos x="929" y="2556"/>
                    </a:cxn>
                    <a:cxn ang="0">
                      <a:pos x="1937" y="2324"/>
                    </a:cxn>
                    <a:cxn ang="0">
                      <a:pos x="2169" y="2866"/>
                    </a:cxn>
                    <a:cxn ang="0">
                      <a:pos x="1937" y="1704"/>
                    </a:cxn>
                    <a:cxn ang="0">
                      <a:pos x="929" y="1471"/>
                    </a:cxn>
                    <a:cxn ang="0">
                      <a:pos x="1162" y="929"/>
                    </a:cxn>
                    <a:cxn ang="0">
                      <a:pos x="2169" y="1161"/>
                    </a:cxn>
                    <a:cxn ang="0">
                      <a:pos x="4106" y="5733"/>
                    </a:cxn>
                    <a:cxn ang="0">
                      <a:pos x="3022" y="5733"/>
                    </a:cxn>
                    <a:cxn ang="0">
                      <a:pos x="3022" y="5113"/>
                    </a:cxn>
                    <a:cxn ang="0">
                      <a:pos x="4106" y="5113"/>
                    </a:cxn>
                    <a:cxn ang="0">
                      <a:pos x="4185" y="4183"/>
                    </a:cxn>
                    <a:cxn ang="0">
                      <a:pos x="3177" y="4416"/>
                    </a:cxn>
                    <a:cxn ang="0">
                      <a:pos x="2944" y="3873"/>
                    </a:cxn>
                    <a:cxn ang="0">
                      <a:pos x="3952" y="3641"/>
                    </a:cxn>
                    <a:cxn ang="0">
                      <a:pos x="4185" y="4183"/>
                    </a:cxn>
                    <a:cxn ang="0">
                      <a:pos x="3952" y="3099"/>
                    </a:cxn>
                    <a:cxn ang="0">
                      <a:pos x="2944" y="2866"/>
                    </a:cxn>
                    <a:cxn ang="0">
                      <a:pos x="3177" y="2324"/>
                    </a:cxn>
                    <a:cxn ang="0">
                      <a:pos x="4185" y="2556"/>
                    </a:cxn>
                    <a:cxn ang="0">
                      <a:pos x="4106" y="1626"/>
                    </a:cxn>
                    <a:cxn ang="0">
                      <a:pos x="3022" y="1626"/>
                    </a:cxn>
                    <a:cxn ang="0">
                      <a:pos x="3022" y="1007"/>
                    </a:cxn>
                    <a:cxn ang="0">
                      <a:pos x="4106" y="1007"/>
                    </a:cxn>
                  </a:cxnLst>
                  <a:rect l="0" t="0" r="r" b="b"/>
                  <a:pathLst>
                    <a:path w="5114" h="8212">
                      <a:moveTo>
                        <a:pt x="4572" y="0"/>
                      </a:moveTo>
                      <a:lnTo>
                        <a:pt x="542" y="0"/>
                      </a:lnTo>
                      <a:lnTo>
                        <a:pt x="310" y="0"/>
                      </a:lnTo>
                      <a:lnTo>
                        <a:pt x="154" y="154"/>
                      </a:lnTo>
                      <a:lnTo>
                        <a:pt x="0" y="309"/>
                      </a:lnTo>
                      <a:lnTo>
                        <a:pt x="0" y="542"/>
                      </a:lnTo>
                      <a:lnTo>
                        <a:pt x="0" y="7670"/>
                      </a:lnTo>
                      <a:lnTo>
                        <a:pt x="0" y="7902"/>
                      </a:lnTo>
                      <a:lnTo>
                        <a:pt x="154" y="8057"/>
                      </a:lnTo>
                      <a:lnTo>
                        <a:pt x="310" y="8212"/>
                      </a:lnTo>
                      <a:lnTo>
                        <a:pt x="542" y="8212"/>
                      </a:lnTo>
                      <a:lnTo>
                        <a:pt x="3022" y="8212"/>
                      </a:lnTo>
                      <a:lnTo>
                        <a:pt x="3022" y="6740"/>
                      </a:lnTo>
                      <a:lnTo>
                        <a:pt x="3099" y="6508"/>
                      </a:lnTo>
                      <a:lnTo>
                        <a:pt x="3254" y="6430"/>
                      </a:lnTo>
                      <a:lnTo>
                        <a:pt x="4029" y="6430"/>
                      </a:lnTo>
                      <a:lnTo>
                        <a:pt x="4185" y="6508"/>
                      </a:lnTo>
                      <a:lnTo>
                        <a:pt x="4262" y="6740"/>
                      </a:lnTo>
                      <a:lnTo>
                        <a:pt x="4262" y="8212"/>
                      </a:lnTo>
                      <a:lnTo>
                        <a:pt x="4572" y="8212"/>
                      </a:lnTo>
                      <a:lnTo>
                        <a:pt x="4804" y="8212"/>
                      </a:lnTo>
                      <a:lnTo>
                        <a:pt x="4959" y="8057"/>
                      </a:lnTo>
                      <a:lnTo>
                        <a:pt x="5114" y="7902"/>
                      </a:lnTo>
                      <a:lnTo>
                        <a:pt x="5114" y="7670"/>
                      </a:lnTo>
                      <a:lnTo>
                        <a:pt x="5114" y="542"/>
                      </a:lnTo>
                      <a:lnTo>
                        <a:pt x="5114" y="309"/>
                      </a:lnTo>
                      <a:lnTo>
                        <a:pt x="4959" y="154"/>
                      </a:lnTo>
                      <a:lnTo>
                        <a:pt x="4804" y="0"/>
                      </a:lnTo>
                      <a:lnTo>
                        <a:pt x="4572" y="0"/>
                      </a:lnTo>
                      <a:close/>
                      <a:moveTo>
                        <a:pt x="2169" y="6972"/>
                      </a:moveTo>
                      <a:lnTo>
                        <a:pt x="2092" y="7127"/>
                      </a:lnTo>
                      <a:lnTo>
                        <a:pt x="1937" y="7205"/>
                      </a:lnTo>
                      <a:lnTo>
                        <a:pt x="1162" y="7205"/>
                      </a:lnTo>
                      <a:lnTo>
                        <a:pt x="1007" y="7127"/>
                      </a:lnTo>
                      <a:lnTo>
                        <a:pt x="929" y="6972"/>
                      </a:lnTo>
                      <a:lnTo>
                        <a:pt x="929" y="6662"/>
                      </a:lnTo>
                      <a:lnTo>
                        <a:pt x="1007" y="6508"/>
                      </a:lnTo>
                      <a:lnTo>
                        <a:pt x="1162" y="6430"/>
                      </a:lnTo>
                      <a:lnTo>
                        <a:pt x="1937" y="6430"/>
                      </a:lnTo>
                      <a:lnTo>
                        <a:pt x="2092" y="6508"/>
                      </a:lnTo>
                      <a:lnTo>
                        <a:pt x="2169" y="6662"/>
                      </a:lnTo>
                      <a:lnTo>
                        <a:pt x="2169" y="6972"/>
                      </a:lnTo>
                      <a:close/>
                      <a:moveTo>
                        <a:pt x="2169" y="5578"/>
                      </a:moveTo>
                      <a:lnTo>
                        <a:pt x="2092" y="5733"/>
                      </a:lnTo>
                      <a:lnTo>
                        <a:pt x="1937" y="5810"/>
                      </a:lnTo>
                      <a:lnTo>
                        <a:pt x="1162" y="5810"/>
                      </a:lnTo>
                      <a:lnTo>
                        <a:pt x="1007" y="5733"/>
                      </a:lnTo>
                      <a:lnTo>
                        <a:pt x="929" y="5578"/>
                      </a:lnTo>
                      <a:lnTo>
                        <a:pt x="929" y="5268"/>
                      </a:lnTo>
                      <a:lnTo>
                        <a:pt x="1007" y="5113"/>
                      </a:lnTo>
                      <a:lnTo>
                        <a:pt x="1162" y="5035"/>
                      </a:lnTo>
                      <a:lnTo>
                        <a:pt x="1937" y="5035"/>
                      </a:lnTo>
                      <a:lnTo>
                        <a:pt x="2092" y="5113"/>
                      </a:lnTo>
                      <a:lnTo>
                        <a:pt x="2169" y="5268"/>
                      </a:lnTo>
                      <a:lnTo>
                        <a:pt x="2169" y="5578"/>
                      </a:lnTo>
                      <a:close/>
                      <a:moveTo>
                        <a:pt x="2169" y="4183"/>
                      </a:moveTo>
                      <a:lnTo>
                        <a:pt x="2092" y="4338"/>
                      </a:lnTo>
                      <a:lnTo>
                        <a:pt x="1937" y="4416"/>
                      </a:lnTo>
                      <a:lnTo>
                        <a:pt x="1162" y="4416"/>
                      </a:lnTo>
                      <a:lnTo>
                        <a:pt x="1007" y="4338"/>
                      </a:lnTo>
                      <a:lnTo>
                        <a:pt x="929" y="4183"/>
                      </a:lnTo>
                      <a:lnTo>
                        <a:pt x="929" y="3873"/>
                      </a:lnTo>
                      <a:lnTo>
                        <a:pt x="1007" y="3718"/>
                      </a:lnTo>
                      <a:lnTo>
                        <a:pt x="1162" y="3641"/>
                      </a:lnTo>
                      <a:lnTo>
                        <a:pt x="1937" y="3641"/>
                      </a:lnTo>
                      <a:lnTo>
                        <a:pt x="2092" y="3718"/>
                      </a:lnTo>
                      <a:lnTo>
                        <a:pt x="2169" y="3873"/>
                      </a:lnTo>
                      <a:lnTo>
                        <a:pt x="2169" y="4183"/>
                      </a:lnTo>
                      <a:close/>
                      <a:moveTo>
                        <a:pt x="2169" y="2866"/>
                      </a:moveTo>
                      <a:lnTo>
                        <a:pt x="2092" y="3021"/>
                      </a:lnTo>
                      <a:lnTo>
                        <a:pt x="1937" y="3099"/>
                      </a:lnTo>
                      <a:lnTo>
                        <a:pt x="1162" y="3099"/>
                      </a:lnTo>
                      <a:lnTo>
                        <a:pt x="1007" y="3021"/>
                      </a:lnTo>
                      <a:lnTo>
                        <a:pt x="929" y="2866"/>
                      </a:lnTo>
                      <a:lnTo>
                        <a:pt x="929" y="2556"/>
                      </a:lnTo>
                      <a:lnTo>
                        <a:pt x="1007" y="2401"/>
                      </a:lnTo>
                      <a:lnTo>
                        <a:pt x="1162" y="2324"/>
                      </a:lnTo>
                      <a:lnTo>
                        <a:pt x="1937" y="2324"/>
                      </a:lnTo>
                      <a:lnTo>
                        <a:pt x="2092" y="2401"/>
                      </a:lnTo>
                      <a:lnTo>
                        <a:pt x="2169" y="2556"/>
                      </a:lnTo>
                      <a:lnTo>
                        <a:pt x="2169" y="2866"/>
                      </a:lnTo>
                      <a:close/>
                      <a:moveTo>
                        <a:pt x="2169" y="1471"/>
                      </a:moveTo>
                      <a:lnTo>
                        <a:pt x="2092" y="1626"/>
                      </a:lnTo>
                      <a:lnTo>
                        <a:pt x="1937" y="1704"/>
                      </a:lnTo>
                      <a:lnTo>
                        <a:pt x="1162" y="1704"/>
                      </a:lnTo>
                      <a:lnTo>
                        <a:pt x="1007" y="1626"/>
                      </a:lnTo>
                      <a:lnTo>
                        <a:pt x="929" y="1471"/>
                      </a:lnTo>
                      <a:lnTo>
                        <a:pt x="929" y="1161"/>
                      </a:lnTo>
                      <a:lnTo>
                        <a:pt x="1007" y="1007"/>
                      </a:lnTo>
                      <a:lnTo>
                        <a:pt x="1162" y="929"/>
                      </a:lnTo>
                      <a:lnTo>
                        <a:pt x="1937" y="929"/>
                      </a:lnTo>
                      <a:lnTo>
                        <a:pt x="2092" y="1007"/>
                      </a:lnTo>
                      <a:lnTo>
                        <a:pt x="2169" y="1161"/>
                      </a:lnTo>
                      <a:lnTo>
                        <a:pt x="2169" y="1471"/>
                      </a:lnTo>
                      <a:close/>
                      <a:moveTo>
                        <a:pt x="4185" y="5578"/>
                      </a:moveTo>
                      <a:lnTo>
                        <a:pt x="4106" y="5733"/>
                      </a:lnTo>
                      <a:lnTo>
                        <a:pt x="3952" y="5810"/>
                      </a:lnTo>
                      <a:lnTo>
                        <a:pt x="3177" y="5810"/>
                      </a:lnTo>
                      <a:lnTo>
                        <a:pt x="3022" y="5733"/>
                      </a:lnTo>
                      <a:lnTo>
                        <a:pt x="2944" y="5578"/>
                      </a:lnTo>
                      <a:lnTo>
                        <a:pt x="2944" y="5268"/>
                      </a:lnTo>
                      <a:lnTo>
                        <a:pt x="3022" y="5113"/>
                      </a:lnTo>
                      <a:lnTo>
                        <a:pt x="3177" y="5035"/>
                      </a:lnTo>
                      <a:lnTo>
                        <a:pt x="3952" y="5035"/>
                      </a:lnTo>
                      <a:lnTo>
                        <a:pt x="4106" y="5113"/>
                      </a:lnTo>
                      <a:lnTo>
                        <a:pt x="4185" y="5268"/>
                      </a:lnTo>
                      <a:lnTo>
                        <a:pt x="4185" y="5578"/>
                      </a:lnTo>
                      <a:close/>
                      <a:moveTo>
                        <a:pt x="4185" y="4183"/>
                      </a:moveTo>
                      <a:lnTo>
                        <a:pt x="4106" y="4338"/>
                      </a:lnTo>
                      <a:lnTo>
                        <a:pt x="3952" y="4416"/>
                      </a:lnTo>
                      <a:lnTo>
                        <a:pt x="3177" y="4416"/>
                      </a:lnTo>
                      <a:lnTo>
                        <a:pt x="3022" y="4338"/>
                      </a:lnTo>
                      <a:lnTo>
                        <a:pt x="2944" y="4183"/>
                      </a:lnTo>
                      <a:lnTo>
                        <a:pt x="2944" y="3873"/>
                      </a:lnTo>
                      <a:lnTo>
                        <a:pt x="3022" y="3718"/>
                      </a:lnTo>
                      <a:lnTo>
                        <a:pt x="3177" y="3641"/>
                      </a:lnTo>
                      <a:lnTo>
                        <a:pt x="3952" y="3641"/>
                      </a:lnTo>
                      <a:lnTo>
                        <a:pt x="4106" y="3718"/>
                      </a:lnTo>
                      <a:lnTo>
                        <a:pt x="4185" y="3873"/>
                      </a:lnTo>
                      <a:lnTo>
                        <a:pt x="4185" y="4183"/>
                      </a:lnTo>
                      <a:close/>
                      <a:moveTo>
                        <a:pt x="4185" y="2866"/>
                      </a:moveTo>
                      <a:lnTo>
                        <a:pt x="4106" y="3021"/>
                      </a:lnTo>
                      <a:lnTo>
                        <a:pt x="3952" y="3099"/>
                      </a:lnTo>
                      <a:lnTo>
                        <a:pt x="3177" y="3099"/>
                      </a:lnTo>
                      <a:lnTo>
                        <a:pt x="3022" y="3021"/>
                      </a:lnTo>
                      <a:lnTo>
                        <a:pt x="2944" y="2866"/>
                      </a:lnTo>
                      <a:lnTo>
                        <a:pt x="2944" y="2556"/>
                      </a:lnTo>
                      <a:lnTo>
                        <a:pt x="3022" y="2401"/>
                      </a:lnTo>
                      <a:lnTo>
                        <a:pt x="3177" y="2324"/>
                      </a:lnTo>
                      <a:lnTo>
                        <a:pt x="3952" y="2324"/>
                      </a:lnTo>
                      <a:lnTo>
                        <a:pt x="4106" y="2401"/>
                      </a:lnTo>
                      <a:lnTo>
                        <a:pt x="4185" y="2556"/>
                      </a:lnTo>
                      <a:lnTo>
                        <a:pt x="4185" y="2866"/>
                      </a:lnTo>
                      <a:close/>
                      <a:moveTo>
                        <a:pt x="4185" y="1471"/>
                      </a:moveTo>
                      <a:lnTo>
                        <a:pt x="4106" y="1626"/>
                      </a:lnTo>
                      <a:lnTo>
                        <a:pt x="3952" y="1704"/>
                      </a:lnTo>
                      <a:lnTo>
                        <a:pt x="3177" y="1704"/>
                      </a:lnTo>
                      <a:lnTo>
                        <a:pt x="3022" y="1626"/>
                      </a:lnTo>
                      <a:lnTo>
                        <a:pt x="2944" y="1471"/>
                      </a:lnTo>
                      <a:lnTo>
                        <a:pt x="2944" y="1161"/>
                      </a:lnTo>
                      <a:lnTo>
                        <a:pt x="3022" y="1007"/>
                      </a:lnTo>
                      <a:lnTo>
                        <a:pt x="3177" y="929"/>
                      </a:lnTo>
                      <a:lnTo>
                        <a:pt x="3952" y="929"/>
                      </a:lnTo>
                      <a:lnTo>
                        <a:pt x="4106" y="1007"/>
                      </a:lnTo>
                      <a:lnTo>
                        <a:pt x="4185" y="1161"/>
                      </a:lnTo>
                      <a:lnTo>
                        <a:pt x="4185" y="1471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5"/>
                <p:cNvSpPr>
                  <a:spLocks noEditPoints="1"/>
                </p:cNvSpPr>
                <p:nvPr/>
              </p:nvSpPr>
              <p:spPr bwMode="auto">
                <a:xfrm>
                  <a:off x="-1146175" y="2979738"/>
                  <a:ext cx="346075" cy="938213"/>
                </a:xfrm>
                <a:custGeom>
                  <a:avLst/>
                  <a:gdLst/>
                  <a:ahLst/>
                  <a:cxnLst>
                    <a:cxn ang="0">
                      <a:pos x="4804" y="4184"/>
                    </a:cxn>
                    <a:cxn ang="0">
                      <a:pos x="4339" y="3796"/>
                    </a:cxn>
                    <a:cxn ang="0">
                      <a:pos x="3797" y="3021"/>
                    </a:cxn>
                    <a:cxn ang="0">
                      <a:pos x="3100" y="310"/>
                    </a:cxn>
                    <a:cxn ang="0">
                      <a:pos x="2790" y="77"/>
                    </a:cxn>
                    <a:cxn ang="0">
                      <a:pos x="2325" y="2944"/>
                    </a:cxn>
                    <a:cxn ang="0">
                      <a:pos x="1550" y="3486"/>
                    </a:cxn>
                    <a:cxn ang="0">
                      <a:pos x="1240" y="4029"/>
                    </a:cxn>
                    <a:cxn ang="0">
                      <a:pos x="852" y="4726"/>
                    </a:cxn>
                    <a:cxn ang="0">
                      <a:pos x="77" y="5191"/>
                    </a:cxn>
                    <a:cxn ang="0">
                      <a:pos x="0" y="15651"/>
                    </a:cxn>
                    <a:cxn ang="0">
                      <a:pos x="542" y="15961"/>
                    </a:cxn>
                    <a:cxn ang="0">
                      <a:pos x="2170" y="14023"/>
                    </a:cxn>
                    <a:cxn ang="0">
                      <a:pos x="3564" y="13869"/>
                    </a:cxn>
                    <a:cxn ang="0">
                      <a:pos x="3642" y="15961"/>
                    </a:cxn>
                    <a:cxn ang="0">
                      <a:pos x="5270" y="15961"/>
                    </a:cxn>
                    <a:cxn ang="0">
                      <a:pos x="5812" y="15651"/>
                    </a:cxn>
                    <a:cxn ang="0">
                      <a:pos x="5812" y="5191"/>
                    </a:cxn>
                    <a:cxn ang="0">
                      <a:pos x="5037" y="4726"/>
                    </a:cxn>
                    <a:cxn ang="0">
                      <a:pos x="1473" y="12552"/>
                    </a:cxn>
                    <a:cxn ang="0">
                      <a:pos x="1240" y="12319"/>
                    </a:cxn>
                    <a:cxn ang="0">
                      <a:pos x="1473" y="12009"/>
                    </a:cxn>
                    <a:cxn ang="0">
                      <a:pos x="4339" y="12009"/>
                    </a:cxn>
                    <a:cxn ang="0">
                      <a:pos x="4572" y="12319"/>
                    </a:cxn>
                    <a:cxn ang="0">
                      <a:pos x="4339" y="12552"/>
                    </a:cxn>
                    <a:cxn ang="0">
                      <a:pos x="1627" y="11002"/>
                    </a:cxn>
                    <a:cxn ang="0">
                      <a:pos x="1317" y="10847"/>
                    </a:cxn>
                    <a:cxn ang="0">
                      <a:pos x="1395" y="10460"/>
                    </a:cxn>
                    <a:cxn ang="0">
                      <a:pos x="4185" y="10382"/>
                    </a:cxn>
                    <a:cxn ang="0">
                      <a:pos x="4572" y="10537"/>
                    </a:cxn>
                    <a:cxn ang="0">
                      <a:pos x="4495" y="10925"/>
                    </a:cxn>
                    <a:cxn ang="0">
                      <a:pos x="4185" y="9452"/>
                    </a:cxn>
                    <a:cxn ang="0">
                      <a:pos x="1395" y="9297"/>
                    </a:cxn>
                    <a:cxn ang="0">
                      <a:pos x="1317" y="8987"/>
                    </a:cxn>
                    <a:cxn ang="0">
                      <a:pos x="1627" y="8755"/>
                    </a:cxn>
                    <a:cxn ang="0">
                      <a:pos x="4495" y="8833"/>
                    </a:cxn>
                    <a:cxn ang="0">
                      <a:pos x="4572" y="9220"/>
                    </a:cxn>
                    <a:cxn ang="0">
                      <a:pos x="4185" y="9452"/>
                    </a:cxn>
                    <a:cxn ang="0">
                      <a:pos x="1473" y="7826"/>
                    </a:cxn>
                    <a:cxn ang="0">
                      <a:pos x="1240" y="7516"/>
                    </a:cxn>
                    <a:cxn ang="0">
                      <a:pos x="1473" y="7205"/>
                    </a:cxn>
                    <a:cxn ang="0">
                      <a:pos x="4339" y="7205"/>
                    </a:cxn>
                    <a:cxn ang="0">
                      <a:pos x="4572" y="7516"/>
                    </a:cxn>
                    <a:cxn ang="0">
                      <a:pos x="4339" y="7826"/>
                    </a:cxn>
                    <a:cxn ang="0">
                      <a:pos x="1627" y="6276"/>
                    </a:cxn>
                    <a:cxn ang="0">
                      <a:pos x="1317" y="6043"/>
                    </a:cxn>
                    <a:cxn ang="0">
                      <a:pos x="1395" y="5656"/>
                    </a:cxn>
                    <a:cxn ang="0">
                      <a:pos x="4185" y="5578"/>
                    </a:cxn>
                    <a:cxn ang="0">
                      <a:pos x="4572" y="5811"/>
                    </a:cxn>
                    <a:cxn ang="0">
                      <a:pos x="4495" y="6121"/>
                    </a:cxn>
                  </a:cxnLst>
                  <a:rect l="0" t="0" r="r" b="b"/>
                  <a:pathLst>
                    <a:path w="5889" h="15961">
                      <a:moveTo>
                        <a:pt x="5037" y="4726"/>
                      </a:moveTo>
                      <a:lnTo>
                        <a:pt x="4960" y="4416"/>
                      </a:lnTo>
                      <a:lnTo>
                        <a:pt x="4804" y="4184"/>
                      </a:lnTo>
                      <a:lnTo>
                        <a:pt x="4572" y="4029"/>
                      </a:lnTo>
                      <a:lnTo>
                        <a:pt x="4339" y="3951"/>
                      </a:lnTo>
                      <a:lnTo>
                        <a:pt x="4339" y="3796"/>
                      </a:lnTo>
                      <a:lnTo>
                        <a:pt x="4262" y="3486"/>
                      </a:lnTo>
                      <a:lnTo>
                        <a:pt x="4107" y="3177"/>
                      </a:lnTo>
                      <a:lnTo>
                        <a:pt x="3797" y="3021"/>
                      </a:lnTo>
                      <a:lnTo>
                        <a:pt x="3487" y="2944"/>
                      </a:lnTo>
                      <a:lnTo>
                        <a:pt x="3254" y="2944"/>
                      </a:lnTo>
                      <a:lnTo>
                        <a:pt x="3100" y="310"/>
                      </a:lnTo>
                      <a:lnTo>
                        <a:pt x="3022" y="77"/>
                      </a:lnTo>
                      <a:lnTo>
                        <a:pt x="2945" y="0"/>
                      </a:lnTo>
                      <a:lnTo>
                        <a:pt x="2790" y="77"/>
                      </a:lnTo>
                      <a:lnTo>
                        <a:pt x="2790" y="310"/>
                      </a:lnTo>
                      <a:lnTo>
                        <a:pt x="2635" y="2944"/>
                      </a:lnTo>
                      <a:lnTo>
                        <a:pt x="2325" y="2944"/>
                      </a:lnTo>
                      <a:lnTo>
                        <a:pt x="2015" y="3021"/>
                      </a:lnTo>
                      <a:lnTo>
                        <a:pt x="1783" y="3177"/>
                      </a:lnTo>
                      <a:lnTo>
                        <a:pt x="1550" y="3486"/>
                      </a:lnTo>
                      <a:lnTo>
                        <a:pt x="1550" y="3796"/>
                      </a:lnTo>
                      <a:lnTo>
                        <a:pt x="1550" y="3951"/>
                      </a:lnTo>
                      <a:lnTo>
                        <a:pt x="1240" y="4029"/>
                      </a:lnTo>
                      <a:lnTo>
                        <a:pt x="1008" y="4184"/>
                      </a:lnTo>
                      <a:lnTo>
                        <a:pt x="852" y="4416"/>
                      </a:lnTo>
                      <a:lnTo>
                        <a:pt x="852" y="4726"/>
                      </a:lnTo>
                      <a:lnTo>
                        <a:pt x="465" y="4803"/>
                      </a:lnTo>
                      <a:lnTo>
                        <a:pt x="233" y="4959"/>
                      </a:lnTo>
                      <a:lnTo>
                        <a:pt x="77" y="5191"/>
                      </a:lnTo>
                      <a:lnTo>
                        <a:pt x="0" y="5578"/>
                      </a:lnTo>
                      <a:lnTo>
                        <a:pt x="0" y="15419"/>
                      </a:lnTo>
                      <a:lnTo>
                        <a:pt x="0" y="15651"/>
                      </a:lnTo>
                      <a:lnTo>
                        <a:pt x="155" y="15805"/>
                      </a:lnTo>
                      <a:lnTo>
                        <a:pt x="310" y="15961"/>
                      </a:lnTo>
                      <a:lnTo>
                        <a:pt x="542" y="15961"/>
                      </a:lnTo>
                      <a:lnTo>
                        <a:pt x="1627" y="15961"/>
                      </a:lnTo>
                      <a:lnTo>
                        <a:pt x="2170" y="15961"/>
                      </a:lnTo>
                      <a:lnTo>
                        <a:pt x="2170" y="14023"/>
                      </a:lnTo>
                      <a:lnTo>
                        <a:pt x="2247" y="13946"/>
                      </a:lnTo>
                      <a:lnTo>
                        <a:pt x="2325" y="13869"/>
                      </a:lnTo>
                      <a:lnTo>
                        <a:pt x="3564" y="13869"/>
                      </a:lnTo>
                      <a:lnTo>
                        <a:pt x="3642" y="13946"/>
                      </a:lnTo>
                      <a:lnTo>
                        <a:pt x="3642" y="14023"/>
                      </a:lnTo>
                      <a:lnTo>
                        <a:pt x="3642" y="15961"/>
                      </a:lnTo>
                      <a:lnTo>
                        <a:pt x="4185" y="15961"/>
                      </a:lnTo>
                      <a:lnTo>
                        <a:pt x="4262" y="15961"/>
                      </a:lnTo>
                      <a:lnTo>
                        <a:pt x="5270" y="15961"/>
                      </a:lnTo>
                      <a:lnTo>
                        <a:pt x="5502" y="15961"/>
                      </a:lnTo>
                      <a:lnTo>
                        <a:pt x="5735" y="15805"/>
                      </a:lnTo>
                      <a:lnTo>
                        <a:pt x="5812" y="15651"/>
                      </a:lnTo>
                      <a:lnTo>
                        <a:pt x="5889" y="15419"/>
                      </a:lnTo>
                      <a:lnTo>
                        <a:pt x="5889" y="5578"/>
                      </a:lnTo>
                      <a:lnTo>
                        <a:pt x="5812" y="5191"/>
                      </a:lnTo>
                      <a:lnTo>
                        <a:pt x="5657" y="4959"/>
                      </a:lnTo>
                      <a:lnTo>
                        <a:pt x="5347" y="4803"/>
                      </a:lnTo>
                      <a:lnTo>
                        <a:pt x="5037" y="4726"/>
                      </a:lnTo>
                      <a:close/>
                      <a:moveTo>
                        <a:pt x="4185" y="12629"/>
                      </a:moveTo>
                      <a:lnTo>
                        <a:pt x="1627" y="12629"/>
                      </a:lnTo>
                      <a:lnTo>
                        <a:pt x="1473" y="12552"/>
                      </a:lnTo>
                      <a:lnTo>
                        <a:pt x="1395" y="12552"/>
                      </a:lnTo>
                      <a:lnTo>
                        <a:pt x="1317" y="12396"/>
                      </a:lnTo>
                      <a:lnTo>
                        <a:pt x="1240" y="12319"/>
                      </a:lnTo>
                      <a:lnTo>
                        <a:pt x="1317" y="12164"/>
                      </a:lnTo>
                      <a:lnTo>
                        <a:pt x="1395" y="12087"/>
                      </a:lnTo>
                      <a:lnTo>
                        <a:pt x="1473" y="12009"/>
                      </a:lnTo>
                      <a:lnTo>
                        <a:pt x="1627" y="11931"/>
                      </a:lnTo>
                      <a:lnTo>
                        <a:pt x="4185" y="11931"/>
                      </a:lnTo>
                      <a:lnTo>
                        <a:pt x="4339" y="12009"/>
                      </a:lnTo>
                      <a:lnTo>
                        <a:pt x="4495" y="12087"/>
                      </a:lnTo>
                      <a:lnTo>
                        <a:pt x="4572" y="12164"/>
                      </a:lnTo>
                      <a:lnTo>
                        <a:pt x="4572" y="12319"/>
                      </a:lnTo>
                      <a:lnTo>
                        <a:pt x="4572" y="12396"/>
                      </a:lnTo>
                      <a:lnTo>
                        <a:pt x="4495" y="12552"/>
                      </a:lnTo>
                      <a:lnTo>
                        <a:pt x="4339" y="12552"/>
                      </a:lnTo>
                      <a:lnTo>
                        <a:pt x="4185" y="12629"/>
                      </a:lnTo>
                      <a:close/>
                      <a:moveTo>
                        <a:pt x="4185" y="11002"/>
                      </a:moveTo>
                      <a:lnTo>
                        <a:pt x="1627" y="11002"/>
                      </a:lnTo>
                      <a:lnTo>
                        <a:pt x="1473" y="11002"/>
                      </a:lnTo>
                      <a:lnTo>
                        <a:pt x="1395" y="10925"/>
                      </a:lnTo>
                      <a:lnTo>
                        <a:pt x="1317" y="10847"/>
                      </a:lnTo>
                      <a:lnTo>
                        <a:pt x="1240" y="10692"/>
                      </a:lnTo>
                      <a:lnTo>
                        <a:pt x="1317" y="10537"/>
                      </a:lnTo>
                      <a:lnTo>
                        <a:pt x="1395" y="10460"/>
                      </a:lnTo>
                      <a:lnTo>
                        <a:pt x="1473" y="10382"/>
                      </a:lnTo>
                      <a:lnTo>
                        <a:pt x="1627" y="10382"/>
                      </a:lnTo>
                      <a:lnTo>
                        <a:pt x="4185" y="10382"/>
                      </a:lnTo>
                      <a:lnTo>
                        <a:pt x="4339" y="10382"/>
                      </a:lnTo>
                      <a:lnTo>
                        <a:pt x="4495" y="10460"/>
                      </a:lnTo>
                      <a:lnTo>
                        <a:pt x="4572" y="10537"/>
                      </a:lnTo>
                      <a:lnTo>
                        <a:pt x="4572" y="10692"/>
                      </a:lnTo>
                      <a:lnTo>
                        <a:pt x="4572" y="10847"/>
                      </a:lnTo>
                      <a:lnTo>
                        <a:pt x="4495" y="10925"/>
                      </a:lnTo>
                      <a:lnTo>
                        <a:pt x="4339" y="11002"/>
                      </a:lnTo>
                      <a:lnTo>
                        <a:pt x="4185" y="11002"/>
                      </a:lnTo>
                      <a:close/>
                      <a:moveTo>
                        <a:pt x="4185" y="9452"/>
                      </a:moveTo>
                      <a:lnTo>
                        <a:pt x="1627" y="9452"/>
                      </a:lnTo>
                      <a:lnTo>
                        <a:pt x="1473" y="9375"/>
                      </a:lnTo>
                      <a:lnTo>
                        <a:pt x="1395" y="9297"/>
                      </a:lnTo>
                      <a:lnTo>
                        <a:pt x="1317" y="9220"/>
                      </a:lnTo>
                      <a:lnTo>
                        <a:pt x="1240" y="9064"/>
                      </a:lnTo>
                      <a:lnTo>
                        <a:pt x="1317" y="8987"/>
                      </a:lnTo>
                      <a:lnTo>
                        <a:pt x="1395" y="8833"/>
                      </a:lnTo>
                      <a:lnTo>
                        <a:pt x="1473" y="8833"/>
                      </a:lnTo>
                      <a:lnTo>
                        <a:pt x="1627" y="8755"/>
                      </a:lnTo>
                      <a:lnTo>
                        <a:pt x="4185" y="8755"/>
                      </a:lnTo>
                      <a:lnTo>
                        <a:pt x="4339" y="8833"/>
                      </a:lnTo>
                      <a:lnTo>
                        <a:pt x="4495" y="8833"/>
                      </a:lnTo>
                      <a:lnTo>
                        <a:pt x="4572" y="8987"/>
                      </a:lnTo>
                      <a:lnTo>
                        <a:pt x="4572" y="9064"/>
                      </a:lnTo>
                      <a:lnTo>
                        <a:pt x="4572" y="9220"/>
                      </a:lnTo>
                      <a:lnTo>
                        <a:pt x="4495" y="9297"/>
                      </a:lnTo>
                      <a:lnTo>
                        <a:pt x="4339" y="9375"/>
                      </a:lnTo>
                      <a:lnTo>
                        <a:pt x="4185" y="9452"/>
                      </a:lnTo>
                      <a:close/>
                      <a:moveTo>
                        <a:pt x="4185" y="7826"/>
                      </a:moveTo>
                      <a:lnTo>
                        <a:pt x="1627" y="7826"/>
                      </a:lnTo>
                      <a:lnTo>
                        <a:pt x="1473" y="7826"/>
                      </a:lnTo>
                      <a:lnTo>
                        <a:pt x="1395" y="7747"/>
                      </a:lnTo>
                      <a:lnTo>
                        <a:pt x="1317" y="7670"/>
                      </a:lnTo>
                      <a:lnTo>
                        <a:pt x="1240" y="7516"/>
                      </a:lnTo>
                      <a:lnTo>
                        <a:pt x="1317" y="7360"/>
                      </a:lnTo>
                      <a:lnTo>
                        <a:pt x="1395" y="7283"/>
                      </a:lnTo>
                      <a:lnTo>
                        <a:pt x="1473" y="7205"/>
                      </a:lnTo>
                      <a:lnTo>
                        <a:pt x="1627" y="7205"/>
                      </a:lnTo>
                      <a:lnTo>
                        <a:pt x="4185" y="7205"/>
                      </a:lnTo>
                      <a:lnTo>
                        <a:pt x="4339" y="7205"/>
                      </a:lnTo>
                      <a:lnTo>
                        <a:pt x="4495" y="7283"/>
                      </a:lnTo>
                      <a:lnTo>
                        <a:pt x="4572" y="7360"/>
                      </a:lnTo>
                      <a:lnTo>
                        <a:pt x="4572" y="7516"/>
                      </a:lnTo>
                      <a:lnTo>
                        <a:pt x="4572" y="7670"/>
                      </a:lnTo>
                      <a:lnTo>
                        <a:pt x="4495" y="7747"/>
                      </a:lnTo>
                      <a:lnTo>
                        <a:pt x="4339" y="7826"/>
                      </a:lnTo>
                      <a:lnTo>
                        <a:pt x="4185" y="7826"/>
                      </a:lnTo>
                      <a:close/>
                      <a:moveTo>
                        <a:pt x="4185" y="6276"/>
                      </a:moveTo>
                      <a:lnTo>
                        <a:pt x="1627" y="6276"/>
                      </a:lnTo>
                      <a:lnTo>
                        <a:pt x="1473" y="6199"/>
                      </a:lnTo>
                      <a:lnTo>
                        <a:pt x="1395" y="6121"/>
                      </a:lnTo>
                      <a:lnTo>
                        <a:pt x="1317" y="6043"/>
                      </a:lnTo>
                      <a:lnTo>
                        <a:pt x="1240" y="5888"/>
                      </a:lnTo>
                      <a:lnTo>
                        <a:pt x="1317" y="5811"/>
                      </a:lnTo>
                      <a:lnTo>
                        <a:pt x="1395" y="5656"/>
                      </a:lnTo>
                      <a:lnTo>
                        <a:pt x="1473" y="5578"/>
                      </a:lnTo>
                      <a:lnTo>
                        <a:pt x="1627" y="5578"/>
                      </a:lnTo>
                      <a:lnTo>
                        <a:pt x="4185" y="5578"/>
                      </a:lnTo>
                      <a:lnTo>
                        <a:pt x="4339" y="5578"/>
                      </a:lnTo>
                      <a:lnTo>
                        <a:pt x="4495" y="5656"/>
                      </a:lnTo>
                      <a:lnTo>
                        <a:pt x="4572" y="5811"/>
                      </a:lnTo>
                      <a:lnTo>
                        <a:pt x="4572" y="5888"/>
                      </a:lnTo>
                      <a:lnTo>
                        <a:pt x="4572" y="6043"/>
                      </a:lnTo>
                      <a:lnTo>
                        <a:pt x="4495" y="6121"/>
                      </a:lnTo>
                      <a:lnTo>
                        <a:pt x="4339" y="6199"/>
                      </a:lnTo>
                      <a:lnTo>
                        <a:pt x="4185" y="6276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2" name="Freeform 63"/>
              <p:cNvSpPr>
                <a:spLocks/>
              </p:cNvSpPr>
              <p:nvPr/>
            </p:nvSpPr>
            <p:spPr bwMode="auto">
              <a:xfrm flipH="1">
                <a:off x="8272871" y="1570543"/>
                <a:ext cx="247365" cy="612209"/>
              </a:xfrm>
              <a:custGeom>
                <a:avLst/>
                <a:gdLst/>
                <a:ahLst/>
                <a:cxnLst>
                  <a:cxn ang="0">
                    <a:pos x="4913" y="0"/>
                  </a:cxn>
                  <a:cxn ang="0">
                    <a:pos x="11380" y="9251"/>
                  </a:cxn>
                  <a:cxn ang="0">
                    <a:pos x="8661" y="9251"/>
                  </a:cxn>
                  <a:cxn ang="0">
                    <a:pos x="8667" y="9270"/>
                  </a:cxn>
                  <a:cxn ang="0">
                    <a:pos x="4712" y="9270"/>
                  </a:cxn>
                  <a:cxn ang="0">
                    <a:pos x="6491" y="16420"/>
                  </a:cxn>
                  <a:cxn ang="0">
                    <a:pos x="0" y="7132"/>
                  </a:cxn>
                  <a:cxn ang="0">
                    <a:pos x="6689" y="7132"/>
                  </a:cxn>
                  <a:cxn ang="0">
                    <a:pos x="4913" y="0"/>
                  </a:cxn>
                </a:cxnLst>
                <a:rect l="0" t="0" r="r" b="b"/>
                <a:pathLst>
                  <a:path w="11380" h="16420">
                    <a:moveTo>
                      <a:pt x="4913" y="0"/>
                    </a:moveTo>
                    <a:lnTo>
                      <a:pt x="11380" y="9251"/>
                    </a:lnTo>
                    <a:lnTo>
                      <a:pt x="8661" y="9251"/>
                    </a:lnTo>
                    <a:lnTo>
                      <a:pt x="8667" y="9270"/>
                    </a:lnTo>
                    <a:lnTo>
                      <a:pt x="4712" y="9270"/>
                    </a:lnTo>
                    <a:lnTo>
                      <a:pt x="6491" y="16420"/>
                    </a:lnTo>
                    <a:lnTo>
                      <a:pt x="0" y="7132"/>
                    </a:lnTo>
                    <a:lnTo>
                      <a:pt x="6689" y="7132"/>
                    </a:lnTo>
                    <a:lnTo>
                      <a:pt x="4913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63" name="文本框 2"/>
              <p:cNvSpPr txBox="1"/>
              <p:nvPr/>
            </p:nvSpPr>
            <p:spPr>
              <a:xfrm>
                <a:off x="7353109" y="1773981"/>
                <a:ext cx="524715" cy="363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00" dirty="0">
                    <a:latin typeface="+mn-ea"/>
                    <a:ea typeface="+mn-ea"/>
                  </a:rPr>
                  <a:t>DCI</a:t>
                </a:r>
                <a:endParaRPr lang="zh-CN" altLang="en-US" sz="19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68" name="圆角矩形 167"/>
            <p:cNvSpPr/>
            <p:nvPr/>
          </p:nvSpPr>
          <p:spPr bwMode="auto">
            <a:xfrm>
              <a:off x="8562974" y="967131"/>
              <a:ext cx="3245478" cy="350821"/>
            </a:xfrm>
            <a:prstGeom prst="roundRect">
              <a:avLst>
                <a:gd name="adj" fmla="val 11828"/>
              </a:avLst>
            </a:prstGeom>
            <a:solidFill>
              <a:srgbClr val="EA5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虚拟机数据中心间迁移</a:t>
              </a:r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9744577" y="2305699"/>
              <a:ext cx="1034704" cy="521259"/>
            </a:xfrm>
            <a:prstGeom prst="rightArrow">
              <a:avLst/>
            </a:prstGeom>
            <a:gradFill>
              <a:gsLst>
                <a:gs pos="0">
                  <a:srgbClr val="99CCFF"/>
                </a:gs>
                <a:gs pos="80000">
                  <a:schemeClr val="bg1"/>
                </a:gs>
                <a:gs pos="100000">
                  <a:srgbClr val="99CCFF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4" tIns="45708" rIns="91414" bIns="45708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0" name="TextBox 442"/>
            <p:cNvSpPr txBox="1"/>
            <p:nvPr/>
          </p:nvSpPr>
          <p:spPr>
            <a:xfrm>
              <a:off x="9474164" y="2437998"/>
              <a:ext cx="1401361" cy="278599"/>
            </a:xfrm>
            <a:prstGeom prst="rect">
              <a:avLst/>
            </a:prstGeom>
            <a:noFill/>
          </p:spPr>
          <p:txBody>
            <a:bodyPr wrap="square" lIns="91414" tIns="45708" rIns="91414" bIns="45708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VM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迁移</a:t>
              </a:r>
            </a:p>
          </p:txBody>
        </p:sp>
        <p:sp>
          <p:nvSpPr>
            <p:cNvPr id="171" name="等腰三角形 170"/>
            <p:cNvSpPr/>
            <p:nvPr/>
          </p:nvSpPr>
          <p:spPr>
            <a:xfrm flipV="1">
              <a:off x="1355628" y="2836158"/>
              <a:ext cx="8687319" cy="506483"/>
            </a:xfrm>
            <a:prstGeom prst="triangle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2" name="圆角矩形 171"/>
            <p:cNvSpPr/>
            <p:nvPr/>
          </p:nvSpPr>
          <p:spPr bwMode="auto">
            <a:xfrm>
              <a:off x="3243877" y="2806674"/>
              <a:ext cx="5007647" cy="427107"/>
            </a:xfrm>
            <a:prstGeom prst="roundRect">
              <a:avLst>
                <a:gd name="adj" fmla="val 184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提升资源利用率</a:t>
              </a:r>
            </a:p>
          </p:txBody>
        </p:sp>
        <p:grpSp>
          <p:nvGrpSpPr>
            <p:cNvPr id="173" name="组合 452"/>
            <p:cNvGrpSpPr/>
            <p:nvPr/>
          </p:nvGrpSpPr>
          <p:grpSpPr>
            <a:xfrm>
              <a:off x="1437637" y="3500769"/>
              <a:ext cx="4160524" cy="2493631"/>
              <a:chOff x="960116" y="3378849"/>
              <a:chExt cx="4369937" cy="2972514"/>
            </a:xfrm>
          </p:grpSpPr>
          <p:sp>
            <p:nvSpPr>
              <p:cNvPr id="174" name="TextBox 995"/>
              <p:cNvSpPr txBox="1"/>
              <p:nvPr/>
            </p:nvSpPr>
            <p:spPr>
              <a:xfrm>
                <a:off x="1068517" y="3378849"/>
                <a:ext cx="4218850" cy="34458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p:spPr>
            <p:txBody>
              <a:bodyPr lIns="121901" tIns="60952" rIns="121901" bIns="60952" anchor="ctr"/>
              <a:lstStyle/>
              <a:p>
                <a:pPr algn="ctr" defTabSz="1219006">
                  <a:buClr>
                    <a:srgbClr val="990000">
                      <a:lumMod val="75000"/>
                    </a:srgbClr>
                  </a:buClr>
                  <a:buSzPct val="70000"/>
                  <a:defRPr/>
                </a:pPr>
                <a:r>
                  <a:rPr lang="zh-CN" altLang="en-US" sz="1600" b="1" kern="0" dirty="0">
                    <a:solidFill>
                      <a:prstClr val="white"/>
                    </a:solidFill>
                    <a:latin typeface="+mn-ea"/>
                    <a:ea typeface="+mn-ea"/>
                  </a:rPr>
                  <a:t>目标：提升资源利用率</a:t>
                </a:r>
                <a:endParaRPr lang="en-US" altLang="zh-CN" sz="1600" b="1" kern="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 bwMode="auto">
              <a:xfrm flipH="1">
                <a:off x="993991" y="3880303"/>
                <a:ext cx="4336062" cy="247106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9050" algn="ctr">
                <a:noFill/>
                <a:prstDash val="dash"/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txBody>
              <a:bodyPr wrap="none" lIns="121653" tIns="60828" rIns="121653" bIns="60828" anchor="ctr"/>
              <a:lstStyle/>
              <a:p>
                <a:pPr algn="ctr" defTabSz="911942" eaLnBrk="0" fontAlgn="auto" hangingPunct="0">
                  <a:spcBef>
                    <a:spcPts val="0"/>
                  </a:spcBef>
                  <a:spcAft>
                    <a:spcPts val="0"/>
                  </a:spcAft>
                  <a:buSzPct val="60000"/>
                  <a:defRPr/>
                </a:pPr>
                <a:endParaRPr lang="zh-CN" altLang="en-US" sz="700" kern="0" dirty="0">
                  <a:solidFill>
                    <a:srgbClr val="5F5F5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6" name="Rectangle 30" descr="Large grid"/>
              <p:cNvSpPr>
                <a:spLocks noChangeArrowheads="1"/>
              </p:cNvSpPr>
              <p:nvPr/>
            </p:nvSpPr>
            <p:spPr bwMode="auto">
              <a:xfrm>
                <a:off x="1468248" y="4166962"/>
                <a:ext cx="1016265" cy="846667"/>
              </a:xfrm>
              <a:prstGeom prst="rect">
                <a:avLst/>
              </a:prstGeom>
              <a:pattFill prst="lgGrid">
                <a:fgClr>
                  <a:srgbClr val="DEE2FE"/>
                </a:fgClr>
                <a:bgClr>
                  <a:srgbClr val="FFFFFF"/>
                </a:bgClr>
              </a:pattFill>
              <a:ln w="9525" algn="ctr">
                <a:solidFill>
                  <a:srgbClr val="006699"/>
                </a:solidFill>
                <a:miter lim="800000"/>
                <a:headEnd/>
                <a:tailEnd/>
              </a:ln>
            </p:spPr>
            <p:txBody>
              <a:bodyPr wrap="none" lIns="121935" tIns="60968" rIns="121935" bIns="60968" anchor="ctr"/>
              <a:lstStyle/>
              <a:p>
                <a:pPr defTabSz="121935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7" name="Shape 539"/>
              <p:cNvSpPr/>
              <p:nvPr/>
            </p:nvSpPr>
            <p:spPr>
              <a:xfrm>
                <a:off x="960116" y="5151602"/>
                <a:ext cx="4194524" cy="1047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477"/>
                    </a:moveTo>
                    <a:lnTo>
                      <a:pt x="4800" y="0"/>
                    </a:lnTo>
                    <a:lnTo>
                      <a:pt x="16749" y="0"/>
                    </a:lnTo>
                    <a:lnTo>
                      <a:pt x="21600" y="21600"/>
                    </a:lnTo>
                    <a:lnTo>
                      <a:pt x="0" y="2147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3D7">
                      <a:alpha val="50000"/>
                    </a:srgbClr>
                  </a:gs>
                  <a:gs pos="100000">
                    <a:srgbClr val="3A88FE">
                      <a:alpha val="0"/>
                    </a:srgbClr>
                  </a:gs>
                </a:gsLst>
                <a:lin ang="1626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74349">
                  <a:defRPr sz="220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6400" b="1" dirty="0">
                  <a:latin typeface="+mn-ea"/>
                  <a:ea typeface="+mn-ea"/>
                  <a:cs typeface="Gill Sans"/>
                  <a:sym typeface="Gill Sans"/>
                </a:endParaRPr>
              </a:p>
            </p:txBody>
          </p:sp>
          <p:sp>
            <p:nvSpPr>
              <p:cNvPr id="178" name="Shape 550"/>
              <p:cNvSpPr/>
              <p:nvPr/>
            </p:nvSpPr>
            <p:spPr>
              <a:xfrm>
                <a:off x="2642264" y="5569190"/>
                <a:ext cx="819672" cy="22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EBEBEB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 sz="1400"/>
                </a:pPr>
                <a:endParaRPr sz="2500" b="1" dirty="0">
                  <a:latin typeface="+mn-ea"/>
                  <a:ea typeface="+mn-ea"/>
                </a:endParaRPr>
              </a:p>
            </p:txBody>
          </p:sp>
          <p:sp>
            <p:nvSpPr>
              <p:cNvPr id="179" name="Shape 552"/>
              <p:cNvSpPr/>
              <p:nvPr/>
            </p:nvSpPr>
            <p:spPr>
              <a:xfrm flipV="1">
                <a:off x="2250674" y="5741241"/>
                <a:ext cx="1591172" cy="59"/>
              </a:xfrm>
              <a:prstGeom prst="line">
                <a:avLst/>
              </a:prstGeom>
              <a:noFill/>
              <a:ln w="3175" cap="flat">
                <a:solidFill>
                  <a:srgbClr val="E63B7A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1276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100" b="1" dirty="0">
                  <a:latin typeface="+mn-ea"/>
                  <a:ea typeface="+mn-ea"/>
                  <a:cs typeface="Helvetica"/>
                  <a:sym typeface="Helvetica"/>
                </a:endParaRPr>
              </a:p>
            </p:txBody>
          </p:sp>
          <p:grpSp>
            <p:nvGrpSpPr>
              <p:cNvPr id="180" name="Group 558"/>
              <p:cNvGrpSpPr/>
              <p:nvPr/>
            </p:nvGrpSpPr>
            <p:grpSpPr>
              <a:xfrm>
                <a:off x="2404784" y="5089993"/>
                <a:ext cx="359308" cy="274603"/>
                <a:chOff x="0" y="0"/>
                <a:chExt cx="780287" cy="380390"/>
              </a:xfrm>
            </p:grpSpPr>
            <p:sp>
              <p:nvSpPr>
                <p:cNvPr id="383" name="Shape 553"/>
                <p:cNvSpPr/>
                <p:nvPr/>
              </p:nvSpPr>
              <p:spPr>
                <a:xfrm flipV="1">
                  <a:off x="0" y="0"/>
                  <a:ext cx="780288" cy="307239"/>
                </a:xfrm>
                <a:prstGeom prst="line">
                  <a:avLst/>
                </a:prstGeom>
                <a:noFill/>
                <a:ln w="3175" cap="flat">
                  <a:solidFill>
                    <a:srgbClr val="E63B7A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4" name="Shape 554"/>
                <p:cNvSpPr/>
                <p:nvPr/>
              </p:nvSpPr>
              <p:spPr>
                <a:xfrm flipV="1">
                  <a:off x="0" y="18287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FFB43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5" name="Shape 555"/>
                <p:cNvSpPr/>
                <p:nvPr/>
              </p:nvSpPr>
              <p:spPr>
                <a:xfrm flipV="1">
                  <a:off x="0" y="36575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96D35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6" name="Shape 556"/>
                <p:cNvSpPr/>
                <p:nvPr/>
              </p:nvSpPr>
              <p:spPr>
                <a:xfrm flipV="1">
                  <a:off x="0" y="54863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00C7FC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7" name="Shape 557"/>
                <p:cNvSpPr/>
                <p:nvPr/>
              </p:nvSpPr>
              <p:spPr>
                <a:xfrm flipV="1">
                  <a:off x="0" y="73151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</p:grpSp>
          <p:grpSp>
            <p:nvGrpSpPr>
              <p:cNvPr id="181" name="Group 564"/>
              <p:cNvGrpSpPr/>
              <p:nvPr/>
            </p:nvGrpSpPr>
            <p:grpSpPr>
              <a:xfrm flipH="1">
                <a:off x="3347967" y="5089993"/>
                <a:ext cx="359308" cy="274603"/>
                <a:chOff x="0" y="0"/>
                <a:chExt cx="780287" cy="380390"/>
              </a:xfrm>
            </p:grpSpPr>
            <p:sp>
              <p:nvSpPr>
                <p:cNvPr id="378" name="Shape 559"/>
                <p:cNvSpPr/>
                <p:nvPr/>
              </p:nvSpPr>
              <p:spPr>
                <a:xfrm flipV="1">
                  <a:off x="0" y="0"/>
                  <a:ext cx="780288" cy="307239"/>
                </a:xfrm>
                <a:prstGeom prst="line">
                  <a:avLst/>
                </a:prstGeom>
                <a:noFill/>
                <a:ln w="3175" cap="flat">
                  <a:solidFill>
                    <a:srgbClr val="E63B7A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79" name="Shape 560"/>
                <p:cNvSpPr/>
                <p:nvPr/>
              </p:nvSpPr>
              <p:spPr>
                <a:xfrm flipV="1">
                  <a:off x="0" y="18287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FFB43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0" name="Shape 561"/>
                <p:cNvSpPr/>
                <p:nvPr/>
              </p:nvSpPr>
              <p:spPr>
                <a:xfrm flipV="1">
                  <a:off x="0" y="36575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96D35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1" name="Shape 562"/>
                <p:cNvSpPr/>
                <p:nvPr/>
              </p:nvSpPr>
              <p:spPr>
                <a:xfrm flipV="1">
                  <a:off x="0" y="54863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00C7FC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82" name="Shape 563"/>
                <p:cNvSpPr/>
                <p:nvPr/>
              </p:nvSpPr>
              <p:spPr>
                <a:xfrm flipV="1">
                  <a:off x="0" y="73151"/>
                  <a:ext cx="780288" cy="307240"/>
                </a:xfrm>
                <a:prstGeom prst="line">
                  <a:avLst/>
                </a:prstGeom>
                <a:noFill/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81276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2100" b="1" dirty="0">
                    <a:latin typeface="+mn-ea"/>
                    <a:ea typeface="+mn-ea"/>
                    <a:cs typeface="Helvetica"/>
                    <a:sym typeface="Helvetica"/>
                  </a:endParaRPr>
                </a:p>
              </p:txBody>
            </p:sp>
          </p:grpSp>
          <p:sp>
            <p:nvSpPr>
              <p:cNvPr id="182" name="Shape 565"/>
              <p:cNvSpPr/>
              <p:nvPr/>
            </p:nvSpPr>
            <p:spPr>
              <a:xfrm flipV="1">
                <a:off x="2249971" y="5750041"/>
                <a:ext cx="1591874" cy="65"/>
              </a:xfrm>
              <a:prstGeom prst="line">
                <a:avLst/>
              </a:prstGeom>
              <a:noFill/>
              <a:ln w="3175" cap="flat">
                <a:solidFill>
                  <a:srgbClr val="FFB43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1276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100" b="1" dirty="0">
                  <a:latin typeface="+mn-ea"/>
                  <a:ea typeface="+mn-ea"/>
                  <a:cs typeface="Helvetica"/>
                  <a:sym typeface="Helvetica"/>
                </a:endParaRPr>
              </a:p>
            </p:txBody>
          </p:sp>
          <p:sp>
            <p:nvSpPr>
              <p:cNvPr id="183" name="Shape 566"/>
              <p:cNvSpPr/>
              <p:nvPr/>
            </p:nvSpPr>
            <p:spPr>
              <a:xfrm flipV="1">
                <a:off x="2247869" y="5758870"/>
                <a:ext cx="1591872" cy="55"/>
              </a:xfrm>
              <a:prstGeom prst="line">
                <a:avLst/>
              </a:prstGeom>
              <a:noFill/>
              <a:ln w="3175" cap="flat">
                <a:solidFill>
                  <a:srgbClr val="96D3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1276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100" b="1" dirty="0">
                  <a:latin typeface="+mn-ea"/>
                  <a:ea typeface="+mn-ea"/>
                  <a:cs typeface="Helvetica"/>
                  <a:sym typeface="Helvetica"/>
                </a:endParaRPr>
              </a:p>
            </p:txBody>
          </p:sp>
          <p:sp>
            <p:nvSpPr>
              <p:cNvPr id="184" name="Shape 567"/>
              <p:cNvSpPr/>
              <p:nvPr/>
            </p:nvSpPr>
            <p:spPr>
              <a:xfrm flipV="1">
                <a:off x="2248571" y="5767667"/>
                <a:ext cx="1591170" cy="59"/>
              </a:xfrm>
              <a:prstGeom prst="line">
                <a:avLst/>
              </a:prstGeom>
              <a:noFill/>
              <a:ln w="3175" cap="flat">
                <a:solidFill>
                  <a:srgbClr val="00C7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1276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100" b="1" dirty="0">
                  <a:latin typeface="+mn-ea"/>
                  <a:ea typeface="+mn-ea"/>
                  <a:cs typeface="Helvetica"/>
                  <a:sym typeface="Helvetica"/>
                </a:endParaRPr>
              </a:p>
            </p:txBody>
          </p:sp>
          <p:sp>
            <p:nvSpPr>
              <p:cNvPr id="185" name="Shape 568"/>
              <p:cNvSpPr/>
              <p:nvPr/>
            </p:nvSpPr>
            <p:spPr>
              <a:xfrm flipV="1">
                <a:off x="2249270" y="5776472"/>
                <a:ext cx="1587661" cy="55"/>
              </a:xfrm>
              <a:prstGeom prst="line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81276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100" b="1" dirty="0">
                  <a:latin typeface="+mn-ea"/>
                  <a:ea typeface="+mn-ea"/>
                  <a:cs typeface="Helvetica"/>
                  <a:sym typeface="Helvetica"/>
                </a:endParaRPr>
              </a:p>
            </p:txBody>
          </p:sp>
          <p:pic>
            <p:nvPicPr>
              <p:cNvPr id="186" name="droppedImage.pdf"/>
              <p:cNvPicPr/>
              <p:nvPr/>
            </p:nvPicPr>
            <p:blipFill>
              <a:blip r:embed="rId5" cstate="print"/>
              <a:srcRect t="16050"/>
              <a:stretch>
                <a:fillRect/>
              </a:stretch>
            </p:blipFill>
            <p:spPr>
              <a:xfrm>
                <a:off x="1416969" y="5191210"/>
                <a:ext cx="991354" cy="6686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droppedImage.pdf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79210" y="5063361"/>
                <a:ext cx="991354" cy="7965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8" name="droppedImage.pdf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59987" y="4905166"/>
                <a:ext cx="589489" cy="4236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9" name="Rectangle 31"/>
              <p:cNvSpPr>
                <a:spLocks noChangeArrowheads="1"/>
              </p:cNvSpPr>
              <p:nvPr/>
            </p:nvSpPr>
            <p:spPr bwMode="auto">
              <a:xfrm>
                <a:off x="1631698" y="4698247"/>
                <a:ext cx="232894" cy="222249"/>
              </a:xfrm>
              <a:prstGeom prst="rect">
                <a:avLst/>
              </a:prstGeom>
              <a:gradFill rotWithShape="1">
                <a:gsLst>
                  <a:gs pos="0">
                    <a:srgbClr val="84BF25"/>
                  </a:gs>
                  <a:gs pos="50000">
                    <a:srgbClr val="CEEC9C"/>
                  </a:gs>
                  <a:gs pos="100000">
                    <a:srgbClr val="84BF2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121935" tIns="60968" rIns="121935" bIns="60968" anchor="ctr"/>
              <a:lstStyle/>
              <a:p>
                <a:endParaRPr lang="zh-CN" altLang="en-US"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1913288" y="4776563"/>
                <a:ext cx="164719" cy="143933"/>
              </a:xfrm>
              <a:prstGeom prst="rect">
                <a:avLst/>
              </a:prstGeom>
              <a:gradFill rotWithShape="1">
                <a:gsLst>
                  <a:gs pos="0">
                    <a:srgbClr val="84BF25"/>
                  </a:gs>
                  <a:gs pos="50000">
                    <a:srgbClr val="CEEC9C"/>
                  </a:gs>
                  <a:gs pos="100000">
                    <a:srgbClr val="84BF2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121935" tIns="60968" rIns="121935" bIns="60968" anchor="ctr"/>
              <a:lstStyle/>
              <a:p>
                <a:endParaRPr lang="zh-CN" altLang="en-US"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32"/>
              <p:cNvSpPr>
                <a:spLocks noChangeArrowheads="1"/>
              </p:cNvSpPr>
              <p:nvPr/>
            </p:nvSpPr>
            <p:spPr bwMode="auto">
              <a:xfrm>
                <a:off x="2167355" y="4793496"/>
                <a:ext cx="164719" cy="143933"/>
              </a:xfrm>
              <a:prstGeom prst="rect">
                <a:avLst/>
              </a:prstGeom>
              <a:gradFill rotWithShape="1">
                <a:gsLst>
                  <a:gs pos="0">
                    <a:srgbClr val="84BF25"/>
                  </a:gs>
                  <a:gs pos="50000">
                    <a:srgbClr val="CEEC9C"/>
                  </a:gs>
                  <a:gs pos="100000">
                    <a:srgbClr val="84BF2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121935" tIns="60968" rIns="121935" bIns="60968" anchor="ctr"/>
              <a:lstStyle/>
              <a:p>
                <a:endParaRPr lang="zh-CN" altLang="en-US"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2" name="Rectangle 30" descr="Large grid"/>
              <p:cNvSpPr>
                <a:spLocks noChangeArrowheads="1"/>
              </p:cNvSpPr>
              <p:nvPr/>
            </p:nvSpPr>
            <p:spPr bwMode="auto">
              <a:xfrm>
                <a:off x="3636279" y="4166962"/>
                <a:ext cx="1016265" cy="846667"/>
              </a:xfrm>
              <a:prstGeom prst="rect">
                <a:avLst/>
              </a:prstGeom>
              <a:pattFill prst="lgGrid">
                <a:fgClr>
                  <a:srgbClr val="DEE2FE"/>
                </a:fgClr>
                <a:bgClr>
                  <a:srgbClr val="FFFFFF"/>
                </a:bgClr>
              </a:pattFill>
              <a:ln w="9525" algn="ctr">
                <a:solidFill>
                  <a:srgbClr val="006699"/>
                </a:solidFill>
                <a:miter lim="800000"/>
                <a:headEnd/>
                <a:tailEnd/>
              </a:ln>
            </p:spPr>
            <p:txBody>
              <a:bodyPr wrap="none" lIns="121935" tIns="60968" rIns="121935" bIns="60968" anchor="ctr"/>
              <a:lstStyle/>
              <a:p>
                <a:pPr defTabSz="121935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93" name="组合 1213"/>
              <p:cNvGrpSpPr/>
              <p:nvPr/>
            </p:nvGrpSpPr>
            <p:grpSpPr>
              <a:xfrm>
                <a:off x="3799729" y="4234697"/>
                <a:ext cx="632625" cy="702733"/>
                <a:chOff x="6993255" y="1435101"/>
                <a:chExt cx="474345" cy="527050"/>
              </a:xfrm>
            </p:grpSpPr>
            <p:sp>
              <p:nvSpPr>
                <p:cNvPr id="376" name="Rectangle 31"/>
                <p:cNvSpPr>
                  <a:spLocks noChangeArrowheads="1"/>
                </p:cNvSpPr>
                <p:nvPr/>
              </p:nvSpPr>
              <p:spPr bwMode="auto">
                <a:xfrm>
                  <a:off x="6993255" y="1435101"/>
                  <a:ext cx="169545" cy="51435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0" scaled="0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77" name="Rectangle 31"/>
                <p:cNvSpPr>
                  <a:spLocks noChangeArrowheads="1"/>
                </p:cNvSpPr>
                <p:nvPr/>
              </p:nvSpPr>
              <p:spPr bwMode="auto">
                <a:xfrm>
                  <a:off x="7298055" y="1447801"/>
                  <a:ext cx="169545" cy="51435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0" scaled="0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344"/>
              <p:cNvGrpSpPr>
                <a:grpSpLocks noChangeAspect="1"/>
              </p:cNvGrpSpPr>
              <p:nvPr/>
            </p:nvGrpSpPr>
            <p:grpSpPr>
              <a:xfrm>
                <a:off x="2298197" y="5118616"/>
                <a:ext cx="1673449" cy="690880"/>
                <a:chOff x="3377361" y="1224392"/>
                <a:chExt cx="4693649" cy="4680293"/>
              </a:xfrm>
            </p:grpSpPr>
            <p:cxnSp>
              <p:nvCxnSpPr>
                <p:cNvPr id="208" name="Straight Connector 345"/>
                <p:cNvCxnSpPr/>
                <p:nvPr/>
              </p:nvCxnSpPr>
              <p:spPr bwMode="auto">
                <a:xfrm flipH="1">
                  <a:off x="4139724" y="1441417"/>
                  <a:ext cx="1571401" cy="65877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9" name="Straight Connector 346"/>
                <p:cNvCxnSpPr>
                  <a:stCxn id="363" idx="2"/>
                  <a:endCxn id="359" idx="6"/>
                </p:cNvCxnSpPr>
                <p:nvPr/>
              </p:nvCxnSpPr>
              <p:spPr bwMode="auto">
                <a:xfrm>
                  <a:off x="4855980" y="1616542"/>
                  <a:ext cx="1690486" cy="409545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Straight Connector 347"/>
                <p:cNvCxnSpPr>
                  <a:stCxn id="363" idx="4"/>
                </p:cNvCxnSpPr>
                <p:nvPr/>
              </p:nvCxnSpPr>
              <p:spPr bwMode="auto">
                <a:xfrm>
                  <a:off x="4855981" y="1616542"/>
                  <a:ext cx="2426545" cy="361664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1" name="Straight Connector 348"/>
                <p:cNvCxnSpPr>
                  <a:stCxn id="363" idx="4"/>
                  <a:endCxn id="357" idx="7"/>
                </p:cNvCxnSpPr>
                <p:nvPr/>
              </p:nvCxnSpPr>
              <p:spPr bwMode="auto">
                <a:xfrm>
                  <a:off x="4855981" y="1616542"/>
                  <a:ext cx="850197" cy="426885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2" name="Straight Connector 349"/>
                <p:cNvCxnSpPr>
                  <a:stCxn id="363" idx="2"/>
                  <a:endCxn id="355" idx="6"/>
                </p:cNvCxnSpPr>
                <p:nvPr/>
              </p:nvCxnSpPr>
              <p:spPr bwMode="auto">
                <a:xfrm>
                  <a:off x="4855980" y="1616542"/>
                  <a:ext cx="1" cy="409545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3" name="Straight Connector 350"/>
                <p:cNvCxnSpPr>
                  <a:stCxn id="363" idx="4"/>
                </p:cNvCxnSpPr>
                <p:nvPr/>
              </p:nvCxnSpPr>
              <p:spPr bwMode="auto">
                <a:xfrm>
                  <a:off x="4855981" y="1616542"/>
                  <a:ext cx="2907206" cy="287564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4" name="Straight Connector 351"/>
                <p:cNvCxnSpPr>
                  <a:stCxn id="363" idx="5"/>
                </p:cNvCxnSpPr>
                <p:nvPr/>
              </p:nvCxnSpPr>
              <p:spPr bwMode="auto">
                <a:xfrm>
                  <a:off x="4855981" y="1616542"/>
                  <a:ext cx="3072188" cy="204686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5" name="Straight Connector 352"/>
                <p:cNvCxnSpPr>
                  <a:stCxn id="363" idx="5"/>
                </p:cNvCxnSpPr>
                <p:nvPr/>
              </p:nvCxnSpPr>
              <p:spPr bwMode="auto">
                <a:xfrm>
                  <a:off x="4855981" y="1616542"/>
                  <a:ext cx="2887949" cy="11836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6" name="Straight Connector 353"/>
                <p:cNvCxnSpPr>
                  <a:stCxn id="363" idx="6"/>
                </p:cNvCxnSpPr>
                <p:nvPr/>
              </p:nvCxnSpPr>
              <p:spPr bwMode="auto">
                <a:xfrm>
                  <a:off x="4855981" y="1616542"/>
                  <a:ext cx="2413430" cy="48716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7" name="Straight Connector 354"/>
                <p:cNvCxnSpPr>
                  <a:stCxn id="363" idx="3"/>
                  <a:endCxn id="353" idx="0"/>
                </p:cNvCxnSpPr>
                <p:nvPr/>
              </p:nvCxnSpPr>
              <p:spPr bwMode="auto">
                <a:xfrm flipH="1">
                  <a:off x="4136756" y="1616542"/>
                  <a:ext cx="719224" cy="361664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8" name="Straight Connector 355"/>
                <p:cNvCxnSpPr>
                  <a:stCxn id="363" idx="6"/>
                  <a:endCxn id="351" idx="1"/>
                </p:cNvCxnSpPr>
                <p:nvPr/>
              </p:nvCxnSpPr>
              <p:spPr bwMode="auto">
                <a:xfrm flipH="1">
                  <a:off x="3654500" y="1616542"/>
                  <a:ext cx="1201481" cy="289329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Straight Connector 356"/>
                <p:cNvCxnSpPr>
                  <a:stCxn id="363" idx="5"/>
                  <a:endCxn id="349" idx="2"/>
                </p:cNvCxnSpPr>
                <p:nvPr/>
              </p:nvCxnSpPr>
              <p:spPr bwMode="auto">
                <a:xfrm flipH="1">
                  <a:off x="3484185" y="1616542"/>
                  <a:ext cx="1371796" cy="204966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0" name="Straight Connector 357"/>
                <p:cNvCxnSpPr>
                  <a:stCxn id="363" idx="5"/>
                  <a:endCxn id="367" idx="6"/>
                </p:cNvCxnSpPr>
                <p:nvPr/>
              </p:nvCxnSpPr>
              <p:spPr bwMode="auto">
                <a:xfrm>
                  <a:off x="4855981" y="1616542"/>
                  <a:ext cx="1690485" cy="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1" name="Straight Connector 358"/>
                <p:cNvCxnSpPr>
                  <a:stCxn id="363" idx="0"/>
                  <a:endCxn id="347" idx="6"/>
                </p:cNvCxnSpPr>
                <p:nvPr/>
              </p:nvCxnSpPr>
              <p:spPr bwMode="auto">
                <a:xfrm flipH="1">
                  <a:off x="3654501" y="1616541"/>
                  <a:ext cx="1201480" cy="120600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2" name="Straight Connector 359"/>
                <p:cNvCxnSpPr>
                  <a:stCxn id="363" idx="4"/>
                  <a:endCxn id="365" idx="3"/>
                </p:cNvCxnSpPr>
                <p:nvPr/>
              </p:nvCxnSpPr>
              <p:spPr bwMode="auto">
                <a:xfrm flipV="1">
                  <a:off x="4855981" y="1441416"/>
                  <a:ext cx="850196" cy="17512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3" name="Straight Connector 360"/>
                <p:cNvCxnSpPr>
                  <a:stCxn id="363" idx="7"/>
                  <a:endCxn id="345" idx="5"/>
                </p:cNvCxnSpPr>
                <p:nvPr/>
              </p:nvCxnSpPr>
              <p:spPr bwMode="auto">
                <a:xfrm flipH="1">
                  <a:off x="4136756" y="1616541"/>
                  <a:ext cx="719225" cy="48541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4" name="Straight Connector 361"/>
                <p:cNvCxnSpPr>
                  <a:stCxn id="365" idx="4"/>
                  <a:endCxn id="347" idx="6"/>
                </p:cNvCxnSpPr>
                <p:nvPr/>
              </p:nvCxnSpPr>
              <p:spPr bwMode="auto">
                <a:xfrm flipH="1">
                  <a:off x="3654501" y="1441416"/>
                  <a:ext cx="2051677" cy="138113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5" name="Straight Connector 362"/>
                <p:cNvCxnSpPr>
                  <a:stCxn id="365" idx="5"/>
                  <a:endCxn id="349" idx="6"/>
                </p:cNvCxnSpPr>
                <p:nvPr/>
              </p:nvCxnSpPr>
              <p:spPr bwMode="auto">
                <a:xfrm flipH="1">
                  <a:off x="3484186" y="1441416"/>
                  <a:ext cx="2221992" cy="222478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6" name="Straight Connector 363"/>
                <p:cNvCxnSpPr>
                  <a:stCxn id="365" idx="4"/>
                  <a:endCxn id="351" idx="6"/>
                </p:cNvCxnSpPr>
                <p:nvPr/>
              </p:nvCxnSpPr>
              <p:spPr bwMode="auto">
                <a:xfrm flipH="1">
                  <a:off x="3654501" y="1441416"/>
                  <a:ext cx="2051677" cy="306841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7" name="Straight Connector 364"/>
                <p:cNvCxnSpPr>
                  <a:stCxn id="365" idx="7"/>
                  <a:endCxn id="353" idx="5"/>
                </p:cNvCxnSpPr>
                <p:nvPr/>
              </p:nvCxnSpPr>
              <p:spPr bwMode="auto">
                <a:xfrm flipH="1">
                  <a:off x="4136756" y="1441415"/>
                  <a:ext cx="1569422" cy="379177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8" name="Straight Connector 365"/>
                <p:cNvCxnSpPr>
                  <a:stCxn id="365" idx="5"/>
                  <a:endCxn id="355" idx="3"/>
                </p:cNvCxnSpPr>
                <p:nvPr/>
              </p:nvCxnSpPr>
              <p:spPr bwMode="auto">
                <a:xfrm flipH="1">
                  <a:off x="4855980" y="1441416"/>
                  <a:ext cx="850198" cy="427058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9" name="Straight Connector 366"/>
                <p:cNvCxnSpPr>
                  <a:stCxn id="365" idx="3"/>
                  <a:endCxn id="357" idx="2"/>
                </p:cNvCxnSpPr>
                <p:nvPr/>
              </p:nvCxnSpPr>
              <p:spPr bwMode="auto">
                <a:xfrm>
                  <a:off x="5706177" y="1441417"/>
                  <a:ext cx="0" cy="444398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0" name="Straight Connector 367"/>
                <p:cNvCxnSpPr>
                  <a:stCxn id="365" idx="4"/>
                  <a:endCxn id="359" idx="7"/>
                </p:cNvCxnSpPr>
                <p:nvPr/>
              </p:nvCxnSpPr>
              <p:spPr bwMode="auto">
                <a:xfrm>
                  <a:off x="5706178" y="1441416"/>
                  <a:ext cx="840288" cy="427058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1" name="Straight Connector 368"/>
                <p:cNvCxnSpPr>
                  <a:stCxn id="365" idx="5"/>
                </p:cNvCxnSpPr>
                <p:nvPr/>
              </p:nvCxnSpPr>
              <p:spPr bwMode="auto">
                <a:xfrm>
                  <a:off x="5706179" y="1441417"/>
                  <a:ext cx="1576345" cy="379176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2" name="Straight Connector 369"/>
                <p:cNvCxnSpPr>
                  <a:stCxn id="365" idx="7"/>
                </p:cNvCxnSpPr>
                <p:nvPr/>
              </p:nvCxnSpPr>
              <p:spPr bwMode="auto">
                <a:xfrm>
                  <a:off x="5706179" y="1441415"/>
                  <a:ext cx="2057008" cy="305077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Straight Connector 370"/>
                <p:cNvCxnSpPr>
                  <a:stCxn id="365" idx="6"/>
                </p:cNvCxnSpPr>
                <p:nvPr/>
              </p:nvCxnSpPr>
              <p:spPr bwMode="auto">
                <a:xfrm>
                  <a:off x="5706179" y="1441417"/>
                  <a:ext cx="2221992" cy="222199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4" name="Straight Connector 371"/>
                <p:cNvCxnSpPr>
                  <a:stCxn id="365" idx="0"/>
                </p:cNvCxnSpPr>
                <p:nvPr/>
              </p:nvCxnSpPr>
              <p:spPr bwMode="auto">
                <a:xfrm>
                  <a:off x="5706179" y="1441415"/>
                  <a:ext cx="2037753" cy="135873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5" name="Straight Connector 372"/>
                <p:cNvCxnSpPr>
                  <a:stCxn id="365" idx="5"/>
                </p:cNvCxnSpPr>
                <p:nvPr/>
              </p:nvCxnSpPr>
              <p:spPr bwMode="auto">
                <a:xfrm>
                  <a:off x="5706179" y="1441417"/>
                  <a:ext cx="1563232" cy="66228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6" name="Straight Connector 373"/>
                <p:cNvCxnSpPr>
                  <a:stCxn id="365" idx="7"/>
                  <a:endCxn id="367" idx="0"/>
                </p:cNvCxnSpPr>
                <p:nvPr/>
              </p:nvCxnSpPr>
              <p:spPr bwMode="auto">
                <a:xfrm>
                  <a:off x="5706178" y="1441415"/>
                  <a:ext cx="840288" cy="17512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7" name="Straight Connector 374"/>
                <p:cNvCxnSpPr>
                  <a:stCxn id="367" idx="4"/>
                  <a:endCxn id="345" idx="7"/>
                </p:cNvCxnSpPr>
                <p:nvPr/>
              </p:nvCxnSpPr>
              <p:spPr bwMode="auto">
                <a:xfrm flipH="1">
                  <a:off x="4136756" y="1616542"/>
                  <a:ext cx="2409710" cy="48540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Straight Connector 375"/>
                <p:cNvCxnSpPr>
                  <a:stCxn id="367" idx="5"/>
                  <a:endCxn id="347" idx="7"/>
                </p:cNvCxnSpPr>
                <p:nvPr/>
              </p:nvCxnSpPr>
              <p:spPr bwMode="auto">
                <a:xfrm flipH="1">
                  <a:off x="3654501" y="1616542"/>
                  <a:ext cx="2891965" cy="120600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9" name="Straight Connector 376"/>
                <p:cNvCxnSpPr>
                  <a:stCxn id="367" idx="4"/>
                  <a:endCxn id="349" idx="5"/>
                </p:cNvCxnSpPr>
                <p:nvPr/>
              </p:nvCxnSpPr>
              <p:spPr bwMode="auto">
                <a:xfrm flipH="1">
                  <a:off x="3484186" y="1616542"/>
                  <a:ext cx="3062280" cy="204966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0" name="Straight Connector 377"/>
                <p:cNvCxnSpPr>
                  <a:stCxn id="367" idx="5"/>
                  <a:endCxn id="351" idx="5"/>
                </p:cNvCxnSpPr>
                <p:nvPr/>
              </p:nvCxnSpPr>
              <p:spPr bwMode="auto">
                <a:xfrm flipH="1">
                  <a:off x="3654501" y="1616542"/>
                  <a:ext cx="2891965" cy="289329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1" name="Straight Connector 378"/>
                <p:cNvCxnSpPr>
                  <a:stCxn id="367" idx="5"/>
                  <a:endCxn id="353" idx="7"/>
                </p:cNvCxnSpPr>
                <p:nvPr/>
              </p:nvCxnSpPr>
              <p:spPr bwMode="auto">
                <a:xfrm flipH="1">
                  <a:off x="4136756" y="1616542"/>
                  <a:ext cx="2409710" cy="361664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2" name="Straight Connector 379"/>
                <p:cNvCxnSpPr>
                  <a:stCxn id="367" idx="3"/>
                  <a:endCxn id="355" idx="0"/>
                </p:cNvCxnSpPr>
                <p:nvPr/>
              </p:nvCxnSpPr>
              <p:spPr bwMode="auto">
                <a:xfrm flipH="1">
                  <a:off x="4855981" y="1616542"/>
                  <a:ext cx="1690484" cy="409545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3" name="Straight Connector 380"/>
                <p:cNvCxnSpPr>
                  <a:stCxn id="367" idx="5"/>
                  <a:endCxn id="357" idx="5"/>
                </p:cNvCxnSpPr>
                <p:nvPr/>
              </p:nvCxnSpPr>
              <p:spPr bwMode="auto">
                <a:xfrm flipH="1">
                  <a:off x="5706178" y="1616542"/>
                  <a:ext cx="840288" cy="426885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4" name="Straight Connector 381"/>
                <p:cNvCxnSpPr>
                  <a:endCxn id="359" idx="5"/>
                </p:cNvCxnSpPr>
                <p:nvPr/>
              </p:nvCxnSpPr>
              <p:spPr bwMode="auto">
                <a:xfrm>
                  <a:off x="6524072" y="1611893"/>
                  <a:ext cx="22394" cy="410010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5" name="Straight Connector 382"/>
                <p:cNvCxnSpPr/>
                <p:nvPr/>
              </p:nvCxnSpPr>
              <p:spPr bwMode="auto">
                <a:xfrm>
                  <a:off x="6524072" y="1611893"/>
                  <a:ext cx="758454" cy="362129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6" name="Straight Connector 383"/>
                <p:cNvCxnSpPr>
                  <a:stCxn id="367" idx="2"/>
                </p:cNvCxnSpPr>
                <p:nvPr/>
              </p:nvCxnSpPr>
              <p:spPr bwMode="auto">
                <a:xfrm>
                  <a:off x="6546465" y="1616542"/>
                  <a:ext cx="1216720" cy="287564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Straight Connector 384"/>
                <p:cNvCxnSpPr>
                  <a:stCxn id="367" idx="3"/>
                </p:cNvCxnSpPr>
                <p:nvPr/>
              </p:nvCxnSpPr>
              <p:spPr bwMode="auto">
                <a:xfrm>
                  <a:off x="6546465" y="1616542"/>
                  <a:ext cx="1381706" cy="204686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8" name="Straight Connector 385"/>
                <p:cNvCxnSpPr>
                  <a:stCxn id="367" idx="5"/>
                </p:cNvCxnSpPr>
                <p:nvPr/>
              </p:nvCxnSpPr>
              <p:spPr bwMode="auto">
                <a:xfrm>
                  <a:off x="6546466" y="1616542"/>
                  <a:ext cx="1197466" cy="118360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9" name="Straight Connector 386"/>
                <p:cNvCxnSpPr>
                  <a:stCxn id="367" idx="7"/>
                </p:cNvCxnSpPr>
                <p:nvPr/>
              </p:nvCxnSpPr>
              <p:spPr bwMode="auto">
                <a:xfrm>
                  <a:off x="6546466" y="1616541"/>
                  <a:ext cx="722945" cy="48716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0" name="Straight Connector 387"/>
                <p:cNvCxnSpPr>
                  <a:endCxn id="345" idx="0"/>
                </p:cNvCxnSpPr>
                <p:nvPr/>
              </p:nvCxnSpPr>
              <p:spPr bwMode="auto">
                <a:xfrm flipH="1" flipV="1">
                  <a:off x="4136756" y="2101950"/>
                  <a:ext cx="3132654" cy="175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1" name="Straight Connector 388"/>
                <p:cNvCxnSpPr>
                  <a:endCxn id="347" idx="2"/>
                </p:cNvCxnSpPr>
                <p:nvPr/>
              </p:nvCxnSpPr>
              <p:spPr bwMode="auto">
                <a:xfrm flipH="1">
                  <a:off x="3654500" y="2103706"/>
                  <a:ext cx="3614912" cy="71884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2" name="Straight Connector 389"/>
                <p:cNvCxnSpPr>
                  <a:endCxn id="349" idx="6"/>
                </p:cNvCxnSpPr>
                <p:nvPr/>
              </p:nvCxnSpPr>
              <p:spPr bwMode="auto">
                <a:xfrm flipH="1">
                  <a:off x="3484186" y="2103706"/>
                  <a:ext cx="3785225" cy="156249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3" name="Straight Connector 390"/>
                <p:cNvCxnSpPr>
                  <a:endCxn id="351" idx="6"/>
                </p:cNvCxnSpPr>
                <p:nvPr/>
              </p:nvCxnSpPr>
              <p:spPr bwMode="auto">
                <a:xfrm flipH="1">
                  <a:off x="3654501" y="2103706"/>
                  <a:ext cx="3614908" cy="240612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4" name="Straight Connector 391"/>
                <p:cNvCxnSpPr>
                  <a:endCxn id="353" idx="7"/>
                </p:cNvCxnSpPr>
                <p:nvPr/>
              </p:nvCxnSpPr>
              <p:spPr bwMode="auto">
                <a:xfrm flipH="1">
                  <a:off x="4136756" y="2103706"/>
                  <a:ext cx="3132656" cy="312948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5" name="Straight Connector 392"/>
                <p:cNvCxnSpPr>
                  <a:endCxn id="355" idx="2"/>
                </p:cNvCxnSpPr>
                <p:nvPr/>
              </p:nvCxnSpPr>
              <p:spPr bwMode="auto">
                <a:xfrm flipH="1">
                  <a:off x="4855980" y="2103706"/>
                  <a:ext cx="2413430" cy="360829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6" name="Straight Connector 393"/>
                <p:cNvCxnSpPr>
                  <a:endCxn id="357" idx="6"/>
                </p:cNvCxnSpPr>
                <p:nvPr/>
              </p:nvCxnSpPr>
              <p:spPr bwMode="auto">
                <a:xfrm flipH="1">
                  <a:off x="5706179" y="2103706"/>
                  <a:ext cx="1563230" cy="378169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7" name="Straight Connector 394"/>
                <p:cNvCxnSpPr>
                  <a:endCxn id="359" idx="6"/>
                </p:cNvCxnSpPr>
                <p:nvPr/>
              </p:nvCxnSpPr>
              <p:spPr bwMode="auto">
                <a:xfrm flipH="1">
                  <a:off x="6546466" y="2103704"/>
                  <a:ext cx="722944" cy="360829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Straight Connector 395"/>
                <p:cNvCxnSpPr/>
                <p:nvPr/>
              </p:nvCxnSpPr>
              <p:spPr bwMode="auto">
                <a:xfrm>
                  <a:off x="7269409" y="2103706"/>
                  <a:ext cx="13116" cy="312948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Straight Connector 396"/>
                <p:cNvCxnSpPr/>
                <p:nvPr/>
              </p:nvCxnSpPr>
              <p:spPr bwMode="auto">
                <a:xfrm>
                  <a:off x="7269409" y="2103706"/>
                  <a:ext cx="493778" cy="238847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0" name="Straight Connector 397"/>
                <p:cNvCxnSpPr/>
                <p:nvPr/>
              </p:nvCxnSpPr>
              <p:spPr bwMode="auto">
                <a:xfrm>
                  <a:off x="7269409" y="2103706"/>
                  <a:ext cx="658762" cy="155970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1" name="Straight Connector 398"/>
                <p:cNvCxnSpPr/>
                <p:nvPr/>
              </p:nvCxnSpPr>
              <p:spPr bwMode="auto">
                <a:xfrm>
                  <a:off x="7269411" y="2103706"/>
                  <a:ext cx="474521" cy="69644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2" name="Straight Connector 399"/>
                <p:cNvCxnSpPr>
                  <a:endCxn id="345" idx="5"/>
                </p:cNvCxnSpPr>
                <p:nvPr/>
              </p:nvCxnSpPr>
              <p:spPr bwMode="auto">
                <a:xfrm flipH="1" flipV="1">
                  <a:off x="4136756" y="2101951"/>
                  <a:ext cx="3607176" cy="69820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3" name="Straight Connector 400"/>
                <p:cNvCxnSpPr>
                  <a:endCxn id="347" idx="6"/>
                </p:cNvCxnSpPr>
                <p:nvPr/>
              </p:nvCxnSpPr>
              <p:spPr bwMode="auto">
                <a:xfrm flipH="1">
                  <a:off x="3654501" y="2800153"/>
                  <a:ext cx="4089430" cy="2239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4" name="Straight Connector 401"/>
                <p:cNvCxnSpPr>
                  <a:endCxn id="349" idx="7"/>
                </p:cNvCxnSpPr>
                <p:nvPr/>
              </p:nvCxnSpPr>
              <p:spPr bwMode="auto">
                <a:xfrm flipH="1">
                  <a:off x="3484186" y="2800153"/>
                  <a:ext cx="4259747" cy="86605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5" name="Straight Connector 402"/>
                <p:cNvCxnSpPr>
                  <a:endCxn id="351" idx="6"/>
                </p:cNvCxnSpPr>
                <p:nvPr/>
              </p:nvCxnSpPr>
              <p:spPr bwMode="auto">
                <a:xfrm flipH="1">
                  <a:off x="3654501" y="2800153"/>
                  <a:ext cx="4089428" cy="170968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Straight Connector 403"/>
                <p:cNvCxnSpPr>
                  <a:endCxn id="353" idx="6"/>
                </p:cNvCxnSpPr>
                <p:nvPr/>
              </p:nvCxnSpPr>
              <p:spPr bwMode="auto">
                <a:xfrm flipH="1">
                  <a:off x="4136756" y="2800153"/>
                  <a:ext cx="3607174" cy="243303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7" name="Straight Connector 404"/>
                <p:cNvCxnSpPr>
                  <a:endCxn id="355" idx="6"/>
                </p:cNvCxnSpPr>
                <p:nvPr/>
              </p:nvCxnSpPr>
              <p:spPr bwMode="auto">
                <a:xfrm flipH="1">
                  <a:off x="4855981" y="2800153"/>
                  <a:ext cx="2887950" cy="291184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8" name="Straight Connector 405"/>
                <p:cNvCxnSpPr>
                  <a:endCxn id="357" idx="1"/>
                </p:cNvCxnSpPr>
                <p:nvPr/>
              </p:nvCxnSpPr>
              <p:spPr bwMode="auto">
                <a:xfrm flipH="1">
                  <a:off x="5706177" y="2800153"/>
                  <a:ext cx="2037755" cy="308524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9" name="Straight Connector 406"/>
                <p:cNvCxnSpPr>
                  <a:endCxn id="359" idx="5"/>
                </p:cNvCxnSpPr>
                <p:nvPr/>
              </p:nvCxnSpPr>
              <p:spPr bwMode="auto">
                <a:xfrm flipH="1">
                  <a:off x="6546466" y="2800153"/>
                  <a:ext cx="1197466" cy="291184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0" name="Straight Connector 407"/>
                <p:cNvCxnSpPr/>
                <p:nvPr/>
              </p:nvCxnSpPr>
              <p:spPr bwMode="auto">
                <a:xfrm flipH="1">
                  <a:off x="7282526" y="2800153"/>
                  <a:ext cx="461406" cy="243303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1" name="Straight Connector 408"/>
                <p:cNvCxnSpPr/>
                <p:nvPr/>
              </p:nvCxnSpPr>
              <p:spPr bwMode="auto">
                <a:xfrm>
                  <a:off x="7743932" y="2800153"/>
                  <a:ext cx="19255" cy="169203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2" name="Straight Connector 409"/>
                <p:cNvCxnSpPr/>
                <p:nvPr/>
              </p:nvCxnSpPr>
              <p:spPr bwMode="auto">
                <a:xfrm>
                  <a:off x="7743930" y="2800151"/>
                  <a:ext cx="184239" cy="86325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3" name="Straight Connector 410"/>
                <p:cNvCxnSpPr>
                  <a:endCxn id="347" idx="5"/>
                </p:cNvCxnSpPr>
                <p:nvPr/>
              </p:nvCxnSpPr>
              <p:spPr bwMode="auto">
                <a:xfrm flipH="1" flipV="1">
                  <a:off x="3654501" y="2822548"/>
                  <a:ext cx="4273670" cy="84086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4" name="Straight Connector 411"/>
                <p:cNvCxnSpPr>
                  <a:endCxn id="348" idx="6"/>
                </p:cNvCxnSpPr>
                <p:nvPr/>
              </p:nvCxnSpPr>
              <p:spPr bwMode="auto">
                <a:xfrm flipH="1" flipV="1">
                  <a:off x="3599009" y="3567336"/>
                  <a:ext cx="4469235" cy="12110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5" name="Straight Connector 412"/>
                <p:cNvCxnSpPr>
                  <a:endCxn id="351" idx="6"/>
                </p:cNvCxnSpPr>
                <p:nvPr/>
              </p:nvCxnSpPr>
              <p:spPr bwMode="auto">
                <a:xfrm flipH="1">
                  <a:off x="3654501" y="3663409"/>
                  <a:ext cx="4273668" cy="84642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6" name="Straight Connector 413"/>
                <p:cNvCxnSpPr>
                  <a:endCxn id="353" idx="7"/>
                </p:cNvCxnSpPr>
                <p:nvPr/>
              </p:nvCxnSpPr>
              <p:spPr bwMode="auto">
                <a:xfrm flipH="1">
                  <a:off x="4136756" y="3663409"/>
                  <a:ext cx="3791414" cy="156977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7" name="Straight Connector 414"/>
                <p:cNvCxnSpPr/>
                <p:nvPr/>
              </p:nvCxnSpPr>
              <p:spPr bwMode="auto">
                <a:xfrm flipH="1">
                  <a:off x="4863456" y="3663409"/>
                  <a:ext cx="3064715" cy="204221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8" name="Straight Connector 415"/>
                <p:cNvCxnSpPr>
                  <a:endCxn id="357" idx="0"/>
                </p:cNvCxnSpPr>
                <p:nvPr/>
              </p:nvCxnSpPr>
              <p:spPr bwMode="auto">
                <a:xfrm flipH="1">
                  <a:off x="5706179" y="3663787"/>
                  <a:ext cx="2221996" cy="22216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9" name="Straight Connector 416"/>
                <p:cNvCxnSpPr>
                  <a:endCxn id="359" idx="0"/>
                </p:cNvCxnSpPr>
                <p:nvPr/>
              </p:nvCxnSpPr>
              <p:spPr bwMode="auto">
                <a:xfrm flipH="1">
                  <a:off x="6546466" y="3663409"/>
                  <a:ext cx="1381706" cy="204859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0" name="Straight Connector 417"/>
                <p:cNvCxnSpPr/>
                <p:nvPr/>
              </p:nvCxnSpPr>
              <p:spPr bwMode="auto">
                <a:xfrm flipH="1">
                  <a:off x="7282526" y="3663409"/>
                  <a:ext cx="645645" cy="156977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1" name="Straight Connector 418"/>
                <p:cNvCxnSpPr/>
                <p:nvPr/>
              </p:nvCxnSpPr>
              <p:spPr bwMode="auto">
                <a:xfrm flipH="1">
                  <a:off x="7763187" y="3663407"/>
                  <a:ext cx="164982" cy="82877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2" name="Straight Connector 419"/>
                <p:cNvCxnSpPr>
                  <a:endCxn id="345" idx="5"/>
                </p:cNvCxnSpPr>
                <p:nvPr/>
              </p:nvCxnSpPr>
              <p:spPr bwMode="auto">
                <a:xfrm flipH="1" flipV="1">
                  <a:off x="4136756" y="2101951"/>
                  <a:ext cx="3791422" cy="156184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3" name="Straight Connector 420"/>
                <p:cNvCxnSpPr>
                  <a:endCxn id="345" idx="5"/>
                </p:cNvCxnSpPr>
                <p:nvPr/>
              </p:nvCxnSpPr>
              <p:spPr bwMode="auto">
                <a:xfrm flipH="1" flipV="1">
                  <a:off x="4136756" y="2101951"/>
                  <a:ext cx="3626432" cy="239023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4" name="Straight Connector 421"/>
                <p:cNvCxnSpPr>
                  <a:stCxn id="347" idx="6"/>
                </p:cNvCxnSpPr>
                <p:nvPr/>
              </p:nvCxnSpPr>
              <p:spPr bwMode="auto">
                <a:xfrm>
                  <a:off x="3654501" y="2822548"/>
                  <a:ext cx="4108686" cy="166963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5" name="Straight Connector 422"/>
                <p:cNvCxnSpPr>
                  <a:stCxn id="349" idx="6"/>
                </p:cNvCxnSpPr>
                <p:nvPr/>
              </p:nvCxnSpPr>
              <p:spPr bwMode="auto">
                <a:xfrm>
                  <a:off x="3484186" y="3666205"/>
                  <a:ext cx="4279001" cy="82597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6" name="Straight Connector 423"/>
                <p:cNvCxnSpPr>
                  <a:stCxn id="351" idx="6"/>
                </p:cNvCxnSpPr>
                <p:nvPr/>
              </p:nvCxnSpPr>
              <p:spPr bwMode="auto">
                <a:xfrm flipV="1">
                  <a:off x="3654501" y="4492187"/>
                  <a:ext cx="4108686" cy="1764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7" name="Straight Connector 424"/>
                <p:cNvCxnSpPr>
                  <a:stCxn id="353" idx="4"/>
                </p:cNvCxnSpPr>
                <p:nvPr/>
              </p:nvCxnSpPr>
              <p:spPr bwMode="auto">
                <a:xfrm flipV="1">
                  <a:off x="4136756" y="4492187"/>
                  <a:ext cx="3626429" cy="74100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8" name="Straight Connector 425"/>
                <p:cNvCxnSpPr>
                  <a:stCxn id="355" idx="7"/>
                </p:cNvCxnSpPr>
                <p:nvPr/>
              </p:nvCxnSpPr>
              <p:spPr bwMode="auto">
                <a:xfrm flipV="1">
                  <a:off x="4855981" y="4492187"/>
                  <a:ext cx="2907206" cy="12198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9" name="Straight Connector 426"/>
                <p:cNvCxnSpPr/>
                <p:nvPr/>
              </p:nvCxnSpPr>
              <p:spPr bwMode="auto">
                <a:xfrm flipV="1">
                  <a:off x="5710053" y="4492185"/>
                  <a:ext cx="2053132" cy="139321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0" name="Straight Connector 427"/>
                <p:cNvCxnSpPr>
                  <a:stCxn id="359" idx="6"/>
                </p:cNvCxnSpPr>
                <p:nvPr/>
              </p:nvCxnSpPr>
              <p:spPr bwMode="auto">
                <a:xfrm flipV="1">
                  <a:off x="6546466" y="4492186"/>
                  <a:ext cx="1216719" cy="121981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Straight Connector 428"/>
                <p:cNvCxnSpPr/>
                <p:nvPr/>
              </p:nvCxnSpPr>
              <p:spPr bwMode="auto">
                <a:xfrm flipH="1">
                  <a:off x="7282526" y="4492185"/>
                  <a:ext cx="480660" cy="74100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2" name="Straight Connector 429"/>
                <p:cNvCxnSpPr>
                  <a:stCxn id="345" idx="5"/>
                </p:cNvCxnSpPr>
                <p:nvPr/>
              </p:nvCxnSpPr>
              <p:spPr bwMode="auto">
                <a:xfrm>
                  <a:off x="4136756" y="2101951"/>
                  <a:ext cx="3145770" cy="313123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3" name="Straight Connector 430"/>
                <p:cNvCxnSpPr>
                  <a:stCxn id="347" idx="2"/>
                </p:cNvCxnSpPr>
                <p:nvPr/>
              </p:nvCxnSpPr>
              <p:spPr bwMode="auto">
                <a:xfrm>
                  <a:off x="3654500" y="2822548"/>
                  <a:ext cx="3628026" cy="241064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4" name="Straight Connector 431"/>
                <p:cNvCxnSpPr>
                  <a:stCxn id="349" idx="6"/>
                </p:cNvCxnSpPr>
                <p:nvPr/>
              </p:nvCxnSpPr>
              <p:spPr bwMode="auto">
                <a:xfrm>
                  <a:off x="3484186" y="3666205"/>
                  <a:ext cx="3798340" cy="156698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5" name="Straight Connector 432"/>
                <p:cNvCxnSpPr>
                  <a:stCxn id="351" idx="4"/>
                </p:cNvCxnSpPr>
                <p:nvPr/>
              </p:nvCxnSpPr>
              <p:spPr bwMode="auto">
                <a:xfrm>
                  <a:off x="3654501" y="4509835"/>
                  <a:ext cx="3628024" cy="72335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6" name="Straight Connector 433"/>
                <p:cNvCxnSpPr>
                  <a:stCxn id="353" idx="5"/>
                </p:cNvCxnSpPr>
                <p:nvPr/>
              </p:nvCxnSpPr>
              <p:spPr bwMode="auto">
                <a:xfrm>
                  <a:off x="4136756" y="5233187"/>
                  <a:ext cx="3145769" cy="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7" name="Straight Connector 434"/>
                <p:cNvCxnSpPr>
                  <a:stCxn id="355" idx="6"/>
                </p:cNvCxnSpPr>
                <p:nvPr/>
              </p:nvCxnSpPr>
              <p:spPr bwMode="auto">
                <a:xfrm flipV="1">
                  <a:off x="4855981" y="5233186"/>
                  <a:ext cx="2426542" cy="47881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8" name="Straight Connector 435"/>
                <p:cNvCxnSpPr>
                  <a:stCxn id="357" idx="4"/>
                </p:cNvCxnSpPr>
                <p:nvPr/>
              </p:nvCxnSpPr>
              <p:spPr bwMode="auto">
                <a:xfrm flipV="1">
                  <a:off x="5706179" y="5233186"/>
                  <a:ext cx="1576347" cy="65221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9" name="Straight Connector 436"/>
                <p:cNvCxnSpPr>
                  <a:stCxn id="359" idx="5"/>
                </p:cNvCxnSpPr>
                <p:nvPr/>
              </p:nvCxnSpPr>
              <p:spPr bwMode="auto">
                <a:xfrm flipV="1">
                  <a:off x="6546466" y="5233192"/>
                  <a:ext cx="736057" cy="47880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0" name="Straight Connector 437"/>
                <p:cNvCxnSpPr>
                  <a:stCxn id="345" idx="3"/>
                  <a:endCxn id="359" idx="7"/>
                </p:cNvCxnSpPr>
                <p:nvPr/>
              </p:nvCxnSpPr>
              <p:spPr bwMode="auto">
                <a:xfrm>
                  <a:off x="4136755" y="2101951"/>
                  <a:ext cx="2409711" cy="3610048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1" name="Straight Connector 438"/>
                <p:cNvCxnSpPr>
                  <a:stCxn id="347" idx="5"/>
                  <a:endCxn id="359" idx="1"/>
                </p:cNvCxnSpPr>
                <p:nvPr/>
              </p:nvCxnSpPr>
              <p:spPr bwMode="auto">
                <a:xfrm>
                  <a:off x="3654501" y="2822548"/>
                  <a:ext cx="2891964" cy="288945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2" name="Straight Connector 439"/>
                <p:cNvCxnSpPr>
                  <a:stCxn id="349" idx="6"/>
                  <a:endCxn id="359" idx="5"/>
                </p:cNvCxnSpPr>
                <p:nvPr/>
              </p:nvCxnSpPr>
              <p:spPr bwMode="auto">
                <a:xfrm>
                  <a:off x="3484186" y="3666205"/>
                  <a:ext cx="3062280" cy="204579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Straight Connector 440"/>
                <p:cNvCxnSpPr>
                  <a:stCxn id="351" idx="4"/>
                  <a:endCxn id="359" idx="7"/>
                </p:cNvCxnSpPr>
                <p:nvPr/>
              </p:nvCxnSpPr>
              <p:spPr bwMode="auto">
                <a:xfrm>
                  <a:off x="3654501" y="4509835"/>
                  <a:ext cx="2891965" cy="120216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Straight Connector 441"/>
                <p:cNvCxnSpPr>
                  <a:stCxn id="353" idx="5"/>
                  <a:endCxn id="359" idx="1"/>
                </p:cNvCxnSpPr>
                <p:nvPr/>
              </p:nvCxnSpPr>
              <p:spPr bwMode="auto">
                <a:xfrm>
                  <a:off x="4136756" y="5233187"/>
                  <a:ext cx="2409709" cy="4788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5" name="Straight Connector 442"/>
                <p:cNvCxnSpPr>
                  <a:stCxn id="355" idx="6"/>
                </p:cNvCxnSpPr>
                <p:nvPr/>
              </p:nvCxnSpPr>
              <p:spPr bwMode="auto">
                <a:xfrm flipV="1">
                  <a:off x="4855981" y="5705628"/>
                  <a:ext cx="1712879" cy="637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443"/>
                <p:cNvCxnSpPr>
                  <a:stCxn id="357" idx="6"/>
                  <a:endCxn id="359" idx="4"/>
                </p:cNvCxnSpPr>
                <p:nvPr/>
              </p:nvCxnSpPr>
              <p:spPr bwMode="auto">
                <a:xfrm flipV="1">
                  <a:off x="5706178" y="5712000"/>
                  <a:ext cx="840288" cy="17340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444"/>
                <p:cNvCxnSpPr>
                  <a:stCxn id="345" idx="6"/>
                  <a:endCxn id="357" idx="5"/>
                </p:cNvCxnSpPr>
                <p:nvPr/>
              </p:nvCxnSpPr>
              <p:spPr bwMode="auto">
                <a:xfrm>
                  <a:off x="4136756" y="2101951"/>
                  <a:ext cx="1569422" cy="378344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8" name="Straight Connector 445"/>
                <p:cNvCxnSpPr>
                  <a:stCxn id="347" idx="4"/>
                  <a:endCxn id="357" idx="6"/>
                </p:cNvCxnSpPr>
                <p:nvPr/>
              </p:nvCxnSpPr>
              <p:spPr bwMode="auto">
                <a:xfrm>
                  <a:off x="3654501" y="2822548"/>
                  <a:ext cx="2051677" cy="306285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9" name="Straight Connector 446"/>
                <p:cNvCxnSpPr>
                  <a:stCxn id="349" idx="5"/>
                  <a:endCxn id="357" idx="4"/>
                </p:cNvCxnSpPr>
                <p:nvPr/>
              </p:nvCxnSpPr>
              <p:spPr bwMode="auto">
                <a:xfrm>
                  <a:off x="3484186" y="3666205"/>
                  <a:ext cx="2221992" cy="221919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0" name="Straight Connector 447"/>
                <p:cNvCxnSpPr>
                  <a:stCxn id="351" idx="5"/>
                  <a:endCxn id="357" idx="2"/>
                </p:cNvCxnSpPr>
                <p:nvPr/>
              </p:nvCxnSpPr>
              <p:spPr bwMode="auto">
                <a:xfrm>
                  <a:off x="3654501" y="4509835"/>
                  <a:ext cx="2051676" cy="137556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1" name="Straight Connector 448"/>
                <p:cNvCxnSpPr>
                  <a:stCxn id="353" idx="4"/>
                  <a:endCxn id="357" idx="1"/>
                </p:cNvCxnSpPr>
                <p:nvPr/>
              </p:nvCxnSpPr>
              <p:spPr bwMode="auto">
                <a:xfrm>
                  <a:off x="4136756" y="5233187"/>
                  <a:ext cx="1569421" cy="6522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2" name="Straight Connector 449"/>
                <p:cNvCxnSpPr>
                  <a:stCxn id="355" idx="5"/>
                  <a:endCxn id="357" idx="4"/>
                </p:cNvCxnSpPr>
                <p:nvPr/>
              </p:nvCxnSpPr>
              <p:spPr bwMode="auto">
                <a:xfrm>
                  <a:off x="4855981" y="5712000"/>
                  <a:ext cx="850197" cy="17340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3" name="Straight Connector 450"/>
                <p:cNvCxnSpPr>
                  <a:stCxn id="345" idx="7"/>
                  <a:endCxn id="355" idx="4"/>
                </p:cNvCxnSpPr>
                <p:nvPr/>
              </p:nvCxnSpPr>
              <p:spPr bwMode="auto">
                <a:xfrm>
                  <a:off x="4136756" y="2101950"/>
                  <a:ext cx="719225" cy="3610050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4" name="Straight Connector 451"/>
                <p:cNvCxnSpPr>
                  <a:stCxn id="347" idx="3"/>
                </p:cNvCxnSpPr>
                <p:nvPr/>
              </p:nvCxnSpPr>
              <p:spPr bwMode="auto">
                <a:xfrm>
                  <a:off x="3654500" y="2822548"/>
                  <a:ext cx="1201481" cy="288307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5" name="Straight Connector 452"/>
                <p:cNvCxnSpPr>
                  <a:endCxn id="355" idx="7"/>
                </p:cNvCxnSpPr>
                <p:nvPr/>
              </p:nvCxnSpPr>
              <p:spPr bwMode="auto">
                <a:xfrm>
                  <a:off x="3484185" y="3663787"/>
                  <a:ext cx="1371796" cy="204821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6" name="Straight Connector 453"/>
                <p:cNvCxnSpPr>
                  <a:endCxn id="355" idx="7"/>
                </p:cNvCxnSpPr>
                <p:nvPr/>
              </p:nvCxnSpPr>
              <p:spPr bwMode="auto">
                <a:xfrm>
                  <a:off x="3663057" y="4536975"/>
                  <a:ext cx="1192924" cy="117502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7" name="Straight Connector 454"/>
                <p:cNvCxnSpPr>
                  <a:endCxn id="355" idx="0"/>
                </p:cNvCxnSpPr>
                <p:nvPr/>
              </p:nvCxnSpPr>
              <p:spPr bwMode="auto">
                <a:xfrm>
                  <a:off x="4139724" y="5233188"/>
                  <a:ext cx="716257" cy="478811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8" name="Straight Connector 455"/>
                <p:cNvCxnSpPr>
                  <a:stCxn id="345" idx="5"/>
                  <a:endCxn id="353" idx="0"/>
                </p:cNvCxnSpPr>
                <p:nvPr/>
              </p:nvCxnSpPr>
              <p:spPr bwMode="auto">
                <a:xfrm>
                  <a:off x="4136756" y="2101951"/>
                  <a:ext cx="0" cy="3131235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Straight Connector 456"/>
                <p:cNvCxnSpPr>
                  <a:stCxn id="347" idx="6"/>
                  <a:endCxn id="353" idx="4"/>
                </p:cNvCxnSpPr>
                <p:nvPr/>
              </p:nvCxnSpPr>
              <p:spPr bwMode="auto">
                <a:xfrm>
                  <a:off x="3654501" y="2822548"/>
                  <a:ext cx="482255" cy="241063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0" name="Straight Connector 457"/>
                <p:cNvCxnSpPr/>
                <p:nvPr/>
              </p:nvCxnSpPr>
              <p:spPr bwMode="auto">
                <a:xfrm>
                  <a:off x="3484185" y="3679245"/>
                  <a:ext cx="649603" cy="155394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1" name="Straight Connector 458"/>
                <p:cNvCxnSpPr>
                  <a:stCxn id="351" idx="5"/>
                  <a:endCxn id="353" idx="3"/>
                </p:cNvCxnSpPr>
                <p:nvPr/>
              </p:nvCxnSpPr>
              <p:spPr bwMode="auto">
                <a:xfrm>
                  <a:off x="3654501" y="4509835"/>
                  <a:ext cx="482254" cy="723352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2" name="Straight Connector 459"/>
                <p:cNvCxnSpPr>
                  <a:stCxn id="345" idx="5"/>
                  <a:endCxn id="351" idx="7"/>
                </p:cNvCxnSpPr>
                <p:nvPr/>
              </p:nvCxnSpPr>
              <p:spPr bwMode="auto">
                <a:xfrm flipH="1">
                  <a:off x="3654501" y="2101951"/>
                  <a:ext cx="482255" cy="2407883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3" name="Straight Connector 460"/>
                <p:cNvCxnSpPr>
                  <a:stCxn id="347" idx="5"/>
                  <a:endCxn id="351" idx="6"/>
                </p:cNvCxnSpPr>
                <p:nvPr/>
              </p:nvCxnSpPr>
              <p:spPr bwMode="auto">
                <a:xfrm>
                  <a:off x="3654501" y="2822548"/>
                  <a:ext cx="0" cy="1687287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4" name="Straight Connector 461"/>
                <p:cNvCxnSpPr>
                  <a:endCxn id="351" idx="0"/>
                </p:cNvCxnSpPr>
                <p:nvPr/>
              </p:nvCxnSpPr>
              <p:spPr bwMode="auto">
                <a:xfrm>
                  <a:off x="3484185" y="3679245"/>
                  <a:ext cx="170316" cy="83058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5" name="Straight Connector 462"/>
                <p:cNvCxnSpPr>
                  <a:stCxn id="345" idx="5"/>
                  <a:endCxn id="349" idx="4"/>
                </p:cNvCxnSpPr>
                <p:nvPr/>
              </p:nvCxnSpPr>
              <p:spPr bwMode="auto">
                <a:xfrm flipH="1">
                  <a:off x="3484186" y="2101951"/>
                  <a:ext cx="652570" cy="1564254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6" name="Straight Connector 463"/>
                <p:cNvCxnSpPr>
                  <a:stCxn id="347" idx="4"/>
                  <a:endCxn id="349" idx="7"/>
                </p:cNvCxnSpPr>
                <p:nvPr/>
              </p:nvCxnSpPr>
              <p:spPr bwMode="auto">
                <a:xfrm flipH="1">
                  <a:off x="3484186" y="2822548"/>
                  <a:ext cx="170315" cy="843656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7" name="Straight Connector 464"/>
                <p:cNvCxnSpPr/>
                <p:nvPr/>
              </p:nvCxnSpPr>
              <p:spPr bwMode="auto">
                <a:xfrm flipH="1">
                  <a:off x="3645946" y="2100196"/>
                  <a:ext cx="493778" cy="744749"/>
                </a:xfrm>
                <a:prstGeom prst="line">
                  <a:avLst/>
                </a:prstGeom>
                <a:noFill/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328" name="Group 411"/>
                <p:cNvGrpSpPr/>
                <p:nvPr/>
              </p:nvGrpSpPr>
              <p:grpSpPr>
                <a:xfrm>
                  <a:off x="7646739" y="4292809"/>
                  <a:ext cx="221649" cy="236311"/>
                  <a:chOff x="7656367" y="4275158"/>
                  <a:chExt cx="221649" cy="236311"/>
                </a:xfrm>
              </p:grpSpPr>
              <p:sp>
                <p:nvSpPr>
                  <p:cNvPr id="374" name="Oval 511"/>
                  <p:cNvSpPr/>
                  <p:nvPr/>
                </p:nvSpPr>
                <p:spPr bwMode="auto">
                  <a:xfrm>
                    <a:off x="7656367" y="4275158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75" name="Oval 512"/>
                  <p:cNvSpPr/>
                  <p:nvPr/>
                </p:nvSpPr>
                <p:spPr bwMode="auto">
                  <a:xfrm>
                    <a:off x="7763185" y="4492183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29" name="Group 412"/>
                <p:cNvGrpSpPr/>
                <p:nvPr/>
              </p:nvGrpSpPr>
              <p:grpSpPr>
                <a:xfrm>
                  <a:off x="7849361" y="3508905"/>
                  <a:ext cx="221649" cy="236311"/>
                  <a:chOff x="7849361" y="3506108"/>
                  <a:chExt cx="221649" cy="236311"/>
                </a:xfrm>
              </p:grpSpPr>
              <p:sp>
                <p:nvSpPr>
                  <p:cNvPr id="372" name="Oval 509"/>
                  <p:cNvSpPr/>
                  <p:nvPr/>
                </p:nvSpPr>
                <p:spPr bwMode="auto">
                  <a:xfrm>
                    <a:off x="7849361" y="3506108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73" name="Oval 510"/>
                  <p:cNvSpPr/>
                  <p:nvPr/>
                </p:nvSpPr>
                <p:spPr bwMode="auto">
                  <a:xfrm>
                    <a:off x="7928169" y="3663407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0" name="Group 413"/>
                <p:cNvGrpSpPr/>
                <p:nvPr/>
              </p:nvGrpSpPr>
              <p:grpSpPr>
                <a:xfrm>
                  <a:off x="7646739" y="2605524"/>
                  <a:ext cx="221649" cy="236311"/>
                  <a:chOff x="7637112" y="2583128"/>
                  <a:chExt cx="221649" cy="236311"/>
                </a:xfrm>
              </p:grpSpPr>
              <p:sp>
                <p:nvSpPr>
                  <p:cNvPr id="370" name="Oval 507"/>
                  <p:cNvSpPr/>
                  <p:nvPr/>
                </p:nvSpPr>
                <p:spPr bwMode="auto">
                  <a:xfrm>
                    <a:off x="7637112" y="2583128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71" name="Oval 508"/>
                  <p:cNvSpPr/>
                  <p:nvPr/>
                </p:nvSpPr>
                <p:spPr bwMode="auto">
                  <a:xfrm>
                    <a:off x="7743930" y="2800151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1" name="Group 414"/>
                <p:cNvGrpSpPr/>
                <p:nvPr/>
              </p:nvGrpSpPr>
              <p:grpSpPr>
                <a:xfrm>
                  <a:off x="7169148" y="1884927"/>
                  <a:ext cx="221649" cy="236311"/>
                  <a:chOff x="7162591" y="1886681"/>
                  <a:chExt cx="221649" cy="236311"/>
                </a:xfrm>
              </p:grpSpPr>
              <p:sp>
                <p:nvSpPr>
                  <p:cNvPr id="368" name="Oval 505"/>
                  <p:cNvSpPr/>
                  <p:nvPr/>
                </p:nvSpPr>
                <p:spPr bwMode="auto">
                  <a:xfrm>
                    <a:off x="7162591" y="1886681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69" name="Oval 506"/>
                  <p:cNvSpPr/>
                  <p:nvPr/>
                </p:nvSpPr>
                <p:spPr bwMode="auto">
                  <a:xfrm>
                    <a:off x="7269409" y="2103704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2" name="Group 415"/>
                <p:cNvGrpSpPr/>
                <p:nvPr/>
              </p:nvGrpSpPr>
              <p:grpSpPr>
                <a:xfrm>
                  <a:off x="6439645" y="1399518"/>
                  <a:ext cx="221649" cy="236311"/>
                  <a:chOff x="6417250" y="1394870"/>
                  <a:chExt cx="221649" cy="236311"/>
                </a:xfrm>
              </p:grpSpPr>
              <p:sp>
                <p:nvSpPr>
                  <p:cNvPr id="366" name="Oval 503"/>
                  <p:cNvSpPr/>
                  <p:nvPr/>
                </p:nvSpPr>
                <p:spPr bwMode="auto">
                  <a:xfrm>
                    <a:off x="6417250" y="1394870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67" name="Oval 504"/>
                  <p:cNvSpPr/>
                  <p:nvPr/>
                </p:nvSpPr>
                <p:spPr bwMode="auto">
                  <a:xfrm>
                    <a:off x="6524070" y="1611893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3" name="Group 416"/>
                <p:cNvGrpSpPr/>
                <p:nvPr/>
              </p:nvGrpSpPr>
              <p:grpSpPr>
                <a:xfrm>
                  <a:off x="5599355" y="1224392"/>
                  <a:ext cx="221649" cy="236311"/>
                  <a:chOff x="5599355" y="1224392"/>
                  <a:chExt cx="221649" cy="236311"/>
                </a:xfrm>
              </p:grpSpPr>
              <p:sp>
                <p:nvSpPr>
                  <p:cNvPr id="364" name="Oval 501"/>
                  <p:cNvSpPr/>
                  <p:nvPr/>
                </p:nvSpPr>
                <p:spPr bwMode="auto">
                  <a:xfrm>
                    <a:off x="5599355" y="1224392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65" name="Oval 502"/>
                  <p:cNvSpPr/>
                  <p:nvPr/>
                </p:nvSpPr>
                <p:spPr bwMode="auto">
                  <a:xfrm>
                    <a:off x="5706177" y="1441415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4" name="Group 417"/>
                <p:cNvGrpSpPr/>
                <p:nvPr/>
              </p:nvGrpSpPr>
              <p:grpSpPr>
                <a:xfrm>
                  <a:off x="4749158" y="1399516"/>
                  <a:ext cx="221649" cy="236311"/>
                  <a:chOff x="4741688" y="1404164"/>
                  <a:chExt cx="221649" cy="236311"/>
                </a:xfrm>
              </p:grpSpPr>
              <p:sp>
                <p:nvSpPr>
                  <p:cNvPr id="362" name="Oval 499"/>
                  <p:cNvSpPr/>
                  <p:nvPr/>
                </p:nvSpPr>
                <p:spPr bwMode="auto">
                  <a:xfrm>
                    <a:off x="4741688" y="1404164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63" name="Oval 500"/>
                  <p:cNvSpPr/>
                  <p:nvPr/>
                </p:nvSpPr>
                <p:spPr bwMode="auto">
                  <a:xfrm>
                    <a:off x="4848510" y="1621189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5" name="Group 418"/>
                <p:cNvGrpSpPr/>
                <p:nvPr/>
              </p:nvGrpSpPr>
              <p:grpSpPr>
                <a:xfrm>
                  <a:off x="7169148" y="5016161"/>
                  <a:ext cx="221649" cy="236311"/>
                  <a:chOff x="7175706" y="5016161"/>
                  <a:chExt cx="221649" cy="236311"/>
                </a:xfrm>
              </p:grpSpPr>
              <p:sp>
                <p:nvSpPr>
                  <p:cNvPr id="360" name="Oval 497"/>
                  <p:cNvSpPr/>
                  <p:nvPr/>
                </p:nvSpPr>
                <p:spPr bwMode="auto">
                  <a:xfrm>
                    <a:off x="7175706" y="5016161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61" name="Oval 498"/>
                  <p:cNvSpPr/>
                  <p:nvPr/>
                </p:nvSpPr>
                <p:spPr bwMode="auto">
                  <a:xfrm>
                    <a:off x="7282524" y="5233186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6" name="Group 419"/>
                <p:cNvGrpSpPr/>
                <p:nvPr/>
              </p:nvGrpSpPr>
              <p:grpSpPr>
                <a:xfrm>
                  <a:off x="6439645" y="5494974"/>
                  <a:ext cx="221649" cy="236311"/>
                  <a:chOff x="6462040" y="5488600"/>
                  <a:chExt cx="221649" cy="236311"/>
                </a:xfrm>
              </p:grpSpPr>
              <p:sp>
                <p:nvSpPr>
                  <p:cNvPr id="358" name="Oval 495"/>
                  <p:cNvSpPr/>
                  <p:nvPr/>
                </p:nvSpPr>
                <p:spPr bwMode="auto">
                  <a:xfrm>
                    <a:off x="6462040" y="5488600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59" name="Oval 496"/>
                  <p:cNvSpPr/>
                  <p:nvPr/>
                </p:nvSpPr>
                <p:spPr bwMode="auto">
                  <a:xfrm>
                    <a:off x="6568860" y="5705625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7" name="Group 420"/>
                <p:cNvGrpSpPr/>
                <p:nvPr/>
              </p:nvGrpSpPr>
              <p:grpSpPr>
                <a:xfrm>
                  <a:off x="5599355" y="5668374"/>
                  <a:ext cx="221649" cy="236311"/>
                  <a:chOff x="5599355" y="5668374"/>
                  <a:chExt cx="221649" cy="236311"/>
                </a:xfrm>
              </p:grpSpPr>
              <p:sp>
                <p:nvSpPr>
                  <p:cNvPr id="356" name="Oval 493"/>
                  <p:cNvSpPr/>
                  <p:nvPr/>
                </p:nvSpPr>
                <p:spPr bwMode="auto">
                  <a:xfrm>
                    <a:off x="5599355" y="5668374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57" name="Oval 494"/>
                  <p:cNvSpPr/>
                  <p:nvPr/>
                </p:nvSpPr>
                <p:spPr bwMode="auto">
                  <a:xfrm>
                    <a:off x="5706177" y="5885399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8" name="Group 421"/>
                <p:cNvGrpSpPr/>
                <p:nvPr/>
              </p:nvGrpSpPr>
              <p:grpSpPr>
                <a:xfrm>
                  <a:off x="4749158" y="5494974"/>
                  <a:ext cx="221649" cy="236311"/>
                  <a:chOff x="4756628" y="5501348"/>
                  <a:chExt cx="221649" cy="236311"/>
                </a:xfrm>
              </p:grpSpPr>
              <p:sp>
                <p:nvSpPr>
                  <p:cNvPr id="354" name="Oval 491"/>
                  <p:cNvSpPr/>
                  <p:nvPr/>
                </p:nvSpPr>
                <p:spPr bwMode="auto">
                  <a:xfrm>
                    <a:off x="4756628" y="5501348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55" name="Oval 492"/>
                  <p:cNvSpPr/>
                  <p:nvPr/>
                </p:nvSpPr>
                <p:spPr bwMode="auto">
                  <a:xfrm>
                    <a:off x="4863450" y="5718373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39" name="Group 422"/>
                <p:cNvGrpSpPr/>
                <p:nvPr/>
              </p:nvGrpSpPr>
              <p:grpSpPr>
                <a:xfrm>
                  <a:off x="4029931" y="5016161"/>
                  <a:ext cx="221649" cy="236311"/>
                  <a:chOff x="4026964" y="5016161"/>
                  <a:chExt cx="221649" cy="236311"/>
                </a:xfrm>
              </p:grpSpPr>
              <p:sp>
                <p:nvSpPr>
                  <p:cNvPr id="352" name="Oval 489"/>
                  <p:cNvSpPr/>
                  <p:nvPr/>
                </p:nvSpPr>
                <p:spPr bwMode="auto">
                  <a:xfrm>
                    <a:off x="4026964" y="5016161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53" name="Oval 490"/>
                  <p:cNvSpPr/>
                  <p:nvPr/>
                </p:nvSpPr>
                <p:spPr bwMode="auto">
                  <a:xfrm>
                    <a:off x="4133788" y="5233186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40" name="Group 423"/>
                <p:cNvGrpSpPr/>
                <p:nvPr/>
              </p:nvGrpSpPr>
              <p:grpSpPr>
                <a:xfrm>
                  <a:off x="3547676" y="4292809"/>
                  <a:ext cx="221649" cy="236311"/>
                  <a:chOff x="3556231" y="4310461"/>
                  <a:chExt cx="221649" cy="236311"/>
                </a:xfrm>
              </p:grpSpPr>
              <p:sp>
                <p:nvSpPr>
                  <p:cNvPr id="350" name="Oval 487"/>
                  <p:cNvSpPr/>
                  <p:nvPr/>
                </p:nvSpPr>
                <p:spPr bwMode="auto">
                  <a:xfrm>
                    <a:off x="3556231" y="4310461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51" name="Oval 488"/>
                  <p:cNvSpPr/>
                  <p:nvPr/>
                </p:nvSpPr>
                <p:spPr bwMode="auto">
                  <a:xfrm>
                    <a:off x="3663055" y="4527486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41" name="Group 424"/>
                <p:cNvGrpSpPr/>
                <p:nvPr/>
              </p:nvGrpSpPr>
              <p:grpSpPr>
                <a:xfrm>
                  <a:off x="3377361" y="3449181"/>
                  <a:ext cx="221649" cy="236311"/>
                  <a:chOff x="3377361" y="3451978"/>
                  <a:chExt cx="221649" cy="236311"/>
                </a:xfrm>
              </p:grpSpPr>
              <p:sp>
                <p:nvSpPr>
                  <p:cNvPr id="348" name="Oval 485"/>
                  <p:cNvSpPr/>
                  <p:nvPr/>
                </p:nvSpPr>
                <p:spPr bwMode="auto">
                  <a:xfrm>
                    <a:off x="3377361" y="3451978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49" name="Oval 486"/>
                  <p:cNvSpPr/>
                  <p:nvPr/>
                </p:nvSpPr>
                <p:spPr bwMode="auto">
                  <a:xfrm>
                    <a:off x="3484185" y="3669001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42" name="Group 425"/>
                <p:cNvGrpSpPr/>
                <p:nvPr/>
              </p:nvGrpSpPr>
              <p:grpSpPr>
                <a:xfrm>
                  <a:off x="3547676" y="2605522"/>
                  <a:ext cx="221649" cy="236311"/>
                  <a:chOff x="3539122" y="2627919"/>
                  <a:chExt cx="221649" cy="236311"/>
                </a:xfrm>
              </p:grpSpPr>
              <p:sp>
                <p:nvSpPr>
                  <p:cNvPr id="346" name="Oval 483"/>
                  <p:cNvSpPr/>
                  <p:nvPr/>
                </p:nvSpPr>
                <p:spPr bwMode="auto">
                  <a:xfrm>
                    <a:off x="3539122" y="2627919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47" name="Oval 484"/>
                  <p:cNvSpPr/>
                  <p:nvPr/>
                </p:nvSpPr>
                <p:spPr bwMode="auto">
                  <a:xfrm>
                    <a:off x="3645946" y="2844944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43" name="Group 426"/>
                <p:cNvGrpSpPr/>
                <p:nvPr/>
              </p:nvGrpSpPr>
              <p:grpSpPr>
                <a:xfrm>
                  <a:off x="4029931" y="1884925"/>
                  <a:ext cx="221649" cy="236311"/>
                  <a:chOff x="4032898" y="1883171"/>
                  <a:chExt cx="221649" cy="236311"/>
                </a:xfrm>
              </p:grpSpPr>
              <p:sp>
                <p:nvSpPr>
                  <p:cNvPr id="344" name="Oval 481"/>
                  <p:cNvSpPr/>
                  <p:nvPr/>
                </p:nvSpPr>
                <p:spPr bwMode="auto">
                  <a:xfrm>
                    <a:off x="4032898" y="1883171"/>
                    <a:ext cx="221649" cy="236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none" lIns="0" tIns="1800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100" dirty="0">
                      <a:latin typeface="+mn-ea"/>
                      <a:ea typeface="+mn-ea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345" name="Oval 482"/>
                  <p:cNvSpPr/>
                  <p:nvPr/>
                </p:nvSpPr>
                <p:spPr bwMode="auto">
                  <a:xfrm>
                    <a:off x="4139722" y="2100196"/>
                    <a:ext cx="0" cy="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 cap="flat" cmpd="sng" algn="ctr">
                    <a:solidFill>
                      <a:srgbClr val="0070C0">
                        <a:alpha val="51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  <a:cs typeface="+mn-cs"/>
                      </a:defRPr>
                    </a:lvl9pPr>
                  </a:lstStyle>
                  <a:p>
                    <a:pPr algn="ctr" defTabSz="1069051"/>
                    <a:endParaRPr lang="en-CA" sz="1300" dirty="0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95" name="组合 112"/>
              <p:cNvGrpSpPr>
                <a:grpSpLocks/>
              </p:cNvGrpSpPr>
              <p:nvPr/>
            </p:nvGrpSpPr>
            <p:grpSpPr bwMode="auto">
              <a:xfrm>
                <a:off x="1630215" y="4488696"/>
                <a:ext cx="752672" cy="440267"/>
                <a:chOff x="637046" y="2114551"/>
                <a:chExt cx="528814" cy="598796"/>
              </a:xfrm>
            </p:grpSpPr>
            <p:sp>
              <p:nvSpPr>
                <p:cNvPr id="205" name="Rectangle 33"/>
                <p:cNvSpPr>
                  <a:spLocks noChangeArrowheads="1"/>
                </p:cNvSpPr>
                <p:nvPr/>
              </p:nvSpPr>
              <p:spPr bwMode="auto">
                <a:xfrm>
                  <a:off x="637046" y="2114551"/>
                  <a:ext cx="163054" cy="598796"/>
                </a:xfrm>
                <a:prstGeom prst="rect">
                  <a:avLst/>
                </a:prstGeom>
                <a:gradFill rotWithShape="1">
                  <a:gsLst>
                    <a:gs pos="0">
                      <a:srgbClr val="84BF25"/>
                    </a:gs>
                    <a:gs pos="50000">
                      <a:srgbClr val="CEEC9C"/>
                    </a:gs>
                    <a:gs pos="100000">
                      <a:srgbClr val="84BF25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6" name="Rectangle 33"/>
                <p:cNvSpPr>
                  <a:spLocks noChangeArrowheads="1"/>
                </p:cNvSpPr>
                <p:nvPr/>
              </p:nvSpPr>
              <p:spPr bwMode="auto">
                <a:xfrm>
                  <a:off x="819926" y="2114551"/>
                  <a:ext cx="163054" cy="598796"/>
                </a:xfrm>
                <a:prstGeom prst="rect">
                  <a:avLst/>
                </a:prstGeom>
                <a:gradFill rotWithShape="1">
                  <a:gsLst>
                    <a:gs pos="0">
                      <a:srgbClr val="84BF25"/>
                    </a:gs>
                    <a:gs pos="50000">
                      <a:srgbClr val="CEEC9C"/>
                    </a:gs>
                    <a:gs pos="100000">
                      <a:srgbClr val="84BF25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7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2806" y="2114551"/>
                  <a:ext cx="163054" cy="598796"/>
                </a:xfrm>
                <a:prstGeom prst="rect">
                  <a:avLst/>
                </a:prstGeom>
                <a:gradFill rotWithShape="1">
                  <a:gsLst>
                    <a:gs pos="0">
                      <a:srgbClr val="84BF25"/>
                    </a:gs>
                    <a:gs pos="50000">
                      <a:srgbClr val="CEEC9C"/>
                    </a:gs>
                    <a:gs pos="100000">
                      <a:srgbClr val="84BF25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96" name="组合 112"/>
              <p:cNvGrpSpPr>
                <a:grpSpLocks/>
              </p:cNvGrpSpPr>
              <p:nvPr/>
            </p:nvGrpSpPr>
            <p:grpSpPr bwMode="auto">
              <a:xfrm>
                <a:off x="3815184" y="4505629"/>
                <a:ext cx="617170" cy="440267"/>
                <a:chOff x="637046" y="2114551"/>
                <a:chExt cx="433614" cy="598796"/>
              </a:xfrm>
            </p:grpSpPr>
            <p:sp>
              <p:nvSpPr>
                <p:cNvPr id="203" name="Rectangle 33"/>
                <p:cNvSpPr>
                  <a:spLocks noChangeArrowheads="1"/>
                </p:cNvSpPr>
                <p:nvPr/>
              </p:nvSpPr>
              <p:spPr bwMode="auto">
                <a:xfrm>
                  <a:off x="637046" y="2114551"/>
                  <a:ext cx="163054" cy="598796"/>
                </a:xfrm>
                <a:prstGeom prst="rect">
                  <a:avLst/>
                </a:prstGeom>
                <a:gradFill rotWithShape="1">
                  <a:gsLst>
                    <a:gs pos="0">
                      <a:srgbClr val="84BF25"/>
                    </a:gs>
                    <a:gs pos="50000">
                      <a:srgbClr val="CEEC9C"/>
                    </a:gs>
                    <a:gs pos="100000">
                      <a:srgbClr val="84BF25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4" name="Rectangle 33"/>
                <p:cNvSpPr>
                  <a:spLocks noChangeArrowheads="1"/>
                </p:cNvSpPr>
                <p:nvPr/>
              </p:nvSpPr>
              <p:spPr bwMode="auto">
                <a:xfrm>
                  <a:off x="907606" y="2114551"/>
                  <a:ext cx="163054" cy="598796"/>
                </a:xfrm>
                <a:prstGeom prst="rect">
                  <a:avLst/>
                </a:prstGeom>
                <a:gradFill rotWithShape="1">
                  <a:gsLst>
                    <a:gs pos="0">
                      <a:srgbClr val="84BF25"/>
                    </a:gs>
                    <a:gs pos="50000">
                      <a:srgbClr val="CEEC9C"/>
                    </a:gs>
                    <a:gs pos="100000">
                      <a:srgbClr val="84BF25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97" name="TextBox 164"/>
              <p:cNvSpPr txBox="1"/>
              <p:nvPr/>
            </p:nvSpPr>
            <p:spPr>
              <a:xfrm>
                <a:off x="1382393" y="3822688"/>
                <a:ext cx="1044769" cy="369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1901" tIns="60952" rIns="121901" bIns="60952" rtlCol="0">
                <a:spAutoFit/>
              </a:bodyPr>
              <a:lstStyle>
                <a:defPPr>
                  <a:defRPr lang="zh-CN"/>
                </a:defPPr>
                <a:lvl1pPr>
                  <a:defRPr sz="600"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  <a:ea typeface="+mn-ea"/>
                  </a:rPr>
                  <a:t>计算资源</a:t>
                </a:r>
              </a:p>
            </p:txBody>
          </p:sp>
          <p:sp>
            <p:nvSpPr>
              <p:cNvPr id="198" name="TextBox 164"/>
              <p:cNvSpPr txBox="1"/>
              <p:nvPr/>
            </p:nvSpPr>
            <p:spPr>
              <a:xfrm>
                <a:off x="3554000" y="3822688"/>
                <a:ext cx="1044769" cy="369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1901" tIns="60952" rIns="121901" bIns="60952" rtlCol="0">
                <a:spAutoFit/>
              </a:bodyPr>
              <a:lstStyle>
                <a:defPPr>
                  <a:defRPr lang="zh-CN"/>
                </a:defPPr>
                <a:lvl1pPr>
                  <a:defRPr sz="600"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  <a:ea typeface="+mn-ea"/>
                  </a:rPr>
                  <a:t>计算资源</a:t>
                </a:r>
              </a:p>
            </p:txBody>
          </p:sp>
          <p:pic>
            <p:nvPicPr>
              <p:cNvPr id="199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2686516" y="3797716"/>
                <a:ext cx="653665" cy="653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00" name="组合 339"/>
              <p:cNvGrpSpPr/>
              <p:nvPr/>
            </p:nvGrpSpPr>
            <p:grpSpPr>
              <a:xfrm>
                <a:off x="2277872" y="4495469"/>
                <a:ext cx="1473584" cy="660400"/>
                <a:chOff x="5852160" y="1630680"/>
                <a:chExt cx="1104900" cy="495300"/>
              </a:xfrm>
            </p:grpSpPr>
            <p:cxnSp>
              <p:nvCxnSpPr>
                <p:cNvPr id="201" name="直接连接符 200"/>
                <p:cNvCxnSpPr/>
                <p:nvPr/>
              </p:nvCxnSpPr>
              <p:spPr bwMode="auto">
                <a:xfrm flipV="1">
                  <a:off x="5852160" y="1645920"/>
                  <a:ext cx="457200" cy="48006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直接连接符 201"/>
                <p:cNvCxnSpPr/>
                <p:nvPr/>
              </p:nvCxnSpPr>
              <p:spPr bwMode="auto">
                <a:xfrm flipH="1" flipV="1">
                  <a:off x="6507480" y="1630680"/>
                  <a:ext cx="449580" cy="49530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388" name="右箭头 387"/>
            <p:cNvSpPr/>
            <p:nvPr/>
          </p:nvSpPr>
          <p:spPr bwMode="auto">
            <a:xfrm>
              <a:off x="5901674" y="4472917"/>
              <a:ext cx="753407" cy="479573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89" name="Shape 550"/>
            <p:cNvSpPr/>
            <p:nvPr/>
          </p:nvSpPr>
          <p:spPr>
            <a:xfrm>
              <a:off x="7560374" y="4444158"/>
              <a:ext cx="780392" cy="19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 sz="1400"/>
              </a:pPr>
              <a:endParaRPr sz="2500" b="1" dirty="0">
                <a:latin typeface="+mn-ea"/>
                <a:ea typeface="+mn-ea"/>
              </a:endParaRPr>
            </a:p>
          </p:txBody>
        </p:sp>
        <p:grpSp>
          <p:nvGrpSpPr>
            <p:cNvPr id="390" name="Group 344"/>
            <p:cNvGrpSpPr>
              <a:grpSpLocks noChangeAspect="1"/>
            </p:cNvGrpSpPr>
            <p:nvPr/>
          </p:nvGrpSpPr>
          <p:grpSpPr>
            <a:xfrm>
              <a:off x="7232795" y="3393440"/>
              <a:ext cx="3442598" cy="1252311"/>
              <a:chOff x="3377361" y="1224392"/>
              <a:chExt cx="4693649" cy="4680293"/>
            </a:xfrm>
          </p:grpSpPr>
          <p:cxnSp>
            <p:nvCxnSpPr>
              <p:cNvPr id="391" name="Straight Connector 345"/>
              <p:cNvCxnSpPr/>
              <p:nvPr/>
            </p:nvCxnSpPr>
            <p:spPr bwMode="auto">
              <a:xfrm flipH="1">
                <a:off x="4139724" y="1441417"/>
                <a:ext cx="1571401" cy="65877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Straight Connector 346"/>
              <p:cNvCxnSpPr>
                <a:stCxn id="546" idx="2"/>
                <a:endCxn id="542" idx="6"/>
              </p:cNvCxnSpPr>
              <p:nvPr/>
            </p:nvCxnSpPr>
            <p:spPr bwMode="auto">
              <a:xfrm>
                <a:off x="4855980" y="1616542"/>
                <a:ext cx="1690486" cy="409545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Straight Connector 347"/>
              <p:cNvCxnSpPr>
                <a:stCxn id="546" idx="4"/>
              </p:cNvCxnSpPr>
              <p:nvPr/>
            </p:nvCxnSpPr>
            <p:spPr bwMode="auto">
              <a:xfrm>
                <a:off x="4855981" y="1616542"/>
                <a:ext cx="2426545" cy="361664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Straight Connector 348"/>
              <p:cNvCxnSpPr>
                <a:stCxn id="546" idx="4"/>
                <a:endCxn id="540" idx="7"/>
              </p:cNvCxnSpPr>
              <p:nvPr/>
            </p:nvCxnSpPr>
            <p:spPr bwMode="auto">
              <a:xfrm>
                <a:off x="4855981" y="1616542"/>
                <a:ext cx="850197" cy="426885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Straight Connector 349"/>
              <p:cNvCxnSpPr>
                <a:stCxn id="546" idx="2"/>
                <a:endCxn id="538" idx="6"/>
              </p:cNvCxnSpPr>
              <p:nvPr/>
            </p:nvCxnSpPr>
            <p:spPr bwMode="auto">
              <a:xfrm>
                <a:off x="4855980" y="1616542"/>
                <a:ext cx="1" cy="409545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Straight Connector 350"/>
              <p:cNvCxnSpPr>
                <a:stCxn id="546" idx="4"/>
              </p:cNvCxnSpPr>
              <p:nvPr/>
            </p:nvCxnSpPr>
            <p:spPr bwMode="auto">
              <a:xfrm>
                <a:off x="4855981" y="1616542"/>
                <a:ext cx="2907206" cy="287564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Straight Connector 351"/>
              <p:cNvCxnSpPr>
                <a:stCxn id="546" idx="5"/>
              </p:cNvCxnSpPr>
              <p:nvPr/>
            </p:nvCxnSpPr>
            <p:spPr bwMode="auto">
              <a:xfrm>
                <a:off x="4855981" y="1616542"/>
                <a:ext cx="3072188" cy="204686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Straight Connector 352"/>
              <p:cNvCxnSpPr>
                <a:stCxn id="546" idx="5"/>
              </p:cNvCxnSpPr>
              <p:nvPr/>
            </p:nvCxnSpPr>
            <p:spPr bwMode="auto">
              <a:xfrm>
                <a:off x="4855981" y="1616542"/>
                <a:ext cx="2887949" cy="11836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Straight Connector 353"/>
              <p:cNvCxnSpPr>
                <a:stCxn id="546" idx="6"/>
              </p:cNvCxnSpPr>
              <p:nvPr/>
            </p:nvCxnSpPr>
            <p:spPr bwMode="auto">
              <a:xfrm>
                <a:off x="4855981" y="1616542"/>
                <a:ext cx="2413430" cy="48716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Straight Connector 354"/>
              <p:cNvCxnSpPr>
                <a:stCxn id="546" idx="3"/>
                <a:endCxn id="536" idx="0"/>
              </p:cNvCxnSpPr>
              <p:nvPr/>
            </p:nvCxnSpPr>
            <p:spPr bwMode="auto">
              <a:xfrm flipH="1">
                <a:off x="4136756" y="1616542"/>
                <a:ext cx="719224" cy="361664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Straight Connector 355"/>
              <p:cNvCxnSpPr>
                <a:stCxn id="546" idx="6"/>
                <a:endCxn id="534" idx="1"/>
              </p:cNvCxnSpPr>
              <p:nvPr/>
            </p:nvCxnSpPr>
            <p:spPr bwMode="auto">
              <a:xfrm flipH="1">
                <a:off x="3654500" y="1616542"/>
                <a:ext cx="1201481" cy="289329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Straight Connector 356"/>
              <p:cNvCxnSpPr>
                <a:stCxn id="546" idx="5"/>
                <a:endCxn id="532" idx="2"/>
              </p:cNvCxnSpPr>
              <p:nvPr/>
            </p:nvCxnSpPr>
            <p:spPr bwMode="auto">
              <a:xfrm flipH="1">
                <a:off x="3484185" y="1616542"/>
                <a:ext cx="1371796" cy="204966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Straight Connector 357"/>
              <p:cNvCxnSpPr>
                <a:stCxn id="546" idx="5"/>
                <a:endCxn id="515" idx="6"/>
              </p:cNvCxnSpPr>
              <p:nvPr/>
            </p:nvCxnSpPr>
            <p:spPr bwMode="auto">
              <a:xfrm>
                <a:off x="4855981" y="1616542"/>
                <a:ext cx="1690485" cy="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Straight Connector 358"/>
              <p:cNvCxnSpPr>
                <a:stCxn id="546" idx="0"/>
                <a:endCxn id="530" idx="6"/>
              </p:cNvCxnSpPr>
              <p:nvPr/>
            </p:nvCxnSpPr>
            <p:spPr bwMode="auto">
              <a:xfrm flipH="1">
                <a:off x="3654501" y="1616541"/>
                <a:ext cx="1201480" cy="120600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Straight Connector 359"/>
              <p:cNvCxnSpPr>
                <a:stCxn id="546" idx="4"/>
                <a:endCxn id="548" idx="3"/>
              </p:cNvCxnSpPr>
              <p:nvPr/>
            </p:nvCxnSpPr>
            <p:spPr bwMode="auto">
              <a:xfrm flipV="1">
                <a:off x="4855981" y="1441416"/>
                <a:ext cx="850196" cy="17512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Straight Connector 360"/>
              <p:cNvCxnSpPr>
                <a:stCxn id="546" idx="7"/>
                <a:endCxn id="528" idx="5"/>
              </p:cNvCxnSpPr>
              <p:nvPr/>
            </p:nvCxnSpPr>
            <p:spPr bwMode="auto">
              <a:xfrm flipH="1">
                <a:off x="4136756" y="1616541"/>
                <a:ext cx="719225" cy="48541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Straight Connector 361"/>
              <p:cNvCxnSpPr>
                <a:stCxn id="548" idx="4"/>
                <a:endCxn id="530" idx="6"/>
              </p:cNvCxnSpPr>
              <p:nvPr/>
            </p:nvCxnSpPr>
            <p:spPr bwMode="auto">
              <a:xfrm flipH="1">
                <a:off x="3654501" y="1441416"/>
                <a:ext cx="2051677" cy="138113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Straight Connector 362"/>
              <p:cNvCxnSpPr>
                <a:stCxn id="548" idx="5"/>
                <a:endCxn id="532" idx="6"/>
              </p:cNvCxnSpPr>
              <p:nvPr/>
            </p:nvCxnSpPr>
            <p:spPr bwMode="auto">
              <a:xfrm flipH="1">
                <a:off x="3484186" y="1441416"/>
                <a:ext cx="2221992" cy="222478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Straight Connector 363"/>
              <p:cNvCxnSpPr>
                <a:stCxn id="548" idx="4"/>
                <a:endCxn id="534" idx="6"/>
              </p:cNvCxnSpPr>
              <p:nvPr/>
            </p:nvCxnSpPr>
            <p:spPr bwMode="auto">
              <a:xfrm flipH="1">
                <a:off x="3654501" y="1441416"/>
                <a:ext cx="2051677" cy="306841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Straight Connector 364"/>
              <p:cNvCxnSpPr>
                <a:stCxn id="548" idx="7"/>
                <a:endCxn id="536" idx="5"/>
              </p:cNvCxnSpPr>
              <p:nvPr/>
            </p:nvCxnSpPr>
            <p:spPr bwMode="auto">
              <a:xfrm flipH="1">
                <a:off x="4136756" y="1441415"/>
                <a:ext cx="1569422" cy="379177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Straight Connector 365"/>
              <p:cNvCxnSpPr>
                <a:stCxn id="548" idx="5"/>
                <a:endCxn id="538" idx="3"/>
              </p:cNvCxnSpPr>
              <p:nvPr/>
            </p:nvCxnSpPr>
            <p:spPr bwMode="auto">
              <a:xfrm flipH="1">
                <a:off x="4855980" y="1441416"/>
                <a:ext cx="850198" cy="427058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Straight Connector 366"/>
              <p:cNvCxnSpPr>
                <a:stCxn id="548" idx="3"/>
                <a:endCxn id="540" idx="2"/>
              </p:cNvCxnSpPr>
              <p:nvPr/>
            </p:nvCxnSpPr>
            <p:spPr bwMode="auto">
              <a:xfrm>
                <a:off x="5706177" y="1441417"/>
                <a:ext cx="0" cy="444398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Straight Connector 367"/>
              <p:cNvCxnSpPr>
                <a:stCxn id="548" idx="4"/>
                <a:endCxn id="542" idx="7"/>
              </p:cNvCxnSpPr>
              <p:nvPr/>
            </p:nvCxnSpPr>
            <p:spPr bwMode="auto">
              <a:xfrm>
                <a:off x="5706178" y="1441416"/>
                <a:ext cx="840288" cy="427058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Straight Connector 368"/>
              <p:cNvCxnSpPr>
                <a:stCxn id="548" idx="5"/>
              </p:cNvCxnSpPr>
              <p:nvPr/>
            </p:nvCxnSpPr>
            <p:spPr bwMode="auto">
              <a:xfrm>
                <a:off x="5706179" y="1441417"/>
                <a:ext cx="1576345" cy="379176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Straight Connector 369"/>
              <p:cNvCxnSpPr>
                <a:stCxn id="548" idx="7"/>
              </p:cNvCxnSpPr>
              <p:nvPr/>
            </p:nvCxnSpPr>
            <p:spPr bwMode="auto">
              <a:xfrm>
                <a:off x="5706179" y="1441415"/>
                <a:ext cx="2057008" cy="305077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Straight Connector 370"/>
              <p:cNvCxnSpPr>
                <a:stCxn id="548" idx="6"/>
              </p:cNvCxnSpPr>
              <p:nvPr/>
            </p:nvCxnSpPr>
            <p:spPr bwMode="auto">
              <a:xfrm>
                <a:off x="5706179" y="1441417"/>
                <a:ext cx="2221992" cy="222199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Straight Connector 371"/>
              <p:cNvCxnSpPr>
                <a:stCxn id="548" idx="0"/>
              </p:cNvCxnSpPr>
              <p:nvPr/>
            </p:nvCxnSpPr>
            <p:spPr bwMode="auto">
              <a:xfrm>
                <a:off x="5706179" y="1441415"/>
                <a:ext cx="2037753" cy="135873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Straight Connector 372"/>
              <p:cNvCxnSpPr>
                <a:stCxn id="548" idx="5"/>
              </p:cNvCxnSpPr>
              <p:nvPr/>
            </p:nvCxnSpPr>
            <p:spPr bwMode="auto">
              <a:xfrm>
                <a:off x="5706179" y="1441417"/>
                <a:ext cx="1563232" cy="66228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Straight Connector 373"/>
              <p:cNvCxnSpPr>
                <a:stCxn id="548" idx="7"/>
                <a:endCxn id="515" idx="0"/>
              </p:cNvCxnSpPr>
              <p:nvPr/>
            </p:nvCxnSpPr>
            <p:spPr bwMode="auto">
              <a:xfrm>
                <a:off x="5706178" y="1441415"/>
                <a:ext cx="840288" cy="17512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Straight Connector 374"/>
              <p:cNvCxnSpPr>
                <a:stCxn id="515" idx="4"/>
                <a:endCxn id="528" idx="7"/>
              </p:cNvCxnSpPr>
              <p:nvPr/>
            </p:nvCxnSpPr>
            <p:spPr bwMode="auto">
              <a:xfrm flipH="1">
                <a:off x="4136756" y="1616542"/>
                <a:ext cx="2409710" cy="48540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Straight Connector 375"/>
              <p:cNvCxnSpPr>
                <a:stCxn id="515" idx="5"/>
                <a:endCxn id="530" idx="7"/>
              </p:cNvCxnSpPr>
              <p:nvPr/>
            </p:nvCxnSpPr>
            <p:spPr bwMode="auto">
              <a:xfrm flipH="1">
                <a:off x="3654501" y="1616542"/>
                <a:ext cx="2891965" cy="120600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Straight Connector 376"/>
              <p:cNvCxnSpPr>
                <a:stCxn id="515" idx="4"/>
                <a:endCxn id="532" idx="5"/>
              </p:cNvCxnSpPr>
              <p:nvPr/>
            </p:nvCxnSpPr>
            <p:spPr bwMode="auto">
              <a:xfrm flipH="1">
                <a:off x="3484186" y="1616542"/>
                <a:ext cx="3062280" cy="204966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Straight Connector 377"/>
              <p:cNvCxnSpPr>
                <a:stCxn id="515" idx="5"/>
                <a:endCxn id="534" idx="5"/>
              </p:cNvCxnSpPr>
              <p:nvPr/>
            </p:nvCxnSpPr>
            <p:spPr bwMode="auto">
              <a:xfrm flipH="1">
                <a:off x="3654501" y="1616542"/>
                <a:ext cx="2891965" cy="289329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Straight Connector 378"/>
              <p:cNvCxnSpPr>
                <a:stCxn id="515" idx="5"/>
                <a:endCxn id="536" idx="7"/>
              </p:cNvCxnSpPr>
              <p:nvPr/>
            </p:nvCxnSpPr>
            <p:spPr bwMode="auto">
              <a:xfrm flipH="1">
                <a:off x="4136756" y="1616542"/>
                <a:ext cx="2409710" cy="361664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Straight Connector 379"/>
              <p:cNvCxnSpPr>
                <a:stCxn id="515" idx="3"/>
                <a:endCxn id="538" idx="0"/>
              </p:cNvCxnSpPr>
              <p:nvPr/>
            </p:nvCxnSpPr>
            <p:spPr bwMode="auto">
              <a:xfrm flipH="1">
                <a:off x="4855981" y="1616542"/>
                <a:ext cx="1690484" cy="409545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Straight Connector 380"/>
              <p:cNvCxnSpPr>
                <a:stCxn id="515" idx="5"/>
                <a:endCxn id="540" idx="5"/>
              </p:cNvCxnSpPr>
              <p:nvPr/>
            </p:nvCxnSpPr>
            <p:spPr bwMode="auto">
              <a:xfrm flipH="1">
                <a:off x="5706178" y="1616542"/>
                <a:ext cx="840288" cy="426885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Straight Connector 381"/>
              <p:cNvCxnSpPr>
                <a:endCxn id="542" idx="5"/>
              </p:cNvCxnSpPr>
              <p:nvPr/>
            </p:nvCxnSpPr>
            <p:spPr bwMode="auto">
              <a:xfrm>
                <a:off x="6524072" y="1611893"/>
                <a:ext cx="22394" cy="410010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Straight Connector 382"/>
              <p:cNvCxnSpPr/>
              <p:nvPr/>
            </p:nvCxnSpPr>
            <p:spPr bwMode="auto">
              <a:xfrm>
                <a:off x="6524072" y="1611893"/>
                <a:ext cx="758454" cy="362129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Straight Connector 383"/>
              <p:cNvCxnSpPr>
                <a:stCxn id="515" idx="2"/>
              </p:cNvCxnSpPr>
              <p:nvPr/>
            </p:nvCxnSpPr>
            <p:spPr bwMode="auto">
              <a:xfrm>
                <a:off x="6546465" y="1616542"/>
                <a:ext cx="1216720" cy="287564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Straight Connector 384"/>
              <p:cNvCxnSpPr>
                <a:stCxn id="515" idx="3"/>
              </p:cNvCxnSpPr>
              <p:nvPr/>
            </p:nvCxnSpPr>
            <p:spPr bwMode="auto">
              <a:xfrm>
                <a:off x="6546465" y="1616542"/>
                <a:ext cx="1381706" cy="204686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Straight Connector 385"/>
              <p:cNvCxnSpPr>
                <a:stCxn id="515" idx="5"/>
              </p:cNvCxnSpPr>
              <p:nvPr/>
            </p:nvCxnSpPr>
            <p:spPr bwMode="auto">
              <a:xfrm>
                <a:off x="6546466" y="1616542"/>
                <a:ext cx="1197466" cy="118360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Straight Connector 386"/>
              <p:cNvCxnSpPr>
                <a:stCxn id="515" idx="7"/>
              </p:cNvCxnSpPr>
              <p:nvPr/>
            </p:nvCxnSpPr>
            <p:spPr bwMode="auto">
              <a:xfrm>
                <a:off x="6546466" y="1616541"/>
                <a:ext cx="722945" cy="48716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Straight Connector 387"/>
              <p:cNvCxnSpPr>
                <a:endCxn id="528" idx="0"/>
              </p:cNvCxnSpPr>
              <p:nvPr/>
            </p:nvCxnSpPr>
            <p:spPr bwMode="auto">
              <a:xfrm flipH="1" flipV="1">
                <a:off x="4136756" y="2101950"/>
                <a:ext cx="3132654" cy="175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Straight Connector 388"/>
              <p:cNvCxnSpPr>
                <a:endCxn id="530" idx="2"/>
              </p:cNvCxnSpPr>
              <p:nvPr/>
            </p:nvCxnSpPr>
            <p:spPr bwMode="auto">
              <a:xfrm flipH="1">
                <a:off x="3654500" y="2103706"/>
                <a:ext cx="3614912" cy="71884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Straight Connector 389"/>
              <p:cNvCxnSpPr>
                <a:endCxn id="532" idx="6"/>
              </p:cNvCxnSpPr>
              <p:nvPr/>
            </p:nvCxnSpPr>
            <p:spPr bwMode="auto">
              <a:xfrm flipH="1">
                <a:off x="3484186" y="2103706"/>
                <a:ext cx="3785225" cy="156249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Straight Connector 390"/>
              <p:cNvCxnSpPr>
                <a:endCxn id="534" idx="6"/>
              </p:cNvCxnSpPr>
              <p:nvPr/>
            </p:nvCxnSpPr>
            <p:spPr bwMode="auto">
              <a:xfrm flipH="1">
                <a:off x="3654501" y="2103706"/>
                <a:ext cx="3614908" cy="240612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391"/>
              <p:cNvCxnSpPr>
                <a:endCxn id="536" idx="7"/>
              </p:cNvCxnSpPr>
              <p:nvPr/>
            </p:nvCxnSpPr>
            <p:spPr bwMode="auto">
              <a:xfrm flipH="1">
                <a:off x="4136756" y="2103706"/>
                <a:ext cx="3132656" cy="312948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Straight Connector 392"/>
              <p:cNvCxnSpPr>
                <a:endCxn id="538" idx="2"/>
              </p:cNvCxnSpPr>
              <p:nvPr/>
            </p:nvCxnSpPr>
            <p:spPr bwMode="auto">
              <a:xfrm flipH="1">
                <a:off x="4855980" y="2103706"/>
                <a:ext cx="2413430" cy="360829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Straight Connector 393"/>
              <p:cNvCxnSpPr>
                <a:endCxn id="540" idx="6"/>
              </p:cNvCxnSpPr>
              <p:nvPr/>
            </p:nvCxnSpPr>
            <p:spPr bwMode="auto">
              <a:xfrm flipH="1">
                <a:off x="5706179" y="2103706"/>
                <a:ext cx="1563230" cy="378169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Straight Connector 394"/>
              <p:cNvCxnSpPr>
                <a:endCxn id="542" idx="6"/>
              </p:cNvCxnSpPr>
              <p:nvPr/>
            </p:nvCxnSpPr>
            <p:spPr bwMode="auto">
              <a:xfrm flipH="1">
                <a:off x="6546466" y="2103704"/>
                <a:ext cx="722944" cy="360829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Straight Connector 395"/>
              <p:cNvCxnSpPr/>
              <p:nvPr/>
            </p:nvCxnSpPr>
            <p:spPr bwMode="auto">
              <a:xfrm>
                <a:off x="7269409" y="2103706"/>
                <a:ext cx="13116" cy="312948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Straight Connector 396"/>
              <p:cNvCxnSpPr/>
              <p:nvPr/>
            </p:nvCxnSpPr>
            <p:spPr bwMode="auto">
              <a:xfrm>
                <a:off x="7269409" y="2103706"/>
                <a:ext cx="493778" cy="238847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Straight Connector 397"/>
              <p:cNvCxnSpPr/>
              <p:nvPr/>
            </p:nvCxnSpPr>
            <p:spPr bwMode="auto">
              <a:xfrm>
                <a:off x="7269409" y="2103706"/>
                <a:ext cx="658762" cy="155970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Straight Connector 398"/>
              <p:cNvCxnSpPr/>
              <p:nvPr/>
            </p:nvCxnSpPr>
            <p:spPr bwMode="auto">
              <a:xfrm>
                <a:off x="7269411" y="2103706"/>
                <a:ext cx="474521" cy="69644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Straight Connector 399"/>
              <p:cNvCxnSpPr>
                <a:endCxn id="528" idx="5"/>
              </p:cNvCxnSpPr>
              <p:nvPr/>
            </p:nvCxnSpPr>
            <p:spPr bwMode="auto">
              <a:xfrm flipH="1" flipV="1">
                <a:off x="4136756" y="2101951"/>
                <a:ext cx="3607176" cy="69820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Straight Connector 400"/>
              <p:cNvCxnSpPr>
                <a:endCxn id="530" idx="6"/>
              </p:cNvCxnSpPr>
              <p:nvPr/>
            </p:nvCxnSpPr>
            <p:spPr bwMode="auto">
              <a:xfrm flipH="1">
                <a:off x="3654501" y="2800153"/>
                <a:ext cx="4089430" cy="2239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Straight Connector 401"/>
              <p:cNvCxnSpPr>
                <a:endCxn id="532" idx="7"/>
              </p:cNvCxnSpPr>
              <p:nvPr/>
            </p:nvCxnSpPr>
            <p:spPr bwMode="auto">
              <a:xfrm flipH="1">
                <a:off x="3484186" y="2800153"/>
                <a:ext cx="4259747" cy="86605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Straight Connector 402"/>
              <p:cNvCxnSpPr>
                <a:endCxn id="534" idx="6"/>
              </p:cNvCxnSpPr>
              <p:nvPr/>
            </p:nvCxnSpPr>
            <p:spPr bwMode="auto">
              <a:xfrm flipH="1">
                <a:off x="3654501" y="2800153"/>
                <a:ext cx="4089428" cy="170968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9" name="Straight Connector 403"/>
              <p:cNvCxnSpPr>
                <a:endCxn id="536" idx="6"/>
              </p:cNvCxnSpPr>
              <p:nvPr/>
            </p:nvCxnSpPr>
            <p:spPr bwMode="auto">
              <a:xfrm flipH="1">
                <a:off x="4136756" y="2800153"/>
                <a:ext cx="3607174" cy="243303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Straight Connector 404"/>
              <p:cNvCxnSpPr>
                <a:endCxn id="538" idx="6"/>
              </p:cNvCxnSpPr>
              <p:nvPr/>
            </p:nvCxnSpPr>
            <p:spPr bwMode="auto">
              <a:xfrm flipH="1">
                <a:off x="4855981" y="2800153"/>
                <a:ext cx="2887950" cy="291184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1" name="Straight Connector 405"/>
              <p:cNvCxnSpPr>
                <a:endCxn id="540" idx="1"/>
              </p:cNvCxnSpPr>
              <p:nvPr/>
            </p:nvCxnSpPr>
            <p:spPr bwMode="auto">
              <a:xfrm flipH="1">
                <a:off x="5706177" y="2800153"/>
                <a:ext cx="2037755" cy="308524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2" name="Straight Connector 406"/>
              <p:cNvCxnSpPr>
                <a:endCxn id="542" idx="5"/>
              </p:cNvCxnSpPr>
              <p:nvPr/>
            </p:nvCxnSpPr>
            <p:spPr bwMode="auto">
              <a:xfrm flipH="1">
                <a:off x="6546466" y="2800153"/>
                <a:ext cx="1197466" cy="291184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Straight Connector 407"/>
              <p:cNvCxnSpPr/>
              <p:nvPr/>
            </p:nvCxnSpPr>
            <p:spPr bwMode="auto">
              <a:xfrm flipH="1">
                <a:off x="7282526" y="2800153"/>
                <a:ext cx="461406" cy="243303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Straight Connector 408"/>
              <p:cNvCxnSpPr/>
              <p:nvPr/>
            </p:nvCxnSpPr>
            <p:spPr bwMode="auto">
              <a:xfrm>
                <a:off x="7743932" y="2800153"/>
                <a:ext cx="19255" cy="169203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Straight Connector 409"/>
              <p:cNvCxnSpPr/>
              <p:nvPr/>
            </p:nvCxnSpPr>
            <p:spPr bwMode="auto">
              <a:xfrm>
                <a:off x="7743930" y="2800151"/>
                <a:ext cx="184239" cy="86325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6" name="Straight Connector 410"/>
              <p:cNvCxnSpPr>
                <a:endCxn id="530" idx="5"/>
              </p:cNvCxnSpPr>
              <p:nvPr/>
            </p:nvCxnSpPr>
            <p:spPr bwMode="auto">
              <a:xfrm flipH="1" flipV="1">
                <a:off x="3654501" y="2822548"/>
                <a:ext cx="4273670" cy="84086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Straight Connector 411"/>
              <p:cNvCxnSpPr>
                <a:endCxn id="531" idx="6"/>
              </p:cNvCxnSpPr>
              <p:nvPr/>
            </p:nvCxnSpPr>
            <p:spPr bwMode="auto">
              <a:xfrm flipH="1" flipV="1">
                <a:off x="3599009" y="3567336"/>
                <a:ext cx="4469235" cy="12110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Straight Connector 412"/>
              <p:cNvCxnSpPr>
                <a:endCxn id="534" idx="6"/>
              </p:cNvCxnSpPr>
              <p:nvPr/>
            </p:nvCxnSpPr>
            <p:spPr bwMode="auto">
              <a:xfrm flipH="1">
                <a:off x="3654501" y="3663409"/>
                <a:ext cx="4273668" cy="84642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Straight Connector 413"/>
              <p:cNvCxnSpPr>
                <a:endCxn id="536" idx="7"/>
              </p:cNvCxnSpPr>
              <p:nvPr/>
            </p:nvCxnSpPr>
            <p:spPr bwMode="auto">
              <a:xfrm flipH="1">
                <a:off x="4136756" y="3663409"/>
                <a:ext cx="3791414" cy="156977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Straight Connector 414"/>
              <p:cNvCxnSpPr/>
              <p:nvPr/>
            </p:nvCxnSpPr>
            <p:spPr bwMode="auto">
              <a:xfrm flipH="1">
                <a:off x="4863456" y="3663409"/>
                <a:ext cx="3064715" cy="204221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Straight Connector 415"/>
              <p:cNvCxnSpPr>
                <a:endCxn id="540" idx="0"/>
              </p:cNvCxnSpPr>
              <p:nvPr/>
            </p:nvCxnSpPr>
            <p:spPr bwMode="auto">
              <a:xfrm flipH="1">
                <a:off x="5706179" y="3663787"/>
                <a:ext cx="2221996" cy="22216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Straight Connector 416"/>
              <p:cNvCxnSpPr>
                <a:endCxn id="542" idx="0"/>
              </p:cNvCxnSpPr>
              <p:nvPr/>
            </p:nvCxnSpPr>
            <p:spPr bwMode="auto">
              <a:xfrm flipH="1">
                <a:off x="6546466" y="3663409"/>
                <a:ext cx="1381706" cy="204859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Straight Connector 417"/>
              <p:cNvCxnSpPr/>
              <p:nvPr/>
            </p:nvCxnSpPr>
            <p:spPr bwMode="auto">
              <a:xfrm flipH="1">
                <a:off x="7282526" y="3663409"/>
                <a:ext cx="645645" cy="156977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Straight Connector 418"/>
              <p:cNvCxnSpPr/>
              <p:nvPr/>
            </p:nvCxnSpPr>
            <p:spPr bwMode="auto">
              <a:xfrm flipH="1">
                <a:off x="7763187" y="3663407"/>
                <a:ext cx="164982" cy="82877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Straight Connector 419"/>
              <p:cNvCxnSpPr>
                <a:endCxn id="528" idx="5"/>
              </p:cNvCxnSpPr>
              <p:nvPr/>
            </p:nvCxnSpPr>
            <p:spPr bwMode="auto">
              <a:xfrm flipH="1" flipV="1">
                <a:off x="4136756" y="2101951"/>
                <a:ext cx="3791422" cy="156184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Straight Connector 420"/>
              <p:cNvCxnSpPr>
                <a:endCxn id="528" idx="5"/>
              </p:cNvCxnSpPr>
              <p:nvPr/>
            </p:nvCxnSpPr>
            <p:spPr bwMode="auto">
              <a:xfrm flipH="1" flipV="1">
                <a:off x="4136756" y="2101951"/>
                <a:ext cx="3626432" cy="239023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Straight Connector 421"/>
              <p:cNvCxnSpPr>
                <a:stCxn id="530" idx="6"/>
              </p:cNvCxnSpPr>
              <p:nvPr/>
            </p:nvCxnSpPr>
            <p:spPr bwMode="auto">
              <a:xfrm>
                <a:off x="3654501" y="2822548"/>
                <a:ext cx="4108686" cy="166963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Straight Connector 422"/>
              <p:cNvCxnSpPr>
                <a:stCxn id="532" idx="6"/>
              </p:cNvCxnSpPr>
              <p:nvPr/>
            </p:nvCxnSpPr>
            <p:spPr bwMode="auto">
              <a:xfrm>
                <a:off x="3484186" y="3666205"/>
                <a:ext cx="4279001" cy="82597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Straight Connector 423"/>
              <p:cNvCxnSpPr>
                <a:stCxn id="534" idx="6"/>
              </p:cNvCxnSpPr>
              <p:nvPr/>
            </p:nvCxnSpPr>
            <p:spPr bwMode="auto">
              <a:xfrm flipV="1">
                <a:off x="3654501" y="4492187"/>
                <a:ext cx="4108686" cy="1764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Straight Connector 424"/>
              <p:cNvCxnSpPr>
                <a:stCxn id="536" idx="4"/>
              </p:cNvCxnSpPr>
              <p:nvPr/>
            </p:nvCxnSpPr>
            <p:spPr bwMode="auto">
              <a:xfrm flipV="1">
                <a:off x="4136756" y="4492187"/>
                <a:ext cx="3626429" cy="74100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Straight Connector 425"/>
              <p:cNvCxnSpPr>
                <a:stCxn id="538" idx="7"/>
              </p:cNvCxnSpPr>
              <p:nvPr/>
            </p:nvCxnSpPr>
            <p:spPr bwMode="auto">
              <a:xfrm flipV="1">
                <a:off x="4855981" y="4492187"/>
                <a:ext cx="2907206" cy="12198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Straight Connector 426"/>
              <p:cNvCxnSpPr/>
              <p:nvPr/>
            </p:nvCxnSpPr>
            <p:spPr bwMode="auto">
              <a:xfrm flipV="1">
                <a:off x="5710053" y="4492185"/>
                <a:ext cx="2053132" cy="139321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Straight Connector 427"/>
              <p:cNvCxnSpPr>
                <a:stCxn id="542" idx="6"/>
              </p:cNvCxnSpPr>
              <p:nvPr/>
            </p:nvCxnSpPr>
            <p:spPr bwMode="auto">
              <a:xfrm flipV="1">
                <a:off x="6546466" y="4492186"/>
                <a:ext cx="1216719" cy="121981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4" name="Straight Connector 428"/>
              <p:cNvCxnSpPr/>
              <p:nvPr/>
            </p:nvCxnSpPr>
            <p:spPr bwMode="auto">
              <a:xfrm flipH="1">
                <a:off x="7282526" y="4492185"/>
                <a:ext cx="480660" cy="74100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Straight Connector 429"/>
              <p:cNvCxnSpPr>
                <a:stCxn id="528" idx="5"/>
              </p:cNvCxnSpPr>
              <p:nvPr/>
            </p:nvCxnSpPr>
            <p:spPr bwMode="auto">
              <a:xfrm>
                <a:off x="4136756" y="2101951"/>
                <a:ext cx="3145770" cy="313123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Straight Connector 430"/>
              <p:cNvCxnSpPr>
                <a:stCxn id="530" idx="2"/>
              </p:cNvCxnSpPr>
              <p:nvPr/>
            </p:nvCxnSpPr>
            <p:spPr bwMode="auto">
              <a:xfrm>
                <a:off x="3654500" y="2822548"/>
                <a:ext cx="3628026" cy="241064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Straight Connector 431"/>
              <p:cNvCxnSpPr>
                <a:stCxn id="532" idx="6"/>
              </p:cNvCxnSpPr>
              <p:nvPr/>
            </p:nvCxnSpPr>
            <p:spPr bwMode="auto">
              <a:xfrm>
                <a:off x="3484186" y="3666205"/>
                <a:ext cx="3798340" cy="156698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8" name="Straight Connector 432"/>
              <p:cNvCxnSpPr>
                <a:stCxn id="534" idx="4"/>
              </p:cNvCxnSpPr>
              <p:nvPr/>
            </p:nvCxnSpPr>
            <p:spPr bwMode="auto">
              <a:xfrm>
                <a:off x="3654501" y="4509835"/>
                <a:ext cx="3628024" cy="72335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Straight Connector 433"/>
              <p:cNvCxnSpPr>
                <a:stCxn id="536" idx="5"/>
              </p:cNvCxnSpPr>
              <p:nvPr/>
            </p:nvCxnSpPr>
            <p:spPr bwMode="auto">
              <a:xfrm>
                <a:off x="4136756" y="5233187"/>
                <a:ext cx="3145769" cy="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Straight Connector 434"/>
              <p:cNvCxnSpPr>
                <a:stCxn id="538" idx="6"/>
              </p:cNvCxnSpPr>
              <p:nvPr/>
            </p:nvCxnSpPr>
            <p:spPr bwMode="auto">
              <a:xfrm flipV="1">
                <a:off x="4855981" y="5233186"/>
                <a:ext cx="2426542" cy="47881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Straight Connector 435"/>
              <p:cNvCxnSpPr>
                <a:stCxn id="540" idx="4"/>
              </p:cNvCxnSpPr>
              <p:nvPr/>
            </p:nvCxnSpPr>
            <p:spPr bwMode="auto">
              <a:xfrm flipV="1">
                <a:off x="5706179" y="5233186"/>
                <a:ext cx="1576347" cy="65221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Straight Connector 436"/>
              <p:cNvCxnSpPr>
                <a:stCxn id="542" idx="5"/>
              </p:cNvCxnSpPr>
              <p:nvPr/>
            </p:nvCxnSpPr>
            <p:spPr bwMode="auto">
              <a:xfrm flipV="1">
                <a:off x="6546466" y="5233192"/>
                <a:ext cx="736057" cy="47880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3" name="Straight Connector 437"/>
              <p:cNvCxnSpPr>
                <a:stCxn id="528" idx="3"/>
                <a:endCxn id="542" idx="7"/>
              </p:cNvCxnSpPr>
              <p:nvPr/>
            </p:nvCxnSpPr>
            <p:spPr bwMode="auto">
              <a:xfrm>
                <a:off x="4136755" y="2101951"/>
                <a:ext cx="2409711" cy="3610048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Straight Connector 438"/>
              <p:cNvCxnSpPr>
                <a:stCxn id="530" idx="5"/>
                <a:endCxn id="542" idx="1"/>
              </p:cNvCxnSpPr>
              <p:nvPr/>
            </p:nvCxnSpPr>
            <p:spPr bwMode="auto">
              <a:xfrm>
                <a:off x="3654501" y="2822548"/>
                <a:ext cx="2891964" cy="288945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Straight Connector 439"/>
              <p:cNvCxnSpPr>
                <a:stCxn id="532" idx="6"/>
                <a:endCxn id="542" idx="5"/>
              </p:cNvCxnSpPr>
              <p:nvPr/>
            </p:nvCxnSpPr>
            <p:spPr bwMode="auto">
              <a:xfrm>
                <a:off x="3484186" y="3666205"/>
                <a:ext cx="3062280" cy="204579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Straight Connector 440"/>
              <p:cNvCxnSpPr>
                <a:stCxn id="534" idx="4"/>
                <a:endCxn id="542" idx="7"/>
              </p:cNvCxnSpPr>
              <p:nvPr/>
            </p:nvCxnSpPr>
            <p:spPr bwMode="auto">
              <a:xfrm>
                <a:off x="3654501" y="4509835"/>
                <a:ext cx="2891965" cy="120216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Straight Connector 441"/>
              <p:cNvCxnSpPr>
                <a:stCxn id="536" idx="5"/>
                <a:endCxn id="542" idx="1"/>
              </p:cNvCxnSpPr>
              <p:nvPr/>
            </p:nvCxnSpPr>
            <p:spPr bwMode="auto">
              <a:xfrm>
                <a:off x="4136756" y="5233187"/>
                <a:ext cx="2409709" cy="4788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Straight Connector 442"/>
              <p:cNvCxnSpPr>
                <a:stCxn id="538" idx="6"/>
              </p:cNvCxnSpPr>
              <p:nvPr/>
            </p:nvCxnSpPr>
            <p:spPr bwMode="auto">
              <a:xfrm flipV="1">
                <a:off x="4855981" y="5705628"/>
                <a:ext cx="1712879" cy="637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Straight Connector 443"/>
              <p:cNvCxnSpPr>
                <a:stCxn id="540" idx="6"/>
                <a:endCxn id="542" idx="4"/>
              </p:cNvCxnSpPr>
              <p:nvPr/>
            </p:nvCxnSpPr>
            <p:spPr bwMode="auto">
              <a:xfrm flipV="1">
                <a:off x="5706178" y="5712000"/>
                <a:ext cx="840288" cy="17340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Straight Connector 444"/>
              <p:cNvCxnSpPr>
                <a:stCxn id="528" idx="6"/>
                <a:endCxn id="540" idx="5"/>
              </p:cNvCxnSpPr>
              <p:nvPr/>
            </p:nvCxnSpPr>
            <p:spPr bwMode="auto">
              <a:xfrm>
                <a:off x="4136756" y="2101951"/>
                <a:ext cx="1569422" cy="378344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Straight Connector 445"/>
              <p:cNvCxnSpPr>
                <a:stCxn id="530" idx="4"/>
                <a:endCxn id="540" idx="6"/>
              </p:cNvCxnSpPr>
              <p:nvPr/>
            </p:nvCxnSpPr>
            <p:spPr bwMode="auto">
              <a:xfrm>
                <a:off x="3654501" y="2822548"/>
                <a:ext cx="2051677" cy="306285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Straight Connector 446"/>
              <p:cNvCxnSpPr>
                <a:stCxn id="532" idx="5"/>
                <a:endCxn id="540" idx="4"/>
              </p:cNvCxnSpPr>
              <p:nvPr/>
            </p:nvCxnSpPr>
            <p:spPr bwMode="auto">
              <a:xfrm>
                <a:off x="3484186" y="3666205"/>
                <a:ext cx="2221992" cy="221919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Straight Connector 447"/>
              <p:cNvCxnSpPr>
                <a:stCxn id="534" idx="5"/>
                <a:endCxn id="540" idx="2"/>
              </p:cNvCxnSpPr>
              <p:nvPr/>
            </p:nvCxnSpPr>
            <p:spPr bwMode="auto">
              <a:xfrm>
                <a:off x="3654501" y="4509835"/>
                <a:ext cx="2051676" cy="137556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Straight Connector 448"/>
              <p:cNvCxnSpPr>
                <a:stCxn id="536" idx="4"/>
                <a:endCxn id="540" idx="1"/>
              </p:cNvCxnSpPr>
              <p:nvPr/>
            </p:nvCxnSpPr>
            <p:spPr bwMode="auto">
              <a:xfrm>
                <a:off x="4136756" y="5233187"/>
                <a:ext cx="1569421" cy="6522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Straight Connector 449"/>
              <p:cNvCxnSpPr>
                <a:stCxn id="538" idx="5"/>
                <a:endCxn id="540" idx="4"/>
              </p:cNvCxnSpPr>
              <p:nvPr/>
            </p:nvCxnSpPr>
            <p:spPr bwMode="auto">
              <a:xfrm>
                <a:off x="4855981" y="5712000"/>
                <a:ext cx="850197" cy="17340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Straight Connector 450"/>
              <p:cNvCxnSpPr>
                <a:stCxn id="528" idx="7"/>
                <a:endCxn id="538" idx="4"/>
              </p:cNvCxnSpPr>
              <p:nvPr/>
            </p:nvCxnSpPr>
            <p:spPr bwMode="auto">
              <a:xfrm>
                <a:off x="4136756" y="2101950"/>
                <a:ext cx="719225" cy="3610050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7" name="Straight Connector 451"/>
              <p:cNvCxnSpPr>
                <a:stCxn id="530" idx="3"/>
              </p:cNvCxnSpPr>
              <p:nvPr/>
            </p:nvCxnSpPr>
            <p:spPr bwMode="auto">
              <a:xfrm>
                <a:off x="3654500" y="2822548"/>
                <a:ext cx="1201481" cy="288307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Straight Connector 452"/>
              <p:cNvCxnSpPr>
                <a:endCxn id="538" idx="7"/>
              </p:cNvCxnSpPr>
              <p:nvPr/>
            </p:nvCxnSpPr>
            <p:spPr bwMode="auto">
              <a:xfrm>
                <a:off x="3484185" y="3663787"/>
                <a:ext cx="1371796" cy="204821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Straight Connector 453"/>
              <p:cNvCxnSpPr>
                <a:endCxn id="538" idx="7"/>
              </p:cNvCxnSpPr>
              <p:nvPr/>
            </p:nvCxnSpPr>
            <p:spPr bwMode="auto">
              <a:xfrm>
                <a:off x="3663057" y="4536975"/>
                <a:ext cx="1192924" cy="117502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Straight Connector 454"/>
              <p:cNvCxnSpPr>
                <a:endCxn id="538" idx="0"/>
              </p:cNvCxnSpPr>
              <p:nvPr/>
            </p:nvCxnSpPr>
            <p:spPr bwMode="auto">
              <a:xfrm>
                <a:off x="4139724" y="5233188"/>
                <a:ext cx="716257" cy="478811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1" name="Straight Connector 455"/>
              <p:cNvCxnSpPr>
                <a:stCxn id="528" idx="5"/>
                <a:endCxn id="536" idx="0"/>
              </p:cNvCxnSpPr>
              <p:nvPr/>
            </p:nvCxnSpPr>
            <p:spPr bwMode="auto">
              <a:xfrm>
                <a:off x="4136756" y="2101951"/>
                <a:ext cx="0" cy="3131235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Straight Connector 456"/>
              <p:cNvCxnSpPr>
                <a:stCxn id="530" idx="6"/>
                <a:endCxn id="536" idx="4"/>
              </p:cNvCxnSpPr>
              <p:nvPr/>
            </p:nvCxnSpPr>
            <p:spPr bwMode="auto">
              <a:xfrm>
                <a:off x="3654501" y="2822548"/>
                <a:ext cx="482255" cy="241063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Straight Connector 457"/>
              <p:cNvCxnSpPr/>
              <p:nvPr/>
            </p:nvCxnSpPr>
            <p:spPr bwMode="auto">
              <a:xfrm>
                <a:off x="3484185" y="3679245"/>
                <a:ext cx="649603" cy="155394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Straight Connector 458"/>
              <p:cNvCxnSpPr>
                <a:stCxn id="534" idx="5"/>
                <a:endCxn id="536" idx="3"/>
              </p:cNvCxnSpPr>
              <p:nvPr/>
            </p:nvCxnSpPr>
            <p:spPr bwMode="auto">
              <a:xfrm>
                <a:off x="3654501" y="4509835"/>
                <a:ext cx="482254" cy="723352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Straight Connector 459"/>
              <p:cNvCxnSpPr>
                <a:stCxn id="528" idx="5"/>
                <a:endCxn id="534" idx="7"/>
              </p:cNvCxnSpPr>
              <p:nvPr/>
            </p:nvCxnSpPr>
            <p:spPr bwMode="auto">
              <a:xfrm flipH="1">
                <a:off x="3654501" y="2101951"/>
                <a:ext cx="482255" cy="2407883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Straight Connector 460"/>
              <p:cNvCxnSpPr>
                <a:stCxn id="530" idx="5"/>
                <a:endCxn id="534" idx="6"/>
              </p:cNvCxnSpPr>
              <p:nvPr/>
            </p:nvCxnSpPr>
            <p:spPr bwMode="auto">
              <a:xfrm>
                <a:off x="3654501" y="2822548"/>
                <a:ext cx="0" cy="1687287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Straight Connector 461"/>
              <p:cNvCxnSpPr>
                <a:endCxn id="534" idx="0"/>
              </p:cNvCxnSpPr>
              <p:nvPr/>
            </p:nvCxnSpPr>
            <p:spPr bwMode="auto">
              <a:xfrm>
                <a:off x="3484185" y="3679245"/>
                <a:ext cx="170316" cy="83058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Straight Connector 462"/>
              <p:cNvCxnSpPr>
                <a:stCxn id="528" idx="5"/>
                <a:endCxn id="532" idx="4"/>
              </p:cNvCxnSpPr>
              <p:nvPr/>
            </p:nvCxnSpPr>
            <p:spPr bwMode="auto">
              <a:xfrm flipH="1">
                <a:off x="3484186" y="2101951"/>
                <a:ext cx="652570" cy="1564254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Straight Connector 463"/>
              <p:cNvCxnSpPr>
                <a:stCxn id="530" idx="4"/>
                <a:endCxn id="532" idx="7"/>
              </p:cNvCxnSpPr>
              <p:nvPr/>
            </p:nvCxnSpPr>
            <p:spPr bwMode="auto">
              <a:xfrm flipH="1">
                <a:off x="3484186" y="2822548"/>
                <a:ext cx="170315" cy="843656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Straight Connector 464"/>
              <p:cNvCxnSpPr/>
              <p:nvPr/>
            </p:nvCxnSpPr>
            <p:spPr bwMode="auto">
              <a:xfrm flipH="1">
                <a:off x="3645946" y="2100196"/>
                <a:ext cx="493778" cy="744749"/>
              </a:xfrm>
              <a:prstGeom prst="line">
                <a:avLst/>
              </a:prstGeom>
              <a:noFill/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11" name="Group 411"/>
              <p:cNvGrpSpPr/>
              <p:nvPr/>
            </p:nvGrpSpPr>
            <p:grpSpPr>
              <a:xfrm>
                <a:off x="7646739" y="4292809"/>
                <a:ext cx="221649" cy="236311"/>
                <a:chOff x="7656367" y="4275158"/>
                <a:chExt cx="221649" cy="236311"/>
              </a:xfrm>
            </p:grpSpPr>
            <p:sp>
              <p:nvSpPr>
                <p:cNvPr id="555" name="Oval 511"/>
                <p:cNvSpPr/>
                <p:nvPr/>
              </p:nvSpPr>
              <p:spPr bwMode="auto">
                <a:xfrm>
                  <a:off x="7656367" y="4275158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56" name="Oval 512"/>
                <p:cNvSpPr/>
                <p:nvPr/>
              </p:nvSpPr>
              <p:spPr bwMode="auto">
                <a:xfrm>
                  <a:off x="7763185" y="4492183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2" name="Group 412"/>
              <p:cNvGrpSpPr/>
              <p:nvPr/>
            </p:nvGrpSpPr>
            <p:grpSpPr>
              <a:xfrm>
                <a:off x="7849361" y="3508905"/>
                <a:ext cx="221649" cy="236311"/>
                <a:chOff x="7849361" y="3506108"/>
                <a:chExt cx="221649" cy="236311"/>
              </a:xfrm>
            </p:grpSpPr>
            <p:sp>
              <p:nvSpPr>
                <p:cNvPr id="553" name="Oval 509"/>
                <p:cNvSpPr/>
                <p:nvPr/>
              </p:nvSpPr>
              <p:spPr bwMode="auto">
                <a:xfrm>
                  <a:off x="7849361" y="3506108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54" name="Oval 510"/>
                <p:cNvSpPr/>
                <p:nvPr/>
              </p:nvSpPr>
              <p:spPr bwMode="auto">
                <a:xfrm>
                  <a:off x="7928169" y="3663407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3" name="Group 413"/>
              <p:cNvGrpSpPr/>
              <p:nvPr/>
            </p:nvGrpSpPr>
            <p:grpSpPr>
              <a:xfrm>
                <a:off x="7646739" y="2605524"/>
                <a:ext cx="221649" cy="236311"/>
                <a:chOff x="7637112" y="2583128"/>
                <a:chExt cx="221649" cy="236311"/>
              </a:xfrm>
            </p:grpSpPr>
            <p:sp>
              <p:nvSpPr>
                <p:cNvPr id="551" name="Oval 507"/>
                <p:cNvSpPr/>
                <p:nvPr/>
              </p:nvSpPr>
              <p:spPr bwMode="auto">
                <a:xfrm>
                  <a:off x="7637112" y="2583128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52" name="Oval 508"/>
                <p:cNvSpPr/>
                <p:nvPr/>
              </p:nvSpPr>
              <p:spPr bwMode="auto">
                <a:xfrm>
                  <a:off x="7743930" y="2800151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4" name="Group 414"/>
              <p:cNvGrpSpPr/>
              <p:nvPr/>
            </p:nvGrpSpPr>
            <p:grpSpPr>
              <a:xfrm>
                <a:off x="7169148" y="1884927"/>
                <a:ext cx="221649" cy="236311"/>
                <a:chOff x="7162591" y="1886681"/>
                <a:chExt cx="221649" cy="236311"/>
              </a:xfrm>
            </p:grpSpPr>
            <p:sp>
              <p:nvSpPr>
                <p:cNvPr id="549" name="Oval 505"/>
                <p:cNvSpPr/>
                <p:nvPr/>
              </p:nvSpPr>
              <p:spPr bwMode="auto">
                <a:xfrm>
                  <a:off x="7162591" y="1886681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50" name="Oval 506"/>
                <p:cNvSpPr/>
                <p:nvPr/>
              </p:nvSpPr>
              <p:spPr bwMode="auto">
                <a:xfrm>
                  <a:off x="7269409" y="2103704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15" name="Oval 504"/>
              <p:cNvSpPr/>
              <p:nvPr/>
            </p:nvSpPr>
            <p:spPr bwMode="auto">
              <a:xfrm>
                <a:off x="6546466" y="1616540"/>
                <a:ext cx="0" cy="0"/>
              </a:xfrm>
              <a:prstGeom prst="ellipse">
                <a:avLst/>
              </a:prstGeom>
              <a:solidFill>
                <a:schemeClr val="bg1"/>
              </a:solidFill>
              <a:ln w="1270" cap="flat" cmpd="sng" algn="ctr">
                <a:solidFill>
                  <a:srgbClr val="0070C0">
                    <a:alpha val="51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algn="ctr" defTabSz="1069051"/>
                <a:endParaRPr lang="en-CA" sz="1300" dirty="0">
                  <a:latin typeface="+mn-ea"/>
                  <a:ea typeface="+mn-ea"/>
                </a:endParaRPr>
              </a:p>
            </p:txBody>
          </p:sp>
          <p:grpSp>
            <p:nvGrpSpPr>
              <p:cNvPr id="516" name="Group 416"/>
              <p:cNvGrpSpPr/>
              <p:nvPr/>
            </p:nvGrpSpPr>
            <p:grpSpPr>
              <a:xfrm>
                <a:off x="5599355" y="1224392"/>
                <a:ext cx="221649" cy="236311"/>
                <a:chOff x="5599355" y="1224392"/>
                <a:chExt cx="221649" cy="236311"/>
              </a:xfrm>
            </p:grpSpPr>
            <p:sp>
              <p:nvSpPr>
                <p:cNvPr id="547" name="Oval 501"/>
                <p:cNvSpPr/>
                <p:nvPr/>
              </p:nvSpPr>
              <p:spPr bwMode="auto">
                <a:xfrm>
                  <a:off x="5599355" y="1224392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48" name="Oval 502"/>
                <p:cNvSpPr/>
                <p:nvPr/>
              </p:nvSpPr>
              <p:spPr bwMode="auto">
                <a:xfrm>
                  <a:off x="5706177" y="1441415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7" name="Group 417"/>
              <p:cNvGrpSpPr/>
              <p:nvPr/>
            </p:nvGrpSpPr>
            <p:grpSpPr>
              <a:xfrm>
                <a:off x="4749158" y="1399516"/>
                <a:ext cx="221649" cy="236311"/>
                <a:chOff x="4741688" y="1404164"/>
                <a:chExt cx="221649" cy="236311"/>
              </a:xfrm>
            </p:grpSpPr>
            <p:sp>
              <p:nvSpPr>
                <p:cNvPr id="545" name="Oval 499"/>
                <p:cNvSpPr/>
                <p:nvPr/>
              </p:nvSpPr>
              <p:spPr bwMode="auto">
                <a:xfrm>
                  <a:off x="4741688" y="1404164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46" name="Oval 500"/>
                <p:cNvSpPr/>
                <p:nvPr/>
              </p:nvSpPr>
              <p:spPr bwMode="auto">
                <a:xfrm>
                  <a:off x="4848510" y="1621189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8" name="Group 418"/>
              <p:cNvGrpSpPr/>
              <p:nvPr/>
            </p:nvGrpSpPr>
            <p:grpSpPr>
              <a:xfrm>
                <a:off x="7169148" y="5016161"/>
                <a:ext cx="221649" cy="236311"/>
                <a:chOff x="7175706" y="5016161"/>
                <a:chExt cx="221649" cy="236311"/>
              </a:xfrm>
            </p:grpSpPr>
            <p:sp>
              <p:nvSpPr>
                <p:cNvPr id="543" name="Oval 497"/>
                <p:cNvSpPr/>
                <p:nvPr/>
              </p:nvSpPr>
              <p:spPr bwMode="auto">
                <a:xfrm>
                  <a:off x="7175706" y="5016161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44" name="Oval 498"/>
                <p:cNvSpPr/>
                <p:nvPr/>
              </p:nvSpPr>
              <p:spPr bwMode="auto">
                <a:xfrm>
                  <a:off x="7282524" y="5233186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19" name="Group 419"/>
              <p:cNvGrpSpPr/>
              <p:nvPr/>
            </p:nvGrpSpPr>
            <p:grpSpPr>
              <a:xfrm>
                <a:off x="6439645" y="5494974"/>
                <a:ext cx="221649" cy="236311"/>
                <a:chOff x="6462040" y="5488600"/>
                <a:chExt cx="221649" cy="236311"/>
              </a:xfrm>
            </p:grpSpPr>
            <p:sp>
              <p:nvSpPr>
                <p:cNvPr id="541" name="Oval 495"/>
                <p:cNvSpPr/>
                <p:nvPr/>
              </p:nvSpPr>
              <p:spPr bwMode="auto">
                <a:xfrm>
                  <a:off x="6462040" y="5488600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42" name="Oval 496"/>
                <p:cNvSpPr/>
                <p:nvPr/>
              </p:nvSpPr>
              <p:spPr bwMode="auto">
                <a:xfrm>
                  <a:off x="6568860" y="5705625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0" name="Group 420"/>
              <p:cNvGrpSpPr/>
              <p:nvPr/>
            </p:nvGrpSpPr>
            <p:grpSpPr>
              <a:xfrm>
                <a:off x="5599355" y="5668374"/>
                <a:ext cx="221649" cy="236311"/>
                <a:chOff x="5599355" y="5668374"/>
                <a:chExt cx="221649" cy="236311"/>
              </a:xfrm>
            </p:grpSpPr>
            <p:sp>
              <p:nvSpPr>
                <p:cNvPr id="539" name="Oval 493"/>
                <p:cNvSpPr/>
                <p:nvPr/>
              </p:nvSpPr>
              <p:spPr bwMode="auto">
                <a:xfrm>
                  <a:off x="5599355" y="5668374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40" name="Oval 494"/>
                <p:cNvSpPr/>
                <p:nvPr/>
              </p:nvSpPr>
              <p:spPr bwMode="auto">
                <a:xfrm>
                  <a:off x="5706177" y="5885399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1" name="Group 421"/>
              <p:cNvGrpSpPr/>
              <p:nvPr/>
            </p:nvGrpSpPr>
            <p:grpSpPr>
              <a:xfrm>
                <a:off x="4749158" y="5494974"/>
                <a:ext cx="221649" cy="236311"/>
                <a:chOff x="4756628" y="5501348"/>
                <a:chExt cx="221649" cy="236311"/>
              </a:xfrm>
            </p:grpSpPr>
            <p:sp>
              <p:nvSpPr>
                <p:cNvPr id="537" name="Oval 491"/>
                <p:cNvSpPr/>
                <p:nvPr/>
              </p:nvSpPr>
              <p:spPr bwMode="auto">
                <a:xfrm>
                  <a:off x="4756628" y="5501348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38" name="Oval 492"/>
                <p:cNvSpPr/>
                <p:nvPr/>
              </p:nvSpPr>
              <p:spPr bwMode="auto">
                <a:xfrm>
                  <a:off x="4863450" y="5718373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2" name="Group 422"/>
              <p:cNvGrpSpPr/>
              <p:nvPr/>
            </p:nvGrpSpPr>
            <p:grpSpPr>
              <a:xfrm>
                <a:off x="4029931" y="5016161"/>
                <a:ext cx="221649" cy="236311"/>
                <a:chOff x="4026964" y="5016161"/>
                <a:chExt cx="221649" cy="236311"/>
              </a:xfrm>
            </p:grpSpPr>
            <p:sp>
              <p:nvSpPr>
                <p:cNvPr id="535" name="Oval 489"/>
                <p:cNvSpPr/>
                <p:nvPr/>
              </p:nvSpPr>
              <p:spPr bwMode="auto">
                <a:xfrm>
                  <a:off x="4026964" y="5016161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36" name="Oval 490"/>
                <p:cNvSpPr/>
                <p:nvPr/>
              </p:nvSpPr>
              <p:spPr bwMode="auto">
                <a:xfrm>
                  <a:off x="4133788" y="5233186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3" name="Group 423"/>
              <p:cNvGrpSpPr/>
              <p:nvPr/>
            </p:nvGrpSpPr>
            <p:grpSpPr>
              <a:xfrm>
                <a:off x="3547676" y="4292809"/>
                <a:ext cx="221649" cy="236311"/>
                <a:chOff x="3556231" y="4310461"/>
                <a:chExt cx="221649" cy="236311"/>
              </a:xfrm>
            </p:grpSpPr>
            <p:sp>
              <p:nvSpPr>
                <p:cNvPr id="533" name="Oval 487"/>
                <p:cNvSpPr/>
                <p:nvPr/>
              </p:nvSpPr>
              <p:spPr bwMode="auto">
                <a:xfrm>
                  <a:off x="3556231" y="4310461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34" name="Oval 488"/>
                <p:cNvSpPr/>
                <p:nvPr/>
              </p:nvSpPr>
              <p:spPr bwMode="auto">
                <a:xfrm>
                  <a:off x="3663055" y="4527486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4" name="Group 424"/>
              <p:cNvGrpSpPr/>
              <p:nvPr/>
            </p:nvGrpSpPr>
            <p:grpSpPr>
              <a:xfrm>
                <a:off x="3377361" y="3449181"/>
                <a:ext cx="221649" cy="236311"/>
                <a:chOff x="3377361" y="3451978"/>
                <a:chExt cx="221649" cy="236311"/>
              </a:xfrm>
            </p:grpSpPr>
            <p:sp>
              <p:nvSpPr>
                <p:cNvPr id="531" name="Oval 485"/>
                <p:cNvSpPr/>
                <p:nvPr/>
              </p:nvSpPr>
              <p:spPr bwMode="auto">
                <a:xfrm>
                  <a:off x="3377361" y="3451978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32" name="Oval 486"/>
                <p:cNvSpPr/>
                <p:nvPr/>
              </p:nvSpPr>
              <p:spPr bwMode="auto">
                <a:xfrm>
                  <a:off x="3484185" y="3669001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5" name="Group 425"/>
              <p:cNvGrpSpPr/>
              <p:nvPr/>
            </p:nvGrpSpPr>
            <p:grpSpPr>
              <a:xfrm>
                <a:off x="3547676" y="2605522"/>
                <a:ext cx="221649" cy="236311"/>
                <a:chOff x="3539122" y="2627919"/>
                <a:chExt cx="221649" cy="236311"/>
              </a:xfrm>
            </p:grpSpPr>
            <p:sp>
              <p:nvSpPr>
                <p:cNvPr id="529" name="Oval 483"/>
                <p:cNvSpPr/>
                <p:nvPr/>
              </p:nvSpPr>
              <p:spPr bwMode="auto">
                <a:xfrm>
                  <a:off x="3539122" y="2627919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30" name="Oval 484"/>
                <p:cNvSpPr/>
                <p:nvPr/>
              </p:nvSpPr>
              <p:spPr bwMode="auto">
                <a:xfrm>
                  <a:off x="3645946" y="2844944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26" name="Group 426"/>
              <p:cNvGrpSpPr/>
              <p:nvPr/>
            </p:nvGrpSpPr>
            <p:grpSpPr>
              <a:xfrm>
                <a:off x="4029931" y="1884925"/>
                <a:ext cx="221649" cy="236311"/>
                <a:chOff x="4032898" y="1883171"/>
                <a:chExt cx="221649" cy="236311"/>
              </a:xfrm>
            </p:grpSpPr>
            <p:sp>
              <p:nvSpPr>
                <p:cNvPr id="527" name="Oval 481"/>
                <p:cNvSpPr/>
                <p:nvPr/>
              </p:nvSpPr>
              <p:spPr bwMode="auto">
                <a:xfrm>
                  <a:off x="4032898" y="1883171"/>
                  <a:ext cx="221649" cy="236311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none" lIns="0" tIns="1800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100" dirty="0">
                    <a:latin typeface="+mn-ea"/>
                    <a:ea typeface="+mn-ea"/>
                    <a:cs typeface="Arial Unicode MS" pitchFamily="34" charset="-122"/>
                  </a:endParaRPr>
                </a:p>
              </p:txBody>
            </p:sp>
            <p:sp>
              <p:nvSpPr>
                <p:cNvPr id="528" name="Oval 482"/>
                <p:cNvSpPr/>
                <p:nvPr/>
              </p:nvSpPr>
              <p:spPr bwMode="auto">
                <a:xfrm>
                  <a:off x="4139722" y="2100196"/>
                  <a:ext cx="0" cy="0"/>
                </a:xfrm>
                <a:prstGeom prst="ellipse">
                  <a:avLst/>
                </a:prstGeom>
                <a:solidFill>
                  <a:schemeClr val="bg1"/>
                </a:solidFill>
                <a:ln w="1270" cap="flat" cmpd="sng" algn="ctr">
                  <a:solidFill>
                    <a:srgbClr val="0070C0">
                      <a:alpha val="51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algn="ctr" defTabSz="1069051"/>
                  <a:endParaRPr lang="en-CA" sz="1300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557" name="TextBox 524"/>
            <p:cNvSpPr txBox="1"/>
            <p:nvPr/>
          </p:nvSpPr>
          <p:spPr bwMode="auto">
            <a:xfrm>
              <a:off x="8267384" y="3747939"/>
              <a:ext cx="1358413" cy="506123"/>
            </a:xfrm>
            <a:prstGeom prst="rect">
              <a:avLst/>
            </a:prstGeom>
            <a:noFill/>
            <a:ln w="1270">
              <a:solidFill>
                <a:srgbClr val="0070C0">
                  <a:alpha val="51000"/>
                </a:srgbClr>
              </a:solidFill>
              <a:miter lim="800000"/>
              <a:headEnd/>
              <a:tailEnd/>
            </a:ln>
            <a:effectLst>
              <a:glow rad="101600">
                <a:schemeClr val="bg1"/>
              </a:glow>
              <a:softEdge rad="63500"/>
            </a:effectLst>
          </p:spPr>
          <p:txBody>
            <a:bodyPr wrap="none" lIns="0" tIns="0" rIns="0" bIns="0" rtlCol="0" anchor="ctr" anchorCtr="0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121935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dirty="0">
                  <a:solidFill>
                    <a:srgbClr val="C00000"/>
                  </a:solidFill>
                  <a:effectLst>
                    <a:glow rad="508000">
                      <a:schemeClr val="bg1">
                        <a:alpha val="90000"/>
                      </a:schemeClr>
                    </a:glow>
                  </a:effectLst>
                  <a:latin typeface="+mn-ea"/>
                  <a:ea typeface="+mn-ea"/>
                  <a:cs typeface="Calibri" pitchFamily="34" charset="0"/>
                </a:rPr>
                <a:t>大二层网络</a:t>
              </a:r>
              <a:endParaRPr lang="en-CA" sz="1500" b="1" dirty="0">
                <a:solidFill>
                  <a:srgbClr val="C00000"/>
                </a:soli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558" name="圆角矩形 11"/>
            <p:cNvSpPr/>
            <p:nvPr/>
          </p:nvSpPr>
          <p:spPr bwMode="auto">
            <a:xfrm>
              <a:off x="6918960" y="4693920"/>
              <a:ext cx="4409440" cy="1168400"/>
            </a:xfrm>
            <a:prstGeom prst="roundRect">
              <a:avLst>
                <a:gd name="adj" fmla="val 3704"/>
              </a:avLst>
            </a:prstGeom>
            <a:solidFill>
              <a:srgbClr val="FFFFFF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6843" tIns="8422" rIns="16843" bIns="8422" anchor="ctr" anchorCtr="1"/>
            <a:lstStyle/>
            <a:p>
              <a:pPr defTabSz="587928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FFFFFF">
                    <a:lumMod val="50000"/>
                  </a:srgbClr>
                </a:buClr>
                <a:buSzPct val="100000"/>
                <a:defRPr/>
              </a:pPr>
              <a:endParaRPr lang="zh-CN" altLang="en-US" sz="1300" b="1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560" name="矩形 559"/>
          <p:cNvSpPr/>
          <p:nvPr/>
        </p:nvSpPr>
        <p:spPr>
          <a:xfrm>
            <a:off x="6683168" y="5092442"/>
            <a:ext cx="37319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586391" eaLnBrk="0" hangingPunct="0">
              <a:lnSpc>
                <a:spcPct val="150000"/>
              </a:lnSpc>
              <a:buClr>
                <a:srgbClr val="C00000"/>
              </a:buClr>
              <a:buSzPct val="100000"/>
              <a:buFont typeface="Arial" pitchFamily="34" charset="0"/>
              <a:buChar char="•"/>
            </a:pPr>
            <a:r>
              <a:rPr lang="zh-CN" altLang="en-US" sz="1500" dirty="0">
                <a:latin typeface="+mn-ea"/>
                <a:ea typeface="+mn-ea"/>
                <a:cs typeface="Arial" pitchFamily="34" charset="0"/>
              </a:rPr>
              <a:t>虚拟机摆脱地理位置的限制自由迁移，构建跨地理区域的大二层网络。</a:t>
            </a:r>
            <a:endParaRPr lang="en-US" altLang="zh-CN" sz="1500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561" name="图片 5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17" y="1917572"/>
            <a:ext cx="307317" cy="252000"/>
          </a:xfrm>
          <a:prstGeom prst="rect">
            <a:avLst/>
          </a:prstGeom>
        </p:spPr>
      </p:pic>
      <p:pic>
        <p:nvPicPr>
          <p:cNvPr id="562" name="图片 5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99" y="2335655"/>
            <a:ext cx="263414" cy="216000"/>
          </a:xfrm>
          <a:prstGeom prst="rect">
            <a:avLst/>
          </a:prstGeom>
        </p:spPr>
      </p:pic>
      <p:pic>
        <p:nvPicPr>
          <p:cNvPr id="565" name="图片 5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7" y="1917572"/>
            <a:ext cx="307317" cy="252000"/>
          </a:xfrm>
          <a:prstGeom prst="rect">
            <a:avLst/>
          </a:prstGeom>
        </p:spPr>
      </p:pic>
      <p:pic>
        <p:nvPicPr>
          <p:cNvPr id="566" name="图片 5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65" y="1864214"/>
            <a:ext cx="307317" cy="252000"/>
          </a:xfrm>
          <a:prstGeom prst="rect">
            <a:avLst/>
          </a:prstGeom>
        </p:spPr>
      </p:pic>
      <p:pic>
        <p:nvPicPr>
          <p:cNvPr id="567" name="图片 5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40" y="1864214"/>
            <a:ext cx="307317" cy="252000"/>
          </a:xfrm>
          <a:prstGeom prst="rect">
            <a:avLst/>
          </a:prstGeom>
        </p:spPr>
      </p:pic>
      <p:pic>
        <p:nvPicPr>
          <p:cNvPr id="568" name="图片 5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59" y="1917572"/>
            <a:ext cx="307317" cy="252000"/>
          </a:xfrm>
          <a:prstGeom prst="rect">
            <a:avLst/>
          </a:prstGeom>
        </p:spPr>
      </p:pic>
      <p:pic>
        <p:nvPicPr>
          <p:cNvPr id="569" name="图片 5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83" y="1917572"/>
            <a:ext cx="307317" cy="252000"/>
          </a:xfrm>
          <a:prstGeom prst="rect">
            <a:avLst/>
          </a:prstGeom>
        </p:spPr>
      </p:pic>
      <p:pic>
        <p:nvPicPr>
          <p:cNvPr id="570" name="图片 5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93" y="2335655"/>
            <a:ext cx="263414" cy="216000"/>
          </a:xfrm>
          <a:prstGeom prst="rect">
            <a:avLst/>
          </a:prstGeom>
        </p:spPr>
      </p:pic>
      <p:pic>
        <p:nvPicPr>
          <p:cNvPr id="571" name="图片 5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0" y="2335655"/>
            <a:ext cx="263414" cy="216000"/>
          </a:xfrm>
          <a:prstGeom prst="rect">
            <a:avLst/>
          </a:prstGeom>
        </p:spPr>
      </p:pic>
      <p:pic>
        <p:nvPicPr>
          <p:cNvPr id="572" name="图片 5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83" y="2335655"/>
            <a:ext cx="263414" cy="216000"/>
          </a:xfrm>
          <a:prstGeom prst="rect">
            <a:avLst/>
          </a:prstGeom>
        </p:spPr>
      </p:pic>
      <p:pic>
        <p:nvPicPr>
          <p:cNvPr id="563" name="图片 5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55" y="2298399"/>
            <a:ext cx="263414" cy="216000"/>
          </a:xfrm>
          <a:prstGeom prst="rect">
            <a:avLst/>
          </a:prstGeom>
        </p:spPr>
      </p:pic>
      <p:pic>
        <p:nvPicPr>
          <p:cNvPr id="564" name="图片 5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84" y="2298399"/>
            <a:ext cx="263414" cy="216000"/>
          </a:xfrm>
          <a:prstGeom prst="rect">
            <a:avLst/>
          </a:prstGeom>
        </p:spPr>
      </p:pic>
      <p:pic>
        <p:nvPicPr>
          <p:cNvPr id="573" name="图片 5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43" y="2298399"/>
            <a:ext cx="263414" cy="216000"/>
          </a:xfrm>
          <a:prstGeom prst="rect">
            <a:avLst/>
          </a:prstGeom>
        </p:spPr>
      </p:pic>
      <p:pic>
        <p:nvPicPr>
          <p:cNvPr id="574" name="图片 5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48" y="2298399"/>
            <a:ext cx="263414" cy="216000"/>
          </a:xfrm>
          <a:prstGeom prst="rect">
            <a:avLst/>
          </a:prstGeom>
        </p:spPr>
      </p:pic>
      <p:pic>
        <p:nvPicPr>
          <p:cNvPr id="575" name="图片 5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33" y="2330143"/>
            <a:ext cx="263414" cy="216000"/>
          </a:xfrm>
          <a:prstGeom prst="rect">
            <a:avLst/>
          </a:prstGeom>
        </p:spPr>
      </p:pic>
      <p:pic>
        <p:nvPicPr>
          <p:cNvPr id="576" name="图片 5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75" y="2330143"/>
            <a:ext cx="263414" cy="216000"/>
          </a:xfrm>
          <a:prstGeom prst="rect">
            <a:avLst/>
          </a:prstGeom>
        </p:spPr>
      </p:pic>
      <p:pic>
        <p:nvPicPr>
          <p:cNvPr id="577" name="图片 5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58" y="2330143"/>
            <a:ext cx="263414" cy="216000"/>
          </a:xfrm>
          <a:prstGeom prst="rect">
            <a:avLst/>
          </a:prstGeom>
        </p:spPr>
      </p:pic>
      <p:pic>
        <p:nvPicPr>
          <p:cNvPr id="578" name="图片 5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12" y="2330143"/>
            <a:ext cx="26341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7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传统网络为何大不起来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gray">
          <a:xfrm>
            <a:off x="6560567" y="1488964"/>
            <a:ext cx="3583173" cy="1703507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endParaRPr lang="zh-CN" altLang="en-US" sz="1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5317524" y="2179532"/>
            <a:ext cx="3586788" cy="120385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lIns="91392" tIns="45698" rIns="91392" bIns="45698" anchor="ctr"/>
          <a:lstStyle/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endParaRPr lang="en-US" altLang="zh-CN" sz="1400" dirty="0">
              <a:latin typeface="+mn-ea"/>
              <a:ea typeface="+mn-ea"/>
            </a:endParaRPr>
          </a:p>
        </p:txBody>
      </p:sp>
      <p:grpSp>
        <p:nvGrpSpPr>
          <p:cNvPr id="43" name="Group 19"/>
          <p:cNvGrpSpPr>
            <a:grpSpLocks/>
          </p:cNvGrpSpPr>
          <p:nvPr/>
        </p:nvGrpSpPr>
        <p:grpSpPr bwMode="auto">
          <a:xfrm>
            <a:off x="834829" y="1108984"/>
            <a:ext cx="2308843" cy="987604"/>
            <a:chOff x="-181" y="254"/>
            <a:chExt cx="5181" cy="1718"/>
          </a:xfrm>
        </p:grpSpPr>
        <p:pic>
          <p:nvPicPr>
            <p:cNvPr id="44" name="双波形 3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81" y="254"/>
              <a:ext cx="5181" cy="1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92" y="721"/>
              <a:ext cx="3435" cy="534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200" spc="100" dirty="0">
                  <a:solidFill>
                    <a:srgbClr val="FFFFFF"/>
                  </a:solidFill>
                  <a:latin typeface="+mn-ea"/>
                  <a:ea typeface="+mn-ea"/>
                </a:rPr>
                <a:t>传统数据中心架构</a:t>
              </a:r>
              <a:endParaRPr lang="en-US" altLang="zh-CN" sz="1200" spc="1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6410750" y="1471459"/>
            <a:ext cx="3612663" cy="45719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右箭头 53"/>
          <p:cNvSpPr/>
          <p:nvPr/>
        </p:nvSpPr>
        <p:spPr bwMode="auto">
          <a:xfrm>
            <a:off x="2250915" y="4231491"/>
            <a:ext cx="568488" cy="479573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1159216" y="5022058"/>
            <a:ext cx="2659884" cy="863441"/>
          </a:xfrm>
          <a:prstGeom prst="round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可不可以在现有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VLAN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技术下，把单个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POD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做大？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6" name="TextBox 62"/>
          <p:cNvSpPr txBox="1"/>
          <p:nvPr/>
        </p:nvSpPr>
        <p:spPr>
          <a:xfrm>
            <a:off x="2339596" y="37640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？</a:t>
            </a:r>
          </a:p>
        </p:txBody>
      </p:sp>
      <p:sp>
        <p:nvSpPr>
          <p:cNvPr id="60" name="矩形 59"/>
          <p:cNvSpPr/>
          <p:nvPr/>
        </p:nvSpPr>
        <p:spPr>
          <a:xfrm>
            <a:off x="6312024" y="1561520"/>
            <a:ext cx="36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VLAN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  <a:ea typeface="+mn-ea"/>
              </a:rPr>
              <a:t>无法跨越三层边界</a:t>
            </a:r>
            <a:r>
              <a:rPr lang="zh-CN" altLang="en-US" sz="1200" dirty="0">
                <a:latin typeface="+mn-ea"/>
                <a:ea typeface="+mn-ea"/>
              </a:rPr>
              <a:t>；这样传统数据中心组网方式通常是网关部署在汇聚交换机，汇聚交换机间通过三层核心互通。虚拟机的迁移只能局限于</a:t>
            </a:r>
            <a:r>
              <a:rPr lang="en-US" altLang="zh-CN" sz="1200" dirty="0">
                <a:latin typeface="+mn-ea"/>
                <a:ea typeface="+mn-ea"/>
              </a:rPr>
              <a:t>POD</a:t>
            </a:r>
            <a:r>
              <a:rPr lang="zh-CN" altLang="en-US" sz="1200" dirty="0">
                <a:latin typeface="+mn-ea"/>
                <a:ea typeface="+mn-ea"/>
              </a:rPr>
              <a:t>内。如果需要跨</a:t>
            </a:r>
            <a:r>
              <a:rPr lang="en-US" altLang="zh-CN" sz="1200" dirty="0">
                <a:latin typeface="+mn-ea"/>
                <a:ea typeface="+mn-ea"/>
              </a:rPr>
              <a:t>POD</a:t>
            </a:r>
            <a:r>
              <a:rPr lang="zh-CN" altLang="en-US" sz="1200" dirty="0">
                <a:latin typeface="+mn-ea"/>
                <a:ea typeface="+mn-ea"/>
              </a:rPr>
              <a:t>二层区域迁移，需要更改</a:t>
            </a:r>
            <a:r>
              <a:rPr lang="en-US" altLang="zh-CN" sz="1200" dirty="0">
                <a:latin typeface="+mn-ea"/>
                <a:ea typeface="+mn-ea"/>
              </a:rPr>
              <a:t>VM</a:t>
            </a:r>
            <a:r>
              <a:rPr lang="zh-CN" altLang="en-US" sz="1200" dirty="0">
                <a:latin typeface="+mn-ea"/>
                <a:ea typeface="+mn-ea"/>
              </a:rPr>
              <a:t>的</a:t>
            </a:r>
            <a:r>
              <a:rPr lang="en-US" altLang="zh-CN" sz="1200" dirty="0">
                <a:latin typeface="+mn-ea"/>
                <a:ea typeface="+mn-ea"/>
              </a:rPr>
              <a:t>IP</a:t>
            </a:r>
            <a:r>
              <a:rPr lang="zh-CN" altLang="en-US" sz="1200" dirty="0">
                <a:latin typeface="+mn-ea"/>
                <a:ea typeface="+mn-ea"/>
              </a:rPr>
              <a:t>地址，应用会中断。</a:t>
            </a: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58" name="AutoShape 13"/>
          <p:cNvSpPr>
            <a:spLocks noChangeArrowheads="1"/>
          </p:cNvSpPr>
          <p:nvPr/>
        </p:nvSpPr>
        <p:spPr bwMode="gray">
          <a:xfrm>
            <a:off x="8101113" y="4344188"/>
            <a:ext cx="3215467" cy="1738075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endParaRPr lang="zh-CN" altLang="en-US" sz="12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7851782" y="4139707"/>
            <a:ext cx="3435602" cy="1982107"/>
          </a:xfrm>
          <a:prstGeom prst="rect">
            <a:avLst/>
          </a:prstGeom>
          <a:noFill/>
          <a:ln>
            <a:noFill/>
          </a:ln>
          <a:effectLst/>
        </p:spPr>
        <p:txBody>
          <a:bodyPr lIns="91392" tIns="45698" rIns="91392" bIns="45698" anchor="ctr"/>
          <a:lstStyle/>
          <a:p>
            <a:pPr marL="285750" indent="-285750">
              <a:lnSpc>
                <a:spcPct val="150000"/>
              </a:lnSpc>
              <a:buClr>
                <a:srgbClr val="990000"/>
              </a:buClr>
              <a:defRPr/>
            </a:pPr>
            <a:r>
              <a:rPr lang="en-US" altLang="zh-CN" sz="1200" spc="150" dirty="0">
                <a:solidFill>
                  <a:srgbClr val="000000"/>
                </a:solidFill>
                <a:latin typeface="+mn-ea"/>
                <a:ea typeface="+mn-ea"/>
              </a:rPr>
              <a:t>STP</a:t>
            </a:r>
            <a:r>
              <a:rPr lang="zh-CN" altLang="en-US" sz="1200" spc="150" dirty="0">
                <a:solidFill>
                  <a:srgbClr val="000000"/>
                </a:solidFill>
                <a:latin typeface="+mn-ea"/>
                <a:ea typeface="+mn-ea"/>
              </a:rPr>
              <a:t>技术在解决网络环路问题的同时，存在以下主要缺陷：</a:t>
            </a:r>
            <a:endParaRPr lang="en-US" altLang="zh-CN" sz="1200" spc="15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en-US" altLang="zh-CN" sz="1200" spc="150" dirty="0">
                <a:solidFill>
                  <a:srgbClr val="000000"/>
                </a:solidFill>
                <a:latin typeface="+mn-ea"/>
                <a:ea typeface="+mn-ea"/>
              </a:rPr>
              <a:t>STP</a:t>
            </a:r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收敛时间长</a:t>
            </a:r>
            <a:r>
              <a:rPr lang="zh-CN" altLang="en-US" sz="1200" spc="150" dirty="0">
                <a:solidFill>
                  <a:srgbClr val="000000"/>
                </a:solidFill>
                <a:latin typeface="+mn-ea"/>
                <a:ea typeface="+mn-ea"/>
              </a:rPr>
              <a:t>，通常不超过</a:t>
            </a:r>
            <a:r>
              <a:rPr lang="en-US" altLang="zh-CN" sz="1200" spc="150" dirty="0">
                <a:solidFill>
                  <a:srgbClr val="000000"/>
                </a:solidFill>
                <a:latin typeface="+mn-ea"/>
                <a:ea typeface="+mn-ea"/>
              </a:rPr>
              <a:t>50</a:t>
            </a:r>
            <a:r>
              <a:rPr lang="zh-CN" altLang="en-US" sz="1200" spc="150" dirty="0">
                <a:solidFill>
                  <a:srgbClr val="000000"/>
                </a:solidFill>
                <a:latin typeface="+mn-ea"/>
                <a:ea typeface="+mn-ea"/>
              </a:rPr>
              <a:t>个网络节点，不适宜云数据中心大规模组网。</a:t>
            </a:r>
            <a:endParaRPr lang="en-US" altLang="zh-CN" sz="1200" spc="15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n"/>
              <a:defRPr/>
            </a:pPr>
            <a:r>
              <a:rPr lang="en-US" altLang="zh-CN" sz="1200" spc="150" dirty="0">
                <a:solidFill>
                  <a:srgbClr val="000000"/>
                </a:solidFill>
                <a:latin typeface="+mn-ea"/>
                <a:ea typeface="+mn-ea"/>
              </a:rPr>
              <a:t>STP</a:t>
            </a:r>
            <a:r>
              <a:rPr lang="zh-CN" altLang="en-US" sz="1200" spc="150" dirty="0">
                <a:solidFill>
                  <a:srgbClr val="000000"/>
                </a:solidFill>
                <a:latin typeface="+mn-ea"/>
                <a:ea typeface="+mn-ea"/>
              </a:rPr>
              <a:t>构建无环网络时</a:t>
            </a:r>
            <a:r>
              <a:rPr lang="en-US" altLang="zh-CN" sz="1200" spc="15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1200" spc="150" dirty="0">
                <a:solidFill>
                  <a:srgbClr val="000000"/>
                </a:solidFill>
                <a:latin typeface="+mn-ea"/>
                <a:ea typeface="+mn-ea"/>
              </a:rPr>
              <a:t> 需要阻断一半的链路；</a:t>
            </a:r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带宽利用率低。</a:t>
            </a:r>
            <a:endParaRPr lang="en-US" altLang="zh-CN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 flipV="1">
            <a:off x="8115860" y="4338646"/>
            <a:ext cx="2907446" cy="45719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7" name="Rectangle 794"/>
          <p:cNvSpPr/>
          <p:nvPr/>
        </p:nvSpPr>
        <p:spPr bwMode="auto">
          <a:xfrm>
            <a:off x="5143872" y="4337024"/>
            <a:ext cx="2300198" cy="57840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8" name="Rectangle 794"/>
          <p:cNvSpPr/>
          <p:nvPr/>
        </p:nvSpPr>
        <p:spPr bwMode="auto">
          <a:xfrm>
            <a:off x="5143872" y="5479519"/>
            <a:ext cx="2300198" cy="57840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9" name="Rectangle 794"/>
          <p:cNvSpPr/>
          <p:nvPr/>
        </p:nvSpPr>
        <p:spPr bwMode="auto">
          <a:xfrm>
            <a:off x="5143874" y="4917344"/>
            <a:ext cx="2300196" cy="578406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2700" kern="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cxnSp>
        <p:nvCxnSpPr>
          <p:cNvPr id="71" name="直接连接符 70"/>
          <p:cNvCxnSpPr>
            <a:stCxn id="167" idx="2"/>
            <a:endCxn id="170" idx="0"/>
          </p:cNvCxnSpPr>
          <p:nvPr/>
        </p:nvCxnSpPr>
        <p:spPr bwMode="auto">
          <a:xfrm>
            <a:off x="6653052" y="4870438"/>
            <a:ext cx="513035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165" idx="2"/>
            <a:endCxn id="170" idx="0"/>
          </p:cNvCxnSpPr>
          <p:nvPr/>
        </p:nvCxnSpPr>
        <p:spPr bwMode="auto">
          <a:xfrm>
            <a:off x="5984991" y="4870438"/>
            <a:ext cx="1181096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165" idx="2"/>
            <a:endCxn id="166" idx="0"/>
          </p:cNvCxnSpPr>
          <p:nvPr/>
        </p:nvCxnSpPr>
        <p:spPr bwMode="auto">
          <a:xfrm flipH="1">
            <a:off x="5428245" y="4870438"/>
            <a:ext cx="556746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167" idx="2"/>
            <a:endCxn id="166" idx="0"/>
          </p:cNvCxnSpPr>
          <p:nvPr/>
        </p:nvCxnSpPr>
        <p:spPr bwMode="auto">
          <a:xfrm flipH="1">
            <a:off x="5428245" y="4870438"/>
            <a:ext cx="1224807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165" idx="2"/>
            <a:endCxn id="168" idx="0"/>
          </p:cNvCxnSpPr>
          <p:nvPr/>
        </p:nvCxnSpPr>
        <p:spPr bwMode="auto">
          <a:xfrm flipH="1">
            <a:off x="5980491" y="4870438"/>
            <a:ext cx="4500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165" idx="2"/>
            <a:endCxn id="169" idx="0"/>
          </p:cNvCxnSpPr>
          <p:nvPr/>
        </p:nvCxnSpPr>
        <p:spPr bwMode="auto">
          <a:xfrm>
            <a:off x="5984991" y="4870438"/>
            <a:ext cx="658465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167" idx="2"/>
            <a:endCxn id="168" idx="0"/>
          </p:cNvCxnSpPr>
          <p:nvPr/>
        </p:nvCxnSpPr>
        <p:spPr bwMode="auto">
          <a:xfrm flipH="1">
            <a:off x="5980491" y="4870438"/>
            <a:ext cx="672561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167" idx="2"/>
            <a:endCxn id="169" idx="0"/>
          </p:cNvCxnSpPr>
          <p:nvPr/>
        </p:nvCxnSpPr>
        <p:spPr bwMode="auto">
          <a:xfrm flipH="1">
            <a:off x="6643456" y="4870438"/>
            <a:ext cx="9596" cy="6418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164" idx="2"/>
            <a:endCxn id="167" idx="0"/>
          </p:cNvCxnSpPr>
          <p:nvPr/>
        </p:nvCxnSpPr>
        <p:spPr bwMode="auto">
          <a:xfrm flipH="1">
            <a:off x="6653052" y="4251283"/>
            <a:ext cx="3705" cy="259155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65" idx="0"/>
            <a:endCxn id="164" idx="2"/>
          </p:cNvCxnSpPr>
          <p:nvPr/>
        </p:nvCxnSpPr>
        <p:spPr bwMode="auto">
          <a:xfrm flipV="1">
            <a:off x="5984991" y="4251283"/>
            <a:ext cx="671766" cy="259155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63" idx="2"/>
            <a:endCxn id="167" idx="0"/>
          </p:cNvCxnSpPr>
          <p:nvPr/>
        </p:nvCxnSpPr>
        <p:spPr bwMode="auto">
          <a:xfrm>
            <a:off x="5987220" y="4251283"/>
            <a:ext cx="665832" cy="259155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163" idx="2"/>
            <a:endCxn id="165" idx="0"/>
          </p:cNvCxnSpPr>
          <p:nvPr/>
        </p:nvCxnSpPr>
        <p:spPr bwMode="auto">
          <a:xfrm flipH="1">
            <a:off x="5984991" y="4251283"/>
            <a:ext cx="2229" cy="259155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259"/>
          <p:cNvSpPr txBox="1"/>
          <p:nvPr/>
        </p:nvSpPr>
        <p:spPr>
          <a:xfrm>
            <a:off x="6005049" y="4983168"/>
            <a:ext cx="68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STP </a:t>
            </a:r>
            <a:endParaRPr lang="zh-CN" altLang="en-US" sz="1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5" name="TextBox 275"/>
          <p:cNvSpPr txBox="1"/>
          <p:nvPr/>
        </p:nvSpPr>
        <p:spPr>
          <a:xfrm>
            <a:off x="5661333" y="5805264"/>
            <a:ext cx="126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Access Layer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6" name="TextBox 276"/>
          <p:cNvSpPr txBox="1"/>
          <p:nvPr/>
        </p:nvSpPr>
        <p:spPr>
          <a:xfrm>
            <a:off x="5487971" y="4249369"/>
            <a:ext cx="166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Aggregation Layer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6" name="右箭头 105"/>
          <p:cNvSpPr/>
          <p:nvPr/>
        </p:nvSpPr>
        <p:spPr bwMode="auto">
          <a:xfrm rot="16200000">
            <a:off x="4202124" y="4825097"/>
            <a:ext cx="568488" cy="479573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24330" y="1668270"/>
            <a:ext cx="3891650" cy="1840968"/>
            <a:chOff x="2024330" y="1668270"/>
            <a:chExt cx="3891650" cy="1840968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2224228" y="2095173"/>
              <a:ext cx="3611020" cy="159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圆角矩形 36"/>
            <p:cNvSpPr/>
            <p:nvPr/>
          </p:nvSpPr>
          <p:spPr bwMode="auto">
            <a:xfrm>
              <a:off x="4494334" y="2161396"/>
              <a:ext cx="1421646" cy="1330258"/>
            </a:xfrm>
            <a:prstGeom prst="roundRect">
              <a:avLst/>
            </a:prstGeom>
            <a:solidFill>
              <a:srgbClr val="6699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2024331" y="2161396"/>
              <a:ext cx="1421646" cy="1330258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>
              <a:stCxn id="131" idx="0"/>
              <a:endCxn id="109" idx="2"/>
            </p:cNvCxnSpPr>
            <p:nvPr/>
          </p:nvCxnSpPr>
          <p:spPr bwMode="auto">
            <a:xfrm flipV="1">
              <a:off x="2224757" y="2744601"/>
              <a:ext cx="175609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131" idx="0"/>
              <a:endCxn id="110" idx="2"/>
            </p:cNvCxnSpPr>
            <p:nvPr/>
          </p:nvCxnSpPr>
          <p:spPr bwMode="auto">
            <a:xfrm flipV="1">
              <a:off x="2224757" y="2744601"/>
              <a:ext cx="807415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>
              <a:stCxn id="132" idx="0"/>
              <a:endCxn id="109" idx="2"/>
            </p:cNvCxnSpPr>
            <p:nvPr/>
          </p:nvCxnSpPr>
          <p:spPr bwMode="auto">
            <a:xfrm flipH="1" flipV="1">
              <a:off x="2400366" y="2744601"/>
              <a:ext cx="304816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132" idx="0"/>
              <a:endCxn id="110" idx="2"/>
            </p:cNvCxnSpPr>
            <p:nvPr/>
          </p:nvCxnSpPr>
          <p:spPr bwMode="auto">
            <a:xfrm flipV="1">
              <a:off x="2705182" y="2744601"/>
              <a:ext cx="326990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133" idx="0"/>
              <a:endCxn id="109" idx="2"/>
            </p:cNvCxnSpPr>
            <p:nvPr/>
          </p:nvCxnSpPr>
          <p:spPr bwMode="auto">
            <a:xfrm flipH="1" flipV="1">
              <a:off x="2400366" y="2744601"/>
              <a:ext cx="776601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>
              <a:stCxn id="133" idx="0"/>
              <a:endCxn id="110" idx="2"/>
            </p:cNvCxnSpPr>
            <p:nvPr/>
          </p:nvCxnSpPr>
          <p:spPr bwMode="auto">
            <a:xfrm flipH="1" flipV="1">
              <a:off x="3032172" y="2744601"/>
              <a:ext cx="144795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>
              <a:stCxn id="109" idx="0"/>
              <a:endCxn id="107" idx="2"/>
            </p:cNvCxnSpPr>
            <p:nvPr/>
          </p:nvCxnSpPr>
          <p:spPr bwMode="auto">
            <a:xfrm flipV="1">
              <a:off x="2400366" y="2028270"/>
              <a:ext cx="782798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09" idx="0"/>
              <a:endCxn id="108" idx="2"/>
            </p:cNvCxnSpPr>
            <p:nvPr/>
          </p:nvCxnSpPr>
          <p:spPr bwMode="auto">
            <a:xfrm flipV="1">
              <a:off x="2400366" y="2028270"/>
              <a:ext cx="2313055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10" idx="0"/>
              <a:endCxn id="107" idx="2"/>
            </p:cNvCxnSpPr>
            <p:nvPr/>
          </p:nvCxnSpPr>
          <p:spPr bwMode="auto">
            <a:xfrm flipV="1">
              <a:off x="3032172" y="2028270"/>
              <a:ext cx="150992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10" idx="0"/>
              <a:endCxn id="108" idx="2"/>
            </p:cNvCxnSpPr>
            <p:nvPr/>
          </p:nvCxnSpPr>
          <p:spPr bwMode="auto">
            <a:xfrm flipV="1">
              <a:off x="3032172" y="2028270"/>
              <a:ext cx="1681249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134" idx="0"/>
              <a:endCxn id="111" idx="2"/>
            </p:cNvCxnSpPr>
            <p:nvPr/>
          </p:nvCxnSpPr>
          <p:spPr bwMode="auto">
            <a:xfrm flipV="1">
              <a:off x="4702392" y="2744601"/>
              <a:ext cx="201988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134" idx="0"/>
              <a:endCxn id="112" idx="2"/>
            </p:cNvCxnSpPr>
            <p:nvPr/>
          </p:nvCxnSpPr>
          <p:spPr bwMode="auto">
            <a:xfrm flipV="1">
              <a:off x="4702392" y="2744601"/>
              <a:ext cx="814056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135" idx="0"/>
              <a:endCxn id="111" idx="2"/>
            </p:cNvCxnSpPr>
            <p:nvPr/>
          </p:nvCxnSpPr>
          <p:spPr bwMode="auto">
            <a:xfrm flipH="1" flipV="1">
              <a:off x="4904380" y="2744601"/>
              <a:ext cx="284028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135" idx="0"/>
              <a:endCxn id="112" idx="2"/>
            </p:cNvCxnSpPr>
            <p:nvPr/>
          </p:nvCxnSpPr>
          <p:spPr bwMode="auto">
            <a:xfrm flipV="1">
              <a:off x="5188408" y="2744601"/>
              <a:ext cx="328040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136" idx="0"/>
              <a:endCxn id="111" idx="2"/>
            </p:cNvCxnSpPr>
            <p:nvPr/>
          </p:nvCxnSpPr>
          <p:spPr bwMode="auto">
            <a:xfrm flipH="1" flipV="1">
              <a:off x="4904380" y="2744601"/>
              <a:ext cx="733217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136" idx="0"/>
              <a:endCxn id="112" idx="2"/>
            </p:cNvCxnSpPr>
            <p:nvPr/>
          </p:nvCxnSpPr>
          <p:spPr bwMode="auto">
            <a:xfrm flipH="1" flipV="1">
              <a:off x="5516448" y="2744601"/>
              <a:ext cx="121149" cy="197580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>
              <a:stCxn id="111" idx="0"/>
              <a:endCxn id="107" idx="2"/>
            </p:cNvCxnSpPr>
            <p:nvPr/>
          </p:nvCxnSpPr>
          <p:spPr bwMode="auto">
            <a:xfrm flipH="1" flipV="1">
              <a:off x="3183164" y="2028270"/>
              <a:ext cx="1721216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>
              <a:stCxn id="111" idx="0"/>
              <a:endCxn id="108" idx="2"/>
            </p:cNvCxnSpPr>
            <p:nvPr/>
          </p:nvCxnSpPr>
          <p:spPr bwMode="auto">
            <a:xfrm flipH="1" flipV="1">
              <a:off x="4713421" y="2028270"/>
              <a:ext cx="190959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112" idx="0"/>
              <a:endCxn id="107" idx="2"/>
            </p:cNvCxnSpPr>
            <p:nvPr/>
          </p:nvCxnSpPr>
          <p:spPr bwMode="auto">
            <a:xfrm flipH="1" flipV="1">
              <a:off x="3183164" y="2028270"/>
              <a:ext cx="2333284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112" idx="0"/>
              <a:endCxn id="108" idx="2"/>
            </p:cNvCxnSpPr>
            <p:nvPr/>
          </p:nvCxnSpPr>
          <p:spPr bwMode="auto">
            <a:xfrm flipH="1" flipV="1">
              <a:off x="4713421" y="2028270"/>
              <a:ext cx="803027" cy="356331"/>
            </a:xfrm>
            <a:prstGeom prst="lin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49"/>
            <p:cNvSpPr txBox="1"/>
            <p:nvPr/>
          </p:nvSpPr>
          <p:spPr>
            <a:xfrm>
              <a:off x="2128935" y="1813032"/>
              <a:ext cx="61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三层</a:t>
              </a:r>
            </a:p>
          </p:txBody>
        </p:sp>
        <p:sp>
          <p:nvSpPr>
            <p:cNvPr id="40" name="TextBox 50"/>
            <p:cNvSpPr txBox="1"/>
            <p:nvPr/>
          </p:nvSpPr>
          <p:spPr>
            <a:xfrm>
              <a:off x="2024330" y="2132816"/>
              <a:ext cx="669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+mn-ea"/>
                  <a:ea typeface="+mn-ea"/>
                </a:rPr>
                <a:t>L3&amp;L2</a:t>
              </a: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TextBox 104"/>
            <p:cNvSpPr txBox="1"/>
            <p:nvPr/>
          </p:nvSpPr>
          <p:spPr>
            <a:xfrm>
              <a:off x="2189265" y="3232239"/>
              <a:ext cx="1047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POD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8" name="TextBox 111"/>
            <p:cNvSpPr txBox="1"/>
            <p:nvPr/>
          </p:nvSpPr>
          <p:spPr>
            <a:xfrm>
              <a:off x="4667036" y="3230832"/>
              <a:ext cx="1047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POD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3473831" y="2841012"/>
              <a:ext cx="927620" cy="20320"/>
            </a:xfrm>
            <a:prstGeom prst="straightConnector1">
              <a:avLst/>
            </a:prstGeom>
            <a:noFill/>
            <a:ln>
              <a:noFill/>
              <a:headEnd type="arrow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3412501" y="3176292"/>
              <a:ext cx="1081832" cy="15993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/>
            <p:nvPr/>
          </p:nvCxnSpPr>
          <p:spPr bwMode="auto">
            <a:xfrm flipH="1">
              <a:off x="3849479" y="3023892"/>
              <a:ext cx="260653" cy="32512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887810" y="3013732"/>
              <a:ext cx="206989" cy="355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135"/>
            <p:cNvSpPr txBox="1"/>
            <p:nvPr/>
          </p:nvSpPr>
          <p:spPr>
            <a:xfrm>
              <a:off x="3508948" y="269728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+mn-ea"/>
                  <a:ea typeface="+mn-ea"/>
                </a:rPr>
                <a:t>虚拟机迁移</a:t>
              </a:r>
            </a:p>
          </p:txBody>
        </p:sp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652" y="1668270"/>
              <a:ext cx="439024" cy="360000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09" y="1668270"/>
              <a:ext cx="439024" cy="360000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54" y="2384601"/>
              <a:ext cx="439024" cy="360000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660" y="2384601"/>
              <a:ext cx="439024" cy="36000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868" y="2384601"/>
              <a:ext cx="439024" cy="360000"/>
            </a:xfrm>
            <a:prstGeom prst="rect">
              <a:avLst/>
            </a:prstGeom>
          </p:spPr>
        </p:pic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936" y="2384601"/>
              <a:ext cx="439024" cy="360000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147" y="2942181"/>
              <a:ext cx="351219" cy="288000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572" y="2942181"/>
              <a:ext cx="351219" cy="288000"/>
            </a:xfrm>
            <a:prstGeom prst="rect">
              <a:avLst/>
            </a:prstGeom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357" y="2942181"/>
              <a:ext cx="351219" cy="288000"/>
            </a:xfrm>
            <a:prstGeom prst="rect">
              <a:avLst/>
            </a:prstGeom>
          </p:spPr>
        </p:pic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82" y="2942181"/>
              <a:ext cx="351219" cy="288000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798" y="2942181"/>
              <a:ext cx="351219" cy="28800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987" y="2942181"/>
              <a:ext cx="351219" cy="288000"/>
            </a:xfrm>
            <a:prstGeom prst="rect">
              <a:avLst/>
            </a:prstGeom>
          </p:spPr>
        </p:pic>
      </p:grpSp>
      <p:pic>
        <p:nvPicPr>
          <p:cNvPr id="163" name="图片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08" y="3891283"/>
            <a:ext cx="439024" cy="360000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5" y="3891283"/>
            <a:ext cx="439024" cy="360000"/>
          </a:xfrm>
          <a:prstGeom prst="rect">
            <a:avLst/>
          </a:prstGeom>
        </p:spPr>
      </p:pic>
      <p:pic>
        <p:nvPicPr>
          <p:cNvPr id="165" name="图片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79" y="4510438"/>
            <a:ext cx="439024" cy="360000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33" y="5512272"/>
            <a:ext cx="439024" cy="36000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0" y="4510438"/>
            <a:ext cx="439024" cy="36000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79" y="5512272"/>
            <a:ext cx="439024" cy="360000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4" y="5512272"/>
            <a:ext cx="439024" cy="360000"/>
          </a:xfrm>
          <a:prstGeom prst="rect">
            <a:avLst/>
          </a:prstGeom>
        </p:spPr>
      </p:pic>
      <p:pic>
        <p:nvPicPr>
          <p:cNvPr id="170" name="图片 1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75" y="5512272"/>
            <a:ext cx="43902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/>
          <p:cNvGrpSpPr/>
          <p:nvPr/>
        </p:nvGrpSpPr>
        <p:grpSpPr>
          <a:xfrm>
            <a:off x="7225539" y="3091245"/>
            <a:ext cx="1691204" cy="1164435"/>
            <a:chOff x="9085316" y="1370926"/>
            <a:chExt cx="1691204" cy="1164435"/>
          </a:xfrm>
        </p:grpSpPr>
        <p:grpSp>
          <p:nvGrpSpPr>
            <p:cNvPr id="247" name="组合 264"/>
            <p:cNvGrpSpPr/>
            <p:nvPr/>
          </p:nvGrpSpPr>
          <p:grpSpPr>
            <a:xfrm>
              <a:off x="9085316" y="1514926"/>
              <a:ext cx="1691204" cy="1020435"/>
              <a:chOff x="3659650" y="785456"/>
              <a:chExt cx="1342324" cy="596527"/>
            </a:xfrm>
          </p:grpSpPr>
          <p:cxnSp>
            <p:nvCxnSpPr>
              <p:cNvPr id="322" name="直接连接符 321"/>
              <p:cNvCxnSpPr>
                <a:stCxn id="248" idx="3"/>
                <a:endCxn id="250" idx="1"/>
              </p:cNvCxnSpPr>
              <p:nvPr/>
            </p:nvCxnSpPr>
            <p:spPr bwMode="auto">
              <a:xfrm>
                <a:off x="4123252" y="785456"/>
                <a:ext cx="361515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3" name="直接连接符 322"/>
              <p:cNvCxnSpPr/>
              <p:nvPr/>
            </p:nvCxnSpPr>
            <p:spPr bwMode="auto">
              <a:xfrm flipH="1">
                <a:off x="3714756" y="870828"/>
                <a:ext cx="27939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H="1">
                <a:off x="3805502" y="864478"/>
                <a:ext cx="81959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5" name="直接连接符 324"/>
              <p:cNvCxnSpPr/>
              <p:nvPr/>
            </p:nvCxnSpPr>
            <p:spPr bwMode="auto">
              <a:xfrm flipV="1">
                <a:off x="3714756" y="864478"/>
                <a:ext cx="91034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H="1">
                <a:off x="3805502" y="870828"/>
                <a:ext cx="188652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" name="直接连接符 326"/>
              <p:cNvCxnSpPr/>
              <p:nvPr/>
            </p:nvCxnSpPr>
            <p:spPr bwMode="auto">
              <a:xfrm flipH="1">
                <a:off x="3931146" y="870828"/>
                <a:ext cx="6300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>
                <a:off x="3994154" y="870828"/>
                <a:ext cx="2773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9" name="直接连接符 328"/>
              <p:cNvCxnSpPr/>
              <p:nvPr/>
            </p:nvCxnSpPr>
            <p:spPr bwMode="auto">
              <a:xfrm flipV="1">
                <a:off x="4021892" y="864478"/>
                <a:ext cx="60320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0" name="直接连接符 329"/>
              <p:cNvCxnSpPr/>
              <p:nvPr/>
            </p:nvCxnSpPr>
            <p:spPr bwMode="auto">
              <a:xfrm flipH="1">
                <a:off x="3931146" y="864478"/>
                <a:ext cx="69395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1" name="直接连接符 330"/>
              <p:cNvCxnSpPr/>
              <p:nvPr/>
            </p:nvCxnSpPr>
            <p:spPr bwMode="auto">
              <a:xfrm>
                <a:off x="3994154" y="870828"/>
                <a:ext cx="166172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2" name="直接连接符 331"/>
              <p:cNvCxnSpPr/>
              <p:nvPr/>
            </p:nvCxnSpPr>
            <p:spPr bwMode="auto">
              <a:xfrm>
                <a:off x="3994154" y="870828"/>
                <a:ext cx="25691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3" name="直接连接符 332"/>
              <p:cNvCxnSpPr/>
              <p:nvPr/>
            </p:nvCxnSpPr>
            <p:spPr bwMode="auto">
              <a:xfrm flipV="1">
                <a:off x="4251072" y="864478"/>
                <a:ext cx="37402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4" name="直接连接符 333"/>
              <p:cNvCxnSpPr/>
              <p:nvPr/>
            </p:nvCxnSpPr>
            <p:spPr bwMode="auto">
              <a:xfrm flipH="1">
                <a:off x="4160326" y="864478"/>
                <a:ext cx="46477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5" name="直接连接符 334"/>
              <p:cNvCxnSpPr/>
              <p:nvPr/>
            </p:nvCxnSpPr>
            <p:spPr bwMode="auto">
              <a:xfrm>
                <a:off x="3994154" y="870828"/>
                <a:ext cx="71877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6" name="直接连接符 335"/>
              <p:cNvCxnSpPr/>
              <p:nvPr/>
            </p:nvCxnSpPr>
            <p:spPr bwMode="auto">
              <a:xfrm flipH="1">
                <a:off x="4496537" y="864478"/>
                <a:ext cx="128562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直接连接符 336"/>
              <p:cNvCxnSpPr/>
              <p:nvPr/>
            </p:nvCxnSpPr>
            <p:spPr bwMode="auto">
              <a:xfrm flipV="1">
                <a:off x="4405791" y="864478"/>
                <a:ext cx="21930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" name="直接连接符 337"/>
              <p:cNvCxnSpPr/>
              <p:nvPr/>
            </p:nvCxnSpPr>
            <p:spPr bwMode="auto">
              <a:xfrm>
                <a:off x="3994154" y="870828"/>
                <a:ext cx="85720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9" name="直接连接符 338"/>
              <p:cNvCxnSpPr/>
              <p:nvPr/>
            </p:nvCxnSpPr>
            <p:spPr bwMode="auto">
              <a:xfrm>
                <a:off x="3994154" y="870828"/>
                <a:ext cx="41163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0" name="直接连接符 339"/>
              <p:cNvCxnSpPr/>
              <p:nvPr/>
            </p:nvCxnSpPr>
            <p:spPr bwMode="auto">
              <a:xfrm>
                <a:off x="3994154" y="870828"/>
                <a:ext cx="62802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1" name="直接连接符 340"/>
              <p:cNvCxnSpPr/>
              <p:nvPr/>
            </p:nvCxnSpPr>
            <p:spPr bwMode="auto">
              <a:xfrm flipH="1" flipV="1">
                <a:off x="4625099" y="864478"/>
                <a:ext cx="8782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2" name="直接连接符 341"/>
              <p:cNvCxnSpPr/>
              <p:nvPr/>
            </p:nvCxnSpPr>
            <p:spPr bwMode="auto">
              <a:xfrm flipH="1">
                <a:off x="4622181" y="864478"/>
                <a:ext cx="291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3" name="直接连接符 342"/>
              <p:cNvCxnSpPr/>
              <p:nvPr/>
            </p:nvCxnSpPr>
            <p:spPr bwMode="auto">
              <a:xfrm>
                <a:off x="3994154" y="870828"/>
                <a:ext cx="94795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4" name="直接连接符 343"/>
              <p:cNvCxnSpPr/>
              <p:nvPr/>
            </p:nvCxnSpPr>
            <p:spPr bwMode="auto">
              <a:xfrm>
                <a:off x="3994154" y="870828"/>
                <a:ext cx="50238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5" name="直接连接符 344"/>
              <p:cNvCxnSpPr/>
              <p:nvPr/>
            </p:nvCxnSpPr>
            <p:spPr bwMode="auto">
              <a:xfrm flipH="1" flipV="1">
                <a:off x="4625099" y="864478"/>
                <a:ext cx="31700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6" name="直接连接符 345"/>
              <p:cNvCxnSpPr/>
              <p:nvPr/>
            </p:nvCxnSpPr>
            <p:spPr bwMode="auto">
              <a:xfrm>
                <a:off x="4625099" y="864478"/>
                <a:ext cx="226262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7" name="矩形 346"/>
              <p:cNvSpPr/>
              <p:nvPr/>
            </p:nvSpPr>
            <p:spPr bwMode="auto">
              <a:xfrm>
                <a:off x="365965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48" name="矩形 347"/>
              <p:cNvSpPr/>
              <p:nvPr/>
            </p:nvSpPr>
            <p:spPr bwMode="auto">
              <a:xfrm>
                <a:off x="388902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49" name="矩形 348"/>
              <p:cNvSpPr/>
              <p:nvPr/>
            </p:nvSpPr>
            <p:spPr bwMode="auto">
              <a:xfrm>
                <a:off x="411840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50" name="矩形 349"/>
              <p:cNvSpPr/>
              <p:nvPr/>
            </p:nvSpPr>
            <p:spPr bwMode="auto">
              <a:xfrm>
                <a:off x="434777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51" name="矩形 350"/>
              <p:cNvSpPr/>
              <p:nvPr/>
            </p:nvSpPr>
            <p:spPr bwMode="auto">
              <a:xfrm>
                <a:off x="457715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52" name="矩形 351"/>
              <p:cNvSpPr/>
              <p:nvPr/>
            </p:nvSpPr>
            <p:spPr bwMode="auto">
              <a:xfrm>
                <a:off x="480652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248" name="图片 2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8192" y="1370926"/>
              <a:ext cx="351219" cy="288000"/>
            </a:xfrm>
            <a:prstGeom prst="rect">
              <a:avLst/>
            </a:prstGeom>
          </p:spPr>
        </p:pic>
        <p:pic>
          <p:nvPicPr>
            <p:cNvPr id="249" name="图片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864" y="2410795"/>
              <a:ext cx="109757" cy="90000"/>
            </a:xfrm>
            <a:prstGeom prst="rect">
              <a:avLst/>
            </a:prstGeom>
          </p:spPr>
        </p:pic>
        <p:pic>
          <p:nvPicPr>
            <p:cNvPr id="250" name="图片 2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887" y="1370926"/>
              <a:ext cx="351219" cy="288000"/>
            </a:xfrm>
            <a:prstGeom prst="rect">
              <a:avLst/>
            </a:prstGeom>
          </p:spPr>
        </p:pic>
        <p:pic>
          <p:nvPicPr>
            <p:cNvPr id="251" name="图片 2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863" y="2410795"/>
              <a:ext cx="109757" cy="90000"/>
            </a:xfrm>
            <a:prstGeom prst="rect">
              <a:avLst/>
            </a:prstGeom>
          </p:spPr>
        </p:pic>
        <p:pic>
          <p:nvPicPr>
            <p:cNvPr id="252" name="图片 2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0619" y="2410795"/>
              <a:ext cx="109757" cy="90000"/>
            </a:xfrm>
            <a:prstGeom prst="rect">
              <a:avLst/>
            </a:prstGeom>
          </p:spPr>
        </p:pic>
        <p:pic>
          <p:nvPicPr>
            <p:cNvPr id="261" name="图片 2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242" y="2410795"/>
              <a:ext cx="109757" cy="90000"/>
            </a:xfrm>
            <a:prstGeom prst="rect">
              <a:avLst/>
            </a:prstGeom>
          </p:spPr>
        </p:pic>
        <p:pic>
          <p:nvPicPr>
            <p:cNvPr id="262" name="图片 2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35" y="2410795"/>
              <a:ext cx="109757" cy="90000"/>
            </a:xfrm>
            <a:prstGeom prst="rect">
              <a:avLst/>
            </a:prstGeom>
          </p:spPr>
        </p:pic>
        <p:pic>
          <p:nvPicPr>
            <p:cNvPr id="263" name="图片 2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909" y="2410795"/>
              <a:ext cx="109757" cy="90000"/>
            </a:xfrm>
            <a:prstGeom prst="rect">
              <a:avLst/>
            </a:prstGeom>
          </p:spPr>
        </p:pic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505" y="2410795"/>
              <a:ext cx="109757" cy="90000"/>
            </a:xfrm>
            <a:prstGeom prst="rect">
              <a:avLst/>
            </a:prstGeom>
          </p:spPr>
        </p:pic>
        <p:pic>
          <p:nvPicPr>
            <p:cNvPr id="317" name="图片 3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961" y="2410795"/>
              <a:ext cx="109757" cy="90000"/>
            </a:xfrm>
            <a:prstGeom prst="rect">
              <a:avLst/>
            </a:prstGeom>
          </p:spPr>
        </p:pic>
        <p:pic>
          <p:nvPicPr>
            <p:cNvPr id="318" name="图片 3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3138" y="2410795"/>
              <a:ext cx="109757" cy="90000"/>
            </a:xfrm>
            <a:prstGeom prst="rect">
              <a:avLst/>
            </a:prstGeom>
          </p:spPr>
        </p:pic>
        <p:pic>
          <p:nvPicPr>
            <p:cNvPr id="319" name="图片 3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979" y="2410795"/>
              <a:ext cx="109757" cy="90000"/>
            </a:xfrm>
            <a:prstGeom prst="rect">
              <a:avLst/>
            </a:prstGeom>
          </p:spPr>
        </p:pic>
        <p:pic>
          <p:nvPicPr>
            <p:cNvPr id="320" name="图片 3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934" y="2410795"/>
              <a:ext cx="109757" cy="90000"/>
            </a:xfrm>
            <a:prstGeom prst="rect">
              <a:avLst/>
            </a:prstGeom>
          </p:spPr>
        </p:pic>
        <p:pic>
          <p:nvPicPr>
            <p:cNvPr id="321" name="图片 3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018" y="2410795"/>
              <a:ext cx="109757" cy="90000"/>
            </a:xfrm>
            <a:prstGeom prst="rect">
              <a:avLst/>
            </a:prstGeom>
          </p:spPr>
        </p:pic>
      </p:grpSp>
      <p:grpSp>
        <p:nvGrpSpPr>
          <p:cNvPr id="169" name="组合 168"/>
          <p:cNvGrpSpPr/>
          <p:nvPr/>
        </p:nvGrpSpPr>
        <p:grpSpPr>
          <a:xfrm>
            <a:off x="1329634" y="4323681"/>
            <a:ext cx="9446886" cy="699863"/>
            <a:chOff x="-368759" y="3145919"/>
            <a:chExt cx="7735077" cy="473417"/>
          </a:xfrm>
        </p:grpSpPr>
        <p:grpSp>
          <p:nvGrpSpPr>
            <p:cNvPr id="167" name="组合 166"/>
            <p:cNvGrpSpPr/>
            <p:nvPr/>
          </p:nvGrpSpPr>
          <p:grpSpPr>
            <a:xfrm>
              <a:off x="-368759" y="3145919"/>
              <a:ext cx="7735077" cy="473417"/>
              <a:chOff x="-1161239" y="2140079"/>
              <a:chExt cx="7735077" cy="473417"/>
            </a:xfrm>
          </p:grpSpPr>
          <p:grpSp>
            <p:nvGrpSpPr>
              <p:cNvPr id="150" name="组合 50"/>
              <p:cNvGrpSpPr/>
              <p:nvPr/>
            </p:nvGrpSpPr>
            <p:grpSpPr>
              <a:xfrm>
                <a:off x="-1161239" y="2140079"/>
                <a:ext cx="7735077" cy="473417"/>
                <a:chOff x="-858327" y="4209325"/>
                <a:chExt cx="5580278" cy="342810"/>
              </a:xfr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grpSpPr>
            <p:sp>
              <p:nvSpPr>
                <p:cNvPr id="156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-858327" y="4320500"/>
                  <a:ext cx="5580278" cy="10115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round/>
                  <a:headEnd type="triangle"/>
                  <a:tailEnd type="none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zh-CN" altLang="en-US" sz="1200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3315" y="4391345"/>
                  <a:ext cx="332499" cy="13565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398" tIns="45698" rIns="91398" bIns="45698">
                  <a:spAutoFit/>
                </a:bodyPr>
                <a:lstStyle/>
                <a:p>
                  <a:pPr>
                    <a:buClr>
                      <a:srgbClr val="FFFFFF"/>
                    </a:buClr>
                    <a:buFont typeface="Wingdings" pitchFamily="2" charset="2"/>
                    <a:buNone/>
                  </a:pPr>
                  <a:r>
                    <a:rPr lang="en-US" altLang="zh-CN" sz="12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2005</a:t>
                  </a:r>
                  <a:endParaRPr lang="zh-CN" altLang="en-US" sz="1200" b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180416" y="4416476"/>
                  <a:ext cx="332499" cy="13565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398" tIns="45698" rIns="91398" bIns="45698">
                  <a:spAutoFit/>
                </a:bodyPr>
                <a:lstStyle/>
                <a:p>
                  <a:pPr>
                    <a:buClr>
                      <a:srgbClr val="FFFFFF"/>
                    </a:buClr>
                    <a:buFont typeface="Wingdings" pitchFamily="2" charset="2"/>
                    <a:buNone/>
                  </a:pPr>
                  <a:r>
                    <a:rPr lang="en-US" altLang="zh-CN" sz="12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2015</a:t>
                  </a:r>
                  <a:endParaRPr lang="zh-CN" altLang="en-US" sz="1200" b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63" name="直接连接符 162"/>
                <p:cNvCxnSpPr/>
                <p:nvPr/>
              </p:nvCxnSpPr>
              <p:spPr bwMode="auto">
                <a:xfrm flipV="1">
                  <a:off x="452910" y="4209325"/>
                  <a:ext cx="0" cy="160868"/>
                </a:xfrm>
                <a:prstGeom prst="lin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直接连接符 163"/>
                <p:cNvCxnSpPr/>
                <p:nvPr/>
              </p:nvCxnSpPr>
              <p:spPr bwMode="auto">
                <a:xfrm flipV="1">
                  <a:off x="3337114" y="4218461"/>
                  <a:ext cx="0" cy="160868"/>
                </a:xfrm>
                <a:prstGeom prst="lin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65" name="直接连接符 164"/>
              <p:cNvCxnSpPr/>
              <p:nvPr/>
            </p:nvCxnSpPr>
            <p:spPr bwMode="auto">
              <a:xfrm flipV="1">
                <a:off x="2473274" y="2167989"/>
                <a:ext cx="0" cy="222157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8" name="Text Box 6"/>
            <p:cNvSpPr txBox="1">
              <a:spLocks noChangeArrowheads="1"/>
            </p:cNvSpPr>
            <p:nvPr/>
          </p:nvSpPr>
          <p:spPr bwMode="auto">
            <a:xfrm>
              <a:off x="3023850" y="3402795"/>
              <a:ext cx="460892" cy="1873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398" tIns="45698" rIns="91398" bIns="45698">
              <a:spAutoFit/>
            </a:bodyPr>
            <a:lstStyle/>
            <a:p>
              <a:pPr>
                <a:buClr>
                  <a:srgbClr val="FFFFFF"/>
                </a:buClr>
                <a:buFont typeface="Wingdings" pitchFamily="2" charset="2"/>
                <a:buNone/>
              </a:pPr>
              <a:r>
                <a:rPr lang="en-US" altLang="zh-CN" sz="1200" b="1" dirty="0">
                  <a:solidFill>
                    <a:srgbClr val="C00000"/>
                  </a:solidFill>
                  <a:latin typeface="+mn-ea"/>
                  <a:ea typeface="+mn-ea"/>
                </a:rPr>
                <a:t>2010</a:t>
              </a:r>
              <a:endParaRPr lang="zh-CN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329634" y="3012829"/>
            <a:ext cx="883688" cy="632195"/>
            <a:chOff x="1508760" y="2004060"/>
            <a:chExt cx="670560" cy="571500"/>
          </a:xfrm>
        </p:grpSpPr>
        <p:sp>
          <p:nvSpPr>
            <p:cNvPr id="197" name="椭圆 196"/>
            <p:cNvSpPr/>
            <p:nvPr/>
          </p:nvSpPr>
          <p:spPr bwMode="auto">
            <a:xfrm>
              <a:off x="1508760" y="2004060"/>
              <a:ext cx="670560" cy="5715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defTabSz="914134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644074" y="2152444"/>
              <a:ext cx="396787" cy="278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1" dirty="0">
                  <a:solidFill>
                    <a:srgbClr val="C00000"/>
                  </a:solidFill>
                  <a:latin typeface="+mn-ea"/>
                  <a:ea typeface="+mn-ea"/>
                </a:rPr>
                <a:t>STP</a:t>
              </a: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3717322" y="2927602"/>
            <a:ext cx="1011701" cy="813820"/>
            <a:chOff x="1603868" y="1859519"/>
            <a:chExt cx="907307" cy="550502"/>
          </a:xfrm>
        </p:grpSpPr>
        <p:sp>
          <p:nvSpPr>
            <p:cNvPr id="202" name="椭圆 201"/>
            <p:cNvSpPr/>
            <p:nvPr/>
          </p:nvSpPr>
          <p:spPr bwMode="auto">
            <a:xfrm>
              <a:off x="1603868" y="1859519"/>
              <a:ext cx="907307" cy="550502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defTabSz="914134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1658592" y="1936805"/>
              <a:ext cx="839843" cy="43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 dirty="0">
                  <a:solidFill>
                    <a:srgbClr val="C00000"/>
                  </a:solidFill>
                  <a:latin typeface="+mn-ea"/>
                  <a:ea typeface="+mn-ea"/>
                </a:rPr>
                <a:t>堆叠</a:t>
              </a:r>
              <a:r>
                <a:rPr lang="en-US" altLang="zh-CN" sz="1800" b="1" dirty="0">
                  <a:solidFill>
                    <a:srgbClr val="C00000"/>
                  </a:solidFill>
                  <a:latin typeface="+mn-ea"/>
                  <a:ea typeface="+mn-ea"/>
                </a:rPr>
                <a:t>/</a:t>
              </a:r>
            </a:p>
            <a:p>
              <a:pPr algn="ctr" eaLnBrk="0" hangingPunct="0"/>
              <a:r>
                <a:rPr lang="en-US" altLang="zh-CN" sz="1800" b="1" dirty="0">
                  <a:solidFill>
                    <a:srgbClr val="C00000"/>
                  </a:solidFill>
                  <a:latin typeface="+mn-ea"/>
                  <a:ea typeface="+mn-ea"/>
                </a:rPr>
                <a:t>M-Lag</a:t>
              </a:r>
            </a:p>
          </p:txBody>
        </p:sp>
      </p:grpSp>
      <p:cxnSp>
        <p:nvCxnSpPr>
          <p:cNvPr id="205" name="直接箭头连接符 204"/>
          <p:cNvCxnSpPr>
            <a:stCxn id="197" idx="6"/>
            <a:endCxn id="202" idx="2"/>
          </p:cNvCxnSpPr>
          <p:nvPr/>
        </p:nvCxnSpPr>
        <p:spPr bwMode="auto">
          <a:xfrm>
            <a:off x="2213322" y="3328927"/>
            <a:ext cx="1504000" cy="5585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08" name="直接箭头连接符 207"/>
          <p:cNvCxnSpPr>
            <a:stCxn id="202" idx="6"/>
            <a:endCxn id="215" idx="2"/>
          </p:cNvCxnSpPr>
          <p:nvPr/>
        </p:nvCxnSpPr>
        <p:spPr bwMode="auto">
          <a:xfrm>
            <a:off x="4729023" y="3334512"/>
            <a:ext cx="1222548" cy="58051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grpSp>
        <p:nvGrpSpPr>
          <p:cNvPr id="214" name="组合 213"/>
          <p:cNvGrpSpPr/>
          <p:nvPr/>
        </p:nvGrpSpPr>
        <p:grpSpPr>
          <a:xfrm>
            <a:off x="5951571" y="3513516"/>
            <a:ext cx="957049" cy="803011"/>
            <a:chOff x="1553585" y="1859280"/>
            <a:chExt cx="801942" cy="716280"/>
          </a:xfrm>
        </p:grpSpPr>
        <p:sp>
          <p:nvSpPr>
            <p:cNvPr id="215" name="椭圆 214"/>
            <p:cNvSpPr/>
            <p:nvPr/>
          </p:nvSpPr>
          <p:spPr bwMode="auto">
            <a:xfrm>
              <a:off x="1553585" y="1859280"/>
              <a:ext cx="794217" cy="71628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defTabSz="914134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607092" y="2067044"/>
              <a:ext cx="748435" cy="356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TRILL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6853207" y="1723632"/>
            <a:ext cx="1046948" cy="893622"/>
            <a:chOff x="1553585" y="1859280"/>
            <a:chExt cx="794217" cy="716280"/>
          </a:xfrm>
        </p:grpSpPr>
        <p:sp>
          <p:nvSpPr>
            <p:cNvPr id="218" name="椭圆 217"/>
            <p:cNvSpPr/>
            <p:nvPr/>
          </p:nvSpPr>
          <p:spPr bwMode="auto">
            <a:xfrm>
              <a:off x="1553585" y="1859280"/>
              <a:ext cx="794217" cy="71628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defTabSz="914134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637049" y="2067044"/>
              <a:ext cx="688522" cy="320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 err="1">
                  <a:solidFill>
                    <a:srgbClr val="C00000"/>
                  </a:solidFill>
                  <a:latin typeface="+mn-ea"/>
                  <a:ea typeface="+mn-ea"/>
                </a:rPr>
                <a:t>Vxlan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22" name="直接箭头连接符 221"/>
          <p:cNvCxnSpPr>
            <a:stCxn id="202" idx="6"/>
          </p:cNvCxnSpPr>
          <p:nvPr/>
        </p:nvCxnSpPr>
        <p:spPr bwMode="auto">
          <a:xfrm flipV="1">
            <a:off x="4729023" y="2170444"/>
            <a:ext cx="2147788" cy="1164068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29" name="TextBox 11"/>
          <p:cNvSpPr txBox="1">
            <a:spLocks noChangeArrowheads="1"/>
          </p:cNvSpPr>
          <p:nvPr/>
        </p:nvSpPr>
        <p:spPr bwMode="auto">
          <a:xfrm>
            <a:off x="1335412" y="5020502"/>
            <a:ext cx="944110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  <a:ea typeface="+mn-ea"/>
              </a:rPr>
              <a:t>TRILL</a:t>
            </a:r>
            <a:r>
              <a:rPr lang="zh-CN" altLang="en-US" sz="1600" dirty="0">
                <a:latin typeface="+mn-ea"/>
                <a:ea typeface="+mn-ea"/>
              </a:rPr>
              <a:t>技术解决了</a:t>
            </a:r>
            <a:r>
              <a:rPr lang="en-US" altLang="zh-CN" sz="1600" dirty="0">
                <a:latin typeface="+mn-ea"/>
                <a:ea typeface="+mn-ea"/>
              </a:rPr>
              <a:t>STP</a:t>
            </a:r>
            <a:r>
              <a:rPr lang="zh-CN" altLang="en-US" sz="1600" dirty="0">
                <a:latin typeface="+mn-ea"/>
                <a:ea typeface="+mn-ea"/>
              </a:rPr>
              <a:t>环路组网和规模问题，通过成熟的链路状态路由算法，扩展</a:t>
            </a:r>
            <a:r>
              <a:rPr lang="en-US" altLang="zh-CN" sz="1600" dirty="0">
                <a:latin typeface="+mn-ea"/>
                <a:ea typeface="+mn-ea"/>
              </a:rPr>
              <a:t>IS-IS</a:t>
            </a:r>
            <a:r>
              <a:rPr lang="zh-CN" altLang="en-US" sz="1600" dirty="0">
                <a:latin typeface="+mn-ea"/>
                <a:ea typeface="+mn-ea"/>
              </a:rPr>
              <a:t>协议，构建无环网络，实现多路径负载分担；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技术具有更好的可用性和扩展性，更易运维，已经成为</a:t>
            </a:r>
            <a:r>
              <a:rPr lang="en-US" altLang="zh-CN" sz="1600" dirty="0">
                <a:latin typeface="+mn-ea"/>
                <a:ea typeface="+mn-ea"/>
              </a:rPr>
              <a:t>IT&amp;CT</a:t>
            </a:r>
            <a:r>
              <a:rPr lang="zh-CN" altLang="en-US" sz="1600" dirty="0">
                <a:latin typeface="+mn-ea"/>
                <a:ea typeface="+mn-ea"/>
              </a:rPr>
              <a:t>厂商力推的技术。</a:t>
            </a:r>
            <a:endParaRPr lang="en-US" sz="1600" dirty="0">
              <a:latin typeface="+mn-ea"/>
              <a:ea typeface="+mn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346850" y="1390081"/>
            <a:ext cx="1508791" cy="1484489"/>
            <a:chOff x="714374" y="1049187"/>
            <a:chExt cx="551171" cy="565290"/>
          </a:xfrm>
        </p:grpSpPr>
        <p:sp>
          <p:nvSpPr>
            <p:cNvPr id="30" name="Text Box 109"/>
            <p:cNvSpPr txBox="1">
              <a:spLocks noChangeArrowheads="1"/>
            </p:cNvSpPr>
            <p:nvPr/>
          </p:nvSpPr>
          <p:spPr bwMode="auto">
            <a:xfrm>
              <a:off x="809515" y="1344319"/>
              <a:ext cx="431274" cy="105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SpanningTree</a:t>
              </a: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714374" y="1118884"/>
              <a:ext cx="538163" cy="495593"/>
            </a:xfrm>
            <a:prstGeom prst="flowChartAlternateProcess">
              <a:avLst/>
            </a:prstGeom>
            <a:gradFill rotWithShape="0">
              <a:gsLst>
                <a:gs pos="0">
                  <a:schemeClr val="accent1">
                    <a:alpha val="34000"/>
                  </a:schemeClr>
                </a:gs>
                <a:gs pos="100000">
                  <a:schemeClr val="accent1">
                    <a:gamma/>
                    <a:tint val="73725"/>
                    <a:invGamma/>
                    <a:alpha val="34999"/>
                  </a:schemeClr>
                </a:gs>
              </a:gsLst>
              <a:lin ang="5400000" scaled="1"/>
            </a:gradFill>
            <a:ln w="9525" cmpd="sng">
              <a:solidFill>
                <a:srgbClr val="CCCC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821844" y="1463484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接入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021469" y="1464517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接入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821844" y="1236326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汇聚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050379" y="1237358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汇聚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AutoShape 35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>
              <a:off x="971906" y="1292599"/>
              <a:ext cx="78473" cy="103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38"/>
            <p:cNvCxnSpPr>
              <a:cxnSpLocks noChangeShapeType="1"/>
              <a:stCxn id="35" idx="5"/>
              <a:endCxn id="33" idx="1"/>
            </p:cNvCxnSpPr>
            <p:nvPr/>
          </p:nvCxnSpPr>
          <p:spPr bwMode="auto">
            <a:xfrm>
              <a:off x="896875" y="1348872"/>
              <a:ext cx="0" cy="11461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40"/>
            <p:cNvCxnSpPr>
              <a:cxnSpLocks noChangeShapeType="1"/>
              <a:stCxn id="36" idx="5"/>
              <a:endCxn id="34" idx="1"/>
            </p:cNvCxnSpPr>
            <p:nvPr/>
          </p:nvCxnSpPr>
          <p:spPr bwMode="auto">
            <a:xfrm flipH="1">
              <a:off x="1096499" y="1349905"/>
              <a:ext cx="28911" cy="11461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42"/>
            <p:cNvCxnSpPr>
              <a:cxnSpLocks noChangeShapeType="1"/>
              <a:stCxn id="33" idx="1"/>
              <a:endCxn id="36" idx="5"/>
            </p:cNvCxnSpPr>
            <p:nvPr/>
          </p:nvCxnSpPr>
          <p:spPr bwMode="auto">
            <a:xfrm flipV="1">
              <a:off x="896875" y="1349904"/>
              <a:ext cx="228536" cy="113580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43"/>
            <p:cNvCxnSpPr>
              <a:cxnSpLocks noChangeShapeType="1"/>
              <a:stCxn id="34" idx="1"/>
              <a:endCxn id="35" idx="5"/>
            </p:cNvCxnSpPr>
            <p:nvPr/>
          </p:nvCxnSpPr>
          <p:spPr bwMode="auto">
            <a:xfrm flipH="1" flipV="1">
              <a:off x="896875" y="1348872"/>
              <a:ext cx="199624" cy="115644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806321" y="1049187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核心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034857" y="1050220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核心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AutoShape 49"/>
            <p:cNvCxnSpPr>
              <a:cxnSpLocks noChangeShapeType="1"/>
              <a:stCxn id="48" idx="7"/>
              <a:endCxn id="49" idx="3"/>
            </p:cNvCxnSpPr>
            <p:nvPr/>
          </p:nvCxnSpPr>
          <p:spPr bwMode="auto">
            <a:xfrm>
              <a:off x="956384" y="1105461"/>
              <a:ext cx="78473" cy="103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50"/>
            <p:cNvCxnSpPr>
              <a:cxnSpLocks noChangeShapeType="1"/>
              <a:stCxn id="48" idx="4"/>
              <a:endCxn id="36" idx="0"/>
            </p:cNvCxnSpPr>
            <p:nvPr/>
          </p:nvCxnSpPr>
          <p:spPr bwMode="auto">
            <a:xfrm>
              <a:off x="881352" y="1161734"/>
              <a:ext cx="244058" cy="75624"/>
            </a:xfrm>
            <a:prstGeom prst="straightConnector1">
              <a:avLst/>
            </a:prstGeom>
            <a:noFill/>
            <a:ln w="9525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51"/>
            <p:cNvCxnSpPr>
              <a:cxnSpLocks noChangeShapeType="1"/>
              <a:stCxn id="36" idx="0"/>
              <a:endCxn id="49" idx="5"/>
            </p:cNvCxnSpPr>
            <p:nvPr/>
          </p:nvCxnSpPr>
          <p:spPr bwMode="auto">
            <a:xfrm flipV="1">
              <a:off x="1125410" y="1146285"/>
              <a:ext cx="37533" cy="91073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53" name="AutoShape 52"/>
            <p:cNvCxnSpPr>
              <a:cxnSpLocks noChangeShapeType="1"/>
              <a:stCxn id="48" idx="4"/>
              <a:endCxn id="35" idx="0"/>
            </p:cNvCxnSpPr>
            <p:nvPr/>
          </p:nvCxnSpPr>
          <p:spPr bwMode="auto">
            <a:xfrm>
              <a:off x="881352" y="1161734"/>
              <a:ext cx="15523" cy="7459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54" name="AutoShape 53"/>
            <p:cNvCxnSpPr>
              <a:cxnSpLocks noChangeShapeType="1"/>
              <a:stCxn id="35" idx="0"/>
              <a:endCxn id="49" idx="5"/>
            </p:cNvCxnSpPr>
            <p:nvPr/>
          </p:nvCxnSpPr>
          <p:spPr bwMode="auto">
            <a:xfrm flipV="1">
              <a:off x="896875" y="1146285"/>
              <a:ext cx="266068" cy="90041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64" name="Text Box 109"/>
            <p:cNvSpPr txBox="1">
              <a:spLocks noChangeArrowheads="1"/>
            </p:cNvSpPr>
            <p:nvPr/>
          </p:nvSpPr>
          <p:spPr bwMode="auto">
            <a:xfrm>
              <a:off x="746760" y="1347033"/>
              <a:ext cx="518785" cy="105481"/>
            </a:xfrm>
            <a:prstGeom prst="rect">
              <a:avLst/>
            </a:prstGeom>
            <a:solidFill>
              <a:schemeClr val="bg1">
                <a:lumMod val="95000"/>
                <a:alpha val="4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   SpanningTree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947569" y="1347764"/>
            <a:ext cx="1520945" cy="1548007"/>
            <a:chOff x="714374" y="1049187"/>
            <a:chExt cx="538163" cy="565290"/>
          </a:xfrm>
        </p:grpSpPr>
        <p:sp>
          <p:nvSpPr>
            <p:cNvPr id="74" name="Text Box 109"/>
            <p:cNvSpPr txBox="1">
              <a:spLocks noChangeArrowheads="1"/>
            </p:cNvSpPr>
            <p:nvPr/>
          </p:nvSpPr>
          <p:spPr bwMode="auto">
            <a:xfrm>
              <a:off x="809515" y="1344319"/>
              <a:ext cx="417730" cy="10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SpanningTree</a:t>
              </a:r>
            </a:p>
          </p:txBody>
        </p:sp>
        <p:sp>
          <p:nvSpPr>
            <p:cNvPr id="75" name="AutoShape 10"/>
            <p:cNvSpPr>
              <a:spLocks noChangeArrowheads="1"/>
            </p:cNvSpPr>
            <p:nvPr/>
          </p:nvSpPr>
          <p:spPr bwMode="auto">
            <a:xfrm>
              <a:off x="714374" y="1118884"/>
              <a:ext cx="538163" cy="495593"/>
            </a:xfrm>
            <a:prstGeom prst="flowChartAlternateProcess">
              <a:avLst/>
            </a:prstGeom>
            <a:gradFill rotWithShape="0">
              <a:gsLst>
                <a:gs pos="0">
                  <a:schemeClr val="accent1">
                    <a:alpha val="34000"/>
                  </a:schemeClr>
                </a:gs>
                <a:gs pos="100000">
                  <a:schemeClr val="accent1">
                    <a:gamma/>
                    <a:tint val="73725"/>
                    <a:invGamma/>
                    <a:alpha val="34999"/>
                  </a:schemeClr>
                </a:gs>
              </a:gsLst>
              <a:lin ang="5400000" scaled="1"/>
            </a:gradFill>
            <a:ln w="9525" cmpd="sng">
              <a:solidFill>
                <a:srgbClr val="CCCC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821844" y="1463484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接入</a:t>
              </a:r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1021469" y="1464517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接入</a:t>
              </a:r>
            </a:p>
          </p:txBody>
        </p:sp>
        <p:sp>
          <p:nvSpPr>
            <p:cNvPr id="79" name="Oval 33"/>
            <p:cNvSpPr>
              <a:spLocks noChangeArrowheads="1"/>
            </p:cNvSpPr>
            <p:nvPr/>
          </p:nvSpPr>
          <p:spPr bwMode="auto">
            <a:xfrm>
              <a:off x="821844" y="1236326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汇聚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Oval 34"/>
            <p:cNvSpPr>
              <a:spLocks noChangeArrowheads="1"/>
            </p:cNvSpPr>
            <p:nvPr/>
          </p:nvSpPr>
          <p:spPr bwMode="auto">
            <a:xfrm>
              <a:off x="1050379" y="1237358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汇聚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1" name="AutoShape 35"/>
            <p:cNvCxnSpPr>
              <a:cxnSpLocks noChangeShapeType="1"/>
              <a:stCxn id="79" idx="7"/>
              <a:endCxn id="80" idx="3"/>
            </p:cNvCxnSpPr>
            <p:nvPr/>
          </p:nvCxnSpPr>
          <p:spPr bwMode="auto">
            <a:xfrm>
              <a:off x="971906" y="1292599"/>
              <a:ext cx="78473" cy="103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" name="AutoShape 38"/>
            <p:cNvCxnSpPr>
              <a:cxnSpLocks noChangeShapeType="1"/>
              <a:stCxn id="79" idx="5"/>
              <a:endCxn id="77" idx="1"/>
            </p:cNvCxnSpPr>
            <p:nvPr/>
          </p:nvCxnSpPr>
          <p:spPr bwMode="auto">
            <a:xfrm>
              <a:off x="896875" y="1348872"/>
              <a:ext cx="0" cy="11461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83" name="AutoShape 40"/>
            <p:cNvCxnSpPr>
              <a:cxnSpLocks noChangeShapeType="1"/>
              <a:stCxn id="80" idx="5"/>
              <a:endCxn id="78" idx="1"/>
            </p:cNvCxnSpPr>
            <p:nvPr/>
          </p:nvCxnSpPr>
          <p:spPr bwMode="auto">
            <a:xfrm flipH="1">
              <a:off x="1096499" y="1349905"/>
              <a:ext cx="28911" cy="11461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84" name="AutoShape 42"/>
            <p:cNvCxnSpPr>
              <a:cxnSpLocks noChangeShapeType="1"/>
              <a:stCxn id="77" idx="1"/>
              <a:endCxn id="80" idx="5"/>
            </p:cNvCxnSpPr>
            <p:nvPr/>
          </p:nvCxnSpPr>
          <p:spPr bwMode="auto">
            <a:xfrm flipV="1">
              <a:off x="896875" y="1349904"/>
              <a:ext cx="228536" cy="113580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85" name="AutoShape 43"/>
            <p:cNvCxnSpPr>
              <a:cxnSpLocks noChangeShapeType="1"/>
              <a:stCxn id="78" idx="1"/>
              <a:endCxn id="79" idx="5"/>
            </p:cNvCxnSpPr>
            <p:nvPr/>
          </p:nvCxnSpPr>
          <p:spPr bwMode="auto">
            <a:xfrm flipH="1" flipV="1">
              <a:off x="896875" y="1348872"/>
              <a:ext cx="199624" cy="115644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sp>
          <p:nvSpPr>
            <p:cNvPr id="86" name="Oval 47"/>
            <p:cNvSpPr>
              <a:spLocks noChangeArrowheads="1"/>
            </p:cNvSpPr>
            <p:nvPr/>
          </p:nvSpPr>
          <p:spPr bwMode="auto">
            <a:xfrm>
              <a:off x="806321" y="1049187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核心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Oval 48"/>
            <p:cNvSpPr>
              <a:spLocks noChangeArrowheads="1"/>
            </p:cNvSpPr>
            <p:nvPr/>
          </p:nvSpPr>
          <p:spPr bwMode="auto">
            <a:xfrm>
              <a:off x="1034857" y="1050220"/>
              <a:ext cx="150062" cy="11254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sym typeface="Arial" pitchFamily="34" charset="0"/>
                </a:rPr>
                <a:t>核心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8" name="AutoShape 49"/>
            <p:cNvCxnSpPr>
              <a:cxnSpLocks noChangeShapeType="1"/>
              <a:stCxn id="86" idx="7"/>
              <a:endCxn id="87" idx="3"/>
            </p:cNvCxnSpPr>
            <p:nvPr/>
          </p:nvCxnSpPr>
          <p:spPr bwMode="auto">
            <a:xfrm>
              <a:off x="956384" y="1105461"/>
              <a:ext cx="78473" cy="103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" name="AutoShape 50"/>
            <p:cNvCxnSpPr>
              <a:cxnSpLocks noChangeShapeType="1"/>
              <a:stCxn id="86" idx="4"/>
              <a:endCxn id="80" idx="0"/>
            </p:cNvCxnSpPr>
            <p:nvPr/>
          </p:nvCxnSpPr>
          <p:spPr bwMode="auto">
            <a:xfrm>
              <a:off x="881352" y="1161734"/>
              <a:ext cx="244058" cy="75624"/>
            </a:xfrm>
            <a:prstGeom prst="straightConnector1">
              <a:avLst/>
            </a:prstGeom>
            <a:noFill/>
            <a:ln w="9525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90" name="AutoShape 51"/>
            <p:cNvCxnSpPr>
              <a:cxnSpLocks noChangeShapeType="1"/>
              <a:stCxn id="80" idx="0"/>
              <a:endCxn id="87" idx="5"/>
            </p:cNvCxnSpPr>
            <p:nvPr/>
          </p:nvCxnSpPr>
          <p:spPr bwMode="auto">
            <a:xfrm flipV="1">
              <a:off x="1125410" y="1146285"/>
              <a:ext cx="37533" cy="91073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91" name="AutoShape 52"/>
            <p:cNvCxnSpPr>
              <a:cxnSpLocks noChangeShapeType="1"/>
              <a:stCxn id="86" idx="4"/>
              <a:endCxn id="79" idx="0"/>
            </p:cNvCxnSpPr>
            <p:nvPr/>
          </p:nvCxnSpPr>
          <p:spPr bwMode="auto">
            <a:xfrm>
              <a:off x="881352" y="1161734"/>
              <a:ext cx="15523" cy="74592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92" name="AutoShape 53"/>
            <p:cNvCxnSpPr>
              <a:cxnSpLocks noChangeShapeType="1"/>
              <a:stCxn id="79" idx="0"/>
              <a:endCxn id="87" idx="5"/>
            </p:cNvCxnSpPr>
            <p:nvPr/>
          </p:nvCxnSpPr>
          <p:spPr bwMode="auto">
            <a:xfrm flipV="1">
              <a:off x="896875" y="1146285"/>
              <a:ext cx="266068" cy="90041"/>
            </a:xfrm>
            <a:prstGeom prst="straightConnector1">
              <a:avLst/>
            </a:prstGeom>
            <a:noFill/>
            <a:ln w="9525" cap="flat" cmpd="sng">
              <a:solidFill>
                <a:srgbClr val="969696"/>
              </a:solidFill>
              <a:round/>
              <a:headEnd/>
              <a:tailEnd/>
            </a:ln>
            <a:effectLst/>
          </p:spPr>
        </p:cxnSp>
      </p:grpSp>
      <p:sp>
        <p:nvSpPr>
          <p:cNvPr id="95" name="Text Box 109"/>
          <p:cNvSpPr txBox="1">
            <a:spLocks noChangeArrowheads="1"/>
          </p:cNvSpPr>
          <p:nvPr/>
        </p:nvSpPr>
        <p:spPr bwMode="auto">
          <a:xfrm>
            <a:off x="3868506" y="2165601"/>
            <a:ext cx="719141" cy="276999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M-lag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6" name="Text Box 109"/>
          <p:cNvSpPr txBox="1">
            <a:spLocks noChangeArrowheads="1"/>
          </p:cNvSpPr>
          <p:nvPr/>
        </p:nvSpPr>
        <p:spPr bwMode="auto">
          <a:xfrm>
            <a:off x="4688604" y="2160505"/>
            <a:ext cx="1248346" cy="27699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M-lag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329634" y="3796628"/>
            <a:ext cx="1914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>
                <a:latin typeface="+mn-ea"/>
                <a:ea typeface="+mn-ea"/>
              </a:rPr>
              <a:t>STP</a:t>
            </a:r>
            <a:r>
              <a:rPr lang="zh-CN" altLang="en-US" sz="1200" dirty="0">
                <a:latin typeface="+mn-ea"/>
                <a:ea typeface="+mn-ea"/>
              </a:rPr>
              <a:t>协议破环，管理复杂；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浪费一半链路带宽。</a:t>
            </a: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616052" y="3784667"/>
            <a:ext cx="1436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管理面消除环路；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dirty="0">
                <a:latin typeface="+mn-ea"/>
                <a:ea typeface="+mn-ea"/>
              </a:rPr>
              <a:t>100%</a:t>
            </a:r>
            <a:r>
              <a:rPr lang="zh-CN" altLang="en-US" sz="1200" dirty="0">
                <a:latin typeface="+mn-ea"/>
                <a:ea typeface="+mn-ea"/>
              </a:rPr>
              <a:t>带宽利用率。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8883563" y="3610761"/>
            <a:ext cx="2315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>
                <a:latin typeface="+mn-ea"/>
                <a:ea typeface="+mn-ea"/>
              </a:rPr>
              <a:t>ISIS</a:t>
            </a:r>
            <a:r>
              <a:rPr lang="zh-CN" altLang="en-US" sz="1200" dirty="0">
                <a:latin typeface="+mn-ea"/>
                <a:ea typeface="+mn-ea"/>
              </a:rPr>
              <a:t>路由协议破环；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同质化全网</a:t>
            </a:r>
            <a:r>
              <a:rPr lang="en-US" altLang="zh-CN" sz="1200" dirty="0">
                <a:latin typeface="+mn-ea"/>
                <a:ea typeface="+mn-ea"/>
              </a:rPr>
              <a:t>TRILL</a:t>
            </a:r>
            <a:r>
              <a:rPr lang="zh-CN" altLang="en-US" sz="1200" dirty="0">
                <a:latin typeface="+mn-ea"/>
                <a:ea typeface="+mn-ea"/>
              </a:rPr>
              <a:t>，扩展性一般。</a:t>
            </a:r>
          </a:p>
        </p:txBody>
      </p:sp>
      <p:sp>
        <p:nvSpPr>
          <p:cNvPr id="176" name="矩形 175"/>
          <p:cNvSpPr/>
          <p:nvPr/>
        </p:nvSpPr>
        <p:spPr>
          <a:xfrm>
            <a:off x="8911087" y="2592365"/>
            <a:ext cx="2542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三层路由</a:t>
            </a:r>
            <a:r>
              <a:rPr lang="en-US" altLang="zh-CN" sz="1200" dirty="0">
                <a:latin typeface="+mn-ea"/>
                <a:ea typeface="+mn-ea"/>
              </a:rPr>
              <a:t>underlay+</a:t>
            </a:r>
            <a:r>
              <a:rPr lang="zh-CN" altLang="en-US" sz="1200" dirty="0">
                <a:latin typeface="+mn-ea"/>
                <a:ea typeface="+mn-ea"/>
              </a:rPr>
              <a:t>二层</a:t>
            </a:r>
            <a:r>
              <a:rPr lang="en-US" altLang="zh-CN" sz="1200" dirty="0">
                <a:latin typeface="+mn-ea"/>
                <a:ea typeface="+mn-ea"/>
              </a:rPr>
              <a:t>Overlay</a:t>
            </a:r>
            <a:r>
              <a:rPr lang="zh-CN" altLang="en-US" sz="1200" dirty="0">
                <a:latin typeface="+mn-ea"/>
                <a:ea typeface="+mn-ea"/>
              </a:rPr>
              <a:t>；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zh-CN" sz="12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中间网络可以利旧，扩展性好。</a:t>
            </a:r>
          </a:p>
        </p:txBody>
      </p:sp>
      <p:sp>
        <p:nvSpPr>
          <p:cNvPr id="172" name="Text Box 99"/>
          <p:cNvSpPr txBox="1">
            <a:spLocks noChangeArrowheads="1"/>
          </p:cNvSpPr>
          <p:nvPr/>
        </p:nvSpPr>
        <p:spPr bwMode="auto">
          <a:xfrm>
            <a:off x="7699765" y="3554100"/>
            <a:ext cx="768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TRILL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69" name="Text Box 99"/>
          <p:cNvSpPr txBox="1">
            <a:spLocks noChangeArrowheads="1"/>
          </p:cNvSpPr>
          <p:nvPr/>
        </p:nvSpPr>
        <p:spPr bwMode="auto">
          <a:xfrm>
            <a:off x="9491108" y="1834446"/>
            <a:ext cx="890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</a:rPr>
              <a:t>Vxlan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数据中心网络架构发展趋势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085316" y="1370926"/>
            <a:ext cx="1691204" cy="1164435"/>
            <a:chOff x="9085316" y="1370926"/>
            <a:chExt cx="1691204" cy="1164435"/>
          </a:xfrm>
        </p:grpSpPr>
        <p:grpSp>
          <p:nvGrpSpPr>
            <p:cNvPr id="268" name="组合 264"/>
            <p:cNvGrpSpPr/>
            <p:nvPr/>
          </p:nvGrpSpPr>
          <p:grpSpPr>
            <a:xfrm>
              <a:off x="9085316" y="1514926"/>
              <a:ext cx="1691204" cy="1020435"/>
              <a:chOff x="3659650" y="785456"/>
              <a:chExt cx="1342324" cy="596527"/>
            </a:xfrm>
          </p:grpSpPr>
          <p:cxnSp>
            <p:nvCxnSpPr>
              <p:cNvPr id="273" name="直接连接符 272"/>
              <p:cNvCxnSpPr>
                <a:stCxn id="177" idx="3"/>
                <a:endCxn id="234" idx="1"/>
              </p:cNvCxnSpPr>
              <p:nvPr/>
            </p:nvCxnSpPr>
            <p:spPr bwMode="auto">
              <a:xfrm>
                <a:off x="4123252" y="785456"/>
                <a:ext cx="361515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" name="直接连接符 273"/>
              <p:cNvCxnSpPr/>
              <p:nvPr/>
            </p:nvCxnSpPr>
            <p:spPr bwMode="auto">
              <a:xfrm flipH="1">
                <a:off x="3714756" y="870828"/>
                <a:ext cx="27939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" name="直接连接符 275"/>
              <p:cNvCxnSpPr/>
              <p:nvPr/>
            </p:nvCxnSpPr>
            <p:spPr bwMode="auto">
              <a:xfrm flipH="1">
                <a:off x="3805502" y="864478"/>
                <a:ext cx="81959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7" name="直接连接符 276"/>
              <p:cNvCxnSpPr/>
              <p:nvPr/>
            </p:nvCxnSpPr>
            <p:spPr bwMode="auto">
              <a:xfrm flipV="1">
                <a:off x="3714756" y="864478"/>
                <a:ext cx="91034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8" name="直接连接符 277"/>
              <p:cNvCxnSpPr/>
              <p:nvPr/>
            </p:nvCxnSpPr>
            <p:spPr bwMode="auto">
              <a:xfrm flipH="1">
                <a:off x="3805502" y="870828"/>
                <a:ext cx="188652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1" name="直接连接符 280"/>
              <p:cNvCxnSpPr/>
              <p:nvPr/>
            </p:nvCxnSpPr>
            <p:spPr bwMode="auto">
              <a:xfrm flipH="1">
                <a:off x="3931146" y="870828"/>
                <a:ext cx="6300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直接连接符 281"/>
              <p:cNvCxnSpPr/>
              <p:nvPr/>
            </p:nvCxnSpPr>
            <p:spPr bwMode="auto">
              <a:xfrm>
                <a:off x="3994154" y="870828"/>
                <a:ext cx="2773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直接连接符 282"/>
              <p:cNvCxnSpPr/>
              <p:nvPr/>
            </p:nvCxnSpPr>
            <p:spPr bwMode="auto">
              <a:xfrm flipV="1">
                <a:off x="4021892" y="864478"/>
                <a:ext cx="60320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直接连接符 283"/>
              <p:cNvCxnSpPr/>
              <p:nvPr/>
            </p:nvCxnSpPr>
            <p:spPr bwMode="auto">
              <a:xfrm flipH="1">
                <a:off x="3931146" y="864478"/>
                <a:ext cx="69395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" name="直接连接符 286"/>
              <p:cNvCxnSpPr/>
              <p:nvPr/>
            </p:nvCxnSpPr>
            <p:spPr bwMode="auto">
              <a:xfrm>
                <a:off x="3994154" y="870828"/>
                <a:ext cx="166172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直接连接符 287"/>
              <p:cNvCxnSpPr/>
              <p:nvPr/>
            </p:nvCxnSpPr>
            <p:spPr bwMode="auto">
              <a:xfrm>
                <a:off x="3994154" y="870828"/>
                <a:ext cx="256918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直接连接符 288"/>
              <p:cNvCxnSpPr/>
              <p:nvPr/>
            </p:nvCxnSpPr>
            <p:spPr bwMode="auto">
              <a:xfrm flipV="1">
                <a:off x="4251072" y="864478"/>
                <a:ext cx="374027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H="1">
                <a:off x="4160326" y="864478"/>
                <a:ext cx="464773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" name="直接连接符 296"/>
              <p:cNvCxnSpPr/>
              <p:nvPr/>
            </p:nvCxnSpPr>
            <p:spPr bwMode="auto">
              <a:xfrm>
                <a:off x="3994154" y="870828"/>
                <a:ext cx="71877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H="1">
                <a:off x="4496537" y="864478"/>
                <a:ext cx="128562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9" name="直接连接符 298"/>
              <p:cNvCxnSpPr/>
              <p:nvPr/>
            </p:nvCxnSpPr>
            <p:spPr bwMode="auto">
              <a:xfrm flipV="1">
                <a:off x="4405791" y="864478"/>
                <a:ext cx="21930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>
                <a:off x="3994154" y="870828"/>
                <a:ext cx="85720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1" name="直接连接符 300"/>
              <p:cNvCxnSpPr/>
              <p:nvPr/>
            </p:nvCxnSpPr>
            <p:spPr bwMode="auto">
              <a:xfrm>
                <a:off x="3994154" y="870828"/>
                <a:ext cx="41163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直接连接符 301"/>
              <p:cNvCxnSpPr/>
              <p:nvPr/>
            </p:nvCxnSpPr>
            <p:spPr bwMode="auto">
              <a:xfrm>
                <a:off x="3994154" y="870828"/>
                <a:ext cx="628027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直接连接符 302"/>
              <p:cNvCxnSpPr/>
              <p:nvPr/>
            </p:nvCxnSpPr>
            <p:spPr bwMode="auto">
              <a:xfrm flipH="1" flipV="1">
                <a:off x="4625099" y="864478"/>
                <a:ext cx="8782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直接连接符 303"/>
              <p:cNvCxnSpPr/>
              <p:nvPr/>
            </p:nvCxnSpPr>
            <p:spPr bwMode="auto">
              <a:xfrm flipH="1">
                <a:off x="4622181" y="864478"/>
                <a:ext cx="291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5" name="直接连接符 304"/>
              <p:cNvCxnSpPr/>
              <p:nvPr/>
            </p:nvCxnSpPr>
            <p:spPr bwMode="auto">
              <a:xfrm>
                <a:off x="3994154" y="870828"/>
                <a:ext cx="94795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6" name="直接连接符 305"/>
              <p:cNvCxnSpPr/>
              <p:nvPr/>
            </p:nvCxnSpPr>
            <p:spPr bwMode="auto">
              <a:xfrm>
                <a:off x="3994154" y="870828"/>
                <a:ext cx="502383" cy="43553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" name="直接连接符 306"/>
              <p:cNvCxnSpPr/>
              <p:nvPr/>
            </p:nvCxnSpPr>
            <p:spPr bwMode="auto">
              <a:xfrm flipH="1" flipV="1">
                <a:off x="4625099" y="864478"/>
                <a:ext cx="317008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8" name="直接连接符 307"/>
              <p:cNvCxnSpPr/>
              <p:nvPr/>
            </p:nvCxnSpPr>
            <p:spPr bwMode="auto">
              <a:xfrm>
                <a:off x="4625099" y="864478"/>
                <a:ext cx="226262" cy="441883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9" name="矩形 308"/>
              <p:cNvSpPr/>
              <p:nvPr/>
            </p:nvSpPr>
            <p:spPr bwMode="auto">
              <a:xfrm>
                <a:off x="365965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 bwMode="auto">
              <a:xfrm>
                <a:off x="388902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411840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 bwMode="auto">
              <a:xfrm>
                <a:off x="434777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 bwMode="auto">
              <a:xfrm>
                <a:off x="4577150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 bwMode="auto">
              <a:xfrm>
                <a:off x="4806525" y="1263320"/>
                <a:ext cx="195449" cy="118663"/>
              </a:xfrm>
              <a:prstGeom prst="rect">
                <a:avLst/>
              </a:prstGeom>
              <a:noFill/>
              <a:ln w="6350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34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177" name="图片 1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8192" y="1370926"/>
              <a:ext cx="351219" cy="288000"/>
            </a:xfrm>
            <a:prstGeom prst="rect">
              <a:avLst/>
            </a:prstGeom>
          </p:spPr>
        </p:pic>
        <p:pic>
          <p:nvPicPr>
            <p:cNvPr id="178" name="图片 1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864" y="2410795"/>
              <a:ext cx="109757" cy="90000"/>
            </a:xfrm>
            <a:prstGeom prst="rect">
              <a:avLst/>
            </a:prstGeom>
          </p:spPr>
        </p:pic>
        <p:pic>
          <p:nvPicPr>
            <p:cNvPr id="234" name="图片 2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887" y="1370926"/>
              <a:ext cx="351219" cy="288000"/>
            </a:xfrm>
            <a:prstGeom prst="rect">
              <a:avLst/>
            </a:prstGeom>
          </p:spPr>
        </p:pic>
        <p:pic>
          <p:nvPicPr>
            <p:cNvPr id="235" name="图片 2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863" y="2410795"/>
              <a:ext cx="109757" cy="90000"/>
            </a:xfrm>
            <a:prstGeom prst="rect">
              <a:avLst/>
            </a:prstGeom>
          </p:spPr>
        </p:pic>
        <p:pic>
          <p:nvPicPr>
            <p:cNvPr id="236" name="图片 2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0619" y="2410795"/>
              <a:ext cx="109757" cy="90000"/>
            </a:xfrm>
            <a:prstGeom prst="rect">
              <a:avLst/>
            </a:prstGeom>
          </p:spPr>
        </p:pic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242" y="2410795"/>
              <a:ext cx="109757" cy="90000"/>
            </a:xfrm>
            <a:prstGeom prst="rect">
              <a:avLst/>
            </a:prstGeom>
          </p:spPr>
        </p:pic>
        <p:pic>
          <p:nvPicPr>
            <p:cNvPr id="238" name="图片 2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35" y="2410795"/>
              <a:ext cx="109757" cy="90000"/>
            </a:xfrm>
            <a:prstGeom prst="rect">
              <a:avLst/>
            </a:prstGeom>
          </p:spPr>
        </p:pic>
        <p:pic>
          <p:nvPicPr>
            <p:cNvPr id="239" name="图片 2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909" y="2410795"/>
              <a:ext cx="109757" cy="90000"/>
            </a:xfrm>
            <a:prstGeom prst="rect">
              <a:avLst/>
            </a:prstGeom>
          </p:spPr>
        </p:pic>
        <p:pic>
          <p:nvPicPr>
            <p:cNvPr id="240" name="图片 2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505" y="2410795"/>
              <a:ext cx="109757" cy="90000"/>
            </a:xfrm>
            <a:prstGeom prst="rect">
              <a:avLst/>
            </a:prstGeom>
          </p:spPr>
        </p:pic>
        <p:pic>
          <p:nvPicPr>
            <p:cNvPr id="241" name="图片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961" y="2410795"/>
              <a:ext cx="109757" cy="90000"/>
            </a:xfrm>
            <a:prstGeom prst="rect">
              <a:avLst/>
            </a:prstGeom>
          </p:spPr>
        </p:pic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3138" y="2410795"/>
              <a:ext cx="109757" cy="90000"/>
            </a:xfrm>
            <a:prstGeom prst="rect">
              <a:avLst/>
            </a:prstGeom>
          </p:spPr>
        </p:pic>
        <p:pic>
          <p:nvPicPr>
            <p:cNvPr id="243" name="图片 2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979" y="2410795"/>
              <a:ext cx="109757" cy="90000"/>
            </a:xfrm>
            <a:prstGeom prst="rect">
              <a:avLst/>
            </a:prstGeom>
          </p:spPr>
        </p:pic>
        <p:pic>
          <p:nvPicPr>
            <p:cNvPr id="244" name="图片 2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934" y="2410795"/>
              <a:ext cx="109757" cy="90000"/>
            </a:xfrm>
            <a:prstGeom prst="rect">
              <a:avLst/>
            </a:prstGeom>
          </p:spPr>
        </p:pic>
        <p:pic>
          <p:nvPicPr>
            <p:cNvPr id="245" name="图片 2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018" y="2410795"/>
              <a:ext cx="109757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427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 </a:t>
            </a:r>
            <a:r>
              <a:rPr lang="zh-CN" altLang="en-US" dirty="0"/>
              <a:t>是业界 </a:t>
            </a:r>
            <a:r>
              <a:rPr lang="en-US" altLang="zh-CN" dirty="0"/>
              <a:t>Overlay</a:t>
            </a:r>
            <a:r>
              <a:rPr lang="zh-CN" altLang="en-US" dirty="0"/>
              <a:t>技术的事实标准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VXLAN</a:t>
            </a:r>
            <a:r>
              <a:rPr lang="zh-CN" altLang="en-US" dirty="0"/>
              <a:t>在支持</a:t>
            </a:r>
            <a:r>
              <a:rPr lang="en-US" altLang="zh-CN" dirty="0"/>
              <a:t>SDN</a:t>
            </a:r>
            <a:r>
              <a:rPr lang="zh-CN" altLang="en-US" dirty="0"/>
              <a:t>，多租户等方面能力更强，因此成为业界的技术热点。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95504"/>
              </p:ext>
            </p:extLst>
          </p:nvPr>
        </p:nvGraphicFramePr>
        <p:xfrm>
          <a:off x="1667508" y="1556792"/>
          <a:ext cx="9073008" cy="3370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51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云数据中心高端网络诉求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VXLAN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indent="0" algn="ctr" defTabSz="909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CSS/SVF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TRILL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indent="0" algn="ctr" defTabSz="909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&gt;4K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租户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indent="0" algn="l" defTabSz="909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出租型的数据中心，需要支持海量租户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16M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4K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4K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（最新标准可升级到</a:t>
                      </a: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16M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保护现有网络投资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可在现有网络的基础上构建新的</a:t>
                      </a:r>
                      <a:r>
                        <a:rPr lang="en-US" altLang="zh-CN" sz="1400" kern="1200" dirty="0">
                          <a:latin typeface="+mn-ea"/>
                          <a:ea typeface="+mn-ea"/>
                        </a:rPr>
                        <a:t>Fabric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对现有网络无要求，只要支持普通</a:t>
                      </a:r>
                      <a:r>
                        <a:rPr lang="en-US" altLang="zh-CN" sz="1400" b="1" kern="1200" dirty="0">
                          <a:latin typeface="+mn-ea"/>
                          <a:ea typeface="+mn-ea"/>
                        </a:rPr>
                        <a:t>L3</a:t>
                      </a:r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即可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indent="0" algn="ctr" defTabSz="909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全网新建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ctr" defTabSz="909189" rtl="0" eaLnBrk="1" latinLnBrk="0" hangingPunct="1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全网新建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SDN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支持能力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可平滑升级到</a:t>
                      </a:r>
                      <a:r>
                        <a:rPr lang="en-US" altLang="zh-CN" sz="1400" kern="1200" dirty="0">
                          <a:latin typeface="+mn-ea"/>
                          <a:ea typeface="+mn-ea"/>
                        </a:rPr>
                        <a:t>SDN</a:t>
                      </a:r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网络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kern="1200" dirty="0">
                          <a:latin typeface="+mn-ea"/>
                          <a:ea typeface="+mn-ea"/>
                        </a:rPr>
                        <a:t>Overlay</a:t>
                      </a:r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400" b="1" kern="1200" dirty="0">
                          <a:latin typeface="+mn-ea"/>
                          <a:ea typeface="+mn-ea"/>
                        </a:rPr>
                        <a:t>SDN</a:t>
                      </a:r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的重要路线之一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标准协议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不同厂商可实现互通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标准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各厂商私有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标准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DC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能力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可跨越</a:t>
                      </a:r>
                      <a:r>
                        <a:rPr lang="en-US" altLang="zh-CN" sz="1400" kern="1200" dirty="0">
                          <a:latin typeface="+mn-ea"/>
                          <a:ea typeface="+mn-ea"/>
                        </a:rPr>
                        <a:t>IP</a:t>
                      </a:r>
                      <a:r>
                        <a:rPr lang="en-US" altLang="zh-CN" sz="1400" kern="1200" baseline="0" dirty="0">
                          <a:latin typeface="+mn-ea"/>
                          <a:ea typeface="+mn-ea"/>
                        </a:rPr>
                        <a:t> WAN</a:t>
                      </a:r>
                      <a:r>
                        <a:rPr lang="zh-CN" altLang="en-US" sz="1400" kern="1200" baseline="0" dirty="0">
                          <a:latin typeface="+mn-ea"/>
                          <a:ea typeface="+mn-ea"/>
                        </a:rPr>
                        <a:t>构建大二层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kern="1200" dirty="0">
                          <a:latin typeface="+mn-ea"/>
                          <a:ea typeface="+mn-ea"/>
                        </a:rPr>
                        <a:t>支持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>
                          <a:latin typeface="+mn-ea"/>
                          <a:ea typeface="+mn-ea"/>
                        </a:rPr>
                        <a:t>不支持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5987988" y="1412776"/>
            <a:ext cx="1800200" cy="3708412"/>
          </a:xfrm>
          <a:prstGeom prst="roundRect">
            <a:avLst>
              <a:gd name="adj" fmla="val 8621"/>
            </a:avLst>
          </a:prstGeom>
          <a:noFill/>
          <a:ln>
            <a:solidFill>
              <a:srgbClr val="EA540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defTabSz="909189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endParaRPr lang="zh-CN" altLang="en-US" sz="1100" dirty="0">
              <a:solidFill>
                <a:prstClr val="white"/>
              </a:solidFill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SDN VXLAN</a:t>
            </a:r>
            <a:endParaRPr lang="zh-CN" altLang="en-US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9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的价值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341533" y="3841607"/>
            <a:ext cx="4535487" cy="2411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 eaLnBrk="0" hangingPunct="0">
              <a:spcBef>
                <a:spcPct val="20000"/>
              </a:spcBef>
              <a:buClr>
                <a:srgbClr val="990000"/>
              </a:buClr>
              <a:buNone/>
            </a:pP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的优势：</a:t>
            </a:r>
            <a:endParaRPr lang="en-US" altLang="zh-CN" sz="1200" kern="1200" dirty="0">
              <a:latin typeface="+mn-ea"/>
            </a:endParaRPr>
          </a:p>
          <a:p>
            <a:pPr eaLnBrk="0" hangingPunct="0">
              <a:spcBef>
                <a:spcPct val="20000"/>
              </a:spcBef>
              <a:buClrTx/>
            </a:pP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是业界标准的</a:t>
            </a:r>
            <a:r>
              <a:rPr lang="en-US" altLang="zh-CN" sz="1200" kern="1200" dirty="0">
                <a:latin typeface="+mn-ea"/>
              </a:rPr>
              <a:t>Overlay</a:t>
            </a:r>
            <a:r>
              <a:rPr lang="zh-CN" altLang="en-US" sz="1200" kern="1200" dirty="0">
                <a:latin typeface="+mn-ea"/>
              </a:rPr>
              <a:t>技术；</a:t>
            </a:r>
            <a:endParaRPr lang="en-US" altLang="zh-CN" sz="1200" kern="1200" dirty="0">
              <a:latin typeface="+mn-ea"/>
            </a:endParaRPr>
          </a:p>
          <a:p>
            <a:pPr eaLnBrk="0" hangingPunct="0">
              <a:spcBef>
                <a:spcPct val="20000"/>
              </a:spcBef>
              <a:buClrTx/>
            </a:pPr>
            <a:r>
              <a:rPr lang="zh-CN" altLang="en-US" sz="1200" kern="1200" dirty="0">
                <a:latin typeface="+mn-ea"/>
              </a:rPr>
              <a:t>相比</a:t>
            </a:r>
            <a:r>
              <a:rPr lang="en-US" altLang="zh-CN" sz="1200" kern="1200" dirty="0">
                <a:latin typeface="+mn-ea"/>
              </a:rPr>
              <a:t>STP</a:t>
            </a:r>
            <a:r>
              <a:rPr lang="zh-CN" altLang="en-US" sz="1200" kern="1200" dirty="0">
                <a:latin typeface="+mn-ea"/>
              </a:rPr>
              <a:t>的主备路径， </a:t>
            </a: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利用</a:t>
            </a:r>
            <a:r>
              <a:rPr lang="en-US" altLang="zh-CN" sz="1200" kern="1200" dirty="0">
                <a:latin typeface="+mn-ea"/>
              </a:rPr>
              <a:t>Underlay</a:t>
            </a:r>
            <a:r>
              <a:rPr lang="zh-CN" altLang="en-US" sz="1200" kern="1200" dirty="0">
                <a:latin typeface="+mn-ea"/>
              </a:rPr>
              <a:t>网络的</a:t>
            </a:r>
            <a:r>
              <a:rPr lang="en-US" altLang="zh-CN" sz="1200" kern="1200" dirty="0">
                <a:latin typeface="+mn-ea"/>
              </a:rPr>
              <a:t>ECMP</a:t>
            </a:r>
            <a:r>
              <a:rPr lang="zh-CN" altLang="en-US" sz="1200" kern="1200" dirty="0">
                <a:latin typeface="+mn-ea"/>
              </a:rPr>
              <a:t>能带来更高的网络转发性能；</a:t>
            </a:r>
          </a:p>
          <a:p>
            <a:pPr eaLnBrk="0" hangingPunct="0">
              <a:spcBef>
                <a:spcPct val="20000"/>
              </a:spcBef>
              <a:buClrTx/>
            </a:pP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基于</a:t>
            </a:r>
            <a:r>
              <a:rPr lang="en-US" altLang="zh-CN" sz="1200" kern="1200" dirty="0">
                <a:latin typeface="+mn-ea"/>
              </a:rPr>
              <a:t>UDP</a:t>
            </a:r>
            <a:r>
              <a:rPr lang="zh-CN" altLang="en-US" sz="1200" kern="1200" dirty="0">
                <a:latin typeface="+mn-ea"/>
              </a:rPr>
              <a:t>技术构建， 是统一</a:t>
            </a:r>
            <a:r>
              <a:rPr lang="en-US" altLang="zh-CN" sz="1200" kern="1200" dirty="0">
                <a:latin typeface="+mn-ea"/>
              </a:rPr>
              <a:t>IT</a:t>
            </a:r>
            <a:r>
              <a:rPr lang="zh-CN" altLang="en-US" sz="1200" kern="1200" dirty="0">
                <a:latin typeface="+mn-ea"/>
              </a:rPr>
              <a:t>和</a:t>
            </a:r>
            <a:r>
              <a:rPr lang="en-US" altLang="zh-CN" sz="1200" kern="1200" dirty="0">
                <a:latin typeface="+mn-ea"/>
              </a:rPr>
              <a:t>CT</a:t>
            </a:r>
            <a:r>
              <a:rPr lang="zh-CN" altLang="en-US" sz="1200" kern="1200" dirty="0">
                <a:latin typeface="+mn-ea"/>
              </a:rPr>
              <a:t>两界的</a:t>
            </a:r>
            <a:r>
              <a:rPr lang="en-US" altLang="zh-CN" sz="1200" kern="1200" dirty="0">
                <a:latin typeface="+mn-ea"/>
              </a:rPr>
              <a:t>overlay</a:t>
            </a:r>
            <a:r>
              <a:rPr lang="zh-CN" altLang="en-US" sz="1200" kern="1200" dirty="0">
                <a:latin typeface="+mn-ea"/>
              </a:rPr>
              <a:t>技术；</a:t>
            </a:r>
          </a:p>
          <a:p>
            <a:pPr eaLnBrk="0" hangingPunct="0">
              <a:spcBef>
                <a:spcPct val="20000"/>
              </a:spcBef>
              <a:buClrTx/>
            </a:pP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将</a:t>
            </a:r>
            <a:r>
              <a:rPr lang="en-US" altLang="zh-CN" sz="1200" kern="1200" dirty="0">
                <a:latin typeface="+mn-ea"/>
              </a:rPr>
              <a:t>VLAN</a:t>
            </a:r>
            <a:r>
              <a:rPr lang="zh-CN" altLang="en-US" sz="1200" kern="1200" dirty="0">
                <a:latin typeface="+mn-ea"/>
              </a:rPr>
              <a:t>的</a:t>
            </a:r>
            <a:r>
              <a:rPr lang="en-US" altLang="zh-CN" sz="1200" kern="1200" dirty="0">
                <a:latin typeface="+mn-ea"/>
              </a:rPr>
              <a:t>4k</a:t>
            </a:r>
            <a:r>
              <a:rPr lang="zh-CN" altLang="en-US" sz="1200" kern="1200" dirty="0">
                <a:latin typeface="+mn-ea"/>
              </a:rPr>
              <a:t>子网扩充到</a:t>
            </a:r>
            <a:r>
              <a:rPr lang="en-US" altLang="zh-CN" sz="1200" kern="1200" dirty="0">
                <a:latin typeface="+mn-ea"/>
              </a:rPr>
              <a:t>16M</a:t>
            </a:r>
            <a:r>
              <a:rPr lang="zh-CN" altLang="en-US" sz="1200" kern="1200" dirty="0">
                <a:latin typeface="+mn-ea"/>
              </a:rPr>
              <a:t>，支持多租户；</a:t>
            </a:r>
          </a:p>
          <a:p>
            <a:pPr eaLnBrk="0" hangingPunct="0">
              <a:spcBef>
                <a:spcPct val="20000"/>
              </a:spcBef>
              <a:buClrTx/>
            </a:pPr>
            <a:r>
              <a:rPr lang="en-US" altLang="zh-CN" sz="1200" kern="1200" dirty="0">
                <a:latin typeface="+mn-ea"/>
              </a:rPr>
              <a:t>VXLAN</a:t>
            </a:r>
            <a:r>
              <a:rPr lang="zh-CN" altLang="en-US" sz="1200" kern="1200" dirty="0">
                <a:latin typeface="+mn-ea"/>
              </a:rPr>
              <a:t>为</a:t>
            </a:r>
            <a:r>
              <a:rPr lang="en-US" altLang="zh-CN" sz="1200" kern="1200" dirty="0">
                <a:latin typeface="+mn-ea"/>
              </a:rPr>
              <a:t>SDN</a:t>
            </a:r>
            <a:r>
              <a:rPr lang="zh-CN" altLang="en-US" sz="1200" kern="1200" dirty="0">
                <a:latin typeface="+mn-ea"/>
              </a:rPr>
              <a:t>提供转发面基础。</a:t>
            </a:r>
            <a:endParaRPr lang="en-US" altLang="zh-CN" sz="1200" kern="1200" dirty="0">
              <a:latin typeface="+mn-ea"/>
            </a:endParaRPr>
          </a:p>
        </p:txBody>
      </p:sp>
      <p:sp>
        <p:nvSpPr>
          <p:cNvPr id="90" name="AutoShape 17"/>
          <p:cNvSpPr>
            <a:spLocks noChangeArrowheads="1"/>
          </p:cNvSpPr>
          <p:nvPr/>
        </p:nvSpPr>
        <p:spPr bwMode="auto">
          <a:xfrm>
            <a:off x="1242591" y="2479924"/>
            <a:ext cx="4080203" cy="979651"/>
          </a:xfrm>
          <a:prstGeom prst="parallelogram">
            <a:avLst>
              <a:gd name="adj" fmla="val 77090"/>
            </a:avLst>
          </a:prstGeom>
          <a:solidFill>
            <a:srgbClr val="002060">
              <a:alpha val="27000"/>
            </a:srgbClr>
          </a:solidFill>
          <a:ln w="28575" cmpd="sng">
            <a:noFill/>
            <a:miter lim="800000"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endParaRPr lang="zh-CN" altLang="en-US" sz="1100" dirty="0">
              <a:solidFill>
                <a:srgbClr val="FFFF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62" name="Rectangle 37"/>
          <p:cNvSpPr/>
          <p:nvPr/>
        </p:nvSpPr>
        <p:spPr bwMode="auto">
          <a:xfrm>
            <a:off x="2027547" y="2623490"/>
            <a:ext cx="813963" cy="2329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7" tIns="0" rIns="91427" bIns="0" anchor="ctr"/>
          <a:lstStyle/>
          <a:p>
            <a:pPr algn="ctr" defTabSz="685545">
              <a:lnSpc>
                <a:spcPct val="9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+mn-ea"/>
                <a:cs typeface="Arial" pitchFamily="34" charset="0"/>
              </a:rPr>
              <a:t>物理</a:t>
            </a:r>
            <a:endParaRPr lang="en-US" altLang="zh-CN" sz="1200" dirty="0">
              <a:solidFill>
                <a:srgbClr val="333333"/>
              </a:solidFill>
              <a:latin typeface="+mn-ea"/>
              <a:cs typeface="Arial" pitchFamily="34" charset="0"/>
            </a:endParaRPr>
          </a:p>
          <a:p>
            <a:pPr algn="ctr" defTabSz="685545">
              <a:lnSpc>
                <a:spcPct val="9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+mn-ea"/>
                <a:cs typeface="Arial" pitchFamily="34" charset="0"/>
              </a:rPr>
              <a:t>网络</a:t>
            </a:r>
            <a:endParaRPr lang="en-US" altLang="zh-CN" sz="1200" dirty="0">
              <a:solidFill>
                <a:srgbClr val="333333"/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2386269" y="2561303"/>
            <a:ext cx="1848215" cy="624012"/>
            <a:chOff x="797588" y="1505130"/>
            <a:chExt cx="1881956" cy="951310"/>
          </a:xfrm>
        </p:grpSpPr>
        <p:sp>
          <p:nvSpPr>
            <p:cNvPr id="8" name="Freeform 13"/>
            <p:cNvSpPr>
              <a:spLocks noChangeAspect="1" noEditPoints="1"/>
            </p:cNvSpPr>
            <p:nvPr/>
          </p:nvSpPr>
          <p:spPr bwMode="auto">
            <a:xfrm>
              <a:off x="797588" y="2351554"/>
              <a:ext cx="389937" cy="104886"/>
            </a:xfrm>
            <a:custGeom>
              <a:avLst/>
              <a:gdLst/>
              <a:ahLst/>
              <a:cxnLst>
                <a:cxn ang="0">
                  <a:pos x="16278" y="39"/>
                </a:cxn>
                <a:cxn ang="0">
                  <a:pos x="16504" y="184"/>
                </a:cxn>
                <a:cxn ang="0">
                  <a:pos x="16649" y="411"/>
                </a:cxn>
                <a:cxn ang="0">
                  <a:pos x="16687" y="3376"/>
                </a:cxn>
                <a:cxn ang="0">
                  <a:pos x="16612" y="3641"/>
                </a:cxn>
                <a:cxn ang="0">
                  <a:pos x="16437" y="3844"/>
                </a:cxn>
                <a:cxn ang="0">
                  <a:pos x="16189" y="3955"/>
                </a:cxn>
                <a:cxn ang="0">
                  <a:pos x="499" y="3955"/>
                </a:cxn>
                <a:cxn ang="0">
                  <a:pos x="251" y="3844"/>
                </a:cxn>
                <a:cxn ang="0">
                  <a:pos x="75" y="3641"/>
                </a:cxn>
                <a:cxn ang="0">
                  <a:pos x="1" y="3376"/>
                </a:cxn>
                <a:cxn ang="0">
                  <a:pos x="38" y="411"/>
                </a:cxn>
                <a:cxn ang="0">
                  <a:pos x="184" y="184"/>
                </a:cxn>
                <a:cxn ang="0">
                  <a:pos x="410" y="39"/>
                </a:cxn>
                <a:cxn ang="0">
                  <a:pos x="13820" y="2430"/>
                </a:cxn>
                <a:cxn ang="0">
                  <a:pos x="13953" y="2510"/>
                </a:cxn>
                <a:cxn ang="0">
                  <a:pos x="13976" y="2666"/>
                </a:cxn>
                <a:cxn ang="0">
                  <a:pos x="13873" y="2780"/>
                </a:cxn>
                <a:cxn ang="0">
                  <a:pos x="13714" y="2773"/>
                </a:cxn>
                <a:cxn ang="0">
                  <a:pos x="13623" y="2648"/>
                </a:cxn>
                <a:cxn ang="0">
                  <a:pos x="13661" y="2496"/>
                </a:cxn>
                <a:cxn ang="0">
                  <a:pos x="13802" y="2429"/>
                </a:cxn>
                <a:cxn ang="0">
                  <a:pos x="14470" y="2482"/>
                </a:cxn>
                <a:cxn ang="0">
                  <a:pos x="14522" y="2631"/>
                </a:cxn>
                <a:cxn ang="0">
                  <a:pos x="14442" y="2763"/>
                </a:cxn>
                <a:cxn ang="0">
                  <a:pos x="14286" y="2786"/>
                </a:cxn>
                <a:cxn ang="0">
                  <a:pos x="14172" y="2683"/>
                </a:cxn>
                <a:cxn ang="0">
                  <a:pos x="14180" y="2525"/>
                </a:cxn>
                <a:cxn ang="0">
                  <a:pos x="14304" y="2433"/>
                </a:cxn>
                <a:cxn ang="0">
                  <a:pos x="14981" y="2460"/>
                </a:cxn>
                <a:cxn ang="0">
                  <a:pos x="15061" y="2593"/>
                </a:cxn>
                <a:cxn ang="0">
                  <a:pos x="15008" y="2741"/>
                </a:cxn>
                <a:cxn ang="0">
                  <a:pos x="14861" y="2794"/>
                </a:cxn>
                <a:cxn ang="0">
                  <a:pos x="14728" y="2714"/>
                </a:cxn>
                <a:cxn ang="0">
                  <a:pos x="14705" y="2558"/>
                </a:cxn>
                <a:cxn ang="0">
                  <a:pos x="14809" y="2444"/>
                </a:cxn>
                <a:cxn ang="0">
                  <a:pos x="15489" y="2444"/>
                </a:cxn>
                <a:cxn ang="0">
                  <a:pos x="15592" y="2558"/>
                </a:cxn>
                <a:cxn ang="0">
                  <a:pos x="15569" y="2714"/>
                </a:cxn>
                <a:cxn ang="0">
                  <a:pos x="15436" y="2794"/>
                </a:cxn>
                <a:cxn ang="0">
                  <a:pos x="15289" y="2741"/>
                </a:cxn>
                <a:cxn ang="0">
                  <a:pos x="15236" y="2593"/>
                </a:cxn>
                <a:cxn ang="0">
                  <a:pos x="15315" y="2460"/>
                </a:cxn>
                <a:cxn ang="0">
                  <a:pos x="15712" y="1546"/>
                </a:cxn>
                <a:cxn ang="0">
                  <a:pos x="1822" y="1769"/>
                </a:cxn>
                <a:cxn ang="0">
                  <a:pos x="3288" y="1769"/>
                </a:cxn>
                <a:cxn ang="0">
                  <a:pos x="4754" y="1769"/>
                </a:cxn>
                <a:cxn ang="0">
                  <a:pos x="6219" y="1769"/>
                </a:cxn>
                <a:cxn ang="0">
                  <a:pos x="7685" y="1769"/>
                </a:cxn>
                <a:cxn ang="0">
                  <a:pos x="9151" y="1769"/>
                </a:cxn>
                <a:cxn ang="0">
                  <a:pos x="10617" y="1769"/>
                </a:cxn>
                <a:cxn ang="0">
                  <a:pos x="1822" y="2199"/>
                </a:cxn>
                <a:cxn ang="0">
                  <a:pos x="3288" y="2199"/>
                </a:cxn>
                <a:cxn ang="0">
                  <a:pos x="4754" y="2199"/>
                </a:cxn>
                <a:cxn ang="0">
                  <a:pos x="6219" y="2199"/>
                </a:cxn>
                <a:cxn ang="0">
                  <a:pos x="7685" y="2199"/>
                </a:cxn>
                <a:cxn ang="0">
                  <a:pos x="9151" y="2199"/>
                </a:cxn>
                <a:cxn ang="0">
                  <a:pos x="10617" y="2199"/>
                </a:cxn>
                <a:cxn ang="0">
                  <a:pos x="12128" y="1769"/>
                </a:cxn>
                <a:cxn ang="0">
                  <a:pos x="12128" y="2199"/>
                </a:cxn>
              </a:cxnLst>
              <a:rect l="0" t="0" r="r" b="b"/>
              <a:pathLst>
                <a:path w="16688" h="3968">
                  <a:moveTo>
                    <a:pt x="624" y="0"/>
                  </a:moveTo>
                  <a:lnTo>
                    <a:pt x="16064" y="0"/>
                  </a:lnTo>
                  <a:lnTo>
                    <a:pt x="16097" y="1"/>
                  </a:lnTo>
                  <a:lnTo>
                    <a:pt x="16128" y="3"/>
                  </a:lnTo>
                  <a:lnTo>
                    <a:pt x="16159" y="7"/>
                  </a:lnTo>
                  <a:lnTo>
                    <a:pt x="16189" y="13"/>
                  </a:lnTo>
                  <a:lnTo>
                    <a:pt x="16220" y="20"/>
                  </a:lnTo>
                  <a:lnTo>
                    <a:pt x="16249" y="28"/>
                  </a:lnTo>
                  <a:lnTo>
                    <a:pt x="16278" y="39"/>
                  </a:lnTo>
                  <a:lnTo>
                    <a:pt x="16306" y="49"/>
                  </a:lnTo>
                  <a:lnTo>
                    <a:pt x="16334" y="62"/>
                  </a:lnTo>
                  <a:lnTo>
                    <a:pt x="16360" y="76"/>
                  </a:lnTo>
                  <a:lnTo>
                    <a:pt x="16387" y="91"/>
                  </a:lnTo>
                  <a:lnTo>
                    <a:pt x="16413" y="108"/>
                  </a:lnTo>
                  <a:lnTo>
                    <a:pt x="16437" y="124"/>
                  </a:lnTo>
                  <a:lnTo>
                    <a:pt x="16461" y="143"/>
                  </a:lnTo>
                  <a:lnTo>
                    <a:pt x="16484" y="163"/>
                  </a:lnTo>
                  <a:lnTo>
                    <a:pt x="16504" y="184"/>
                  </a:lnTo>
                  <a:lnTo>
                    <a:pt x="16525" y="205"/>
                  </a:lnTo>
                  <a:lnTo>
                    <a:pt x="16545" y="228"/>
                  </a:lnTo>
                  <a:lnTo>
                    <a:pt x="16564" y="252"/>
                  </a:lnTo>
                  <a:lnTo>
                    <a:pt x="16581" y="276"/>
                  </a:lnTo>
                  <a:lnTo>
                    <a:pt x="16597" y="302"/>
                  </a:lnTo>
                  <a:lnTo>
                    <a:pt x="16612" y="328"/>
                  </a:lnTo>
                  <a:lnTo>
                    <a:pt x="16626" y="354"/>
                  </a:lnTo>
                  <a:lnTo>
                    <a:pt x="16639" y="382"/>
                  </a:lnTo>
                  <a:lnTo>
                    <a:pt x="16649" y="411"/>
                  </a:lnTo>
                  <a:lnTo>
                    <a:pt x="16660" y="440"/>
                  </a:lnTo>
                  <a:lnTo>
                    <a:pt x="16668" y="469"/>
                  </a:lnTo>
                  <a:lnTo>
                    <a:pt x="16675" y="499"/>
                  </a:lnTo>
                  <a:lnTo>
                    <a:pt x="16681" y="530"/>
                  </a:lnTo>
                  <a:lnTo>
                    <a:pt x="16685" y="561"/>
                  </a:lnTo>
                  <a:lnTo>
                    <a:pt x="16687" y="592"/>
                  </a:lnTo>
                  <a:lnTo>
                    <a:pt x="16688" y="625"/>
                  </a:lnTo>
                  <a:lnTo>
                    <a:pt x="16688" y="3343"/>
                  </a:lnTo>
                  <a:lnTo>
                    <a:pt x="16687" y="3376"/>
                  </a:lnTo>
                  <a:lnTo>
                    <a:pt x="16685" y="3407"/>
                  </a:lnTo>
                  <a:lnTo>
                    <a:pt x="16681" y="3438"/>
                  </a:lnTo>
                  <a:lnTo>
                    <a:pt x="16675" y="3469"/>
                  </a:lnTo>
                  <a:lnTo>
                    <a:pt x="16668" y="3499"/>
                  </a:lnTo>
                  <a:lnTo>
                    <a:pt x="16660" y="3529"/>
                  </a:lnTo>
                  <a:lnTo>
                    <a:pt x="16649" y="3557"/>
                  </a:lnTo>
                  <a:lnTo>
                    <a:pt x="16639" y="3586"/>
                  </a:lnTo>
                  <a:lnTo>
                    <a:pt x="16626" y="3614"/>
                  </a:lnTo>
                  <a:lnTo>
                    <a:pt x="16612" y="3641"/>
                  </a:lnTo>
                  <a:lnTo>
                    <a:pt x="16597" y="3667"/>
                  </a:lnTo>
                  <a:lnTo>
                    <a:pt x="16581" y="3692"/>
                  </a:lnTo>
                  <a:lnTo>
                    <a:pt x="16564" y="3716"/>
                  </a:lnTo>
                  <a:lnTo>
                    <a:pt x="16545" y="3740"/>
                  </a:lnTo>
                  <a:lnTo>
                    <a:pt x="16525" y="3763"/>
                  </a:lnTo>
                  <a:lnTo>
                    <a:pt x="16504" y="3784"/>
                  </a:lnTo>
                  <a:lnTo>
                    <a:pt x="16484" y="3805"/>
                  </a:lnTo>
                  <a:lnTo>
                    <a:pt x="16461" y="3825"/>
                  </a:lnTo>
                  <a:lnTo>
                    <a:pt x="16437" y="3844"/>
                  </a:lnTo>
                  <a:lnTo>
                    <a:pt x="16413" y="3861"/>
                  </a:lnTo>
                  <a:lnTo>
                    <a:pt x="16387" y="3877"/>
                  </a:lnTo>
                  <a:lnTo>
                    <a:pt x="16360" y="3893"/>
                  </a:lnTo>
                  <a:lnTo>
                    <a:pt x="16334" y="3906"/>
                  </a:lnTo>
                  <a:lnTo>
                    <a:pt x="16306" y="3919"/>
                  </a:lnTo>
                  <a:lnTo>
                    <a:pt x="16278" y="3930"/>
                  </a:lnTo>
                  <a:lnTo>
                    <a:pt x="16249" y="3940"/>
                  </a:lnTo>
                  <a:lnTo>
                    <a:pt x="16220" y="3948"/>
                  </a:lnTo>
                  <a:lnTo>
                    <a:pt x="16189" y="3955"/>
                  </a:lnTo>
                  <a:lnTo>
                    <a:pt x="16159" y="3961"/>
                  </a:lnTo>
                  <a:lnTo>
                    <a:pt x="16128" y="3965"/>
                  </a:lnTo>
                  <a:lnTo>
                    <a:pt x="16097" y="3967"/>
                  </a:lnTo>
                  <a:lnTo>
                    <a:pt x="16064" y="3968"/>
                  </a:lnTo>
                  <a:lnTo>
                    <a:pt x="624" y="3968"/>
                  </a:lnTo>
                  <a:lnTo>
                    <a:pt x="591" y="3967"/>
                  </a:lnTo>
                  <a:lnTo>
                    <a:pt x="560" y="3965"/>
                  </a:lnTo>
                  <a:lnTo>
                    <a:pt x="529" y="3961"/>
                  </a:lnTo>
                  <a:lnTo>
                    <a:pt x="499" y="3955"/>
                  </a:lnTo>
                  <a:lnTo>
                    <a:pt x="468" y="3948"/>
                  </a:lnTo>
                  <a:lnTo>
                    <a:pt x="438" y="3940"/>
                  </a:lnTo>
                  <a:lnTo>
                    <a:pt x="410" y="3930"/>
                  </a:lnTo>
                  <a:lnTo>
                    <a:pt x="382" y="3919"/>
                  </a:lnTo>
                  <a:lnTo>
                    <a:pt x="354" y="3906"/>
                  </a:lnTo>
                  <a:lnTo>
                    <a:pt x="326" y="3893"/>
                  </a:lnTo>
                  <a:lnTo>
                    <a:pt x="300" y="3877"/>
                  </a:lnTo>
                  <a:lnTo>
                    <a:pt x="275" y="3861"/>
                  </a:lnTo>
                  <a:lnTo>
                    <a:pt x="251" y="3844"/>
                  </a:lnTo>
                  <a:lnTo>
                    <a:pt x="227" y="3825"/>
                  </a:lnTo>
                  <a:lnTo>
                    <a:pt x="204" y="3805"/>
                  </a:lnTo>
                  <a:lnTo>
                    <a:pt x="184" y="3784"/>
                  </a:lnTo>
                  <a:lnTo>
                    <a:pt x="163" y="3763"/>
                  </a:lnTo>
                  <a:lnTo>
                    <a:pt x="143" y="3740"/>
                  </a:lnTo>
                  <a:lnTo>
                    <a:pt x="124" y="3716"/>
                  </a:lnTo>
                  <a:lnTo>
                    <a:pt x="106" y="3692"/>
                  </a:lnTo>
                  <a:lnTo>
                    <a:pt x="91" y="3667"/>
                  </a:lnTo>
                  <a:lnTo>
                    <a:pt x="75" y="3641"/>
                  </a:lnTo>
                  <a:lnTo>
                    <a:pt x="62" y="3614"/>
                  </a:lnTo>
                  <a:lnTo>
                    <a:pt x="49" y="3586"/>
                  </a:lnTo>
                  <a:lnTo>
                    <a:pt x="38" y="3557"/>
                  </a:lnTo>
                  <a:lnTo>
                    <a:pt x="28" y="3529"/>
                  </a:lnTo>
                  <a:lnTo>
                    <a:pt x="20" y="3499"/>
                  </a:lnTo>
                  <a:lnTo>
                    <a:pt x="13" y="3469"/>
                  </a:lnTo>
                  <a:lnTo>
                    <a:pt x="7" y="3438"/>
                  </a:lnTo>
                  <a:lnTo>
                    <a:pt x="3" y="3407"/>
                  </a:lnTo>
                  <a:lnTo>
                    <a:pt x="1" y="3376"/>
                  </a:lnTo>
                  <a:lnTo>
                    <a:pt x="0" y="3343"/>
                  </a:lnTo>
                  <a:lnTo>
                    <a:pt x="0" y="625"/>
                  </a:lnTo>
                  <a:lnTo>
                    <a:pt x="1" y="592"/>
                  </a:lnTo>
                  <a:lnTo>
                    <a:pt x="3" y="561"/>
                  </a:lnTo>
                  <a:lnTo>
                    <a:pt x="7" y="530"/>
                  </a:lnTo>
                  <a:lnTo>
                    <a:pt x="13" y="499"/>
                  </a:lnTo>
                  <a:lnTo>
                    <a:pt x="20" y="469"/>
                  </a:lnTo>
                  <a:lnTo>
                    <a:pt x="28" y="440"/>
                  </a:lnTo>
                  <a:lnTo>
                    <a:pt x="38" y="411"/>
                  </a:lnTo>
                  <a:lnTo>
                    <a:pt x="49" y="382"/>
                  </a:lnTo>
                  <a:lnTo>
                    <a:pt x="62" y="354"/>
                  </a:lnTo>
                  <a:lnTo>
                    <a:pt x="75" y="328"/>
                  </a:lnTo>
                  <a:lnTo>
                    <a:pt x="91" y="302"/>
                  </a:lnTo>
                  <a:lnTo>
                    <a:pt x="106" y="276"/>
                  </a:lnTo>
                  <a:lnTo>
                    <a:pt x="124" y="252"/>
                  </a:lnTo>
                  <a:lnTo>
                    <a:pt x="143" y="228"/>
                  </a:lnTo>
                  <a:lnTo>
                    <a:pt x="163" y="205"/>
                  </a:lnTo>
                  <a:lnTo>
                    <a:pt x="184" y="184"/>
                  </a:lnTo>
                  <a:lnTo>
                    <a:pt x="204" y="163"/>
                  </a:lnTo>
                  <a:lnTo>
                    <a:pt x="227" y="143"/>
                  </a:lnTo>
                  <a:lnTo>
                    <a:pt x="251" y="124"/>
                  </a:lnTo>
                  <a:lnTo>
                    <a:pt x="275" y="108"/>
                  </a:lnTo>
                  <a:lnTo>
                    <a:pt x="300" y="91"/>
                  </a:lnTo>
                  <a:lnTo>
                    <a:pt x="326" y="76"/>
                  </a:lnTo>
                  <a:lnTo>
                    <a:pt x="354" y="62"/>
                  </a:lnTo>
                  <a:lnTo>
                    <a:pt x="382" y="49"/>
                  </a:lnTo>
                  <a:lnTo>
                    <a:pt x="410" y="39"/>
                  </a:lnTo>
                  <a:lnTo>
                    <a:pt x="438" y="28"/>
                  </a:lnTo>
                  <a:lnTo>
                    <a:pt x="468" y="20"/>
                  </a:lnTo>
                  <a:lnTo>
                    <a:pt x="499" y="13"/>
                  </a:lnTo>
                  <a:lnTo>
                    <a:pt x="529" y="7"/>
                  </a:lnTo>
                  <a:lnTo>
                    <a:pt x="560" y="3"/>
                  </a:lnTo>
                  <a:lnTo>
                    <a:pt x="591" y="1"/>
                  </a:lnTo>
                  <a:lnTo>
                    <a:pt x="624" y="0"/>
                  </a:lnTo>
                  <a:close/>
                  <a:moveTo>
                    <a:pt x="13802" y="2429"/>
                  </a:moveTo>
                  <a:lnTo>
                    <a:pt x="13820" y="2430"/>
                  </a:lnTo>
                  <a:lnTo>
                    <a:pt x="13839" y="2433"/>
                  </a:lnTo>
                  <a:lnTo>
                    <a:pt x="13856" y="2437"/>
                  </a:lnTo>
                  <a:lnTo>
                    <a:pt x="13873" y="2444"/>
                  </a:lnTo>
                  <a:lnTo>
                    <a:pt x="13889" y="2451"/>
                  </a:lnTo>
                  <a:lnTo>
                    <a:pt x="13903" y="2460"/>
                  </a:lnTo>
                  <a:lnTo>
                    <a:pt x="13918" y="2471"/>
                  </a:lnTo>
                  <a:lnTo>
                    <a:pt x="13930" y="2482"/>
                  </a:lnTo>
                  <a:lnTo>
                    <a:pt x="13942" y="2496"/>
                  </a:lnTo>
                  <a:lnTo>
                    <a:pt x="13953" y="2510"/>
                  </a:lnTo>
                  <a:lnTo>
                    <a:pt x="13962" y="2525"/>
                  </a:lnTo>
                  <a:lnTo>
                    <a:pt x="13970" y="2541"/>
                  </a:lnTo>
                  <a:lnTo>
                    <a:pt x="13976" y="2558"/>
                  </a:lnTo>
                  <a:lnTo>
                    <a:pt x="13980" y="2575"/>
                  </a:lnTo>
                  <a:lnTo>
                    <a:pt x="13984" y="2593"/>
                  </a:lnTo>
                  <a:lnTo>
                    <a:pt x="13985" y="2612"/>
                  </a:lnTo>
                  <a:lnTo>
                    <a:pt x="13984" y="2631"/>
                  </a:lnTo>
                  <a:lnTo>
                    <a:pt x="13980" y="2648"/>
                  </a:lnTo>
                  <a:lnTo>
                    <a:pt x="13976" y="2666"/>
                  </a:lnTo>
                  <a:lnTo>
                    <a:pt x="13970" y="2683"/>
                  </a:lnTo>
                  <a:lnTo>
                    <a:pt x="13962" y="2699"/>
                  </a:lnTo>
                  <a:lnTo>
                    <a:pt x="13953" y="2714"/>
                  </a:lnTo>
                  <a:lnTo>
                    <a:pt x="13942" y="2728"/>
                  </a:lnTo>
                  <a:lnTo>
                    <a:pt x="13930" y="2741"/>
                  </a:lnTo>
                  <a:lnTo>
                    <a:pt x="13918" y="2753"/>
                  </a:lnTo>
                  <a:lnTo>
                    <a:pt x="13903" y="2763"/>
                  </a:lnTo>
                  <a:lnTo>
                    <a:pt x="13889" y="2773"/>
                  </a:lnTo>
                  <a:lnTo>
                    <a:pt x="13873" y="2780"/>
                  </a:lnTo>
                  <a:lnTo>
                    <a:pt x="13856" y="2786"/>
                  </a:lnTo>
                  <a:lnTo>
                    <a:pt x="13839" y="2791"/>
                  </a:lnTo>
                  <a:lnTo>
                    <a:pt x="13820" y="2794"/>
                  </a:lnTo>
                  <a:lnTo>
                    <a:pt x="13802" y="2795"/>
                  </a:lnTo>
                  <a:lnTo>
                    <a:pt x="13783" y="2794"/>
                  </a:lnTo>
                  <a:lnTo>
                    <a:pt x="13764" y="2791"/>
                  </a:lnTo>
                  <a:lnTo>
                    <a:pt x="13748" y="2786"/>
                  </a:lnTo>
                  <a:lnTo>
                    <a:pt x="13731" y="2780"/>
                  </a:lnTo>
                  <a:lnTo>
                    <a:pt x="13714" y="2773"/>
                  </a:lnTo>
                  <a:lnTo>
                    <a:pt x="13700" y="2763"/>
                  </a:lnTo>
                  <a:lnTo>
                    <a:pt x="13685" y="2753"/>
                  </a:lnTo>
                  <a:lnTo>
                    <a:pt x="13673" y="2741"/>
                  </a:lnTo>
                  <a:lnTo>
                    <a:pt x="13661" y="2728"/>
                  </a:lnTo>
                  <a:lnTo>
                    <a:pt x="13651" y="2714"/>
                  </a:lnTo>
                  <a:lnTo>
                    <a:pt x="13641" y="2699"/>
                  </a:lnTo>
                  <a:lnTo>
                    <a:pt x="13634" y="2683"/>
                  </a:lnTo>
                  <a:lnTo>
                    <a:pt x="13628" y="2666"/>
                  </a:lnTo>
                  <a:lnTo>
                    <a:pt x="13623" y="2648"/>
                  </a:lnTo>
                  <a:lnTo>
                    <a:pt x="13621" y="2631"/>
                  </a:lnTo>
                  <a:lnTo>
                    <a:pt x="13619" y="2612"/>
                  </a:lnTo>
                  <a:lnTo>
                    <a:pt x="13621" y="2593"/>
                  </a:lnTo>
                  <a:lnTo>
                    <a:pt x="13623" y="2575"/>
                  </a:lnTo>
                  <a:lnTo>
                    <a:pt x="13628" y="2558"/>
                  </a:lnTo>
                  <a:lnTo>
                    <a:pt x="13634" y="2541"/>
                  </a:lnTo>
                  <a:lnTo>
                    <a:pt x="13641" y="2525"/>
                  </a:lnTo>
                  <a:lnTo>
                    <a:pt x="13651" y="2510"/>
                  </a:lnTo>
                  <a:lnTo>
                    <a:pt x="13661" y="2496"/>
                  </a:lnTo>
                  <a:lnTo>
                    <a:pt x="13673" y="2482"/>
                  </a:lnTo>
                  <a:lnTo>
                    <a:pt x="13685" y="2471"/>
                  </a:lnTo>
                  <a:lnTo>
                    <a:pt x="13700" y="2460"/>
                  </a:lnTo>
                  <a:lnTo>
                    <a:pt x="13714" y="2451"/>
                  </a:lnTo>
                  <a:lnTo>
                    <a:pt x="13731" y="2444"/>
                  </a:lnTo>
                  <a:lnTo>
                    <a:pt x="13748" y="2437"/>
                  </a:lnTo>
                  <a:lnTo>
                    <a:pt x="13764" y="2433"/>
                  </a:lnTo>
                  <a:lnTo>
                    <a:pt x="13783" y="2430"/>
                  </a:lnTo>
                  <a:lnTo>
                    <a:pt x="13802" y="2429"/>
                  </a:lnTo>
                  <a:close/>
                  <a:moveTo>
                    <a:pt x="14340" y="2429"/>
                  </a:moveTo>
                  <a:lnTo>
                    <a:pt x="14359" y="2430"/>
                  </a:lnTo>
                  <a:lnTo>
                    <a:pt x="14377" y="2433"/>
                  </a:lnTo>
                  <a:lnTo>
                    <a:pt x="14394" y="2437"/>
                  </a:lnTo>
                  <a:lnTo>
                    <a:pt x="14411" y="2444"/>
                  </a:lnTo>
                  <a:lnTo>
                    <a:pt x="14427" y="2451"/>
                  </a:lnTo>
                  <a:lnTo>
                    <a:pt x="14442" y="2460"/>
                  </a:lnTo>
                  <a:lnTo>
                    <a:pt x="14456" y="2471"/>
                  </a:lnTo>
                  <a:lnTo>
                    <a:pt x="14470" y="2482"/>
                  </a:lnTo>
                  <a:lnTo>
                    <a:pt x="14481" y="2496"/>
                  </a:lnTo>
                  <a:lnTo>
                    <a:pt x="14491" y="2510"/>
                  </a:lnTo>
                  <a:lnTo>
                    <a:pt x="14501" y="2525"/>
                  </a:lnTo>
                  <a:lnTo>
                    <a:pt x="14508" y="2541"/>
                  </a:lnTo>
                  <a:lnTo>
                    <a:pt x="14514" y="2558"/>
                  </a:lnTo>
                  <a:lnTo>
                    <a:pt x="14519" y="2575"/>
                  </a:lnTo>
                  <a:lnTo>
                    <a:pt x="14522" y="2593"/>
                  </a:lnTo>
                  <a:lnTo>
                    <a:pt x="14523" y="2612"/>
                  </a:lnTo>
                  <a:lnTo>
                    <a:pt x="14522" y="2631"/>
                  </a:lnTo>
                  <a:lnTo>
                    <a:pt x="14519" y="2648"/>
                  </a:lnTo>
                  <a:lnTo>
                    <a:pt x="14514" y="2666"/>
                  </a:lnTo>
                  <a:lnTo>
                    <a:pt x="14508" y="2683"/>
                  </a:lnTo>
                  <a:lnTo>
                    <a:pt x="14501" y="2699"/>
                  </a:lnTo>
                  <a:lnTo>
                    <a:pt x="14491" y="2714"/>
                  </a:lnTo>
                  <a:lnTo>
                    <a:pt x="14481" y="2728"/>
                  </a:lnTo>
                  <a:lnTo>
                    <a:pt x="14470" y="2741"/>
                  </a:lnTo>
                  <a:lnTo>
                    <a:pt x="14456" y="2753"/>
                  </a:lnTo>
                  <a:lnTo>
                    <a:pt x="14442" y="2763"/>
                  </a:lnTo>
                  <a:lnTo>
                    <a:pt x="14427" y="2773"/>
                  </a:lnTo>
                  <a:lnTo>
                    <a:pt x="14411" y="2780"/>
                  </a:lnTo>
                  <a:lnTo>
                    <a:pt x="14394" y="2786"/>
                  </a:lnTo>
                  <a:lnTo>
                    <a:pt x="14377" y="2791"/>
                  </a:lnTo>
                  <a:lnTo>
                    <a:pt x="14359" y="2794"/>
                  </a:lnTo>
                  <a:lnTo>
                    <a:pt x="14340" y="2795"/>
                  </a:lnTo>
                  <a:lnTo>
                    <a:pt x="14321" y="2794"/>
                  </a:lnTo>
                  <a:lnTo>
                    <a:pt x="14304" y="2791"/>
                  </a:lnTo>
                  <a:lnTo>
                    <a:pt x="14286" y="2786"/>
                  </a:lnTo>
                  <a:lnTo>
                    <a:pt x="14269" y="2780"/>
                  </a:lnTo>
                  <a:lnTo>
                    <a:pt x="14254" y="2773"/>
                  </a:lnTo>
                  <a:lnTo>
                    <a:pt x="14238" y="2763"/>
                  </a:lnTo>
                  <a:lnTo>
                    <a:pt x="14224" y="2753"/>
                  </a:lnTo>
                  <a:lnTo>
                    <a:pt x="14212" y="2741"/>
                  </a:lnTo>
                  <a:lnTo>
                    <a:pt x="14199" y="2728"/>
                  </a:lnTo>
                  <a:lnTo>
                    <a:pt x="14189" y="2714"/>
                  </a:lnTo>
                  <a:lnTo>
                    <a:pt x="14180" y="2699"/>
                  </a:lnTo>
                  <a:lnTo>
                    <a:pt x="14172" y="2683"/>
                  </a:lnTo>
                  <a:lnTo>
                    <a:pt x="14166" y="2666"/>
                  </a:lnTo>
                  <a:lnTo>
                    <a:pt x="14162" y="2648"/>
                  </a:lnTo>
                  <a:lnTo>
                    <a:pt x="14159" y="2631"/>
                  </a:lnTo>
                  <a:lnTo>
                    <a:pt x="14158" y="2612"/>
                  </a:lnTo>
                  <a:lnTo>
                    <a:pt x="14159" y="2593"/>
                  </a:lnTo>
                  <a:lnTo>
                    <a:pt x="14162" y="2575"/>
                  </a:lnTo>
                  <a:lnTo>
                    <a:pt x="14166" y="2558"/>
                  </a:lnTo>
                  <a:lnTo>
                    <a:pt x="14172" y="2541"/>
                  </a:lnTo>
                  <a:lnTo>
                    <a:pt x="14180" y="2525"/>
                  </a:lnTo>
                  <a:lnTo>
                    <a:pt x="14189" y="2510"/>
                  </a:lnTo>
                  <a:lnTo>
                    <a:pt x="14199" y="2496"/>
                  </a:lnTo>
                  <a:lnTo>
                    <a:pt x="14212" y="2482"/>
                  </a:lnTo>
                  <a:lnTo>
                    <a:pt x="14224" y="2471"/>
                  </a:lnTo>
                  <a:lnTo>
                    <a:pt x="14238" y="2460"/>
                  </a:lnTo>
                  <a:lnTo>
                    <a:pt x="14254" y="2451"/>
                  </a:lnTo>
                  <a:lnTo>
                    <a:pt x="14269" y="2444"/>
                  </a:lnTo>
                  <a:lnTo>
                    <a:pt x="14286" y="2437"/>
                  </a:lnTo>
                  <a:lnTo>
                    <a:pt x="14304" y="2433"/>
                  </a:lnTo>
                  <a:lnTo>
                    <a:pt x="14321" y="2430"/>
                  </a:lnTo>
                  <a:lnTo>
                    <a:pt x="14340" y="2429"/>
                  </a:lnTo>
                  <a:close/>
                  <a:moveTo>
                    <a:pt x="14879" y="2429"/>
                  </a:moveTo>
                  <a:lnTo>
                    <a:pt x="14897" y="2430"/>
                  </a:lnTo>
                  <a:lnTo>
                    <a:pt x="14916" y="2433"/>
                  </a:lnTo>
                  <a:lnTo>
                    <a:pt x="14933" y="2437"/>
                  </a:lnTo>
                  <a:lnTo>
                    <a:pt x="14950" y="2444"/>
                  </a:lnTo>
                  <a:lnTo>
                    <a:pt x="14966" y="2451"/>
                  </a:lnTo>
                  <a:lnTo>
                    <a:pt x="14981" y="2460"/>
                  </a:lnTo>
                  <a:lnTo>
                    <a:pt x="14995" y="2471"/>
                  </a:lnTo>
                  <a:lnTo>
                    <a:pt x="15008" y="2482"/>
                  </a:lnTo>
                  <a:lnTo>
                    <a:pt x="15019" y="2496"/>
                  </a:lnTo>
                  <a:lnTo>
                    <a:pt x="15031" y="2510"/>
                  </a:lnTo>
                  <a:lnTo>
                    <a:pt x="15039" y="2525"/>
                  </a:lnTo>
                  <a:lnTo>
                    <a:pt x="15047" y="2541"/>
                  </a:lnTo>
                  <a:lnTo>
                    <a:pt x="15054" y="2558"/>
                  </a:lnTo>
                  <a:lnTo>
                    <a:pt x="15058" y="2575"/>
                  </a:lnTo>
                  <a:lnTo>
                    <a:pt x="15061" y="2593"/>
                  </a:lnTo>
                  <a:lnTo>
                    <a:pt x="15062" y="2612"/>
                  </a:lnTo>
                  <a:lnTo>
                    <a:pt x="15061" y="2631"/>
                  </a:lnTo>
                  <a:lnTo>
                    <a:pt x="15058" y="2648"/>
                  </a:lnTo>
                  <a:lnTo>
                    <a:pt x="15054" y="2666"/>
                  </a:lnTo>
                  <a:lnTo>
                    <a:pt x="15047" y="2683"/>
                  </a:lnTo>
                  <a:lnTo>
                    <a:pt x="15039" y="2699"/>
                  </a:lnTo>
                  <a:lnTo>
                    <a:pt x="15031" y="2714"/>
                  </a:lnTo>
                  <a:lnTo>
                    <a:pt x="15019" y="2728"/>
                  </a:lnTo>
                  <a:lnTo>
                    <a:pt x="15008" y="2741"/>
                  </a:lnTo>
                  <a:lnTo>
                    <a:pt x="14995" y="2753"/>
                  </a:lnTo>
                  <a:lnTo>
                    <a:pt x="14981" y="2763"/>
                  </a:lnTo>
                  <a:lnTo>
                    <a:pt x="14966" y="2773"/>
                  </a:lnTo>
                  <a:lnTo>
                    <a:pt x="14950" y="2780"/>
                  </a:lnTo>
                  <a:lnTo>
                    <a:pt x="14933" y="2786"/>
                  </a:lnTo>
                  <a:lnTo>
                    <a:pt x="14916" y="2791"/>
                  </a:lnTo>
                  <a:lnTo>
                    <a:pt x="14897" y="2794"/>
                  </a:lnTo>
                  <a:lnTo>
                    <a:pt x="14879" y="2795"/>
                  </a:lnTo>
                  <a:lnTo>
                    <a:pt x="14861" y="2794"/>
                  </a:lnTo>
                  <a:lnTo>
                    <a:pt x="14842" y="2791"/>
                  </a:lnTo>
                  <a:lnTo>
                    <a:pt x="14825" y="2786"/>
                  </a:lnTo>
                  <a:lnTo>
                    <a:pt x="14809" y="2780"/>
                  </a:lnTo>
                  <a:lnTo>
                    <a:pt x="14792" y="2773"/>
                  </a:lnTo>
                  <a:lnTo>
                    <a:pt x="14777" y="2763"/>
                  </a:lnTo>
                  <a:lnTo>
                    <a:pt x="14763" y="2753"/>
                  </a:lnTo>
                  <a:lnTo>
                    <a:pt x="14750" y="2741"/>
                  </a:lnTo>
                  <a:lnTo>
                    <a:pt x="14739" y="2728"/>
                  </a:lnTo>
                  <a:lnTo>
                    <a:pt x="14728" y="2714"/>
                  </a:lnTo>
                  <a:lnTo>
                    <a:pt x="14719" y="2699"/>
                  </a:lnTo>
                  <a:lnTo>
                    <a:pt x="14710" y="2683"/>
                  </a:lnTo>
                  <a:lnTo>
                    <a:pt x="14705" y="2666"/>
                  </a:lnTo>
                  <a:lnTo>
                    <a:pt x="14700" y="2648"/>
                  </a:lnTo>
                  <a:lnTo>
                    <a:pt x="14698" y="2631"/>
                  </a:lnTo>
                  <a:lnTo>
                    <a:pt x="14697" y="2612"/>
                  </a:lnTo>
                  <a:lnTo>
                    <a:pt x="14698" y="2593"/>
                  </a:lnTo>
                  <a:lnTo>
                    <a:pt x="14700" y="2575"/>
                  </a:lnTo>
                  <a:lnTo>
                    <a:pt x="14705" y="2558"/>
                  </a:lnTo>
                  <a:lnTo>
                    <a:pt x="14710" y="2541"/>
                  </a:lnTo>
                  <a:lnTo>
                    <a:pt x="14719" y="2525"/>
                  </a:lnTo>
                  <a:lnTo>
                    <a:pt x="14728" y="2510"/>
                  </a:lnTo>
                  <a:lnTo>
                    <a:pt x="14739" y="2496"/>
                  </a:lnTo>
                  <a:lnTo>
                    <a:pt x="14750" y="2482"/>
                  </a:lnTo>
                  <a:lnTo>
                    <a:pt x="14763" y="2471"/>
                  </a:lnTo>
                  <a:lnTo>
                    <a:pt x="14777" y="2460"/>
                  </a:lnTo>
                  <a:lnTo>
                    <a:pt x="14792" y="2451"/>
                  </a:lnTo>
                  <a:lnTo>
                    <a:pt x="14809" y="2444"/>
                  </a:lnTo>
                  <a:lnTo>
                    <a:pt x="14825" y="2437"/>
                  </a:lnTo>
                  <a:lnTo>
                    <a:pt x="14842" y="2433"/>
                  </a:lnTo>
                  <a:lnTo>
                    <a:pt x="14861" y="2430"/>
                  </a:lnTo>
                  <a:lnTo>
                    <a:pt x="14879" y="2429"/>
                  </a:lnTo>
                  <a:close/>
                  <a:moveTo>
                    <a:pt x="15418" y="2429"/>
                  </a:moveTo>
                  <a:lnTo>
                    <a:pt x="15436" y="2430"/>
                  </a:lnTo>
                  <a:lnTo>
                    <a:pt x="15454" y="2433"/>
                  </a:lnTo>
                  <a:lnTo>
                    <a:pt x="15472" y="2437"/>
                  </a:lnTo>
                  <a:lnTo>
                    <a:pt x="15489" y="2444"/>
                  </a:lnTo>
                  <a:lnTo>
                    <a:pt x="15504" y="2451"/>
                  </a:lnTo>
                  <a:lnTo>
                    <a:pt x="15520" y="2460"/>
                  </a:lnTo>
                  <a:lnTo>
                    <a:pt x="15533" y="2471"/>
                  </a:lnTo>
                  <a:lnTo>
                    <a:pt x="15547" y="2482"/>
                  </a:lnTo>
                  <a:lnTo>
                    <a:pt x="15558" y="2496"/>
                  </a:lnTo>
                  <a:lnTo>
                    <a:pt x="15569" y="2510"/>
                  </a:lnTo>
                  <a:lnTo>
                    <a:pt x="15578" y="2525"/>
                  </a:lnTo>
                  <a:lnTo>
                    <a:pt x="15586" y="2541"/>
                  </a:lnTo>
                  <a:lnTo>
                    <a:pt x="15592" y="2558"/>
                  </a:lnTo>
                  <a:lnTo>
                    <a:pt x="15596" y="2575"/>
                  </a:lnTo>
                  <a:lnTo>
                    <a:pt x="15599" y="2593"/>
                  </a:lnTo>
                  <a:lnTo>
                    <a:pt x="15600" y="2612"/>
                  </a:lnTo>
                  <a:lnTo>
                    <a:pt x="15599" y="2631"/>
                  </a:lnTo>
                  <a:lnTo>
                    <a:pt x="15596" y="2648"/>
                  </a:lnTo>
                  <a:lnTo>
                    <a:pt x="15592" y="2666"/>
                  </a:lnTo>
                  <a:lnTo>
                    <a:pt x="15586" y="2683"/>
                  </a:lnTo>
                  <a:lnTo>
                    <a:pt x="15578" y="2699"/>
                  </a:lnTo>
                  <a:lnTo>
                    <a:pt x="15569" y="2714"/>
                  </a:lnTo>
                  <a:lnTo>
                    <a:pt x="15558" y="2728"/>
                  </a:lnTo>
                  <a:lnTo>
                    <a:pt x="15547" y="2741"/>
                  </a:lnTo>
                  <a:lnTo>
                    <a:pt x="15533" y="2753"/>
                  </a:lnTo>
                  <a:lnTo>
                    <a:pt x="15520" y="2763"/>
                  </a:lnTo>
                  <a:lnTo>
                    <a:pt x="15504" y="2773"/>
                  </a:lnTo>
                  <a:lnTo>
                    <a:pt x="15489" y="2780"/>
                  </a:lnTo>
                  <a:lnTo>
                    <a:pt x="15472" y="2786"/>
                  </a:lnTo>
                  <a:lnTo>
                    <a:pt x="15454" y="2791"/>
                  </a:lnTo>
                  <a:lnTo>
                    <a:pt x="15436" y="2794"/>
                  </a:lnTo>
                  <a:lnTo>
                    <a:pt x="15418" y="2795"/>
                  </a:lnTo>
                  <a:lnTo>
                    <a:pt x="15399" y="2794"/>
                  </a:lnTo>
                  <a:lnTo>
                    <a:pt x="15381" y="2791"/>
                  </a:lnTo>
                  <a:lnTo>
                    <a:pt x="15363" y="2786"/>
                  </a:lnTo>
                  <a:lnTo>
                    <a:pt x="15347" y="2780"/>
                  </a:lnTo>
                  <a:lnTo>
                    <a:pt x="15331" y="2773"/>
                  </a:lnTo>
                  <a:lnTo>
                    <a:pt x="15315" y="2763"/>
                  </a:lnTo>
                  <a:lnTo>
                    <a:pt x="15302" y="2753"/>
                  </a:lnTo>
                  <a:lnTo>
                    <a:pt x="15289" y="2741"/>
                  </a:lnTo>
                  <a:lnTo>
                    <a:pt x="15277" y="2728"/>
                  </a:lnTo>
                  <a:lnTo>
                    <a:pt x="15266" y="2714"/>
                  </a:lnTo>
                  <a:lnTo>
                    <a:pt x="15257" y="2699"/>
                  </a:lnTo>
                  <a:lnTo>
                    <a:pt x="15250" y="2683"/>
                  </a:lnTo>
                  <a:lnTo>
                    <a:pt x="15243" y="2666"/>
                  </a:lnTo>
                  <a:lnTo>
                    <a:pt x="15239" y="2648"/>
                  </a:lnTo>
                  <a:lnTo>
                    <a:pt x="15236" y="2631"/>
                  </a:lnTo>
                  <a:lnTo>
                    <a:pt x="15235" y="2612"/>
                  </a:lnTo>
                  <a:lnTo>
                    <a:pt x="15236" y="2593"/>
                  </a:lnTo>
                  <a:lnTo>
                    <a:pt x="15239" y="2575"/>
                  </a:lnTo>
                  <a:lnTo>
                    <a:pt x="15243" y="2558"/>
                  </a:lnTo>
                  <a:lnTo>
                    <a:pt x="15250" y="2541"/>
                  </a:lnTo>
                  <a:lnTo>
                    <a:pt x="15257" y="2525"/>
                  </a:lnTo>
                  <a:lnTo>
                    <a:pt x="15266" y="2510"/>
                  </a:lnTo>
                  <a:lnTo>
                    <a:pt x="15277" y="2496"/>
                  </a:lnTo>
                  <a:lnTo>
                    <a:pt x="15289" y="2482"/>
                  </a:lnTo>
                  <a:lnTo>
                    <a:pt x="15302" y="2471"/>
                  </a:lnTo>
                  <a:lnTo>
                    <a:pt x="15315" y="2460"/>
                  </a:lnTo>
                  <a:lnTo>
                    <a:pt x="15331" y="2451"/>
                  </a:lnTo>
                  <a:lnTo>
                    <a:pt x="15347" y="2444"/>
                  </a:lnTo>
                  <a:lnTo>
                    <a:pt x="15363" y="2437"/>
                  </a:lnTo>
                  <a:lnTo>
                    <a:pt x="15381" y="2433"/>
                  </a:lnTo>
                  <a:lnTo>
                    <a:pt x="15399" y="2430"/>
                  </a:lnTo>
                  <a:lnTo>
                    <a:pt x="15418" y="2429"/>
                  </a:lnTo>
                  <a:close/>
                  <a:moveTo>
                    <a:pt x="13682" y="943"/>
                  </a:moveTo>
                  <a:lnTo>
                    <a:pt x="15712" y="943"/>
                  </a:lnTo>
                  <a:lnTo>
                    <a:pt x="15712" y="1546"/>
                  </a:lnTo>
                  <a:lnTo>
                    <a:pt x="13682" y="1546"/>
                  </a:lnTo>
                  <a:lnTo>
                    <a:pt x="13682" y="943"/>
                  </a:lnTo>
                  <a:close/>
                  <a:moveTo>
                    <a:pt x="1545" y="1123"/>
                  </a:moveTo>
                  <a:lnTo>
                    <a:pt x="1545" y="943"/>
                  </a:lnTo>
                  <a:lnTo>
                    <a:pt x="1089" y="943"/>
                  </a:lnTo>
                  <a:lnTo>
                    <a:pt x="1089" y="1123"/>
                  </a:lnTo>
                  <a:lnTo>
                    <a:pt x="811" y="1123"/>
                  </a:lnTo>
                  <a:lnTo>
                    <a:pt x="811" y="1769"/>
                  </a:lnTo>
                  <a:lnTo>
                    <a:pt x="1822" y="1769"/>
                  </a:lnTo>
                  <a:lnTo>
                    <a:pt x="1822" y="1123"/>
                  </a:lnTo>
                  <a:lnTo>
                    <a:pt x="1545" y="1123"/>
                  </a:lnTo>
                  <a:close/>
                  <a:moveTo>
                    <a:pt x="3010" y="1123"/>
                  </a:moveTo>
                  <a:lnTo>
                    <a:pt x="3010" y="943"/>
                  </a:lnTo>
                  <a:lnTo>
                    <a:pt x="2555" y="943"/>
                  </a:lnTo>
                  <a:lnTo>
                    <a:pt x="2555" y="1123"/>
                  </a:lnTo>
                  <a:lnTo>
                    <a:pt x="2278" y="1123"/>
                  </a:lnTo>
                  <a:lnTo>
                    <a:pt x="2278" y="1769"/>
                  </a:lnTo>
                  <a:lnTo>
                    <a:pt x="3288" y="1769"/>
                  </a:lnTo>
                  <a:lnTo>
                    <a:pt x="3288" y="1123"/>
                  </a:lnTo>
                  <a:lnTo>
                    <a:pt x="3010" y="1123"/>
                  </a:lnTo>
                  <a:close/>
                  <a:moveTo>
                    <a:pt x="4477" y="1123"/>
                  </a:moveTo>
                  <a:lnTo>
                    <a:pt x="4477" y="943"/>
                  </a:lnTo>
                  <a:lnTo>
                    <a:pt x="4021" y="943"/>
                  </a:lnTo>
                  <a:lnTo>
                    <a:pt x="4021" y="1123"/>
                  </a:lnTo>
                  <a:lnTo>
                    <a:pt x="3743" y="1123"/>
                  </a:lnTo>
                  <a:lnTo>
                    <a:pt x="3743" y="1769"/>
                  </a:lnTo>
                  <a:lnTo>
                    <a:pt x="4754" y="1769"/>
                  </a:lnTo>
                  <a:lnTo>
                    <a:pt x="4754" y="1123"/>
                  </a:lnTo>
                  <a:lnTo>
                    <a:pt x="4477" y="1123"/>
                  </a:lnTo>
                  <a:close/>
                  <a:moveTo>
                    <a:pt x="5942" y="1123"/>
                  </a:moveTo>
                  <a:lnTo>
                    <a:pt x="5942" y="943"/>
                  </a:lnTo>
                  <a:lnTo>
                    <a:pt x="5486" y="943"/>
                  </a:lnTo>
                  <a:lnTo>
                    <a:pt x="5486" y="1123"/>
                  </a:lnTo>
                  <a:lnTo>
                    <a:pt x="5209" y="1123"/>
                  </a:lnTo>
                  <a:lnTo>
                    <a:pt x="5209" y="1769"/>
                  </a:lnTo>
                  <a:lnTo>
                    <a:pt x="6219" y="1769"/>
                  </a:lnTo>
                  <a:lnTo>
                    <a:pt x="6219" y="1123"/>
                  </a:lnTo>
                  <a:lnTo>
                    <a:pt x="5942" y="1123"/>
                  </a:lnTo>
                  <a:close/>
                  <a:moveTo>
                    <a:pt x="7407" y="1123"/>
                  </a:moveTo>
                  <a:lnTo>
                    <a:pt x="7407" y="943"/>
                  </a:lnTo>
                  <a:lnTo>
                    <a:pt x="6953" y="943"/>
                  </a:lnTo>
                  <a:lnTo>
                    <a:pt x="6953" y="1123"/>
                  </a:lnTo>
                  <a:lnTo>
                    <a:pt x="6675" y="1123"/>
                  </a:lnTo>
                  <a:lnTo>
                    <a:pt x="6675" y="1769"/>
                  </a:lnTo>
                  <a:lnTo>
                    <a:pt x="7685" y="1769"/>
                  </a:lnTo>
                  <a:lnTo>
                    <a:pt x="7685" y="1123"/>
                  </a:lnTo>
                  <a:lnTo>
                    <a:pt x="7407" y="1123"/>
                  </a:lnTo>
                  <a:close/>
                  <a:moveTo>
                    <a:pt x="8874" y="1123"/>
                  </a:moveTo>
                  <a:lnTo>
                    <a:pt x="8874" y="943"/>
                  </a:lnTo>
                  <a:lnTo>
                    <a:pt x="8418" y="943"/>
                  </a:lnTo>
                  <a:lnTo>
                    <a:pt x="8418" y="1123"/>
                  </a:lnTo>
                  <a:lnTo>
                    <a:pt x="8141" y="1123"/>
                  </a:lnTo>
                  <a:lnTo>
                    <a:pt x="8141" y="1769"/>
                  </a:lnTo>
                  <a:lnTo>
                    <a:pt x="9151" y="1769"/>
                  </a:lnTo>
                  <a:lnTo>
                    <a:pt x="9151" y="1123"/>
                  </a:lnTo>
                  <a:lnTo>
                    <a:pt x="8874" y="1123"/>
                  </a:lnTo>
                  <a:close/>
                  <a:moveTo>
                    <a:pt x="10339" y="1123"/>
                  </a:moveTo>
                  <a:lnTo>
                    <a:pt x="10339" y="943"/>
                  </a:lnTo>
                  <a:lnTo>
                    <a:pt x="9883" y="943"/>
                  </a:lnTo>
                  <a:lnTo>
                    <a:pt x="9883" y="1123"/>
                  </a:lnTo>
                  <a:lnTo>
                    <a:pt x="9606" y="1123"/>
                  </a:lnTo>
                  <a:lnTo>
                    <a:pt x="9606" y="1769"/>
                  </a:lnTo>
                  <a:lnTo>
                    <a:pt x="10617" y="1769"/>
                  </a:lnTo>
                  <a:lnTo>
                    <a:pt x="10617" y="1123"/>
                  </a:lnTo>
                  <a:lnTo>
                    <a:pt x="10339" y="1123"/>
                  </a:lnTo>
                  <a:close/>
                  <a:moveTo>
                    <a:pt x="1545" y="2845"/>
                  </a:moveTo>
                  <a:lnTo>
                    <a:pt x="1545" y="3025"/>
                  </a:lnTo>
                  <a:lnTo>
                    <a:pt x="1089" y="3025"/>
                  </a:lnTo>
                  <a:lnTo>
                    <a:pt x="1089" y="2845"/>
                  </a:lnTo>
                  <a:lnTo>
                    <a:pt x="811" y="2845"/>
                  </a:lnTo>
                  <a:lnTo>
                    <a:pt x="811" y="2199"/>
                  </a:lnTo>
                  <a:lnTo>
                    <a:pt x="1822" y="2199"/>
                  </a:lnTo>
                  <a:lnTo>
                    <a:pt x="1822" y="2845"/>
                  </a:lnTo>
                  <a:lnTo>
                    <a:pt x="1545" y="2845"/>
                  </a:lnTo>
                  <a:close/>
                  <a:moveTo>
                    <a:pt x="3010" y="2845"/>
                  </a:moveTo>
                  <a:lnTo>
                    <a:pt x="3010" y="3025"/>
                  </a:lnTo>
                  <a:lnTo>
                    <a:pt x="2555" y="3025"/>
                  </a:lnTo>
                  <a:lnTo>
                    <a:pt x="2555" y="2845"/>
                  </a:lnTo>
                  <a:lnTo>
                    <a:pt x="2278" y="2845"/>
                  </a:lnTo>
                  <a:lnTo>
                    <a:pt x="2278" y="2199"/>
                  </a:lnTo>
                  <a:lnTo>
                    <a:pt x="3288" y="2199"/>
                  </a:lnTo>
                  <a:lnTo>
                    <a:pt x="3288" y="2845"/>
                  </a:lnTo>
                  <a:lnTo>
                    <a:pt x="3010" y="2845"/>
                  </a:lnTo>
                  <a:close/>
                  <a:moveTo>
                    <a:pt x="4477" y="2845"/>
                  </a:moveTo>
                  <a:lnTo>
                    <a:pt x="4477" y="3025"/>
                  </a:lnTo>
                  <a:lnTo>
                    <a:pt x="4021" y="3025"/>
                  </a:lnTo>
                  <a:lnTo>
                    <a:pt x="4021" y="2845"/>
                  </a:lnTo>
                  <a:lnTo>
                    <a:pt x="3743" y="2845"/>
                  </a:lnTo>
                  <a:lnTo>
                    <a:pt x="3743" y="2199"/>
                  </a:lnTo>
                  <a:lnTo>
                    <a:pt x="4754" y="2199"/>
                  </a:lnTo>
                  <a:lnTo>
                    <a:pt x="4754" y="2845"/>
                  </a:lnTo>
                  <a:lnTo>
                    <a:pt x="4477" y="2845"/>
                  </a:lnTo>
                  <a:close/>
                  <a:moveTo>
                    <a:pt x="5942" y="2845"/>
                  </a:moveTo>
                  <a:lnTo>
                    <a:pt x="5942" y="3025"/>
                  </a:lnTo>
                  <a:lnTo>
                    <a:pt x="5486" y="3025"/>
                  </a:lnTo>
                  <a:lnTo>
                    <a:pt x="5486" y="2845"/>
                  </a:lnTo>
                  <a:lnTo>
                    <a:pt x="5209" y="2845"/>
                  </a:lnTo>
                  <a:lnTo>
                    <a:pt x="5209" y="2199"/>
                  </a:lnTo>
                  <a:lnTo>
                    <a:pt x="6219" y="2199"/>
                  </a:lnTo>
                  <a:lnTo>
                    <a:pt x="6219" y="2845"/>
                  </a:lnTo>
                  <a:lnTo>
                    <a:pt x="5942" y="2845"/>
                  </a:lnTo>
                  <a:close/>
                  <a:moveTo>
                    <a:pt x="7407" y="2845"/>
                  </a:moveTo>
                  <a:lnTo>
                    <a:pt x="7407" y="3025"/>
                  </a:lnTo>
                  <a:lnTo>
                    <a:pt x="6953" y="3025"/>
                  </a:lnTo>
                  <a:lnTo>
                    <a:pt x="6953" y="2845"/>
                  </a:lnTo>
                  <a:lnTo>
                    <a:pt x="6675" y="2845"/>
                  </a:lnTo>
                  <a:lnTo>
                    <a:pt x="6675" y="2199"/>
                  </a:lnTo>
                  <a:lnTo>
                    <a:pt x="7685" y="2199"/>
                  </a:lnTo>
                  <a:lnTo>
                    <a:pt x="7685" y="2845"/>
                  </a:lnTo>
                  <a:lnTo>
                    <a:pt x="7407" y="2845"/>
                  </a:lnTo>
                  <a:close/>
                  <a:moveTo>
                    <a:pt x="8874" y="2845"/>
                  </a:moveTo>
                  <a:lnTo>
                    <a:pt x="8874" y="3025"/>
                  </a:lnTo>
                  <a:lnTo>
                    <a:pt x="8418" y="3025"/>
                  </a:lnTo>
                  <a:lnTo>
                    <a:pt x="8418" y="2845"/>
                  </a:lnTo>
                  <a:lnTo>
                    <a:pt x="8141" y="2845"/>
                  </a:lnTo>
                  <a:lnTo>
                    <a:pt x="8141" y="2199"/>
                  </a:lnTo>
                  <a:lnTo>
                    <a:pt x="9151" y="2199"/>
                  </a:lnTo>
                  <a:lnTo>
                    <a:pt x="9151" y="2845"/>
                  </a:lnTo>
                  <a:lnTo>
                    <a:pt x="8874" y="2845"/>
                  </a:lnTo>
                  <a:close/>
                  <a:moveTo>
                    <a:pt x="10339" y="2845"/>
                  </a:moveTo>
                  <a:lnTo>
                    <a:pt x="10339" y="3025"/>
                  </a:lnTo>
                  <a:lnTo>
                    <a:pt x="9883" y="3025"/>
                  </a:lnTo>
                  <a:lnTo>
                    <a:pt x="9883" y="2845"/>
                  </a:lnTo>
                  <a:lnTo>
                    <a:pt x="9606" y="2845"/>
                  </a:lnTo>
                  <a:lnTo>
                    <a:pt x="9606" y="2199"/>
                  </a:lnTo>
                  <a:lnTo>
                    <a:pt x="10617" y="2199"/>
                  </a:lnTo>
                  <a:lnTo>
                    <a:pt x="10617" y="2845"/>
                  </a:lnTo>
                  <a:lnTo>
                    <a:pt x="10339" y="2845"/>
                  </a:lnTo>
                  <a:close/>
                  <a:moveTo>
                    <a:pt x="11851" y="1123"/>
                  </a:moveTo>
                  <a:lnTo>
                    <a:pt x="11851" y="943"/>
                  </a:lnTo>
                  <a:lnTo>
                    <a:pt x="11395" y="943"/>
                  </a:lnTo>
                  <a:lnTo>
                    <a:pt x="11395" y="1123"/>
                  </a:lnTo>
                  <a:lnTo>
                    <a:pt x="11117" y="1123"/>
                  </a:lnTo>
                  <a:lnTo>
                    <a:pt x="11117" y="1769"/>
                  </a:lnTo>
                  <a:lnTo>
                    <a:pt x="12128" y="1769"/>
                  </a:lnTo>
                  <a:lnTo>
                    <a:pt x="12128" y="1123"/>
                  </a:lnTo>
                  <a:lnTo>
                    <a:pt x="11851" y="1123"/>
                  </a:lnTo>
                  <a:close/>
                  <a:moveTo>
                    <a:pt x="11851" y="2845"/>
                  </a:moveTo>
                  <a:lnTo>
                    <a:pt x="11851" y="3025"/>
                  </a:lnTo>
                  <a:lnTo>
                    <a:pt x="11395" y="3025"/>
                  </a:lnTo>
                  <a:lnTo>
                    <a:pt x="11395" y="2845"/>
                  </a:lnTo>
                  <a:lnTo>
                    <a:pt x="11117" y="2845"/>
                  </a:lnTo>
                  <a:lnTo>
                    <a:pt x="11117" y="2199"/>
                  </a:lnTo>
                  <a:lnTo>
                    <a:pt x="12128" y="2199"/>
                  </a:lnTo>
                  <a:lnTo>
                    <a:pt x="12128" y="2845"/>
                  </a:lnTo>
                  <a:lnTo>
                    <a:pt x="11851" y="28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13"/>
            <p:cNvSpPr>
              <a:spLocks noChangeAspect="1" noEditPoints="1"/>
            </p:cNvSpPr>
            <p:nvPr/>
          </p:nvSpPr>
          <p:spPr bwMode="auto">
            <a:xfrm>
              <a:off x="1285268" y="2351554"/>
              <a:ext cx="389937" cy="104886"/>
            </a:xfrm>
            <a:custGeom>
              <a:avLst/>
              <a:gdLst/>
              <a:ahLst/>
              <a:cxnLst>
                <a:cxn ang="0">
                  <a:pos x="16278" y="39"/>
                </a:cxn>
                <a:cxn ang="0">
                  <a:pos x="16504" y="184"/>
                </a:cxn>
                <a:cxn ang="0">
                  <a:pos x="16649" y="411"/>
                </a:cxn>
                <a:cxn ang="0">
                  <a:pos x="16687" y="3376"/>
                </a:cxn>
                <a:cxn ang="0">
                  <a:pos x="16612" y="3641"/>
                </a:cxn>
                <a:cxn ang="0">
                  <a:pos x="16437" y="3844"/>
                </a:cxn>
                <a:cxn ang="0">
                  <a:pos x="16189" y="3955"/>
                </a:cxn>
                <a:cxn ang="0">
                  <a:pos x="499" y="3955"/>
                </a:cxn>
                <a:cxn ang="0">
                  <a:pos x="251" y="3844"/>
                </a:cxn>
                <a:cxn ang="0">
                  <a:pos x="75" y="3641"/>
                </a:cxn>
                <a:cxn ang="0">
                  <a:pos x="1" y="3376"/>
                </a:cxn>
                <a:cxn ang="0">
                  <a:pos x="38" y="411"/>
                </a:cxn>
                <a:cxn ang="0">
                  <a:pos x="184" y="184"/>
                </a:cxn>
                <a:cxn ang="0">
                  <a:pos x="410" y="39"/>
                </a:cxn>
                <a:cxn ang="0">
                  <a:pos x="13820" y="2430"/>
                </a:cxn>
                <a:cxn ang="0">
                  <a:pos x="13953" y="2510"/>
                </a:cxn>
                <a:cxn ang="0">
                  <a:pos x="13976" y="2666"/>
                </a:cxn>
                <a:cxn ang="0">
                  <a:pos x="13873" y="2780"/>
                </a:cxn>
                <a:cxn ang="0">
                  <a:pos x="13714" y="2773"/>
                </a:cxn>
                <a:cxn ang="0">
                  <a:pos x="13623" y="2648"/>
                </a:cxn>
                <a:cxn ang="0">
                  <a:pos x="13661" y="2496"/>
                </a:cxn>
                <a:cxn ang="0">
                  <a:pos x="13802" y="2429"/>
                </a:cxn>
                <a:cxn ang="0">
                  <a:pos x="14470" y="2482"/>
                </a:cxn>
                <a:cxn ang="0">
                  <a:pos x="14522" y="2631"/>
                </a:cxn>
                <a:cxn ang="0">
                  <a:pos x="14442" y="2763"/>
                </a:cxn>
                <a:cxn ang="0">
                  <a:pos x="14286" y="2786"/>
                </a:cxn>
                <a:cxn ang="0">
                  <a:pos x="14172" y="2683"/>
                </a:cxn>
                <a:cxn ang="0">
                  <a:pos x="14180" y="2525"/>
                </a:cxn>
                <a:cxn ang="0">
                  <a:pos x="14304" y="2433"/>
                </a:cxn>
                <a:cxn ang="0">
                  <a:pos x="14981" y="2460"/>
                </a:cxn>
                <a:cxn ang="0">
                  <a:pos x="15061" y="2593"/>
                </a:cxn>
                <a:cxn ang="0">
                  <a:pos x="15008" y="2741"/>
                </a:cxn>
                <a:cxn ang="0">
                  <a:pos x="14861" y="2794"/>
                </a:cxn>
                <a:cxn ang="0">
                  <a:pos x="14728" y="2714"/>
                </a:cxn>
                <a:cxn ang="0">
                  <a:pos x="14705" y="2558"/>
                </a:cxn>
                <a:cxn ang="0">
                  <a:pos x="14809" y="2444"/>
                </a:cxn>
                <a:cxn ang="0">
                  <a:pos x="15489" y="2444"/>
                </a:cxn>
                <a:cxn ang="0">
                  <a:pos x="15592" y="2558"/>
                </a:cxn>
                <a:cxn ang="0">
                  <a:pos x="15569" y="2714"/>
                </a:cxn>
                <a:cxn ang="0">
                  <a:pos x="15436" y="2794"/>
                </a:cxn>
                <a:cxn ang="0">
                  <a:pos x="15289" y="2741"/>
                </a:cxn>
                <a:cxn ang="0">
                  <a:pos x="15236" y="2593"/>
                </a:cxn>
                <a:cxn ang="0">
                  <a:pos x="15315" y="2460"/>
                </a:cxn>
                <a:cxn ang="0">
                  <a:pos x="15712" y="1546"/>
                </a:cxn>
                <a:cxn ang="0">
                  <a:pos x="1822" y="1769"/>
                </a:cxn>
                <a:cxn ang="0">
                  <a:pos x="3288" y="1769"/>
                </a:cxn>
                <a:cxn ang="0">
                  <a:pos x="4754" y="1769"/>
                </a:cxn>
                <a:cxn ang="0">
                  <a:pos x="6219" y="1769"/>
                </a:cxn>
                <a:cxn ang="0">
                  <a:pos x="7685" y="1769"/>
                </a:cxn>
                <a:cxn ang="0">
                  <a:pos x="9151" y="1769"/>
                </a:cxn>
                <a:cxn ang="0">
                  <a:pos x="10617" y="1769"/>
                </a:cxn>
                <a:cxn ang="0">
                  <a:pos x="1822" y="2199"/>
                </a:cxn>
                <a:cxn ang="0">
                  <a:pos x="3288" y="2199"/>
                </a:cxn>
                <a:cxn ang="0">
                  <a:pos x="4754" y="2199"/>
                </a:cxn>
                <a:cxn ang="0">
                  <a:pos x="6219" y="2199"/>
                </a:cxn>
                <a:cxn ang="0">
                  <a:pos x="7685" y="2199"/>
                </a:cxn>
                <a:cxn ang="0">
                  <a:pos x="9151" y="2199"/>
                </a:cxn>
                <a:cxn ang="0">
                  <a:pos x="10617" y="2199"/>
                </a:cxn>
                <a:cxn ang="0">
                  <a:pos x="12128" y="1769"/>
                </a:cxn>
                <a:cxn ang="0">
                  <a:pos x="12128" y="2199"/>
                </a:cxn>
              </a:cxnLst>
              <a:rect l="0" t="0" r="r" b="b"/>
              <a:pathLst>
                <a:path w="16688" h="3968">
                  <a:moveTo>
                    <a:pt x="624" y="0"/>
                  </a:moveTo>
                  <a:lnTo>
                    <a:pt x="16064" y="0"/>
                  </a:lnTo>
                  <a:lnTo>
                    <a:pt x="16097" y="1"/>
                  </a:lnTo>
                  <a:lnTo>
                    <a:pt x="16128" y="3"/>
                  </a:lnTo>
                  <a:lnTo>
                    <a:pt x="16159" y="7"/>
                  </a:lnTo>
                  <a:lnTo>
                    <a:pt x="16189" y="13"/>
                  </a:lnTo>
                  <a:lnTo>
                    <a:pt x="16220" y="20"/>
                  </a:lnTo>
                  <a:lnTo>
                    <a:pt x="16249" y="28"/>
                  </a:lnTo>
                  <a:lnTo>
                    <a:pt x="16278" y="39"/>
                  </a:lnTo>
                  <a:lnTo>
                    <a:pt x="16306" y="49"/>
                  </a:lnTo>
                  <a:lnTo>
                    <a:pt x="16334" y="62"/>
                  </a:lnTo>
                  <a:lnTo>
                    <a:pt x="16360" y="76"/>
                  </a:lnTo>
                  <a:lnTo>
                    <a:pt x="16387" y="91"/>
                  </a:lnTo>
                  <a:lnTo>
                    <a:pt x="16413" y="108"/>
                  </a:lnTo>
                  <a:lnTo>
                    <a:pt x="16437" y="124"/>
                  </a:lnTo>
                  <a:lnTo>
                    <a:pt x="16461" y="143"/>
                  </a:lnTo>
                  <a:lnTo>
                    <a:pt x="16484" y="163"/>
                  </a:lnTo>
                  <a:lnTo>
                    <a:pt x="16504" y="184"/>
                  </a:lnTo>
                  <a:lnTo>
                    <a:pt x="16525" y="205"/>
                  </a:lnTo>
                  <a:lnTo>
                    <a:pt x="16545" y="228"/>
                  </a:lnTo>
                  <a:lnTo>
                    <a:pt x="16564" y="252"/>
                  </a:lnTo>
                  <a:lnTo>
                    <a:pt x="16581" y="276"/>
                  </a:lnTo>
                  <a:lnTo>
                    <a:pt x="16597" y="302"/>
                  </a:lnTo>
                  <a:lnTo>
                    <a:pt x="16612" y="328"/>
                  </a:lnTo>
                  <a:lnTo>
                    <a:pt x="16626" y="354"/>
                  </a:lnTo>
                  <a:lnTo>
                    <a:pt x="16639" y="382"/>
                  </a:lnTo>
                  <a:lnTo>
                    <a:pt x="16649" y="411"/>
                  </a:lnTo>
                  <a:lnTo>
                    <a:pt x="16660" y="440"/>
                  </a:lnTo>
                  <a:lnTo>
                    <a:pt x="16668" y="469"/>
                  </a:lnTo>
                  <a:lnTo>
                    <a:pt x="16675" y="499"/>
                  </a:lnTo>
                  <a:lnTo>
                    <a:pt x="16681" y="530"/>
                  </a:lnTo>
                  <a:lnTo>
                    <a:pt x="16685" y="561"/>
                  </a:lnTo>
                  <a:lnTo>
                    <a:pt x="16687" y="592"/>
                  </a:lnTo>
                  <a:lnTo>
                    <a:pt x="16688" y="625"/>
                  </a:lnTo>
                  <a:lnTo>
                    <a:pt x="16688" y="3343"/>
                  </a:lnTo>
                  <a:lnTo>
                    <a:pt x="16687" y="3376"/>
                  </a:lnTo>
                  <a:lnTo>
                    <a:pt x="16685" y="3407"/>
                  </a:lnTo>
                  <a:lnTo>
                    <a:pt x="16681" y="3438"/>
                  </a:lnTo>
                  <a:lnTo>
                    <a:pt x="16675" y="3469"/>
                  </a:lnTo>
                  <a:lnTo>
                    <a:pt x="16668" y="3499"/>
                  </a:lnTo>
                  <a:lnTo>
                    <a:pt x="16660" y="3529"/>
                  </a:lnTo>
                  <a:lnTo>
                    <a:pt x="16649" y="3557"/>
                  </a:lnTo>
                  <a:lnTo>
                    <a:pt x="16639" y="3586"/>
                  </a:lnTo>
                  <a:lnTo>
                    <a:pt x="16626" y="3614"/>
                  </a:lnTo>
                  <a:lnTo>
                    <a:pt x="16612" y="3641"/>
                  </a:lnTo>
                  <a:lnTo>
                    <a:pt x="16597" y="3667"/>
                  </a:lnTo>
                  <a:lnTo>
                    <a:pt x="16581" y="3692"/>
                  </a:lnTo>
                  <a:lnTo>
                    <a:pt x="16564" y="3716"/>
                  </a:lnTo>
                  <a:lnTo>
                    <a:pt x="16545" y="3740"/>
                  </a:lnTo>
                  <a:lnTo>
                    <a:pt x="16525" y="3763"/>
                  </a:lnTo>
                  <a:lnTo>
                    <a:pt x="16504" y="3784"/>
                  </a:lnTo>
                  <a:lnTo>
                    <a:pt x="16484" y="3805"/>
                  </a:lnTo>
                  <a:lnTo>
                    <a:pt x="16461" y="3825"/>
                  </a:lnTo>
                  <a:lnTo>
                    <a:pt x="16437" y="3844"/>
                  </a:lnTo>
                  <a:lnTo>
                    <a:pt x="16413" y="3861"/>
                  </a:lnTo>
                  <a:lnTo>
                    <a:pt x="16387" y="3877"/>
                  </a:lnTo>
                  <a:lnTo>
                    <a:pt x="16360" y="3893"/>
                  </a:lnTo>
                  <a:lnTo>
                    <a:pt x="16334" y="3906"/>
                  </a:lnTo>
                  <a:lnTo>
                    <a:pt x="16306" y="3919"/>
                  </a:lnTo>
                  <a:lnTo>
                    <a:pt x="16278" y="3930"/>
                  </a:lnTo>
                  <a:lnTo>
                    <a:pt x="16249" y="3940"/>
                  </a:lnTo>
                  <a:lnTo>
                    <a:pt x="16220" y="3948"/>
                  </a:lnTo>
                  <a:lnTo>
                    <a:pt x="16189" y="3955"/>
                  </a:lnTo>
                  <a:lnTo>
                    <a:pt x="16159" y="3961"/>
                  </a:lnTo>
                  <a:lnTo>
                    <a:pt x="16128" y="3965"/>
                  </a:lnTo>
                  <a:lnTo>
                    <a:pt x="16097" y="3967"/>
                  </a:lnTo>
                  <a:lnTo>
                    <a:pt x="16064" y="3968"/>
                  </a:lnTo>
                  <a:lnTo>
                    <a:pt x="624" y="3968"/>
                  </a:lnTo>
                  <a:lnTo>
                    <a:pt x="591" y="3967"/>
                  </a:lnTo>
                  <a:lnTo>
                    <a:pt x="560" y="3965"/>
                  </a:lnTo>
                  <a:lnTo>
                    <a:pt x="529" y="3961"/>
                  </a:lnTo>
                  <a:lnTo>
                    <a:pt x="499" y="3955"/>
                  </a:lnTo>
                  <a:lnTo>
                    <a:pt x="468" y="3948"/>
                  </a:lnTo>
                  <a:lnTo>
                    <a:pt x="438" y="3940"/>
                  </a:lnTo>
                  <a:lnTo>
                    <a:pt x="410" y="3930"/>
                  </a:lnTo>
                  <a:lnTo>
                    <a:pt x="382" y="3919"/>
                  </a:lnTo>
                  <a:lnTo>
                    <a:pt x="354" y="3906"/>
                  </a:lnTo>
                  <a:lnTo>
                    <a:pt x="326" y="3893"/>
                  </a:lnTo>
                  <a:lnTo>
                    <a:pt x="300" y="3877"/>
                  </a:lnTo>
                  <a:lnTo>
                    <a:pt x="275" y="3861"/>
                  </a:lnTo>
                  <a:lnTo>
                    <a:pt x="251" y="3844"/>
                  </a:lnTo>
                  <a:lnTo>
                    <a:pt x="227" y="3825"/>
                  </a:lnTo>
                  <a:lnTo>
                    <a:pt x="204" y="3805"/>
                  </a:lnTo>
                  <a:lnTo>
                    <a:pt x="184" y="3784"/>
                  </a:lnTo>
                  <a:lnTo>
                    <a:pt x="163" y="3763"/>
                  </a:lnTo>
                  <a:lnTo>
                    <a:pt x="143" y="3740"/>
                  </a:lnTo>
                  <a:lnTo>
                    <a:pt x="124" y="3716"/>
                  </a:lnTo>
                  <a:lnTo>
                    <a:pt x="106" y="3692"/>
                  </a:lnTo>
                  <a:lnTo>
                    <a:pt x="91" y="3667"/>
                  </a:lnTo>
                  <a:lnTo>
                    <a:pt x="75" y="3641"/>
                  </a:lnTo>
                  <a:lnTo>
                    <a:pt x="62" y="3614"/>
                  </a:lnTo>
                  <a:lnTo>
                    <a:pt x="49" y="3586"/>
                  </a:lnTo>
                  <a:lnTo>
                    <a:pt x="38" y="3557"/>
                  </a:lnTo>
                  <a:lnTo>
                    <a:pt x="28" y="3529"/>
                  </a:lnTo>
                  <a:lnTo>
                    <a:pt x="20" y="3499"/>
                  </a:lnTo>
                  <a:lnTo>
                    <a:pt x="13" y="3469"/>
                  </a:lnTo>
                  <a:lnTo>
                    <a:pt x="7" y="3438"/>
                  </a:lnTo>
                  <a:lnTo>
                    <a:pt x="3" y="3407"/>
                  </a:lnTo>
                  <a:lnTo>
                    <a:pt x="1" y="3376"/>
                  </a:lnTo>
                  <a:lnTo>
                    <a:pt x="0" y="3343"/>
                  </a:lnTo>
                  <a:lnTo>
                    <a:pt x="0" y="625"/>
                  </a:lnTo>
                  <a:lnTo>
                    <a:pt x="1" y="592"/>
                  </a:lnTo>
                  <a:lnTo>
                    <a:pt x="3" y="561"/>
                  </a:lnTo>
                  <a:lnTo>
                    <a:pt x="7" y="530"/>
                  </a:lnTo>
                  <a:lnTo>
                    <a:pt x="13" y="499"/>
                  </a:lnTo>
                  <a:lnTo>
                    <a:pt x="20" y="469"/>
                  </a:lnTo>
                  <a:lnTo>
                    <a:pt x="28" y="440"/>
                  </a:lnTo>
                  <a:lnTo>
                    <a:pt x="38" y="411"/>
                  </a:lnTo>
                  <a:lnTo>
                    <a:pt x="49" y="382"/>
                  </a:lnTo>
                  <a:lnTo>
                    <a:pt x="62" y="354"/>
                  </a:lnTo>
                  <a:lnTo>
                    <a:pt x="75" y="328"/>
                  </a:lnTo>
                  <a:lnTo>
                    <a:pt x="91" y="302"/>
                  </a:lnTo>
                  <a:lnTo>
                    <a:pt x="106" y="276"/>
                  </a:lnTo>
                  <a:lnTo>
                    <a:pt x="124" y="252"/>
                  </a:lnTo>
                  <a:lnTo>
                    <a:pt x="143" y="228"/>
                  </a:lnTo>
                  <a:lnTo>
                    <a:pt x="163" y="205"/>
                  </a:lnTo>
                  <a:lnTo>
                    <a:pt x="184" y="184"/>
                  </a:lnTo>
                  <a:lnTo>
                    <a:pt x="204" y="163"/>
                  </a:lnTo>
                  <a:lnTo>
                    <a:pt x="227" y="143"/>
                  </a:lnTo>
                  <a:lnTo>
                    <a:pt x="251" y="124"/>
                  </a:lnTo>
                  <a:lnTo>
                    <a:pt x="275" y="108"/>
                  </a:lnTo>
                  <a:lnTo>
                    <a:pt x="300" y="91"/>
                  </a:lnTo>
                  <a:lnTo>
                    <a:pt x="326" y="76"/>
                  </a:lnTo>
                  <a:lnTo>
                    <a:pt x="354" y="62"/>
                  </a:lnTo>
                  <a:lnTo>
                    <a:pt x="382" y="49"/>
                  </a:lnTo>
                  <a:lnTo>
                    <a:pt x="410" y="39"/>
                  </a:lnTo>
                  <a:lnTo>
                    <a:pt x="438" y="28"/>
                  </a:lnTo>
                  <a:lnTo>
                    <a:pt x="468" y="20"/>
                  </a:lnTo>
                  <a:lnTo>
                    <a:pt x="499" y="13"/>
                  </a:lnTo>
                  <a:lnTo>
                    <a:pt x="529" y="7"/>
                  </a:lnTo>
                  <a:lnTo>
                    <a:pt x="560" y="3"/>
                  </a:lnTo>
                  <a:lnTo>
                    <a:pt x="591" y="1"/>
                  </a:lnTo>
                  <a:lnTo>
                    <a:pt x="624" y="0"/>
                  </a:lnTo>
                  <a:close/>
                  <a:moveTo>
                    <a:pt x="13802" y="2429"/>
                  </a:moveTo>
                  <a:lnTo>
                    <a:pt x="13820" y="2430"/>
                  </a:lnTo>
                  <a:lnTo>
                    <a:pt x="13839" y="2433"/>
                  </a:lnTo>
                  <a:lnTo>
                    <a:pt x="13856" y="2437"/>
                  </a:lnTo>
                  <a:lnTo>
                    <a:pt x="13873" y="2444"/>
                  </a:lnTo>
                  <a:lnTo>
                    <a:pt x="13889" y="2451"/>
                  </a:lnTo>
                  <a:lnTo>
                    <a:pt x="13903" y="2460"/>
                  </a:lnTo>
                  <a:lnTo>
                    <a:pt x="13918" y="2471"/>
                  </a:lnTo>
                  <a:lnTo>
                    <a:pt x="13930" y="2482"/>
                  </a:lnTo>
                  <a:lnTo>
                    <a:pt x="13942" y="2496"/>
                  </a:lnTo>
                  <a:lnTo>
                    <a:pt x="13953" y="2510"/>
                  </a:lnTo>
                  <a:lnTo>
                    <a:pt x="13962" y="2525"/>
                  </a:lnTo>
                  <a:lnTo>
                    <a:pt x="13970" y="2541"/>
                  </a:lnTo>
                  <a:lnTo>
                    <a:pt x="13976" y="2558"/>
                  </a:lnTo>
                  <a:lnTo>
                    <a:pt x="13980" y="2575"/>
                  </a:lnTo>
                  <a:lnTo>
                    <a:pt x="13984" y="2593"/>
                  </a:lnTo>
                  <a:lnTo>
                    <a:pt x="13985" y="2612"/>
                  </a:lnTo>
                  <a:lnTo>
                    <a:pt x="13984" y="2631"/>
                  </a:lnTo>
                  <a:lnTo>
                    <a:pt x="13980" y="2648"/>
                  </a:lnTo>
                  <a:lnTo>
                    <a:pt x="13976" y="2666"/>
                  </a:lnTo>
                  <a:lnTo>
                    <a:pt x="13970" y="2683"/>
                  </a:lnTo>
                  <a:lnTo>
                    <a:pt x="13962" y="2699"/>
                  </a:lnTo>
                  <a:lnTo>
                    <a:pt x="13953" y="2714"/>
                  </a:lnTo>
                  <a:lnTo>
                    <a:pt x="13942" y="2728"/>
                  </a:lnTo>
                  <a:lnTo>
                    <a:pt x="13930" y="2741"/>
                  </a:lnTo>
                  <a:lnTo>
                    <a:pt x="13918" y="2753"/>
                  </a:lnTo>
                  <a:lnTo>
                    <a:pt x="13903" y="2763"/>
                  </a:lnTo>
                  <a:lnTo>
                    <a:pt x="13889" y="2773"/>
                  </a:lnTo>
                  <a:lnTo>
                    <a:pt x="13873" y="2780"/>
                  </a:lnTo>
                  <a:lnTo>
                    <a:pt x="13856" y="2786"/>
                  </a:lnTo>
                  <a:lnTo>
                    <a:pt x="13839" y="2791"/>
                  </a:lnTo>
                  <a:lnTo>
                    <a:pt x="13820" y="2794"/>
                  </a:lnTo>
                  <a:lnTo>
                    <a:pt x="13802" y="2795"/>
                  </a:lnTo>
                  <a:lnTo>
                    <a:pt x="13783" y="2794"/>
                  </a:lnTo>
                  <a:lnTo>
                    <a:pt x="13764" y="2791"/>
                  </a:lnTo>
                  <a:lnTo>
                    <a:pt x="13748" y="2786"/>
                  </a:lnTo>
                  <a:lnTo>
                    <a:pt x="13731" y="2780"/>
                  </a:lnTo>
                  <a:lnTo>
                    <a:pt x="13714" y="2773"/>
                  </a:lnTo>
                  <a:lnTo>
                    <a:pt x="13700" y="2763"/>
                  </a:lnTo>
                  <a:lnTo>
                    <a:pt x="13685" y="2753"/>
                  </a:lnTo>
                  <a:lnTo>
                    <a:pt x="13673" y="2741"/>
                  </a:lnTo>
                  <a:lnTo>
                    <a:pt x="13661" y="2728"/>
                  </a:lnTo>
                  <a:lnTo>
                    <a:pt x="13651" y="2714"/>
                  </a:lnTo>
                  <a:lnTo>
                    <a:pt x="13641" y="2699"/>
                  </a:lnTo>
                  <a:lnTo>
                    <a:pt x="13634" y="2683"/>
                  </a:lnTo>
                  <a:lnTo>
                    <a:pt x="13628" y="2666"/>
                  </a:lnTo>
                  <a:lnTo>
                    <a:pt x="13623" y="2648"/>
                  </a:lnTo>
                  <a:lnTo>
                    <a:pt x="13621" y="2631"/>
                  </a:lnTo>
                  <a:lnTo>
                    <a:pt x="13619" y="2612"/>
                  </a:lnTo>
                  <a:lnTo>
                    <a:pt x="13621" y="2593"/>
                  </a:lnTo>
                  <a:lnTo>
                    <a:pt x="13623" y="2575"/>
                  </a:lnTo>
                  <a:lnTo>
                    <a:pt x="13628" y="2558"/>
                  </a:lnTo>
                  <a:lnTo>
                    <a:pt x="13634" y="2541"/>
                  </a:lnTo>
                  <a:lnTo>
                    <a:pt x="13641" y="2525"/>
                  </a:lnTo>
                  <a:lnTo>
                    <a:pt x="13651" y="2510"/>
                  </a:lnTo>
                  <a:lnTo>
                    <a:pt x="13661" y="2496"/>
                  </a:lnTo>
                  <a:lnTo>
                    <a:pt x="13673" y="2482"/>
                  </a:lnTo>
                  <a:lnTo>
                    <a:pt x="13685" y="2471"/>
                  </a:lnTo>
                  <a:lnTo>
                    <a:pt x="13700" y="2460"/>
                  </a:lnTo>
                  <a:lnTo>
                    <a:pt x="13714" y="2451"/>
                  </a:lnTo>
                  <a:lnTo>
                    <a:pt x="13731" y="2444"/>
                  </a:lnTo>
                  <a:lnTo>
                    <a:pt x="13748" y="2437"/>
                  </a:lnTo>
                  <a:lnTo>
                    <a:pt x="13764" y="2433"/>
                  </a:lnTo>
                  <a:lnTo>
                    <a:pt x="13783" y="2430"/>
                  </a:lnTo>
                  <a:lnTo>
                    <a:pt x="13802" y="2429"/>
                  </a:lnTo>
                  <a:close/>
                  <a:moveTo>
                    <a:pt x="14340" y="2429"/>
                  </a:moveTo>
                  <a:lnTo>
                    <a:pt x="14359" y="2430"/>
                  </a:lnTo>
                  <a:lnTo>
                    <a:pt x="14377" y="2433"/>
                  </a:lnTo>
                  <a:lnTo>
                    <a:pt x="14394" y="2437"/>
                  </a:lnTo>
                  <a:lnTo>
                    <a:pt x="14411" y="2444"/>
                  </a:lnTo>
                  <a:lnTo>
                    <a:pt x="14427" y="2451"/>
                  </a:lnTo>
                  <a:lnTo>
                    <a:pt x="14442" y="2460"/>
                  </a:lnTo>
                  <a:lnTo>
                    <a:pt x="14456" y="2471"/>
                  </a:lnTo>
                  <a:lnTo>
                    <a:pt x="14470" y="2482"/>
                  </a:lnTo>
                  <a:lnTo>
                    <a:pt x="14481" y="2496"/>
                  </a:lnTo>
                  <a:lnTo>
                    <a:pt x="14491" y="2510"/>
                  </a:lnTo>
                  <a:lnTo>
                    <a:pt x="14501" y="2525"/>
                  </a:lnTo>
                  <a:lnTo>
                    <a:pt x="14508" y="2541"/>
                  </a:lnTo>
                  <a:lnTo>
                    <a:pt x="14514" y="2558"/>
                  </a:lnTo>
                  <a:lnTo>
                    <a:pt x="14519" y="2575"/>
                  </a:lnTo>
                  <a:lnTo>
                    <a:pt x="14522" y="2593"/>
                  </a:lnTo>
                  <a:lnTo>
                    <a:pt x="14523" y="2612"/>
                  </a:lnTo>
                  <a:lnTo>
                    <a:pt x="14522" y="2631"/>
                  </a:lnTo>
                  <a:lnTo>
                    <a:pt x="14519" y="2648"/>
                  </a:lnTo>
                  <a:lnTo>
                    <a:pt x="14514" y="2666"/>
                  </a:lnTo>
                  <a:lnTo>
                    <a:pt x="14508" y="2683"/>
                  </a:lnTo>
                  <a:lnTo>
                    <a:pt x="14501" y="2699"/>
                  </a:lnTo>
                  <a:lnTo>
                    <a:pt x="14491" y="2714"/>
                  </a:lnTo>
                  <a:lnTo>
                    <a:pt x="14481" y="2728"/>
                  </a:lnTo>
                  <a:lnTo>
                    <a:pt x="14470" y="2741"/>
                  </a:lnTo>
                  <a:lnTo>
                    <a:pt x="14456" y="2753"/>
                  </a:lnTo>
                  <a:lnTo>
                    <a:pt x="14442" y="2763"/>
                  </a:lnTo>
                  <a:lnTo>
                    <a:pt x="14427" y="2773"/>
                  </a:lnTo>
                  <a:lnTo>
                    <a:pt x="14411" y="2780"/>
                  </a:lnTo>
                  <a:lnTo>
                    <a:pt x="14394" y="2786"/>
                  </a:lnTo>
                  <a:lnTo>
                    <a:pt x="14377" y="2791"/>
                  </a:lnTo>
                  <a:lnTo>
                    <a:pt x="14359" y="2794"/>
                  </a:lnTo>
                  <a:lnTo>
                    <a:pt x="14340" y="2795"/>
                  </a:lnTo>
                  <a:lnTo>
                    <a:pt x="14321" y="2794"/>
                  </a:lnTo>
                  <a:lnTo>
                    <a:pt x="14304" y="2791"/>
                  </a:lnTo>
                  <a:lnTo>
                    <a:pt x="14286" y="2786"/>
                  </a:lnTo>
                  <a:lnTo>
                    <a:pt x="14269" y="2780"/>
                  </a:lnTo>
                  <a:lnTo>
                    <a:pt x="14254" y="2773"/>
                  </a:lnTo>
                  <a:lnTo>
                    <a:pt x="14238" y="2763"/>
                  </a:lnTo>
                  <a:lnTo>
                    <a:pt x="14224" y="2753"/>
                  </a:lnTo>
                  <a:lnTo>
                    <a:pt x="14212" y="2741"/>
                  </a:lnTo>
                  <a:lnTo>
                    <a:pt x="14199" y="2728"/>
                  </a:lnTo>
                  <a:lnTo>
                    <a:pt x="14189" y="2714"/>
                  </a:lnTo>
                  <a:lnTo>
                    <a:pt x="14180" y="2699"/>
                  </a:lnTo>
                  <a:lnTo>
                    <a:pt x="14172" y="2683"/>
                  </a:lnTo>
                  <a:lnTo>
                    <a:pt x="14166" y="2666"/>
                  </a:lnTo>
                  <a:lnTo>
                    <a:pt x="14162" y="2648"/>
                  </a:lnTo>
                  <a:lnTo>
                    <a:pt x="14159" y="2631"/>
                  </a:lnTo>
                  <a:lnTo>
                    <a:pt x="14158" y="2612"/>
                  </a:lnTo>
                  <a:lnTo>
                    <a:pt x="14159" y="2593"/>
                  </a:lnTo>
                  <a:lnTo>
                    <a:pt x="14162" y="2575"/>
                  </a:lnTo>
                  <a:lnTo>
                    <a:pt x="14166" y="2558"/>
                  </a:lnTo>
                  <a:lnTo>
                    <a:pt x="14172" y="2541"/>
                  </a:lnTo>
                  <a:lnTo>
                    <a:pt x="14180" y="2525"/>
                  </a:lnTo>
                  <a:lnTo>
                    <a:pt x="14189" y="2510"/>
                  </a:lnTo>
                  <a:lnTo>
                    <a:pt x="14199" y="2496"/>
                  </a:lnTo>
                  <a:lnTo>
                    <a:pt x="14212" y="2482"/>
                  </a:lnTo>
                  <a:lnTo>
                    <a:pt x="14224" y="2471"/>
                  </a:lnTo>
                  <a:lnTo>
                    <a:pt x="14238" y="2460"/>
                  </a:lnTo>
                  <a:lnTo>
                    <a:pt x="14254" y="2451"/>
                  </a:lnTo>
                  <a:lnTo>
                    <a:pt x="14269" y="2444"/>
                  </a:lnTo>
                  <a:lnTo>
                    <a:pt x="14286" y="2437"/>
                  </a:lnTo>
                  <a:lnTo>
                    <a:pt x="14304" y="2433"/>
                  </a:lnTo>
                  <a:lnTo>
                    <a:pt x="14321" y="2430"/>
                  </a:lnTo>
                  <a:lnTo>
                    <a:pt x="14340" y="2429"/>
                  </a:lnTo>
                  <a:close/>
                  <a:moveTo>
                    <a:pt x="14879" y="2429"/>
                  </a:moveTo>
                  <a:lnTo>
                    <a:pt x="14897" y="2430"/>
                  </a:lnTo>
                  <a:lnTo>
                    <a:pt x="14916" y="2433"/>
                  </a:lnTo>
                  <a:lnTo>
                    <a:pt x="14933" y="2437"/>
                  </a:lnTo>
                  <a:lnTo>
                    <a:pt x="14950" y="2444"/>
                  </a:lnTo>
                  <a:lnTo>
                    <a:pt x="14966" y="2451"/>
                  </a:lnTo>
                  <a:lnTo>
                    <a:pt x="14981" y="2460"/>
                  </a:lnTo>
                  <a:lnTo>
                    <a:pt x="14995" y="2471"/>
                  </a:lnTo>
                  <a:lnTo>
                    <a:pt x="15008" y="2482"/>
                  </a:lnTo>
                  <a:lnTo>
                    <a:pt x="15019" y="2496"/>
                  </a:lnTo>
                  <a:lnTo>
                    <a:pt x="15031" y="2510"/>
                  </a:lnTo>
                  <a:lnTo>
                    <a:pt x="15039" y="2525"/>
                  </a:lnTo>
                  <a:lnTo>
                    <a:pt x="15047" y="2541"/>
                  </a:lnTo>
                  <a:lnTo>
                    <a:pt x="15054" y="2558"/>
                  </a:lnTo>
                  <a:lnTo>
                    <a:pt x="15058" y="2575"/>
                  </a:lnTo>
                  <a:lnTo>
                    <a:pt x="15061" y="2593"/>
                  </a:lnTo>
                  <a:lnTo>
                    <a:pt x="15062" y="2612"/>
                  </a:lnTo>
                  <a:lnTo>
                    <a:pt x="15061" y="2631"/>
                  </a:lnTo>
                  <a:lnTo>
                    <a:pt x="15058" y="2648"/>
                  </a:lnTo>
                  <a:lnTo>
                    <a:pt x="15054" y="2666"/>
                  </a:lnTo>
                  <a:lnTo>
                    <a:pt x="15047" y="2683"/>
                  </a:lnTo>
                  <a:lnTo>
                    <a:pt x="15039" y="2699"/>
                  </a:lnTo>
                  <a:lnTo>
                    <a:pt x="15031" y="2714"/>
                  </a:lnTo>
                  <a:lnTo>
                    <a:pt x="15019" y="2728"/>
                  </a:lnTo>
                  <a:lnTo>
                    <a:pt x="15008" y="2741"/>
                  </a:lnTo>
                  <a:lnTo>
                    <a:pt x="14995" y="2753"/>
                  </a:lnTo>
                  <a:lnTo>
                    <a:pt x="14981" y="2763"/>
                  </a:lnTo>
                  <a:lnTo>
                    <a:pt x="14966" y="2773"/>
                  </a:lnTo>
                  <a:lnTo>
                    <a:pt x="14950" y="2780"/>
                  </a:lnTo>
                  <a:lnTo>
                    <a:pt x="14933" y="2786"/>
                  </a:lnTo>
                  <a:lnTo>
                    <a:pt x="14916" y="2791"/>
                  </a:lnTo>
                  <a:lnTo>
                    <a:pt x="14897" y="2794"/>
                  </a:lnTo>
                  <a:lnTo>
                    <a:pt x="14879" y="2795"/>
                  </a:lnTo>
                  <a:lnTo>
                    <a:pt x="14861" y="2794"/>
                  </a:lnTo>
                  <a:lnTo>
                    <a:pt x="14842" y="2791"/>
                  </a:lnTo>
                  <a:lnTo>
                    <a:pt x="14825" y="2786"/>
                  </a:lnTo>
                  <a:lnTo>
                    <a:pt x="14809" y="2780"/>
                  </a:lnTo>
                  <a:lnTo>
                    <a:pt x="14792" y="2773"/>
                  </a:lnTo>
                  <a:lnTo>
                    <a:pt x="14777" y="2763"/>
                  </a:lnTo>
                  <a:lnTo>
                    <a:pt x="14763" y="2753"/>
                  </a:lnTo>
                  <a:lnTo>
                    <a:pt x="14750" y="2741"/>
                  </a:lnTo>
                  <a:lnTo>
                    <a:pt x="14739" y="2728"/>
                  </a:lnTo>
                  <a:lnTo>
                    <a:pt x="14728" y="2714"/>
                  </a:lnTo>
                  <a:lnTo>
                    <a:pt x="14719" y="2699"/>
                  </a:lnTo>
                  <a:lnTo>
                    <a:pt x="14710" y="2683"/>
                  </a:lnTo>
                  <a:lnTo>
                    <a:pt x="14705" y="2666"/>
                  </a:lnTo>
                  <a:lnTo>
                    <a:pt x="14700" y="2648"/>
                  </a:lnTo>
                  <a:lnTo>
                    <a:pt x="14698" y="2631"/>
                  </a:lnTo>
                  <a:lnTo>
                    <a:pt x="14697" y="2612"/>
                  </a:lnTo>
                  <a:lnTo>
                    <a:pt x="14698" y="2593"/>
                  </a:lnTo>
                  <a:lnTo>
                    <a:pt x="14700" y="2575"/>
                  </a:lnTo>
                  <a:lnTo>
                    <a:pt x="14705" y="2558"/>
                  </a:lnTo>
                  <a:lnTo>
                    <a:pt x="14710" y="2541"/>
                  </a:lnTo>
                  <a:lnTo>
                    <a:pt x="14719" y="2525"/>
                  </a:lnTo>
                  <a:lnTo>
                    <a:pt x="14728" y="2510"/>
                  </a:lnTo>
                  <a:lnTo>
                    <a:pt x="14739" y="2496"/>
                  </a:lnTo>
                  <a:lnTo>
                    <a:pt x="14750" y="2482"/>
                  </a:lnTo>
                  <a:lnTo>
                    <a:pt x="14763" y="2471"/>
                  </a:lnTo>
                  <a:lnTo>
                    <a:pt x="14777" y="2460"/>
                  </a:lnTo>
                  <a:lnTo>
                    <a:pt x="14792" y="2451"/>
                  </a:lnTo>
                  <a:lnTo>
                    <a:pt x="14809" y="2444"/>
                  </a:lnTo>
                  <a:lnTo>
                    <a:pt x="14825" y="2437"/>
                  </a:lnTo>
                  <a:lnTo>
                    <a:pt x="14842" y="2433"/>
                  </a:lnTo>
                  <a:lnTo>
                    <a:pt x="14861" y="2430"/>
                  </a:lnTo>
                  <a:lnTo>
                    <a:pt x="14879" y="2429"/>
                  </a:lnTo>
                  <a:close/>
                  <a:moveTo>
                    <a:pt x="15418" y="2429"/>
                  </a:moveTo>
                  <a:lnTo>
                    <a:pt x="15436" y="2430"/>
                  </a:lnTo>
                  <a:lnTo>
                    <a:pt x="15454" y="2433"/>
                  </a:lnTo>
                  <a:lnTo>
                    <a:pt x="15472" y="2437"/>
                  </a:lnTo>
                  <a:lnTo>
                    <a:pt x="15489" y="2444"/>
                  </a:lnTo>
                  <a:lnTo>
                    <a:pt x="15504" y="2451"/>
                  </a:lnTo>
                  <a:lnTo>
                    <a:pt x="15520" y="2460"/>
                  </a:lnTo>
                  <a:lnTo>
                    <a:pt x="15533" y="2471"/>
                  </a:lnTo>
                  <a:lnTo>
                    <a:pt x="15547" y="2482"/>
                  </a:lnTo>
                  <a:lnTo>
                    <a:pt x="15558" y="2496"/>
                  </a:lnTo>
                  <a:lnTo>
                    <a:pt x="15569" y="2510"/>
                  </a:lnTo>
                  <a:lnTo>
                    <a:pt x="15578" y="2525"/>
                  </a:lnTo>
                  <a:lnTo>
                    <a:pt x="15586" y="2541"/>
                  </a:lnTo>
                  <a:lnTo>
                    <a:pt x="15592" y="2558"/>
                  </a:lnTo>
                  <a:lnTo>
                    <a:pt x="15596" y="2575"/>
                  </a:lnTo>
                  <a:lnTo>
                    <a:pt x="15599" y="2593"/>
                  </a:lnTo>
                  <a:lnTo>
                    <a:pt x="15600" y="2612"/>
                  </a:lnTo>
                  <a:lnTo>
                    <a:pt x="15599" y="2631"/>
                  </a:lnTo>
                  <a:lnTo>
                    <a:pt x="15596" y="2648"/>
                  </a:lnTo>
                  <a:lnTo>
                    <a:pt x="15592" y="2666"/>
                  </a:lnTo>
                  <a:lnTo>
                    <a:pt x="15586" y="2683"/>
                  </a:lnTo>
                  <a:lnTo>
                    <a:pt x="15578" y="2699"/>
                  </a:lnTo>
                  <a:lnTo>
                    <a:pt x="15569" y="2714"/>
                  </a:lnTo>
                  <a:lnTo>
                    <a:pt x="15558" y="2728"/>
                  </a:lnTo>
                  <a:lnTo>
                    <a:pt x="15547" y="2741"/>
                  </a:lnTo>
                  <a:lnTo>
                    <a:pt x="15533" y="2753"/>
                  </a:lnTo>
                  <a:lnTo>
                    <a:pt x="15520" y="2763"/>
                  </a:lnTo>
                  <a:lnTo>
                    <a:pt x="15504" y="2773"/>
                  </a:lnTo>
                  <a:lnTo>
                    <a:pt x="15489" y="2780"/>
                  </a:lnTo>
                  <a:lnTo>
                    <a:pt x="15472" y="2786"/>
                  </a:lnTo>
                  <a:lnTo>
                    <a:pt x="15454" y="2791"/>
                  </a:lnTo>
                  <a:lnTo>
                    <a:pt x="15436" y="2794"/>
                  </a:lnTo>
                  <a:lnTo>
                    <a:pt x="15418" y="2795"/>
                  </a:lnTo>
                  <a:lnTo>
                    <a:pt x="15399" y="2794"/>
                  </a:lnTo>
                  <a:lnTo>
                    <a:pt x="15381" y="2791"/>
                  </a:lnTo>
                  <a:lnTo>
                    <a:pt x="15363" y="2786"/>
                  </a:lnTo>
                  <a:lnTo>
                    <a:pt x="15347" y="2780"/>
                  </a:lnTo>
                  <a:lnTo>
                    <a:pt x="15331" y="2773"/>
                  </a:lnTo>
                  <a:lnTo>
                    <a:pt x="15315" y="2763"/>
                  </a:lnTo>
                  <a:lnTo>
                    <a:pt x="15302" y="2753"/>
                  </a:lnTo>
                  <a:lnTo>
                    <a:pt x="15289" y="2741"/>
                  </a:lnTo>
                  <a:lnTo>
                    <a:pt x="15277" y="2728"/>
                  </a:lnTo>
                  <a:lnTo>
                    <a:pt x="15266" y="2714"/>
                  </a:lnTo>
                  <a:lnTo>
                    <a:pt x="15257" y="2699"/>
                  </a:lnTo>
                  <a:lnTo>
                    <a:pt x="15250" y="2683"/>
                  </a:lnTo>
                  <a:lnTo>
                    <a:pt x="15243" y="2666"/>
                  </a:lnTo>
                  <a:lnTo>
                    <a:pt x="15239" y="2648"/>
                  </a:lnTo>
                  <a:lnTo>
                    <a:pt x="15236" y="2631"/>
                  </a:lnTo>
                  <a:lnTo>
                    <a:pt x="15235" y="2612"/>
                  </a:lnTo>
                  <a:lnTo>
                    <a:pt x="15236" y="2593"/>
                  </a:lnTo>
                  <a:lnTo>
                    <a:pt x="15239" y="2575"/>
                  </a:lnTo>
                  <a:lnTo>
                    <a:pt x="15243" y="2558"/>
                  </a:lnTo>
                  <a:lnTo>
                    <a:pt x="15250" y="2541"/>
                  </a:lnTo>
                  <a:lnTo>
                    <a:pt x="15257" y="2525"/>
                  </a:lnTo>
                  <a:lnTo>
                    <a:pt x="15266" y="2510"/>
                  </a:lnTo>
                  <a:lnTo>
                    <a:pt x="15277" y="2496"/>
                  </a:lnTo>
                  <a:lnTo>
                    <a:pt x="15289" y="2482"/>
                  </a:lnTo>
                  <a:lnTo>
                    <a:pt x="15302" y="2471"/>
                  </a:lnTo>
                  <a:lnTo>
                    <a:pt x="15315" y="2460"/>
                  </a:lnTo>
                  <a:lnTo>
                    <a:pt x="15331" y="2451"/>
                  </a:lnTo>
                  <a:lnTo>
                    <a:pt x="15347" y="2444"/>
                  </a:lnTo>
                  <a:lnTo>
                    <a:pt x="15363" y="2437"/>
                  </a:lnTo>
                  <a:lnTo>
                    <a:pt x="15381" y="2433"/>
                  </a:lnTo>
                  <a:lnTo>
                    <a:pt x="15399" y="2430"/>
                  </a:lnTo>
                  <a:lnTo>
                    <a:pt x="15418" y="2429"/>
                  </a:lnTo>
                  <a:close/>
                  <a:moveTo>
                    <a:pt x="13682" y="943"/>
                  </a:moveTo>
                  <a:lnTo>
                    <a:pt x="15712" y="943"/>
                  </a:lnTo>
                  <a:lnTo>
                    <a:pt x="15712" y="1546"/>
                  </a:lnTo>
                  <a:lnTo>
                    <a:pt x="13682" y="1546"/>
                  </a:lnTo>
                  <a:lnTo>
                    <a:pt x="13682" y="943"/>
                  </a:lnTo>
                  <a:close/>
                  <a:moveTo>
                    <a:pt x="1545" y="1123"/>
                  </a:moveTo>
                  <a:lnTo>
                    <a:pt x="1545" y="943"/>
                  </a:lnTo>
                  <a:lnTo>
                    <a:pt x="1089" y="943"/>
                  </a:lnTo>
                  <a:lnTo>
                    <a:pt x="1089" y="1123"/>
                  </a:lnTo>
                  <a:lnTo>
                    <a:pt x="811" y="1123"/>
                  </a:lnTo>
                  <a:lnTo>
                    <a:pt x="811" y="1769"/>
                  </a:lnTo>
                  <a:lnTo>
                    <a:pt x="1822" y="1769"/>
                  </a:lnTo>
                  <a:lnTo>
                    <a:pt x="1822" y="1123"/>
                  </a:lnTo>
                  <a:lnTo>
                    <a:pt x="1545" y="1123"/>
                  </a:lnTo>
                  <a:close/>
                  <a:moveTo>
                    <a:pt x="3010" y="1123"/>
                  </a:moveTo>
                  <a:lnTo>
                    <a:pt x="3010" y="943"/>
                  </a:lnTo>
                  <a:lnTo>
                    <a:pt x="2555" y="943"/>
                  </a:lnTo>
                  <a:lnTo>
                    <a:pt x="2555" y="1123"/>
                  </a:lnTo>
                  <a:lnTo>
                    <a:pt x="2278" y="1123"/>
                  </a:lnTo>
                  <a:lnTo>
                    <a:pt x="2278" y="1769"/>
                  </a:lnTo>
                  <a:lnTo>
                    <a:pt x="3288" y="1769"/>
                  </a:lnTo>
                  <a:lnTo>
                    <a:pt x="3288" y="1123"/>
                  </a:lnTo>
                  <a:lnTo>
                    <a:pt x="3010" y="1123"/>
                  </a:lnTo>
                  <a:close/>
                  <a:moveTo>
                    <a:pt x="4477" y="1123"/>
                  </a:moveTo>
                  <a:lnTo>
                    <a:pt x="4477" y="943"/>
                  </a:lnTo>
                  <a:lnTo>
                    <a:pt x="4021" y="943"/>
                  </a:lnTo>
                  <a:lnTo>
                    <a:pt x="4021" y="1123"/>
                  </a:lnTo>
                  <a:lnTo>
                    <a:pt x="3743" y="1123"/>
                  </a:lnTo>
                  <a:lnTo>
                    <a:pt x="3743" y="1769"/>
                  </a:lnTo>
                  <a:lnTo>
                    <a:pt x="4754" y="1769"/>
                  </a:lnTo>
                  <a:lnTo>
                    <a:pt x="4754" y="1123"/>
                  </a:lnTo>
                  <a:lnTo>
                    <a:pt x="4477" y="1123"/>
                  </a:lnTo>
                  <a:close/>
                  <a:moveTo>
                    <a:pt x="5942" y="1123"/>
                  </a:moveTo>
                  <a:lnTo>
                    <a:pt x="5942" y="943"/>
                  </a:lnTo>
                  <a:lnTo>
                    <a:pt x="5486" y="943"/>
                  </a:lnTo>
                  <a:lnTo>
                    <a:pt x="5486" y="1123"/>
                  </a:lnTo>
                  <a:lnTo>
                    <a:pt x="5209" y="1123"/>
                  </a:lnTo>
                  <a:lnTo>
                    <a:pt x="5209" y="1769"/>
                  </a:lnTo>
                  <a:lnTo>
                    <a:pt x="6219" y="1769"/>
                  </a:lnTo>
                  <a:lnTo>
                    <a:pt x="6219" y="1123"/>
                  </a:lnTo>
                  <a:lnTo>
                    <a:pt x="5942" y="1123"/>
                  </a:lnTo>
                  <a:close/>
                  <a:moveTo>
                    <a:pt x="7407" y="1123"/>
                  </a:moveTo>
                  <a:lnTo>
                    <a:pt x="7407" y="943"/>
                  </a:lnTo>
                  <a:lnTo>
                    <a:pt x="6953" y="943"/>
                  </a:lnTo>
                  <a:lnTo>
                    <a:pt x="6953" y="1123"/>
                  </a:lnTo>
                  <a:lnTo>
                    <a:pt x="6675" y="1123"/>
                  </a:lnTo>
                  <a:lnTo>
                    <a:pt x="6675" y="1769"/>
                  </a:lnTo>
                  <a:lnTo>
                    <a:pt x="7685" y="1769"/>
                  </a:lnTo>
                  <a:lnTo>
                    <a:pt x="7685" y="1123"/>
                  </a:lnTo>
                  <a:lnTo>
                    <a:pt x="7407" y="1123"/>
                  </a:lnTo>
                  <a:close/>
                  <a:moveTo>
                    <a:pt x="8874" y="1123"/>
                  </a:moveTo>
                  <a:lnTo>
                    <a:pt x="8874" y="943"/>
                  </a:lnTo>
                  <a:lnTo>
                    <a:pt x="8418" y="943"/>
                  </a:lnTo>
                  <a:lnTo>
                    <a:pt x="8418" y="1123"/>
                  </a:lnTo>
                  <a:lnTo>
                    <a:pt x="8141" y="1123"/>
                  </a:lnTo>
                  <a:lnTo>
                    <a:pt x="8141" y="1769"/>
                  </a:lnTo>
                  <a:lnTo>
                    <a:pt x="9151" y="1769"/>
                  </a:lnTo>
                  <a:lnTo>
                    <a:pt x="9151" y="1123"/>
                  </a:lnTo>
                  <a:lnTo>
                    <a:pt x="8874" y="1123"/>
                  </a:lnTo>
                  <a:close/>
                  <a:moveTo>
                    <a:pt x="10339" y="1123"/>
                  </a:moveTo>
                  <a:lnTo>
                    <a:pt x="10339" y="943"/>
                  </a:lnTo>
                  <a:lnTo>
                    <a:pt x="9883" y="943"/>
                  </a:lnTo>
                  <a:lnTo>
                    <a:pt x="9883" y="1123"/>
                  </a:lnTo>
                  <a:lnTo>
                    <a:pt x="9606" y="1123"/>
                  </a:lnTo>
                  <a:lnTo>
                    <a:pt x="9606" y="1769"/>
                  </a:lnTo>
                  <a:lnTo>
                    <a:pt x="10617" y="1769"/>
                  </a:lnTo>
                  <a:lnTo>
                    <a:pt x="10617" y="1123"/>
                  </a:lnTo>
                  <a:lnTo>
                    <a:pt x="10339" y="1123"/>
                  </a:lnTo>
                  <a:close/>
                  <a:moveTo>
                    <a:pt x="1545" y="2845"/>
                  </a:moveTo>
                  <a:lnTo>
                    <a:pt x="1545" y="3025"/>
                  </a:lnTo>
                  <a:lnTo>
                    <a:pt x="1089" y="3025"/>
                  </a:lnTo>
                  <a:lnTo>
                    <a:pt x="1089" y="2845"/>
                  </a:lnTo>
                  <a:lnTo>
                    <a:pt x="811" y="2845"/>
                  </a:lnTo>
                  <a:lnTo>
                    <a:pt x="811" y="2199"/>
                  </a:lnTo>
                  <a:lnTo>
                    <a:pt x="1822" y="2199"/>
                  </a:lnTo>
                  <a:lnTo>
                    <a:pt x="1822" y="2845"/>
                  </a:lnTo>
                  <a:lnTo>
                    <a:pt x="1545" y="2845"/>
                  </a:lnTo>
                  <a:close/>
                  <a:moveTo>
                    <a:pt x="3010" y="2845"/>
                  </a:moveTo>
                  <a:lnTo>
                    <a:pt x="3010" y="3025"/>
                  </a:lnTo>
                  <a:lnTo>
                    <a:pt x="2555" y="3025"/>
                  </a:lnTo>
                  <a:lnTo>
                    <a:pt x="2555" y="2845"/>
                  </a:lnTo>
                  <a:lnTo>
                    <a:pt x="2278" y="2845"/>
                  </a:lnTo>
                  <a:lnTo>
                    <a:pt x="2278" y="2199"/>
                  </a:lnTo>
                  <a:lnTo>
                    <a:pt x="3288" y="2199"/>
                  </a:lnTo>
                  <a:lnTo>
                    <a:pt x="3288" y="2845"/>
                  </a:lnTo>
                  <a:lnTo>
                    <a:pt x="3010" y="2845"/>
                  </a:lnTo>
                  <a:close/>
                  <a:moveTo>
                    <a:pt x="4477" y="2845"/>
                  </a:moveTo>
                  <a:lnTo>
                    <a:pt x="4477" y="3025"/>
                  </a:lnTo>
                  <a:lnTo>
                    <a:pt x="4021" y="3025"/>
                  </a:lnTo>
                  <a:lnTo>
                    <a:pt x="4021" y="2845"/>
                  </a:lnTo>
                  <a:lnTo>
                    <a:pt x="3743" y="2845"/>
                  </a:lnTo>
                  <a:lnTo>
                    <a:pt x="3743" y="2199"/>
                  </a:lnTo>
                  <a:lnTo>
                    <a:pt x="4754" y="2199"/>
                  </a:lnTo>
                  <a:lnTo>
                    <a:pt x="4754" y="2845"/>
                  </a:lnTo>
                  <a:lnTo>
                    <a:pt x="4477" y="2845"/>
                  </a:lnTo>
                  <a:close/>
                  <a:moveTo>
                    <a:pt x="5942" y="2845"/>
                  </a:moveTo>
                  <a:lnTo>
                    <a:pt x="5942" y="3025"/>
                  </a:lnTo>
                  <a:lnTo>
                    <a:pt x="5486" y="3025"/>
                  </a:lnTo>
                  <a:lnTo>
                    <a:pt x="5486" y="2845"/>
                  </a:lnTo>
                  <a:lnTo>
                    <a:pt x="5209" y="2845"/>
                  </a:lnTo>
                  <a:lnTo>
                    <a:pt x="5209" y="2199"/>
                  </a:lnTo>
                  <a:lnTo>
                    <a:pt x="6219" y="2199"/>
                  </a:lnTo>
                  <a:lnTo>
                    <a:pt x="6219" y="2845"/>
                  </a:lnTo>
                  <a:lnTo>
                    <a:pt x="5942" y="2845"/>
                  </a:lnTo>
                  <a:close/>
                  <a:moveTo>
                    <a:pt x="7407" y="2845"/>
                  </a:moveTo>
                  <a:lnTo>
                    <a:pt x="7407" y="3025"/>
                  </a:lnTo>
                  <a:lnTo>
                    <a:pt x="6953" y="3025"/>
                  </a:lnTo>
                  <a:lnTo>
                    <a:pt x="6953" y="2845"/>
                  </a:lnTo>
                  <a:lnTo>
                    <a:pt x="6675" y="2845"/>
                  </a:lnTo>
                  <a:lnTo>
                    <a:pt x="6675" y="2199"/>
                  </a:lnTo>
                  <a:lnTo>
                    <a:pt x="7685" y="2199"/>
                  </a:lnTo>
                  <a:lnTo>
                    <a:pt x="7685" y="2845"/>
                  </a:lnTo>
                  <a:lnTo>
                    <a:pt x="7407" y="2845"/>
                  </a:lnTo>
                  <a:close/>
                  <a:moveTo>
                    <a:pt x="8874" y="2845"/>
                  </a:moveTo>
                  <a:lnTo>
                    <a:pt x="8874" y="3025"/>
                  </a:lnTo>
                  <a:lnTo>
                    <a:pt x="8418" y="3025"/>
                  </a:lnTo>
                  <a:lnTo>
                    <a:pt x="8418" y="2845"/>
                  </a:lnTo>
                  <a:lnTo>
                    <a:pt x="8141" y="2845"/>
                  </a:lnTo>
                  <a:lnTo>
                    <a:pt x="8141" y="2199"/>
                  </a:lnTo>
                  <a:lnTo>
                    <a:pt x="9151" y="2199"/>
                  </a:lnTo>
                  <a:lnTo>
                    <a:pt x="9151" y="2845"/>
                  </a:lnTo>
                  <a:lnTo>
                    <a:pt x="8874" y="2845"/>
                  </a:lnTo>
                  <a:close/>
                  <a:moveTo>
                    <a:pt x="10339" y="2845"/>
                  </a:moveTo>
                  <a:lnTo>
                    <a:pt x="10339" y="3025"/>
                  </a:lnTo>
                  <a:lnTo>
                    <a:pt x="9883" y="3025"/>
                  </a:lnTo>
                  <a:lnTo>
                    <a:pt x="9883" y="2845"/>
                  </a:lnTo>
                  <a:lnTo>
                    <a:pt x="9606" y="2845"/>
                  </a:lnTo>
                  <a:lnTo>
                    <a:pt x="9606" y="2199"/>
                  </a:lnTo>
                  <a:lnTo>
                    <a:pt x="10617" y="2199"/>
                  </a:lnTo>
                  <a:lnTo>
                    <a:pt x="10617" y="2845"/>
                  </a:lnTo>
                  <a:lnTo>
                    <a:pt x="10339" y="2845"/>
                  </a:lnTo>
                  <a:close/>
                  <a:moveTo>
                    <a:pt x="11851" y="1123"/>
                  </a:moveTo>
                  <a:lnTo>
                    <a:pt x="11851" y="943"/>
                  </a:lnTo>
                  <a:lnTo>
                    <a:pt x="11395" y="943"/>
                  </a:lnTo>
                  <a:lnTo>
                    <a:pt x="11395" y="1123"/>
                  </a:lnTo>
                  <a:lnTo>
                    <a:pt x="11117" y="1123"/>
                  </a:lnTo>
                  <a:lnTo>
                    <a:pt x="11117" y="1769"/>
                  </a:lnTo>
                  <a:lnTo>
                    <a:pt x="12128" y="1769"/>
                  </a:lnTo>
                  <a:lnTo>
                    <a:pt x="12128" y="1123"/>
                  </a:lnTo>
                  <a:lnTo>
                    <a:pt x="11851" y="1123"/>
                  </a:lnTo>
                  <a:close/>
                  <a:moveTo>
                    <a:pt x="11851" y="2845"/>
                  </a:moveTo>
                  <a:lnTo>
                    <a:pt x="11851" y="3025"/>
                  </a:lnTo>
                  <a:lnTo>
                    <a:pt x="11395" y="3025"/>
                  </a:lnTo>
                  <a:lnTo>
                    <a:pt x="11395" y="2845"/>
                  </a:lnTo>
                  <a:lnTo>
                    <a:pt x="11117" y="2845"/>
                  </a:lnTo>
                  <a:lnTo>
                    <a:pt x="11117" y="2199"/>
                  </a:lnTo>
                  <a:lnTo>
                    <a:pt x="12128" y="2199"/>
                  </a:lnTo>
                  <a:lnTo>
                    <a:pt x="12128" y="2845"/>
                  </a:lnTo>
                  <a:lnTo>
                    <a:pt x="11851" y="28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grpSp>
          <p:nvGrpSpPr>
            <p:cNvPr id="10" name="组合 387"/>
            <p:cNvGrpSpPr/>
            <p:nvPr/>
          </p:nvGrpSpPr>
          <p:grpSpPr>
            <a:xfrm>
              <a:off x="1796214" y="1505130"/>
              <a:ext cx="268295" cy="398478"/>
              <a:chOff x="4622166" y="3061494"/>
              <a:chExt cx="489584" cy="615667"/>
            </a:xfrm>
          </p:grpSpPr>
          <p:grpSp>
            <p:nvGrpSpPr>
              <p:cNvPr id="81" name="组合 376"/>
              <p:cNvGrpSpPr/>
              <p:nvPr/>
            </p:nvGrpSpPr>
            <p:grpSpPr>
              <a:xfrm>
                <a:off x="4622166" y="3467093"/>
                <a:ext cx="489584" cy="210060"/>
                <a:chOff x="3298897" y="4095287"/>
                <a:chExt cx="1257750" cy="591162"/>
              </a:xfrm>
            </p:grpSpPr>
            <p:sp>
              <p:nvSpPr>
                <p:cNvPr id="88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9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82" name="组合 379"/>
              <p:cNvGrpSpPr/>
              <p:nvPr/>
            </p:nvGrpSpPr>
            <p:grpSpPr>
              <a:xfrm>
                <a:off x="4622166" y="3263893"/>
                <a:ext cx="489584" cy="210060"/>
                <a:chOff x="3298897" y="4095287"/>
                <a:chExt cx="1257750" cy="591162"/>
              </a:xfrm>
            </p:grpSpPr>
            <p:sp>
              <p:nvSpPr>
                <p:cNvPr id="86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7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83" name="组合 388"/>
              <p:cNvGrpSpPr/>
              <p:nvPr/>
            </p:nvGrpSpPr>
            <p:grpSpPr>
              <a:xfrm>
                <a:off x="4622166" y="3061487"/>
                <a:ext cx="489584" cy="210060"/>
                <a:chOff x="3298897" y="4095287"/>
                <a:chExt cx="1257750" cy="591162"/>
              </a:xfrm>
            </p:grpSpPr>
            <p:sp>
              <p:nvSpPr>
                <p:cNvPr id="84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" name="Freeform 13"/>
            <p:cNvSpPr>
              <a:spLocks noChangeAspect="1" noEditPoints="1"/>
            </p:cNvSpPr>
            <p:nvPr/>
          </p:nvSpPr>
          <p:spPr bwMode="auto">
            <a:xfrm>
              <a:off x="1769308" y="2351554"/>
              <a:ext cx="389937" cy="104886"/>
            </a:xfrm>
            <a:custGeom>
              <a:avLst/>
              <a:gdLst/>
              <a:ahLst/>
              <a:cxnLst>
                <a:cxn ang="0">
                  <a:pos x="16278" y="39"/>
                </a:cxn>
                <a:cxn ang="0">
                  <a:pos x="16504" y="184"/>
                </a:cxn>
                <a:cxn ang="0">
                  <a:pos x="16649" y="411"/>
                </a:cxn>
                <a:cxn ang="0">
                  <a:pos x="16687" y="3376"/>
                </a:cxn>
                <a:cxn ang="0">
                  <a:pos x="16612" y="3641"/>
                </a:cxn>
                <a:cxn ang="0">
                  <a:pos x="16437" y="3844"/>
                </a:cxn>
                <a:cxn ang="0">
                  <a:pos x="16189" y="3955"/>
                </a:cxn>
                <a:cxn ang="0">
                  <a:pos x="499" y="3955"/>
                </a:cxn>
                <a:cxn ang="0">
                  <a:pos x="251" y="3844"/>
                </a:cxn>
                <a:cxn ang="0">
                  <a:pos x="75" y="3641"/>
                </a:cxn>
                <a:cxn ang="0">
                  <a:pos x="1" y="3376"/>
                </a:cxn>
                <a:cxn ang="0">
                  <a:pos x="38" y="411"/>
                </a:cxn>
                <a:cxn ang="0">
                  <a:pos x="184" y="184"/>
                </a:cxn>
                <a:cxn ang="0">
                  <a:pos x="410" y="39"/>
                </a:cxn>
                <a:cxn ang="0">
                  <a:pos x="13820" y="2430"/>
                </a:cxn>
                <a:cxn ang="0">
                  <a:pos x="13953" y="2510"/>
                </a:cxn>
                <a:cxn ang="0">
                  <a:pos x="13976" y="2666"/>
                </a:cxn>
                <a:cxn ang="0">
                  <a:pos x="13873" y="2780"/>
                </a:cxn>
                <a:cxn ang="0">
                  <a:pos x="13714" y="2773"/>
                </a:cxn>
                <a:cxn ang="0">
                  <a:pos x="13623" y="2648"/>
                </a:cxn>
                <a:cxn ang="0">
                  <a:pos x="13661" y="2496"/>
                </a:cxn>
                <a:cxn ang="0">
                  <a:pos x="13802" y="2429"/>
                </a:cxn>
                <a:cxn ang="0">
                  <a:pos x="14470" y="2482"/>
                </a:cxn>
                <a:cxn ang="0">
                  <a:pos x="14522" y="2631"/>
                </a:cxn>
                <a:cxn ang="0">
                  <a:pos x="14442" y="2763"/>
                </a:cxn>
                <a:cxn ang="0">
                  <a:pos x="14286" y="2786"/>
                </a:cxn>
                <a:cxn ang="0">
                  <a:pos x="14172" y="2683"/>
                </a:cxn>
                <a:cxn ang="0">
                  <a:pos x="14180" y="2525"/>
                </a:cxn>
                <a:cxn ang="0">
                  <a:pos x="14304" y="2433"/>
                </a:cxn>
                <a:cxn ang="0">
                  <a:pos x="14981" y="2460"/>
                </a:cxn>
                <a:cxn ang="0">
                  <a:pos x="15061" y="2593"/>
                </a:cxn>
                <a:cxn ang="0">
                  <a:pos x="15008" y="2741"/>
                </a:cxn>
                <a:cxn ang="0">
                  <a:pos x="14861" y="2794"/>
                </a:cxn>
                <a:cxn ang="0">
                  <a:pos x="14728" y="2714"/>
                </a:cxn>
                <a:cxn ang="0">
                  <a:pos x="14705" y="2558"/>
                </a:cxn>
                <a:cxn ang="0">
                  <a:pos x="14809" y="2444"/>
                </a:cxn>
                <a:cxn ang="0">
                  <a:pos x="15489" y="2444"/>
                </a:cxn>
                <a:cxn ang="0">
                  <a:pos x="15592" y="2558"/>
                </a:cxn>
                <a:cxn ang="0">
                  <a:pos x="15569" y="2714"/>
                </a:cxn>
                <a:cxn ang="0">
                  <a:pos x="15436" y="2794"/>
                </a:cxn>
                <a:cxn ang="0">
                  <a:pos x="15289" y="2741"/>
                </a:cxn>
                <a:cxn ang="0">
                  <a:pos x="15236" y="2593"/>
                </a:cxn>
                <a:cxn ang="0">
                  <a:pos x="15315" y="2460"/>
                </a:cxn>
                <a:cxn ang="0">
                  <a:pos x="15712" y="1546"/>
                </a:cxn>
                <a:cxn ang="0">
                  <a:pos x="1822" y="1769"/>
                </a:cxn>
                <a:cxn ang="0">
                  <a:pos x="3288" y="1769"/>
                </a:cxn>
                <a:cxn ang="0">
                  <a:pos x="4754" y="1769"/>
                </a:cxn>
                <a:cxn ang="0">
                  <a:pos x="6219" y="1769"/>
                </a:cxn>
                <a:cxn ang="0">
                  <a:pos x="7685" y="1769"/>
                </a:cxn>
                <a:cxn ang="0">
                  <a:pos x="9151" y="1769"/>
                </a:cxn>
                <a:cxn ang="0">
                  <a:pos x="10617" y="1769"/>
                </a:cxn>
                <a:cxn ang="0">
                  <a:pos x="1822" y="2199"/>
                </a:cxn>
                <a:cxn ang="0">
                  <a:pos x="3288" y="2199"/>
                </a:cxn>
                <a:cxn ang="0">
                  <a:pos x="4754" y="2199"/>
                </a:cxn>
                <a:cxn ang="0">
                  <a:pos x="6219" y="2199"/>
                </a:cxn>
                <a:cxn ang="0">
                  <a:pos x="7685" y="2199"/>
                </a:cxn>
                <a:cxn ang="0">
                  <a:pos x="9151" y="2199"/>
                </a:cxn>
                <a:cxn ang="0">
                  <a:pos x="10617" y="2199"/>
                </a:cxn>
                <a:cxn ang="0">
                  <a:pos x="12128" y="1769"/>
                </a:cxn>
                <a:cxn ang="0">
                  <a:pos x="12128" y="2199"/>
                </a:cxn>
              </a:cxnLst>
              <a:rect l="0" t="0" r="r" b="b"/>
              <a:pathLst>
                <a:path w="16688" h="3968">
                  <a:moveTo>
                    <a:pt x="624" y="0"/>
                  </a:moveTo>
                  <a:lnTo>
                    <a:pt x="16064" y="0"/>
                  </a:lnTo>
                  <a:lnTo>
                    <a:pt x="16097" y="1"/>
                  </a:lnTo>
                  <a:lnTo>
                    <a:pt x="16128" y="3"/>
                  </a:lnTo>
                  <a:lnTo>
                    <a:pt x="16159" y="7"/>
                  </a:lnTo>
                  <a:lnTo>
                    <a:pt x="16189" y="13"/>
                  </a:lnTo>
                  <a:lnTo>
                    <a:pt x="16220" y="20"/>
                  </a:lnTo>
                  <a:lnTo>
                    <a:pt x="16249" y="28"/>
                  </a:lnTo>
                  <a:lnTo>
                    <a:pt x="16278" y="39"/>
                  </a:lnTo>
                  <a:lnTo>
                    <a:pt x="16306" y="49"/>
                  </a:lnTo>
                  <a:lnTo>
                    <a:pt x="16334" y="62"/>
                  </a:lnTo>
                  <a:lnTo>
                    <a:pt x="16360" y="76"/>
                  </a:lnTo>
                  <a:lnTo>
                    <a:pt x="16387" y="91"/>
                  </a:lnTo>
                  <a:lnTo>
                    <a:pt x="16413" y="108"/>
                  </a:lnTo>
                  <a:lnTo>
                    <a:pt x="16437" y="124"/>
                  </a:lnTo>
                  <a:lnTo>
                    <a:pt x="16461" y="143"/>
                  </a:lnTo>
                  <a:lnTo>
                    <a:pt x="16484" y="163"/>
                  </a:lnTo>
                  <a:lnTo>
                    <a:pt x="16504" y="184"/>
                  </a:lnTo>
                  <a:lnTo>
                    <a:pt x="16525" y="205"/>
                  </a:lnTo>
                  <a:lnTo>
                    <a:pt x="16545" y="228"/>
                  </a:lnTo>
                  <a:lnTo>
                    <a:pt x="16564" y="252"/>
                  </a:lnTo>
                  <a:lnTo>
                    <a:pt x="16581" y="276"/>
                  </a:lnTo>
                  <a:lnTo>
                    <a:pt x="16597" y="302"/>
                  </a:lnTo>
                  <a:lnTo>
                    <a:pt x="16612" y="328"/>
                  </a:lnTo>
                  <a:lnTo>
                    <a:pt x="16626" y="354"/>
                  </a:lnTo>
                  <a:lnTo>
                    <a:pt x="16639" y="382"/>
                  </a:lnTo>
                  <a:lnTo>
                    <a:pt x="16649" y="411"/>
                  </a:lnTo>
                  <a:lnTo>
                    <a:pt x="16660" y="440"/>
                  </a:lnTo>
                  <a:lnTo>
                    <a:pt x="16668" y="469"/>
                  </a:lnTo>
                  <a:lnTo>
                    <a:pt x="16675" y="499"/>
                  </a:lnTo>
                  <a:lnTo>
                    <a:pt x="16681" y="530"/>
                  </a:lnTo>
                  <a:lnTo>
                    <a:pt x="16685" y="561"/>
                  </a:lnTo>
                  <a:lnTo>
                    <a:pt x="16687" y="592"/>
                  </a:lnTo>
                  <a:lnTo>
                    <a:pt x="16688" y="625"/>
                  </a:lnTo>
                  <a:lnTo>
                    <a:pt x="16688" y="3343"/>
                  </a:lnTo>
                  <a:lnTo>
                    <a:pt x="16687" y="3376"/>
                  </a:lnTo>
                  <a:lnTo>
                    <a:pt x="16685" y="3407"/>
                  </a:lnTo>
                  <a:lnTo>
                    <a:pt x="16681" y="3438"/>
                  </a:lnTo>
                  <a:lnTo>
                    <a:pt x="16675" y="3469"/>
                  </a:lnTo>
                  <a:lnTo>
                    <a:pt x="16668" y="3499"/>
                  </a:lnTo>
                  <a:lnTo>
                    <a:pt x="16660" y="3529"/>
                  </a:lnTo>
                  <a:lnTo>
                    <a:pt x="16649" y="3557"/>
                  </a:lnTo>
                  <a:lnTo>
                    <a:pt x="16639" y="3586"/>
                  </a:lnTo>
                  <a:lnTo>
                    <a:pt x="16626" y="3614"/>
                  </a:lnTo>
                  <a:lnTo>
                    <a:pt x="16612" y="3641"/>
                  </a:lnTo>
                  <a:lnTo>
                    <a:pt x="16597" y="3667"/>
                  </a:lnTo>
                  <a:lnTo>
                    <a:pt x="16581" y="3692"/>
                  </a:lnTo>
                  <a:lnTo>
                    <a:pt x="16564" y="3716"/>
                  </a:lnTo>
                  <a:lnTo>
                    <a:pt x="16545" y="3740"/>
                  </a:lnTo>
                  <a:lnTo>
                    <a:pt x="16525" y="3763"/>
                  </a:lnTo>
                  <a:lnTo>
                    <a:pt x="16504" y="3784"/>
                  </a:lnTo>
                  <a:lnTo>
                    <a:pt x="16484" y="3805"/>
                  </a:lnTo>
                  <a:lnTo>
                    <a:pt x="16461" y="3825"/>
                  </a:lnTo>
                  <a:lnTo>
                    <a:pt x="16437" y="3844"/>
                  </a:lnTo>
                  <a:lnTo>
                    <a:pt x="16413" y="3861"/>
                  </a:lnTo>
                  <a:lnTo>
                    <a:pt x="16387" y="3877"/>
                  </a:lnTo>
                  <a:lnTo>
                    <a:pt x="16360" y="3893"/>
                  </a:lnTo>
                  <a:lnTo>
                    <a:pt x="16334" y="3906"/>
                  </a:lnTo>
                  <a:lnTo>
                    <a:pt x="16306" y="3919"/>
                  </a:lnTo>
                  <a:lnTo>
                    <a:pt x="16278" y="3930"/>
                  </a:lnTo>
                  <a:lnTo>
                    <a:pt x="16249" y="3940"/>
                  </a:lnTo>
                  <a:lnTo>
                    <a:pt x="16220" y="3948"/>
                  </a:lnTo>
                  <a:lnTo>
                    <a:pt x="16189" y="3955"/>
                  </a:lnTo>
                  <a:lnTo>
                    <a:pt x="16159" y="3961"/>
                  </a:lnTo>
                  <a:lnTo>
                    <a:pt x="16128" y="3965"/>
                  </a:lnTo>
                  <a:lnTo>
                    <a:pt x="16097" y="3967"/>
                  </a:lnTo>
                  <a:lnTo>
                    <a:pt x="16064" y="3968"/>
                  </a:lnTo>
                  <a:lnTo>
                    <a:pt x="624" y="3968"/>
                  </a:lnTo>
                  <a:lnTo>
                    <a:pt x="591" y="3967"/>
                  </a:lnTo>
                  <a:lnTo>
                    <a:pt x="560" y="3965"/>
                  </a:lnTo>
                  <a:lnTo>
                    <a:pt x="529" y="3961"/>
                  </a:lnTo>
                  <a:lnTo>
                    <a:pt x="499" y="3955"/>
                  </a:lnTo>
                  <a:lnTo>
                    <a:pt x="468" y="3948"/>
                  </a:lnTo>
                  <a:lnTo>
                    <a:pt x="438" y="3940"/>
                  </a:lnTo>
                  <a:lnTo>
                    <a:pt x="410" y="3930"/>
                  </a:lnTo>
                  <a:lnTo>
                    <a:pt x="382" y="3919"/>
                  </a:lnTo>
                  <a:lnTo>
                    <a:pt x="354" y="3906"/>
                  </a:lnTo>
                  <a:lnTo>
                    <a:pt x="326" y="3893"/>
                  </a:lnTo>
                  <a:lnTo>
                    <a:pt x="300" y="3877"/>
                  </a:lnTo>
                  <a:lnTo>
                    <a:pt x="275" y="3861"/>
                  </a:lnTo>
                  <a:lnTo>
                    <a:pt x="251" y="3844"/>
                  </a:lnTo>
                  <a:lnTo>
                    <a:pt x="227" y="3825"/>
                  </a:lnTo>
                  <a:lnTo>
                    <a:pt x="204" y="3805"/>
                  </a:lnTo>
                  <a:lnTo>
                    <a:pt x="184" y="3784"/>
                  </a:lnTo>
                  <a:lnTo>
                    <a:pt x="163" y="3763"/>
                  </a:lnTo>
                  <a:lnTo>
                    <a:pt x="143" y="3740"/>
                  </a:lnTo>
                  <a:lnTo>
                    <a:pt x="124" y="3716"/>
                  </a:lnTo>
                  <a:lnTo>
                    <a:pt x="106" y="3692"/>
                  </a:lnTo>
                  <a:lnTo>
                    <a:pt x="91" y="3667"/>
                  </a:lnTo>
                  <a:lnTo>
                    <a:pt x="75" y="3641"/>
                  </a:lnTo>
                  <a:lnTo>
                    <a:pt x="62" y="3614"/>
                  </a:lnTo>
                  <a:lnTo>
                    <a:pt x="49" y="3586"/>
                  </a:lnTo>
                  <a:lnTo>
                    <a:pt x="38" y="3557"/>
                  </a:lnTo>
                  <a:lnTo>
                    <a:pt x="28" y="3529"/>
                  </a:lnTo>
                  <a:lnTo>
                    <a:pt x="20" y="3499"/>
                  </a:lnTo>
                  <a:lnTo>
                    <a:pt x="13" y="3469"/>
                  </a:lnTo>
                  <a:lnTo>
                    <a:pt x="7" y="3438"/>
                  </a:lnTo>
                  <a:lnTo>
                    <a:pt x="3" y="3407"/>
                  </a:lnTo>
                  <a:lnTo>
                    <a:pt x="1" y="3376"/>
                  </a:lnTo>
                  <a:lnTo>
                    <a:pt x="0" y="3343"/>
                  </a:lnTo>
                  <a:lnTo>
                    <a:pt x="0" y="625"/>
                  </a:lnTo>
                  <a:lnTo>
                    <a:pt x="1" y="592"/>
                  </a:lnTo>
                  <a:lnTo>
                    <a:pt x="3" y="561"/>
                  </a:lnTo>
                  <a:lnTo>
                    <a:pt x="7" y="530"/>
                  </a:lnTo>
                  <a:lnTo>
                    <a:pt x="13" y="499"/>
                  </a:lnTo>
                  <a:lnTo>
                    <a:pt x="20" y="469"/>
                  </a:lnTo>
                  <a:lnTo>
                    <a:pt x="28" y="440"/>
                  </a:lnTo>
                  <a:lnTo>
                    <a:pt x="38" y="411"/>
                  </a:lnTo>
                  <a:lnTo>
                    <a:pt x="49" y="382"/>
                  </a:lnTo>
                  <a:lnTo>
                    <a:pt x="62" y="354"/>
                  </a:lnTo>
                  <a:lnTo>
                    <a:pt x="75" y="328"/>
                  </a:lnTo>
                  <a:lnTo>
                    <a:pt x="91" y="302"/>
                  </a:lnTo>
                  <a:lnTo>
                    <a:pt x="106" y="276"/>
                  </a:lnTo>
                  <a:lnTo>
                    <a:pt x="124" y="252"/>
                  </a:lnTo>
                  <a:lnTo>
                    <a:pt x="143" y="228"/>
                  </a:lnTo>
                  <a:lnTo>
                    <a:pt x="163" y="205"/>
                  </a:lnTo>
                  <a:lnTo>
                    <a:pt x="184" y="184"/>
                  </a:lnTo>
                  <a:lnTo>
                    <a:pt x="204" y="163"/>
                  </a:lnTo>
                  <a:lnTo>
                    <a:pt x="227" y="143"/>
                  </a:lnTo>
                  <a:lnTo>
                    <a:pt x="251" y="124"/>
                  </a:lnTo>
                  <a:lnTo>
                    <a:pt x="275" y="108"/>
                  </a:lnTo>
                  <a:lnTo>
                    <a:pt x="300" y="91"/>
                  </a:lnTo>
                  <a:lnTo>
                    <a:pt x="326" y="76"/>
                  </a:lnTo>
                  <a:lnTo>
                    <a:pt x="354" y="62"/>
                  </a:lnTo>
                  <a:lnTo>
                    <a:pt x="382" y="49"/>
                  </a:lnTo>
                  <a:lnTo>
                    <a:pt x="410" y="39"/>
                  </a:lnTo>
                  <a:lnTo>
                    <a:pt x="438" y="28"/>
                  </a:lnTo>
                  <a:lnTo>
                    <a:pt x="468" y="20"/>
                  </a:lnTo>
                  <a:lnTo>
                    <a:pt x="499" y="13"/>
                  </a:lnTo>
                  <a:lnTo>
                    <a:pt x="529" y="7"/>
                  </a:lnTo>
                  <a:lnTo>
                    <a:pt x="560" y="3"/>
                  </a:lnTo>
                  <a:lnTo>
                    <a:pt x="591" y="1"/>
                  </a:lnTo>
                  <a:lnTo>
                    <a:pt x="624" y="0"/>
                  </a:lnTo>
                  <a:close/>
                  <a:moveTo>
                    <a:pt x="13802" y="2429"/>
                  </a:moveTo>
                  <a:lnTo>
                    <a:pt x="13820" y="2430"/>
                  </a:lnTo>
                  <a:lnTo>
                    <a:pt x="13839" y="2433"/>
                  </a:lnTo>
                  <a:lnTo>
                    <a:pt x="13856" y="2437"/>
                  </a:lnTo>
                  <a:lnTo>
                    <a:pt x="13873" y="2444"/>
                  </a:lnTo>
                  <a:lnTo>
                    <a:pt x="13889" y="2451"/>
                  </a:lnTo>
                  <a:lnTo>
                    <a:pt x="13903" y="2460"/>
                  </a:lnTo>
                  <a:lnTo>
                    <a:pt x="13918" y="2471"/>
                  </a:lnTo>
                  <a:lnTo>
                    <a:pt x="13930" y="2482"/>
                  </a:lnTo>
                  <a:lnTo>
                    <a:pt x="13942" y="2496"/>
                  </a:lnTo>
                  <a:lnTo>
                    <a:pt x="13953" y="2510"/>
                  </a:lnTo>
                  <a:lnTo>
                    <a:pt x="13962" y="2525"/>
                  </a:lnTo>
                  <a:lnTo>
                    <a:pt x="13970" y="2541"/>
                  </a:lnTo>
                  <a:lnTo>
                    <a:pt x="13976" y="2558"/>
                  </a:lnTo>
                  <a:lnTo>
                    <a:pt x="13980" y="2575"/>
                  </a:lnTo>
                  <a:lnTo>
                    <a:pt x="13984" y="2593"/>
                  </a:lnTo>
                  <a:lnTo>
                    <a:pt x="13985" y="2612"/>
                  </a:lnTo>
                  <a:lnTo>
                    <a:pt x="13984" y="2631"/>
                  </a:lnTo>
                  <a:lnTo>
                    <a:pt x="13980" y="2648"/>
                  </a:lnTo>
                  <a:lnTo>
                    <a:pt x="13976" y="2666"/>
                  </a:lnTo>
                  <a:lnTo>
                    <a:pt x="13970" y="2683"/>
                  </a:lnTo>
                  <a:lnTo>
                    <a:pt x="13962" y="2699"/>
                  </a:lnTo>
                  <a:lnTo>
                    <a:pt x="13953" y="2714"/>
                  </a:lnTo>
                  <a:lnTo>
                    <a:pt x="13942" y="2728"/>
                  </a:lnTo>
                  <a:lnTo>
                    <a:pt x="13930" y="2741"/>
                  </a:lnTo>
                  <a:lnTo>
                    <a:pt x="13918" y="2753"/>
                  </a:lnTo>
                  <a:lnTo>
                    <a:pt x="13903" y="2763"/>
                  </a:lnTo>
                  <a:lnTo>
                    <a:pt x="13889" y="2773"/>
                  </a:lnTo>
                  <a:lnTo>
                    <a:pt x="13873" y="2780"/>
                  </a:lnTo>
                  <a:lnTo>
                    <a:pt x="13856" y="2786"/>
                  </a:lnTo>
                  <a:lnTo>
                    <a:pt x="13839" y="2791"/>
                  </a:lnTo>
                  <a:lnTo>
                    <a:pt x="13820" y="2794"/>
                  </a:lnTo>
                  <a:lnTo>
                    <a:pt x="13802" y="2795"/>
                  </a:lnTo>
                  <a:lnTo>
                    <a:pt x="13783" y="2794"/>
                  </a:lnTo>
                  <a:lnTo>
                    <a:pt x="13764" y="2791"/>
                  </a:lnTo>
                  <a:lnTo>
                    <a:pt x="13748" y="2786"/>
                  </a:lnTo>
                  <a:lnTo>
                    <a:pt x="13731" y="2780"/>
                  </a:lnTo>
                  <a:lnTo>
                    <a:pt x="13714" y="2773"/>
                  </a:lnTo>
                  <a:lnTo>
                    <a:pt x="13700" y="2763"/>
                  </a:lnTo>
                  <a:lnTo>
                    <a:pt x="13685" y="2753"/>
                  </a:lnTo>
                  <a:lnTo>
                    <a:pt x="13673" y="2741"/>
                  </a:lnTo>
                  <a:lnTo>
                    <a:pt x="13661" y="2728"/>
                  </a:lnTo>
                  <a:lnTo>
                    <a:pt x="13651" y="2714"/>
                  </a:lnTo>
                  <a:lnTo>
                    <a:pt x="13641" y="2699"/>
                  </a:lnTo>
                  <a:lnTo>
                    <a:pt x="13634" y="2683"/>
                  </a:lnTo>
                  <a:lnTo>
                    <a:pt x="13628" y="2666"/>
                  </a:lnTo>
                  <a:lnTo>
                    <a:pt x="13623" y="2648"/>
                  </a:lnTo>
                  <a:lnTo>
                    <a:pt x="13621" y="2631"/>
                  </a:lnTo>
                  <a:lnTo>
                    <a:pt x="13619" y="2612"/>
                  </a:lnTo>
                  <a:lnTo>
                    <a:pt x="13621" y="2593"/>
                  </a:lnTo>
                  <a:lnTo>
                    <a:pt x="13623" y="2575"/>
                  </a:lnTo>
                  <a:lnTo>
                    <a:pt x="13628" y="2558"/>
                  </a:lnTo>
                  <a:lnTo>
                    <a:pt x="13634" y="2541"/>
                  </a:lnTo>
                  <a:lnTo>
                    <a:pt x="13641" y="2525"/>
                  </a:lnTo>
                  <a:lnTo>
                    <a:pt x="13651" y="2510"/>
                  </a:lnTo>
                  <a:lnTo>
                    <a:pt x="13661" y="2496"/>
                  </a:lnTo>
                  <a:lnTo>
                    <a:pt x="13673" y="2482"/>
                  </a:lnTo>
                  <a:lnTo>
                    <a:pt x="13685" y="2471"/>
                  </a:lnTo>
                  <a:lnTo>
                    <a:pt x="13700" y="2460"/>
                  </a:lnTo>
                  <a:lnTo>
                    <a:pt x="13714" y="2451"/>
                  </a:lnTo>
                  <a:lnTo>
                    <a:pt x="13731" y="2444"/>
                  </a:lnTo>
                  <a:lnTo>
                    <a:pt x="13748" y="2437"/>
                  </a:lnTo>
                  <a:lnTo>
                    <a:pt x="13764" y="2433"/>
                  </a:lnTo>
                  <a:lnTo>
                    <a:pt x="13783" y="2430"/>
                  </a:lnTo>
                  <a:lnTo>
                    <a:pt x="13802" y="2429"/>
                  </a:lnTo>
                  <a:close/>
                  <a:moveTo>
                    <a:pt x="14340" y="2429"/>
                  </a:moveTo>
                  <a:lnTo>
                    <a:pt x="14359" y="2430"/>
                  </a:lnTo>
                  <a:lnTo>
                    <a:pt x="14377" y="2433"/>
                  </a:lnTo>
                  <a:lnTo>
                    <a:pt x="14394" y="2437"/>
                  </a:lnTo>
                  <a:lnTo>
                    <a:pt x="14411" y="2444"/>
                  </a:lnTo>
                  <a:lnTo>
                    <a:pt x="14427" y="2451"/>
                  </a:lnTo>
                  <a:lnTo>
                    <a:pt x="14442" y="2460"/>
                  </a:lnTo>
                  <a:lnTo>
                    <a:pt x="14456" y="2471"/>
                  </a:lnTo>
                  <a:lnTo>
                    <a:pt x="14470" y="2482"/>
                  </a:lnTo>
                  <a:lnTo>
                    <a:pt x="14481" y="2496"/>
                  </a:lnTo>
                  <a:lnTo>
                    <a:pt x="14491" y="2510"/>
                  </a:lnTo>
                  <a:lnTo>
                    <a:pt x="14501" y="2525"/>
                  </a:lnTo>
                  <a:lnTo>
                    <a:pt x="14508" y="2541"/>
                  </a:lnTo>
                  <a:lnTo>
                    <a:pt x="14514" y="2558"/>
                  </a:lnTo>
                  <a:lnTo>
                    <a:pt x="14519" y="2575"/>
                  </a:lnTo>
                  <a:lnTo>
                    <a:pt x="14522" y="2593"/>
                  </a:lnTo>
                  <a:lnTo>
                    <a:pt x="14523" y="2612"/>
                  </a:lnTo>
                  <a:lnTo>
                    <a:pt x="14522" y="2631"/>
                  </a:lnTo>
                  <a:lnTo>
                    <a:pt x="14519" y="2648"/>
                  </a:lnTo>
                  <a:lnTo>
                    <a:pt x="14514" y="2666"/>
                  </a:lnTo>
                  <a:lnTo>
                    <a:pt x="14508" y="2683"/>
                  </a:lnTo>
                  <a:lnTo>
                    <a:pt x="14501" y="2699"/>
                  </a:lnTo>
                  <a:lnTo>
                    <a:pt x="14491" y="2714"/>
                  </a:lnTo>
                  <a:lnTo>
                    <a:pt x="14481" y="2728"/>
                  </a:lnTo>
                  <a:lnTo>
                    <a:pt x="14470" y="2741"/>
                  </a:lnTo>
                  <a:lnTo>
                    <a:pt x="14456" y="2753"/>
                  </a:lnTo>
                  <a:lnTo>
                    <a:pt x="14442" y="2763"/>
                  </a:lnTo>
                  <a:lnTo>
                    <a:pt x="14427" y="2773"/>
                  </a:lnTo>
                  <a:lnTo>
                    <a:pt x="14411" y="2780"/>
                  </a:lnTo>
                  <a:lnTo>
                    <a:pt x="14394" y="2786"/>
                  </a:lnTo>
                  <a:lnTo>
                    <a:pt x="14377" y="2791"/>
                  </a:lnTo>
                  <a:lnTo>
                    <a:pt x="14359" y="2794"/>
                  </a:lnTo>
                  <a:lnTo>
                    <a:pt x="14340" y="2795"/>
                  </a:lnTo>
                  <a:lnTo>
                    <a:pt x="14321" y="2794"/>
                  </a:lnTo>
                  <a:lnTo>
                    <a:pt x="14304" y="2791"/>
                  </a:lnTo>
                  <a:lnTo>
                    <a:pt x="14286" y="2786"/>
                  </a:lnTo>
                  <a:lnTo>
                    <a:pt x="14269" y="2780"/>
                  </a:lnTo>
                  <a:lnTo>
                    <a:pt x="14254" y="2773"/>
                  </a:lnTo>
                  <a:lnTo>
                    <a:pt x="14238" y="2763"/>
                  </a:lnTo>
                  <a:lnTo>
                    <a:pt x="14224" y="2753"/>
                  </a:lnTo>
                  <a:lnTo>
                    <a:pt x="14212" y="2741"/>
                  </a:lnTo>
                  <a:lnTo>
                    <a:pt x="14199" y="2728"/>
                  </a:lnTo>
                  <a:lnTo>
                    <a:pt x="14189" y="2714"/>
                  </a:lnTo>
                  <a:lnTo>
                    <a:pt x="14180" y="2699"/>
                  </a:lnTo>
                  <a:lnTo>
                    <a:pt x="14172" y="2683"/>
                  </a:lnTo>
                  <a:lnTo>
                    <a:pt x="14166" y="2666"/>
                  </a:lnTo>
                  <a:lnTo>
                    <a:pt x="14162" y="2648"/>
                  </a:lnTo>
                  <a:lnTo>
                    <a:pt x="14159" y="2631"/>
                  </a:lnTo>
                  <a:lnTo>
                    <a:pt x="14158" y="2612"/>
                  </a:lnTo>
                  <a:lnTo>
                    <a:pt x="14159" y="2593"/>
                  </a:lnTo>
                  <a:lnTo>
                    <a:pt x="14162" y="2575"/>
                  </a:lnTo>
                  <a:lnTo>
                    <a:pt x="14166" y="2558"/>
                  </a:lnTo>
                  <a:lnTo>
                    <a:pt x="14172" y="2541"/>
                  </a:lnTo>
                  <a:lnTo>
                    <a:pt x="14180" y="2525"/>
                  </a:lnTo>
                  <a:lnTo>
                    <a:pt x="14189" y="2510"/>
                  </a:lnTo>
                  <a:lnTo>
                    <a:pt x="14199" y="2496"/>
                  </a:lnTo>
                  <a:lnTo>
                    <a:pt x="14212" y="2482"/>
                  </a:lnTo>
                  <a:lnTo>
                    <a:pt x="14224" y="2471"/>
                  </a:lnTo>
                  <a:lnTo>
                    <a:pt x="14238" y="2460"/>
                  </a:lnTo>
                  <a:lnTo>
                    <a:pt x="14254" y="2451"/>
                  </a:lnTo>
                  <a:lnTo>
                    <a:pt x="14269" y="2444"/>
                  </a:lnTo>
                  <a:lnTo>
                    <a:pt x="14286" y="2437"/>
                  </a:lnTo>
                  <a:lnTo>
                    <a:pt x="14304" y="2433"/>
                  </a:lnTo>
                  <a:lnTo>
                    <a:pt x="14321" y="2430"/>
                  </a:lnTo>
                  <a:lnTo>
                    <a:pt x="14340" y="2429"/>
                  </a:lnTo>
                  <a:close/>
                  <a:moveTo>
                    <a:pt x="14879" y="2429"/>
                  </a:moveTo>
                  <a:lnTo>
                    <a:pt x="14897" y="2430"/>
                  </a:lnTo>
                  <a:lnTo>
                    <a:pt x="14916" y="2433"/>
                  </a:lnTo>
                  <a:lnTo>
                    <a:pt x="14933" y="2437"/>
                  </a:lnTo>
                  <a:lnTo>
                    <a:pt x="14950" y="2444"/>
                  </a:lnTo>
                  <a:lnTo>
                    <a:pt x="14966" y="2451"/>
                  </a:lnTo>
                  <a:lnTo>
                    <a:pt x="14981" y="2460"/>
                  </a:lnTo>
                  <a:lnTo>
                    <a:pt x="14995" y="2471"/>
                  </a:lnTo>
                  <a:lnTo>
                    <a:pt x="15008" y="2482"/>
                  </a:lnTo>
                  <a:lnTo>
                    <a:pt x="15019" y="2496"/>
                  </a:lnTo>
                  <a:lnTo>
                    <a:pt x="15031" y="2510"/>
                  </a:lnTo>
                  <a:lnTo>
                    <a:pt x="15039" y="2525"/>
                  </a:lnTo>
                  <a:lnTo>
                    <a:pt x="15047" y="2541"/>
                  </a:lnTo>
                  <a:lnTo>
                    <a:pt x="15054" y="2558"/>
                  </a:lnTo>
                  <a:lnTo>
                    <a:pt x="15058" y="2575"/>
                  </a:lnTo>
                  <a:lnTo>
                    <a:pt x="15061" y="2593"/>
                  </a:lnTo>
                  <a:lnTo>
                    <a:pt x="15062" y="2612"/>
                  </a:lnTo>
                  <a:lnTo>
                    <a:pt x="15061" y="2631"/>
                  </a:lnTo>
                  <a:lnTo>
                    <a:pt x="15058" y="2648"/>
                  </a:lnTo>
                  <a:lnTo>
                    <a:pt x="15054" y="2666"/>
                  </a:lnTo>
                  <a:lnTo>
                    <a:pt x="15047" y="2683"/>
                  </a:lnTo>
                  <a:lnTo>
                    <a:pt x="15039" y="2699"/>
                  </a:lnTo>
                  <a:lnTo>
                    <a:pt x="15031" y="2714"/>
                  </a:lnTo>
                  <a:lnTo>
                    <a:pt x="15019" y="2728"/>
                  </a:lnTo>
                  <a:lnTo>
                    <a:pt x="15008" y="2741"/>
                  </a:lnTo>
                  <a:lnTo>
                    <a:pt x="14995" y="2753"/>
                  </a:lnTo>
                  <a:lnTo>
                    <a:pt x="14981" y="2763"/>
                  </a:lnTo>
                  <a:lnTo>
                    <a:pt x="14966" y="2773"/>
                  </a:lnTo>
                  <a:lnTo>
                    <a:pt x="14950" y="2780"/>
                  </a:lnTo>
                  <a:lnTo>
                    <a:pt x="14933" y="2786"/>
                  </a:lnTo>
                  <a:lnTo>
                    <a:pt x="14916" y="2791"/>
                  </a:lnTo>
                  <a:lnTo>
                    <a:pt x="14897" y="2794"/>
                  </a:lnTo>
                  <a:lnTo>
                    <a:pt x="14879" y="2795"/>
                  </a:lnTo>
                  <a:lnTo>
                    <a:pt x="14861" y="2794"/>
                  </a:lnTo>
                  <a:lnTo>
                    <a:pt x="14842" y="2791"/>
                  </a:lnTo>
                  <a:lnTo>
                    <a:pt x="14825" y="2786"/>
                  </a:lnTo>
                  <a:lnTo>
                    <a:pt x="14809" y="2780"/>
                  </a:lnTo>
                  <a:lnTo>
                    <a:pt x="14792" y="2773"/>
                  </a:lnTo>
                  <a:lnTo>
                    <a:pt x="14777" y="2763"/>
                  </a:lnTo>
                  <a:lnTo>
                    <a:pt x="14763" y="2753"/>
                  </a:lnTo>
                  <a:lnTo>
                    <a:pt x="14750" y="2741"/>
                  </a:lnTo>
                  <a:lnTo>
                    <a:pt x="14739" y="2728"/>
                  </a:lnTo>
                  <a:lnTo>
                    <a:pt x="14728" y="2714"/>
                  </a:lnTo>
                  <a:lnTo>
                    <a:pt x="14719" y="2699"/>
                  </a:lnTo>
                  <a:lnTo>
                    <a:pt x="14710" y="2683"/>
                  </a:lnTo>
                  <a:lnTo>
                    <a:pt x="14705" y="2666"/>
                  </a:lnTo>
                  <a:lnTo>
                    <a:pt x="14700" y="2648"/>
                  </a:lnTo>
                  <a:lnTo>
                    <a:pt x="14698" y="2631"/>
                  </a:lnTo>
                  <a:lnTo>
                    <a:pt x="14697" y="2612"/>
                  </a:lnTo>
                  <a:lnTo>
                    <a:pt x="14698" y="2593"/>
                  </a:lnTo>
                  <a:lnTo>
                    <a:pt x="14700" y="2575"/>
                  </a:lnTo>
                  <a:lnTo>
                    <a:pt x="14705" y="2558"/>
                  </a:lnTo>
                  <a:lnTo>
                    <a:pt x="14710" y="2541"/>
                  </a:lnTo>
                  <a:lnTo>
                    <a:pt x="14719" y="2525"/>
                  </a:lnTo>
                  <a:lnTo>
                    <a:pt x="14728" y="2510"/>
                  </a:lnTo>
                  <a:lnTo>
                    <a:pt x="14739" y="2496"/>
                  </a:lnTo>
                  <a:lnTo>
                    <a:pt x="14750" y="2482"/>
                  </a:lnTo>
                  <a:lnTo>
                    <a:pt x="14763" y="2471"/>
                  </a:lnTo>
                  <a:lnTo>
                    <a:pt x="14777" y="2460"/>
                  </a:lnTo>
                  <a:lnTo>
                    <a:pt x="14792" y="2451"/>
                  </a:lnTo>
                  <a:lnTo>
                    <a:pt x="14809" y="2444"/>
                  </a:lnTo>
                  <a:lnTo>
                    <a:pt x="14825" y="2437"/>
                  </a:lnTo>
                  <a:lnTo>
                    <a:pt x="14842" y="2433"/>
                  </a:lnTo>
                  <a:lnTo>
                    <a:pt x="14861" y="2430"/>
                  </a:lnTo>
                  <a:lnTo>
                    <a:pt x="14879" y="2429"/>
                  </a:lnTo>
                  <a:close/>
                  <a:moveTo>
                    <a:pt x="15418" y="2429"/>
                  </a:moveTo>
                  <a:lnTo>
                    <a:pt x="15436" y="2430"/>
                  </a:lnTo>
                  <a:lnTo>
                    <a:pt x="15454" y="2433"/>
                  </a:lnTo>
                  <a:lnTo>
                    <a:pt x="15472" y="2437"/>
                  </a:lnTo>
                  <a:lnTo>
                    <a:pt x="15489" y="2444"/>
                  </a:lnTo>
                  <a:lnTo>
                    <a:pt x="15504" y="2451"/>
                  </a:lnTo>
                  <a:lnTo>
                    <a:pt x="15520" y="2460"/>
                  </a:lnTo>
                  <a:lnTo>
                    <a:pt x="15533" y="2471"/>
                  </a:lnTo>
                  <a:lnTo>
                    <a:pt x="15547" y="2482"/>
                  </a:lnTo>
                  <a:lnTo>
                    <a:pt x="15558" y="2496"/>
                  </a:lnTo>
                  <a:lnTo>
                    <a:pt x="15569" y="2510"/>
                  </a:lnTo>
                  <a:lnTo>
                    <a:pt x="15578" y="2525"/>
                  </a:lnTo>
                  <a:lnTo>
                    <a:pt x="15586" y="2541"/>
                  </a:lnTo>
                  <a:lnTo>
                    <a:pt x="15592" y="2558"/>
                  </a:lnTo>
                  <a:lnTo>
                    <a:pt x="15596" y="2575"/>
                  </a:lnTo>
                  <a:lnTo>
                    <a:pt x="15599" y="2593"/>
                  </a:lnTo>
                  <a:lnTo>
                    <a:pt x="15600" y="2612"/>
                  </a:lnTo>
                  <a:lnTo>
                    <a:pt x="15599" y="2631"/>
                  </a:lnTo>
                  <a:lnTo>
                    <a:pt x="15596" y="2648"/>
                  </a:lnTo>
                  <a:lnTo>
                    <a:pt x="15592" y="2666"/>
                  </a:lnTo>
                  <a:lnTo>
                    <a:pt x="15586" y="2683"/>
                  </a:lnTo>
                  <a:lnTo>
                    <a:pt x="15578" y="2699"/>
                  </a:lnTo>
                  <a:lnTo>
                    <a:pt x="15569" y="2714"/>
                  </a:lnTo>
                  <a:lnTo>
                    <a:pt x="15558" y="2728"/>
                  </a:lnTo>
                  <a:lnTo>
                    <a:pt x="15547" y="2741"/>
                  </a:lnTo>
                  <a:lnTo>
                    <a:pt x="15533" y="2753"/>
                  </a:lnTo>
                  <a:lnTo>
                    <a:pt x="15520" y="2763"/>
                  </a:lnTo>
                  <a:lnTo>
                    <a:pt x="15504" y="2773"/>
                  </a:lnTo>
                  <a:lnTo>
                    <a:pt x="15489" y="2780"/>
                  </a:lnTo>
                  <a:lnTo>
                    <a:pt x="15472" y="2786"/>
                  </a:lnTo>
                  <a:lnTo>
                    <a:pt x="15454" y="2791"/>
                  </a:lnTo>
                  <a:lnTo>
                    <a:pt x="15436" y="2794"/>
                  </a:lnTo>
                  <a:lnTo>
                    <a:pt x="15418" y="2795"/>
                  </a:lnTo>
                  <a:lnTo>
                    <a:pt x="15399" y="2794"/>
                  </a:lnTo>
                  <a:lnTo>
                    <a:pt x="15381" y="2791"/>
                  </a:lnTo>
                  <a:lnTo>
                    <a:pt x="15363" y="2786"/>
                  </a:lnTo>
                  <a:lnTo>
                    <a:pt x="15347" y="2780"/>
                  </a:lnTo>
                  <a:lnTo>
                    <a:pt x="15331" y="2773"/>
                  </a:lnTo>
                  <a:lnTo>
                    <a:pt x="15315" y="2763"/>
                  </a:lnTo>
                  <a:lnTo>
                    <a:pt x="15302" y="2753"/>
                  </a:lnTo>
                  <a:lnTo>
                    <a:pt x="15289" y="2741"/>
                  </a:lnTo>
                  <a:lnTo>
                    <a:pt x="15277" y="2728"/>
                  </a:lnTo>
                  <a:lnTo>
                    <a:pt x="15266" y="2714"/>
                  </a:lnTo>
                  <a:lnTo>
                    <a:pt x="15257" y="2699"/>
                  </a:lnTo>
                  <a:lnTo>
                    <a:pt x="15250" y="2683"/>
                  </a:lnTo>
                  <a:lnTo>
                    <a:pt x="15243" y="2666"/>
                  </a:lnTo>
                  <a:lnTo>
                    <a:pt x="15239" y="2648"/>
                  </a:lnTo>
                  <a:lnTo>
                    <a:pt x="15236" y="2631"/>
                  </a:lnTo>
                  <a:lnTo>
                    <a:pt x="15235" y="2612"/>
                  </a:lnTo>
                  <a:lnTo>
                    <a:pt x="15236" y="2593"/>
                  </a:lnTo>
                  <a:lnTo>
                    <a:pt x="15239" y="2575"/>
                  </a:lnTo>
                  <a:lnTo>
                    <a:pt x="15243" y="2558"/>
                  </a:lnTo>
                  <a:lnTo>
                    <a:pt x="15250" y="2541"/>
                  </a:lnTo>
                  <a:lnTo>
                    <a:pt x="15257" y="2525"/>
                  </a:lnTo>
                  <a:lnTo>
                    <a:pt x="15266" y="2510"/>
                  </a:lnTo>
                  <a:lnTo>
                    <a:pt x="15277" y="2496"/>
                  </a:lnTo>
                  <a:lnTo>
                    <a:pt x="15289" y="2482"/>
                  </a:lnTo>
                  <a:lnTo>
                    <a:pt x="15302" y="2471"/>
                  </a:lnTo>
                  <a:lnTo>
                    <a:pt x="15315" y="2460"/>
                  </a:lnTo>
                  <a:lnTo>
                    <a:pt x="15331" y="2451"/>
                  </a:lnTo>
                  <a:lnTo>
                    <a:pt x="15347" y="2444"/>
                  </a:lnTo>
                  <a:lnTo>
                    <a:pt x="15363" y="2437"/>
                  </a:lnTo>
                  <a:lnTo>
                    <a:pt x="15381" y="2433"/>
                  </a:lnTo>
                  <a:lnTo>
                    <a:pt x="15399" y="2430"/>
                  </a:lnTo>
                  <a:lnTo>
                    <a:pt x="15418" y="2429"/>
                  </a:lnTo>
                  <a:close/>
                  <a:moveTo>
                    <a:pt x="13682" y="943"/>
                  </a:moveTo>
                  <a:lnTo>
                    <a:pt x="15712" y="943"/>
                  </a:lnTo>
                  <a:lnTo>
                    <a:pt x="15712" y="1546"/>
                  </a:lnTo>
                  <a:lnTo>
                    <a:pt x="13682" y="1546"/>
                  </a:lnTo>
                  <a:lnTo>
                    <a:pt x="13682" y="943"/>
                  </a:lnTo>
                  <a:close/>
                  <a:moveTo>
                    <a:pt x="1545" y="1123"/>
                  </a:moveTo>
                  <a:lnTo>
                    <a:pt x="1545" y="943"/>
                  </a:lnTo>
                  <a:lnTo>
                    <a:pt x="1089" y="943"/>
                  </a:lnTo>
                  <a:lnTo>
                    <a:pt x="1089" y="1123"/>
                  </a:lnTo>
                  <a:lnTo>
                    <a:pt x="811" y="1123"/>
                  </a:lnTo>
                  <a:lnTo>
                    <a:pt x="811" y="1769"/>
                  </a:lnTo>
                  <a:lnTo>
                    <a:pt x="1822" y="1769"/>
                  </a:lnTo>
                  <a:lnTo>
                    <a:pt x="1822" y="1123"/>
                  </a:lnTo>
                  <a:lnTo>
                    <a:pt x="1545" y="1123"/>
                  </a:lnTo>
                  <a:close/>
                  <a:moveTo>
                    <a:pt x="3010" y="1123"/>
                  </a:moveTo>
                  <a:lnTo>
                    <a:pt x="3010" y="943"/>
                  </a:lnTo>
                  <a:lnTo>
                    <a:pt x="2555" y="943"/>
                  </a:lnTo>
                  <a:lnTo>
                    <a:pt x="2555" y="1123"/>
                  </a:lnTo>
                  <a:lnTo>
                    <a:pt x="2278" y="1123"/>
                  </a:lnTo>
                  <a:lnTo>
                    <a:pt x="2278" y="1769"/>
                  </a:lnTo>
                  <a:lnTo>
                    <a:pt x="3288" y="1769"/>
                  </a:lnTo>
                  <a:lnTo>
                    <a:pt x="3288" y="1123"/>
                  </a:lnTo>
                  <a:lnTo>
                    <a:pt x="3010" y="1123"/>
                  </a:lnTo>
                  <a:close/>
                  <a:moveTo>
                    <a:pt x="4477" y="1123"/>
                  </a:moveTo>
                  <a:lnTo>
                    <a:pt x="4477" y="943"/>
                  </a:lnTo>
                  <a:lnTo>
                    <a:pt x="4021" y="943"/>
                  </a:lnTo>
                  <a:lnTo>
                    <a:pt x="4021" y="1123"/>
                  </a:lnTo>
                  <a:lnTo>
                    <a:pt x="3743" y="1123"/>
                  </a:lnTo>
                  <a:lnTo>
                    <a:pt x="3743" y="1769"/>
                  </a:lnTo>
                  <a:lnTo>
                    <a:pt x="4754" y="1769"/>
                  </a:lnTo>
                  <a:lnTo>
                    <a:pt x="4754" y="1123"/>
                  </a:lnTo>
                  <a:lnTo>
                    <a:pt x="4477" y="1123"/>
                  </a:lnTo>
                  <a:close/>
                  <a:moveTo>
                    <a:pt x="5942" y="1123"/>
                  </a:moveTo>
                  <a:lnTo>
                    <a:pt x="5942" y="943"/>
                  </a:lnTo>
                  <a:lnTo>
                    <a:pt x="5486" y="943"/>
                  </a:lnTo>
                  <a:lnTo>
                    <a:pt x="5486" y="1123"/>
                  </a:lnTo>
                  <a:lnTo>
                    <a:pt x="5209" y="1123"/>
                  </a:lnTo>
                  <a:lnTo>
                    <a:pt x="5209" y="1769"/>
                  </a:lnTo>
                  <a:lnTo>
                    <a:pt x="6219" y="1769"/>
                  </a:lnTo>
                  <a:lnTo>
                    <a:pt x="6219" y="1123"/>
                  </a:lnTo>
                  <a:lnTo>
                    <a:pt x="5942" y="1123"/>
                  </a:lnTo>
                  <a:close/>
                  <a:moveTo>
                    <a:pt x="7407" y="1123"/>
                  </a:moveTo>
                  <a:lnTo>
                    <a:pt x="7407" y="943"/>
                  </a:lnTo>
                  <a:lnTo>
                    <a:pt x="6953" y="943"/>
                  </a:lnTo>
                  <a:lnTo>
                    <a:pt x="6953" y="1123"/>
                  </a:lnTo>
                  <a:lnTo>
                    <a:pt x="6675" y="1123"/>
                  </a:lnTo>
                  <a:lnTo>
                    <a:pt x="6675" y="1769"/>
                  </a:lnTo>
                  <a:lnTo>
                    <a:pt x="7685" y="1769"/>
                  </a:lnTo>
                  <a:lnTo>
                    <a:pt x="7685" y="1123"/>
                  </a:lnTo>
                  <a:lnTo>
                    <a:pt x="7407" y="1123"/>
                  </a:lnTo>
                  <a:close/>
                  <a:moveTo>
                    <a:pt x="8874" y="1123"/>
                  </a:moveTo>
                  <a:lnTo>
                    <a:pt x="8874" y="943"/>
                  </a:lnTo>
                  <a:lnTo>
                    <a:pt x="8418" y="943"/>
                  </a:lnTo>
                  <a:lnTo>
                    <a:pt x="8418" y="1123"/>
                  </a:lnTo>
                  <a:lnTo>
                    <a:pt x="8141" y="1123"/>
                  </a:lnTo>
                  <a:lnTo>
                    <a:pt x="8141" y="1769"/>
                  </a:lnTo>
                  <a:lnTo>
                    <a:pt x="9151" y="1769"/>
                  </a:lnTo>
                  <a:lnTo>
                    <a:pt x="9151" y="1123"/>
                  </a:lnTo>
                  <a:lnTo>
                    <a:pt x="8874" y="1123"/>
                  </a:lnTo>
                  <a:close/>
                  <a:moveTo>
                    <a:pt x="10339" y="1123"/>
                  </a:moveTo>
                  <a:lnTo>
                    <a:pt x="10339" y="943"/>
                  </a:lnTo>
                  <a:lnTo>
                    <a:pt x="9883" y="943"/>
                  </a:lnTo>
                  <a:lnTo>
                    <a:pt x="9883" y="1123"/>
                  </a:lnTo>
                  <a:lnTo>
                    <a:pt x="9606" y="1123"/>
                  </a:lnTo>
                  <a:lnTo>
                    <a:pt x="9606" y="1769"/>
                  </a:lnTo>
                  <a:lnTo>
                    <a:pt x="10617" y="1769"/>
                  </a:lnTo>
                  <a:lnTo>
                    <a:pt x="10617" y="1123"/>
                  </a:lnTo>
                  <a:lnTo>
                    <a:pt x="10339" y="1123"/>
                  </a:lnTo>
                  <a:close/>
                  <a:moveTo>
                    <a:pt x="1545" y="2845"/>
                  </a:moveTo>
                  <a:lnTo>
                    <a:pt x="1545" y="3025"/>
                  </a:lnTo>
                  <a:lnTo>
                    <a:pt x="1089" y="3025"/>
                  </a:lnTo>
                  <a:lnTo>
                    <a:pt x="1089" y="2845"/>
                  </a:lnTo>
                  <a:lnTo>
                    <a:pt x="811" y="2845"/>
                  </a:lnTo>
                  <a:lnTo>
                    <a:pt x="811" y="2199"/>
                  </a:lnTo>
                  <a:lnTo>
                    <a:pt x="1822" y="2199"/>
                  </a:lnTo>
                  <a:lnTo>
                    <a:pt x="1822" y="2845"/>
                  </a:lnTo>
                  <a:lnTo>
                    <a:pt x="1545" y="2845"/>
                  </a:lnTo>
                  <a:close/>
                  <a:moveTo>
                    <a:pt x="3010" y="2845"/>
                  </a:moveTo>
                  <a:lnTo>
                    <a:pt x="3010" y="3025"/>
                  </a:lnTo>
                  <a:lnTo>
                    <a:pt x="2555" y="3025"/>
                  </a:lnTo>
                  <a:lnTo>
                    <a:pt x="2555" y="2845"/>
                  </a:lnTo>
                  <a:lnTo>
                    <a:pt x="2278" y="2845"/>
                  </a:lnTo>
                  <a:lnTo>
                    <a:pt x="2278" y="2199"/>
                  </a:lnTo>
                  <a:lnTo>
                    <a:pt x="3288" y="2199"/>
                  </a:lnTo>
                  <a:lnTo>
                    <a:pt x="3288" y="2845"/>
                  </a:lnTo>
                  <a:lnTo>
                    <a:pt x="3010" y="2845"/>
                  </a:lnTo>
                  <a:close/>
                  <a:moveTo>
                    <a:pt x="4477" y="2845"/>
                  </a:moveTo>
                  <a:lnTo>
                    <a:pt x="4477" y="3025"/>
                  </a:lnTo>
                  <a:lnTo>
                    <a:pt x="4021" y="3025"/>
                  </a:lnTo>
                  <a:lnTo>
                    <a:pt x="4021" y="2845"/>
                  </a:lnTo>
                  <a:lnTo>
                    <a:pt x="3743" y="2845"/>
                  </a:lnTo>
                  <a:lnTo>
                    <a:pt x="3743" y="2199"/>
                  </a:lnTo>
                  <a:lnTo>
                    <a:pt x="4754" y="2199"/>
                  </a:lnTo>
                  <a:lnTo>
                    <a:pt x="4754" y="2845"/>
                  </a:lnTo>
                  <a:lnTo>
                    <a:pt x="4477" y="2845"/>
                  </a:lnTo>
                  <a:close/>
                  <a:moveTo>
                    <a:pt x="5942" y="2845"/>
                  </a:moveTo>
                  <a:lnTo>
                    <a:pt x="5942" y="3025"/>
                  </a:lnTo>
                  <a:lnTo>
                    <a:pt x="5486" y="3025"/>
                  </a:lnTo>
                  <a:lnTo>
                    <a:pt x="5486" y="2845"/>
                  </a:lnTo>
                  <a:lnTo>
                    <a:pt x="5209" y="2845"/>
                  </a:lnTo>
                  <a:lnTo>
                    <a:pt x="5209" y="2199"/>
                  </a:lnTo>
                  <a:lnTo>
                    <a:pt x="6219" y="2199"/>
                  </a:lnTo>
                  <a:lnTo>
                    <a:pt x="6219" y="2845"/>
                  </a:lnTo>
                  <a:lnTo>
                    <a:pt x="5942" y="2845"/>
                  </a:lnTo>
                  <a:close/>
                  <a:moveTo>
                    <a:pt x="7407" y="2845"/>
                  </a:moveTo>
                  <a:lnTo>
                    <a:pt x="7407" y="3025"/>
                  </a:lnTo>
                  <a:lnTo>
                    <a:pt x="6953" y="3025"/>
                  </a:lnTo>
                  <a:lnTo>
                    <a:pt x="6953" y="2845"/>
                  </a:lnTo>
                  <a:lnTo>
                    <a:pt x="6675" y="2845"/>
                  </a:lnTo>
                  <a:lnTo>
                    <a:pt x="6675" y="2199"/>
                  </a:lnTo>
                  <a:lnTo>
                    <a:pt x="7685" y="2199"/>
                  </a:lnTo>
                  <a:lnTo>
                    <a:pt x="7685" y="2845"/>
                  </a:lnTo>
                  <a:lnTo>
                    <a:pt x="7407" y="2845"/>
                  </a:lnTo>
                  <a:close/>
                  <a:moveTo>
                    <a:pt x="8874" y="2845"/>
                  </a:moveTo>
                  <a:lnTo>
                    <a:pt x="8874" y="3025"/>
                  </a:lnTo>
                  <a:lnTo>
                    <a:pt x="8418" y="3025"/>
                  </a:lnTo>
                  <a:lnTo>
                    <a:pt x="8418" y="2845"/>
                  </a:lnTo>
                  <a:lnTo>
                    <a:pt x="8141" y="2845"/>
                  </a:lnTo>
                  <a:lnTo>
                    <a:pt x="8141" y="2199"/>
                  </a:lnTo>
                  <a:lnTo>
                    <a:pt x="9151" y="2199"/>
                  </a:lnTo>
                  <a:lnTo>
                    <a:pt x="9151" y="2845"/>
                  </a:lnTo>
                  <a:lnTo>
                    <a:pt x="8874" y="2845"/>
                  </a:lnTo>
                  <a:close/>
                  <a:moveTo>
                    <a:pt x="10339" y="2845"/>
                  </a:moveTo>
                  <a:lnTo>
                    <a:pt x="10339" y="3025"/>
                  </a:lnTo>
                  <a:lnTo>
                    <a:pt x="9883" y="3025"/>
                  </a:lnTo>
                  <a:lnTo>
                    <a:pt x="9883" y="2845"/>
                  </a:lnTo>
                  <a:lnTo>
                    <a:pt x="9606" y="2845"/>
                  </a:lnTo>
                  <a:lnTo>
                    <a:pt x="9606" y="2199"/>
                  </a:lnTo>
                  <a:lnTo>
                    <a:pt x="10617" y="2199"/>
                  </a:lnTo>
                  <a:lnTo>
                    <a:pt x="10617" y="2845"/>
                  </a:lnTo>
                  <a:lnTo>
                    <a:pt x="10339" y="2845"/>
                  </a:lnTo>
                  <a:close/>
                  <a:moveTo>
                    <a:pt x="11851" y="1123"/>
                  </a:moveTo>
                  <a:lnTo>
                    <a:pt x="11851" y="943"/>
                  </a:lnTo>
                  <a:lnTo>
                    <a:pt x="11395" y="943"/>
                  </a:lnTo>
                  <a:lnTo>
                    <a:pt x="11395" y="1123"/>
                  </a:lnTo>
                  <a:lnTo>
                    <a:pt x="11117" y="1123"/>
                  </a:lnTo>
                  <a:lnTo>
                    <a:pt x="11117" y="1769"/>
                  </a:lnTo>
                  <a:lnTo>
                    <a:pt x="12128" y="1769"/>
                  </a:lnTo>
                  <a:lnTo>
                    <a:pt x="12128" y="1123"/>
                  </a:lnTo>
                  <a:lnTo>
                    <a:pt x="11851" y="1123"/>
                  </a:lnTo>
                  <a:close/>
                  <a:moveTo>
                    <a:pt x="11851" y="2845"/>
                  </a:moveTo>
                  <a:lnTo>
                    <a:pt x="11851" y="3025"/>
                  </a:lnTo>
                  <a:lnTo>
                    <a:pt x="11395" y="3025"/>
                  </a:lnTo>
                  <a:lnTo>
                    <a:pt x="11395" y="2845"/>
                  </a:lnTo>
                  <a:lnTo>
                    <a:pt x="11117" y="2845"/>
                  </a:lnTo>
                  <a:lnTo>
                    <a:pt x="11117" y="2199"/>
                  </a:lnTo>
                  <a:lnTo>
                    <a:pt x="12128" y="2199"/>
                  </a:lnTo>
                  <a:lnTo>
                    <a:pt x="12128" y="2845"/>
                  </a:lnTo>
                  <a:lnTo>
                    <a:pt x="11851" y="28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直接连接符 1031"/>
            <p:cNvCxnSpPr>
              <a:cxnSpLocks noChangeShapeType="1"/>
            </p:cNvCxnSpPr>
            <p:nvPr/>
          </p:nvCxnSpPr>
          <p:spPr bwMode="auto">
            <a:xfrm flipH="1" flipV="1">
              <a:off x="1397936" y="1909422"/>
              <a:ext cx="562932" cy="467945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15" name="直接连接符 1031"/>
            <p:cNvCxnSpPr>
              <a:cxnSpLocks noChangeShapeType="1"/>
            </p:cNvCxnSpPr>
            <p:nvPr/>
          </p:nvCxnSpPr>
          <p:spPr bwMode="auto">
            <a:xfrm flipH="1" flipV="1">
              <a:off x="1397935" y="1909422"/>
              <a:ext cx="1106881" cy="461762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grpSp>
          <p:nvGrpSpPr>
            <p:cNvPr id="21" name="组合 387"/>
            <p:cNvGrpSpPr/>
            <p:nvPr/>
          </p:nvGrpSpPr>
          <p:grpSpPr>
            <a:xfrm>
              <a:off x="1269729" y="1507017"/>
              <a:ext cx="268295" cy="398478"/>
              <a:chOff x="4622166" y="3061494"/>
              <a:chExt cx="489584" cy="615667"/>
            </a:xfrm>
          </p:grpSpPr>
          <p:grpSp>
            <p:nvGrpSpPr>
              <p:cNvPr id="24" name="组合 376"/>
              <p:cNvGrpSpPr/>
              <p:nvPr/>
            </p:nvGrpSpPr>
            <p:grpSpPr>
              <a:xfrm>
                <a:off x="4622166" y="3467093"/>
                <a:ext cx="489584" cy="210060"/>
                <a:chOff x="3298897" y="4095287"/>
                <a:chExt cx="1257750" cy="591162"/>
              </a:xfrm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2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25" name="组合 379"/>
              <p:cNvGrpSpPr/>
              <p:nvPr/>
            </p:nvGrpSpPr>
            <p:grpSpPr>
              <a:xfrm>
                <a:off x="4622166" y="3263893"/>
                <a:ext cx="489584" cy="210060"/>
                <a:chOff x="3298897" y="4095287"/>
                <a:chExt cx="1257750" cy="591162"/>
              </a:xfrm>
            </p:grpSpPr>
            <p:sp>
              <p:nvSpPr>
                <p:cNvPr id="29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0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26" name="组合 388"/>
              <p:cNvGrpSpPr/>
              <p:nvPr/>
            </p:nvGrpSpPr>
            <p:grpSpPr>
              <a:xfrm>
                <a:off x="4622166" y="3061487"/>
                <a:ext cx="489584" cy="210060"/>
                <a:chOff x="3298897" y="4095287"/>
                <a:chExt cx="1257750" cy="591162"/>
              </a:xfrm>
            </p:grpSpPr>
            <p:sp>
              <p:nvSpPr>
                <p:cNvPr id="27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0952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8" name="Freeform 13"/>
                <p:cNvSpPr>
                  <a:spLocks noEditPoints="1"/>
                </p:cNvSpPr>
                <p:nvPr/>
              </p:nvSpPr>
              <p:spPr bwMode="auto">
                <a:xfrm>
                  <a:off x="3298897" y="4387387"/>
                  <a:ext cx="1257750" cy="299062"/>
                </a:xfrm>
                <a:custGeom>
                  <a:avLst/>
                  <a:gdLst/>
                  <a:ahLst/>
                  <a:cxnLst>
                    <a:cxn ang="0">
                      <a:pos x="16278" y="39"/>
                    </a:cxn>
                    <a:cxn ang="0">
                      <a:pos x="16504" y="184"/>
                    </a:cxn>
                    <a:cxn ang="0">
                      <a:pos x="16649" y="411"/>
                    </a:cxn>
                    <a:cxn ang="0">
                      <a:pos x="16687" y="3376"/>
                    </a:cxn>
                    <a:cxn ang="0">
                      <a:pos x="16612" y="3641"/>
                    </a:cxn>
                    <a:cxn ang="0">
                      <a:pos x="16437" y="3844"/>
                    </a:cxn>
                    <a:cxn ang="0">
                      <a:pos x="16189" y="3955"/>
                    </a:cxn>
                    <a:cxn ang="0">
                      <a:pos x="499" y="3955"/>
                    </a:cxn>
                    <a:cxn ang="0">
                      <a:pos x="251" y="3844"/>
                    </a:cxn>
                    <a:cxn ang="0">
                      <a:pos x="75" y="3641"/>
                    </a:cxn>
                    <a:cxn ang="0">
                      <a:pos x="1" y="3376"/>
                    </a:cxn>
                    <a:cxn ang="0">
                      <a:pos x="38" y="411"/>
                    </a:cxn>
                    <a:cxn ang="0">
                      <a:pos x="184" y="184"/>
                    </a:cxn>
                    <a:cxn ang="0">
                      <a:pos x="410" y="39"/>
                    </a:cxn>
                    <a:cxn ang="0">
                      <a:pos x="13820" y="2430"/>
                    </a:cxn>
                    <a:cxn ang="0">
                      <a:pos x="13953" y="2510"/>
                    </a:cxn>
                    <a:cxn ang="0">
                      <a:pos x="13976" y="2666"/>
                    </a:cxn>
                    <a:cxn ang="0">
                      <a:pos x="13873" y="2780"/>
                    </a:cxn>
                    <a:cxn ang="0">
                      <a:pos x="13714" y="2773"/>
                    </a:cxn>
                    <a:cxn ang="0">
                      <a:pos x="13623" y="2648"/>
                    </a:cxn>
                    <a:cxn ang="0">
                      <a:pos x="13661" y="2496"/>
                    </a:cxn>
                    <a:cxn ang="0">
                      <a:pos x="13802" y="2429"/>
                    </a:cxn>
                    <a:cxn ang="0">
                      <a:pos x="14470" y="2482"/>
                    </a:cxn>
                    <a:cxn ang="0">
                      <a:pos x="14522" y="2631"/>
                    </a:cxn>
                    <a:cxn ang="0">
                      <a:pos x="14442" y="2763"/>
                    </a:cxn>
                    <a:cxn ang="0">
                      <a:pos x="14286" y="2786"/>
                    </a:cxn>
                    <a:cxn ang="0">
                      <a:pos x="14172" y="2683"/>
                    </a:cxn>
                    <a:cxn ang="0">
                      <a:pos x="14180" y="2525"/>
                    </a:cxn>
                    <a:cxn ang="0">
                      <a:pos x="14304" y="2433"/>
                    </a:cxn>
                    <a:cxn ang="0">
                      <a:pos x="14981" y="2460"/>
                    </a:cxn>
                    <a:cxn ang="0">
                      <a:pos x="15061" y="2593"/>
                    </a:cxn>
                    <a:cxn ang="0">
                      <a:pos x="15008" y="2741"/>
                    </a:cxn>
                    <a:cxn ang="0">
                      <a:pos x="14861" y="2794"/>
                    </a:cxn>
                    <a:cxn ang="0">
                      <a:pos x="14728" y="2714"/>
                    </a:cxn>
                    <a:cxn ang="0">
                      <a:pos x="14705" y="2558"/>
                    </a:cxn>
                    <a:cxn ang="0">
                      <a:pos x="14809" y="2444"/>
                    </a:cxn>
                    <a:cxn ang="0">
                      <a:pos x="15489" y="2444"/>
                    </a:cxn>
                    <a:cxn ang="0">
                      <a:pos x="15592" y="2558"/>
                    </a:cxn>
                    <a:cxn ang="0">
                      <a:pos x="15569" y="2714"/>
                    </a:cxn>
                    <a:cxn ang="0">
                      <a:pos x="15436" y="2794"/>
                    </a:cxn>
                    <a:cxn ang="0">
                      <a:pos x="15289" y="2741"/>
                    </a:cxn>
                    <a:cxn ang="0">
                      <a:pos x="15236" y="2593"/>
                    </a:cxn>
                    <a:cxn ang="0">
                      <a:pos x="15315" y="2460"/>
                    </a:cxn>
                    <a:cxn ang="0">
                      <a:pos x="15712" y="1546"/>
                    </a:cxn>
                    <a:cxn ang="0">
                      <a:pos x="1822" y="1769"/>
                    </a:cxn>
                    <a:cxn ang="0">
                      <a:pos x="3288" y="1769"/>
                    </a:cxn>
                    <a:cxn ang="0">
                      <a:pos x="4754" y="1769"/>
                    </a:cxn>
                    <a:cxn ang="0">
                      <a:pos x="6219" y="1769"/>
                    </a:cxn>
                    <a:cxn ang="0">
                      <a:pos x="7685" y="1769"/>
                    </a:cxn>
                    <a:cxn ang="0">
                      <a:pos x="9151" y="1769"/>
                    </a:cxn>
                    <a:cxn ang="0">
                      <a:pos x="10617" y="1769"/>
                    </a:cxn>
                    <a:cxn ang="0">
                      <a:pos x="1822" y="2199"/>
                    </a:cxn>
                    <a:cxn ang="0">
                      <a:pos x="3288" y="2199"/>
                    </a:cxn>
                    <a:cxn ang="0">
                      <a:pos x="4754" y="2199"/>
                    </a:cxn>
                    <a:cxn ang="0">
                      <a:pos x="6219" y="2199"/>
                    </a:cxn>
                    <a:cxn ang="0">
                      <a:pos x="7685" y="2199"/>
                    </a:cxn>
                    <a:cxn ang="0">
                      <a:pos x="9151" y="2199"/>
                    </a:cxn>
                    <a:cxn ang="0">
                      <a:pos x="10617" y="2199"/>
                    </a:cxn>
                    <a:cxn ang="0">
                      <a:pos x="12128" y="1769"/>
                    </a:cxn>
                    <a:cxn ang="0">
                      <a:pos x="12128" y="2199"/>
                    </a:cxn>
                  </a:cxnLst>
                  <a:rect l="0" t="0" r="r" b="b"/>
                  <a:pathLst>
                    <a:path w="16688" h="3968">
                      <a:moveTo>
                        <a:pt x="624" y="0"/>
                      </a:moveTo>
                      <a:lnTo>
                        <a:pt x="16064" y="0"/>
                      </a:lnTo>
                      <a:lnTo>
                        <a:pt x="16097" y="1"/>
                      </a:lnTo>
                      <a:lnTo>
                        <a:pt x="16128" y="3"/>
                      </a:lnTo>
                      <a:lnTo>
                        <a:pt x="16159" y="7"/>
                      </a:lnTo>
                      <a:lnTo>
                        <a:pt x="16189" y="13"/>
                      </a:lnTo>
                      <a:lnTo>
                        <a:pt x="16220" y="20"/>
                      </a:lnTo>
                      <a:lnTo>
                        <a:pt x="16249" y="28"/>
                      </a:lnTo>
                      <a:lnTo>
                        <a:pt x="16278" y="39"/>
                      </a:lnTo>
                      <a:lnTo>
                        <a:pt x="16306" y="49"/>
                      </a:lnTo>
                      <a:lnTo>
                        <a:pt x="16334" y="62"/>
                      </a:lnTo>
                      <a:lnTo>
                        <a:pt x="16360" y="76"/>
                      </a:lnTo>
                      <a:lnTo>
                        <a:pt x="16387" y="91"/>
                      </a:lnTo>
                      <a:lnTo>
                        <a:pt x="16413" y="108"/>
                      </a:lnTo>
                      <a:lnTo>
                        <a:pt x="16437" y="124"/>
                      </a:lnTo>
                      <a:lnTo>
                        <a:pt x="16461" y="143"/>
                      </a:lnTo>
                      <a:lnTo>
                        <a:pt x="16484" y="163"/>
                      </a:lnTo>
                      <a:lnTo>
                        <a:pt x="16504" y="184"/>
                      </a:lnTo>
                      <a:lnTo>
                        <a:pt x="16525" y="205"/>
                      </a:lnTo>
                      <a:lnTo>
                        <a:pt x="16545" y="228"/>
                      </a:lnTo>
                      <a:lnTo>
                        <a:pt x="16564" y="252"/>
                      </a:lnTo>
                      <a:lnTo>
                        <a:pt x="16581" y="276"/>
                      </a:lnTo>
                      <a:lnTo>
                        <a:pt x="16597" y="302"/>
                      </a:lnTo>
                      <a:lnTo>
                        <a:pt x="16612" y="328"/>
                      </a:lnTo>
                      <a:lnTo>
                        <a:pt x="16626" y="354"/>
                      </a:lnTo>
                      <a:lnTo>
                        <a:pt x="16639" y="382"/>
                      </a:lnTo>
                      <a:lnTo>
                        <a:pt x="16649" y="411"/>
                      </a:lnTo>
                      <a:lnTo>
                        <a:pt x="16660" y="440"/>
                      </a:lnTo>
                      <a:lnTo>
                        <a:pt x="16668" y="469"/>
                      </a:lnTo>
                      <a:lnTo>
                        <a:pt x="16675" y="499"/>
                      </a:lnTo>
                      <a:lnTo>
                        <a:pt x="16681" y="530"/>
                      </a:lnTo>
                      <a:lnTo>
                        <a:pt x="16685" y="561"/>
                      </a:lnTo>
                      <a:lnTo>
                        <a:pt x="16687" y="592"/>
                      </a:lnTo>
                      <a:lnTo>
                        <a:pt x="16688" y="625"/>
                      </a:lnTo>
                      <a:lnTo>
                        <a:pt x="16688" y="3343"/>
                      </a:lnTo>
                      <a:lnTo>
                        <a:pt x="16687" y="3376"/>
                      </a:lnTo>
                      <a:lnTo>
                        <a:pt x="16685" y="3407"/>
                      </a:lnTo>
                      <a:lnTo>
                        <a:pt x="16681" y="3438"/>
                      </a:lnTo>
                      <a:lnTo>
                        <a:pt x="16675" y="3469"/>
                      </a:lnTo>
                      <a:lnTo>
                        <a:pt x="16668" y="3499"/>
                      </a:lnTo>
                      <a:lnTo>
                        <a:pt x="16660" y="3529"/>
                      </a:lnTo>
                      <a:lnTo>
                        <a:pt x="16649" y="3557"/>
                      </a:lnTo>
                      <a:lnTo>
                        <a:pt x="16639" y="3586"/>
                      </a:lnTo>
                      <a:lnTo>
                        <a:pt x="16626" y="3614"/>
                      </a:lnTo>
                      <a:lnTo>
                        <a:pt x="16612" y="3641"/>
                      </a:lnTo>
                      <a:lnTo>
                        <a:pt x="16597" y="3667"/>
                      </a:lnTo>
                      <a:lnTo>
                        <a:pt x="16581" y="3692"/>
                      </a:lnTo>
                      <a:lnTo>
                        <a:pt x="16564" y="3716"/>
                      </a:lnTo>
                      <a:lnTo>
                        <a:pt x="16545" y="3740"/>
                      </a:lnTo>
                      <a:lnTo>
                        <a:pt x="16525" y="3763"/>
                      </a:lnTo>
                      <a:lnTo>
                        <a:pt x="16504" y="3784"/>
                      </a:lnTo>
                      <a:lnTo>
                        <a:pt x="16484" y="3805"/>
                      </a:lnTo>
                      <a:lnTo>
                        <a:pt x="16461" y="3825"/>
                      </a:lnTo>
                      <a:lnTo>
                        <a:pt x="16437" y="3844"/>
                      </a:lnTo>
                      <a:lnTo>
                        <a:pt x="16413" y="3861"/>
                      </a:lnTo>
                      <a:lnTo>
                        <a:pt x="16387" y="3877"/>
                      </a:lnTo>
                      <a:lnTo>
                        <a:pt x="16360" y="3893"/>
                      </a:lnTo>
                      <a:lnTo>
                        <a:pt x="16334" y="3906"/>
                      </a:lnTo>
                      <a:lnTo>
                        <a:pt x="16306" y="3919"/>
                      </a:lnTo>
                      <a:lnTo>
                        <a:pt x="16278" y="3930"/>
                      </a:lnTo>
                      <a:lnTo>
                        <a:pt x="16249" y="3940"/>
                      </a:lnTo>
                      <a:lnTo>
                        <a:pt x="16220" y="3948"/>
                      </a:lnTo>
                      <a:lnTo>
                        <a:pt x="16189" y="3955"/>
                      </a:lnTo>
                      <a:lnTo>
                        <a:pt x="16159" y="3961"/>
                      </a:lnTo>
                      <a:lnTo>
                        <a:pt x="16128" y="3965"/>
                      </a:lnTo>
                      <a:lnTo>
                        <a:pt x="16097" y="3967"/>
                      </a:lnTo>
                      <a:lnTo>
                        <a:pt x="16064" y="3968"/>
                      </a:lnTo>
                      <a:lnTo>
                        <a:pt x="624" y="3968"/>
                      </a:lnTo>
                      <a:lnTo>
                        <a:pt x="591" y="3967"/>
                      </a:lnTo>
                      <a:lnTo>
                        <a:pt x="560" y="3965"/>
                      </a:lnTo>
                      <a:lnTo>
                        <a:pt x="529" y="3961"/>
                      </a:lnTo>
                      <a:lnTo>
                        <a:pt x="499" y="3955"/>
                      </a:lnTo>
                      <a:lnTo>
                        <a:pt x="468" y="3948"/>
                      </a:lnTo>
                      <a:lnTo>
                        <a:pt x="438" y="3940"/>
                      </a:lnTo>
                      <a:lnTo>
                        <a:pt x="410" y="3930"/>
                      </a:lnTo>
                      <a:lnTo>
                        <a:pt x="382" y="3919"/>
                      </a:lnTo>
                      <a:lnTo>
                        <a:pt x="354" y="3906"/>
                      </a:lnTo>
                      <a:lnTo>
                        <a:pt x="326" y="3893"/>
                      </a:lnTo>
                      <a:lnTo>
                        <a:pt x="300" y="3877"/>
                      </a:lnTo>
                      <a:lnTo>
                        <a:pt x="275" y="3861"/>
                      </a:lnTo>
                      <a:lnTo>
                        <a:pt x="251" y="3844"/>
                      </a:lnTo>
                      <a:lnTo>
                        <a:pt x="227" y="3825"/>
                      </a:lnTo>
                      <a:lnTo>
                        <a:pt x="204" y="3805"/>
                      </a:lnTo>
                      <a:lnTo>
                        <a:pt x="184" y="3784"/>
                      </a:lnTo>
                      <a:lnTo>
                        <a:pt x="163" y="3763"/>
                      </a:lnTo>
                      <a:lnTo>
                        <a:pt x="143" y="3740"/>
                      </a:lnTo>
                      <a:lnTo>
                        <a:pt x="124" y="3716"/>
                      </a:lnTo>
                      <a:lnTo>
                        <a:pt x="106" y="3692"/>
                      </a:lnTo>
                      <a:lnTo>
                        <a:pt x="91" y="3667"/>
                      </a:lnTo>
                      <a:lnTo>
                        <a:pt x="75" y="3641"/>
                      </a:lnTo>
                      <a:lnTo>
                        <a:pt x="62" y="3614"/>
                      </a:lnTo>
                      <a:lnTo>
                        <a:pt x="49" y="3586"/>
                      </a:lnTo>
                      <a:lnTo>
                        <a:pt x="38" y="3557"/>
                      </a:lnTo>
                      <a:lnTo>
                        <a:pt x="28" y="3529"/>
                      </a:lnTo>
                      <a:lnTo>
                        <a:pt x="20" y="3499"/>
                      </a:lnTo>
                      <a:lnTo>
                        <a:pt x="13" y="3469"/>
                      </a:lnTo>
                      <a:lnTo>
                        <a:pt x="7" y="3438"/>
                      </a:lnTo>
                      <a:lnTo>
                        <a:pt x="3" y="3407"/>
                      </a:lnTo>
                      <a:lnTo>
                        <a:pt x="1" y="3376"/>
                      </a:lnTo>
                      <a:lnTo>
                        <a:pt x="0" y="3343"/>
                      </a:lnTo>
                      <a:lnTo>
                        <a:pt x="0" y="625"/>
                      </a:lnTo>
                      <a:lnTo>
                        <a:pt x="1" y="592"/>
                      </a:lnTo>
                      <a:lnTo>
                        <a:pt x="3" y="561"/>
                      </a:lnTo>
                      <a:lnTo>
                        <a:pt x="7" y="530"/>
                      </a:lnTo>
                      <a:lnTo>
                        <a:pt x="13" y="499"/>
                      </a:lnTo>
                      <a:lnTo>
                        <a:pt x="20" y="469"/>
                      </a:lnTo>
                      <a:lnTo>
                        <a:pt x="28" y="440"/>
                      </a:lnTo>
                      <a:lnTo>
                        <a:pt x="38" y="411"/>
                      </a:lnTo>
                      <a:lnTo>
                        <a:pt x="49" y="382"/>
                      </a:lnTo>
                      <a:lnTo>
                        <a:pt x="62" y="354"/>
                      </a:lnTo>
                      <a:lnTo>
                        <a:pt x="75" y="328"/>
                      </a:lnTo>
                      <a:lnTo>
                        <a:pt x="91" y="302"/>
                      </a:lnTo>
                      <a:lnTo>
                        <a:pt x="106" y="276"/>
                      </a:lnTo>
                      <a:lnTo>
                        <a:pt x="124" y="252"/>
                      </a:lnTo>
                      <a:lnTo>
                        <a:pt x="143" y="228"/>
                      </a:lnTo>
                      <a:lnTo>
                        <a:pt x="163" y="205"/>
                      </a:lnTo>
                      <a:lnTo>
                        <a:pt x="184" y="184"/>
                      </a:lnTo>
                      <a:lnTo>
                        <a:pt x="204" y="163"/>
                      </a:lnTo>
                      <a:lnTo>
                        <a:pt x="227" y="143"/>
                      </a:lnTo>
                      <a:lnTo>
                        <a:pt x="251" y="124"/>
                      </a:lnTo>
                      <a:lnTo>
                        <a:pt x="275" y="108"/>
                      </a:lnTo>
                      <a:lnTo>
                        <a:pt x="300" y="91"/>
                      </a:lnTo>
                      <a:lnTo>
                        <a:pt x="326" y="76"/>
                      </a:lnTo>
                      <a:lnTo>
                        <a:pt x="354" y="62"/>
                      </a:lnTo>
                      <a:lnTo>
                        <a:pt x="382" y="49"/>
                      </a:lnTo>
                      <a:lnTo>
                        <a:pt x="410" y="39"/>
                      </a:lnTo>
                      <a:lnTo>
                        <a:pt x="438" y="28"/>
                      </a:lnTo>
                      <a:lnTo>
                        <a:pt x="468" y="20"/>
                      </a:lnTo>
                      <a:lnTo>
                        <a:pt x="499" y="13"/>
                      </a:lnTo>
                      <a:lnTo>
                        <a:pt x="529" y="7"/>
                      </a:lnTo>
                      <a:lnTo>
                        <a:pt x="560" y="3"/>
                      </a:lnTo>
                      <a:lnTo>
                        <a:pt x="591" y="1"/>
                      </a:lnTo>
                      <a:lnTo>
                        <a:pt x="624" y="0"/>
                      </a:lnTo>
                      <a:close/>
                      <a:moveTo>
                        <a:pt x="13802" y="2429"/>
                      </a:moveTo>
                      <a:lnTo>
                        <a:pt x="13820" y="2430"/>
                      </a:lnTo>
                      <a:lnTo>
                        <a:pt x="13839" y="2433"/>
                      </a:lnTo>
                      <a:lnTo>
                        <a:pt x="13856" y="2437"/>
                      </a:lnTo>
                      <a:lnTo>
                        <a:pt x="13873" y="2444"/>
                      </a:lnTo>
                      <a:lnTo>
                        <a:pt x="13889" y="2451"/>
                      </a:lnTo>
                      <a:lnTo>
                        <a:pt x="13903" y="2460"/>
                      </a:lnTo>
                      <a:lnTo>
                        <a:pt x="13918" y="2471"/>
                      </a:lnTo>
                      <a:lnTo>
                        <a:pt x="13930" y="2482"/>
                      </a:lnTo>
                      <a:lnTo>
                        <a:pt x="13942" y="2496"/>
                      </a:lnTo>
                      <a:lnTo>
                        <a:pt x="13953" y="2510"/>
                      </a:lnTo>
                      <a:lnTo>
                        <a:pt x="13962" y="2525"/>
                      </a:lnTo>
                      <a:lnTo>
                        <a:pt x="13970" y="2541"/>
                      </a:lnTo>
                      <a:lnTo>
                        <a:pt x="13976" y="2558"/>
                      </a:lnTo>
                      <a:lnTo>
                        <a:pt x="13980" y="2575"/>
                      </a:lnTo>
                      <a:lnTo>
                        <a:pt x="13984" y="2593"/>
                      </a:lnTo>
                      <a:lnTo>
                        <a:pt x="13985" y="2612"/>
                      </a:lnTo>
                      <a:lnTo>
                        <a:pt x="13984" y="2631"/>
                      </a:lnTo>
                      <a:lnTo>
                        <a:pt x="13980" y="2648"/>
                      </a:lnTo>
                      <a:lnTo>
                        <a:pt x="13976" y="2666"/>
                      </a:lnTo>
                      <a:lnTo>
                        <a:pt x="13970" y="2683"/>
                      </a:lnTo>
                      <a:lnTo>
                        <a:pt x="13962" y="2699"/>
                      </a:lnTo>
                      <a:lnTo>
                        <a:pt x="13953" y="2714"/>
                      </a:lnTo>
                      <a:lnTo>
                        <a:pt x="13942" y="2728"/>
                      </a:lnTo>
                      <a:lnTo>
                        <a:pt x="13930" y="2741"/>
                      </a:lnTo>
                      <a:lnTo>
                        <a:pt x="13918" y="2753"/>
                      </a:lnTo>
                      <a:lnTo>
                        <a:pt x="13903" y="2763"/>
                      </a:lnTo>
                      <a:lnTo>
                        <a:pt x="13889" y="2773"/>
                      </a:lnTo>
                      <a:lnTo>
                        <a:pt x="13873" y="2780"/>
                      </a:lnTo>
                      <a:lnTo>
                        <a:pt x="13856" y="2786"/>
                      </a:lnTo>
                      <a:lnTo>
                        <a:pt x="13839" y="2791"/>
                      </a:lnTo>
                      <a:lnTo>
                        <a:pt x="13820" y="2794"/>
                      </a:lnTo>
                      <a:lnTo>
                        <a:pt x="13802" y="2795"/>
                      </a:lnTo>
                      <a:lnTo>
                        <a:pt x="13783" y="2794"/>
                      </a:lnTo>
                      <a:lnTo>
                        <a:pt x="13764" y="2791"/>
                      </a:lnTo>
                      <a:lnTo>
                        <a:pt x="13748" y="2786"/>
                      </a:lnTo>
                      <a:lnTo>
                        <a:pt x="13731" y="2780"/>
                      </a:lnTo>
                      <a:lnTo>
                        <a:pt x="13714" y="2773"/>
                      </a:lnTo>
                      <a:lnTo>
                        <a:pt x="13700" y="2763"/>
                      </a:lnTo>
                      <a:lnTo>
                        <a:pt x="13685" y="2753"/>
                      </a:lnTo>
                      <a:lnTo>
                        <a:pt x="13673" y="2741"/>
                      </a:lnTo>
                      <a:lnTo>
                        <a:pt x="13661" y="2728"/>
                      </a:lnTo>
                      <a:lnTo>
                        <a:pt x="13651" y="2714"/>
                      </a:lnTo>
                      <a:lnTo>
                        <a:pt x="13641" y="2699"/>
                      </a:lnTo>
                      <a:lnTo>
                        <a:pt x="13634" y="2683"/>
                      </a:lnTo>
                      <a:lnTo>
                        <a:pt x="13628" y="2666"/>
                      </a:lnTo>
                      <a:lnTo>
                        <a:pt x="13623" y="2648"/>
                      </a:lnTo>
                      <a:lnTo>
                        <a:pt x="13621" y="2631"/>
                      </a:lnTo>
                      <a:lnTo>
                        <a:pt x="13619" y="2612"/>
                      </a:lnTo>
                      <a:lnTo>
                        <a:pt x="13621" y="2593"/>
                      </a:lnTo>
                      <a:lnTo>
                        <a:pt x="13623" y="2575"/>
                      </a:lnTo>
                      <a:lnTo>
                        <a:pt x="13628" y="2558"/>
                      </a:lnTo>
                      <a:lnTo>
                        <a:pt x="13634" y="2541"/>
                      </a:lnTo>
                      <a:lnTo>
                        <a:pt x="13641" y="2525"/>
                      </a:lnTo>
                      <a:lnTo>
                        <a:pt x="13651" y="2510"/>
                      </a:lnTo>
                      <a:lnTo>
                        <a:pt x="13661" y="2496"/>
                      </a:lnTo>
                      <a:lnTo>
                        <a:pt x="13673" y="2482"/>
                      </a:lnTo>
                      <a:lnTo>
                        <a:pt x="13685" y="2471"/>
                      </a:lnTo>
                      <a:lnTo>
                        <a:pt x="13700" y="2460"/>
                      </a:lnTo>
                      <a:lnTo>
                        <a:pt x="13714" y="2451"/>
                      </a:lnTo>
                      <a:lnTo>
                        <a:pt x="13731" y="2444"/>
                      </a:lnTo>
                      <a:lnTo>
                        <a:pt x="13748" y="2437"/>
                      </a:lnTo>
                      <a:lnTo>
                        <a:pt x="13764" y="2433"/>
                      </a:lnTo>
                      <a:lnTo>
                        <a:pt x="13783" y="2430"/>
                      </a:lnTo>
                      <a:lnTo>
                        <a:pt x="13802" y="2429"/>
                      </a:lnTo>
                      <a:close/>
                      <a:moveTo>
                        <a:pt x="14340" y="2429"/>
                      </a:moveTo>
                      <a:lnTo>
                        <a:pt x="14359" y="2430"/>
                      </a:lnTo>
                      <a:lnTo>
                        <a:pt x="14377" y="2433"/>
                      </a:lnTo>
                      <a:lnTo>
                        <a:pt x="14394" y="2437"/>
                      </a:lnTo>
                      <a:lnTo>
                        <a:pt x="14411" y="2444"/>
                      </a:lnTo>
                      <a:lnTo>
                        <a:pt x="14427" y="2451"/>
                      </a:lnTo>
                      <a:lnTo>
                        <a:pt x="14442" y="2460"/>
                      </a:lnTo>
                      <a:lnTo>
                        <a:pt x="14456" y="2471"/>
                      </a:lnTo>
                      <a:lnTo>
                        <a:pt x="14470" y="2482"/>
                      </a:lnTo>
                      <a:lnTo>
                        <a:pt x="14481" y="2496"/>
                      </a:lnTo>
                      <a:lnTo>
                        <a:pt x="14491" y="2510"/>
                      </a:lnTo>
                      <a:lnTo>
                        <a:pt x="14501" y="2525"/>
                      </a:lnTo>
                      <a:lnTo>
                        <a:pt x="14508" y="2541"/>
                      </a:lnTo>
                      <a:lnTo>
                        <a:pt x="14514" y="2558"/>
                      </a:lnTo>
                      <a:lnTo>
                        <a:pt x="14519" y="2575"/>
                      </a:lnTo>
                      <a:lnTo>
                        <a:pt x="14522" y="2593"/>
                      </a:lnTo>
                      <a:lnTo>
                        <a:pt x="14523" y="2612"/>
                      </a:lnTo>
                      <a:lnTo>
                        <a:pt x="14522" y="2631"/>
                      </a:lnTo>
                      <a:lnTo>
                        <a:pt x="14519" y="2648"/>
                      </a:lnTo>
                      <a:lnTo>
                        <a:pt x="14514" y="2666"/>
                      </a:lnTo>
                      <a:lnTo>
                        <a:pt x="14508" y="2683"/>
                      </a:lnTo>
                      <a:lnTo>
                        <a:pt x="14501" y="2699"/>
                      </a:lnTo>
                      <a:lnTo>
                        <a:pt x="14491" y="2714"/>
                      </a:lnTo>
                      <a:lnTo>
                        <a:pt x="14481" y="2728"/>
                      </a:lnTo>
                      <a:lnTo>
                        <a:pt x="14470" y="2741"/>
                      </a:lnTo>
                      <a:lnTo>
                        <a:pt x="14456" y="2753"/>
                      </a:lnTo>
                      <a:lnTo>
                        <a:pt x="14442" y="2763"/>
                      </a:lnTo>
                      <a:lnTo>
                        <a:pt x="14427" y="2773"/>
                      </a:lnTo>
                      <a:lnTo>
                        <a:pt x="14411" y="2780"/>
                      </a:lnTo>
                      <a:lnTo>
                        <a:pt x="14394" y="2786"/>
                      </a:lnTo>
                      <a:lnTo>
                        <a:pt x="14377" y="2791"/>
                      </a:lnTo>
                      <a:lnTo>
                        <a:pt x="14359" y="2794"/>
                      </a:lnTo>
                      <a:lnTo>
                        <a:pt x="14340" y="2795"/>
                      </a:lnTo>
                      <a:lnTo>
                        <a:pt x="14321" y="2794"/>
                      </a:lnTo>
                      <a:lnTo>
                        <a:pt x="14304" y="2791"/>
                      </a:lnTo>
                      <a:lnTo>
                        <a:pt x="14286" y="2786"/>
                      </a:lnTo>
                      <a:lnTo>
                        <a:pt x="14269" y="2780"/>
                      </a:lnTo>
                      <a:lnTo>
                        <a:pt x="14254" y="2773"/>
                      </a:lnTo>
                      <a:lnTo>
                        <a:pt x="14238" y="2763"/>
                      </a:lnTo>
                      <a:lnTo>
                        <a:pt x="14224" y="2753"/>
                      </a:lnTo>
                      <a:lnTo>
                        <a:pt x="14212" y="2741"/>
                      </a:lnTo>
                      <a:lnTo>
                        <a:pt x="14199" y="2728"/>
                      </a:lnTo>
                      <a:lnTo>
                        <a:pt x="14189" y="2714"/>
                      </a:lnTo>
                      <a:lnTo>
                        <a:pt x="14180" y="2699"/>
                      </a:lnTo>
                      <a:lnTo>
                        <a:pt x="14172" y="2683"/>
                      </a:lnTo>
                      <a:lnTo>
                        <a:pt x="14166" y="2666"/>
                      </a:lnTo>
                      <a:lnTo>
                        <a:pt x="14162" y="2648"/>
                      </a:lnTo>
                      <a:lnTo>
                        <a:pt x="14159" y="2631"/>
                      </a:lnTo>
                      <a:lnTo>
                        <a:pt x="14158" y="2612"/>
                      </a:lnTo>
                      <a:lnTo>
                        <a:pt x="14159" y="2593"/>
                      </a:lnTo>
                      <a:lnTo>
                        <a:pt x="14162" y="2575"/>
                      </a:lnTo>
                      <a:lnTo>
                        <a:pt x="14166" y="2558"/>
                      </a:lnTo>
                      <a:lnTo>
                        <a:pt x="14172" y="2541"/>
                      </a:lnTo>
                      <a:lnTo>
                        <a:pt x="14180" y="2525"/>
                      </a:lnTo>
                      <a:lnTo>
                        <a:pt x="14189" y="2510"/>
                      </a:lnTo>
                      <a:lnTo>
                        <a:pt x="14199" y="2496"/>
                      </a:lnTo>
                      <a:lnTo>
                        <a:pt x="14212" y="2482"/>
                      </a:lnTo>
                      <a:lnTo>
                        <a:pt x="14224" y="2471"/>
                      </a:lnTo>
                      <a:lnTo>
                        <a:pt x="14238" y="2460"/>
                      </a:lnTo>
                      <a:lnTo>
                        <a:pt x="14254" y="2451"/>
                      </a:lnTo>
                      <a:lnTo>
                        <a:pt x="14269" y="2444"/>
                      </a:lnTo>
                      <a:lnTo>
                        <a:pt x="14286" y="2437"/>
                      </a:lnTo>
                      <a:lnTo>
                        <a:pt x="14304" y="2433"/>
                      </a:lnTo>
                      <a:lnTo>
                        <a:pt x="14321" y="2430"/>
                      </a:lnTo>
                      <a:lnTo>
                        <a:pt x="14340" y="2429"/>
                      </a:lnTo>
                      <a:close/>
                      <a:moveTo>
                        <a:pt x="14879" y="2429"/>
                      </a:moveTo>
                      <a:lnTo>
                        <a:pt x="14897" y="2430"/>
                      </a:lnTo>
                      <a:lnTo>
                        <a:pt x="14916" y="2433"/>
                      </a:lnTo>
                      <a:lnTo>
                        <a:pt x="14933" y="2437"/>
                      </a:lnTo>
                      <a:lnTo>
                        <a:pt x="14950" y="2444"/>
                      </a:lnTo>
                      <a:lnTo>
                        <a:pt x="14966" y="2451"/>
                      </a:lnTo>
                      <a:lnTo>
                        <a:pt x="14981" y="2460"/>
                      </a:lnTo>
                      <a:lnTo>
                        <a:pt x="14995" y="2471"/>
                      </a:lnTo>
                      <a:lnTo>
                        <a:pt x="15008" y="2482"/>
                      </a:lnTo>
                      <a:lnTo>
                        <a:pt x="15019" y="2496"/>
                      </a:lnTo>
                      <a:lnTo>
                        <a:pt x="15031" y="2510"/>
                      </a:lnTo>
                      <a:lnTo>
                        <a:pt x="15039" y="2525"/>
                      </a:lnTo>
                      <a:lnTo>
                        <a:pt x="15047" y="2541"/>
                      </a:lnTo>
                      <a:lnTo>
                        <a:pt x="15054" y="2558"/>
                      </a:lnTo>
                      <a:lnTo>
                        <a:pt x="15058" y="2575"/>
                      </a:lnTo>
                      <a:lnTo>
                        <a:pt x="15061" y="2593"/>
                      </a:lnTo>
                      <a:lnTo>
                        <a:pt x="15062" y="2612"/>
                      </a:lnTo>
                      <a:lnTo>
                        <a:pt x="15061" y="2631"/>
                      </a:lnTo>
                      <a:lnTo>
                        <a:pt x="15058" y="2648"/>
                      </a:lnTo>
                      <a:lnTo>
                        <a:pt x="15054" y="2666"/>
                      </a:lnTo>
                      <a:lnTo>
                        <a:pt x="15047" y="2683"/>
                      </a:lnTo>
                      <a:lnTo>
                        <a:pt x="15039" y="2699"/>
                      </a:lnTo>
                      <a:lnTo>
                        <a:pt x="15031" y="2714"/>
                      </a:lnTo>
                      <a:lnTo>
                        <a:pt x="15019" y="2728"/>
                      </a:lnTo>
                      <a:lnTo>
                        <a:pt x="15008" y="2741"/>
                      </a:lnTo>
                      <a:lnTo>
                        <a:pt x="14995" y="2753"/>
                      </a:lnTo>
                      <a:lnTo>
                        <a:pt x="14981" y="2763"/>
                      </a:lnTo>
                      <a:lnTo>
                        <a:pt x="14966" y="2773"/>
                      </a:lnTo>
                      <a:lnTo>
                        <a:pt x="14950" y="2780"/>
                      </a:lnTo>
                      <a:lnTo>
                        <a:pt x="14933" y="2786"/>
                      </a:lnTo>
                      <a:lnTo>
                        <a:pt x="14916" y="2791"/>
                      </a:lnTo>
                      <a:lnTo>
                        <a:pt x="14897" y="2794"/>
                      </a:lnTo>
                      <a:lnTo>
                        <a:pt x="14879" y="2795"/>
                      </a:lnTo>
                      <a:lnTo>
                        <a:pt x="14861" y="2794"/>
                      </a:lnTo>
                      <a:lnTo>
                        <a:pt x="14842" y="2791"/>
                      </a:lnTo>
                      <a:lnTo>
                        <a:pt x="14825" y="2786"/>
                      </a:lnTo>
                      <a:lnTo>
                        <a:pt x="14809" y="2780"/>
                      </a:lnTo>
                      <a:lnTo>
                        <a:pt x="14792" y="2773"/>
                      </a:lnTo>
                      <a:lnTo>
                        <a:pt x="14777" y="2763"/>
                      </a:lnTo>
                      <a:lnTo>
                        <a:pt x="14763" y="2753"/>
                      </a:lnTo>
                      <a:lnTo>
                        <a:pt x="14750" y="2741"/>
                      </a:lnTo>
                      <a:lnTo>
                        <a:pt x="14739" y="2728"/>
                      </a:lnTo>
                      <a:lnTo>
                        <a:pt x="14728" y="2714"/>
                      </a:lnTo>
                      <a:lnTo>
                        <a:pt x="14719" y="2699"/>
                      </a:lnTo>
                      <a:lnTo>
                        <a:pt x="14710" y="2683"/>
                      </a:lnTo>
                      <a:lnTo>
                        <a:pt x="14705" y="2666"/>
                      </a:lnTo>
                      <a:lnTo>
                        <a:pt x="14700" y="2648"/>
                      </a:lnTo>
                      <a:lnTo>
                        <a:pt x="14698" y="2631"/>
                      </a:lnTo>
                      <a:lnTo>
                        <a:pt x="14697" y="2612"/>
                      </a:lnTo>
                      <a:lnTo>
                        <a:pt x="14698" y="2593"/>
                      </a:lnTo>
                      <a:lnTo>
                        <a:pt x="14700" y="2575"/>
                      </a:lnTo>
                      <a:lnTo>
                        <a:pt x="14705" y="2558"/>
                      </a:lnTo>
                      <a:lnTo>
                        <a:pt x="14710" y="2541"/>
                      </a:lnTo>
                      <a:lnTo>
                        <a:pt x="14719" y="2525"/>
                      </a:lnTo>
                      <a:lnTo>
                        <a:pt x="14728" y="2510"/>
                      </a:lnTo>
                      <a:lnTo>
                        <a:pt x="14739" y="2496"/>
                      </a:lnTo>
                      <a:lnTo>
                        <a:pt x="14750" y="2482"/>
                      </a:lnTo>
                      <a:lnTo>
                        <a:pt x="14763" y="2471"/>
                      </a:lnTo>
                      <a:lnTo>
                        <a:pt x="14777" y="2460"/>
                      </a:lnTo>
                      <a:lnTo>
                        <a:pt x="14792" y="2451"/>
                      </a:lnTo>
                      <a:lnTo>
                        <a:pt x="14809" y="2444"/>
                      </a:lnTo>
                      <a:lnTo>
                        <a:pt x="14825" y="2437"/>
                      </a:lnTo>
                      <a:lnTo>
                        <a:pt x="14842" y="2433"/>
                      </a:lnTo>
                      <a:lnTo>
                        <a:pt x="14861" y="2430"/>
                      </a:lnTo>
                      <a:lnTo>
                        <a:pt x="14879" y="2429"/>
                      </a:lnTo>
                      <a:close/>
                      <a:moveTo>
                        <a:pt x="15418" y="2429"/>
                      </a:moveTo>
                      <a:lnTo>
                        <a:pt x="15436" y="2430"/>
                      </a:lnTo>
                      <a:lnTo>
                        <a:pt x="15454" y="2433"/>
                      </a:lnTo>
                      <a:lnTo>
                        <a:pt x="15472" y="2437"/>
                      </a:lnTo>
                      <a:lnTo>
                        <a:pt x="15489" y="2444"/>
                      </a:lnTo>
                      <a:lnTo>
                        <a:pt x="15504" y="2451"/>
                      </a:lnTo>
                      <a:lnTo>
                        <a:pt x="15520" y="2460"/>
                      </a:lnTo>
                      <a:lnTo>
                        <a:pt x="15533" y="2471"/>
                      </a:lnTo>
                      <a:lnTo>
                        <a:pt x="15547" y="2482"/>
                      </a:lnTo>
                      <a:lnTo>
                        <a:pt x="15558" y="2496"/>
                      </a:lnTo>
                      <a:lnTo>
                        <a:pt x="15569" y="2510"/>
                      </a:lnTo>
                      <a:lnTo>
                        <a:pt x="15578" y="2525"/>
                      </a:lnTo>
                      <a:lnTo>
                        <a:pt x="15586" y="2541"/>
                      </a:lnTo>
                      <a:lnTo>
                        <a:pt x="15592" y="2558"/>
                      </a:lnTo>
                      <a:lnTo>
                        <a:pt x="15596" y="2575"/>
                      </a:lnTo>
                      <a:lnTo>
                        <a:pt x="15599" y="2593"/>
                      </a:lnTo>
                      <a:lnTo>
                        <a:pt x="15600" y="2612"/>
                      </a:lnTo>
                      <a:lnTo>
                        <a:pt x="15599" y="2631"/>
                      </a:lnTo>
                      <a:lnTo>
                        <a:pt x="15596" y="2648"/>
                      </a:lnTo>
                      <a:lnTo>
                        <a:pt x="15592" y="2666"/>
                      </a:lnTo>
                      <a:lnTo>
                        <a:pt x="15586" y="2683"/>
                      </a:lnTo>
                      <a:lnTo>
                        <a:pt x="15578" y="2699"/>
                      </a:lnTo>
                      <a:lnTo>
                        <a:pt x="15569" y="2714"/>
                      </a:lnTo>
                      <a:lnTo>
                        <a:pt x="15558" y="2728"/>
                      </a:lnTo>
                      <a:lnTo>
                        <a:pt x="15547" y="2741"/>
                      </a:lnTo>
                      <a:lnTo>
                        <a:pt x="15533" y="2753"/>
                      </a:lnTo>
                      <a:lnTo>
                        <a:pt x="15520" y="2763"/>
                      </a:lnTo>
                      <a:lnTo>
                        <a:pt x="15504" y="2773"/>
                      </a:lnTo>
                      <a:lnTo>
                        <a:pt x="15489" y="2780"/>
                      </a:lnTo>
                      <a:lnTo>
                        <a:pt x="15472" y="2786"/>
                      </a:lnTo>
                      <a:lnTo>
                        <a:pt x="15454" y="2791"/>
                      </a:lnTo>
                      <a:lnTo>
                        <a:pt x="15436" y="2794"/>
                      </a:lnTo>
                      <a:lnTo>
                        <a:pt x="15418" y="2795"/>
                      </a:lnTo>
                      <a:lnTo>
                        <a:pt x="15399" y="2794"/>
                      </a:lnTo>
                      <a:lnTo>
                        <a:pt x="15381" y="2791"/>
                      </a:lnTo>
                      <a:lnTo>
                        <a:pt x="15363" y="2786"/>
                      </a:lnTo>
                      <a:lnTo>
                        <a:pt x="15347" y="2780"/>
                      </a:lnTo>
                      <a:lnTo>
                        <a:pt x="15331" y="2773"/>
                      </a:lnTo>
                      <a:lnTo>
                        <a:pt x="15315" y="2763"/>
                      </a:lnTo>
                      <a:lnTo>
                        <a:pt x="15302" y="2753"/>
                      </a:lnTo>
                      <a:lnTo>
                        <a:pt x="15289" y="2741"/>
                      </a:lnTo>
                      <a:lnTo>
                        <a:pt x="15277" y="2728"/>
                      </a:lnTo>
                      <a:lnTo>
                        <a:pt x="15266" y="2714"/>
                      </a:lnTo>
                      <a:lnTo>
                        <a:pt x="15257" y="2699"/>
                      </a:lnTo>
                      <a:lnTo>
                        <a:pt x="15250" y="2683"/>
                      </a:lnTo>
                      <a:lnTo>
                        <a:pt x="15243" y="2666"/>
                      </a:lnTo>
                      <a:lnTo>
                        <a:pt x="15239" y="2648"/>
                      </a:lnTo>
                      <a:lnTo>
                        <a:pt x="15236" y="2631"/>
                      </a:lnTo>
                      <a:lnTo>
                        <a:pt x="15235" y="2612"/>
                      </a:lnTo>
                      <a:lnTo>
                        <a:pt x="15236" y="2593"/>
                      </a:lnTo>
                      <a:lnTo>
                        <a:pt x="15239" y="2575"/>
                      </a:lnTo>
                      <a:lnTo>
                        <a:pt x="15243" y="2558"/>
                      </a:lnTo>
                      <a:lnTo>
                        <a:pt x="15250" y="2541"/>
                      </a:lnTo>
                      <a:lnTo>
                        <a:pt x="15257" y="2525"/>
                      </a:lnTo>
                      <a:lnTo>
                        <a:pt x="15266" y="2510"/>
                      </a:lnTo>
                      <a:lnTo>
                        <a:pt x="15277" y="2496"/>
                      </a:lnTo>
                      <a:lnTo>
                        <a:pt x="15289" y="2482"/>
                      </a:lnTo>
                      <a:lnTo>
                        <a:pt x="15302" y="2471"/>
                      </a:lnTo>
                      <a:lnTo>
                        <a:pt x="15315" y="2460"/>
                      </a:lnTo>
                      <a:lnTo>
                        <a:pt x="15331" y="2451"/>
                      </a:lnTo>
                      <a:lnTo>
                        <a:pt x="15347" y="2444"/>
                      </a:lnTo>
                      <a:lnTo>
                        <a:pt x="15363" y="2437"/>
                      </a:lnTo>
                      <a:lnTo>
                        <a:pt x="15381" y="2433"/>
                      </a:lnTo>
                      <a:lnTo>
                        <a:pt x="15399" y="2430"/>
                      </a:lnTo>
                      <a:lnTo>
                        <a:pt x="15418" y="2429"/>
                      </a:lnTo>
                      <a:close/>
                      <a:moveTo>
                        <a:pt x="13682" y="943"/>
                      </a:moveTo>
                      <a:lnTo>
                        <a:pt x="15712" y="943"/>
                      </a:lnTo>
                      <a:lnTo>
                        <a:pt x="15712" y="1546"/>
                      </a:lnTo>
                      <a:lnTo>
                        <a:pt x="13682" y="1546"/>
                      </a:lnTo>
                      <a:lnTo>
                        <a:pt x="13682" y="943"/>
                      </a:lnTo>
                      <a:close/>
                      <a:moveTo>
                        <a:pt x="1545" y="1123"/>
                      </a:moveTo>
                      <a:lnTo>
                        <a:pt x="1545" y="943"/>
                      </a:lnTo>
                      <a:lnTo>
                        <a:pt x="1089" y="943"/>
                      </a:lnTo>
                      <a:lnTo>
                        <a:pt x="1089" y="1123"/>
                      </a:lnTo>
                      <a:lnTo>
                        <a:pt x="811" y="1123"/>
                      </a:lnTo>
                      <a:lnTo>
                        <a:pt x="811" y="1769"/>
                      </a:lnTo>
                      <a:lnTo>
                        <a:pt x="1822" y="1769"/>
                      </a:lnTo>
                      <a:lnTo>
                        <a:pt x="1822" y="1123"/>
                      </a:lnTo>
                      <a:lnTo>
                        <a:pt x="1545" y="1123"/>
                      </a:lnTo>
                      <a:close/>
                      <a:moveTo>
                        <a:pt x="3010" y="1123"/>
                      </a:moveTo>
                      <a:lnTo>
                        <a:pt x="3010" y="943"/>
                      </a:lnTo>
                      <a:lnTo>
                        <a:pt x="2555" y="943"/>
                      </a:lnTo>
                      <a:lnTo>
                        <a:pt x="2555" y="1123"/>
                      </a:lnTo>
                      <a:lnTo>
                        <a:pt x="2278" y="1123"/>
                      </a:lnTo>
                      <a:lnTo>
                        <a:pt x="2278" y="1769"/>
                      </a:lnTo>
                      <a:lnTo>
                        <a:pt x="3288" y="1769"/>
                      </a:lnTo>
                      <a:lnTo>
                        <a:pt x="3288" y="1123"/>
                      </a:lnTo>
                      <a:lnTo>
                        <a:pt x="3010" y="1123"/>
                      </a:lnTo>
                      <a:close/>
                      <a:moveTo>
                        <a:pt x="4477" y="1123"/>
                      </a:moveTo>
                      <a:lnTo>
                        <a:pt x="4477" y="943"/>
                      </a:lnTo>
                      <a:lnTo>
                        <a:pt x="4021" y="943"/>
                      </a:lnTo>
                      <a:lnTo>
                        <a:pt x="4021" y="1123"/>
                      </a:lnTo>
                      <a:lnTo>
                        <a:pt x="3743" y="1123"/>
                      </a:lnTo>
                      <a:lnTo>
                        <a:pt x="3743" y="1769"/>
                      </a:lnTo>
                      <a:lnTo>
                        <a:pt x="4754" y="1769"/>
                      </a:lnTo>
                      <a:lnTo>
                        <a:pt x="4754" y="1123"/>
                      </a:lnTo>
                      <a:lnTo>
                        <a:pt x="4477" y="1123"/>
                      </a:lnTo>
                      <a:close/>
                      <a:moveTo>
                        <a:pt x="5942" y="1123"/>
                      </a:moveTo>
                      <a:lnTo>
                        <a:pt x="5942" y="943"/>
                      </a:lnTo>
                      <a:lnTo>
                        <a:pt x="5486" y="943"/>
                      </a:lnTo>
                      <a:lnTo>
                        <a:pt x="5486" y="1123"/>
                      </a:lnTo>
                      <a:lnTo>
                        <a:pt x="5209" y="1123"/>
                      </a:lnTo>
                      <a:lnTo>
                        <a:pt x="5209" y="1769"/>
                      </a:lnTo>
                      <a:lnTo>
                        <a:pt x="6219" y="1769"/>
                      </a:lnTo>
                      <a:lnTo>
                        <a:pt x="6219" y="1123"/>
                      </a:lnTo>
                      <a:lnTo>
                        <a:pt x="5942" y="1123"/>
                      </a:lnTo>
                      <a:close/>
                      <a:moveTo>
                        <a:pt x="7407" y="1123"/>
                      </a:moveTo>
                      <a:lnTo>
                        <a:pt x="7407" y="943"/>
                      </a:lnTo>
                      <a:lnTo>
                        <a:pt x="6953" y="943"/>
                      </a:lnTo>
                      <a:lnTo>
                        <a:pt x="6953" y="1123"/>
                      </a:lnTo>
                      <a:lnTo>
                        <a:pt x="6675" y="1123"/>
                      </a:lnTo>
                      <a:lnTo>
                        <a:pt x="6675" y="1769"/>
                      </a:lnTo>
                      <a:lnTo>
                        <a:pt x="7685" y="1769"/>
                      </a:lnTo>
                      <a:lnTo>
                        <a:pt x="7685" y="1123"/>
                      </a:lnTo>
                      <a:lnTo>
                        <a:pt x="7407" y="1123"/>
                      </a:lnTo>
                      <a:close/>
                      <a:moveTo>
                        <a:pt x="8874" y="1123"/>
                      </a:moveTo>
                      <a:lnTo>
                        <a:pt x="8874" y="943"/>
                      </a:lnTo>
                      <a:lnTo>
                        <a:pt x="8418" y="943"/>
                      </a:lnTo>
                      <a:lnTo>
                        <a:pt x="8418" y="1123"/>
                      </a:lnTo>
                      <a:lnTo>
                        <a:pt x="8141" y="1123"/>
                      </a:lnTo>
                      <a:lnTo>
                        <a:pt x="8141" y="1769"/>
                      </a:lnTo>
                      <a:lnTo>
                        <a:pt x="9151" y="1769"/>
                      </a:lnTo>
                      <a:lnTo>
                        <a:pt x="9151" y="1123"/>
                      </a:lnTo>
                      <a:lnTo>
                        <a:pt x="8874" y="1123"/>
                      </a:lnTo>
                      <a:close/>
                      <a:moveTo>
                        <a:pt x="10339" y="1123"/>
                      </a:moveTo>
                      <a:lnTo>
                        <a:pt x="10339" y="943"/>
                      </a:lnTo>
                      <a:lnTo>
                        <a:pt x="9883" y="943"/>
                      </a:lnTo>
                      <a:lnTo>
                        <a:pt x="9883" y="1123"/>
                      </a:lnTo>
                      <a:lnTo>
                        <a:pt x="9606" y="1123"/>
                      </a:lnTo>
                      <a:lnTo>
                        <a:pt x="9606" y="1769"/>
                      </a:lnTo>
                      <a:lnTo>
                        <a:pt x="10617" y="1769"/>
                      </a:lnTo>
                      <a:lnTo>
                        <a:pt x="10617" y="1123"/>
                      </a:lnTo>
                      <a:lnTo>
                        <a:pt x="10339" y="1123"/>
                      </a:lnTo>
                      <a:close/>
                      <a:moveTo>
                        <a:pt x="1545" y="2845"/>
                      </a:moveTo>
                      <a:lnTo>
                        <a:pt x="1545" y="3025"/>
                      </a:lnTo>
                      <a:lnTo>
                        <a:pt x="1089" y="3025"/>
                      </a:lnTo>
                      <a:lnTo>
                        <a:pt x="1089" y="2845"/>
                      </a:lnTo>
                      <a:lnTo>
                        <a:pt x="811" y="2845"/>
                      </a:lnTo>
                      <a:lnTo>
                        <a:pt x="811" y="2199"/>
                      </a:lnTo>
                      <a:lnTo>
                        <a:pt x="1822" y="2199"/>
                      </a:lnTo>
                      <a:lnTo>
                        <a:pt x="1822" y="2845"/>
                      </a:lnTo>
                      <a:lnTo>
                        <a:pt x="1545" y="2845"/>
                      </a:lnTo>
                      <a:close/>
                      <a:moveTo>
                        <a:pt x="3010" y="2845"/>
                      </a:moveTo>
                      <a:lnTo>
                        <a:pt x="3010" y="3025"/>
                      </a:lnTo>
                      <a:lnTo>
                        <a:pt x="2555" y="3025"/>
                      </a:lnTo>
                      <a:lnTo>
                        <a:pt x="2555" y="2845"/>
                      </a:lnTo>
                      <a:lnTo>
                        <a:pt x="2278" y="2845"/>
                      </a:lnTo>
                      <a:lnTo>
                        <a:pt x="2278" y="2199"/>
                      </a:lnTo>
                      <a:lnTo>
                        <a:pt x="3288" y="2199"/>
                      </a:lnTo>
                      <a:lnTo>
                        <a:pt x="3288" y="2845"/>
                      </a:lnTo>
                      <a:lnTo>
                        <a:pt x="3010" y="2845"/>
                      </a:lnTo>
                      <a:close/>
                      <a:moveTo>
                        <a:pt x="4477" y="2845"/>
                      </a:moveTo>
                      <a:lnTo>
                        <a:pt x="4477" y="3025"/>
                      </a:lnTo>
                      <a:lnTo>
                        <a:pt x="4021" y="3025"/>
                      </a:lnTo>
                      <a:lnTo>
                        <a:pt x="4021" y="2845"/>
                      </a:lnTo>
                      <a:lnTo>
                        <a:pt x="3743" y="2845"/>
                      </a:lnTo>
                      <a:lnTo>
                        <a:pt x="3743" y="2199"/>
                      </a:lnTo>
                      <a:lnTo>
                        <a:pt x="4754" y="2199"/>
                      </a:lnTo>
                      <a:lnTo>
                        <a:pt x="4754" y="2845"/>
                      </a:lnTo>
                      <a:lnTo>
                        <a:pt x="4477" y="2845"/>
                      </a:lnTo>
                      <a:close/>
                      <a:moveTo>
                        <a:pt x="5942" y="2845"/>
                      </a:moveTo>
                      <a:lnTo>
                        <a:pt x="5942" y="3025"/>
                      </a:lnTo>
                      <a:lnTo>
                        <a:pt x="5486" y="3025"/>
                      </a:lnTo>
                      <a:lnTo>
                        <a:pt x="5486" y="2845"/>
                      </a:lnTo>
                      <a:lnTo>
                        <a:pt x="5209" y="2845"/>
                      </a:lnTo>
                      <a:lnTo>
                        <a:pt x="5209" y="2199"/>
                      </a:lnTo>
                      <a:lnTo>
                        <a:pt x="6219" y="2199"/>
                      </a:lnTo>
                      <a:lnTo>
                        <a:pt x="6219" y="2845"/>
                      </a:lnTo>
                      <a:lnTo>
                        <a:pt x="5942" y="2845"/>
                      </a:lnTo>
                      <a:close/>
                      <a:moveTo>
                        <a:pt x="7407" y="2845"/>
                      </a:moveTo>
                      <a:lnTo>
                        <a:pt x="7407" y="3025"/>
                      </a:lnTo>
                      <a:lnTo>
                        <a:pt x="6953" y="3025"/>
                      </a:lnTo>
                      <a:lnTo>
                        <a:pt x="6953" y="2845"/>
                      </a:lnTo>
                      <a:lnTo>
                        <a:pt x="6675" y="2845"/>
                      </a:lnTo>
                      <a:lnTo>
                        <a:pt x="6675" y="2199"/>
                      </a:lnTo>
                      <a:lnTo>
                        <a:pt x="7685" y="2199"/>
                      </a:lnTo>
                      <a:lnTo>
                        <a:pt x="7685" y="2845"/>
                      </a:lnTo>
                      <a:lnTo>
                        <a:pt x="7407" y="2845"/>
                      </a:lnTo>
                      <a:close/>
                      <a:moveTo>
                        <a:pt x="8874" y="2845"/>
                      </a:moveTo>
                      <a:lnTo>
                        <a:pt x="8874" y="3025"/>
                      </a:lnTo>
                      <a:lnTo>
                        <a:pt x="8418" y="3025"/>
                      </a:lnTo>
                      <a:lnTo>
                        <a:pt x="8418" y="2845"/>
                      </a:lnTo>
                      <a:lnTo>
                        <a:pt x="8141" y="2845"/>
                      </a:lnTo>
                      <a:lnTo>
                        <a:pt x="8141" y="2199"/>
                      </a:lnTo>
                      <a:lnTo>
                        <a:pt x="9151" y="2199"/>
                      </a:lnTo>
                      <a:lnTo>
                        <a:pt x="9151" y="2845"/>
                      </a:lnTo>
                      <a:lnTo>
                        <a:pt x="8874" y="2845"/>
                      </a:lnTo>
                      <a:close/>
                      <a:moveTo>
                        <a:pt x="10339" y="2845"/>
                      </a:moveTo>
                      <a:lnTo>
                        <a:pt x="10339" y="3025"/>
                      </a:lnTo>
                      <a:lnTo>
                        <a:pt x="9883" y="3025"/>
                      </a:lnTo>
                      <a:lnTo>
                        <a:pt x="9883" y="2845"/>
                      </a:lnTo>
                      <a:lnTo>
                        <a:pt x="9606" y="2845"/>
                      </a:lnTo>
                      <a:lnTo>
                        <a:pt x="9606" y="2199"/>
                      </a:lnTo>
                      <a:lnTo>
                        <a:pt x="10617" y="2199"/>
                      </a:lnTo>
                      <a:lnTo>
                        <a:pt x="10617" y="2845"/>
                      </a:lnTo>
                      <a:lnTo>
                        <a:pt x="10339" y="2845"/>
                      </a:lnTo>
                      <a:close/>
                      <a:moveTo>
                        <a:pt x="11851" y="1123"/>
                      </a:moveTo>
                      <a:lnTo>
                        <a:pt x="11851" y="943"/>
                      </a:lnTo>
                      <a:lnTo>
                        <a:pt x="11395" y="943"/>
                      </a:lnTo>
                      <a:lnTo>
                        <a:pt x="11395" y="1123"/>
                      </a:lnTo>
                      <a:lnTo>
                        <a:pt x="11117" y="1123"/>
                      </a:lnTo>
                      <a:lnTo>
                        <a:pt x="11117" y="1769"/>
                      </a:lnTo>
                      <a:lnTo>
                        <a:pt x="12128" y="1769"/>
                      </a:lnTo>
                      <a:lnTo>
                        <a:pt x="12128" y="1123"/>
                      </a:lnTo>
                      <a:lnTo>
                        <a:pt x="11851" y="1123"/>
                      </a:lnTo>
                      <a:close/>
                      <a:moveTo>
                        <a:pt x="11851" y="2845"/>
                      </a:moveTo>
                      <a:lnTo>
                        <a:pt x="11851" y="3025"/>
                      </a:lnTo>
                      <a:lnTo>
                        <a:pt x="11395" y="3025"/>
                      </a:lnTo>
                      <a:lnTo>
                        <a:pt x="11395" y="2845"/>
                      </a:lnTo>
                      <a:lnTo>
                        <a:pt x="11117" y="2845"/>
                      </a:lnTo>
                      <a:lnTo>
                        <a:pt x="11117" y="2199"/>
                      </a:lnTo>
                      <a:lnTo>
                        <a:pt x="12128" y="2199"/>
                      </a:lnTo>
                      <a:lnTo>
                        <a:pt x="12128" y="2845"/>
                      </a:lnTo>
                      <a:lnTo>
                        <a:pt x="11851" y="2845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" name="Freeform 13"/>
            <p:cNvSpPr>
              <a:spLocks noChangeAspect="1" noEditPoints="1"/>
            </p:cNvSpPr>
            <p:nvPr/>
          </p:nvSpPr>
          <p:spPr bwMode="auto">
            <a:xfrm>
              <a:off x="2289607" y="2339691"/>
              <a:ext cx="389937" cy="104886"/>
            </a:xfrm>
            <a:custGeom>
              <a:avLst/>
              <a:gdLst/>
              <a:ahLst/>
              <a:cxnLst>
                <a:cxn ang="0">
                  <a:pos x="16278" y="39"/>
                </a:cxn>
                <a:cxn ang="0">
                  <a:pos x="16504" y="184"/>
                </a:cxn>
                <a:cxn ang="0">
                  <a:pos x="16649" y="411"/>
                </a:cxn>
                <a:cxn ang="0">
                  <a:pos x="16687" y="3376"/>
                </a:cxn>
                <a:cxn ang="0">
                  <a:pos x="16612" y="3641"/>
                </a:cxn>
                <a:cxn ang="0">
                  <a:pos x="16437" y="3844"/>
                </a:cxn>
                <a:cxn ang="0">
                  <a:pos x="16189" y="3955"/>
                </a:cxn>
                <a:cxn ang="0">
                  <a:pos x="499" y="3955"/>
                </a:cxn>
                <a:cxn ang="0">
                  <a:pos x="251" y="3844"/>
                </a:cxn>
                <a:cxn ang="0">
                  <a:pos x="75" y="3641"/>
                </a:cxn>
                <a:cxn ang="0">
                  <a:pos x="1" y="3376"/>
                </a:cxn>
                <a:cxn ang="0">
                  <a:pos x="38" y="411"/>
                </a:cxn>
                <a:cxn ang="0">
                  <a:pos x="184" y="184"/>
                </a:cxn>
                <a:cxn ang="0">
                  <a:pos x="410" y="39"/>
                </a:cxn>
                <a:cxn ang="0">
                  <a:pos x="13820" y="2430"/>
                </a:cxn>
                <a:cxn ang="0">
                  <a:pos x="13953" y="2510"/>
                </a:cxn>
                <a:cxn ang="0">
                  <a:pos x="13976" y="2666"/>
                </a:cxn>
                <a:cxn ang="0">
                  <a:pos x="13873" y="2780"/>
                </a:cxn>
                <a:cxn ang="0">
                  <a:pos x="13714" y="2773"/>
                </a:cxn>
                <a:cxn ang="0">
                  <a:pos x="13623" y="2648"/>
                </a:cxn>
                <a:cxn ang="0">
                  <a:pos x="13661" y="2496"/>
                </a:cxn>
                <a:cxn ang="0">
                  <a:pos x="13802" y="2429"/>
                </a:cxn>
                <a:cxn ang="0">
                  <a:pos x="14470" y="2482"/>
                </a:cxn>
                <a:cxn ang="0">
                  <a:pos x="14522" y="2631"/>
                </a:cxn>
                <a:cxn ang="0">
                  <a:pos x="14442" y="2763"/>
                </a:cxn>
                <a:cxn ang="0">
                  <a:pos x="14286" y="2786"/>
                </a:cxn>
                <a:cxn ang="0">
                  <a:pos x="14172" y="2683"/>
                </a:cxn>
                <a:cxn ang="0">
                  <a:pos x="14180" y="2525"/>
                </a:cxn>
                <a:cxn ang="0">
                  <a:pos x="14304" y="2433"/>
                </a:cxn>
                <a:cxn ang="0">
                  <a:pos x="14981" y="2460"/>
                </a:cxn>
                <a:cxn ang="0">
                  <a:pos x="15061" y="2593"/>
                </a:cxn>
                <a:cxn ang="0">
                  <a:pos x="15008" y="2741"/>
                </a:cxn>
                <a:cxn ang="0">
                  <a:pos x="14861" y="2794"/>
                </a:cxn>
                <a:cxn ang="0">
                  <a:pos x="14728" y="2714"/>
                </a:cxn>
                <a:cxn ang="0">
                  <a:pos x="14705" y="2558"/>
                </a:cxn>
                <a:cxn ang="0">
                  <a:pos x="14809" y="2444"/>
                </a:cxn>
                <a:cxn ang="0">
                  <a:pos x="15489" y="2444"/>
                </a:cxn>
                <a:cxn ang="0">
                  <a:pos x="15592" y="2558"/>
                </a:cxn>
                <a:cxn ang="0">
                  <a:pos x="15569" y="2714"/>
                </a:cxn>
                <a:cxn ang="0">
                  <a:pos x="15436" y="2794"/>
                </a:cxn>
                <a:cxn ang="0">
                  <a:pos x="15289" y="2741"/>
                </a:cxn>
                <a:cxn ang="0">
                  <a:pos x="15236" y="2593"/>
                </a:cxn>
                <a:cxn ang="0">
                  <a:pos x="15315" y="2460"/>
                </a:cxn>
                <a:cxn ang="0">
                  <a:pos x="15712" y="1546"/>
                </a:cxn>
                <a:cxn ang="0">
                  <a:pos x="1822" y="1769"/>
                </a:cxn>
                <a:cxn ang="0">
                  <a:pos x="3288" y="1769"/>
                </a:cxn>
                <a:cxn ang="0">
                  <a:pos x="4754" y="1769"/>
                </a:cxn>
                <a:cxn ang="0">
                  <a:pos x="6219" y="1769"/>
                </a:cxn>
                <a:cxn ang="0">
                  <a:pos x="7685" y="1769"/>
                </a:cxn>
                <a:cxn ang="0">
                  <a:pos x="9151" y="1769"/>
                </a:cxn>
                <a:cxn ang="0">
                  <a:pos x="10617" y="1769"/>
                </a:cxn>
                <a:cxn ang="0">
                  <a:pos x="1822" y="2199"/>
                </a:cxn>
                <a:cxn ang="0">
                  <a:pos x="3288" y="2199"/>
                </a:cxn>
                <a:cxn ang="0">
                  <a:pos x="4754" y="2199"/>
                </a:cxn>
                <a:cxn ang="0">
                  <a:pos x="6219" y="2199"/>
                </a:cxn>
                <a:cxn ang="0">
                  <a:pos x="7685" y="2199"/>
                </a:cxn>
                <a:cxn ang="0">
                  <a:pos x="9151" y="2199"/>
                </a:cxn>
                <a:cxn ang="0">
                  <a:pos x="10617" y="2199"/>
                </a:cxn>
                <a:cxn ang="0">
                  <a:pos x="12128" y="1769"/>
                </a:cxn>
                <a:cxn ang="0">
                  <a:pos x="12128" y="2199"/>
                </a:cxn>
              </a:cxnLst>
              <a:rect l="0" t="0" r="r" b="b"/>
              <a:pathLst>
                <a:path w="16688" h="3968">
                  <a:moveTo>
                    <a:pt x="624" y="0"/>
                  </a:moveTo>
                  <a:lnTo>
                    <a:pt x="16064" y="0"/>
                  </a:lnTo>
                  <a:lnTo>
                    <a:pt x="16097" y="1"/>
                  </a:lnTo>
                  <a:lnTo>
                    <a:pt x="16128" y="3"/>
                  </a:lnTo>
                  <a:lnTo>
                    <a:pt x="16159" y="7"/>
                  </a:lnTo>
                  <a:lnTo>
                    <a:pt x="16189" y="13"/>
                  </a:lnTo>
                  <a:lnTo>
                    <a:pt x="16220" y="20"/>
                  </a:lnTo>
                  <a:lnTo>
                    <a:pt x="16249" y="28"/>
                  </a:lnTo>
                  <a:lnTo>
                    <a:pt x="16278" y="39"/>
                  </a:lnTo>
                  <a:lnTo>
                    <a:pt x="16306" y="49"/>
                  </a:lnTo>
                  <a:lnTo>
                    <a:pt x="16334" y="62"/>
                  </a:lnTo>
                  <a:lnTo>
                    <a:pt x="16360" y="76"/>
                  </a:lnTo>
                  <a:lnTo>
                    <a:pt x="16387" y="91"/>
                  </a:lnTo>
                  <a:lnTo>
                    <a:pt x="16413" y="108"/>
                  </a:lnTo>
                  <a:lnTo>
                    <a:pt x="16437" y="124"/>
                  </a:lnTo>
                  <a:lnTo>
                    <a:pt x="16461" y="143"/>
                  </a:lnTo>
                  <a:lnTo>
                    <a:pt x="16484" y="163"/>
                  </a:lnTo>
                  <a:lnTo>
                    <a:pt x="16504" y="184"/>
                  </a:lnTo>
                  <a:lnTo>
                    <a:pt x="16525" y="205"/>
                  </a:lnTo>
                  <a:lnTo>
                    <a:pt x="16545" y="228"/>
                  </a:lnTo>
                  <a:lnTo>
                    <a:pt x="16564" y="252"/>
                  </a:lnTo>
                  <a:lnTo>
                    <a:pt x="16581" y="276"/>
                  </a:lnTo>
                  <a:lnTo>
                    <a:pt x="16597" y="302"/>
                  </a:lnTo>
                  <a:lnTo>
                    <a:pt x="16612" y="328"/>
                  </a:lnTo>
                  <a:lnTo>
                    <a:pt x="16626" y="354"/>
                  </a:lnTo>
                  <a:lnTo>
                    <a:pt x="16639" y="382"/>
                  </a:lnTo>
                  <a:lnTo>
                    <a:pt x="16649" y="411"/>
                  </a:lnTo>
                  <a:lnTo>
                    <a:pt x="16660" y="440"/>
                  </a:lnTo>
                  <a:lnTo>
                    <a:pt x="16668" y="469"/>
                  </a:lnTo>
                  <a:lnTo>
                    <a:pt x="16675" y="499"/>
                  </a:lnTo>
                  <a:lnTo>
                    <a:pt x="16681" y="530"/>
                  </a:lnTo>
                  <a:lnTo>
                    <a:pt x="16685" y="561"/>
                  </a:lnTo>
                  <a:lnTo>
                    <a:pt x="16687" y="592"/>
                  </a:lnTo>
                  <a:lnTo>
                    <a:pt x="16688" y="625"/>
                  </a:lnTo>
                  <a:lnTo>
                    <a:pt x="16688" y="3343"/>
                  </a:lnTo>
                  <a:lnTo>
                    <a:pt x="16687" y="3376"/>
                  </a:lnTo>
                  <a:lnTo>
                    <a:pt x="16685" y="3407"/>
                  </a:lnTo>
                  <a:lnTo>
                    <a:pt x="16681" y="3438"/>
                  </a:lnTo>
                  <a:lnTo>
                    <a:pt x="16675" y="3469"/>
                  </a:lnTo>
                  <a:lnTo>
                    <a:pt x="16668" y="3499"/>
                  </a:lnTo>
                  <a:lnTo>
                    <a:pt x="16660" y="3529"/>
                  </a:lnTo>
                  <a:lnTo>
                    <a:pt x="16649" y="3557"/>
                  </a:lnTo>
                  <a:lnTo>
                    <a:pt x="16639" y="3586"/>
                  </a:lnTo>
                  <a:lnTo>
                    <a:pt x="16626" y="3614"/>
                  </a:lnTo>
                  <a:lnTo>
                    <a:pt x="16612" y="3641"/>
                  </a:lnTo>
                  <a:lnTo>
                    <a:pt x="16597" y="3667"/>
                  </a:lnTo>
                  <a:lnTo>
                    <a:pt x="16581" y="3692"/>
                  </a:lnTo>
                  <a:lnTo>
                    <a:pt x="16564" y="3716"/>
                  </a:lnTo>
                  <a:lnTo>
                    <a:pt x="16545" y="3740"/>
                  </a:lnTo>
                  <a:lnTo>
                    <a:pt x="16525" y="3763"/>
                  </a:lnTo>
                  <a:lnTo>
                    <a:pt x="16504" y="3784"/>
                  </a:lnTo>
                  <a:lnTo>
                    <a:pt x="16484" y="3805"/>
                  </a:lnTo>
                  <a:lnTo>
                    <a:pt x="16461" y="3825"/>
                  </a:lnTo>
                  <a:lnTo>
                    <a:pt x="16437" y="3844"/>
                  </a:lnTo>
                  <a:lnTo>
                    <a:pt x="16413" y="3861"/>
                  </a:lnTo>
                  <a:lnTo>
                    <a:pt x="16387" y="3877"/>
                  </a:lnTo>
                  <a:lnTo>
                    <a:pt x="16360" y="3893"/>
                  </a:lnTo>
                  <a:lnTo>
                    <a:pt x="16334" y="3906"/>
                  </a:lnTo>
                  <a:lnTo>
                    <a:pt x="16306" y="3919"/>
                  </a:lnTo>
                  <a:lnTo>
                    <a:pt x="16278" y="3930"/>
                  </a:lnTo>
                  <a:lnTo>
                    <a:pt x="16249" y="3940"/>
                  </a:lnTo>
                  <a:lnTo>
                    <a:pt x="16220" y="3948"/>
                  </a:lnTo>
                  <a:lnTo>
                    <a:pt x="16189" y="3955"/>
                  </a:lnTo>
                  <a:lnTo>
                    <a:pt x="16159" y="3961"/>
                  </a:lnTo>
                  <a:lnTo>
                    <a:pt x="16128" y="3965"/>
                  </a:lnTo>
                  <a:lnTo>
                    <a:pt x="16097" y="3967"/>
                  </a:lnTo>
                  <a:lnTo>
                    <a:pt x="16064" y="3968"/>
                  </a:lnTo>
                  <a:lnTo>
                    <a:pt x="624" y="3968"/>
                  </a:lnTo>
                  <a:lnTo>
                    <a:pt x="591" y="3967"/>
                  </a:lnTo>
                  <a:lnTo>
                    <a:pt x="560" y="3965"/>
                  </a:lnTo>
                  <a:lnTo>
                    <a:pt x="529" y="3961"/>
                  </a:lnTo>
                  <a:lnTo>
                    <a:pt x="499" y="3955"/>
                  </a:lnTo>
                  <a:lnTo>
                    <a:pt x="468" y="3948"/>
                  </a:lnTo>
                  <a:lnTo>
                    <a:pt x="438" y="3940"/>
                  </a:lnTo>
                  <a:lnTo>
                    <a:pt x="410" y="3930"/>
                  </a:lnTo>
                  <a:lnTo>
                    <a:pt x="382" y="3919"/>
                  </a:lnTo>
                  <a:lnTo>
                    <a:pt x="354" y="3906"/>
                  </a:lnTo>
                  <a:lnTo>
                    <a:pt x="326" y="3893"/>
                  </a:lnTo>
                  <a:lnTo>
                    <a:pt x="300" y="3877"/>
                  </a:lnTo>
                  <a:lnTo>
                    <a:pt x="275" y="3861"/>
                  </a:lnTo>
                  <a:lnTo>
                    <a:pt x="251" y="3844"/>
                  </a:lnTo>
                  <a:lnTo>
                    <a:pt x="227" y="3825"/>
                  </a:lnTo>
                  <a:lnTo>
                    <a:pt x="204" y="3805"/>
                  </a:lnTo>
                  <a:lnTo>
                    <a:pt x="184" y="3784"/>
                  </a:lnTo>
                  <a:lnTo>
                    <a:pt x="163" y="3763"/>
                  </a:lnTo>
                  <a:lnTo>
                    <a:pt x="143" y="3740"/>
                  </a:lnTo>
                  <a:lnTo>
                    <a:pt x="124" y="3716"/>
                  </a:lnTo>
                  <a:lnTo>
                    <a:pt x="106" y="3692"/>
                  </a:lnTo>
                  <a:lnTo>
                    <a:pt x="91" y="3667"/>
                  </a:lnTo>
                  <a:lnTo>
                    <a:pt x="75" y="3641"/>
                  </a:lnTo>
                  <a:lnTo>
                    <a:pt x="62" y="3614"/>
                  </a:lnTo>
                  <a:lnTo>
                    <a:pt x="49" y="3586"/>
                  </a:lnTo>
                  <a:lnTo>
                    <a:pt x="38" y="3557"/>
                  </a:lnTo>
                  <a:lnTo>
                    <a:pt x="28" y="3529"/>
                  </a:lnTo>
                  <a:lnTo>
                    <a:pt x="20" y="3499"/>
                  </a:lnTo>
                  <a:lnTo>
                    <a:pt x="13" y="3469"/>
                  </a:lnTo>
                  <a:lnTo>
                    <a:pt x="7" y="3438"/>
                  </a:lnTo>
                  <a:lnTo>
                    <a:pt x="3" y="3407"/>
                  </a:lnTo>
                  <a:lnTo>
                    <a:pt x="1" y="3376"/>
                  </a:lnTo>
                  <a:lnTo>
                    <a:pt x="0" y="3343"/>
                  </a:lnTo>
                  <a:lnTo>
                    <a:pt x="0" y="625"/>
                  </a:lnTo>
                  <a:lnTo>
                    <a:pt x="1" y="592"/>
                  </a:lnTo>
                  <a:lnTo>
                    <a:pt x="3" y="561"/>
                  </a:lnTo>
                  <a:lnTo>
                    <a:pt x="7" y="530"/>
                  </a:lnTo>
                  <a:lnTo>
                    <a:pt x="13" y="499"/>
                  </a:lnTo>
                  <a:lnTo>
                    <a:pt x="20" y="469"/>
                  </a:lnTo>
                  <a:lnTo>
                    <a:pt x="28" y="440"/>
                  </a:lnTo>
                  <a:lnTo>
                    <a:pt x="38" y="411"/>
                  </a:lnTo>
                  <a:lnTo>
                    <a:pt x="49" y="382"/>
                  </a:lnTo>
                  <a:lnTo>
                    <a:pt x="62" y="354"/>
                  </a:lnTo>
                  <a:lnTo>
                    <a:pt x="75" y="328"/>
                  </a:lnTo>
                  <a:lnTo>
                    <a:pt x="91" y="302"/>
                  </a:lnTo>
                  <a:lnTo>
                    <a:pt x="106" y="276"/>
                  </a:lnTo>
                  <a:lnTo>
                    <a:pt x="124" y="252"/>
                  </a:lnTo>
                  <a:lnTo>
                    <a:pt x="143" y="228"/>
                  </a:lnTo>
                  <a:lnTo>
                    <a:pt x="163" y="205"/>
                  </a:lnTo>
                  <a:lnTo>
                    <a:pt x="184" y="184"/>
                  </a:lnTo>
                  <a:lnTo>
                    <a:pt x="204" y="163"/>
                  </a:lnTo>
                  <a:lnTo>
                    <a:pt x="227" y="143"/>
                  </a:lnTo>
                  <a:lnTo>
                    <a:pt x="251" y="124"/>
                  </a:lnTo>
                  <a:lnTo>
                    <a:pt x="275" y="108"/>
                  </a:lnTo>
                  <a:lnTo>
                    <a:pt x="300" y="91"/>
                  </a:lnTo>
                  <a:lnTo>
                    <a:pt x="326" y="76"/>
                  </a:lnTo>
                  <a:lnTo>
                    <a:pt x="354" y="62"/>
                  </a:lnTo>
                  <a:lnTo>
                    <a:pt x="382" y="49"/>
                  </a:lnTo>
                  <a:lnTo>
                    <a:pt x="410" y="39"/>
                  </a:lnTo>
                  <a:lnTo>
                    <a:pt x="438" y="28"/>
                  </a:lnTo>
                  <a:lnTo>
                    <a:pt x="468" y="20"/>
                  </a:lnTo>
                  <a:lnTo>
                    <a:pt x="499" y="13"/>
                  </a:lnTo>
                  <a:lnTo>
                    <a:pt x="529" y="7"/>
                  </a:lnTo>
                  <a:lnTo>
                    <a:pt x="560" y="3"/>
                  </a:lnTo>
                  <a:lnTo>
                    <a:pt x="591" y="1"/>
                  </a:lnTo>
                  <a:lnTo>
                    <a:pt x="624" y="0"/>
                  </a:lnTo>
                  <a:close/>
                  <a:moveTo>
                    <a:pt x="13802" y="2429"/>
                  </a:moveTo>
                  <a:lnTo>
                    <a:pt x="13820" y="2430"/>
                  </a:lnTo>
                  <a:lnTo>
                    <a:pt x="13839" y="2433"/>
                  </a:lnTo>
                  <a:lnTo>
                    <a:pt x="13856" y="2437"/>
                  </a:lnTo>
                  <a:lnTo>
                    <a:pt x="13873" y="2444"/>
                  </a:lnTo>
                  <a:lnTo>
                    <a:pt x="13889" y="2451"/>
                  </a:lnTo>
                  <a:lnTo>
                    <a:pt x="13903" y="2460"/>
                  </a:lnTo>
                  <a:lnTo>
                    <a:pt x="13918" y="2471"/>
                  </a:lnTo>
                  <a:lnTo>
                    <a:pt x="13930" y="2482"/>
                  </a:lnTo>
                  <a:lnTo>
                    <a:pt x="13942" y="2496"/>
                  </a:lnTo>
                  <a:lnTo>
                    <a:pt x="13953" y="2510"/>
                  </a:lnTo>
                  <a:lnTo>
                    <a:pt x="13962" y="2525"/>
                  </a:lnTo>
                  <a:lnTo>
                    <a:pt x="13970" y="2541"/>
                  </a:lnTo>
                  <a:lnTo>
                    <a:pt x="13976" y="2558"/>
                  </a:lnTo>
                  <a:lnTo>
                    <a:pt x="13980" y="2575"/>
                  </a:lnTo>
                  <a:lnTo>
                    <a:pt x="13984" y="2593"/>
                  </a:lnTo>
                  <a:lnTo>
                    <a:pt x="13985" y="2612"/>
                  </a:lnTo>
                  <a:lnTo>
                    <a:pt x="13984" y="2631"/>
                  </a:lnTo>
                  <a:lnTo>
                    <a:pt x="13980" y="2648"/>
                  </a:lnTo>
                  <a:lnTo>
                    <a:pt x="13976" y="2666"/>
                  </a:lnTo>
                  <a:lnTo>
                    <a:pt x="13970" y="2683"/>
                  </a:lnTo>
                  <a:lnTo>
                    <a:pt x="13962" y="2699"/>
                  </a:lnTo>
                  <a:lnTo>
                    <a:pt x="13953" y="2714"/>
                  </a:lnTo>
                  <a:lnTo>
                    <a:pt x="13942" y="2728"/>
                  </a:lnTo>
                  <a:lnTo>
                    <a:pt x="13930" y="2741"/>
                  </a:lnTo>
                  <a:lnTo>
                    <a:pt x="13918" y="2753"/>
                  </a:lnTo>
                  <a:lnTo>
                    <a:pt x="13903" y="2763"/>
                  </a:lnTo>
                  <a:lnTo>
                    <a:pt x="13889" y="2773"/>
                  </a:lnTo>
                  <a:lnTo>
                    <a:pt x="13873" y="2780"/>
                  </a:lnTo>
                  <a:lnTo>
                    <a:pt x="13856" y="2786"/>
                  </a:lnTo>
                  <a:lnTo>
                    <a:pt x="13839" y="2791"/>
                  </a:lnTo>
                  <a:lnTo>
                    <a:pt x="13820" y="2794"/>
                  </a:lnTo>
                  <a:lnTo>
                    <a:pt x="13802" y="2795"/>
                  </a:lnTo>
                  <a:lnTo>
                    <a:pt x="13783" y="2794"/>
                  </a:lnTo>
                  <a:lnTo>
                    <a:pt x="13764" y="2791"/>
                  </a:lnTo>
                  <a:lnTo>
                    <a:pt x="13748" y="2786"/>
                  </a:lnTo>
                  <a:lnTo>
                    <a:pt x="13731" y="2780"/>
                  </a:lnTo>
                  <a:lnTo>
                    <a:pt x="13714" y="2773"/>
                  </a:lnTo>
                  <a:lnTo>
                    <a:pt x="13700" y="2763"/>
                  </a:lnTo>
                  <a:lnTo>
                    <a:pt x="13685" y="2753"/>
                  </a:lnTo>
                  <a:lnTo>
                    <a:pt x="13673" y="2741"/>
                  </a:lnTo>
                  <a:lnTo>
                    <a:pt x="13661" y="2728"/>
                  </a:lnTo>
                  <a:lnTo>
                    <a:pt x="13651" y="2714"/>
                  </a:lnTo>
                  <a:lnTo>
                    <a:pt x="13641" y="2699"/>
                  </a:lnTo>
                  <a:lnTo>
                    <a:pt x="13634" y="2683"/>
                  </a:lnTo>
                  <a:lnTo>
                    <a:pt x="13628" y="2666"/>
                  </a:lnTo>
                  <a:lnTo>
                    <a:pt x="13623" y="2648"/>
                  </a:lnTo>
                  <a:lnTo>
                    <a:pt x="13621" y="2631"/>
                  </a:lnTo>
                  <a:lnTo>
                    <a:pt x="13619" y="2612"/>
                  </a:lnTo>
                  <a:lnTo>
                    <a:pt x="13621" y="2593"/>
                  </a:lnTo>
                  <a:lnTo>
                    <a:pt x="13623" y="2575"/>
                  </a:lnTo>
                  <a:lnTo>
                    <a:pt x="13628" y="2558"/>
                  </a:lnTo>
                  <a:lnTo>
                    <a:pt x="13634" y="2541"/>
                  </a:lnTo>
                  <a:lnTo>
                    <a:pt x="13641" y="2525"/>
                  </a:lnTo>
                  <a:lnTo>
                    <a:pt x="13651" y="2510"/>
                  </a:lnTo>
                  <a:lnTo>
                    <a:pt x="13661" y="2496"/>
                  </a:lnTo>
                  <a:lnTo>
                    <a:pt x="13673" y="2482"/>
                  </a:lnTo>
                  <a:lnTo>
                    <a:pt x="13685" y="2471"/>
                  </a:lnTo>
                  <a:lnTo>
                    <a:pt x="13700" y="2460"/>
                  </a:lnTo>
                  <a:lnTo>
                    <a:pt x="13714" y="2451"/>
                  </a:lnTo>
                  <a:lnTo>
                    <a:pt x="13731" y="2444"/>
                  </a:lnTo>
                  <a:lnTo>
                    <a:pt x="13748" y="2437"/>
                  </a:lnTo>
                  <a:lnTo>
                    <a:pt x="13764" y="2433"/>
                  </a:lnTo>
                  <a:lnTo>
                    <a:pt x="13783" y="2430"/>
                  </a:lnTo>
                  <a:lnTo>
                    <a:pt x="13802" y="2429"/>
                  </a:lnTo>
                  <a:close/>
                  <a:moveTo>
                    <a:pt x="14340" y="2429"/>
                  </a:moveTo>
                  <a:lnTo>
                    <a:pt x="14359" y="2430"/>
                  </a:lnTo>
                  <a:lnTo>
                    <a:pt x="14377" y="2433"/>
                  </a:lnTo>
                  <a:lnTo>
                    <a:pt x="14394" y="2437"/>
                  </a:lnTo>
                  <a:lnTo>
                    <a:pt x="14411" y="2444"/>
                  </a:lnTo>
                  <a:lnTo>
                    <a:pt x="14427" y="2451"/>
                  </a:lnTo>
                  <a:lnTo>
                    <a:pt x="14442" y="2460"/>
                  </a:lnTo>
                  <a:lnTo>
                    <a:pt x="14456" y="2471"/>
                  </a:lnTo>
                  <a:lnTo>
                    <a:pt x="14470" y="2482"/>
                  </a:lnTo>
                  <a:lnTo>
                    <a:pt x="14481" y="2496"/>
                  </a:lnTo>
                  <a:lnTo>
                    <a:pt x="14491" y="2510"/>
                  </a:lnTo>
                  <a:lnTo>
                    <a:pt x="14501" y="2525"/>
                  </a:lnTo>
                  <a:lnTo>
                    <a:pt x="14508" y="2541"/>
                  </a:lnTo>
                  <a:lnTo>
                    <a:pt x="14514" y="2558"/>
                  </a:lnTo>
                  <a:lnTo>
                    <a:pt x="14519" y="2575"/>
                  </a:lnTo>
                  <a:lnTo>
                    <a:pt x="14522" y="2593"/>
                  </a:lnTo>
                  <a:lnTo>
                    <a:pt x="14523" y="2612"/>
                  </a:lnTo>
                  <a:lnTo>
                    <a:pt x="14522" y="2631"/>
                  </a:lnTo>
                  <a:lnTo>
                    <a:pt x="14519" y="2648"/>
                  </a:lnTo>
                  <a:lnTo>
                    <a:pt x="14514" y="2666"/>
                  </a:lnTo>
                  <a:lnTo>
                    <a:pt x="14508" y="2683"/>
                  </a:lnTo>
                  <a:lnTo>
                    <a:pt x="14501" y="2699"/>
                  </a:lnTo>
                  <a:lnTo>
                    <a:pt x="14491" y="2714"/>
                  </a:lnTo>
                  <a:lnTo>
                    <a:pt x="14481" y="2728"/>
                  </a:lnTo>
                  <a:lnTo>
                    <a:pt x="14470" y="2741"/>
                  </a:lnTo>
                  <a:lnTo>
                    <a:pt x="14456" y="2753"/>
                  </a:lnTo>
                  <a:lnTo>
                    <a:pt x="14442" y="2763"/>
                  </a:lnTo>
                  <a:lnTo>
                    <a:pt x="14427" y="2773"/>
                  </a:lnTo>
                  <a:lnTo>
                    <a:pt x="14411" y="2780"/>
                  </a:lnTo>
                  <a:lnTo>
                    <a:pt x="14394" y="2786"/>
                  </a:lnTo>
                  <a:lnTo>
                    <a:pt x="14377" y="2791"/>
                  </a:lnTo>
                  <a:lnTo>
                    <a:pt x="14359" y="2794"/>
                  </a:lnTo>
                  <a:lnTo>
                    <a:pt x="14340" y="2795"/>
                  </a:lnTo>
                  <a:lnTo>
                    <a:pt x="14321" y="2794"/>
                  </a:lnTo>
                  <a:lnTo>
                    <a:pt x="14304" y="2791"/>
                  </a:lnTo>
                  <a:lnTo>
                    <a:pt x="14286" y="2786"/>
                  </a:lnTo>
                  <a:lnTo>
                    <a:pt x="14269" y="2780"/>
                  </a:lnTo>
                  <a:lnTo>
                    <a:pt x="14254" y="2773"/>
                  </a:lnTo>
                  <a:lnTo>
                    <a:pt x="14238" y="2763"/>
                  </a:lnTo>
                  <a:lnTo>
                    <a:pt x="14224" y="2753"/>
                  </a:lnTo>
                  <a:lnTo>
                    <a:pt x="14212" y="2741"/>
                  </a:lnTo>
                  <a:lnTo>
                    <a:pt x="14199" y="2728"/>
                  </a:lnTo>
                  <a:lnTo>
                    <a:pt x="14189" y="2714"/>
                  </a:lnTo>
                  <a:lnTo>
                    <a:pt x="14180" y="2699"/>
                  </a:lnTo>
                  <a:lnTo>
                    <a:pt x="14172" y="2683"/>
                  </a:lnTo>
                  <a:lnTo>
                    <a:pt x="14166" y="2666"/>
                  </a:lnTo>
                  <a:lnTo>
                    <a:pt x="14162" y="2648"/>
                  </a:lnTo>
                  <a:lnTo>
                    <a:pt x="14159" y="2631"/>
                  </a:lnTo>
                  <a:lnTo>
                    <a:pt x="14158" y="2612"/>
                  </a:lnTo>
                  <a:lnTo>
                    <a:pt x="14159" y="2593"/>
                  </a:lnTo>
                  <a:lnTo>
                    <a:pt x="14162" y="2575"/>
                  </a:lnTo>
                  <a:lnTo>
                    <a:pt x="14166" y="2558"/>
                  </a:lnTo>
                  <a:lnTo>
                    <a:pt x="14172" y="2541"/>
                  </a:lnTo>
                  <a:lnTo>
                    <a:pt x="14180" y="2525"/>
                  </a:lnTo>
                  <a:lnTo>
                    <a:pt x="14189" y="2510"/>
                  </a:lnTo>
                  <a:lnTo>
                    <a:pt x="14199" y="2496"/>
                  </a:lnTo>
                  <a:lnTo>
                    <a:pt x="14212" y="2482"/>
                  </a:lnTo>
                  <a:lnTo>
                    <a:pt x="14224" y="2471"/>
                  </a:lnTo>
                  <a:lnTo>
                    <a:pt x="14238" y="2460"/>
                  </a:lnTo>
                  <a:lnTo>
                    <a:pt x="14254" y="2451"/>
                  </a:lnTo>
                  <a:lnTo>
                    <a:pt x="14269" y="2444"/>
                  </a:lnTo>
                  <a:lnTo>
                    <a:pt x="14286" y="2437"/>
                  </a:lnTo>
                  <a:lnTo>
                    <a:pt x="14304" y="2433"/>
                  </a:lnTo>
                  <a:lnTo>
                    <a:pt x="14321" y="2430"/>
                  </a:lnTo>
                  <a:lnTo>
                    <a:pt x="14340" y="2429"/>
                  </a:lnTo>
                  <a:close/>
                  <a:moveTo>
                    <a:pt x="14879" y="2429"/>
                  </a:moveTo>
                  <a:lnTo>
                    <a:pt x="14897" y="2430"/>
                  </a:lnTo>
                  <a:lnTo>
                    <a:pt x="14916" y="2433"/>
                  </a:lnTo>
                  <a:lnTo>
                    <a:pt x="14933" y="2437"/>
                  </a:lnTo>
                  <a:lnTo>
                    <a:pt x="14950" y="2444"/>
                  </a:lnTo>
                  <a:lnTo>
                    <a:pt x="14966" y="2451"/>
                  </a:lnTo>
                  <a:lnTo>
                    <a:pt x="14981" y="2460"/>
                  </a:lnTo>
                  <a:lnTo>
                    <a:pt x="14995" y="2471"/>
                  </a:lnTo>
                  <a:lnTo>
                    <a:pt x="15008" y="2482"/>
                  </a:lnTo>
                  <a:lnTo>
                    <a:pt x="15019" y="2496"/>
                  </a:lnTo>
                  <a:lnTo>
                    <a:pt x="15031" y="2510"/>
                  </a:lnTo>
                  <a:lnTo>
                    <a:pt x="15039" y="2525"/>
                  </a:lnTo>
                  <a:lnTo>
                    <a:pt x="15047" y="2541"/>
                  </a:lnTo>
                  <a:lnTo>
                    <a:pt x="15054" y="2558"/>
                  </a:lnTo>
                  <a:lnTo>
                    <a:pt x="15058" y="2575"/>
                  </a:lnTo>
                  <a:lnTo>
                    <a:pt x="15061" y="2593"/>
                  </a:lnTo>
                  <a:lnTo>
                    <a:pt x="15062" y="2612"/>
                  </a:lnTo>
                  <a:lnTo>
                    <a:pt x="15061" y="2631"/>
                  </a:lnTo>
                  <a:lnTo>
                    <a:pt x="15058" y="2648"/>
                  </a:lnTo>
                  <a:lnTo>
                    <a:pt x="15054" y="2666"/>
                  </a:lnTo>
                  <a:lnTo>
                    <a:pt x="15047" y="2683"/>
                  </a:lnTo>
                  <a:lnTo>
                    <a:pt x="15039" y="2699"/>
                  </a:lnTo>
                  <a:lnTo>
                    <a:pt x="15031" y="2714"/>
                  </a:lnTo>
                  <a:lnTo>
                    <a:pt x="15019" y="2728"/>
                  </a:lnTo>
                  <a:lnTo>
                    <a:pt x="15008" y="2741"/>
                  </a:lnTo>
                  <a:lnTo>
                    <a:pt x="14995" y="2753"/>
                  </a:lnTo>
                  <a:lnTo>
                    <a:pt x="14981" y="2763"/>
                  </a:lnTo>
                  <a:lnTo>
                    <a:pt x="14966" y="2773"/>
                  </a:lnTo>
                  <a:lnTo>
                    <a:pt x="14950" y="2780"/>
                  </a:lnTo>
                  <a:lnTo>
                    <a:pt x="14933" y="2786"/>
                  </a:lnTo>
                  <a:lnTo>
                    <a:pt x="14916" y="2791"/>
                  </a:lnTo>
                  <a:lnTo>
                    <a:pt x="14897" y="2794"/>
                  </a:lnTo>
                  <a:lnTo>
                    <a:pt x="14879" y="2795"/>
                  </a:lnTo>
                  <a:lnTo>
                    <a:pt x="14861" y="2794"/>
                  </a:lnTo>
                  <a:lnTo>
                    <a:pt x="14842" y="2791"/>
                  </a:lnTo>
                  <a:lnTo>
                    <a:pt x="14825" y="2786"/>
                  </a:lnTo>
                  <a:lnTo>
                    <a:pt x="14809" y="2780"/>
                  </a:lnTo>
                  <a:lnTo>
                    <a:pt x="14792" y="2773"/>
                  </a:lnTo>
                  <a:lnTo>
                    <a:pt x="14777" y="2763"/>
                  </a:lnTo>
                  <a:lnTo>
                    <a:pt x="14763" y="2753"/>
                  </a:lnTo>
                  <a:lnTo>
                    <a:pt x="14750" y="2741"/>
                  </a:lnTo>
                  <a:lnTo>
                    <a:pt x="14739" y="2728"/>
                  </a:lnTo>
                  <a:lnTo>
                    <a:pt x="14728" y="2714"/>
                  </a:lnTo>
                  <a:lnTo>
                    <a:pt x="14719" y="2699"/>
                  </a:lnTo>
                  <a:lnTo>
                    <a:pt x="14710" y="2683"/>
                  </a:lnTo>
                  <a:lnTo>
                    <a:pt x="14705" y="2666"/>
                  </a:lnTo>
                  <a:lnTo>
                    <a:pt x="14700" y="2648"/>
                  </a:lnTo>
                  <a:lnTo>
                    <a:pt x="14698" y="2631"/>
                  </a:lnTo>
                  <a:lnTo>
                    <a:pt x="14697" y="2612"/>
                  </a:lnTo>
                  <a:lnTo>
                    <a:pt x="14698" y="2593"/>
                  </a:lnTo>
                  <a:lnTo>
                    <a:pt x="14700" y="2575"/>
                  </a:lnTo>
                  <a:lnTo>
                    <a:pt x="14705" y="2558"/>
                  </a:lnTo>
                  <a:lnTo>
                    <a:pt x="14710" y="2541"/>
                  </a:lnTo>
                  <a:lnTo>
                    <a:pt x="14719" y="2525"/>
                  </a:lnTo>
                  <a:lnTo>
                    <a:pt x="14728" y="2510"/>
                  </a:lnTo>
                  <a:lnTo>
                    <a:pt x="14739" y="2496"/>
                  </a:lnTo>
                  <a:lnTo>
                    <a:pt x="14750" y="2482"/>
                  </a:lnTo>
                  <a:lnTo>
                    <a:pt x="14763" y="2471"/>
                  </a:lnTo>
                  <a:lnTo>
                    <a:pt x="14777" y="2460"/>
                  </a:lnTo>
                  <a:lnTo>
                    <a:pt x="14792" y="2451"/>
                  </a:lnTo>
                  <a:lnTo>
                    <a:pt x="14809" y="2444"/>
                  </a:lnTo>
                  <a:lnTo>
                    <a:pt x="14825" y="2437"/>
                  </a:lnTo>
                  <a:lnTo>
                    <a:pt x="14842" y="2433"/>
                  </a:lnTo>
                  <a:lnTo>
                    <a:pt x="14861" y="2430"/>
                  </a:lnTo>
                  <a:lnTo>
                    <a:pt x="14879" y="2429"/>
                  </a:lnTo>
                  <a:close/>
                  <a:moveTo>
                    <a:pt x="15418" y="2429"/>
                  </a:moveTo>
                  <a:lnTo>
                    <a:pt x="15436" y="2430"/>
                  </a:lnTo>
                  <a:lnTo>
                    <a:pt x="15454" y="2433"/>
                  </a:lnTo>
                  <a:lnTo>
                    <a:pt x="15472" y="2437"/>
                  </a:lnTo>
                  <a:lnTo>
                    <a:pt x="15489" y="2444"/>
                  </a:lnTo>
                  <a:lnTo>
                    <a:pt x="15504" y="2451"/>
                  </a:lnTo>
                  <a:lnTo>
                    <a:pt x="15520" y="2460"/>
                  </a:lnTo>
                  <a:lnTo>
                    <a:pt x="15533" y="2471"/>
                  </a:lnTo>
                  <a:lnTo>
                    <a:pt x="15547" y="2482"/>
                  </a:lnTo>
                  <a:lnTo>
                    <a:pt x="15558" y="2496"/>
                  </a:lnTo>
                  <a:lnTo>
                    <a:pt x="15569" y="2510"/>
                  </a:lnTo>
                  <a:lnTo>
                    <a:pt x="15578" y="2525"/>
                  </a:lnTo>
                  <a:lnTo>
                    <a:pt x="15586" y="2541"/>
                  </a:lnTo>
                  <a:lnTo>
                    <a:pt x="15592" y="2558"/>
                  </a:lnTo>
                  <a:lnTo>
                    <a:pt x="15596" y="2575"/>
                  </a:lnTo>
                  <a:lnTo>
                    <a:pt x="15599" y="2593"/>
                  </a:lnTo>
                  <a:lnTo>
                    <a:pt x="15600" y="2612"/>
                  </a:lnTo>
                  <a:lnTo>
                    <a:pt x="15599" y="2631"/>
                  </a:lnTo>
                  <a:lnTo>
                    <a:pt x="15596" y="2648"/>
                  </a:lnTo>
                  <a:lnTo>
                    <a:pt x="15592" y="2666"/>
                  </a:lnTo>
                  <a:lnTo>
                    <a:pt x="15586" y="2683"/>
                  </a:lnTo>
                  <a:lnTo>
                    <a:pt x="15578" y="2699"/>
                  </a:lnTo>
                  <a:lnTo>
                    <a:pt x="15569" y="2714"/>
                  </a:lnTo>
                  <a:lnTo>
                    <a:pt x="15558" y="2728"/>
                  </a:lnTo>
                  <a:lnTo>
                    <a:pt x="15547" y="2741"/>
                  </a:lnTo>
                  <a:lnTo>
                    <a:pt x="15533" y="2753"/>
                  </a:lnTo>
                  <a:lnTo>
                    <a:pt x="15520" y="2763"/>
                  </a:lnTo>
                  <a:lnTo>
                    <a:pt x="15504" y="2773"/>
                  </a:lnTo>
                  <a:lnTo>
                    <a:pt x="15489" y="2780"/>
                  </a:lnTo>
                  <a:lnTo>
                    <a:pt x="15472" y="2786"/>
                  </a:lnTo>
                  <a:lnTo>
                    <a:pt x="15454" y="2791"/>
                  </a:lnTo>
                  <a:lnTo>
                    <a:pt x="15436" y="2794"/>
                  </a:lnTo>
                  <a:lnTo>
                    <a:pt x="15418" y="2795"/>
                  </a:lnTo>
                  <a:lnTo>
                    <a:pt x="15399" y="2794"/>
                  </a:lnTo>
                  <a:lnTo>
                    <a:pt x="15381" y="2791"/>
                  </a:lnTo>
                  <a:lnTo>
                    <a:pt x="15363" y="2786"/>
                  </a:lnTo>
                  <a:lnTo>
                    <a:pt x="15347" y="2780"/>
                  </a:lnTo>
                  <a:lnTo>
                    <a:pt x="15331" y="2773"/>
                  </a:lnTo>
                  <a:lnTo>
                    <a:pt x="15315" y="2763"/>
                  </a:lnTo>
                  <a:lnTo>
                    <a:pt x="15302" y="2753"/>
                  </a:lnTo>
                  <a:lnTo>
                    <a:pt x="15289" y="2741"/>
                  </a:lnTo>
                  <a:lnTo>
                    <a:pt x="15277" y="2728"/>
                  </a:lnTo>
                  <a:lnTo>
                    <a:pt x="15266" y="2714"/>
                  </a:lnTo>
                  <a:lnTo>
                    <a:pt x="15257" y="2699"/>
                  </a:lnTo>
                  <a:lnTo>
                    <a:pt x="15250" y="2683"/>
                  </a:lnTo>
                  <a:lnTo>
                    <a:pt x="15243" y="2666"/>
                  </a:lnTo>
                  <a:lnTo>
                    <a:pt x="15239" y="2648"/>
                  </a:lnTo>
                  <a:lnTo>
                    <a:pt x="15236" y="2631"/>
                  </a:lnTo>
                  <a:lnTo>
                    <a:pt x="15235" y="2612"/>
                  </a:lnTo>
                  <a:lnTo>
                    <a:pt x="15236" y="2593"/>
                  </a:lnTo>
                  <a:lnTo>
                    <a:pt x="15239" y="2575"/>
                  </a:lnTo>
                  <a:lnTo>
                    <a:pt x="15243" y="2558"/>
                  </a:lnTo>
                  <a:lnTo>
                    <a:pt x="15250" y="2541"/>
                  </a:lnTo>
                  <a:lnTo>
                    <a:pt x="15257" y="2525"/>
                  </a:lnTo>
                  <a:lnTo>
                    <a:pt x="15266" y="2510"/>
                  </a:lnTo>
                  <a:lnTo>
                    <a:pt x="15277" y="2496"/>
                  </a:lnTo>
                  <a:lnTo>
                    <a:pt x="15289" y="2482"/>
                  </a:lnTo>
                  <a:lnTo>
                    <a:pt x="15302" y="2471"/>
                  </a:lnTo>
                  <a:lnTo>
                    <a:pt x="15315" y="2460"/>
                  </a:lnTo>
                  <a:lnTo>
                    <a:pt x="15331" y="2451"/>
                  </a:lnTo>
                  <a:lnTo>
                    <a:pt x="15347" y="2444"/>
                  </a:lnTo>
                  <a:lnTo>
                    <a:pt x="15363" y="2437"/>
                  </a:lnTo>
                  <a:lnTo>
                    <a:pt x="15381" y="2433"/>
                  </a:lnTo>
                  <a:lnTo>
                    <a:pt x="15399" y="2430"/>
                  </a:lnTo>
                  <a:lnTo>
                    <a:pt x="15418" y="2429"/>
                  </a:lnTo>
                  <a:close/>
                  <a:moveTo>
                    <a:pt x="13682" y="943"/>
                  </a:moveTo>
                  <a:lnTo>
                    <a:pt x="15712" y="943"/>
                  </a:lnTo>
                  <a:lnTo>
                    <a:pt x="15712" y="1546"/>
                  </a:lnTo>
                  <a:lnTo>
                    <a:pt x="13682" y="1546"/>
                  </a:lnTo>
                  <a:lnTo>
                    <a:pt x="13682" y="943"/>
                  </a:lnTo>
                  <a:close/>
                  <a:moveTo>
                    <a:pt x="1545" y="1123"/>
                  </a:moveTo>
                  <a:lnTo>
                    <a:pt x="1545" y="943"/>
                  </a:lnTo>
                  <a:lnTo>
                    <a:pt x="1089" y="943"/>
                  </a:lnTo>
                  <a:lnTo>
                    <a:pt x="1089" y="1123"/>
                  </a:lnTo>
                  <a:lnTo>
                    <a:pt x="811" y="1123"/>
                  </a:lnTo>
                  <a:lnTo>
                    <a:pt x="811" y="1769"/>
                  </a:lnTo>
                  <a:lnTo>
                    <a:pt x="1822" y="1769"/>
                  </a:lnTo>
                  <a:lnTo>
                    <a:pt x="1822" y="1123"/>
                  </a:lnTo>
                  <a:lnTo>
                    <a:pt x="1545" y="1123"/>
                  </a:lnTo>
                  <a:close/>
                  <a:moveTo>
                    <a:pt x="3010" y="1123"/>
                  </a:moveTo>
                  <a:lnTo>
                    <a:pt x="3010" y="943"/>
                  </a:lnTo>
                  <a:lnTo>
                    <a:pt x="2555" y="943"/>
                  </a:lnTo>
                  <a:lnTo>
                    <a:pt x="2555" y="1123"/>
                  </a:lnTo>
                  <a:lnTo>
                    <a:pt x="2278" y="1123"/>
                  </a:lnTo>
                  <a:lnTo>
                    <a:pt x="2278" y="1769"/>
                  </a:lnTo>
                  <a:lnTo>
                    <a:pt x="3288" y="1769"/>
                  </a:lnTo>
                  <a:lnTo>
                    <a:pt x="3288" y="1123"/>
                  </a:lnTo>
                  <a:lnTo>
                    <a:pt x="3010" y="1123"/>
                  </a:lnTo>
                  <a:close/>
                  <a:moveTo>
                    <a:pt x="4477" y="1123"/>
                  </a:moveTo>
                  <a:lnTo>
                    <a:pt x="4477" y="943"/>
                  </a:lnTo>
                  <a:lnTo>
                    <a:pt x="4021" y="943"/>
                  </a:lnTo>
                  <a:lnTo>
                    <a:pt x="4021" y="1123"/>
                  </a:lnTo>
                  <a:lnTo>
                    <a:pt x="3743" y="1123"/>
                  </a:lnTo>
                  <a:lnTo>
                    <a:pt x="3743" y="1769"/>
                  </a:lnTo>
                  <a:lnTo>
                    <a:pt x="4754" y="1769"/>
                  </a:lnTo>
                  <a:lnTo>
                    <a:pt x="4754" y="1123"/>
                  </a:lnTo>
                  <a:lnTo>
                    <a:pt x="4477" y="1123"/>
                  </a:lnTo>
                  <a:close/>
                  <a:moveTo>
                    <a:pt x="5942" y="1123"/>
                  </a:moveTo>
                  <a:lnTo>
                    <a:pt x="5942" y="943"/>
                  </a:lnTo>
                  <a:lnTo>
                    <a:pt x="5486" y="943"/>
                  </a:lnTo>
                  <a:lnTo>
                    <a:pt x="5486" y="1123"/>
                  </a:lnTo>
                  <a:lnTo>
                    <a:pt x="5209" y="1123"/>
                  </a:lnTo>
                  <a:lnTo>
                    <a:pt x="5209" y="1769"/>
                  </a:lnTo>
                  <a:lnTo>
                    <a:pt x="6219" y="1769"/>
                  </a:lnTo>
                  <a:lnTo>
                    <a:pt x="6219" y="1123"/>
                  </a:lnTo>
                  <a:lnTo>
                    <a:pt x="5942" y="1123"/>
                  </a:lnTo>
                  <a:close/>
                  <a:moveTo>
                    <a:pt x="7407" y="1123"/>
                  </a:moveTo>
                  <a:lnTo>
                    <a:pt x="7407" y="943"/>
                  </a:lnTo>
                  <a:lnTo>
                    <a:pt x="6953" y="943"/>
                  </a:lnTo>
                  <a:lnTo>
                    <a:pt x="6953" y="1123"/>
                  </a:lnTo>
                  <a:lnTo>
                    <a:pt x="6675" y="1123"/>
                  </a:lnTo>
                  <a:lnTo>
                    <a:pt x="6675" y="1769"/>
                  </a:lnTo>
                  <a:lnTo>
                    <a:pt x="7685" y="1769"/>
                  </a:lnTo>
                  <a:lnTo>
                    <a:pt x="7685" y="1123"/>
                  </a:lnTo>
                  <a:lnTo>
                    <a:pt x="7407" y="1123"/>
                  </a:lnTo>
                  <a:close/>
                  <a:moveTo>
                    <a:pt x="8874" y="1123"/>
                  </a:moveTo>
                  <a:lnTo>
                    <a:pt x="8874" y="943"/>
                  </a:lnTo>
                  <a:lnTo>
                    <a:pt x="8418" y="943"/>
                  </a:lnTo>
                  <a:lnTo>
                    <a:pt x="8418" y="1123"/>
                  </a:lnTo>
                  <a:lnTo>
                    <a:pt x="8141" y="1123"/>
                  </a:lnTo>
                  <a:lnTo>
                    <a:pt x="8141" y="1769"/>
                  </a:lnTo>
                  <a:lnTo>
                    <a:pt x="9151" y="1769"/>
                  </a:lnTo>
                  <a:lnTo>
                    <a:pt x="9151" y="1123"/>
                  </a:lnTo>
                  <a:lnTo>
                    <a:pt x="8874" y="1123"/>
                  </a:lnTo>
                  <a:close/>
                  <a:moveTo>
                    <a:pt x="10339" y="1123"/>
                  </a:moveTo>
                  <a:lnTo>
                    <a:pt x="10339" y="943"/>
                  </a:lnTo>
                  <a:lnTo>
                    <a:pt x="9883" y="943"/>
                  </a:lnTo>
                  <a:lnTo>
                    <a:pt x="9883" y="1123"/>
                  </a:lnTo>
                  <a:lnTo>
                    <a:pt x="9606" y="1123"/>
                  </a:lnTo>
                  <a:lnTo>
                    <a:pt x="9606" y="1769"/>
                  </a:lnTo>
                  <a:lnTo>
                    <a:pt x="10617" y="1769"/>
                  </a:lnTo>
                  <a:lnTo>
                    <a:pt x="10617" y="1123"/>
                  </a:lnTo>
                  <a:lnTo>
                    <a:pt x="10339" y="1123"/>
                  </a:lnTo>
                  <a:close/>
                  <a:moveTo>
                    <a:pt x="1545" y="2845"/>
                  </a:moveTo>
                  <a:lnTo>
                    <a:pt x="1545" y="3025"/>
                  </a:lnTo>
                  <a:lnTo>
                    <a:pt x="1089" y="3025"/>
                  </a:lnTo>
                  <a:lnTo>
                    <a:pt x="1089" y="2845"/>
                  </a:lnTo>
                  <a:lnTo>
                    <a:pt x="811" y="2845"/>
                  </a:lnTo>
                  <a:lnTo>
                    <a:pt x="811" y="2199"/>
                  </a:lnTo>
                  <a:lnTo>
                    <a:pt x="1822" y="2199"/>
                  </a:lnTo>
                  <a:lnTo>
                    <a:pt x="1822" y="2845"/>
                  </a:lnTo>
                  <a:lnTo>
                    <a:pt x="1545" y="2845"/>
                  </a:lnTo>
                  <a:close/>
                  <a:moveTo>
                    <a:pt x="3010" y="2845"/>
                  </a:moveTo>
                  <a:lnTo>
                    <a:pt x="3010" y="3025"/>
                  </a:lnTo>
                  <a:lnTo>
                    <a:pt x="2555" y="3025"/>
                  </a:lnTo>
                  <a:lnTo>
                    <a:pt x="2555" y="2845"/>
                  </a:lnTo>
                  <a:lnTo>
                    <a:pt x="2278" y="2845"/>
                  </a:lnTo>
                  <a:lnTo>
                    <a:pt x="2278" y="2199"/>
                  </a:lnTo>
                  <a:lnTo>
                    <a:pt x="3288" y="2199"/>
                  </a:lnTo>
                  <a:lnTo>
                    <a:pt x="3288" y="2845"/>
                  </a:lnTo>
                  <a:lnTo>
                    <a:pt x="3010" y="2845"/>
                  </a:lnTo>
                  <a:close/>
                  <a:moveTo>
                    <a:pt x="4477" y="2845"/>
                  </a:moveTo>
                  <a:lnTo>
                    <a:pt x="4477" y="3025"/>
                  </a:lnTo>
                  <a:lnTo>
                    <a:pt x="4021" y="3025"/>
                  </a:lnTo>
                  <a:lnTo>
                    <a:pt x="4021" y="2845"/>
                  </a:lnTo>
                  <a:lnTo>
                    <a:pt x="3743" y="2845"/>
                  </a:lnTo>
                  <a:lnTo>
                    <a:pt x="3743" y="2199"/>
                  </a:lnTo>
                  <a:lnTo>
                    <a:pt x="4754" y="2199"/>
                  </a:lnTo>
                  <a:lnTo>
                    <a:pt x="4754" y="2845"/>
                  </a:lnTo>
                  <a:lnTo>
                    <a:pt x="4477" y="2845"/>
                  </a:lnTo>
                  <a:close/>
                  <a:moveTo>
                    <a:pt x="5942" y="2845"/>
                  </a:moveTo>
                  <a:lnTo>
                    <a:pt x="5942" y="3025"/>
                  </a:lnTo>
                  <a:lnTo>
                    <a:pt x="5486" y="3025"/>
                  </a:lnTo>
                  <a:lnTo>
                    <a:pt x="5486" y="2845"/>
                  </a:lnTo>
                  <a:lnTo>
                    <a:pt x="5209" y="2845"/>
                  </a:lnTo>
                  <a:lnTo>
                    <a:pt x="5209" y="2199"/>
                  </a:lnTo>
                  <a:lnTo>
                    <a:pt x="6219" y="2199"/>
                  </a:lnTo>
                  <a:lnTo>
                    <a:pt x="6219" y="2845"/>
                  </a:lnTo>
                  <a:lnTo>
                    <a:pt x="5942" y="2845"/>
                  </a:lnTo>
                  <a:close/>
                  <a:moveTo>
                    <a:pt x="7407" y="2845"/>
                  </a:moveTo>
                  <a:lnTo>
                    <a:pt x="7407" y="3025"/>
                  </a:lnTo>
                  <a:lnTo>
                    <a:pt x="6953" y="3025"/>
                  </a:lnTo>
                  <a:lnTo>
                    <a:pt x="6953" y="2845"/>
                  </a:lnTo>
                  <a:lnTo>
                    <a:pt x="6675" y="2845"/>
                  </a:lnTo>
                  <a:lnTo>
                    <a:pt x="6675" y="2199"/>
                  </a:lnTo>
                  <a:lnTo>
                    <a:pt x="7685" y="2199"/>
                  </a:lnTo>
                  <a:lnTo>
                    <a:pt x="7685" y="2845"/>
                  </a:lnTo>
                  <a:lnTo>
                    <a:pt x="7407" y="2845"/>
                  </a:lnTo>
                  <a:close/>
                  <a:moveTo>
                    <a:pt x="8874" y="2845"/>
                  </a:moveTo>
                  <a:lnTo>
                    <a:pt x="8874" y="3025"/>
                  </a:lnTo>
                  <a:lnTo>
                    <a:pt x="8418" y="3025"/>
                  </a:lnTo>
                  <a:lnTo>
                    <a:pt x="8418" y="2845"/>
                  </a:lnTo>
                  <a:lnTo>
                    <a:pt x="8141" y="2845"/>
                  </a:lnTo>
                  <a:lnTo>
                    <a:pt x="8141" y="2199"/>
                  </a:lnTo>
                  <a:lnTo>
                    <a:pt x="9151" y="2199"/>
                  </a:lnTo>
                  <a:lnTo>
                    <a:pt x="9151" y="2845"/>
                  </a:lnTo>
                  <a:lnTo>
                    <a:pt x="8874" y="2845"/>
                  </a:lnTo>
                  <a:close/>
                  <a:moveTo>
                    <a:pt x="10339" y="2845"/>
                  </a:moveTo>
                  <a:lnTo>
                    <a:pt x="10339" y="3025"/>
                  </a:lnTo>
                  <a:lnTo>
                    <a:pt x="9883" y="3025"/>
                  </a:lnTo>
                  <a:lnTo>
                    <a:pt x="9883" y="2845"/>
                  </a:lnTo>
                  <a:lnTo>
                    <a:pt x="9606" y="2845"/>
                  </a:lnTo>
                  <a:lnTo>
                    <a:pt x="9606" y="2199"/>
                  </a:lnTo>
                  <a:lnTo>
                    <a:pt x="10617" y="2199"/>
                  </a:lnTo>
                  <a:lnTo>
                    <a:pt x="10617" y="2845"/>
                  </a:lnTo>
                  <a:lnTo>
                    <a:pt x="10339" y="2845"/>
                  </a:lnTo>
                  <a:close/>
                  <a:moveTo>
                    <a:pt x="11851" y="1123"/>
                  </a:moveTo>
                  <a:lnTo>
                    <a:pt x="11851" y="943"/>
                  </a:lnTo>
                  <a:lnTo>
                    <a:pt x="11395" y="943"/>
                  </a:lnTo>
                  <a:lnTo>
                    <a:pt x="11395" y="1123"/>
                  </a:lnTo>
                  <a:lnTo>
                    <a:pt x="11117" y="1123"/>
                  </a:lnTo>
                  <a:lnTo>
                    <a:pt x="11117" y="1769"/>
                  </a:lnTo>
                  <a:lnTo>
                    <a:pt x="12128" y="1769"/>
                  </a:lnTo>
                  <a:lnTo>
                    <a:pt x="12128" y="1123"/>
                  </a:lnTo>
                  <a:lnTo>
                    <a:pt x="11851" y="1123"/>
                  </a:lnTo>
                  <a:close/>
                  <a:moveTo>
                    <a:pt x="11851" y="2845"/>
                  </a:moveTo>
                  <a:lnTo>
                    <a:pt x="11851" y="3025"/>
                  </a:lnTo>
                  <a:lnTo>
                    <a:pt x="11395" y="3025"/>
                  </a:lnTo>
                  <a:lnTo>
                    <a:pt x="11395" y="2845"/>
                  </a:lnTo>
                  <a:lnTo>
                    <a:pt x="11117" y="2845"/>
                  </a:lnTo>
                  <a:lnTo>
                    <a:pt x="11117" y="2199"/>
                  </a:lnTo>
                  <a:lnTo>
                    <a:pt x="12128" y="2199"/>
                  </a:lnTo>
                  <a:lnTo>
                    <a:pt x="12128" y="2845"/>
                  </a:lnTo>
                  <a:lnTo>
                    <a:pt x="11851" y="28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371" name="直接连接符 1031"/>
            <p:cNvCxnSpPr>
              <a:cxnSpLocks noChangeShapeType="1"/>
            </p:cNvCxnSpPr>
            <p:nvPr/>
          </p:nvCxnSpPr>
          <p:spPr bwMode="auto">
            <a:xfrm flipV="1">
              <a:off x="1483673" y="1905491"/>
              <a:ext cx="469274" cy="464491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382" name="直接连接符 1031"/>
            <p:cNvCxnSpPr>
              <a:cxnSpLocks noChangeShapeType="1"/>
            </p:cNvCxnSpPr>
            <p:nvPr/>
          </p:nvCxnSpPr>
          <p:spPr bwMode="auto">
            <a:xfrm flipV="1">
              <a:off x="983013" y="1903311"/>
              <a:ext cx="420863" cy="469626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385" name="直接连接符 1031"/>
            <p:cNvCxnSpPr>
              <a:cxnSpLocks noChangeShapeType="1"/>
            </p:cNvCxnSpPr>
            <p:nvPr/>
          </p:nvCxnSpPr>
          <p:spPr bwMode="auto">
            <a:xfrm flipV="1">
              <a:off x="1007370" y="1898106"/>
              <a:ext cx="934302" cy="463515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388" name="直接连接符 1031"/>
            <p:cNvCxnSpPr>
              <a:cxnSpLocks noChangeShapeType="1"/>
            </p:cNvCxnSpPr>
            <p:nvPr/>
          </p:nvCxnSpPr>
          <p:spPr bwMode="auto">
            <a:xfrm flipH="1" flipV="1">
              <a:off x="1413451" y="1898079"/>
              <a:ext cx="73112" cy="474858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391" name="直接连接符 1031"/>
            <p:cNvCxnSpPr>
              <a:cxnSpLocks noChangeShapeType="1"/>
            </p:cNvCxnSpPr>
            <p:nvPr/>
          </p:nvCxnSpPr>
          <p:spPr bwMode="auto">
            <a:xfrm flipH="1" flipV="1">
              <a:off x="1939244" y="1907542"/>
              <a:ext cx="21624" cy="460738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  <p:cxnSp>
          <p:nvCxnSpPr>
            <p:cNvPr id="394" name="直接连接符 1031"/>
            <p:cNvCxnSpPr>
              <a:cxnSpLocks noChangeShapeType="1"/>
            </p:cNvCxnSpPr>
            <p:nvPr/>
          </p:nvCxnSpPr>
          <p:spPr bwMode="auto">
            <a:xfrm flipH="1" flipV="1">
              <a:off x="1949594" y="1907714"/>
              <a:ext cx="537340" cy="443840"/>
            </a:xfrm>
            <a:prstGeom prst="line">
              <a:avLst/>
            </a:prstGeom>
            <a:noFill/>
            <a:ln w="12700" cmpd="sng">
              <a:solidFill>
                <a:schemeClr val="tx1">
                  <a:alpha val="29000"/>
                </a:schemeClr>
              </a:solidFill>
              <a:round/>
              <a:headEnd/>
              <a:tailEnd/>
            </a:ln>
          </p:spPr>
        </p:cxnSp>
      </p:grpSp>
      <p:sp>
        <p:nvSpPr>
          <p:cNvPr id="444" name="右箭头 443"/>
          <p:cNvSpPr/>
          <p:nvPr/>
        </p:nvSpPr>
        <p:spPr bwMode="auto">
          <a:xfrm>
            <a:off x="5272914" y="2834690"/>
            <a:ext cx="565935" cy="30844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endParaRPr lang="zh-CN" altLang="en-US" sz="105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6107750" y="1375325"/>
            <a:ext cx="5187012" cy="2183655"/>
            <a:chOff x="261659" y="1593393"/>
            <a:chExt cx="4475017" cy="2085783"/>
          </a:xfrm>
        </p:grpSpPr>
        <p:sp>
          <p:nvSpPr>
            <p:cNvPr id="181" name="AutoShape 17"/>
            <p:cNvSpPr>
              <a:spLocks noChangeArrowheads="1"/>
            </p:cNvSpPr>
            <p:nvPr/>
          </p:nvSpPr>
          <p:spPr bwMode="auto">
            <a:xfrm>
              <a:off x="261659" y="2649365"/>
              <a:ext cx="4095108" cy="977662"/>
            </a:xfrm>
            <a:prstGeom prst="parallelogram">
              <a:avLst>
                <a:gd name="adj" fmla="val 77090"/>
              </a:avLst>
            </a:prstGeom>
            <a:solidFill>
              <a:srgbClr val="BAC3D4"/>
            </a:solidFill>
            <a:ln w="28575" cmpd="sng">
              <a:noFill/>
              <a:miter lim="800000"/>
              <a:headEnd/>
              <a:tailEnd/>
            </a:ln>
            <a:effectLst/>
          </p:spPr>
          <p:txBody>
            <a:bodyPr wrap="none" lIns="68562" tIns="34281" rIns="68562" bIns="34281" anchor="ctr"/>
            <a:lstStyle/>
            <a:p>
              <a:endParaRPr lang="zh-CN" altLang="en-US" sz="160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82" name="AutoShape 17"/>
            <p:cNvSpPr>
              <a:spLocks noChangeArrowheads="1"/>
            </p:cNvSpPr>
            <p:nvPr/>
          </p:nvSpPr>
          <p:spPr bwMode="auto">
            <a:xfrm>
              <a:off x="528638" y="1593393"/>
              <a:ext cx="4208038" cy="929671"/>
            </a:xfrm>
            <a:prstGeom prst="parallelogram">
              <a:avLst>
                <a:gd name="adj" fmla="val 77090"/>
              </a:avLst>
            </a:prstGeom>
            <a:solidFill>
              <a:srgbClr val="99CCFF">
                <a:alpha val="70000"/>
              </a:srgbClr>
            </a:solidFill>
            <a:ln>
              <a:noFill/>
            </a:ln>
            <a:effectLst/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83" name="椭圆 182"/>
            <p:cNvSpPr/>
            <p:nvPr/>
          </p:nvSpPr>
          <p:spPr bwMode="auto">
            <a:xfrm>
              <a:off x="1269718" y="2734200"/>
              <a:ext cx="2011604" cy="5209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endParaRPr lang="zh-CN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84" name="Rectangle 37"/>
            <p:cNvSpPr/>
            <p:nvPr/>
          </p:nvSpPr>
          <p:spPr bwMode="auto">
            <a:xfrm>
              <a:off x="811808" y="1940563"/>
              <a:ext cx="702234" cy="22248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7" tIns="0" rIns="91427" bIns="0" anchor="ctr"/>
            <a:lstStyle/>
            <a:p>
              <a:pPr algn="ctr" defTabSz="685545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333333"/>
                  </a:solidFill>
                  <a:latin typeface="+mn-ea"/>
                  <a:cs typeface="Arial" pitchFamily="34" charset="0"/>
                </a:rPr>
                <a:t>逻辑</a:t>
              </a:r>
              <a:endParaRPr lang="en-US" altLang="zh-CN" sz="1400" dirty="0">
                <a:solidFill>
                  <a:srgbClr val="333333"/>
                </a:solidFill>
                <a:latin typeface="+mn-ea"/>
                <a:cs typeface="Arial" pitchFamily="34" charset="0"/>
              </a:endParaRPr>
            </a:p>
            <a:p>
              <a:pPr algn="ctr" defTabSz="685545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333333"/>
                  </a:solidFill>
                  <a:latin typeface="+mn-ea"/>
                  <a:cs typeface="Arial" pitchFamily="34" charset="0"/>
                </a:rPr>
                <a:t>网络</a:t>
              </a:r>
              <a:endParaRPr lang="en-US" altLang="zh-CN" sz="1400" dirty="0">
                <a:solidFill>
                  <a:srgbClr val="333333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85" name="Rectangle 37"/>
            <p:cNvSpPr/>
            <p:nvPr/>
          </p:nvSpPr>
          <p:spPr bwMode="auto">
            <a:xfrm>
              <a:off x="3856815" y="1599862"/>
              <a:ext cx="879861" cy="20656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7" tIns="0" rIns="91427" bIns="0" anchor="ctr"/>
            <a:lstStyle/>
            <a:p>
              <a:pPr algn="ctr" defTabSz="685545">
                <a:lnSpc>
                  <a:spcPct val="90000"/>
                </a:lnSpc>
              </a:pPr>
              <a:r>
                <a:rPr lang="en-US" altLang="zh-CN" sz="1400" dirty="0">
                  <a:solidFill>
                    <a:srgbClr val="333333"/>
                  </a:solidFill>
                  <a:latin typeface="+mn-ea"/>
                  <a:cs typeface="Arial" pitchFamily="34" charset="0"/>
                </a:rPr>
                <a:t>Overlay</a:t>
              </a: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861663" y="2704694"/>
              <a:ext cx="2697230" cy="974482"/>
              <a:chOff x="5221953" y="1482804"/>
              <a:chExt cx="2998880" cy="1184712"/>
            </a:xfrm>
          </p:grpSpPr>
          <p:sp>
            <p:nvSpPr>
              <p:cNvPr id="228" name="TextBox 13"/>
              <p:cNvSpPr txBox="1"/>
              <p:nvPr/>
            </p:nvSpPr>
            <p:spPr bwMode="auto">
              <a:xfrm>
                <a:off x="5221953" y="1825775"/>
                <a:ext cx="467749" cy="321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ea"/>
                    <a:ea typeface="+mn-ea"/>
                  </a:rPr>
                  <a:t>Leaf</a:t>
                </a:r>
                <a:endParaRPr lang="zh-CN" altLang="en-US" sz="12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29" name="图片 15" descr="接入交换机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9541" y="1825775"/>
                <a:ext cx="269845" cy="220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8" descr="汇聚交换机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4518" y="1542893"/>
                <a:ext cx="269845" cy="220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1" name="直接连接符 20"/>
              <p:cNvCxnSpPr>
                <a:cxnSpLocks noChangeShapeType="1"/>
                <a:stCxn id="234" idx="0"/>
                <a:endCxn id="230" idx="2"/>
              </p:cNvCxnSpPr>
              <p:nvPr/>
            </p:nvCxnSpPr>
            <p:spPr bwMode="auto">
              <a:xfrm flipV="1">
                <a:off x="6488495" y="1763709"/>
                <a:ext cx="330945" cy="6206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2" name="直接连接符 21"/>
              <p:cNvCxnSpPr>
                <a:cxnSpLocks noChangeShapeType="1"/>
                <a:stCxn id="229" idx="0"/>
                <a:endCxn id="230" idx="2"/>
              </p:cNvCxnSpPr>
              <p:nvPr/>
            </p:nvCxnSpPr>
            <p:spPr bwMode="auto">
              <a:xfrm flipV="1">
                <a:off x="5844464" y="1763709"/>
                <a:ext cx="974976" cy="6206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3" name="TextBox 29"/>
              <p:cNvSpPr txBox="1"/>
              <p:nvPr/>
            </p:nvSpPr>
            <p:spPr bwMode="auto">
              <a:xfrm>
                <a:off x="5388850" y="1482804"/>
                <a:ext cx="569232" cy="321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ea"/>
                    <a:ea typeface="+mn-ea"/>
                  </a:rPr>
                  <a:t>Spine</a:t>
                </a:r>
                <a:endParaRPr lang="zh-CN" altLang="en-US" sz="12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34" name="图片 94" descr="接入交换机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3573" y="1825775"/>
                <a:ext cx="269845" cy="220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5" name="形状 103"/>
              <p:cNvCxnSpPr>
                <a:cxnSpLocks noChangeShapeType="1"/>
                <a:stCxn id="229" idx="2"/>
                <a:endCxn id="247" idx="0"/>
              </p:cNvCxnSpPr>
              <p:nvPr/>
            </p:nvCxnSpPr>
            <p:spPr bwMode="auto">
              <a:xfrm rot="5400000">
                <a:off x="5806124" y="2084931"/>
                <a:ext cx="76681" cy="1"/>
              </a:xfrm>
              <a:prstGeom prst="bentConnector3">
                <a:avLst>
                  <a:gd name="adj1" fmla="val 50000"/>
                </a:avLst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形状 103"/>
              <p:cNvCxnSpPr>
                <a:cxnSpLocks noChangeShapeType="1"/>
                <a:stCxn id="234" idx="2"/>
                <a:endCxn id="249" idx="0"/>
              </p:cNvCxnSpPr>
              <p:nvPr/>
            </p:nvCxnSpPr>
            <p:spPr bwMode="auto">
              <a:xfrm rot="5400000">
                <a:off x="6433617" y="2075408"/>
                <a:ext cx="83697" cy="26063"/>
              </a:xfrm>
              <a:prstGeom prst="bentConnector3">
                <a:avLst>
                  <a:gd name="adj1" fmla="val 50000"/>
                </a:avLst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37" name="组合 116"/>
              <p:cNvGrpSpPr>
                <a:grpSpLocks/>
              </p:cNvGrpSpPr>
              <p:nvPr/>
            </p:nvGrpSpPr>
            <p:grpSpPr bwMode="auto">
              <a:xfrm>
                <a:off x="6293611" y="2130288"/>
                <a:ext cx="1091929" cy="387845"/>
                <a:chOff x="3685385" y="5193181"/>
                <a:chExt cx="1862764" cy="623684"/>
              </a:xfrm>
            </p:grpSpPr>
            <p:pic>
              <p:nvPicPr>
                <p:cNvPr id="249" name="图片 117" descr="ce wlan-21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5385" y="5193181"/>
                  <a:ext cx="576000" cy="6200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0" name="圆角矩形 120"/>
                <p:cNvSpPr>
                  <a:spLocks noChangeArrowheads="1"/>
                </p:cNvSpPr>
                <p:nvPr/>
              </p:nvSpPr>
              <p:spPr bwMode="auto">
                <a:xfrm>
                  <a:off x="3728642" y="5536698"/>
                  <a:ext cx="499202" cy="17798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5DA2"/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lIns="68562" tIns="34281" rIns="68562" bIns="34281" anchor="ctr"/>
                <a:lstStyle>
                  <a:lvl1pPr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rgbClr val="CC9900"/>
                    </a:buClr>
                  </a:pPr>
                  <a:endParaRPr lang="zh-CN" altLang="en-US" sz="105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51" name="图片 117" descr="ce wlan-21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2149" y="5196796"/>
                  <a:ext cx="576000" cy="6200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2" name="圆角矩形 120"/>
                <p:cNvSpPr>
                  <a:spLocks noChangeArrowheads="1"/>
                </p:cNvSpPr>
                <p:nvPr/>
              </p:nvSpPr>
              <p:spPr bwMode="auto">
                <a:xfrm>
                  <a:off x="5002860" y="5524318"/>
                  <a:ext cx="499203" cy="17798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5DA2"/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lIns="68562" tIns="34281" rIns="68562" bIns="34281" anchor="ctr"/>
                <a:lstStyle>
                  <a:lvl1pPr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rgbClr val="CC9900"/>
                    </a:buClr>
                  </a:pPr>
                  <a:endParaRPr lang="zh-CN" altLang="en-US" sz="105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cxnSp>
            <p:nvCxnSpPr>
              <p:cNvPr id="238" name="形状 103"/>
              <p:cNvCxnSpPr>
                <a:cxnSpLocks noChangeShapeType="1"/>
              </p:cNvCxnSpPr>
              <p:nvPr/>
            </p:nvCxnSpPr>
            <p:spPr bwMode="auto">
              <a:xfrm rot="16200000" flipH="1">
                <a:off x="7672530" y="2122749"/>
                <a:ext cx="233279" cy="80963"/>
              </a:xfrm>
              <a:prstGeom prst="bentConnector3">
                <a:avLst>
                  <a:gd name="adj1" fmla="val 50000"/>
                </a:avLst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39" name="图片 141" descr="接入交换机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3766" y="1825775"/>
                <a:ext cx="269845" cy="220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0" name="直接连接符 143"/>
              <p:cNvCxnSpPr>
                <a:cxnSpLocks noChangeShapeType="1"/>
                <a:stCxn id="239" idx="0"/>
                <a:endCxn id="230" idx="2"/>
              </p:cNvCxnSpPr>
              <p:nvPr/>
            </p:nvCxnSpPr>
            <p:spPr bwMode="auto">
              <a:xfrm flipH="1" flipV="1">
                <a:off x="6819440" y="1763709"/>
                <a:ext cx="929248" cy="6206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41" name="图片 95" descr="交换机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1144" y="2152042"/>
                <a:ext cx="269845" cy="220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TextBox 99"/>
              <p:cNvSpPr txBox="1"/>
              <p:nvPr/>
            </p:nvSpPr>
            <p:spPr bwMode="auto">
              <a:xfrm>
                <a:off x="7600859" y="2345852"/>
                <a:ext cx="619974" cy="321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ea"/>
                    <a:ea typeface="+mn-ea"/>
                  </a:rPr>
                  <a:t>物理机</a:t>
                </a:r>
              </a:p>
            </p:txBody>
          </p:sp>
          <p:cxnSp>
            <p:nvCxnSpPr>
              <p:cNvPr id="243" name="形状 103"/>
              <p:cNvCxnSpPr>
                <a:cxnSpLocks noChangeShapeType="1"/>
                <a:endCxn id="251" idx="0"/>
              </p:cNvCxnSpPr>
              <p:nvPr/>
            </p:nvCxnSpPr>
            <p:spPr bwMode="auto">
              <a:xfrm>
                <a:off x="7125409" y="2039405"/>
                <a:ext cx="91310" cy="93131"/>
              </a:xfrm>
              <a:prstGeom prst="bentConnector2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44" name="图片 104" descr="接入交换机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486" y="1818589"/>
                <a:ext cx="269845" cy="220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5" name="直接连接符 143"/>
              <p:cNvCxnSpPr>
                <a:cxnSpLocks noChangeShapeType="1"/>
                <a:stCxn id="244" idx="0"/>
                <a:endCxn id="230" idx="2"/>
              </p:cNvCxnSpPr>
              <p:nvPr/>
            </p:nvCxnSpPr>
            <p:spPr bwMode="auto">
              <a:xfrm flipH="1" flipV="1">
                <a:off x="6819440" y="1763709"/>
                <a:ext cx="305969" cy="5487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46" name="组合 116"/>
              <p:cNvGrpSpPr>
                <a:grpSpLocks/>
              </p:cNvGrpSpPr>
              <p:nvPr/>
            </p:nvGrpSpPr>
            <p:grpSpPr bwMode="auto">
              <a:xfrm>
                <a:off x="5675655" y="2123272"/>
                <a:ext cx="337646" cy="385597"/>
                <a:chOff x="3685385" y="5193181"/>
                <a:chExt cx="576000" cy="620069"/>
              </a:xfrm>
            </p:grpSpPr>
            <p:pic>
              <p:nvPicPr>
                <p:cNvPr id="247" name="图片 117" descr="ce wlan-21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5385" y="5193181"/>
                  <a:ext cx="576000" cy="6200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8" name="圆角矩形 120"/>
                <p:cNvSpPr>
                  <a:spLocks noChangeArrowheads="1"/>
                </p:cNvSpPr>
                <p:nvPr/>
              </p:nvSpPr>
              <p:spPr bwMode="auto">
                <a:xfrm>
                  <a:off x="3728623" y="5536698"/>
                  <a:ext cx="499198" cy="1779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5DA2"/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lIns="68562" tIns="34281" rIns="68562" bIns="34281" anchor="ctr"/>
                <a:lstStyle>
                  <a:lvl1pPr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684213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42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rgbClr val="CC9900"/>
                    </a:buClr>
                  </a:pPr>
                  <a:endParaRPr lang="zh-CN" altLang="en-US" sz="105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87" name="TextBox 768"/>
            <p:cNvSpPr txBox="1"/>
            <p:nvPr/>
          </p:nvSpPr>
          <p:spPr>
            <a:xfrm>
              <a:off x="2798131" y="2304523"/>
              <a:ext cx="806744" cy="242517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r>
                <a:rPr lang="zh-CN" altLang="en-US" sz="1200" dirty="0">
                  <a:solidFill>
                    <a:srgbClr val="333333"/>
                  </a:solidFill>
                  <a:latin typeface="+mn-ea"/>
                  <a:ea typeface="+mn-ea"/>
                </a:rPr>
                <a:t>逻辑网络</a:t>
              </a:r>
              <a:r>
                <a:rPr lang="en-US" altLang="zh-CN" sz="1200" dirty="0">
                  <a:solidFill>
                    <a:srgbClr val="333333"/>
                  </a:solidFill>
                  <a:latin typeface="+mn-ea"/>
                  <a:ea typeface="+mn-ea"/>
                </a:rPr>
                <a:t>2</a:t>
              </a:r>
              <a:endParaRPr lang="zh-CN" altLang="en-US" sz="12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  <p:sp>
          <p:nvSpPr>
            <p:cNvPr id="188" name="TextBox 767"/>
            <p:cNvSpPr txBox="1"/>
            <p:nvPr/>
          </p:nvSpPr>
          <p:spPr>
            <a:xfrm>
              <a:off x="1718544" y="2281747"/>
              <a:ext cx="806744" cy="242517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r>
                <a:rPr lang="zh-CN" altLang="en-US" sz="1200" dirty="0">
                  <a:solidFill>
                    <a:srgbClr val="333333"/>
                  </a:solidFill>
                  <a:latin typeface="+mn-ea"/>
                  <a:ea typeface="+mn-ea"/>
                </a:rPr>
                <a:t>逻辑网络</a:t>
              </a:r>
              <a:r>
                <a:rPr lang="en-US" altLang="zh-CN" sz="1200" dirty="0">
                  <a:solidFill>
                    <a:srgbClr val="333333"/>
                  </a:solidFill>
                  <a:latin typeface="+mn-ea"/>
                  <a:ea typeface="+mn-ea"/>
                </a:rPr>
                <a:t>1</a:t>
              </a:r>
              <a:endParaRPr lang="zh-CN" altLang="en-US" sz="12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1420147" y="1702596"/>
              <a:ext cx="1137888" cy="657347"/>
              <a:chOff x="4457654" y="1619534"/>
              <a:chExt cx="1137888" cy="657347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4483661" y="1619534"/>
                <a:ext cx="1086674" cy="522329"/>
                <a:chOff x="4357105" y="1734594"/>
                <a:chExt cx="1086674" cy="522329"/>
              </a:xfrm>
            </p:grpSpPr>
            <p:sp>
              <p:nvSpPr>
                <p:cNvPr id="222" name="椭圆 221"/>
                <p:cNvSpPr/>
                <p:nvPr/>
              </p:nvSpPr>
              <p:spPr bwMode="auto">
                <a:xfrm>
                  <a:off x="4357105" y="1734594"/>
                  <a:ext cx="1086674" cy="52232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1400" dirty="0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23" name="Picture 2" descr="G:\做的项目\公共\扁平图标切换\更新2015_01_21\oss扁平图标库2015_01_21更新-04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833611" y="1830656"/>
                  <a:ext cx="156611" cy="1281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4" name="图片 223" descr="接入交换机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397410" y="2047086"/>
                  <a:ext cx="156533" cy="128072"/>
                </a:xfrm>
                <a:prstGeom prst="rect">
                  <a:avLst/>
                </a:prstGeom>
              </p:spPr>
            </p:pic>
            <p:pic>
              <p:nvPicPr>
                <p:cNvPr id="225" name="图片 224" descr="接入交换机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285953" y="2033688"/>
                  <a:ext cx="156533" cy="128072"/>
                </a:xfrm>
                <a:prstGeom prst="rect">
                  <a:avLst/>
                </a:prstGeom>
              </p:spPr>
            </p:pic>
            <p:cxnSp>
              <p:nvCxnSpPr>
                <p:cNvPr id="226" name="直接连接符 225"/>
                <p:cNvCxnSpPr>
                  <a:stCxn id="223" idx="2"/>
                  <a:endCxn id="224" idx="0"/>
                </p:cNvCxnSpPr>
                <p:nvPr/>
              </p:nvCxnSpPr>
              <p:spPr bwMode="auto">
                <a:xfrm flipH="1">
                  <a:off x="4475677" y="1958792"/>
                  <a:ext cx="436240" cy="8829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直接连接符 226"/>
                <p:cNvCxnSpPr>
                  <a:stCxn id="223" idx="2"/>
                  <a:endCxn id="225" idx="0"/>
                </p:cNvCxnSpPr>
                <p:nvPr/>
              </p:nvCxnSpPr>
              <p:spPr bwMode="auto">
                <a:xfrm>
                  <a:off x="4911917" y="1958792"/>
                  <a:ext cx="452303" cy="7489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214" name="图片 213" descr="VM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57654" y="2130039"/>
                <a:ext cx="127453" cy="106785"/>
              </a:xfrm>
              <a:prstGeom prst="rect">
                <a:avLst/>
              </a:prstGeom>
            </p:spPr>
          </p:pic>
          <p:pic>
            <p:nvPicPr>
              <p:cNvPr id="215" name="图片 214" descr="VM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94173" y="2157507"/>
                <a:ext cx="127453" cy="106785"/>
              </a:xfrm>
              <a:prstGeom prst="rect">
                <a:avLst/>
              </a:prstGeom>
            </p:spPr>
          </p:pic>
          <p:cxnSp>
            <p:nvCxnSpPr>
              <p:cNvPr id="216" name="直接连接符 215"/>
              <p:cNvCxnSpPr>
                <a:stCxn id="224" idx="2"/>
                <a:endCxn id="214" idx="0"/>
              </p:cNvCxnSpPr>
              <p:nvPr/>
            </p:nvCxnSpPr>
            <p:spPr bwMode="auto">
              <a:xfrm flipH="1">
                <a:off x="4521381" y="2060098"/>
                <a:ext cx="80852" cy="6994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直接连接符 216"/>
              <p:cNvCxnSpPr>
                <a:stCxn id="224" idx="2"/>
                <a:endCxn id="215" idx="0"/>
              </p:cNvCxnSpPr>
              <p:nvPr/>
            </p:nvCxnSpPr>
            <p:spPr bwMode="auto">
              <a:xfrm>
                <a:off x="4602233" y="2060098"/>
                <a:ext cx="155667" cy="974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18" name="图片 217" descr="VM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468089" y="2170096"/>
                <a:ext cx="127453" cy="106785"/>
              </a:xfrm>
              <a:prstGeom prst="rect">
                <a:avLst/>
              </a:prstGeom>
            </p:spPr>
          </p:pic>
          <p:cxnSp>
            <p:nvCxnSpPr>
              <p:cNvPr id="219" name="直接连接符 218"/>
              <p:cNvCxnSpPr>
                <a:stCxn id="225" idx="2"/>
                <a:endCxn id="218" idx="0"/>
              </p:cNvCxnSpPr>
              <p:nvPr/>
            </p:nvCxnSpPr>
            <p:spPr bwMode="auto">
              <a:xfrm>
                <a:off x="5490776" y="2046700"/>
                <a:ext cx="41040" cy="123396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0" name="Rectangle 37"/>
              <p:cNvSpPr/>
              <p:nvPr/>
            </p:nvSpPr>
            <p:spPr bwMode="auto">
              <a:xfrm>
                <a:off x="4461496" y="1817153"/>
                <a:ext cx="344736" cy="94986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91427" tIns="0" rIns="91427" bIns="0" anchor="ctr"/>
              <a:lstStyle/>
              <a:p>
                <a:pPr algn="ctr" defTabSz="685545">
                  <a:lnSpc>
                    <a:spcPct val="90000"/>
                  </a:lnSpc>
                </a:pPr>
                <a:r>
                  <a:rPr lang="en-US" altLang="zh-CN" sz="1100" dirty="0">
                    <a:solidFill>
                      <a:srgbClr val="333333"/>
                    </a:solidFill>
                    <a:latin typeface="+mn-ea"/>
                    <a:cs typeface="Arial" pitchFamily="34" charset="0"/>
                  </a:rPr>
                  <a:t>L2</a:t>
                </a:r>
              </a:p>
            </p:txBody>
          </p:sp>
          <p:sp>
            <p:nvSpPr>
              <p:cNvPr id="221" name="Rectangle 37"/>
              <p:cNvSpPr/>
              <p:nvPr/>
            </p:nvSpPr>
            <p:spPr bwMode="auto">
              <a:xfrm>
                <a:off x="5038317" y="1721380"/>
                <a:ext cx="390686" cy="124675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91427" tIns="0" rIns="91427" bIns="0" anchor="ctr"/>
              <a:lstStyle/>
              <a:p>
                <a:pPr algn="ctr" defTabSz="685545">
                  <a:lnSpc>
                    <a:spcPct val="90000"/>
                  </a:lnSpc>
                </a:pPr>
                <a:r>
                  <a:rPr lang="en-US" altLang="zh-CN" sz="1100" dirty="0">
                    <a:solidFill>
                      <a:srgbClr val="333333"/>
                    </a:solidFill>
                    <a:latin typeface="+mn-ea"/>
                    <a:cs typeface="Arial" pitchFamily="34" charset="0"/>
                  </a:rPr>
                  <a:t>L3</a:t>
                </a: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785955" y="1702596"/>
              <a:ext cx="1200411" cy="625396"/>
              <a:chOff x="4671041" y="1460282"/>
              <a:chExt cx="1200411" cy="625396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4730139" y="1460282"/>
                <a:ext cx="1127819" cy="522329"/>
                <a:chOff x="2650365" y="731517"/>
                <a:chExt cx="1184117" cy="522329"/>
              </a:xfrm>
            </p:grpSpPr>
            <p:sp>
              <p:nvSpPr>
                <p:cNvPr id="207" name="椭圆 206"/>
                <p:cNvSpPr/>
                <p:nvPr/>
              </p:nvSpPr>
              <p:spPr bwMode="auto">
                <a:xfrm>
                  <a:off x="2650365" y="731517"/>
                  <a:ext cx="1151138" cy="52232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1400" dirty="0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08" name="Picture 2" descr="G:\做的项目\公共\扁平图标切换\更新2015_01_21\oss扁平图标库2015_01_21更新-04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 bwMode="auto">
                <a:xfrm>
                  <a:off x="3174184" y="820261"/>
                  <a:ext cx="173239" cy="1229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" name="图片 141" descr="接入交换机.png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3395" y="1007259"/>
                  <a:ext cx="162120" cy="1387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" name="图片 141" descr="接入交换机.png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72362" y="1007259"/>
                  <a:ext cx="162120" cy="1387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11" name="直接连接符 210"/>
                <p:cNvCxnSpPr>
                  <a:stCxn id="208" idx="2"/>
                  <a:endCxn id="209" idx="0"/>
                </p:cNvCxnSpPr>
                <p:nvPr/>
              </p:nvCxnSpPr>
              <p:spPr bwMode="auto">
                <a:xfrm flipH="1">
                  <a:off x="2754455" y="943195"/>
                  <a:ext cx="506348" cy="640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2" name="直接连接符 211"/>
                <p:cNvCxnSpPr>
                  <a:stCxn id="208" idx="2"/>
                  <a:endCxn id="210" idx="0"/>
                </p:cNvCxnSpPr>
                <p:nvPr/>
              </p:nvCxnSpPr>
              <p:spPr bwMode="auto">
                <a:xfrm>
                  <a:off x="3260803" y="943195"/>
                  <a:ext cx="492619" cy="640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201" name="图片 200" descr="VM1蓝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71041" y="1947559"/>
                <a:ext cx="138921" cy="116393"/>
              </a:xfrm>
              <a:prstGeom prst="rect">
                <a:avLst/>
              </a:prstGeom>
            </p:spPr>
          </p:pic>
          <p:cxnSp>
            <p:nvCxnSpPr>
              <p:cNvPr id="202" name="直接连接符 201"/>
              <p:cNvCxnSpPr>
                <a:stCxn id="209" idx="2"/>
                <a:endCxn id="201" idx="0"/>
              </p:cNvCxnSpPr>
              <p:nvPr/>
            </p:nvCxnSpPr>
            <p:spPr bwMode="auto">
              <a:xfrm flipH="1">
                <a:off x="4740502" y="1874763"/>
                <a:ext cx="88778" cy="72796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03" name="图片 202" descr="VM1蓝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93406" y="1969285"/>
                <a:ext cx="138921" cy="116393"/>
              </a:xfrm>
              <a:prstGeom prst="rect">
                <a:avLst/>
              </a:prstGeom>
            </p:spPr>
          </p:pic>
          <p:cxnSp>
            <p:nvCxnSpPr>
              <p:cNvPr id="204" name="直接连接符 203"/>
              <p:cNvCxnSpPr>
                <a:stCxn id="209" idx="2"/>
                <a:endCxn id="203" idx="0"/>
              </p:cNvCxnSpPr>
              <p:nvPr/>
            </p:nvCxnSpPr>
            <p:spPr bwMode="auto">
              <a:xfrm>
                <a:off x="4829280" y="1874763"/>
                <a:ext cx="133587" cy="94522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05" name="图片 204" descr="VM1蓝.png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32531" y="1947558"/>
                <a:ext cx="138921" cy="116393"/>
              </a:xfrm>
              <a:prstGeom prst="rect">
                <a:avLst/>
              </a:prstGeom>
            </p:spPr>
          </p:pic>
          <p:cxnSp>
            <p:nvCxnSpPr>
              <p:cNvPr id="206" name="直接连接符 205"/>
              <p:cNvCxnSpPr>
                <a:stCxn id="210" idx="2"/>
                <a:endCxn id="205" idx="0"/>
              </p:cNvCxnSpPr>
              <p:nvPr/>
            </p:nvCxnSpPr>
            <p:spPr bwMode="auto">
              <a:xfrm>
                <a:off x="5780752" y="1874763"/>
                <a:ext cx="21240" cy="7279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1" name="直接连接符 190"/>
            <p:cNvCxnSpPr>
              <a:endCxn id="229" idx="0"/>
            </p:cNvCxnSpPr>
            <p:nvPr/>
          </p:nvCxnSpPr>
          <p:spPr bwMode="auto">
            <a:xfrm flipH="1">
              <a:off x="1421560" y="2217766"/>
              <a:ext cx="149906" cy="769038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连接符 191"/>
            <p:cNvCxnSpPr>
              <a:endCxn id="234" idx="0"/>
            </p:cNvCxnSpPr>
            <p:nvPr/>
          </p:nvCxnSpPr>
          <p:spPr bwMode="auto">
            <a:xfrm flipH="1">
              <a:off x="2000810" y="2162988"/>
              <a:ext cx="397026" cy="823816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192"/>
            <p:cNvCxnSpPr/>
            <p:nvPr/>
          </p:nvCxnSpPr>
          <p:spPr bwMode="auto">
            <a:xfrm flipH="1">
              <a:off x="2048748" y="2157077"/>
              <a:ext cx="771949" cy="805083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接连接符 193"/>
            <p:cNvCxnSpPr>
              <a:endCxn id="244" idx="0"/>
            </p:cNvCxnSpPr>
            <p:nvPr/>
          </p:nvCxnSpPr>
          <p:spPr bwMode="auto">
            <a:xfrm flipH="1">
              <a:off x="2573658" y="2149873"/>
              <a:ext cx="1239504" cy="83102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" name="Rectangle 37"/>
            <p:cNvSpPr/>
            <p:nvPr/>
          </p:nvSpPr>
          <p:spPr bwMode="auto">
            <a:xfrm>
              <a:off x="496959" y="3213597"/>
              <a:ext cx="702234" cy="22248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27" tIns="0" rIns="91427" bIns="0" anchor="ctr"/>
            <a:lstStyle/>
            <a:p>
              <a:pPr algn="ctr" defTabSz="685545">
                <a:lnSpc>
                  <a:spcPct val="90000"/>
                </a:lnSpc>
              </a:pPr>
              <a:r>
                <a:rPr lang="zh-CN" altLang="en-US" sz="1200" dirty="0">
                  <a:solidFill>
                    <a:srgbClr val="333333"/>
                  </a:solidFill>
                  <a:latin typeface="+mn-ea"/>
                  <a:cs typeface="Arial" pitchFamily="34" charset="0"/>
                </a:rPr>
                <a:t>物理</a:t>
              </a:r>
              <a:endParaRPr lang="en-US" altLang="zh-CN" sz="1200" dirty="0">
                <a:solidFill>
                  <a:srgbClr val="333333"/>
                </a:solidFill>
                <a:latin typeface="+mn-ea"/>
                <a:cs typeface="Arial" pitchFamily="34" charset="0"/>
              </a:endParaRPr>
            </a:p>
            <a:p>
              <a:pPr algn="ctr" defTabSz="685545">
                <a:lnSpc>
                  <a:spcPct val="90000"/>
                </a:lnSpc>
              </a:pPr>
              <a:r>
                <a:rPr lang="zh-CN" altLang="en-US" sz="1200" dirty="0">
                  <a:solidFill>
                    <a:srgbClr val="333333"/>
                  </a:solidFill>
                  <a:latin typeface="+mn-ea"/>
                  <a:cs typeface="Arial" pitchFamily="34" charset="0"/>
                </a:rPr>
                <a:t>网络</a:t>
              </a:r>
              <a:endParaRPr lang="en-US" altLang="zh-CN" sz="1200" dirty="0">
                <a:solidFill>
                  <a:srgbClr val="333333"/>
                </a:solidFill>
                <a:latin typeface="+mn-ea"/>
                <a:cs typeface="Arial" pitchFamily="34" charset="0"/>
              </a:endParaRPr>
            </a:p>
          </p:txBody>
        </p:sp>
      </p:grpSp>
      <p:sp>
        <p:nvSpPr>
          <p:cNvPr id="253" name="内容占位符 2"/>
          <p:cNvSpPr txBox="1">
            <a:spLocks/>
          </p:cNvSpPr>
          <p:nvPr/>
        </p:nvSpPr>
        <p:spPr>
          <a:xfrm>
            <a:off x="1414807" y="3841607"/>
            <a:ext cx="4360362" cy="2411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  <a:noAutofit/>
          </a:bodyPr>
          <a:lstStyle>
            <a:lvl1pPr marL="0" indent="0" defTabSz="801688" eaLnBrk="0" fontAlgn="base" hangingPunct="0">
              <a:lnSpc>
                <a:spcPct val="140000"/>
              </a:lnSpc>
              <a:spcBef>
                <a:spcPct val="20000"/>
              </a:spcBef>
              <a:buClr>
                <a:srgbClr val="990000"/>
              </a:buClr>
              <a:buSzPct val="60000"/>
              <a:buFontTx/>
              <a:buNone/>
              <a:defRPr sz="1100">
                <a:latin typeface="+mn-lt"/>
                <a:ea typeface="华文细黑" panose="02010600040101010101" pitchFamily="2" charset="-122"/>
              </a:defRPr>
            </a:lvl1pPr>
            <a:lvl2pPr marL="654050" indent="-252413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latin typeface="+mn-lt"/>
                <a:ea typeface="+mn-ea"/>
              </a:defRPr>
            </a:lvl2pPr>
            <a:lvl3pPr marL="1003300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SzPct val="50000"/>
              <a:buFont typeface="Wingdings" pitchFamily="2" charset="2"/>
              <a:buChar char="n"/>
              <a:defRPr>
                <a:latin typeface="FrutigerNext LT Light" pitchFamily="34" charset="0"/>
                <a:ea typeface="+mn-ea"/>
              </a:defRPr>
            </a:lvl3pPr>
            <a:lvl4pPr marL="1400175" indent="-198438" defTabSz="801688" eaLnBrk="1" fontAlgn="base" hangingPunct="1">
              <a:lnSpc>
                <a:spcPct val="140000"/>
              </a:lnSpc>
              <a:spcBef>
                <a:spcPct val="30000"/>
              </a:spcBef>
              <a:buChar char="–"/>
              <a:defRPr sz="1600">
                <a:latin typeface="+mj-lt"/>
                <a:ea typeface="+mn-ea"/>
              </a:defRPr>
            </a:lvl4pPr>
            <a:lvl5pPr marL="1801813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5pPr>
            <a:lvl6pPr marL="22590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6pPr>
            <a:lvl7pPr marL="27162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7pPr>
            <a:lvl8pPr marL="31734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8pPr>
            <a:lvl9pPr marL="36306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VXLAN</a:t>
            </a:r>
            <a:r>
              <a:rPr lang="zh-CN" altLang="en-US" sz="1200" dirty="0">
                <a:latin typeface="+mn-ea"/>
                <a:ea typeface="+mn-ea"/>
              </a:rPr>
              <a:t>的概念：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buClrTx/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  <a:ea typeface="+mn-ea"/>
              </a:rPr>
              <a:t>Overlay </a:t>
            </a:r>
            <a:r>
              <a:rPr lang="zh-CN" altLang="en-US" sz="1200" dirty="0">
                <a:latin typeface="+mn-ea"/>
                <a:ea typeface="+mn-ea"/>
              </a:rPr>
              <a:t>网络定义将一个计算网络构建在另一个网络之上；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buClrTx/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  <a:ea typeface="+mn-ea"/>
              </a:rPr>
              <a:t>核心是实现封装，将网络业务与底层设施解耦；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buClrTx/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  <a:ea typeface="+mn-ea"/>
              </a:rPr>
              <a:t>封装技术使用的</a:t>
            </a:r>
            <a:r>
              <a:rPr lang="en-US" altLang="zh-CN" sz="1200" dirty="0">
                <a:latin typeface="+mn-ea"/>
                <a:ea typeface="+mn-ea"/>
              </a:rPr>
              <a:t>VXLAN</a:t>
            </a:r>
            <a:r>
              <a:rPr lang="zh-CN" altLang="en-US" sz="1200" dirty="0">
                <a:latin typeface="+mn-ea"/>
                <a:ea typeface="+mn-ea"/>
              </a:rPr>
              <a:t>；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buClrTx/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  <a:ea typeface="+mn-ea"/>
              </a:rPr>
              <a:t>VXLAN</a:t>
            </a:r>
            <a:r>
              <a:rPr lang="zh-CN" altLang="en-US" sz="1200" dirty="0">
                <a:latin typeface="+mn-ea"/>
                <a:ea typeface="+mn-ea"/>
              </a:rPr>
              <a:t>隧道封装的端点就叫</a:t>
            </a:r>
            <a:r>
              <a:rPr lang="en-US" altLang="zh-CN" sz="1200" dirty="0">
                <a:latin typeface="+mn-ea"/>
                <a:ea typeface="+mn-ea"/>
              </a:rPr>
              <a:t>NVE</a:t>
            </a:r>
            <a:r>
              <a:rPr lang="zh-CN" altLang="en-US" sz="1200" dirty="0">
                <a:latin typeface="+mn-ea"/>
                <a:ea typeface="+mn-ea"/>
              </a:rPr>
              <a:t>（</a:t>
            </a:r>
            <a:r>
              <a:rPr lang="en-US" altLang="zh-CN" sz="1200" dirty="0">
                <a:latin typeface="+mn-ea"/>
                <a:ea typeface="+mn-ea"/>
              </a:rPr>
              <a:t>Network Virtualization Edge</a:t>
            </a:r>
            <a:r>
              <a:rPr lang="zh-CN" altLang="en-US" sz="1200" dirty="0">
                <a:latin typeface="+mn-ea"/>
                <a:ea typeface="+mn-ea"/>
              </a:rPr>
              <a:t>），负责原始以太报文的</a:t>
            </a:r>
            <a:r>
              <a:rPr lang="en-US" altLang="zh-CN" sz="1200" dirty="0">
                <a:latin typeface="+mn-ea"/>
                <a:ea typeface="+mn-ea"/>
              </a:rPr>
              <a:t>VXLAN</a:t>
            </a:r>
            <a:r>
              <a:rPr lang="zh-CN" altLang="en-US" sz="1200" dirty="0">
                <a:latin typeface="+mn-ea"/>
                <a:ea typeface="+mn-ea"/>
              </a:rPr>
              <a:t>封装和解封装。</a:t>
            </a: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256" name="Rectangle 37"/>
          <p:cNvSpPr/>
          <p:nvPr/>
        </p:nvSpPr>
        <p:spPr bwMode="auto">
          <a:xfrm>
            <a:off x="8508268" y="1536389"/>
            <a:ext cx="620937" cy="34443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7" tIns="0" rIns="91427" bIns="0" anchor="ctr"/>
          <a:lstStyle/>
          <a:p>
            <a:pPr algn="ctr" defTabSz="685545">
              <a:lnSpc>
                <a:spcPct val="90000"/>
              </a:lnSpc>
            </a:pPr>
            <a:r>
              <a:rPr lang="en-US" altLang="zh-CN" sz="1100" dirty="0">
                <a:solidFill>
                  <a:srgbClr val="333333"/>
                </a:solidFill>
                <a:latin typeface="+mn-ea"/>
                <a:cs typeface="Arial" pitchFamily="34" charset="0"/>
              </a:rPr>
              <a:t>L2</a:t>
            </a:r>
          </a:p>
        </p:txBody>
      </p:sp>
      <p:sp>
        <p:nvSpPr>
          <p:cNvPr id="257" name="Rectangle 37"/>
          <p:cNvSpPr/>
          <p:nvPr/>
        </p:nvSpPr>
        <p:spPr bwMode="auto">
          <a:xfrm>
            <a:off x="9318441" y="1589714"/>
            <a:ext cx="413963" cy="18310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7" tIns="0" rIns="91427" bIns="0" anchor="ctr"/>
          <a:lstStyle/>
          <a:p>
            <a:pPr algn="ctr" defTabSz="685545">
              <a:lnSpc>
                <a:spcPct val="90000"/>
              </a:lnSpc>
            </a:pPr>
            <a:r>
              <a:rPr lang="en-US" altLang="zh-CN" sz="1100" dirty="0">
                <a:solidFill>
                  <a:srgbClr val="333333"/>
                </a:solidFill>
                <a:latin typeface="+mn-ea"/>
                <a:cs typeface="Arial" pitchFamily="34" charset="0"/>
              </a:rPr>
              <a:t>L3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1757810" y="1504058"/>
            <a:ext cx="3674357" cy="846956"/>
          </a:xfrm>
          <a:prstGeom prst="irregularSeal2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2000" dirty="0" err="1">
                <a:solidFill>
                  <a:srgbClr val="C00000"/>
                </a:solidFill>
                <a:latin typeface="+mn-ea"/>
                <a:ea typeface="+mn-ea"/>
              </a:rPr>
              <a:t>Vxlan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的价值</a:t>
            </a:r>
            <a:endParaRPr lang="en-US" altLang="zh-CN" sz="200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+mn-ea"/>
                <a:ea typeface="+mn-ea"/>
              </a:rPr>
              <a:t>实现</a:t>
            </a:r>
            <a:r>
              <a:rPr lang="en-US" altLang="zh-CN" sz="1200" dirty="0">
                <a:latin typeface="+mn-ea"/>
                <a:ea typeface="+mn-ea"/>
              </a:rPr>
              <a:t>overlay</a:t>
            </a:r>
            <a:r>
              <a:rPr lang="zh-CN" altLang="en-US" sz="1200" dirty="0">
                <a:latin typeface="+mn-ea"/>
                <a:ea typeface="+mn-ea"/>
              </a:rPr>
              <a:t>网络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7138967" y="3166691"/>
            <a:ext cx="642999" cy="2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VM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5" name="文本框 114"/>
          <p:cNvSpPr txBox="1"/>
          <p:nvPr/>
        </p:nvSpPr>
        <p:spPr bwMode="auto">
          <a:xfrm>
            <a:off x="7768637" y="3166691"/>
            <a:ext cx="642999" cy="2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VM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6" name="文本框 115"/>
          <p:cNvSpPr txBox="1"/>
          <p:nvPr/>
        </p:nvSpPr>
        <p:spPr bwMode="auto">
          <a:xfrm>
            <a:off x="8550104" y="3166691"/>
            <a:ext cx="642999" cy="2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VM</a:t>
            </a:r>
            <a:endParaRPr lang="zh-CN" altLang="en-US" sz="12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6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网络面临的云化挑战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VXLAN </a:t>
            </a:r>
            <a:r>
              <a:rPr lang="zh-CN" altLang="en-US" b="1" dirty="0"/>
              <a:t>基本概念</a:t>
            </a:r>
            <a:endParaRPr lang="en-US" b="1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报文转发流程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相关概念及应用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</a:t>
            </a:r>
            <a:r>
              <a:rPr lang="zh-CN" altLang="en-US" dirty="0"/>
              <a:t>基本概念</a:t>
            </a:r>
            <a:endParaRPr 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1235460" y="1347906"/>
            <a:ext cx="4521917" cy="4893223"/>
            <a:chOff x="213897" y="707440"/>
            <a:chExt cx="4816769" cy="5636518"/>
          </a:xfrm>
        </p:grpSpPr>
        <p:sp>
          <p:nvSpPr>
            <p:cNvPr id="111" name="矩形 110"/>
            <p:cNvSpPr/>
            <p:nvPr/>
          </p:nvSpPr>
          <p:spPr bwMode="auto">
            <a:xfrm>
              <a:off x="279083" y="1221913"/>
              <a:ext cx="4705747" cy="49655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68000"/>
              </a:schemeClr>
            </a:solidFill>
          </p:spPr>
          <p:txBody>
            <a:bodyPr wrap="square" lIns="121931" tIns="60965" rIns="121931" bIns="60965" rtlCol="0">
              <a:noAutofit/>
            </a:bodyPr>
            <a:lstStyle/>
            <a:p>
              <a:pPr marL="285497" lvl="1" indent="-285497">
                <a:buClr>
                  <a:srgbClr val="990000"/>
                </a:buClr>
                <a:buSzPct val="74000"/>
                <a:buFont typeface="Wingdings" pitchFamily="2" charset="2"/>
                <a:buChar char="n"/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TextBox 366"/>
            <p:cNvSpPr txBox="1"/>
            <p:nvPr/>
          </p:nvSpPr>
          <p:spPr>
            <a:xfrm>
              <a:off x="301614" y="707440"/>
              <a:ext cx="4691025" cy="464539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62572" tIns="81287" rIns="162572" bIns="81287" rtlCol="0" anchor="ctr"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基于</a:t>
              </a:r>
              <a:r>
                <a:rPr lang="en-US" altLang="zh-CN" sz="160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NVo3</a:t>
              </a:r>
              <a:r>
                <a:rPr lang="zh-CN" altLang="en-US" sz="160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的二层</a:t>
              </a:r>
              <a:r>
                <a:rPr lang="en-US" altLang="zh-CN" sz="160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Fabric</a:t>
              </a:r>
              <a:r>
                <a:rPr lang="zh-CN" altLang="en-US" sz="1600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组网</a:t>
              </a:r>
            </a:p>
          </p:txBody>
        </p:sp>
        <p:sp>
          <p:nvSpPr>
            <p:cNvPr id="113" name="Rectangle 35"/>
            <p:cNvSpPr>
              <a:spLocks noChangeArrowheads="1"/>
            </p:cNvSpPr>
            <p:nvPr/>
          </p:nvSpPr>
          <p:spPr bwMode="auto">
            <a:xfrm flipV="1">
              <a:off x="311091" y="1223881"/>
              <a:ext cx="4140001" cy="44450"/>
            </a:xfrm>
            <a:prstGeom prst="rect">
              <a:avLst/>
            </a:prstGeom>
            <a:gradFill rotWithShape="1">
              <a:gsLst>
                <a:gs pos="69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4" name="AutoShape 13"/>
            <p:cNvSpPr>
              <a:spLocks noChangeArrowheads="1"/>
            </p:cNvSpPr>
            <p:nvPr/>
          </p:nvSpPr>
          <p:spPr bwMode="gray">
            <a:xfrm>
              <a:off x="258704" y="1317950"/>
              <a:ext cx="4733935" cy="2093394"/>
            </a:xfrm>
            <a:prstGeom prst="roundRect">
              <a:avLst>
                <a:gd name="adj" fmla="val 4639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29942" y="1317950"/>
              <a:ext cx="4577338" cy="1980336"/>
            </a:xfrm>
            <a:prstGeom prst="rect">
              <a:avLst/>
            </a:prstGeom>
            <a:noFill/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8" rIns="91392" bIns="45698" anchor="ctr"/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6" name="AutoShape 13"/>
            <p:cNvSpPr>
              <a:spLocks noChangeArrowheads="1"/>
            </p:cNvSpPr>
            <p:nvPr/>
          </p:nvSpPr>
          <p:spPr bwMode="gray">
            <a:xfrm>
              <a:off x="268864" y="3571302"/>
              <a:ext cx="4648576" cy="960058"/>
            </a:xfrm>
            <a:prstGeom prst="roundRect">
              <a:avLst>
                <a:gd name="adj" fmla="val 4639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48"/>
            <p:cNvSpPr>
              <a:spLocks noChangeArrowheads="1"/>
            </p:cNvSpPr>
            <p:nvPr/>
          </p:nvSpPr>
          <p:spPr bwMode="auto">
            <a:xfrm>
              <a:off x="301615" y="3517230"/>
              <a:ext cx="4729051" cy="1105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8" rIns="91392" bIns="45698" anchor="ctr"/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defRPr/>
              </a:pPr>
              <a:r>
                <a:rPr lang="en-US" altLang="zh-CN" sz="1200" dirty="0">
                  <a:latin typeface="+mn-ea"/>
                  <a:ea typeface="+mn-ea"/>
                </a:rPr>
                <a:t>VXLAN(Virtual Extensible LAN</a:t>
              </a:r>
              <a:r>
                <a:rPr lang="zh-CN" altLang="en-US" sz="1200" dirty="0">
                  <a:latin typeface="+mn-ea"/>
                  <a:ea typeface="+mn-ea"/>
                </a:rPr>
                <a:t>，</a:t>
              </a:r>
              <a:r>
                <a:rPr lang="zh-CN" altLang="zh-CN" sz="1200" dirty="0">
                  <a:latin typeface="+mn-ea"/>
                  <a:ea typeface="+mn-ea"/>
                </a:rPr>
                <a:t>虚拟可扩展局域网</a:t>
              </a:r>
              <a:r>
                <a:rPr lang="en-US" altLang="zh-CN" sz="1200" dirty="0">
                  <a:latin typeface="+mn-ea"/>
                  <a:ea typeface="+mn-ea"/>
                </a:rPr>
                <a:t>)</a:t>
              </a:r>
              <a:r>
                <a:rPr lang="zh-CN" altLang="zh-CN" sz="1200" dirty="0">
                  <a:latin typeface="+mn-ea"/>
                  <a:ea typeface="+mn-ea"/>
                </a:rPr>
                <a:t>是</a:t>
              </a:r>
              <a:r>
                <a:rPr lang="zh-CN" altLang="en-US" sz="1200" dirty="0">
                  <a:latin typeface="+mn-ea"/>
                  <a:ea typeface="+mn-ea"/>
                </a:rPr>
                <a:t>目前</a:t>
              </a:r>
              <a:r>
                <a:rPr lang="en-US" altLang="zh-CN" sz="1200" dirty="0">
                  <a:latin typeface="+mn-ea"/>
                  <a:ea typeface="+mn-ea"/>
                </a:rPr>
                <a:t>NVO3</a:t>
              </a:r>
              <a:r>
                <a:rPr lang="zh-CN" altLang="en-US" sz="1200" dirty="0">
                  <a:latin typeface="+mn-ea"/>
                  <a:ea typeface="+mn-ea"/>
                </a:rPr>
                <a:t>中影响力最为广泛的一种。它通过</a:t>
              </a:r>
              <a:r>
                <a:rPr lang="en-US" altLang="zh-CN" sz="1200" dirty="0">
                  <a:latin typeface="+mn-ea"/>
                  <a:ea typeface="+mn-ea"/>
                </a:rPr>
                <a:t>LMAC in UDP</a:t>
              </a:r>
              <a:r>
                <a:rPr lang="zh-CN" altLang="en-US" sz="1200" dirty="0">
                  <a:latin typeface="+mn-ea"/>
                  <a:ea typeface="+mn-ea"/>
                </a:rPr>
                <a:t>的报文封装方式，实现基于</a:t>
              </a:r>
              <a:r>
                <a:rPr lang="en-US" altLang="zh-CN" sz="1200" dirty="0">
                  <a:latin typeface="+mn-ea"/>
                  <a:ea typeface="+mn-ea"/>
                </a:rPr>
                <a:t>IP overlay</a:t>
              </a:r>
              <a:r>
                <a:rPr lang="zh-CN" altLang="en-US" sz="1200" dirty="0">
                  <a:latin typeface="+mn-ea"/>
                  <a:ea typeface="+mn-ea"/>
                </a:rPr>
                <a:t>的虚拟局域网。</a:t>
              </a: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ectangle 35"/>
            <p:cNvSpPr>
              <a:spLocks noChangeArrowheads="1"/>
            </p:cNvSpPr>
            <p:nvPr/>
          </p:nvSpPr>
          <p:spPr bwMode="auto">
            <a:xfrm flipV="1">
              <a:off x="266259" y="4586425"/>
              <a:ext cx="4140001" cy="44450"/>
            </a:xfrm>
            <a:prstGeom prst="rect">
              <a:avLst/>
            </a:prstGeom>
            <a:gradFill rotWithShape="1">
              <a:gsLst>
                <a:gs pos="69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AutoShape 13"/>
            <p:cNvSpPr>
              <a:spLocks noChangeArrowheads="1"/>
            </p:cNvSpPr>
            <p:nvPr/>
          </p:nvSpPr>
          <p:spPr bwMode="gray">
            <a:xfrm>
              <a:off x="213897" y="4680533"/>
              <a:ext cx="4754343" cy="1476427"/>
            </a:xfrm>
            <a:prstGeom prst="roundRect">
              <a:avLst>
                <a:gd name="adj" fmla="val 4639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301706" y="4698429"/>
              <a:ext cx="4699947" cy="1645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8" rIns="91392" bIns="45698" anchor="ctr"/>
            <a:lstStyle/>
            <a:p>
              <a:pPr marL="0" lvl="1">
                <a:lnSpc>
                  <a:spcPct val="150000"/>
                </a:lnSpc>
                <a:spcBef>
                  <a:spcPts val="600"/>
                </a:spcBef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en-US" altLang="zh-CN" sz="1200" dirty="0">
                  <a:latin typeface="+mn-ea"/>
                  <a:ea typeface="+mn-ea"/>
                </a:rPr>
                <a:t> VXLAN</a:t>
              </a:r>
              <a:r>
                <a:rPr lang="zh-CN" altLang="en-US" sz="1200" dirty="0">
                  <a:latin typeface="+mn-ea"/>
                  <a:ea typeface="+mn-ea"/>
                </a:rPr>
                <a:t>网络中的</a:t>
              </a:r>
              <a:r>
                <a:rPr lang="en-US" altLang="zh-CN" sz="1200" dirty="0">
                  <a:latin typeface="+mn-ea"/>
                  <a:ea typeface="+mn-ea"/>
                </a:rPr>
                <a:t>NVE</a:t>
              </a:r>
              <a:r>
                <a:rPr lang="zh-CN" altLang="en-US" sz="1200" dirty="0">
                  <a:latin typeface="+mn-ea"/>
                  <a:ea typeface="+mn-ea"/>
                </a:rPr>
                <a:t>以</a:t>
              </a:r>
              <a:r>
                <a:rPr lang="en-US" altLang="zh-CN" sz="1200" dirty="0">
                  <a:latin typeface="+mn-ea"/>
                  <a:ea typeface="+mn-ea"/>
                </a:rPr>
                <a:t>VTEP</a:t>
              </a:r>
              <a:r>
                <a:rPr lang="zh-CN" altLang="en-US" sz="1200" dirty="0">
                  <a:latin typeface="+mn-ea"/>
                  <a:ea typeface="+mn-ea"/>
                </a:rPr>
                <a:t>进行标识，</a:t>
              </a:r>
              <a:r>
                <a:rPr lang="en-US" altLang="zh-CN" sz="1200" dirty="0">
                  <a:latin typeface="+mn-ea"/>
                  <a:ea typeface="+mn-ea"/>
                </a:rPr>
                <a:t>VTEP</a:t>
              </a:r>
              <a:r>
                <a:rPr lang="zh-CN" altLang="en-US" sz="1200" dirty="0">
                  <a:latin typeface="+mn-ea"/>
                  <a:ea typeface="+mn-ea"/>
                </a:rPr>
                <a:t>（</a:t>
              </a:r>
              <a:r>
                <a:rPr lang="en-US" altLang="zh-CN" sz="1200" dirty="0">
                  <a:latin typeface="+mn-ea"/>
                  <a:ea typeface="+mn-ea"/>
                </a:rPr>
                <a:t>VXLAN Tunnel  </a:t>
              </a:r>
              <a:r>
                <a:rPr lang="en-US" altLang="zh-CN" sz="1200" dirty="0" err="1">
                  <a:latin typeface="+mn-ea"/>
                  <a:ea typeface="+mn-ea"/>
                </a:rPr>
                <a:t>EndPoint</a:t>
              </a:r>
              <a:r>
                <a:rPr lang="zh-CN" altLang="en-US" sz="1200" dirty="0">
                  <a:latin typeface="+mn-ea"/>
                  <a:ea typeface="+mn-ea"/>
                </a:rPr>
                <a:t>，</a:t>
              </a:r>
              <a:r>
                <a:rPr lang="en-US" altLang="zh-CN" sz="1200" dirty="0">
                  <a:latin typeface="+mn-ea"/>
                  <a:ea typeface="+mn-ea"/>
                </a:rPr>
                <a:t>VXLAN</a:t>
              </a:r>
              <a:r>
                <a:rPr lang="zh-CN" altLang="en-US" sz="1200" dirty="0">
                  <a:latin typeface="+mn-ea"/>
                  <a:ea typeface="+mn-ea"/>
                </a:rPr>
                <a:t>隧道端点）；</a:t>
              </a:r>
              <a:endParaRPr lang="en-US" altLang="zh-CN" sz="1200" dirty="0">
                <a:latin typeface="+mn-ea"/>
                <a:ea typeface="+mn-ea"/>
              </a:endParaRPr>
            </a:p>
            <a:p>
              <a:pPr marL="0" lvl="1">
                <a:lnSpc>
                  <a:spcPct val="150000"/>
                </a:lnSpc>
                <a:spcBef>
                  <a:spcPts val="600"/>
                </a:spcBef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zh-CN" altLang="en-US" sz="1200" dirty="0">
                  <a:latin typeface="+mn-ea"/>
                  <a:ea typeface="+mn-ea"/>
                </a:rPr>
                <a:t> 每一个</a:t>
              </a:r>
              <a:r>
                <a:rPr lang="en-US" altLang="zh-CN" sz="1200" dirty="0">
                  <a:latin typeface="+mn-ea"/>
                  <a:ea typeface="+mn-ea"/>
                </a:rPr>
                <a:t>NVE</a:t>
              </a:r>
              <a:r>
                <a:rPr lang="zh-CN" altLang="en-US" sz="1200" dirty="0">
                  <a:latin typeface="+mn-ea"/>
                  <a:ea typeface="+mn-ea"/>
                </a:rPr>
                <a:t>至少有一个</a:t>
              </a:r>
              <a:r>
                <a:rPr lang="en-US" altLang="zh-CN" sz="1200" dirty="0">
                  <a:latin typeface="+mn-ea"/>
                  <a:ea typeface="+mn-ea"/>
                </a:rPr>
                <a:t>VTEP</a:t>
              </a:r>
              <a:r>
                <a:rPr lang="zh-CN" altLang="en-US" sz="1200" dirty="0">
                  <a:latin typeface="+mn-ea"/>
                  <a:ea typeface="+mn-ea"/>
                </a:rPr>
                <a:t>，</a:t>
              </a:r>
              <a:r>
                <a:rPr lang="en-US" altLang="zh-CN" sz="1200" dirty="0">
                  <a:latin typeface="+mn-ea"/>
                  <a:ea typeface="+mn-ea"/>
                </a:rPr>
                <a:t>VTEP</a:t>
              </a:r>
              <a:r>
                <a:rPr lang="zh-CN" altLang="en-US" sz="1200" dirty="0">
                  <a:latin typeface="+mn-ea"/>
                  <a:ea typeface="+mn-ea"/>
                </a:rPr>
                <a:t>使用</a:t>
              </a:r>
              <a:r>
                <a:rPr lang="en-US" altLang="zh-CN" sz="1200" dirty="0">
                  <a:latin typeface="+mn-ea"/>
                  <a:ea typeface="+mn-ea"/>
                </a:rPr>
                <a:t>NVE</a:t>
              </a:r>
              <a:r>
                <a:rPr lang="zh-CN" altLang="en-US" sz="1200" dirty="0">
                  <a:latin typeface="+mn-ea"/>
                  <a:ea typeface="+mn-ea"/>
                </a:rPr>
                <a:t>的</a:t>
              </a:r>
              <a:r>
                <a:rPr lang="en-US" altLang="zh-CN" sz="1200" dirty="0">
                  <a:latin typeface="+mn-ea"/>
                  <a:ea typeface="+mn-ea"/>
                </a:rPr>
                <a:t>IP</a:t>
              </a:r>
              <a:r>
                <a:rPr lang="zh-CN" altLang="en-US" sz="1200" dirty="0">
                  <a:latin typeface="+mn-ea"/>
                  <a:ea typeface="+mn-ea"/>
                </a:rPr>
                <a:t>地址表示；</a:t>
              </a:r>
              <a:endParaRPr lang="en-US" altLang="zh-CN" sz="1200" dirty="0">
                <a:latin typeface="+mn-ea"/>
                <a:ea typeface="+mn-ea"/>
              </a:endParaRPr>
            </a:p>
            <a:p>
              <a:pPr marL="0" lvl="1">
                <a:lnSpc>
                  <a:spcPct val="150000"/>
                </a:lnSpc>
                <a:spcBef>
                  <a:spcPts val="600"/>
                </a:spcBef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zh-CN" altLang="en-US" sz="1200" dirty="0">
                  <a:latin typeface="+mn-ea"/>
                  <a:ea typeface="+mn-ea"/>
                </a:rPr>
                <a:t>两个</a:t>
              </a:r>
              <a:r>
                <a:rPr lang="en-US" altLang="zh-CN" sz="1200" dirty="0">
                  <a:latin typeface="+mn-ea"/>
                  <a:ea typeface="+mn-ea"/>
                </a:rPr>
                <a:t>VTEP</a:t>
              </a:r>
              <a:r>
                <a:rPr lang="zh-CN" altLang="en-US" sz="1200" dirty="0">
                  <a:latin typeface="+mn-ea"/>
                  <a:ea typeface="+mn-ea"/>
                </a:rPr>
                <a:t>可以确定一条</a:t>
              </a:r>
              <a:r>
                <a:rPr lang="en-US" altLang="zh-CN" sz="1200" dirty="0">
                  <a:latin typeface="+mn-ea"/>
                  <a:ea typeface="+mn-ea"/>
                </a:rPr>
                <a:t>VXLAN</a:t>
              </a:r>
              <a:r>
                <a:rPr lang="zh-CN" altLang="en-US" sz="1200" dirty="0">
                  <a:latin typeface="+mn-ea"/>
                  <a:ea typeface="+mn-ea"/>
                </a:rPr>
                <a:t>隧道。</a:t>
              </a:r>
              <a:endParaRPr lang="en-US" altLang="zh-CN" sz="1200" dirty="0">
                <a:latin typeface="+mn-ea"/>
                <a:ea typeface="+mn-ea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429616" y="1859789"/>
            <a:ext cx="4085384" cy="177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defRPr/>
            </a:pPr>
            <a:r>
              <a:rPr lang="en-US" altLang="zh-CN" sz="1200" dirty="0">
                <a:latin typeface="+mn-ea"/>
                <a:ea typeface="+mn-ea"/>
              </a:rPr>
              <a:t>NVO3(Network Virtualization Over Layer 3)</a:t>
            </a:r>
            <a:r>
              <a:rPr lang="zh-CN" altLang="en-US" sz="1200" dirty="0">
                <a:latin typeface="+mn-ea"/>
                <a:ea typeface="+mn-ea"/>
              </a:rPr>
              <a:t>，基于三</a:t>
            </a:r>
            <a:r>
              <a:rPr lang="zh-CN" altLang="zh-CN" sz="1200" dirty="0">
                <a:latin typeface="+mn-ea"/>
                <a:ea typeface="+mn-ea"/>
              </a:rPr>
              <a:t>层</a:t>
            </a:r>
            <a:r>
              <a:rPr lang="en-US" altLang="zh-CN" sz="1200" dirty="0">
                <a:latin typeface="+mn-ea"/>
                <a:ea typeface="+mn-ea"/>
              </a:rPr>
              <a:t>IP overlay</a:t>
            </a:r>
            <a:r>
              <a:rPr lang="zh-CN" altLang="zh-CN" sz="1200" dirty="0">
                <a:latin typeface="+mn-ea"/>
                <a:ea typeface="+mn-ea"/>
              </a:rPr>
              <a:t>网络</a:t>
            </a:r>
            <a:r>
              <a:rPr lang="zh-CN" altLang="en-US" sz="1200" dirty="0">
                <a:latin typeface="+mn-ea"/>
                <a:ea typeface="+mn-ea"/>
              </a:rPr>
              <a:t>构建虚拟网络技术统称为</a:t>
            </a:r>
            <a:r>
              <a:rPr lang="en-US" altLang="zh-CN" sz="1200" dirty="0">
                <a:latin typeface="+mn-ea"/>
                <a:ea typeface="+mn-ea"/>
              </a:rPr>
              <a:t>NVO3</a:t>
            </a:r>
            <a:r>
              <a:rPr lang="zh-CN" altLang="en-US" sz="1200" dirty="0">
                <a:latin typeface="+mn-ea"/>
                <a:ea typeface="+mn-ea"/>
              </a:rPr>
              <a:t>，目前比较有代表性的有：</a:t>
            </a:r>
            <a:r>
              <a:rPr lang="en-US" altLang="zh-CN" sz="1200" dirty="0">
                <a:latin typeface="+mn-ea"/>
                <a:ea typeface="+mn-ea"/>
              </a:rPr>
              <a:t>VXLAN</a:t>
            </a:r>
            <a:r>
              <a:rPr lang="zh-CN" altLang="en-US" sz="1200" dirty="0">
                <a:latin typeface="+mn-ea"/>
                <a:ea typeface="+mn-ea"/>
              </a:rPr>
              <a:t>、</a:t>
            </a:r>
            <a:r>
              <a:rPr lang="en-US" altLang="zh-CN" sz="1200" dirty="0">
                <a:latin typeface="+mn-ea"/>
                <a:ea typeface="+mn-ea"/>
              </a:rPr>
              <a:t>NVGRE</a:t>
            </a:r>
            <a:r>
              <a:rPr lang="zh-CN" altLang="en-US" sz="1200" dirty="0">
                <a:latin typeface="+mn-ea"/>
                <a:ea typeface="+mn-ea"/>
              </a:rPr>
              <a:t>、</a:t>
            </a:r>
            <a:r>
              <a:rPr lang="en-US" altLang="zh-CN" sz="1200" dirty="0">
                <a:latin typeface="+mn-ea"/>
                <a:ea typeface="+mn-ea"/>
              </a:rPr>
              <a:t>STT</a:t>
            </a:r>
            <a:r>
              <a:rPr lang="zh-CN" altLang="en-US" sz="1200" dirty="0">
                <a:latin typeface="+mn-ea"/>
                <a:ea typeface="+mn-ea"/>
              </a:rPr>
              <a:t>。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defRPr/>
            </a:pP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运行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NVO3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的设备叫做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NVE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Network Virtualization Edge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），它位于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overlay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网络的边界，实现二、三层的虚拟化功能。</a:t>
            </a:r>
          </a:p>
        </p:txBody>
      </p:sp>
      <p:sp>
        <p:nvSpPr>
          <p:cNvPr id="201" name="平行四边形 200"/>
          <p:cNvSpPr/>
          <p:nvPr/>
        </p:nvSpPr>
        <p:spPr bwMode="auto">
          <a:xfrm>
            <a:off x="6664336" y="5337626"/>
            <a:ext cx="1564144" cy="86368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7145645" y="5702013"/>
            <a:ext cx="330028" cy="356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3" name="平行四边形 202"/>
          <p:cNvSpPr/>
          <p:nvPr/>
        </p:nvSpPr>
        <p:spPr bwMode="auto">
          <a:xfrm>
            <a:off x="8870938" y="5279168"/>
            <a:ext cx="1805814" cy="93694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4" name="椭圆 203"/>
          <p:cNvSpPr/>
          <p:nvPr/>
        </p:nvSpPr>
        <p:spPr bwMode="auto">
          <a:xfrm>
            <a:off x="9317172" y="5707110"/>
            <a:ext cx="330028" cy="356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5" name="圆柱形 204"/>
          <p:cNvSpPr/>
          <p:nvPr/>
        </p:nvSpPr>
        <p:spPr bwMode="auto">
          <a:xfrm rot="16200000">
            <a:off x="8321739" y="4867919"/>
            <a:ext cx="353324" cy="1785675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6" name="文本框 3"/>
          <p:cNvSpPr txBox="1"/>
          <p:nvPr/>
        </p:nvSpPr>
        <p:spPr>
          <a:xfrm>
            <a:off x="6634749" y="5708953"/>
            <a:ext cx="58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NVE1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7" name="文本框 63"/>
          <p:cNvSpPr txBox="1"/>
          <p:nvPr/>
        </p:nvSpPr>
        <p:spPr>
          <a:xfrm>
            <a:off x="9640730" y="5687667"/>
            <a:ext cx="58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NVE2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8" name="文本框 66"/>
          <p:cNvSpPr txBox="1"/>
          <p:nvPr/>
        </p:nvSpPr>
        <p:spPr>
          <a:xfrm>
            <a:off x="7793052" y="5545281"/>
            <a:ext cx="132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VXLAN Tunnel</a:t>
            </a:r>
          </a:p>
        </p:txBody>
      </p:sp>
      <p:sp>
        <p:nvSpPr>
          <p:cNvPr id="209" name="平行四边形 208"/>
          <p:cNvSpPr/>
          <p:nvPr/>
        </p:nvSpPr>
        <p:spPr bwMode="auto">
          <a:xfrm>
            <a:off x="7614618" y="3924571"/>
            <a:ext cx="1962729" cy="871534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0" name="椭圆 209"/>
          <p:cNvSpPr/>
          <p:nvPr/>
        </p:nvSpPr>
        <p:spPr bwMode="auto">
          <a:xfrm>
            <a:off x="8276547" y="4350618"/>
            <a:ext cx="330028" cy="356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1" name="文本框 69"/>
          <p:cNvSpPr txBox="1"/>
          <p:nvPr/>
        </p:nvSpPr>
        <p:spPr>
          <a:xfrm>
            <a:off x="8635012" y="4076737"/>
            <a:ext cx="58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NVE3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2" name="文本框 70"/>
          <p:cNvSpPr txBox="1"/>
          <p:nvPr/>
        </p:nvSpPr>
        <p:spPr>
          <a:xfrm>
            <a:off x="7932435" y="3933056"/>
            <a:ext cx="14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VTEP1:1.1.1.3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3" name="圆柱形 212"/>
          <p:cNvSpPr/>
          <p:nvPr/>
        </p:nvSpPr>
        <p:spPr bwMode="auto">
          <a:xfrm rot="13674310">
            <a:off x="7635776" y="4299433"/>
            <a:ext cx="361077" cy="131294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4" name="文本框 64"/>
          <p:cNvSpPr txBox="1"/>
          <p:nvPr/>
        </p:nvSpPr>
        <p:spPr>
          <a:xfrm>
            <a:off x="6574060" y="5450128"/>
            <a:ext cx="14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VTEP1:1.1.1.1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" name="圆柱形 214"/>
          <p:cNvSpPr/>
          <p:nvPr/>
        </p:nvSpPr>
        <p:spPr bwMode="auto">
          <a:xfrm rot="19464884">
            <a:off x="8974003" y="4198492"/>
            <a:ext cx="278254" cy="1693597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6" name="文本框 65"/>
          <p:cNvSpPr txBox="1"/>
          <p:nvPr/>
        </p:nvSpPr>
        <p:spPr>
          <a:xfrm>
            <a:off x="9546553" y="5298271"/>
            <a:ext cx="14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VTEP2:1.1.1.2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7" name="文本框 84"/>
          <p:cNvSpPr txBox="1"/>
          <p:nvPr/>
        </p:nvSpPr>
        <p:spPr>
          <a:xfrm rot="19043808">
            <a:off x="7138506" y="4804313"/>
            <a:ext cx="132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VXLAN Tunnel</a:t>
            </a:r>
          </a:p>
        </p:txBody>
      </p:sp>
      <p:sp>
        <p:nvSpPr>
          <p:cNvPr id="218" name="文本框 85"/>
          <p:cNvSpPr txBox="1"/>
          <p:nvPr/>
        </p:nvSpPr>
        <p:spPr>
          <a:xfrm rot="3210563">
            <a:off x="8379550" y="4850278"/>
            <a:ext cx="131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VXLAN Tunnel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199182" y="1291205"/>
            <a:ext cx="4685350" cy="2480903"/>
            <a:chOff x="5996609" y="1147340"/>
            <a:chExt cx="4685350" cy="2480903"/>
          </a:xfrm>
        </p:grpSpPr>
        <p:sp>
          <p:nvSpPr>
            <p:cNvPr id="123" name="椭圆 122"/>
            <p:cNvSpPr/>
            <p:nvPr/>
          </p:nvSpPr>
          <p:spPr>
            <a:xfrm>
              <a:off x="6712843" y="2054513"/>
              <a:ext cx="3937536" cy="129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txBody>
            <a:bodyPr wrap="square" lIns="108018" tIns="54009" rIns="108018" bIns="54009" rtlCol="0" anchor="ctr">
              <a:noAutofit/>
            </a:bodyPr>
            <a:lstStyle/>
            <a:p>
              <a:pPr marL="405068" indent="-405068" algn="ctr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60000"/>
              </a:pPr>
              <a:endParaRPr lang="zh-CN" altLang="en-US" sz="1200" b="1" kern="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794"/>
            <p:cNvSpPr/>
            <p:nvPr/>
          </p:nvSpPr>
          <p:spPr bwMode="auto">
            <a:xfrm>
              <a:off x="6557849" y="1714994"/>
              <a:ext cx="4124108" cy="615767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36000" tIns="39602" rIns="36000" bIns="396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 eaLnBrk="0" fontAlgn="auto" hangingPunct="0">
                <a:spcBef>
                  <a:spcPct val="20000"/>
                </a:spcBef>
                <a:spcAft>
                  <a:spcPts val="0"/>
                </a:spcAft>
                <a:buClr>
                  <a:srgbClr val="990000"/>
                </a:buClr>
                <a:buSzPct val="60000"/>
                <a:defRPr/>
              </a:pPr>
              <a:endParaRPr lang="en-US" sz="1200" kern="0" dirty="0">
                <a:solidFill>
                  <a:srgbClr val="99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Rectangle 794"/>
            <p:cNvSpPr/>
            <p:nvPr/>
          </p:nvSpPr>
          <p:spPr bwMode="auto">
            <a:xfrm>
              <a:off x="6557851" y="2962847"/>
              <a:ext cx="4124108" cy="632008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36000" tIns="39602" rIns="36000" bIns="396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 eaLnBrk="0" fontAlgn="auto" hangingPunct="0">
                <a:spcBef>
                  <a:spcPct val="20000"/>
                </a:spcBef>
                <a:spcAft>
                  <a:spcPts val="0"/>
                </a:spcAft>
                <a:buClr>
                  <a:srgbClr val="990000"/>
                </a:buClr>
                <a:buSzPct val="60000"/>
                <a:defRPr/>
              </a:pPr>
              <a:endParaRPr lang="en-US" sz="1200" kern="0" dirty="0">
                <a:solidFill>
                  <a:srgbClr val="99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连接符 131"/>
            <p:cNvCxnSpPr>
              <a:stCxn id="225" idx="2"/>
              <a:endCxn id="223" idx="0"/>
            </p:cNvCxnSpPr>
            <p:nvPr/>
          </p:nvCxnSpPr>
          <p:spPr bwMode="auto">
            <a:xfrm>
              <a:off x="9370821" y="2218454"/>
              <a:ext cx="977577" cy="841427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>
              <a:stCxn id="224" idx="2"/>
              <a:endCxn id="223" idx="0"/>
            </p:cNvCxnSpPr>
            <p:nvPr/>
          </p:nvCxnSpPr>
          <p:spPr bwMode="auto">
            <a:xfrm>
              <a:off x="8129493" y="2219835"/>
              <a:ext cx="2218905" cy="840046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>
              <a:stCxn id="224" idx="2"/>
              <a:endCxn id="219" idx="0"/>
            </p:cNvCxnSpPr>
            <p:nvPr/>
          </p:nvCxnSpPr>
          <p:spPr bwMode="auto">
            <a:xfrm flipH="1">
              <a:off x="7027567" y="2219835"/>
              <a:ext cx="1101926" cy="840046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>
              <a:stCxn id="225" idx="2"/>
              <a:endCxn id="219" idx="0"/>
            </p:cNvCxnSpPr>
            <p:nvPr/>
          </p:nvCxnSpPr>
          <p:spPr bwMode="auto">
            <a:xfrm flipH="1">
              <a:off x="7027567" y="2218454"/>
              <a:ext cx="2343254" cy="841427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stCxn id="224" idx="2"/>
              <a:endCxn id="221" idx="0"/>
            </p:cNvCxnSpPr>
            <p:nvPr/>
          </p:nvCxnSpPr>
          <p:spPr bwMode="auto">
            <a:xfrm>
              <a:off x="8129493" y="2219835"/>
              <a:ext cx="4532" cy="840046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>
              <a:stCxn id="224" idx="2"/>
              <a:endCxn id="222" idx="0"/>
            </p:cNvCxnSpPr>
            <p:nvPr/>
          </p:nvCxnSpPr>
          <p:spPr bwMode="auto">
            <a:xfrm>
              <a:off x="8129493" y="2219835"/>
              <a:ext cx="1236796" cy="840046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>
              <a:stCxn id="225" idx="2"/>
              <a:endCxn id="221" idx="0"/>
            </p:cNvCxnSpPr>
            <p:nvPr/>
          </p:nvCxnSpPr>
          <p:spPr bwMode="auto">
            <a:xfrm flipH="1">
              <a:off x="8134025" y="2218454"/>
              <a:ext cx="1236796" cy="841427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>
              <a:stCxn id="225" idx="2"/>
              <a:endCxn id="222" idx="0"/>
            </p:cNvCxnSpPr>
            <p:nvPr/>
          </p:nvCxnSpPr>
          <p:spPr bwMode="auto">
            <a:xfrm flipH="1">
              <a:off x="9366289" y="2218454"/>
              <a:ext cx="4532" cy="841427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>
              <a:stCxn id="227" idx="2"/>
              <a:endCxn id="225" idx="0"/>
            </p:cNvCxnSpPr>
            <p:nvPr/>
          </p:nvCxnSpPr>
          <p:spPr bwMode="auto">
            <a:xfrm flipH="1">
              <a:off x="9370821" y="1615340"/>
              <a:ext cx="461650" cy="243114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>
              <a:stCxn id="224" idx="0"/>
              <a:endCxn id="227" idx="2"/>
            </p:cNvCxnSpPr>
            <p:nvPr/>
          </p:nvCxnSpPr>
          <p:spPr bwMode="auto">
            <a:xfrm flipV="1">
              <a:off x="8129493" y="1615340"/>
              <a:ext cx="1702978" cy="244495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>
              <a:stCxn id="110" idx="2"/>
              <a:endCxn id="225" idx="0"/>
            </p:cNvCxnSpPr>
            <p:nvPr/>
          </p:nvCxnSpPr>
          <p:spPr bwMode="auto">
            <a:xfrm>
              <a:off x="7647070" y="1644623"/>
              <a:ext cx="1723751" cy="213831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>
              <a:stCxn id="110" idx="2"/>
              <a:endCxn id="224" idx="0"/>
            </p:cNvCxnSpPr>
            <p:nvPr/>
          </p:nvCxnSpPr>
          <p:spPr bwMode="auto">
            <a:xfrm>
              <a:off x="7647070" y="1644623"/>
              <a:ext cx="482423" cy="215212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>
              <a:stCxn id="200" idx="2"/>
              <a:endCxn id="219" idx="0"/>
            </p:cNvCxnSpPr>
            <p:nvPr/>
          </p:nvCxnSpPr>
          <p:spPr bwMode="auto">
            <a:xfrm flipH="1">
              <a:off x="7027567" y="2217402"/>
              <a:ext cx="4532" cy="842479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>
              <a:stCxn id="226" idx="2"/>
              <a:endCxn id="219" idx="0"/>
            </p:cNvCxnSpPr>
            <p:nvPr/>
          </p:nvCxnSpPr>
          <p:spPr bwMode="auto">
            <a:xfrm flipH="1">
              <a:off x="7027567" y="2190517"/>
              <a:ext cx="3324313" cy="869364"/>
            </a:xfrm>
            <a:prstGeom prst="line">
              <a:avLst/>
            </a:prstGeom>
            <a:noFill/>
            <a:ln w="857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>
              <a:stCxn id="200" idx="2"/>
              <a:endCxn id="221" idx="0"/>
            </p:cNvCxnSpPr>
            <p:nvPr/>
          </p:nvCxnSpPr>
          <p:spPr bwMode="auto">
            <a:xfrm>
              <a:off x="7032099" y="2217402"/>
              <a:ext cx="1101926" cy="842479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>
              <a:stCxn id="226" idx="2"/>
              <a:endCxn id="221" idx="0"/>
            </p:cNvCxnSpPr>
            <p:nvPr/>
          </p:nvCxnSpPr>
          <p:spPr bwMode="auto">
            <a:xfrm flipH="1">
              <a:off x="8134025" y="2190517"/>
              <a:ext cx="2217855" cy="869364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200" idx="2"/>
              <a:endCxn id="222" idx="0"/>
            </p:cNvCxnSpPr>
            <p:nvPr/>
          </p:nvCxnSpPr>
          <p:spPr bwMode="auto">
            <a:xfrm>
              <a:off x="7032099" y="2217402"/>
              <a:ext cx="2334190" cy="842479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>
              <a:stCxn id="226" idx="2"/>
              <a:endCxn id="222" idx="0"/>
            </p:cNvCxnSpPr>
            <p:nvPr/>
          </p:nvCxnSpPr>
          <p:spPr bwMode="auto">
            <a:xfrm flipH="1">
              <a:off x="9366289" y="2190517"/>
              <a:ext cx="985591" cy="869364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>
              <a:stCxn id="200" idx="2"/>
              <a:endCxn id="223" idx="0"/>
            </p:cNvCxnSpPr>
            <p:nvPr/>
          </p:nvCxnSpPr>
          <p:spPr bwMode="auto">
            <a:xfrm>
              <a:off x="7032099" y="2217402"/>
              <a:ext cx="3316299" cy="842479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>
              <a:stCxn id="226" idx="2"/>
              <a:endCxn id="223" idx="0"/>
            </p:cNvCxnSpPr>
            <p:nvPr/>
          </p:nvCxnSpPr>
          <p:spPr bwMode="auto">
            <a:xfrm flipH="1">
              <a:off x="10348398" y="2190517"/>
              <a:ext cx="3482" cy="869364"/>
            </a:xfrm>
            <a:prstGeom prst="line">
              <a:avLst/>
            </a:prstGeom>
            <a:noFill/>
            <a:ln w="317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stCxn id="110" idx="2"/>
              <a:endCxn id="200" idx="0"/>
            </p:cNvCxnSpPr>
            <p:nvPr/>
          </p:nvCxnSpPr>
          <p:spPr bwMode="auto">
            <a:xfrm flipH="1">
              <a:off x="7032099" y="1644623"/>
              <a:ext cx="614971" cy="212779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227" idx="2"/>
              <a:endCxn id="200" idx="0"/>
            </p:cNvCxnSpPr>
            <p:nvPr/>
          </p:nvCxnSpPr>
          <p:spPr bwMode="auto">
            <a:xfrm flipH="1">
              <a:off x="7032099" y="1615340"/>
              <a:ext cx="2800372" cy="242062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>
              <a:stCxn id="110" idx="2"/>
              <a:endCxn id="226" idx="0"/>
            </p:cNvCxnSpPr>
            <p:nvPr/>
          </p:nvCxnSpPr>
          <p:spPr bwMode="auto">
            <a:xfrm>
              <a:off x="7647070" y="1644623"/>
              <a:ext cx="2704810" cy="185894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>
              <a:stCxn id="227" idx="2"/>
              <a:endCxn id="226" idx="0"/>
            </p:cNvCxnSpPr>
            <p:nvPr/>
          </p:nvCxnSpPr>
          <p:spPr bwMode="auto">
            <a:xfrm>
              <a:off x="9832471" y="1615340"/>
              <a:ext cx="519409" cy="215177"/>
            </a:xfrm>
            <a:prstGeom prst="line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54"/>
            <p:cNvSpPr txBox="1"/>
            <p:nvPr/>
          </p:nvSpPr>
          <p:spPr>
            <a:xfrm>
              <a:off x="7568790" y="2173063"/>
              <a:ext cx="227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C00000"/>
                  </a:solidFill>
                  <a:latin typeface="+mn-ea"/>
                  <a:ea typeface="+mn-ea"/>
                </a:rPr>
                <a:t> Fabric</a:t>
              </a:r>
              <a:endParaRPr lang="zh-CN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Box 58"/>
            <p:cNvSpPr txBox="1"/>
            <p:nvPr/>
          </p:nvSpPr>
          <p:spPr>
            <a:xfrm>
              <a:off x="7581258" y="3351244"/>
              <a:ext cx="226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Access Layer</a:t>
              </a:r>
              <a:endParaRPr lang="zh-CN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28" name="TextBox 59"/>
            <p:cNvSpPr txBox="1"/>
            <p:nvPr/>
          </p:nvSpPr>
          <p:spPr>
            <a:xfrm>
              <a:off x="7243835" y="1426738"/>
              <a:ext cx="2984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Aggregation Layer</a:t>
              </a:r>
              <a:endParaRPr lang="zh-CN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8" name="TextBox 141"/>
            <p:cNvSpPr txBox="1"/>
            <p:nvPr/>
          </p:nvSpPr>
          <p:spPr>
            <a:xfrm>
              <a:off x="6015814" y="1744337"/>
              <a:ext cx="642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C00000"/>
                  </a:solidFill>
                  <a:latin typeface="+mn-ea"/>
                  <a:ea typeface="+mn-ea"/>
                </a:rPr>
                <a:t>NVE</a:t>
              </a:r>
              <a:endParaRPr lang="zh-CN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Box 142"/>
            <p:cNvSpPr txBox="1"/>
            <p:nvPr/>
          </p:nvSpPr>
          <p:spPr>
            <a:xfrm>
              <a:off x="5996609" y="2966586"/>
              <a:ext cx="642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C00000"/>
                  </a:solidFill>
                  <a:latin typeface="+mn-ea"/>
                  <a:ea typeface="+mn-ea"/>
                </a:rPr>
                <a:t>NVE</a:t>
              </a:r>
              <a:endParaRPr lang="zh-CN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704" y="1176623"/>
              <a:ext cx="570731" cy="468000"/>
            </a:xfrm>
            <a:prstGeom prst="rect">
              <a:avLst/>
            </a:prstGeom>
          </p:spPr>
        </p:pic>
        <p:pic>
          <p:nvPicPr>
            <p:cNvPr id="200" name="图片 1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587" y="1857402"/>
              <a:ext cx="439024" cy="360000"/>
            </a:xfrm>
            <a:prstGeom prst="rect">
              <a:avLst/>
            </a:prstGeom>
          </p:spPr>
        </p:pic>
        <p:pic>
          <p:nvPicPr>
            <p:cNvPr id="219" name="图片 2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055" y="3059881"/>
              <a:ext cx="439024" cy="360000"/>
            </a:xfrm>
            <a:prstGeom prst="rect">
              <a:avLst/>
            </a:prstGeom>
          </p:spPr>
        </p:pic>
        <p:pic>
          <p:nvPicPr>
            <p:cNvPr id="221" name="图片 2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513" y="3059881"/>
              <a:ext cx="439024" cy="360000"/>
            </a:xfrm>
            <a:prstGeom prst="rect">
              <a:avLst/>
            </a:prstGeom>
          </p:spPr>
        </p:pic>
        <p:pic>
          <p:nvPicPr>
            <p:cNvPr id="222" name="图片 2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777" y="3059881"/>
              <a:ext cx="439024" cy="360000"/>
            </a:xfrm>
            <a:prstGeom prst="rect">
              <a:avLst/>
            </a:prstGeom>
          </p:spPr>
        </p:pic>
        <p:pic>
          <p:nvPicPr>
            <p:cNvPr id="223" name="图片 2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886" y="3059881"/>
              <a:ext cx="439024" cy="360000"/>
            </a:xfrm>
            <a:prstGeom prst="rect">
              <a:avLst/>
            </a:prstGeom>
          </p:spPr>
        </p:pic>
        <p:pic>
          <p:nvPicPr>
            <p:cNvPr id="224" name="图片 2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981" y="1859835"/>
              <a:ext cx="439024" cy="360000"/>
            </a:xfrm>
            <a:prstGeom prst="rect">
              <a:avLst/>
            </a:prstGeom>
          </p:spPr>
        </p:pic>
        <p:pic>
          <p:nvPicPr>
            <p:cNvPr id="225" name="图片 2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309" y="1858454"/>
              <a:ext cx="439024" cy="360000"/>
            </a:xfrm>
            <a:prstGeom prst="rect">
              <a:avLst/>
            </a:prstGeom>
          </p:spPr>
        </p:pic>
        <p:pic>
          <p:nvPicPr>
            <p:cNvPr id="226" name="图片 2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2368" y="1830517"/>
              <a:ext cx="439024" cy="360000"/>
            </a:xfrm>
            <a:prstGeom prst="rect">
              <a:avLst/>
            </a:prstGeom>
          </p:spPr>
        </p:pic>
        <p:pic>
          <p:nvPicPr>
            <p:cNvPr id="227" name="图片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105" y="1147340"/>
              <a:ext cx="570731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zh-CN" altLang="en-US" dirty="0"/>
              <a:t>概念</a:t>
            </a:r>
            <a:r>
              <a:rPr 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VTEP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VXLAN</a:t>
            </a:r>
            <a:r>
              <a:rPr lang="zh-CN" altLang="en-US" sz="1800" dirty="0"/>
              <a:t>网络中的</a:t>
            </a:r>
            <a:r>
              <a:rPr lang="en-US" altLang="zh-CN" sz="1800" dirty="0"/>
              <a:t>NVE</a:t>
            </a:r>
            <a:r>
              <a:rPr lang="zh-CN" altLang="en-US" sz="1800" dirty="0"/>
              <a:t>以</a:t>
            </a:r>
            <a:r>
              <a:rPr lang="en-US" altLang="zh-CN" sz="1800" dirty="0"/>
              <a:t>VTEP</a:t>
            </a:r>
            <a:r>
              <a:rPr lang="zh-CN" altLang="en-US" sz="1800" dirty="0"/>
              <a:t>进行标识，</a:t>
            </a:r>
            <a:r>
              <a:rPr lang="en-US" altLang="zh-CN" sz="1800" dirty="0"/>
              <a:t>VTEP</a:t>
            </a:r>
            <a:r>
              <a:rPr lang="zh-CN" altLang="en-US" sz="1800" dirty="0"/>
              <a:t>（</a:t>
            </a:r>
            <a:r>
              <a:rPr lang="en-US" altLang="zh-CN" sz="1800" dirty="0"/>
              <a:t>VXLAN Tunnel </a:t>
            </a:r>
            <a:r>
              <a:rPr lang="en-US" altLang="zh-CN" sz="1800" dirty="0" err="1"/>
              <a:t>EndPoint</a:t>
            </a:r>
            <a:r>
              <a:rPr lang="zh-CN" altLang="en-US" sz="1800" dirty="0"/>
              <a:t>，</a:t>
            </a:r>
            <a:r>
              <a:rPr lang="en-US" altLang="zh-CN" sz="1800" dirty="0"/>
              <a:t>VXLAN</a:t>
            </a:r>
            <a:r>
              <a:rPr lang="zh-CN" altLang="en-US" sz="1800" dirty="0"/>
              <a:t>隧道端点）；</a:t>
            </a:r>
            <a:endParaRPr lang="en-US" altLang="zh-CN" sz="1800" dirty="0"/>
          </a:p>
          <a:p>
            <a:r>
              <a:rPr lang="zh-CN" altLang="en-US" sz="1800" dirty="0"/>
              <a:t>每一个</a:t>
            </a:r>
            <a:r>
              <a:rPr lang="en-US" altLang="zh-CN" sz="1800" dirty="0"/>
              <a:t>NVE</a:t>
            </a:r>
            <a:r>
              <a:rPr lang="zh-CN" altLang="en-US" sz="1800" dirty="0"/>
              <a:t>至少有一个</a:t>
            </a:r>
            <a:r>
              <a:rPr lang="en-US" altLang="zh-CN" sz="1800" dirty="0"/>
              <a:t>VTEP</a:t>
            </a:r>
            <a:r>
              <a:rPr lang="zh-CN" altLang="en-US" sz="1800" dirty="0"/>
              <a:t>，</a:t>
            </a:r>
            <a:r>
              <a:rPr lang="en-US" altLang="zh-CN" sz="1800" dirty="0"/>
              <a:t>VTEP</a:t>
            </a:r>
            <a:r>
              <a:rPr lang="zh-CN" altLang="en-US" sz="1800" dirty="0"/>
              <a:t>使用</a:t>
            </a:r>
            <a:r>
              <a:rPr lang="en-US" altLang="zh-CN" sz="1800" dirty="0"/>
              <a:t>NVE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地址表示；</a:t>
            </a:r>
            <a:endParaRPr lang="en-US" altLang="zh-CN" sz="1800" dirty="0"/>
          </a:p>
          <a:p>
            <a:r>
              <a:rPr lang="zh-CN" altLang="en-US" sz="1800" dirty="0"/>
              <a:t>两个</a:t>
            </a:r>
            <a:r>
              <a:rPr lang="en-US" altLang="zh-CN" sz="1800" dirty="0"/>
              <a:t>VTEP</a:t>
            </a:r>
            <a:r>
              <a:rPr lang="zh-CN" altLang="en-US" sz="1800" dirty="0"/>
              <a:t>可以确定一条</a:t>
            </a:r>
            <a:r>
              <a:rPr lang="en-US" altLang="zh-CN" sz="1800" dirty="0"/>
              <a:t>VXLAN</a:t>
            </a:r>
            <a:r>
              <a:rPr lang="zh-CN" altLang="en-US" sz="1800" dirty="0"/>
              <a:t>隧道，</a:t>
            </a:r>
            <a:r>
              <a:rPr lang="en-US" altLang="zh-CN" sz="1800" dirty="0"/>
              <a:t>VTEP</a:t>
            </a:r>
            <a:r>
              <a:rPr lang="zh-CN" altLang="en-US" sz="1800" dirty="0"/>
              <a:t>间的这条</a:t>
            </a:r>
            <a:r>
              <a:rPr lang="en-US" altLang="zh-CN" sz="1800" dirty="0"/>
              <a:t>VXLAN</a:t>
            </a:r>
            <a:r>
              <a:rPr lang="zh-CN" altLang="en-US" sz="1800" dirty="0"/>
              <a:t>隧道将被两个</a:t>
            </a:r>
            <a:r>
              <a:rPr lang="en-US" altLang="zh-CN" sz="1800" dirty="0"/>
              <a:t>NVE</a:t>
            </a:r>
            <a:r>
              <a:rPr lang="zh-CN" altLang="en-US" sz="1800" dirty="0"/>
              <a:t>间的所有</a:t>
            </a:r>
            <a:r>
              <a:rPr lang="en-US" altLang="zh-CN" sz="1800" dirty="0"/>
              <a:t>VNI</a:t>
            </a:r>
            <a:r>
              <a:rPr lang="zh-CN" altLang="en-US" sz="1800" dirty="0"/>
              <a:t>所公用。</a:t>
            </a:r>
            <a:endParaRPr lang="en-US" altLang="zh-CN" sz="1800" dirty="0"/>
          </a:p>
          <a:p>
            <a:endParaRPr lang="en-US" altLang="zh-CN" sz="1800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981654" y="2636912"/>
            <a:ext cx="6228692" cy="3595372"/>
            <a:chOff x="2056046" y="2344289"/>
            <a:chExt cx="3736277" cy="2898308"/>
          </a:xfrm>
        </p:grpSpPr>
        <p:grpSp>
          <p:nvGrpSpPr>
            <p:cNvPr id="103" name="组合 42"/>
            <p:cNvGrpSpPr/>
            <p:nvPr/>
          </p:nvGrpSpPr>
          <p:grpSpPr>
            <a:xfrm>
              <a:off x="2056046" y="2390230"/>
              <a:ext cx="3736277" cy="2852367"/>
              <a:chOff x="1112488" y="2677047"/>
              <a:chExt cx="4983000" cy="2852367"/>
            </a:xfrm>
          </p:grpSpPr>
          <p:pic>
            <p:nvPicPr>
              <p:cNvPr id="104" name="图片 43" descr="云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13000" y="2859951"/>
                <a:ext cx="2641599" cy="2148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5" name="TextBox 104"/>
              <p:cNvSpPr txBox="1"/>
              <p:nvPr/>
            </p:nvSpPr>
            <p:spPr>
              <a:xfrm rot="19946299">
                <a:off x="2654477" y="3710793"/>
                <a:ext cx="1602762" cy="223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</a:rPr>
                  <a:t>VxLAN Packet  VNI=blue</a:t>
                </a: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106" name="圆柱形 45"/>
              <p:cNvSpPr/>
              <p:nvPr/>
            </p:nvSpPr>
            <p:spPr bwMode="auto">
              <a:xfrm rot="3793573">
                <a:off x="3485410" y="2753998"/>
                <a:ext cx="322131" cy="2641220"/>
              </a:xfrm>
              <a:prstGeom prst="can">
                <a:avLst/>
              </a:prstGeom>
              <a:solidFill>
                <a:srgbClr val="00B0F0"/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7" name="直接连接符 46"/>
              <p:cNvCxnSpPr/>
              <p:nvPr/>
            </p:nvCxnSpPr>
            <p:spPr bwMode="auto">
              <a:xfrm>
                <a:off x="4886960" y="3345180"/>
                <a:ext cx="815340" cy="0"/>
              </a:xfrm>
              <a:prstGeom prst="line">
                <a:avLst/>
              </a:prstGeom>
              <a:noFill/>
              <a:ln w="38100">
                <a:solidFill>
                  <a:srgbClr val="3CC3F4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直接连接符 47"/>
              <p:cNvCxnSpPr/>
              <p:nvPr/>
            </p:nvCxnSpPr>
            <p:spPr bwMode="auto">
              <a:xfrm>
                <a:off x="4917440" y="4823460"/>
                <a:ext cx="815340" cy="0"/>
              </a:xfrm>
              <a:prstGeom prst="line">
                <a:avLst/>
              </a:prstGeom>
              <a:noFill/>
              <a:ln w="38100">
                <a:solidFill>
                  <a:srgbClr val="3CC3F4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直接连接符 48"/>
              <p:cNvCxnSpPr/>
              <p:nvPr/>
            </p:nvCxnSpPr>
            <p:spPr bwMode="auto">
              <a:xfrm>
                <a:off x="1549400" y="3307080"/>
                <a:ext cx="815340" cy="0"/>
              </a:xfrm>
              <a:prstGeom prst="line">
                <a:avLst/>
              </a:prstGeom>
              <a:noFill/>
              <a:ln w="38100">
                <a:solidFill>
                  <a:srgbClr val="3CC3F4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直接连接符 49"/>
              <p:cNvCxnSpPr/>
              <p:nvPr/>
            </p:nvCxnSpPr>
            <p:spPr bwMode="auto">
              <a:xfrm>
                <a:off x="1526540" y="4800600"/>
                <a:ext cx="815340" cy="0"/>
              </a:xfrm>
              <a:prstGeom prst="line">
                <a:avLst/>
              </a:prstGeom>
              <a:noFill/>
              <a:ln w="38100">
                <a:solidFill>
                  <a:srgbClr val="3CC3F4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矩形 50"/>
              <p:cNvSpPr/>
              <p:nvPr/>
            </p:nvSpPr>
            <p:spPr bwMode="auto">
              <a:xfrm>
                <a:off x="2208898" y="2677047"/>
                <a:ext cx="318560" cy="13601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VTEP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2" name="矩形 51"/>
              <p:cNvSpPr/>
              <p:nvPr/>
            </p:nvSpPr>
            <p:spPr bwMode="auto">
              <a:xfrm>
                <a:off x="4736485" y="4169259"/>
                <a:ext cx="318560" cy="13601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VTEP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矩形 52"/>
              <p:cNvSpPr/>
              <p:nvPr/>
            </p:nvSpPr>
            <p:spPr bwMode="auto">
              <a:xfrm>
                <a:off x="4733780" y="2694699"/>
                <a:ext cx="318560" cy="13601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VTEP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4" name="矩形 53"/>
              <p:cNvSpPr/>
              <p:nvPr/>
            </p:nvSpPr>
            <p:spPr bwMode="auto">
              <a:xfrm>
                <a:off x="2216156" y="4121218"/>
                <a:ext cx="318560" cy="13601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VTEP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5" name="直接箭头连接符 54"/>
              <p:cNvCxnSpPr/>
              <p:nvPr/>
            </p:nvCxnSpPr>
            <p:spPr bwMode="auto">
              <a:xfrm flipV="1">
                <a:off x="2565400" y="3530600"/>
                <a:ext cx="2184400" cy="1104900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prstDash val="dash"/>
                <a:headEnd type="oval" w="lg" len="lg"/>
                <a:tailEnd type="stealth" w="lg" len="lg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cxnSp>
          <p:grpSp>
            <p:nvGrpSpPr>
              <p:cNvPr id="116" name="组合 195"/>
              <p:cNvGrpSpPr/>
              <p:nvPr/>
            </p:nvGrpSpPr>
            <p:grpSpPr>
              <a:xfrm>
                <a:off x="1122013" y="4340225"/>
                <a:ext cx="1237018" cy="1064329"/>
                <a:chOff x="1055338" y="4711700"/>
                <a:chExt cx="1237018" cy="1064329"/>
              </a:xfrm>
            </p:grpSpPr>
            <p:grpSp>
              <p:nvGrpSpPr>
                <p:cNvPr id="141" name="组合 181"/>
                <p:cNvGrpSpPr/>
                <p:nvPr/>
              </p:nvGrpSpPr>
              <p:grpSpPr>
                <a:xfrm>
                  <a:off x="1055338" y="4711700"/>
                  <a:ext cx="792000" cy="1064329"/>
                  <a:chOff x="1017238" y="4775200"/>
                  <a:chExt cx="792000" cy="1064329"/>
                </a:xfrm>
              </p:grpSpPr>
              <p:sp>
                <p:nvSpPr>
                  <p:cNvPr id="145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17238" y="4775200"/>
                    <a:ext cx="792000" cy="1064329"/>
                  </a:xfrm>
                  <a:prstGeom prst="roundRect">
                    <a:avLst>
                      <a:gd name="adj" fmla="val 4454"/>
                    </a:avLst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solidFill>
                      <a:srgbClr val="2D2015"/>
                    </a:solidFill>
                    <a:round/>
                    <a:headEnd/>
                    <a:tailEnd/>
                  </a:ln>
                </p:spPr>
                <p:txBody>
                  <a:bodyPr lIns="82124" tIns="41061" rIns="82124" bIns="41061" anchor="ctr"/>
                  <a:lstStyle/>
                  <a:p>
                    <a:pPr>
                      <a:buClr>
                        <a:srgbClr val="CC9900"/>
                      </a:buClr>
                      <a:buFont typeface="Wingdings" pitchFamily="2" charset="2"/>
                      <a:buChar char="n"/>
                      <a:defRPr/>
                    </a:pPr>
                    <a:endParaRPr lang="zh-CN" altLang="zh-CN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ea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46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43790" y="5377747"/>
                    <a:ext cx="355600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VM3</a:t>
                    </a:r>
                  </a:p>
                </p:txBody>
              </p:sp>
              <p:sp>
                <p:nvSpPr>
                  <p:cNvPr id="147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426378" y="5377747"/>
                    <a:ext cx="354012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VM4</a:t>
                    </a:r>
                  </a:p>
                </p:txBody>
              </p:sp>
            </p:grpSp>
            <p:sp>
              <p:nvSpPr>
                <p:cNvPr id="142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081890" y="4831647"/>
                  <a:ext cx="355600" cy="422275"/>
                </a:xfrm>
                <a:prstGeom prst="roundRect">
                  <a:avLst>
                    <a:gd name="adj" fmla="val 7841"/>
                  </a:avLst>
                </a:prstGeom>
                <a:gradFill flip="none" rotWithShape="1">
                  <a:gsLst>
                    <a:gs pos="0">
                      <a:srgbClr val="FFFFFF">
                        <a:lumMod val="75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VM1</a:t>
                  </a:r>
                </a:p>
              </p:txBody>
            </p:sp>
            <p:sp>
              <p:nvSpPr>
                <p:cNvPr id="143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464478" y="4831647"/>
                  <a:ext cx="354012" cy="422275"/>
                </a:xfrm>
                <a:prstGeom prst="roundRect">
                  <a:avLst>
                    <a:gd name="adj" fmla="val 7841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2D2015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VM2</a:t>
                  </a:r>
                </a:p>
              </p:txBody>
            </p:sp>
            <p:cxnSp>
              <p:nvCxnSpPr>
                <p:cNvPr id="144" name="直接箭头连接符 86"/>
                <p:cNvCxnSpPr/>
                <p:nvPr/>
              </p:nvCxnSpPr>
              <p:spPr bwMode="auto">
                <a:xfrm>
                  <a:off x="1752600" y="5029200"/>
                  <a:ext cx="539756" cy="696"/>
                </a:xfrm>
                <a:prstGeom prst="straightConnector1">
                  <a:avLst/>
                </a:prstGeom>
                <a:noFill/>
                <a:ln w="28575">
                  <a:solidFill>
                    <a:srgbClr val="C00000"/>
                  </a:solidFill>
                  <a:prstDash val="dash"/>
                  <a:headEnd type="none" w="lg" len="lg"/>
                  <a:tailEnd type="stealth" w="lg" len="lg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cxnSp>
          </p:grpSp>
          <p:grpSp>
            <p:nvGrpSpPr>
              <p:cNvPr id="117" name="组合 196"/>
              <p:cNvGrpSpPr/>
              <p:nvPr/>
            </p:nvGrpSpPr>
            <p:grpSpPr>
              <a:xfrm>
                <a:off x="1112488" y="2759075"/>
                <a:ext cx="792000" cy="1064329"/>
                <a:chOff x="1055338" y="4711700"/>
                <a:chExt cx="792000" cy="1064329"/>
              </a:xfrm>
            </p:grpSpPr>
            <p:grpSp>
              <p:nvGrpSpPr>
                <p:cNvPr id="135" name="组合 181"/>
                <p:cNvGrpSpPr/>
                <p:nvPr/>
              </p:nvGrpSpPr>
              <p:grpSpPr>
                <a:xfrm>
                  <a:off x="1055338" y="4711700"/>
                  <a:ext cx="792000" cy="1064329"/>
                  <a:chOff x="1017238" y="4775200"/>
                  <a:chExt cx="792000" cy="1064329"/>
                </a:xfrm>
              </p:grpSpPr>
              <p:sp>
                <p:nvSpPr>
                  <p:cNvPr id="138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17238" y="4775200"/>
                    <a:ext cx="792000" cy="1064329"/>
                  </a:xfrm>
                  <a:prstGeom prst="roundRect">
                    <a:avLst>
                      <a:gd name="adj" fmla="val 4454"/>
                    </a:avLst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solidFill>
                      <a:srgbClr val="2D2015"/>
                    </a:solidFill>
                    <a:round/>
                    <a:headEnd/>
                    <a:tailEnd/>
                  </a:ln>
                </p:spPr>
                <p:txBody>
                  <a:bodyPr lIns="82124" tIns="41061" rIns="82124" bIns="41061" anchor="ctr"/>
                  <a:lstStyle/>
                  <a:p>
                    <a:pPr>
                      <a:buClr>
                        <a:srgbClr val="CC9900"/>
                      </a:buClr>
                      <a:buFont typeface="Wingdings" pitchFamily="2" charset="2"/>
                      <a:buChar char="n"/>
                      <a:defRPr/>
                    </a:pPr>
                    <a:endParaRPr lang="zh-CN" altLang="zh-CN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ea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9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43790" y="5377747"/>
                    <a:ext cx="355600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VM3</a:t>
                    </a:r>
                  </a:p>
                </p:txBody>
              </p:sp>
              <p:sp>
                <p:nvSpPr>
                  <p:cNvPr id="140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426378" y="5377747"/>
                    <a:ext cx="354012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VM4</a:t>
                    </a:r>
                  </a:p>
                </p:txBody>
              </p:sp>
            </p:grpSp>
            <p:sp>
              <p:nvSpPr>
                <p:cNvPr id="136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081890" y="4831647"/>
                  <a:ext cx="355600" cy="422275"/>
                </a:xfrm>
                <a:prstGeom prst="roundRect">
                  <a:avLst>
                    <a:gd name="adj" fmla="val 7841"/>
                  </a:avLst>
                </a:prstGeom>
                <a:gradFill flip="none" rotWithShape="1">
                  <a:gsLst>
                    <a:gs pos="0">
                      <a:srgbClr val="FFFFFF">
                        <a:lumMod val="75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VM1</a:t>
                  </a:r>
                </a:p>
              </p:txBody>
            </p:sp>
            <p:sp>
              <p:nvSpPr>
                <p:cNvPr id="137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464478" y="4831647"/>
                  <a:ext cx="354012" cy="422275"/>
                </a:xfrm>
                <a:prstGeom prst="roundRect">
                  <a:avLst>
                    <a:gd name="adj" fmla="val 7841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VM2</a:t>
                  </a:r>
                </a:p>
              </p:txBody>
            </p:sp>
          </p:grpSp>
          <p:grpSp>
            <p:nvGrpSpPr>
              <p:cNvPr id="118" name="组合 204"/>
              <p:cNvGrpSpPr/>
              <p:nvPr/>
            </p:nvGrpSpPr>
            <p:grpSpPr>
              <a:xfrm>
                <a:off x="5303488" y="2787650"/>
                <a:ext cx="792000" cy="1064329"/>
                <a:chOff x="1055338" y="4711700"/>
                <a:chExt cx="792000" cy="1064329"/>
              </a:xfrm>
            </p:grpSpPr>
            <p:grpSp>
              <p:nvGrpSpPr>
                <p:cNvPr id="129" name="组合 181"/>
                <p:cNvGrpSpPr/>
                <p:nvPr/>
              </p:nvGrpSpPr>
              <p:grpSpPr>
                <a:xfrm>
                  <a:off x="1055338" y="4711700"/>
                  <a:ext cx="792000" cy="1064329"/>
                  <a:chOff x="1017238" y="4775200"/>
                  <a:chExt cx="792000" cy="1064329"/>
                </a:xfrm>
              </p:grpSpPr>
              <p:sp>
                <p:nvSpPr>
                  <p:cNvPr id="132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17238" y="4775200"/>
                    <a:ext cx="792000" cy="1064329"/>
                  </a:xfrm>
                  <a:prstGeom prst="roundRect">
                    <a:avLst>
                      <a:gd name="adj" fmla="val 4454"/>
                    </a:avLst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solidFill>
                      <a:srgbClr val="2D2015"/>
                    </a:solidFill>
                    <a:round/>
                    <a:headEnd/>
                    <a:tailEnd/>
                  </a:ln>
                </p:spPr>
                <p:txBody>
                  <a:bodyPr lIns="82124" tIns="41061" rIns="82124" bIns="41061" anchor="ctr"/>
                  <a:lstStyle/>
                  <a:p>
                    <a:pPr>
                      <a:buClr>
                        <a:srgbClr val="CC9900"/>
                      </a:buClr>
                      <a:buFont typeface="Wingdings" pitchFamily="2" charset="2"/>
                      <a:buChar char="n"/>
                      <a:defRPr/>
                    </a:pPr>
                    <a:endParaRPr lang="zh-CN" altLang="zh-CN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ea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3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43790" y="5377747"/>
                    <a:ext cx="355600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VM3</a:t>
                    </a:r>
                  </a:p>
                </p:txBody>
              </p:sp>
              <p:sp>
                <p:nvSpPr>
                  <p:cNvPr id="134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426378" y="5377747"/>
                    <a:ext cx="354012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VM4</a:t>
                    </a:r>
                  </a:p>
                </p:txBody>
              </p:sp>
            </p:grpSp>
            <p:sp>
              <p:nvSpPr>
                <p:cNvPr id="130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081890" y="4831647"/>
                  <a:ext cx="355600" cy="422275"/>
                </a:xfrm>
                <a:prstGeom prst="roundRect">
                  <a:avLst>
                    <a:gd name="adj" fmla="val 7841"/>
                  </a:avLst>
                </a:prstGeom>
                <a:gradFill flip="none" rotWithShape="1">
                  <a:gsLst>
                    <a:gs pos="0">
                      <a:srgbClr val="FFFFFF">
                        <a:lumMod val="75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VM1</a:t>
                  </a:r>
                </a:p>
              </p:txBody>
            </p:sp>
            <p:sp>
              <p:nvSpPr>
                <p:cNvPr id="131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464478" y="4831647"/>
                  <a:ext cx="354012" cy="422275"/>
                </a:xfrm>
                <a:prstGeom prst="roundRect">
                  <a:avLst>
                    <a:gd name="adj" fmla="val 7841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2D2015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VM2</a:t>
                  </a:r>
                </a:p>
              </p:txBody>
            </p:sp>
          </p:grpSp>
          <p:cxnSp>
            <p:nvCxnSpPr>
              <p:cNvPr id="119" name="直接箭头连接符 59"/>
              <p:cNvCxnSpPr/>
              <p:nvPr/>
            </p:nvCxnSpPr>
            <p:spPr bwMode="auto">
              <a:xfrm flipV="1">
                <a:off x="5118100" y="3190875"/>
                <a:ext cx="720725" cy="9525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prstDash val="dash"/>
                <a:headEnd type="oval" w="lg" len="lg"/>
                <a:tailEnd type="stealth" w="lg" len="lg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cxnSp>
          <p:sp>
            <p:nvSpPr>
              <p:cNvPr id="120" name="矩形 61"/>
              <p:cNvSpPr/>
              <p:nvPr/>
            </p:nvSpPr>
            <p:spPr bwMode="auto">
              <a:xfrm>
                <a:off x="1370609" y="4132072"/>
                <a:ext cx="918567" cy="34467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Ethernet </a:t>
                </a:r>
              </a:p>
              <a:p>
                <a:pPr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packet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21" name="组合 215"/>
              <p:cNvGrpSpPr/>
              <p:nvPr/>
            </p:nvGrpSpPr>
            <p:grpSpPr>
              <a:xfrm>
                <a:off x="5293963" y="4321175"/>
                <a:ext cx="792000" cy="1064329"/>
                <a:chOff x="1055338" y="4711700"/>
                <a:chExt cx="792000" cy="1064329"/>
              </a:xfrm>
            </p:grpSpPr>
            <p:grpSp>
              <p:nvGrpSpPr>
                <p:cNvPr id="123" name="组合 181"/>
                <p:cNvGrpSpPr/>
                <p:nvPr/>
              </p:nvGrpSpPr>
              <p:grpSpPr>
                <a:xfrm>
                  <a:off x="1055338" y="4711700"/>
                  <a:ext cx="792000" cy="1064329"/>
                  <a:chOff x="1017238" y="4775200"/>
                  <a:chExt cx="792000" cy="1064329"/>
                </a:xfrm>
              </p:grpSpPr>
              <p:sp>
                <p:nvSpPr>
                  <p:cNvPr id="126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17238" y="4775200"/>
                    <a:ext cx="792000" cy="1064329"/>
                  </a:xfrm>
                  <a:prstGeom prst="roundRect">
                    <a:avLst>
                      <a:gd name="adj" fmla="val 4454"/>
                    </a:avLst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69804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solidFill>
                      <a:srgbClr val="2D2015"/>
                    </a:solidFill>
                    <a:round/>
                    <a:headEnd/>
                    <a:tailEnd/>
                  </a:ln>
                </p:spPr>
                <p:txBody>
                  <a:bodyPr lIns="82124" tIns="41061" rIns="82124" bIns="41061" anchor="ctr"/>
                  <a:lstStyle/>
                  <a:p>
                    <a:pPr>
                      <a:buClr>
                        <a:srgbClr val="CC9900"/>
                      </a:buClr>
                      <a:buFont typeface="Wingdings" pitchFamily="2" charset="2"/>
                      <a:buChar char="n"/>
                      <a:defRPr/>
                    </a:pPr>
                    <a:endParaRPr lang="zh-CN" altLang="zh-CN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ea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27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043790" y="5377747"/>
                    <a:ext cx="355600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VM3</a:t>
                    </a:r>
                  </a:p>
                </p:txBody>
              </p:sp>
              <p:sp>
                <p:nvSpPr>
                  <p:cNvPr id="128" name="Rounded Rectangle 6"/>
                  <p:cNvSpPr>
                    <a:spLocks noChangeAspect="1"/>
                  </p:cNvSpPr>
                  <p:nvPr/>
                </p:nvSpPr>
                <p:spPr bwMode="auto">
                  <a:xfrm>
                    <a:off x="1426378" y="5377747"/>
                    <a:ext cx="354012" cy="422275"/>
                  </a:xfrm>
                  <a:prstGeom prst="roundRect">
                    <a:avLst>
                      <a:gd name="adj" fmla="val 7841"/>
                    </a:avLst>
                  </a:prstGeom>
                  <a:gradFill flip="none" rotWithShape="1"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9525" cap="flat" cmpd="sng" algn="ctr">
                    <a:solidFill>
                      <a:srgbClr val="2D201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0" tIns="41061" rIns="0" bIns="41061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C9900"/>
                      </a:buClr>
                      <a:defRPr/>
                    </a:pPr>
                    <a:r>
                      <a:rPr lang="en-US" altLang="zh-CN" sz="1200" kern="0" dirty="0">
                        <a:latin typeface="+mn-ea"/>
                        <a:ea typeface="+mn-ea"/>
                        <a:cs typeface="Arial" pitchFamily="34" charset="0"/>
                      </a:rPr>
                      <a:t>VM4</a:t>
                    </a:r>
                  </a:p>
                </p:txBody>
              </p:sp>
            </p:grpSp>
            <p:sp>
              <p:nvSpPr>
                <p:cNvPr id="124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081890" y="4831647"/>
                  <a:ext cx="355600" cy="422275"/>
                </a:xfrm>
                <a:prstGeom prst="roundRect">
                  <a:avLst>
                    <a:gd name="adj" fmla="val 7841"/>
                  </a:avLst>
                </a:prstGeom>
                <a:gradFill flip="none" rotWithShape="1">
                  <a:gsLst>
                    <a:gs pos="0">
                      <a:srgbClr val="FFFFFF">
                        <a:lumMod val="75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VM1</a:t>
                  </a:r>
                </a:p>
              </p:txBody>
            </p:sp>
            <p:sp>
              <p:nvSpPr>
                <p:cNvPr id="125" name="Rounded Rectangle 6"/>
                <p:cNvSpPr>
                  <a:spLocks noChangeAspect="1"/>
                </p:cNvSpPr>
                <p:nvPr/>
              </p:nvSpPr>
              <p:spPr bwMode="auto">
                <a:xfrm>
                  <a:off x="1464478" y="4831647"/>
                  <a:ext cx="354012" cy="422275"/>
                </a:xfrm>
                <a:prstGeom prst="roundRect">
                  <a:avLst>
                    <a:gd name="adj" fmla="val 7841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2D201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41061" rIns="0" bIns="4106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9900"/>
                    </a:buClr>
                    <a:defRPr/>
                  </a:pPr>
                  <a:r>
                    <a:rPr lang="en-US" altLang="zh-CN" sz="1200" kern="0" dirty="0">
                      <a:latin typeface="+mn-ea"/>
                      <a:ea typeface="+mn-ea"/>
                      <a:cs typeface="Arial" pitchFamily="34" charset="0"/>
                    </a:rPr>
                    <a:t>VM2</a:t>
                  </a:r>
                </a:p>
              </p:txBody>
            </p:sp>
          </p:grpSp>
          <p:sp>
            <p:nvSpPr>
              <p:cNvPr id="122" name="矩形 64"/>
              <p:cNvSpPr/>
              <p:nvPr/>
            </p:nvSpPr>
            <p:spPr bwMode="auto">
              <a:xfrm>
                <a:off x="3126372" y="2896216"/>
                <a:ext cx="798771" cy="407542"/>
              </a:xfrm>
              <a:prstGeom prst="rect">
                <a:avLst/>
              </a:prstGeom>
              <a:solidFill>
                <a:srgbClr val="FFFF99"/>
              </a:solidFill>
              <a:ln w="12700"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VxLAN</a:t>
                </a:r>
              </a:p>
              <a:p>
                <a:pPr>
                  <a:buClr>
                    <a:srgbClr val="CC9900"/>
                  </a:buClr>
                </a:pP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</a:rPr>
                  <a:t>header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8" name="矩形 93"/>
            <p:cNvSpPr/>
            <p:nvPr/>
          </p:nvSpPr>
          <p:spPr bwMode="auto">
            <a:xfrm>
              <a:off x="5023575" y="2344289"/>
              <a:ext cx="657034" cy="3446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Ethernet </a:t>
              </a:r>
            </a:p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packet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矩形 94"/>
            <p:cNvSpPr/>
            <p:nvPr/>
          </p:nvSpPr>
          <p:spPr bwMode="auto">
            <a:xfrm>
              <a:off x="4171583" y="2616369"/>
              <a:ext cx="664955" cy="405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Ethernet </a:t>
              </a:r>
            </a:p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packet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0" name="矩形 95"/>
            <p:cNvSpPr/>
            <p:nvPr/>
          </p:nvSpPr>
          <p:spPr bwMode="auto">
            <a:xfrm>
              <a:off x="3132495" y="4537151"/>
              <a:ext cx="589841" cy="407542"/>
            </a:xfrm>
            <a:prstGeom prst="rect">
              <a:avLst/>
            </a:prstGeom>
            <a:solidFill>
              <a:srgbClr val="FFFF99"/>
            </a:solidFill>
            <a:ln w="12700"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VxLAN</a:t>
              </a:r>
            </a:p>
            <a:p>
              <a:pPr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header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矩形 96"/>
            <p:cNvSpPr/>
            <p:nvPr/>
          </p:nvSpPr>
          <p:spPr bwMode="auto">
            <a:xfrm>
              <a:off x="3726024" y="4534102"/>
              <a:ext cx="700320" cy="405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Ethernet </a:t>
              </a:r>
            </a:p>
            <a:p>
              <a:pPr fontAlgn="base">
                <a:buClr>
                  <a:srgbClr val="CC9900"/>
                </a:buClr>
              </a:pP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packet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36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- VNI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VNI-24</a:t>
            </a:r>
            <a:r>
              <a:rPr lang="zh-CN" altLang="en-US" dirty="0"/>
              <a:t>比特，用于标识虚拟网络，最大支持</a:t>
            </a:r>
            <a:r>
              <a:rPr lang="en-US" altLang="zh-CN" dirty="0"/>
              <a:t>16M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132"/>
          <p:cNvGrpSpPr/>
          <p:nvPr/>
        </p:nvGrpSpPr>
        <p:grpSpPr>
          <a:xfrm>
            <a:off x="2235435" y="1920408"/>
            <a:ext cx="7721130" cy="4244896"/>
            <a:chOff x="508007" y="1582055"/>
            <a:chExt cx="5994400" cy="3989053"/>
          </a:xfrm>
        </p:grpSpPr>
        <p:pic>
          <p:nvPicPr>
            <p:cNvPr id="6" name="图片 218" descr="云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8864" y="1582055"/>
              <a:ext cx="5123543" cy="1915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08007" y="3757212"/>
              <a:ext cx="524836" cy="28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  <a:latin typeface="+mn-ea"/>
                  <a:ea typeface="+mn-ea"/>
                </a:rPr>
                <a:t>VLAN</a:t>
              </a:r>
              <a:endParaRPr lang="zh-CN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29" y="4099812"/>
              <a:ext cx="524836" cy="28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VLAN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029" y="4473483"/>
              <a:ext cx="524836" cy="28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VLAN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029" y="4830797"/>
              <a:ext cx="524836" cy="28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+mn-ea"/>
                  <a:ea typeface="+mn-ea"/>
                </a:rPr>
                <a:t>VLAN</a:t>
              </a:r>
              <a:endParaRPr lang="zh-CN" altLang="en-US" sz="140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  <p:grpSp>
          <p:nvGrpSpPr>
            <p:cNvPr id="11" name="组合 113"/>
            <p:cNvGrpSpPr/>
            <p:nvPr/>
          </p:nvGrpSpPr>
          <p:grpSpPr>
            <a:xfrm>
              <a:off x="1284771" y="3649034"/>
              <a:ext cx="1167910" cy="1905782"/>
              <a:chOff x="1284771" y="3649034"/>
              <a:chExt cx="1167910" cy="1905782"/>
            </a:xfrm>
          </p:grpSpPr>
          <p:sp>
            <p:nvSpPr>
              <p:cNvPr id="82" name="矩形 112"/>
              <p:cNvSpPr/>
              <p:nvPr/>
            </p:nvSpPr>
            <p:spPr>
              <a:xfrm>
                <a:off x="1284771" y="3649034"/>
                <a:ext cx="1167910" cy="1905782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365263" y="3763164"/>
                <a:ext cx="322629" cy="20245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32338" y="3921320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85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727736" y="3763164"/>
                <a:ext cx="322629" cy="20245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94810" y="3930845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87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090209" y="3763164"/>
                <a:ext cx="322629" cy="20245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6808" y="3930845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89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365263" y="4350421"/>
                <a:ext cx="322629" cy="2024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332338" y="4508578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91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727735" y="4350421"/>
                <a:ext cx="322629" cy="20245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4810" y="4518103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93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090208" y="4350421"/>
                <a:ext cx="322629" cy="20245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66808" y="4518103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95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365263" y="4937620"/>
                <a:ext cx="322629" cy="20245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2338" y="5095776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97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1727735" y="4937620"/>
                <a:ext cx="322629" cy="20245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694810" y="5105301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99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090208" y="4937620"/>
                <a:ext cx="322629" cy="2024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066808" y="5105301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</p:grpSp>
        <p:grpSp>
          <p:nvGrpSpPr>
            <p:cNvPr id="12" name="组合 122"/>
            <p:cNvGrpSpPr/>
            <p:nvPr/>
          </p:nvGrpSpPr>
          <p:grpSpPr>
            <a:xfrm>
              <a:off x="2613838" y="3665326"/>
              <a:ext cx="1167910" cy="1905782"/>
              <a:chOff x="2613838" y="3665326"/>
              <a:chExt cx="1167910" cy="1905782"/>
            </a:xfrm>
          </p:grpSpPr>
          <p:sp>
            <p:nvSpPr>
              <p:cNvPr id="63" name="矩形 139"/>
              <p:cNvSpPr/>
              <p:nvPr/>
            </p:nvSpPr>
            <p:spPr>
              <a:xfrm>
                <a:off x="2613838" y="3665326"/>
                <a:ext cx="1167910" cy="1905782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4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694330" y="3779455"/>
                <a:ext cx="322629" cy="20245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670930" y="3947137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66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056802" y="3779455"/>
                <a:ext cx="322629" cy="202459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33403" y="3947137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68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419275" y="3779455"/>
                <a:ext cx="322629" cy="202459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395876" y="3947137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70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694330" y="4366713"/>
                <a:ext cx="322629" cy="20245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70930" y="4534394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72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056803" y="4366713"/>
                <a:ext cx="322629" cy="20245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33403" y="4534394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74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419276" y="4366713"/>
                <a:ext cx="322629" cy="20245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95877" y="4534394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76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2694330" y="4953911"/>
                <a:ext cx="322629" cy="20245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70930" y="5121593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78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056803" y="4953911"/>
                <a:ext cx="322629" cy="202459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033403" y="5121593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80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3419276" y="4953911"/>
                <a:ext cx="322629" cy="2024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2060"/>
                </a:solidFill>
                <a:prstDash val="dash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395876" y="5121593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</p:grpSp>
        <p:sp>
          <p:nvSpPr>
            <p:cNvPr id="13" name="矩形 169"/>
            <p:cNvSpPr/>
            <p:nvPr/>
          </p:nvSpPr>
          <p:spPr>
            <a:xfrm>
              <a:off x="3946862" y="3643083"/>
              <a:ext cx="1167910" cy="1905782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4" name="TextBox 204"/>
            <p:cNvSpPr txBox="1">
              <a:spLocks noChangeAspect="1" noChangeArrowheads="1"/>
            </p:cNvSpPr>
            <p:nvPr/>
          </p:nvSpPr>
          <p:spPr bwMode="auto">
            <a:xfrm>
              <a:off x="4027354" y="3757212"/>
              <a:ext cx="322629" cy="20245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3955" y="3924894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16" name="TextBox 204"/>
            <p:cNvSpPr txBox="1">
              <a:spLocks noChangeAspect="1" noChangeArrowheads="1"/>
            </p:cNvSpPr>
            <p:nvPr/>
          </p:nvSpPr>
          <p:spPr bwMode="auto">
            <a:xfrm>
              <a:off x="4389827" y="3757212"/>
              <a:ext cx="322629" cy="202459"/>
            </a:xfrm>
            <a:prstGeom prst="rect">
              <a:avLst/>
            </a:prstGeom>
            <a:solidFill>
              <a:srgbClr val="FFE8D1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6426" y="3924894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18" name="TextBox 204"/>
            <p:cNvSpPr txBox="1">
              <a:spLocks noChangeAspect="1" noChangeArrowheads="1"/>
            </p:cNvSpPr>
            <p:nvPr/>
          </p:nvSpPr>
          <p:spPr bwMode="auto">
            <a:xfrm>
              <a:off x="4752300" y="3757212"/>
              <a:ext cx="322629" cy="20245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8899" y="3924894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20" name="TextBox 204"/>
            <p:cNvSpPr txBox="1">
              <a:spLocks noChangeAspect="1" noChangeArrowheads="1"/>
            </p:cNvSpPr>
            <p:nvPr/>
          </p:nvSpPr>
          <p:spPr bwMode="auto">
            <a:xfrm>
              <a:off x="4027354" y="4344470"/>
              <a:ext cx="322629" cy="2024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03955" y="4512151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22" name="TextBox 204"/>
            <p:cNvSpPr txBox="1">
              <a:spLocks noChangeAspect="1" noChangeArrowheads="1"/>
            </p:cNvSpPr>
            <p:nvPr/>
          </p:nvSpPr>
          <p:spPr bwMode="auto">
            <a:xfrm>
              <a:off x="4389827" y="4344470"/>
              <a:ext cx="322629" cy="20245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6426" y="4512151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24" name="TextBox 204"/>
            <p:cNvSpPr txBox="1">
              <a:spLocks noChangeAspect="1" noChangeArrowheads="1"/>
            </p:cNvSpPr>
            <p:nvPr/>
          </p:nvSpPr>
          <p:spPr bwMode="auto">
            <a:xfrm>
              <a:off x="4752300" y="4344470"/>
              <a:ext cx="322629" cy="202459"/>
            </a:xfrm>
            <a:prstGeom prst="rect">
              <a:avLst/>
            </a:prstGeom>
            <a:solidFill>
              <a:srgbClr val="D4F2F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28899" y="4512151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26" name="TextBox 204"/>
            <p:cNvSpPr txBox="1">
              <a:spLocks noChangeAspect="1" noChangeArrowheads="1"/>
            </p:cNvSpPr>
            <p:nvPr/>
          </p:nvSpPr>
          <p:spPr bwMode="auto">
            <a:xfrm>
              <a:off x="4027354" y="4931668"/>
              <a:ext cx="322629" cy="202459"/>
            </a:xfrm>
            <a:prstGeom prst="rect">
              <a:avLst/>
            </a:prstGeom>
            <a:solidFill>
              <a:srgbClr val="D4F2F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3955" y="5099350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28" name="TextBox 204"/>
            <p:cNvSpPr txBox="1">
              <a:spLocks noChangeAspect="1" noChangeArrowheads="1"/>
            </p:cNvSpPr>
            <p:nvPr/>
          </p:nvSpPr>
          <p:spPr bwMode="auto">
            <a:xfrm>
              <a:off x="4389827" y="4931668"/>
              <a:ext cx="322629" cy="202459"/>
            </a:xfrm>
            <a:prstGeom prst="rect">
              <a:avLst/>
            </a:prstGeom>
            <a:solidFill>
              <a:srgbClr val="FFE8D1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66426" y="5099350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sp>
          <p:nvSpPr>
            <p:cNvPr id="30" name="TextBox 204"/>
            <p:cNvSpPr txBox="1">
              <a:spLocks noChangeAspect="1" noChangeArrowheads="1"/>
            </p:cNvSpPr>
            <p:nvPr/>
          </p:nvSpPr>
          <p:spPr bwMode="auto">
            <a:xfrm>
              <a:off x="4752300" y="4931668"/>
              <a:ext cx="322629" cy="2024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800" dirty="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8899" y="5099350"/>
              <a:ext cx="316356" cy="238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+mn-ea"/>
                  <a:ea typeface="+mn-ea"/>
                </a:rPr>
                <a:t>VM</a:t>
              </a:r>
            </a:p>
          </p:txBody>
        </p:sp>
        <p:grpSp>
          <p:nvGrpSpPr>
            <p:cNvPr id="32" name="组合 124"/>
            <p:cNvGrpSpPr/>
            <p:nvPr/>
          </p:nvGrpSpPr>
          <p:grpSpPr>
            <a:xfrm>
              <a:off x="5275930" y="3659374"/>
              <a:ext cx="1167910" cy="1905782"/>
              <a:chOff x="5275930" y="3659374"/>
              <a:chExt cx="1167910" cy="1905782"/>
            </a:xfrm>
          </p:grpSpPr>
          <p:sp>
            <p:nvSpPr>
              <p:cNvPr id="44" name="矩形 189"/>
              <p:cNvSpPr/>
              <p:nvPr/>
            </p:nvSpPr>
            <p:spPr>
              <a:xfrm>
                <a:off x="5275930" y="3659374"/>
                <a:ext cx="1167910" cy="1905782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5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356422" y="3773504"/>
                <a:ext cx="322629" cy="202459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33022" y="3941185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47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718894" y="3773504"/>
                <a:ext cx="322629" cy="20245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95495" y="3941185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49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6081367" y="3773504"/>
                <a:ext cx="322629" cy="20245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57968" y="3941185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51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356422" y="4360761"/>
                <a:ext cx="322629" cy="202459"/>
              </a:xfrm>
              <a:prstGeom prst="rect">
                <a:avLst/>
              </a:prstGeom>
              <a:solidFill>
                <a:srgbClr val="FFE8D1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333022" y="4528443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53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718895" y="4360761"/>
                <a:ext cx="322629" cy="202459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95495" y="4528443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55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6081368" y="4360761"/>
                <a:ext cx="322629" cy="20245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057969" y="4528443"/>
                <a:ext cx="316355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57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356422" y="4947960"/>
                <a:ext cx="322629" cy="20245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33022" y="5115641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59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5718895" y="4947960"/>
                <a:ext cx="322629" cy="202459"/>
              </a:xfrm>
              <a:prstGeom prst="rect">
                <a:avLst/>
              </a:prstGeom>
              <a:solidFill>
                <a:srgbClr val="D4F2FC"/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95495" y="5115641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  <p:sp>
            <p:nvSpPr>
              <p:cNvPr id="61" name="TextBox 204"/>
              <p:cNvSpPr txBox="1">
                <a:spLocks noChangeAspect="1" noChangeArrowheads="1"/>
              </p:cNvSpPr>
              <p:nvPr/>
            </p:nvSpPr>
            <p:spPr bwMode="auto">
              <a:xfrm>
                <a:off x="6081368" y="4947960"/>
                <a:ext cx="322629" cy="20245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2060"/>
                </a:solidFill>
                <a:prstDash val="dash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800" dirty="0">
                  <a:latin typeface="+mn-ea"/>
                  <a:ea typeface="+mn-e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57968" y="5115641"/>
                <a:ext cx="316356" cy="238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+mn-ea"/>
                    <a:ea typeface="+mn-ea"/>
                  </a:rPr>
                  <a:t>VM</a:t>
                </a:r>
              </a:p>
            </p:txBody>
          </p:sp>
        </p:grpSp>
        <p:sp>
          <p:nvSpPr>
            <p:cNvPr id="33" name="矩形 214"/>
            <p:cNvSpPr/>
            <p:nvPr/>
          </p:nvSpPr>
          <p:spPr bwMode="auto">
            <a:xfrm rot="5400000">
              <a:off x="1705846" y="2779076"/>
              <a:ext cx="405584" cy="11466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b="1" dirty="0">
                  <a:solidFill>
                    <a:schemeClr val="bg1"/>
                  </a:solidFill>
                  <a:latin typeface="+mn-ea"/>
                </a:rPr>
                <a:t>VTEP</a:t>
              </a:r>
              <a:endParaRPr lang="zh-CN" altLang="en-US" sz="1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矩形 215"/>
            <p:cNvSpPr/>
            <p:nvPr/>
          </p:nvSpPr>
          <p:spPr bwMode="auto">
            <a:xfrm rot="5400000">
              <a:off x="3011804" y="2771496"/>
              <a:ext cx="429467" cy="11814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b="1" dirty="0">
                  <a:solidFill>
                    <a:schemeClr val="bg1"/>
                  </a:solidFill>
                  <a:latin typeface="+mn-ea"/>
                </a:rPr>
                <a:t>VTEP</a:t>
              </a:r>
              <a:endParaRPr lang="zh-CN" altLang="en-US" sz="1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矩形 216"/>
            <p:cNvSpPr/>
            <p:nvPr/>
          </p:nvSpPr>
          <p:spPr bwMode="auto">
            <a:xfrm rot="5400000">
              <a:off x="4332604" y="2771496"/>
              <a:ext cx="429467" cy="11524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b="1" dirty="0">
                  <a:solidFill>
                    <a:schemeClr val="bg1"/>
                  </a:solidFill>
                  <a:latin typeface="+mn-ea"/>
                </a:rPr>
                <a:t>VTEP</a:t>
              </a:r>
              <a:endParaRPr lang="zh-CN" altLang="en-US" sz="1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217"/>
            <p:cNvSpPr/>
            <p:nvPr/>
          </p:nvSpPr>
          <p:spPr bwMode="auto">
            <a:xfrm rot="5400000">
              <a:off x="5645418" y="2799792"/>
              <a:ext cx="429467" cy="10958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b="1" dirty="0">
                  <a:solidFill>
                    <a:schemeClr val="bg1"/>
                  </a:solidFill>
                  <a:latin typeface="+mn-ea"/>
                </a:rPr>
                <a:t>VTEP</a:t>
              </a:r>
              <a:endParaRPr lang="zh-CN" altLang="en-US" sz="1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矩形 220"/>
            <p:cNvSpPr/>
            <p:nvPr/>
          </p:nvSpPr>
          <p:spPr>
            <a:xfrm>
              <a:off x="3388999" y="1903574"/>
              <a:ext cx="1124591" cy="433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Network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任意多边形 223"/>
            <p:cNvSpPr/>
            <p:nvPr/>
          </p:nvSpPr>
          <p:spPr bwMode="auto">
            <a:xfrm>
              <a:off x="2160217" y="2279396"/>
              <a:ext cx="4204305" cy="3008641"/>
            </a:xfrm>
            <a:custGeom>
              <a:avLst/>
              <a:gdLst>
                <a:gd name="connsiteX0" fmla="*/ 89505 w 4204305"/>
                <a:gd name="connsiteY0" fmla="*/ 2184399 h 2392437"/>
                <a:gd name="connsiteX1" fmla="*/ 104019 w 4204305"/>
                <a:gd name="connsiteY1" fmla="*/ 2126342 h 2392437"/>
                <a:gd name="connsiteX2" fmla="*/ 118533 w 4204305"/>
                <a:gd name="connsiteY2" fmla="*/ 587828 h 2392437"/>
                <a:gd name="connsiteX3" fmla="*/ 815219 w 4204305"/>
                <a:gd name="connsiteY3" fmla="*/ 123371 h 2392437"/>
                <a:gd name="connsiteX4" fmla="*/ 2948819 w 4204305"/>
                <a:gd name="connsiteY4" fmla="*/ 108857 h 2392437"/>
                <a:gd name="connsiteX5" fmla="*/ 4008362 w 4204305"/>
                <a:gd name="connsiteY5" fmla="*/ 776514 h 2392437"/>
                <a:gd name="connsiteX6" fmla="*/ 4124476 w 4204305"/>
                <a:gd name="connsiteY6" fmla="*/ 2198914 h 239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4305" h="2392437">
                  <a:moveTo>
                    <a:pt x="89505" y="2184399"/>
                  </a:moveTo>
                  <a:cubicBezTo>
                    <a:pt x="94343" y="2288418"/>
                    <a:pt x="99181" y="2392437"/>
                    <a:pt x="104019" y="2126342"/>
                  </a:cubicBezTo>
                  <a:cubicBezTo>
                    <a:pt x="108857" y="1860247"/>
                    <a:pt x="0" y="921656"/>
                    <a:pt x="118533" y="587828"/>
                  </a:cubicBezTo>
                  <a:cubicBezTo>
                    <a:pt x="237066" y="254000"/>
                    <a:pt x="343505" y="203200"/>
                    <a:pt x="815219" y="123371"/>
                  </a:cubicBezTo>
                  <a:cubicBezTo>
                    <a:pt x="1286933" y="43543"/>
                    <a:pt x="2416629" y="0"/>
                    <a:pt x="2948819" y="108857"/>
                  </a:cubicBezTo>
                  <a:cubicBezTo>
                    <a:pt x="3481010" y="217714"/>
                    <a:pt x="3812419" y="428171"/>
                    <a:pt x="4008362" y="776514"/>
                  </a:cubicBezTo>
                  <a:cubicBezTo>
                    <a:pt x="4204305" y="1124857"/>
                    <a:pt x="4124476" y="2198914"/>
                    <a:pt x="4124476" y="2198914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39" name="任意多边形 226"/>
            <p:cNvSpPr/>
            <p:nvPr/>
          </p:nvSpPr>
          <p:spPr bwMode="auto">
            <a:xfrm>
              <a:off x="3222179" y="2946909"/>
              <a:ext cx="2336800" cy="957432"/>
            </a:xfrm>
            <a:custGeom>
              <a:avLst/>
              <a:gdLst>
                <a:gd name="connsiteX0" fmla="*/ 0 w 2336800"/>
                <a:gd name="connsiteY0" fmla="*/ 897467 h 897467"/>
                <a:gd name="connsiteX1" fmla="*/ 101600 w 2336800"/>
                <a:gd name="connsiteY1" fmla="*/ 389467 h 897467"/>
                <a:gd name="connsiteX2" fmla="*/ 508000 w 2336800"/>
                <a:gd name="connsiteY2" fmla="*/ 84667 h 897467"/>
                <a:gd name="connsiteX3" fmla="*/ 1596571 w 2336800"/>
                <a:gd name="connsiteY3" fmla="*/ 41124 h 897467"/>
                <a:gd name="connsiteX4" fmla="*/ 2206171 w 2336800"/>
                <a:gd name="connsiteY4" fmla="*/ 331410 h 897467"/>
                <a:gd name="connsiteX5" fmla="*/ 2336800 w 2336800"/>
                <a:gd name="connsiteY5" fmla="*/ 89746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6800" h="897467">
                  <a:moveTo>
                    <a:pt x="0" y="897467"/>
                  </a:moveTo>
                  <a:cubicBezTo>
                    <a:pt x="8466" y="711200"/>
                    <a:pt x="16933" y="524934"/>
                    <a:pt x="101600" y="389467"/>
                  </a:cubicBezTo>
                  <a:cubicBezTo>
                    <a:pt x="186267" y="254000"/>
                    <a:pt x="258838" y="142724"/>
                    <a:pt x="508000" y="84667"/>
                  </a:cubicBezTo>
                  <a:cubicBezTo>
                    <a:pt x="757162" y="26610"/>
                    <a:pt x="1313543" y="0"/>
                    <a:pt x="1596571" y="41124"/>
                  </a:cubicBezTo>
                  <a:cubicBezTo>
                    <a:pt x="1879599" y="82248"/>
                    <a:pt x="2082800" y="188686"/>
                    <a:pt x="2206171" y="331410"/>
                  </a:cubicBezTo>
                  <a:cubicBezTo>
                    <a:pt x="2329542" y="474134"/>
                    <a:pt x="2336800" y="897467"/>
                    <a:pt x="2336800" y="897467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01150" y="2762502"/>
              <a:ext cx="338757" cy="4916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+mn-ea"/>
                  <a:ea typeface="+mn-ea"/>
                </a:rPr>
                <a:t>X</a:t>
              </a:r>
              <a:endParaRPr lang="zh-CN" altLang="en-US" sz="28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151" y="5123542"/>
              <a:ext cx="224262" cy="231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ea"/>
                  <a:ea typeface="+mn-ea"/>
                </a:rPr>
                <a:t>…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49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zh-CN" altLang="en-US" dirty="0"/>
              <a:t>报文格式</a:t>
            </a:r>
            <a:r>
              <a:rPr lang="en-US" dirty="0"/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03512" y="1722690"/>
            <a:ext cx="8937118" cy="3653593"/>
            <a:chOff x="1423901" y="1494448"/>
            <a:chExt cx="5025544" cy="2599774"/>
          </a:xfrm>
        </p:grpSpPr>
        <p:sp>
          <p:nvSpPr>
            <p:cNvPr id="7" name="TextBox 6"/>
            <p:cNvSpPr txBox="1"/>
            <p:nvPr/>
          </p:nvSpPr>
          <p:spPr>
            <a:xfrm>
              <a:off x="3936420" y="3779066"/>
              <a:ext cx="2309081" cy="3151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Inner Header</a:t>
              </a:r>
            </a:p>
            <a:p>
              <a:pPr algn="ctr"/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(VM</a:t>
              </a:r>
              <a:r>
                <a:rPr lang="zh-CN" altLang="en-US" sz="1400" dirty="0">
                  <a:latin typeface="+mn-ea"/>
                  <a:ea typeface="+mn-ea"/>
                  <a:cs typeface="Arial" pitchFamily="34" charset="0"/>
                </a:rPr>
                <a:t>可见</a:t>
              </a:r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32073" y="3779066"/>
              <a:ext cx="2304348" cy="3151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Outer Header</a:t>
              </a:r>
            </a:p>
            <a:p>
              <a:pPr algn="ctr"/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(</a:t>
              </a:r>
              <a:r>
                <a:rPr lang="zh-CN" altLang="en-US" sz="1400" dirty="0">
                  <a:latin typeface="+mn-ea"/>
                  <a:ea typeface="+mn-ea"/>
                  <a:cs typeface="Arial" pitchFamily="34" charset="0"/>
                </a:rPr>
                <a:t>报文封装</a:t>
              </a:r>
              <a:r>
                <a:rPr lang="en-US" altLang="zh-CN" sz="1400" dirty="0">
                  <a:latin typeface="+mn-ea"/>
                  <a:ea typeface="+mn-ea"/>
                  <a:cs typeface="Arial" pitchFamily="34" charset="0"/>
                </a:rPr>
                <a:t>)</a:t>
              </a:r>
            </a:p>
          </p:txBody>
        </p:sp>
        <p:sp>
          <p:nvSpPr>
            <p:cNvPr id="9" name="圆角矩形 209"/>
            <p:cNvSpPr/>
            <p:nvPr/>
          </p:nvSpPr>
          <p:spPr bwMode="auto">
            <a:xfrm>
              <a:off x="1928032" y="1494448"/>
              <a:ext cx="720187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40005" dist="22860" dir="5400000" algn="t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38100" h="25400"/>
            </a:sp3d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400" kern="0" dirty="0">
                  <a:latin typeface="+mn-ea"/>
                  <a:ea typeface="+mn-ea"/>
                  <a:cs typeface="Arial" pitchFamily="34" charset="0"/>
                </a:rPr>
                <a:t>VM</a:t>
              </a:r>
              <a:endParaRPr lang="zh-CN" altLang="en-US" sz="1400" kern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" name="圆角矩形 210"/>
            <p:cNvSpPr/>
            <p:nvPr/>
          </p:nvSpPr>
          <p:spPr bwMode="auto">
            <a:xfrm>
              <a:off x="5225126" y="1494448"/>
              <a:ext cx="720187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40005" dist="22860" dir="5400000" algn="t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38100" h="25400"/>
            </a:sp3d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400" kern="0" dirty="0">
                  <a:latin typeface="+mn-ea"/>
                  <a:ea typeface="+mn-ea"/>
                  <a:cs typeface="Arial" pitchFamily="34" charset="0"/>
                </a:rPr>
                <a:t>VM</a:t>
              </a:r>
              <a:endParaRPr lang="zh-CN" altLang="en-US" sz="1400" kern="0" dirty="0"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11" name="直接连接符 215"/>
            <p:cNvCxnSpPr>
              <a:stCxn id="32" idx="0"/>
              <a:endCxn id="30" idx="3"/>
            </p:cNvCxnSpPr>
            <p:nvPr/>
          </p:nvCxnSpPr>
          <p:spPr bwMode="auto">
            <a:xfrm flipH="1">
              <a:off x="3152351" y="2693039"/>
              <a:ext cx="263578" cy="250335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216"/>
            <p:cNvCxnSpPr>
              <a:stCxn id="28" idx="1"/>
              <a:endCxn id="32" idx="5"/>
            </p:cNvCxnSpPr>
            <p:nvPr/>
          </p:nvCxnSpPr>
          <p:spPr bwMode="auto">
            <a:xfrm flipH="1" flipV="1">
              <a:off x="4420221" y="2702349"/>
              <a:ext cx="300774" cy="241025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217"/>
            <p:cNvCxnSpPr>
              <a:stCxn id="10" idx="2"/>
              <a:endCxn id="28" idx="0"/>
            </p:cNvCxnSpPr>
            <p:nvPr/>
          </p:nvCxnSpPr>
          <p:spPr bwMode="auto">
            <a:xfrm>
              <a:off x="5585220" y="1854448"/>
              <a:ext cx="0" cy="800926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218"/>
            <p:cNvCxnSpPr>
              <a:stCxn id="9" idx="2"/>
              <a:endCxn id="30" idx="0"/>
            </p:cNvCxnSpPr>
            <p:nvPr/>
          </p:nvCxnSpPr>
          <p:spPr bwMode="auto">
            <a:xfrm>
              <a:off x="2288126" y="1854448"/>
              <a:ext cx="0" cy="800926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220"/>
            <p:cNvCxnSpPr/>
            <p:nvPr/>
          </p:nvCxnSpPr>
          <p:spPr bwMode="auto">
            <a:xfrm>
              <a:off x="3215726" y="3191484"/>
              <a:ext cx="144138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" name="组合 275"/>
            <p:cNvGrpSpPr/>
            <p:nvPr/>
          </p:nvGrpSpPr>
          <p:grpSpPr>
            <a:xfrm>
              <a:off x="1632073" y="3375454"/>
              <a:ext cx="4609200" cy="360000"/>
              <a:chOff x="4930404" y="3356992"/>
              <a:chExt cx="3456000" cy="360000"/>
            </a:xfrm>
          </p:grpSpPr>
          <p:sp>
            <p:nvSpPr>
              <p:cNvPr id="34" name="左大括号 207"/>
              <p:cNvSpPr/>
              <p:nvPr/>
            </p:nvSpPr>
            <p:spPr bwMode="auto">
              <a:xfrm rot="16200000">
                <a:off x="5722404" y="2780992"/>
                <a:ext cx="144000" cy="1728000"/>
              </a:xfrm>
              <a:prstGeom prst="leftBrace">
                <a:avLst>
                  <a:gd name="adj1" fmla="val 41843"/>
                  <a:gd name="adj2" fmla="val 50791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5" name="组合 274"/>
              <p:cNvGrpSpPr/>
              <p:nvPr/>
            </p:nvGrpSpPr>
            <p:grpSpPr>
              <a:xfrm>
                <a:off x="4930404" y="3356992"/>
                <a:ext cx="3456000" cy="216000"/>
                <a:chOff x="4794846" y="3322584"/>
                <a:chExt cx="3456000" cy="216000"/>
              </a:xfrm>
            </p:grpSpPr>
            <p:sp>
              <p:nvSpPr>
                <p:cNvPr id="37" name="矩形 222"/>
                <p:cNvSpPr/>
                <p:nvPr/>
              </p:nvSpPr>
              <p:spPr bwMode="auto">
                <a:xfrm>
                  <a:off x="4794846" y="3322584"/>
                  <a:ext cx="576000" cy="216000"/>
                </a:xfrm>
                <a:prstGeom prst="rect">
                  <a:avLst/>
                </a:prstGeom>
                <a:solidFill>
                  <a:srgbClr val="F9A350"/>
                </a:solidFill>
                <a:ln>
                  <a:solidFill>
                    <a:srgbClr val="000000"/>
                  </a:solidFill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kern="0" dirty="0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ETH </a:t>
                  </a:r>
                  <a:r>
                    <a:rPr lang="en-US" altLang="zh-CN" sz="1400" kern="0" dirty="0" err="1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Hdr</a:t>
                  </a:r>
                  <a:endPara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8" name="矩形 224"/>
                <p:cNvSpPr/>
                <p:nvPr/>
              </p:nvSpPr>
              <p:spPr bwMode="auto">
                <a:xfrm>
                  <a:off x="5370846" y="3322584"/>
                  <a:ext cx="576000" cy="216000"/>
                </a:xfrm>
                <a:prstGeom prst="rect">
                  <a:avLst/>
                </a:prstGeom>
                <a:solidFill>
                  <a:srgbClr val="F9A350"/>
                </a:solidFill>
                <a:ln>
                  <a:solidFill>
                    <a:srgbClr val="000000"/>
                  </a:solidFill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kern="0" dirty="0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IP </a:t>
                  </a:r>
                  <a:r>
                    <a:rPr lang="en-US" altLang="zh-CN" sz="1400" kern="0" dirty="0" err="1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Hdr</a:t>
                  </a:r>
                  <a:endPara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9" name="矩形 226"/>
                <p:cNvSpPr/>
                <p:nvPr/>
              </p:nvSpPr>
              <p:spPr bwMode="auto">
                <a:xfrm>
                  <a:off x="5946846" y="3322584"/>
                  <a:ext cx="576000" cy="216000"/>
                </a:xfrm>
                <a:prstGeom prst="rect">
                  <a:avLst/>
                </a:prstGeom>
                <a:solidFill>
                  <a:srgbClr val="F9A350"/>
                </a:solidFill>
                <a:ln>
                  <a:solidFill>
                    <a:srgbClr val="000000"/>
                  </a:solidFill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kern="0" dirty="0" err="1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UDPHdr</a:t>
                  </a:r>
                  <a:endPara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" name="矩形 228"/>
                <p:cNvSpPr/>
                <p:nvPr/>
              </p:nvSpPr>
              <p:spPr bwMode="auto">
                <a:xfrm>
                  <a:off x="6522846" y="3322584"/>
                  <a:ext cx="576000" cy="216000"/>
                </a:xfrm>
                <a:prstGeom prst="rect">
                  <a:avLst/>
                </a:prstGeom>
                <a:solidFill>
                  <a:srgbClr val="C9F49E"/>
                </a:solidFill>
                <a:ln>
                  <a:solidFill>
                    <a:srgbClr val="000000"/>
                  </a:solidFill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b="1" kern="0" dirty="0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VXLAN ID</a:t>
                  </a:r>
                </a:p>
              </p:txBody>
            </p:sp>
            <p:sp>
              <p:nvSpPr>
                <p:cNvPr id="41" name="矩形 230"/>
                <p:cNvSpPr/>
                <p:nvPr/>
              </p:nvSpPr>
              <p:spPr bwMode="auto">
                <a:xfrm>
                  <a:off x="7098846" y="3322584"/>
                  <a:ext cx="576000" cy="216000"/>
                </a:xfrm>
                <a:prstGeom prst="rect">
                  <a:avLst/>
                </a:prstGeom>
                <a:solidFill>
                  <a:srgbClr val="FCD7B2"/>
                </a:solidFill>
                <a:ln>
                  <a:solidFill>
                    <a:srgbClr val="000000"/>
                  </a:solidFill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kern="0" dirty="0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ETH </a:t>
                  </a:r>
                  <a:r>
                    <a:rPr lang="en-US" altLang="zh-CN" sz="1400" kern="0" dirty="0" err="1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Hdr</a:t>
                  </a:r>
                  <a:endPara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2" name="矩形 232"/>
                <p:cNvSpPr/>
                <p:nvPr/>
              </p:nvSpPr>
              <p:spPr bwMode="auto">
                <a:xfrm>
                  <a:off x="7674846" y="3322584"/>
                  <a:ext cx="576000" cy="21600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>
                    <a:buClr>
                      <a:srgbClr val="CC9900"/>
                    </a:buClr>
                    <a:defRPr/>
                  </a:pPr>
                  <a:r>
                    <a:rPr lang="en-US" altLang="zh-CN" sz="1400" kern="0" dirty="0">
                      <a:solidFill>
                        <a:sysClr val="windowText" lastClr="000000"/>
                      </a:solidFill>
                      <a:latin typeface="+mn-ea"/>
                      <a:ea typeface="+mn-ea"/>
                      <a:cs typeface="Arial" pitchFamily="34" charset="0"/>
                    </a:rPr>
                    <a:t>Payload</a:t>
                  </a:r>
                  <a:endParaRPr lang="zh-CN" altLang="en-US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36" name="左大括号 234"/>
              <p:cNvSpPr/>
              <p:nvPr/>
            </p:nvSpPr>
            <p:spPr bwMode="auto">
              <a:xfrm rot="16200000">
                <a:off x="7450404" y="3356992"/>
                <a:ext cx="144000" cy="576000"/>
              </a:xfrm>
              <a:prstGeom prst="leftBrace">
                <a:avLst>
                  <a:gd name="adj1" fmla="val 36996"/>
                  <a:gd name="adj2" fmla="val 52668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" name="组合 15"/>
            <p:cNvGrpSpPr/>
            <p:nvPr/>
          </p:nvGrpSpPr>
          <p:grpSpPr>
            <a:xfrm>
              <a:off x="3307441" y="2416052"/>
              <a:ext cx="1258465" cy="599362"/>
              <a:chOff x="6186603" y="2445967"/>
              <a:chExt cx="943603" cy="59936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86603" y="2445967"/>
                <a:ext cx="943603" cy="599362"/>
              </a:xfrm>
              <a:custGeom>
                <a:avLst/>
                <a:gdLst>
                  <a:gd name="T0" fmla="*/ 70 w 812"/>
                  <a:gd name="T1" fmla="*/ 238 h 515"/>
                  <a:gd name="T2" fmla="*/ 37 w 812"/>
                  <a:gd name="T3" fmla="*/ 180 h 515"/>
                  <a:gd name="T4" fmla="*/ 257 w 812"/>
                  <a:gd name="T5" fmla="*/ 93 h 515"/>
                  <a:gd name="T6" fmla="*/ 477 w 812"/>
                  <a:gd name="T7" fmla="*/ 26 h 515"/>
                  <a:gd name="T8" fmla="*/ 638 w 812"/>
                  <a:gd name="T9" fmla="*/ 127 h 515"/>
                  <a:gd name="T10" fmla="*/ 718 w 812"/>
                  <a:gd name="T11" fmla="*/ 246 h 515"/>
                  <a:gd name="T12" fmla="*/ 803 w 812"/>
                  <a:gd name="T13" fmla="*/ 333 h 515"/>
                  <a:gd name="T14" fmla="*/ 670 w 812"/>
                  <a:gd name="T15" fmla="*/ 406 h 515"/>
                  <a:gd name="T16" fmla="*/ 628 w 812"/>
                  <a:gd name="T17" fmla="*/ 478 h 515"/>
                  <a:gd name="T18" fmla="*/ 487 w 812"/>
                  <a:gd name="T19" fmla="*/ 468 h 515"/>
                  <a:gd name="T20" fmla="*/ 343 w 812"/>
                  <a:gd name="T21" fmla="*/ 509 h 515"/>
                  <a:gd name="T22" fmla="*/ 210 w 812"/>
                  <a:gd name="T23" fmla="*/ 439 h 515"/>
                  <a:gd name="T24" fmla="*/ 100 w 812"/>
                  <a:gd name="T25" fmla="*/ 385 h 515"/>
                  <a:gd name="T26" fmla="*/ 7 w 812"/>
                  <a:gd name="T27" fmla="*/ 311 h 515"/>
                  <a:gd name="T28" fmla="*/ 70 w 812"/>
                  <a:gd name="T29" fmla="*/ 238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2" h="515">
                    <a:moveTo>
                      <a:pt x="70" y="238"/>
                    </a:moveTo>
                    <a:cubicBezTo>
                      <a:pt x="70" y="238"/>
                      <a:pt x="29" y="220"/>
                      <a:pt x="37" y="180"/>
                    </a:cubicBezTo>
                    <a:cubicBezTo>
                      <a:pt x="45" y="139"/>
                      <a:pt x="104" y="63"/>
                      <a:pt x="257" y="93"/>
                    </a:cubicBezTo>
                    <a:cubicBezTo>
                      <a:pt x="257" y="93"/>
                      <a:pt x="337" y="0"/>
                      <a:pt x="477" y="26"/>
                    </a:cubicBezTo>
                    <a:cubicBezTo>
                      <a:pt x="618" y="52"/>
                      <a:pt x="628" y="97"/>
                      <a:pt x="638" y="127"/>
                    </a:cubicBezTo>
                    <a:cubicBezTo>
                      <a:pt x="638" y="127"/>
                      <a:pt x="759" y="163"/>
                      <a:pt x="718" y="246"/>
                    </a:cubicBezTo>
                    <a:cubicBezTo>
                      <a:pt x="718" y="246"/>
                      <a:pt x="812" y="261"/>
                      <a:pt x="803" y="333"/>
                    </a:cubicBezTo>
                    <a:cubicBezTo>
                      <a:pt x="793" y="406"/>
                      <a:pt x="694" y="408"/>
                      <a:pt x="670" y="406"/>
                    </a:cubicBezTo>
                    <a:cubicBezTo>
                      <a:pt x="670" y="406"/>
                      <a:pt x="693" y="454"/>
                      <a:pt x="628" y="478"/>
                    </a:cubicBezTo>
                    <a:cubicBezTo>
                      <a:pt x="563" y="502"/>
                      <a:pt x="511" y="476"/>
                      <a:pt x="487" y="468"/>
                    </a:cubicBezTo>
                    <a:cubicBezTo>
                      <a:pt x="487" y="468"/>
                      <a:pt x="429" y="515"/>
                      <a:pt x="343" y="509"/>
                    </a:cubicBezTo>
                    <a:cubicBezTo>
                      <a:pt x="246" y="501"/>
                      <a:pt x="220" y="457"/>
                      <a:pt x="210" y="439"/>
                    </a:cubicBezTo>
                    <a:cubicBezTo>
                      <a:pt x="210" y="439"/>
                      <a:pt x="120" y="454"/>
                      <a:pt x="100" y="385"/>
                    </a:cubicBezTo>
                    <a:cubicBezTo>
                      <a:pt x="100" y="385"/>
                      <a:pt x="13" y="371"/>
                      <a:pt x="7" y="311"/>
                    </a:cubicBezTo>
                    <a:cubicBezTo>
                      <a:pt x="0" y="252"/>
                      <a:pt x="70" y="238"/>
                      <a:pt x="70" y="238"/>
                    </a:cubicBezTo>
                    <a:close/>
                  </a:path>
                </a:pathLst>
              </a:custGeom>
              <a:solidFill>
                <a:srgbClr val="B0D7FA"/>
              </a:solidFill>
              <a:effectLst>
                <a:outerShdw blurRad="40005" dist="22860" dir="5400000" algn="t" rotWithShape="0">
                  <a:prstClr val="black">
                    <a:alpha val="35000"/>
                  </a:prst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38100" h="25400"/>
              </a:sp3d>
            </p:spPr>
            <p:txBody>
              <a:bodyPr wrap="square" lIns="180000" tIns="0" rIns="180000" bIns="0" rtlCol="0" anchor="ctr" anchorCtr="0">
                <a:noAutofit/>
              </a:bodyPr>
              <a:lstStyle/>
              <a:p>
                <a:pPr algn="ctr">
                  <a:buClr>
                    <a:schemeClr val="bg1"/>
                  </a:buClr>
                  <a:buSzPct val="60000"/>
                  <a:buFont typeface="Wingdings" pitchFamily="2" charset="2"/>
                  <a:buNone/>
                </a:pPr>
                <a:endParaRPr lang="zh-CN" altLang="en-US" sz="1400" ker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3" name="矩形 214"/>
              <p:cNvSpPr/>
              <p:nvPr/>
            </p:nvSpPr>
            <p:spPr>
              <a:xfrm>
                <a:off x="6348416" y="2622538"/>
                <a:ext cx="619976" cy="1533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400" dirty="0">
                    <a:latin typeface="+mn-ea"/>
                    <a:ea typeface="+mn-ea"/>
                    <a:cs typeface="Arial" pitchFamily="34" charset="0"/>
                  </a:rPr>
                  <a:t>L2/L3</a:t>
                </a:r>
              </a:p>
            </p:txBody>
          </p:sp>
        </p:grpSp>
        <p:grpSp>
          <p:nvGrpSpPr>
            <p:cNvPr id="18" name="组合 11"/>
            <p:cNvGrpSpPr/>
            <p:nvPr/>
          </p:nvGrpSpPr>
          <p:grpSpPr>
            <a:xfrm>
              <a:off x="1423901" y="2655374"/>
              <a:ext cx="1728450" cy="576000"/>
              <a:chOff x="4794875" y="2564968"/>
              <a:chExt cx="1296000" cy="576000"/>
            </a:xfrm>
          </p:grpSpPr>
          <p:sp>
            <p:nvSpPr>
              <p:cNvPr id="30" name="圆角矩形 211"/>
              <p:cNvSpPr/>
              <p:nvPr/>
            </p:nvSpPr>
            <p:spPr bwMode="auto">
              <a:xfrm>
                <a:off x="4794875" y="2564968"/>
                <a:ext cx="1296000" cy="576000"/>
              </a:xfrm>
              <a:prstGeom prst="roundRect">
                <a:avLst>
                  <a:gd name="adj" fmla="val 13290"/>
                </a:avLst>
              </a:prstGeom>
              <a:solidFill>
                <a:schemeClr val="bg1">
                  <a:lumMod val="75000"/>
                </a:schemeClr>
              </a:solidFill>
              <a:effectLst>
                <a:outerShdw blurRad="40005" dist="22860" dir="5400000" algn="t" rotWithShape="0">
                  <a:prstClr val="black">
                    <a:alpha val="35000"/>
                  </a:prst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38100" h="25400"/>
              </a:sp3d>
            </p:spPr>
            <p:txBody>
              <a:bodyPr wrap="square" lIns="180000" tIns="0" rIns="180000" bIns="0" rtlCol="0" anchor="ctr" anchorCtr="0">
                <a:noAutofit/>
              </a:bodyPr>
              <a:lstStyle/>
              <a:p>
                <a:pPr algn="ctr">
                  <a:buClr>
                    <a:schemeClr val="bg1"/>
                  </a:buClr>
                  <a:buSzPct val="60000"/>
                  <a:buFont typeface="Wingdings" pitchFamily="2" charset="2"/>
                  <a:buNone/>
                </a:pPr>
                <a:endParaRPr lang="zh-CN" altLang="en-US" sz="1400" ker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" name="矩形 212"/>
              <p:cNvSpPr/>
              <p:nvPr/>
            </p:nvSpPr>
            <p:spPr>
              <a:xfrm>
                <a:off x="4866875" y="2660608"/>
                <a:ext cx="1152000" cy="30660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400" dirty="0">
                    <a:latin typeface="+mn-ea"/>
                    <a:ea typeface="+mn-ea"/>
                    <a:cs typeface="Arial" pitchFamily="34" charset="0"/>
                  </a:rPr>
                  <a:t>NVE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en-US" altLang="zh-CN" sz="1400" dirty="0">
                    <a:latin typeface="+mn-ea"/>
                    <a:ea typeface="+mn-ea"/>
                    <a:cs typeface="Arial" pitchFamily="34" charset="0"/>
                  </a:rPr>
                  <a:t>(Network Virtual Edge)</a:t>
                </a:r>
                <a:endParaRPr lang="zh-CN" altLang="en-US" sz="1400" dirty="0"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9" name="组合 265"/>
            <p:cNvGrpSpPr/>
            <p:nvPr/>
          </p:nvGrpSpPr>
          <p:grpSpPr>
            <a:xfrm>
              <a:off x="4720995" y="2655374"/>
              <a:ext cx="1728450" cy="576000"/>
              <a:chOff x="4794875" y="2564968"/>
              <a:chExt cx="1296000" cy="576000"/>
            </a:xfrm>
          </p:grpSpPr>
          <p:sp>
            <p:nvSpPr>
              <p:cNvPr id="28" name="圆角矩形 266"/>
              <p:cNvSpPr/>
              <p:nvPr/>
            </p:nvSpPr>
            <p:spPr bwMode="auto">
              <a:xfrm>
                <a:off x="4794875" y="2564968"/>
                <a:ext cx="1296000" cy="576000"/>
              </a:xfrm>
              <a:prstGeom prst="roundRect">
                <a:avLst>
                  <a:gd name="adj" fmla="val 13290"/>
                </a:avLst>
              </a:prstGeom>
              <a:solidFill>
                <a:schemeClr val="bg1">
                  <a:lumMod val="75000"/>
                </a:schemeClr>
              </a:solidFill>
              <a:effectLst>
                <a:outerShdw blurRad="40005" dist="22860" dir="5400000" algn="t" rotWithShape="0">
                  <a:prstClr val="black">
                    <a:alpha val="35000"/>
                  </a:prst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38100" h="25400"/>
              </a:sp3d>
            </p:spPr>
            <p:txBody>
              <a:bodyPr wrap="square" lIns="180000" tIns="0" rIns="180000" bIns="0" rtlCol="0" anchor="ctr" anchorCtr="0">
                <a:noAutofit/>
              </a:bodyPr>
              <a:lstStyle/>
              <a:p>
                <a:pPr algn="ctr">
                  <a:buClr>
                    <a:schemeClr val="bg1"/>
                  </a:buClr>
                  <a:buSzPct val="60000"/>
                  <a:buFont typeface="Wingdings" pitchFamily="2" charset="2"/>
                  <a:buNone/>
                </a:pPr>
                <a:endParaRPr lang="zh-CN" altLang="en-US" sz="1400" kern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矩形 267"/>
              <p:cNvSpPr/>
              <p:nvPr/>
            </p:nvSpPr>
            <p:spPr>
              <a:xfrm>
                <a:off x="4866875" y="2660608"/>
                <a:ext cx="1152000" cy="30660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400" dirty="0">
                    <a:latin typeface="+mn-ea"/>
                    <a:ea typeface="+mn-ea"/>
                    <a:cs typeface="Arial" pitchFamily="34" charset="0"/>
                  </a:rPr>
                  <a:t>NVE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en-US" altLang="zh-CN" sz="1400" dirty="0">
                    <a:latin typeface="+mn-ea"/>
                    <a:ea typeface="+mn-ea"/>
                    <a:cs typeface="Arial" pitchFamily="34" charset="0"/>
                  </a:rPr>
                  <a:t>(Network Virtual Edge)</a:t>
                </a:r>
                <a:endParaRPr lang="zh-CN" altLang="en-US" sz="1400" dirty="0"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0" name="组合 23"/>
            <p:cNvGrpSpPr/>
            <p:nvPr/>
          </p:nvGrpSpPr>
          <p:grpSpPr>
            <a:xfrm>
              <a:off x="2396538" y="2146911"/>
              <a:ext cx="1348295" cy="216001"/>
              <a:chOff x="5505085" y="2025753"/>
              <a:chExt cx="1010958" cy="216001"/>
            </a:xfrm>
          </p:grpSpPr>
          <p:sp>
            <p:nvSpPr>
              <p:cNvPr id="26" name="矩形 239"/>
              <p:cNvSpPr/>
              <p:nvPr/>
            </p:nvSpPr>
            <p:spPr bwMode="auto">
              <a:xfrm>
                <a:off x="5505085" y="2025753"/>
                <a:ext cx="504000" cy="216000"/>
              </a:xfrm>
              <a:prstGeom prst="rect">
                <a:avLst/>
              </a:prstGeom>
              <a:solidFill>
                <a:srgbClr val="FCD7B2"/>
              </a:solidFill>
              <a:ln>
                <a:solidFill>
                  <a:srgbClr val="000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Eth </a:t>
                </a:r>
                <a:r>
                  <a:rPr lang="en-US" altLang="zh-CN" sz="1400" kern="0" dirty="0" err="1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Hdr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7" name="矩形 240"/>
              <p:cNvSpPr/>
              <p:nvPr/>
            </p:nvSpPr>
            <p:spPr bwMode="auto">
              <a:xfrm>
                <a:off x="6012043" y="2025754"/>
                <a:ext cx="504000" cy="216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Payload</a:t>
                </a:r>
                <a:endParaRPr lang="zh-CN" altLang="en-US" sz="1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1" name="组合 269"/>
            <p:cNvGrpSpPr/>
            <p:nvPr/>
          </p:nvGrpSpPr>
          <p:grpSpPr>
            <a:xfrm>
              <a:off x="4128513" y="2146911"/>
              <a:ext cx="1348295" cy="216001"/>
              <a:chOff x="5505085" y="2025753"/>
              <a:chExt cx="1010958" cy="216001"/>
            </a:xfrm>
          </p:grpSpPr>
          <p:sp>
            <p:nvSpPr>
              <p:cNvPr id="24" name="矩形 270"/>
              <p:cNvSpPr/>
              <p:nvPr/>
            </p:nvSpPr>
            <p:spPr bwMode="auto">
              <a:xfrm>
                <a:off x="5505085" y="2025753"/>
                <a:ext cx="504000" cy="216000"/>
              </a:xfrm>
              <a:prstGeom prst="rect">
                <a:avLst/>
              </a:prstGeom>
              <a:solidFill>
                <a:srgbClr val="FCD7B2"/>
              </a:solidFill>
              <a:ln>
                <a:solidFill>
                  <a:srgbClr val="000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Eth </a:t>
                </a:r>
                <a:r>
                  <a:rPr lang="en-US" altLang="zh-CN" sz="1400" kern="0" dirty="0" err="1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Hdr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矩形 271"/>
              <p:cNvSpPr/>
              <p:nvPr/>
            </p:nvSpPr>
            <p:spPr bwMode="auto">
              <a:xfrm>
                <a:off x="6012043" y="2025754"/>
                <a:ext cx="504000" cy="216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sysClr val="windowText" lastClr="000000"/>
                    </a:solidFill>
                    <a:latin typeface="+mn-ea"/>
                    <a:ea typeface="+mn-ea"/>
                    <a:cs typeface="Arial" pitchFamily="34" charset="0"/>
                  </a:rPr>
                  <a:t>Payload</a:t>
                </a:r>
                <a:endParaRPr lang="zh-CN" altLang="en-US" sz="140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22" name="直接箭头连接符 237"/>
            <p:cNvCxnSpPr/>
            <p:nvPr/>
          </p:nvCxnSpPr>
          <p:spPr bwMode="auto">
            <a:xfrm>
              <a:off x="2175509" y="2110911"/>
              <a:ext cx="0" cy="288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72"/>
            <p:cNvCxnSpPr/>
            <p:nvPr/>
          </p:nvCxnSpPr>
          <p:spPr bwMode="auto">
            <a:xfrm flipV="1">
              <a:off x="5697839" y="2110911"/>
              <a:ext cx="0" cy="288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5102128" y="5795581"/>
            <a:ext cx="2613469" cy="35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ea"/>
                <a:ea typeface="+mn-ea"/>
              </a:rPr>
              <a:t>VxLAN </a:t>
            </a:r>
            <a:r>
              <a:rPr lang="zh-CN" altLang="en-US" sz="1600" dirty="0">
                <a:latin typeface="+mn-ea"/>
                <a:ea typeface="+mn-ea"/>
              </a:rPr>
              <a:t>报文封装流程</a:t>
            </a:r>
            <a:endParaRPr lang="en-US" sz="1600" dirty="0">
              <a:latin typeface="+mn-ea"/>
              <a:ea typeface="+mn-ea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193971" y="1389682"/>
            <a:ext cx="9978593" cy="42715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40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zh-CN" altLang="en-US" dirty="0"/>
              <a:t>报文格式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21514" y="1338969"/>
            <a:ext cx="8748972" cy="5006355"/>
            <a:chOff x="2041811" y="1630093"/>
            <a:chExt cx="3756634" cy="288514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1811" y="2679514"/>
              <a:ext cx="3756634" cy="62134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1811" y="3893895"/>
              <a:ext cx="3756634" cy="621344"/>
            </a:xfrm>
            <a:prstGeom prst="rect">
              <a:avLst/>
            </a:prstGeom>
            <a:noFill/>
            <a:ln w="9525">
              <a:solidFill>
                <a:srgbClr val="66CCFF"/>
              </a:solidFill>
              <a:miter lim="800000"/>
              <a:headEnd/>
              <a:tailEnd/>
            </a:ln>
          </p:spPr>
        </p:pic>
        <p:sp>
          <p:nvSpPr>
            <p:cNvPr id="7" name="右大括号 11"/>
            <p:cNvSpPr/>
            <p:nvPr/>
          </p:nvSpPr>
          <p:spPr bwMode="auto">
            <a:xfrm rot="16200000">
              <a:off x="2824694" y="1260128"/>
              <a:ext cx="2190868" cy="3756634"/>
            </a:xfrm>
            <a:prstGeom prst="rightBrace">
              <a:avLst>
                <a:gd name="adj1" fmla="val 34412"/>
                <a:gd name="adj2" fmla="val 53802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defTabSz="685165"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8" name="右大括号 12"/>
            <p:cNvSpPr/>
            <p:nvPr/>
          </p:nvSpPr>
          <p:spPr bwMode="auto">
            <a:xfrm rot="16200000">
              <a:off x="3444420" y="649440"/>
              <a:ext cx="960454" cy="3747595"/>
            </a:xfrm>
            <a:prstGeom prst="rightBrace">
              <a:avLst>
                <a:gd name="adj1" fmla="val 34412"/>
                <a:gd name="adj2" fmla="val 38747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defTabSz="685165"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b="1">
                <a:latin typeface="+mn-lt"/>
                <a:ea typeface="+mn-ea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30782" y="1630093"/>
              <a:ext cx="3463817" cy="428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1536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zh-CN" altLang="en-US" dirty="0"/>
              <a:t>转发数据封装</a:t>
            </a:r>
            <a:endParaRPr lang="en-US" dirty="0"/>
          </a:p>
        </p:txBody>
      </p:sp>
      <p:sp>
        <p:nvSpPr>
          <p:cNvPr id="5" name="圆角矩形 125"/>
          <p:cNvSpPr/>
          <p:nvPr/>
        </p:nvSpPr>
        <p:spPr bwMode="gray">
          <a:xfrm>
            <a:off x="1559496" y="5292759"/>
            <a:ext cx="9037004" cy="836541"/>
          </a:xfrm>
          <a:prstGeom prst="round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b" anchorCtr="0" compatLnSpc="1"/>
          <a:lstStyle/>
          <a:p>
            <a:pPr>
              <a:buClr>
                <a:srgbClr val="CC9900"/>
              </a:buClr>
            </a:pPr>
            <a:endParaRPr lang="en-US" altLang="zh-CN" sz="1800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buClr>
                <a:srgbClr val="CC9900"/>
              </a:buClr>
            </a:pPr>
            <a:r>
              <a:rPr lang="zh-CN" altLang="en-US" sz="1800" dirty="0">
                <a:latin typeface="+mn-ea"/>
                <a:ea typeface="+mn-ea"/>
              </a:rPr>
              <a:t>源终端的二层报文能够穿越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网络到达目的终端，</a:t>
            </a:r>
            <a:r>
              <a:rPr lang="en-US" altLang="zh-CN" sz="1800" dirty="0">
                <a:latin typeface="+mn-ea"/>
                <a:ea typeface="+mn-ea"/>
              </a:rPr>
              <a:t>VXLAN</a:t>
            </a:r>
            <a:r>
              <a:rPr lang="zh-CN" altLang="en-US" sz="1800" dirty="0">
                <a:latin typeface="+mn-ea"/>
                <a:ea typeface="+mn-ea"/>
              </a:rPr>
              <a:t>网络对于主机来说相当于是</a:t>
            </a:r>
            <a:r>
              <a:rPr lang="en-US" altLang="zh-CN" sz="1800" dirty="0">
                <a:latin typeface="+mn-ea"/>
                <a:ea typeface="+mn-ea"/>
              </a:rPr>
              <a:t>Bridge Fabric</a:t>
            </a:r>
            <a:r>
              <a:rPr lang="zh-CN" altLang="en-US" sz="18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33" name="右箭头 153"/>
          <p:cNvSpPr/>
          <p:nvPr/>
        </p:nvSpPr>
        <p:spPr bwMode="gray">
          <a:xfrm>
            <a:off x="3755740" y="4616521"/>
            <a:ext cx="683816" cy="62978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右箭头 154"/>
          <p:cNvSpPr/>
          <p:nvPr/>
        </p:nvSpPr>
        <p:spPr bwMode="gray">
          <a:xfrm>
            <a:off x="6211173" y="4634328"/>
            <a:ext cx="683741" cy="62971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4" name="TextBox 104"/>
          <p:cNvSpPr txBox="1"/>
          <p:nvPr/>
        </p:nvSpPr>
        <p:spPr bwMode="gray">
          <a:xfrm>
            <a:off x="4367808" y="4777407"/>
            <a:ext cx="110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  <a:cs typeface="Arial" pitchFamily="34" charset="0"/>
              </a:rPr>
              <a:t>传统以太帧</a:t>
            </a:r>
            <a:endParaRPr lang="en-US" sz="14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5" name="TextBox 105"/>
          <p:cNvSpPr txBox="1"/>
          <p:nvPr/>
        </p:nvSpPr>
        <p:spPr bwMode="gray">
          <a:xfrm>
            <a:off x="6830029" y="4777407"/>
            <a:ext cx="157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  <a:cs typeface="Arial" pitchFamily="34" charset="0"/>
              </a:rPr>
              <a:t>VXLAN</a:t>
            </a:r>
            <a:r>
              <a:rPr lang="zh-CN" altLang="en-US" sz="1400" dirty="0">
                <a:latin typeface="+mn-ea"/>
                <a:ea typeface="+mn-ea"/>
                <a:cs typeface="Arial" pitchFamily="34" charset="0"/>
              </a:rPr>
              <a:t> 以太帧</a:t>
            </a:r>
            <a:endParaRPr lang="en-US" sz="1400" dirty="0"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81" name="直接连接符 96"/>
          <p:cNvCxnSpPr>
            <a:stCxn id="85" idx="3"/>
            <a:endCxn id="87" idx="1"/>
          </p:cNvCxnSpPr>
          <p:nvPr/>
        </p:nvCxnSpPr>
        <p:spPr bwMode="gray">
          <a:xfrm flipV="1">
            <a:off x="3529424" y="2125829"/>
            <a:ext cx="2216696" cy="1523404"/>
          </a:xfrm>
          <a:prstGeom prst="line">
            <a:avLst/>
          </a:prstGeom>
          <a:noFill/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97"/>
          <p:cNvCxnSpPr>
            <a:stCxn id="83" idx="3"/>
            <a:endCxn id="85" idx="1"/>
          </p:cNvCxnSpPr>
          <p:nvPr/>
        </p:nvCxnSpPr>
        <p:spPr bwMode="gray">
          <a:xfrm>
            <a:off x="2078666" y="3649233"/>
            <a:ext cx="828473" cy="0"/>
          </a:xfrm>
          <a:prstGeom prst="line">
            <a:avLst/>
          </a:prstGeom>
          <a:noFill/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3" name="Picture 22" descr="07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gray">
          <a:xfrm>
            <a:off x="1620008" y="3334377"/>
            <a:ext cx="458658" cy="62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65"/>
          <p:cNvSpPr txBox="1"/>
          <p:nvPr/>
        </p:nvSpPr>
        <p:spPr bwMode="gray">
          <a:xfrm>
            <a:off x="1605548" y="3494987"/>
            <a:ext cx="29639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pic>
        <p:nvPicPr>
          <p:cNvPr id="85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907139" y="3334377"/>
            <a:ext cx="622285" cy="629711"/>
          </a:xfrm>
          <a:prstGeom prst="rect">
            <a:avLst/>
          </a:prstGeom>
          <a:noFill/>
        </p:spPr>
      </p:pic>
      <p:sp>
        <p:nvSpPr>
          <p:cNvPr id="86" name="TextBox 71"/>
          <p:cNvSpPr txBox="1"/>
          <p:nvPr/>
        </p:nvSpPr>
        <p:spPr bwMode="gray">
          <a:xfrm>
            <a:off x="2972427" y="3464951"/>
            <a:ext cx="34190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87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746120" y="1810973"/>
            <a:ext cx="622285" cy="629711"/>
          </a:xfrm>
          <a:prstGeom prst="rect">
            <a:avLst/>
          </a:prstGeom>
          <a:noFill/>
        </p:spPr>
      </p:pic>
      <p:sp>
        <p:nvSpPr>
          <p:cNvPr id="88" name="流程图: 联系 120"/>
          <p:cNvSpPr/>
          <p:nvPr/>
        </p:nvSpPr>
        <p:spPr bwMode="gray">
          <a:xfrm>
            <a:off x="5801599" y="1982768"/>
            <a:ext cx="453988" cy="486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9" name="TextBox 76"/>
          <p:cNvSpPr txBox="1"/>
          <p:nvPr/>
        </p:nvSpPr>
        <p:spPr bwMode="gray">
          <a:xfrm>
            <a:off x="5865611" y="2102660"/>
            <a:ext cx="554422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0" name="直接连接符 122"/>
          <p:cNvCxnSpPr>
            <a:stCxn id="93" idx="3"/>
            <a:endCxn id="91" idx="1"/>
          </p:cNvCxnSpPr>
          <p:nvPr/>
        </p:nvCxnSpPr>
        <p:spPr bwMode="gray">
          <a:xfrm>
            <a:off x="8841667" y="3649233"/>
            <a:ext cx="1292649" cy="0"/>
          </a:xfrm>
          <a:prstGeom prst="line">
            <a:avLst/>
          </a:prstGeom>
          <a:noFill/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22" descr="07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gray">
          <a:xfrm>
            <a:off x="10134316" y="3334377"/>
            <a:ext cx="458658" cy="62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66"/>
          <p:cNvSpPr txBox="1"/>
          <p:nvPr/>
        </p:nvSpPr>
        <p:spPr bwMode="gray">
          <a:xfrm>
            <a:off x="10141941" y="3532150"/>
            <a:ext cx="29639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pic>
        <p:nvPicPr>
          <p:cNvPr id="93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219382" y="3334377"/>
            <a:ext cx="622285" cy="629711"/>
          </a:xfrm>
          <a:prstGeom prst="rect">
            <a:avLst/>
          </a:prstGeom>
          <a:noFill/>
        </p:spPr>
      </p:pic>
      <p:sp>
        <p:nvSpPr>
          <p:cNvPr id="94" name="流程图: 联系 128"/>
          <p:cNvSpPr/>
          <p:nvPr/>
        </p:nvSpPr>
        <p:spPr bwMode="gray">
          <a:xfrm>
            <a:off x="8356115" y="3471057"/>
            <a:ext cx="341908" cy="38486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5" name="TextBox 79"/>
          <p:cNvSpPr txBox="1"/>
          <p:nvPr/>
        </p:nvSpPr>
        <p:spPr bwMode="gray">
          <a:xfrm>
            <a:off x="8356115" y="3486817"/>
            <a:ext cx="34190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6" name="矩形标注 130"/>
          <p:cNvSpPr/>
          <p:nvPr/>
        </p:nvSpPr>
        <p:spPr bwMode="gray">
          <a:xfrm>
            <a:off x="6070308" y="3899950"/>
            <a:ext cx="1097680" cy="524760"/>
          </a:xfrm>
          <a:prstGeom prst="wedgeRectCallout">
            <a:avLst>
              <a:gd name="adj1" fmla="val -36601"/>
              <a:gd name="adj2" fmla="val -258639"/>
            </a:avLst>
          </a:prstGeom>
          <a:solidFill>
            <a:srgbClr val="FFC0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ctr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Hop-by-hop MAC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右箭头 133"/>
          <p:cNvSpPr/>
          <p:nvPr/>
        </p:nvSpPr>
        <p:spPr bwMode="gray">
          <a:xfrm>
            <a:off x="9696403" y="3861048"/>
            <a:ext cx="1481554" cy="62978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联系 134"/>
          <p:cNvSpPr/>
          <p:nvPr/>
        </p:nvSpPr>
        <p:spPr bwMode="gray">
          <a:xfrm>
            <a:off x="10083228" y="3983505"/>
            <a:ext cx="341908" cy="384866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49"/>
          <p:cNvSpPr txBox="1"/>
          <p:nvPr/>
        </p:nvSpPr>
        <p:spPr bwMode="gray">
          <a:xfrm>
            <a:off x="10083228" y="4026394"/>
            <a:ext cx="341908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36"/>
          <p:cNvSpPr/>
          <p:nvPr/>
        </p:nvSpPr>
        <p:spPr bwMode="gray">
          <a:xfrm>
            <a:off x="10495281" y="4001019"/>
            <a:ext cx="497267" cy="3498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ctr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37"/>
          <p:cNvGrpSpPr/>
          <p:nvPr/>
        </p:nvGrpSpPr>
        <p:grpSpPr bwMode="gray">
          <a:xfrm>
            <a:off x="9723026" y="3983505"/>
            <a:ext cx="348960" cy="384866"/>
            <a:chOff x="1000800" y="2564903"/>
            <a:chExt cx="404213" cy="396044"/>
          </a:xfrm>
        </p:grpSpPr>
        <p:sp>
          <p:nvSpPr>
            <p:cNvPr id="126" name="流程图: 联系 138"/>
            <p:cNvSpPr/>
            <p:nvPr/>
          </p:nvSpPr>
          <p:spPr bwMode="gray">
            <a:xfrm>
              <a:off x="1008969" y="2564903"/>
              <a:ext cx="396044" cy="396044"/>
            </a:xfrm>
            <a:prstGeom prst="flowChartConnector">
              <a:avLst/>
            </a:prstGeom>
            <a:solidFill>
              <a:srgbClr val="00B0F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62" tIns="34281" rIns="68562" bIns="34281" numCol="1" rtlCol="0" anchor="t" anchorCtr="0" compatLnSpc="1">
              <a:noAutofit/>
            </a:bodyPr>
            <a:lstStyle/>
            <a:p>
              <a:pPr algn="ctr" defTabSz="685165" fontAlgn="base">
                <a:buClr>
                  <a:srgbClr val="CC9900"/>
                </a:buClr>
              </a:pP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Box 72"/>
            <p:cNvSpPr txBox="1"/>
            <p:nvPr/>
          </p:nvSpPr>
          <p:spPr bwMode="gray">
            <a:xfrm>
              <a:off x="1000800" y="2588400"/>
              <a:ext cx="396044" cy="269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8" name="右箭头 140"/>
          <p:cNvSpPr/>
          <p:nvPr/>
        </p:nvSpPr>
        <p:spPr bwMode="gray">
          <a:xfrm rot="19496265">
            <a:off x="3363383" y="2945162"/>
            <a:ext cx="2827935" cy="62978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9" name="TextBox 85"/>
          <p:cNvSpPr txBox="1"/>
          <p:nvPr/>
        </p:nvSpPr>
        <p:spPr bwMode="gray">
          <a:xfrm>
            <a:off x="2681944" y="2999746"/>
            <a:ext cx="134954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 NVE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89"/>
          <p:cNvSpPr txBox="1"/>
          <p:nvPr/>
        </p:nvSpPr>
        <p:spPr bwMode="gray">
          <a:xfrm>
            <a:off x="5554640" y="1542795"/>
            <a:ext cx="93611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90"/>
          <p:cNvSpPr txBox="1"/>
          <p:nvPr/>
        </p:nvSpPr>
        <p:spPr bwMode="gray">
          <a:xfrm>
            <a:off x="7919803" y="3021199"/>
            <a:ext cx="12461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 NVE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直接连接符 177"/>
          <p:cNvCxnSpPr>
            <a:endCxn id="93" idx="1"/>
          </p:cNvCxnSpPr>
          <p:nvPr/>
        </p:nvCxnSpPr>
        <p:spPr bwMode="gray">
          <a:xfrm>
            <a:off x="6235616" y="2245476"/>
            <a:ext cx="1983766" cy="1403758"/>
          </a:xfrm>
          <a:prstGeom prst="line">
            <a:avLst/>
          </a:prstGeom>
          <a:noFill/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右箭头 178"/>
          <p:cNvSpPr/>
          <p:nvPr/>
        </p:nvSpPr>
        <p:spPr bwMode="gray">
          <a:xfrm rot="1989278">
            <a:off x="6131226" y="3281404"/>
            <a:ext cx="2709160" cy="55942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7" name="右箭头 196"/>
          <p:cNvSpPr/>
          <p:nvPr/>
        </p:nvSpPr>
        <p:spPr bwMode="gray">
          <a:xfrm>
            <a:off x="1451484" y="3717032"/>
            <a:ext cx="1481552" cy="62978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defTabSz="685165" fontAlgn="base">
              <a:buClr>
                <a:srgbClr val="CC9900"/>
              </a:buClr>
              <a:buFont typeface="Wingdings" pitchFamily="2" charset="2"/>
              <a:buChar char="n"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流程图: 联系 197"/>
          <p:cNvSpPr/>
          <p:nvPr/>
        </p:nvSpPr>
        <p:spPr bwMode="gray">
          <a:xfrm>
            <a:off x="1878780" y="3839489"/>
            <a:ext cx="341907" cy="384866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49"/>
          <p:cNvSpPr txBox="1"/>
          <p:nvPr/>
        </p:nvSpPr>
        <p:spPr bwMode="gray">
          <a:xfrm>
            <a:off x="1878780" y="3882378"/>
            <a:ext cx="341907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99"/>
          <p:cNvSpPr/>
          <p:nvPr/>
        </p:nvSpPr>
        <p:spPr bwMode="gray">
          <a:xfrm>
            <a:off x="2255741" y="3857003"/>
            <a:ext cx="497265" cy="3498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ctr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200"/>
          <p:cNvGrpSpPr/>
          <p:nvPr/>
        </p:nvGrpSpPr>
        <p:grpSpPr bwMode="gray">
          <a:xfrm>
            <a:off x="1518578" y="3839489"/>
            <a:ext cx="348960" cy="384866"/>
            <a:chOff x="1000800" y="2564903"/>
            <a:chExt cx="404213" cy="396044"/>
          </a:xfrm>
        </p:grpSpPr>
        <p:sp>
          <p:nvSpPr>
            <p:cNvPr id="192" name="流程图: 联系 201"/>
            <p:cNvSpPr/>
            <p:nvPr/>
          </p:nvSpPr>
          <p:spPr bwMode="gray">
            <a:xfrm>
              <a:off x="1008969" y="2564903"/>
              <a:ext cx="396044" cy="396044"/>
            </a:xfrm>
            <a:prstGeom prst="flowChartConnector">
              <a:avLst/>
            </a:prstGeom>
            <a:solidFill>
              <a:srgbClr val="00B0F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62" tIns="34281" rIns="68562" bIns="34281" numCol="1" rtlCol="0" anchor="t" anchorCtr="0" compatLnSpc="1">
              <a:noAutofit/>
            </a:bodyPr>
            <a:lstStyle/>
            <a:p>
              <a:pPr algn="ctr" defTabSz="685165" fontAlgn="base">
                <a:buClr>
                  <a:srgbClr val="CC9900"/>
                </a:buClr>
              </a:pP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Box 72"/>
            <p:cNvSpPr txBox="1"/>
            <p:nvPr/>
          </p:nvSpPr>
          <p:spPr bwMode="gray">
            <a:xfrm>
              <a:off x="1000800" y="2588400"/>
              <a:ext cx="396044" cy="269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" name="矩形标注 131"/>
          <p:cNvSpPr/>
          <p:nvPr/>
        </p:nvSpPr>
        <p:spPr bwMode="gray">
          <a:xfrm>
            <a:off x="4407544" y="4082708"/>
            <a:ext cx="932372" cy="524760"/>
          </a:xfrm>
          <a:prstGeom prst="wedgeRectCallout">
            <a:avLst>
              <a:gd name="adj1" fmla="val -73708"/>
              <a:gd name="adj2" fmla="val -105782"/>
            </a:avLst>
          </a:prstGeom>
          <a:solidFill>
            <a:srgbClr val="FFC0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ctr" anchorCtr="1" compatLnSpc="1"/>
          <a:lstStyle/>
          <a:p>
            <a:pPr algn="ctr" defTabSz="685165" fontAlgn="base">
              <a:buClr>
                <a:srgbClr val="CC99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VTEP IP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标注 131"/>
          <p:cNvSpPr/>
          <p:nvPr/>
        </p:nvSpPr>
        <p:spPr bwMode="gray">
          <a:xfrm>
            <a:off x="4402023" y="4092372"/>
            <a:ext cx="932372" cy="524760"/>
          </a:xfrm>
          <a:prstGeom prst="wedgeRectCallout">
            <a:avLst>
              <a:gd name="adj1" fmla="val -38428"/>
              <a:gd name="adj2" fmla="val -138626"/>
            </a:avLst>
          </a:prstGeom>
          <a:solidFill>
            <a:srgbClr val="FFC0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ctr" anchorCtr="1" compatLnSpc="1"/>
          <a:lstStyle/>
          <a:p>
            <a:pPr algn="ctr" defTabSz="685165" fontAlgn="base">
              <a:buClr>
                <a:srgbClr val="CC99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VTEP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标注 130"/>
          <p:cNvSpPr/>
          <p:nvPr/>
        </p:nvSpPr>
        <p:spPr bwMode="gray">
          <a:xfrm>
            <a:off x="6080960" y="3894192"/>
            <a:ext cx="1097680" cy="524760"/>
          </a:xfrm>
          <a:prstGeom prst="wedgeRectCallout">
            <a:avLst>
              <a:gd name="adj1" fmla="val -15204"/>
              <a:gd name="adj2" fmla="val -222690"/>
            </a:avLst>
          </a:prstGeom>
          <a:solidFill>
            <a:srgbClr val="FFC0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ctr" anchorCtr="0" compatLnSpc="1"/>
          <a:lstStyle/>
          <a:p>
            <a:pPr algn="ctr" defTabSz="685165" fontAlgn="base">
              <a:buClr>
                <a:srgbClr val="CC99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 by Hop MAC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流程图: 联系 160"/>
          <p:cNvSpPr/>
          <p:nvPr/>
        </p:nvSpPr>
        <p:spPr bwMode="gray">
          <a:xfrm rot="19496265">
            <a:off x="5039098" y="2796034"/>
            <a:ext cx="341842" cy="31680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8" name="TextBox 15"/>
          <p:cNvSpPr txBox="1"/>
          <p:nvPr/>
        </p:nvSpPr>
        <p:spPr bwMode="gray">
          <a:xfrm rot="19496265">
            <a:off x="5050971" y="2830965"/>
            <a:ext cx="34184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9" name="流程图: 联系 162"/>
          <p:cNvSpPr/>
          <p:nvPr/>
        </p:nvSpPr>
        <p:spPr bwMode="gray">
          <a:xfrm rot="19496265">
            <a:off x="3959736" y="3542361"/>
            <a:ext cx="341842" cy="3168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0" name="流程图: 联系 163"/>
          <p:cNvSpPr/>
          <p:nvPr/>
        </p:nvSpPr>
        <p:spPr bwMode="gray">
          <a:xfrm rot="19496265">
            <a:off x="4252102" y="3374927"/>
            <a:ext cx="341842" cy="3168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1" name="TextBox 18"/>
          <p:cNvSpPr txBox="1"/>
          <p:nvPr/>
        </p:nvSpPr>
        <p:spPr bwMode="gray">
          <a:xfrm rot="19496265">
            <a:off x="3970992" y="3546093"/>
            <a:ext cx="35094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2" name="TextBox 19"/>
          <p:cNvSpPr txBox="1"/>
          <p:nvPr/>
        </p:nvSpPr>
        <p:spPr bwMode="gray">
          <a:xfrm rot="19496265">
            <a:off x="4229416" y="3372215"/>
            <a:ext cx="38633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3" name="流程图: 联系 166"/>
          <p:cNvSpPr/>
          <p:nvPr/>
        </p:nvSpPr>
        <p:spPr bwMode="gray">
          <a:xfrm rot="19496265">
            <a:off x="3707708" y="3762833"/>
            <a:ext cx="341842" cy="316804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4" name="流程图: 联系 167"/>
          <p:cNvSpPr/>
          <p:nvPr/>
        </p:nvSpPr>
        <p:spPr bwMode="gray">
          <a:xfrm rot="19496265">
            <a:off x="3455680" y="3942853"/>
            <a:ext cx="341842" cy="316804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5" name="TextBox 22"/>
          <p:cNvSpPr txBox="1"/>
          <p:nvPr/>
        </p:nvSpPr>
        <p:spPr bwMode="gray">
          <a:xfrm rot="19496265">
            <a:off x="3702835" y="3731166"/>
            <a:ext cx="390057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6" name="TextBox 23"/>
          <p:cNvSpPr txBox="1"/>
          <p:nvPr/>
        </p:nvSpPr>
        <p:spPr bwMode="gray">
          <a:xfrm rot="19496265">
            <a:off x="3472908" y="3944001"/>
            <a:ext cx="35285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7" name="矩形 170"/>
          <p:cNvSpPr/>
          <p:nvPr/>
        </p:nvSpPr>
        <p:spPr bwMode="gray">
          <a:xfrm rot="19496265">
            <a:off x="5309198" y="2537562"/>
            <a:ext cx="497169" cy="287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ctr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171"/>
          <p:cNvGrpSpPr/>
          <p:nvPr/>
        </p:nvGrpSpPr>
        <p:grpSpPr bwMode="gray">
          <a:xfrm rot="19496265">
            <a:off x="4762770" y="2988585"/>
            <a:ext cx="351968" cy="316804"/>
            <a:chOff x="997615" y="2566000"/>
            <a:chExt cx="407775" cy="396044"/>
          </a:xfrm>
        </p:grpSpPr>
        <p:sp>
          <p:nvSpPr>
            <p:cNvPr id="209" name="流程图: 联系 174"/>
            <p:cNvSpPr/>
            <p:nvPr/>
          </p:nvSpPr>
          <p:spPr bwMode="gray">
            <a:xfrm>
              <a:off x="1009346" y="2566000"/>
              <a:ext cx="396044" cy="396044"/>
            </a:xfrm>
            <a:prstGeom prst="flowChartConnector">
              <a:avLst/>
            </a:prstGeom>
            <a:solidFill>
              <a:srgbClr val="00B0F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62" tIns="34281" rIns="68562" bIns="34281" numCol="1" rtlCol="0" anchor="t" anchorCtr="0" compatLnSpc="1">
              <a:noAutofit/>
            </a:bodyPr>
            <a:lstStyle/>
            <a:p>
              <a:pPr algn="ctr" defTabSz="685165" fontAlgn="base">
                <a:buClr>
                  <a:srgbClr val="CC9900"/>
                </a:buClr>
              </a:pP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TextBox 87"/>
            <p:cNvSpPr txBox="1"/>
            <p:nvPr/>
          </p:nvSpPr>
          <p:spPr bwMode="gray">
            <a:xfrm>
              <a:off x="997615" y="2576212"/>
              <a:ext cx="396042" cy="327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1" name="流程图: 联系 172"/>
          <p:cNvSpPr/>
          <p:nvPr/>
        </p:nvSpPr>
        <p:spPr bwMode="gray">
          <a:xfrm rot="19496265">
            <a:off x="4499796" y="3174407"/>
            <a:ext cx="341842" cy="316804"/>
          </a:xfrm>
          <a:prstGeom prst="flowChartConnector">
            <a:avLst/>
          </a:prstGeom>
          <a:solidFill>
            <a:srgbClr val="92D05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2" name="TextBox 113"/>
          <p:cNvSpPr txBox="1"/>
          <p:nvPr/>
        </p:nvSpPr>
        <p:spPr bwMode="gray">
          <a:xfrm rot="19496265">
            <a:off x="4497850" y="3194013"/>
            <a:ext cx="34184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3" name="流程图: 联系 179"/>
          <p:cNvSpPr/>
          <p:nvPr/>
        </p:nvSpPr>
        <p:spPr bwMode="gray">
          <a:xfrm rot="1989278">
            <a:off x="7787199" y="3675283"/>
            <a:ext cx="336634" cy="341868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4" name="TextBox 29"/>
          <p:cNvSpPr txBox="1"/>
          <p:nvPr/>
        </p:nvSpPr>
        <p:spPr bwMode="gray">
          <a:xfrm rot="1989278">
            <a:off x="7787200" y="3715413"/>
            <a:ext cx="33663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5" name="流程图: 联系 181"/>
          <p:cNvSpPr/>
          <p:nvPr/>
        </p:nvSpPr>
        <p:spPr bwMode="gray">
          <a:xfrm rot="1989278">
            <a:off x="6637532" y="2900797"/>
            <a:ext cx="336634" cy="34186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6" name="流程图: 联系 182"/>
          <p:cNvSpPr/>
          <p:nvPr/>
        </p:nvSpPr>
        <p:spPr bwMode="gray">
          <a:xfrm rot="1989278">
            <a:off x="6919361" y="3087765"/>
            <a:ext cx="336634" cy="34186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7" name="TextBox 32"/>
          <p:cNvSpPr txBox="1"/>
          <p:nvPr/>
        </p:nvSpPr>
        <p:spPr bwMode="gray">
          <a:xfrm rot="1989278">
            <a:off x="6635639" y="2947284"/>
            <a:ext cx="359886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8" name="TextBox 33"/>
          <p:cNvSpPr txBox="1"/>
          <p:nvPr/>
        </p:nvSpPr>
        <p:spPr bwMode="gray">
          <a:xfrm rot="1989278">
            <a:off x="6916565" y="3137284"/>
            <a:ext cx="370973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9" name="流程图: 联系 185"/>
          <p:cNvSpPr/>
          <p:nvPr/>
        </p:nvSpPr>
        <p:spPr bwMode="gray">
          <a:xfrm rot="1989278">
            <a:off x="6362819" y="2719575"/>
            <a:ext cx="336634" cy="34186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0" name="流程图: 联系 186"/>
          <p:cNvSpPr/>
          <p:nvPr/>
        </p:nvSpPr>
        <p:spPr bwMode="gray">
          <a:xfrm rot="1989278">
            <a:off x="6073751" y="2521117"/>
            <a:ext cx="336634" cy="34186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1" name="TextBox 36"/>
          <p:cNvSpPr txBox="1"/>
          <p:nvPr/>
        </p:nvSpPr>
        <p:spPr bwMode="gray">
          <a:xfrm rot="1989278">
            <a:off x="6357169" y="2778682"/>
            <a:ext cx="406031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2" name="TextBox 37"/>
          <p:cNvSpPr txBox="1"/>
          <p:nvPr/>
        </p:nvSpPr>
        <p:spPr bwMode="gray">
          <a:xfrm rot="1989278">
            <a:off x="6070650" y="2571662"/>
            <a:ext cx="37472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3" name="矩形 189"/>
          <p:cNvSpPr/>
          <p:nvPr/>
        </p:nvSpPr>
        <p:spPr bwMode="gray">
          <a:xfrm rot="1989278">
            <a:off x="8081562" y="3925999"/>
            <a:ext cx="489595" cy="3107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ctr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190"/>
          <p:cNvGrpSpPr/>
          <p:nvPr/>
        </p:nvGrpSpPr>
        <p:grpSpPr bwMode="gray">
          <a:xfrm rot="1989278">
            <a:off x="7498993" y="3486388"/>
            <a:ext cx="343576" cy="341868"/>
            <a:chOff x="1000801" y="2564903"/>
            <a:chExt cx="404212" cy="396044"/>
          </a:xfrm>
        </p:grpSpPr>
        <p:sp>
          <p:nvSpPr>
            <p:cNvPr id="225" name="流程图: 联系 193"/>
            <p:cNvSpPr/>
            <p:nvPr/>
          </p:nvSpPr>
          <p:spPr bwMode="gray">
            <a:xfrm>
              <a:off x="1008969" y="2564903"/>
              <a:ext cx="396044" cy="396044"/>
            </a:xfrm>
            <a:prstGeom prst="flowChartConnector">
              <a:avLst/>
            </a:prstGeom>
            <a:solidFill>
              <a:srgbClr val="00B0F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62" tIns="34281" rIns="68562" bIns="34281" numCol="1" rtlCol="0" anchor="t" anchorCtr="0" compatLnSpc="1">
              <a:noAutofit/>
            </a:bodyPr>
            <a:lstStyle/>
            <a:p>
              <a:pPr algn="ctr" defTabSz="685165" fontAlgn="base">
                <a:buClr>
                  <a:srgbClr val="CC9900"/>
                </a:buClr>
              </a:pP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TextBox 83"/>
            <p:cNvSpPr txBox="1"/>
            <p:nvPr/>
          </p:nvSpPr>
          <p:spPr bwMode="gray">
            <a:xfrm>
              <a:off x="1000801" y="2590755"/>
              <a:ext cx="396045" cy="3030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7" name="流程图: 联系 191"/>
          <p:cNvSpPr/>
          <p:nvPr/>
        </p:nvSpPr>
        <p:spPr bwMode="gray">
          <a:xfrm rot="1989278">
            <a:off x="7213270" y="3296736"/>
            <a:ext cx="336634" cy="341868"/>
          </a:xfrm>
          <a:prstGeom prst="flowChartConnector">
            <a:avLst/>
          </a:prstGeom>
          <a:solidFill>
            <a:srgbClr val="92D05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>
              <a:buClr>
                <a:srgbClr val="CC9900"/>
              </a:buClr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8" name="TextBox 116"/>
          <p:cNvSpPr txBox="1"/>
          <p:nvPr/>
        </p:nvSpPr>
        <p:spPr bwMode="gray">
          <a:xfrm rot="1989278">
            <a:off x="7213270" y="3336864"/>
            <a:ext cx="33663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9" name="流程图: 联系 120"/>
          <p:cNvSpPr/>
          <p:nvPr/>
        </p:nvSpPr>
        <p:spPr bwMode="gray">
          <a:xfrm>
            <a:off x="2963652" y="3410438"/>
            <a:ext cx="453988" cy="486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62" tIns="34281" rIns="68562" bIns="34281" numCol="1" rtlCol="0" anchor="t" anchorCtr="0" compatLnSpc="1">
            <a:noAutofit/>
          </a:bodyPr>
          <a:lstStyle/>
          <a:p>
            <a:pPr algn="ctr" defTabSz="685165" fontAlgn="base">
              <a:buClr>
                <a:srgbClr val="CC9900"/>
              </a:buClr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0" name="TextBox 76"/>
          <p:cNvSpPr txBox="1"/>
          <p:nvPr/>
        </p:nvSpPr>
        <p:spPr bwMode="gray">
          <a:xfrm>
            <a:off x="3027664" y="3530330"/>
            <a:ext cx="554422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1" name="TextBox 85"/>
          <p:cNvSpPr txBox="1"/>
          <p:nvPr/>
        </p:nvSpPr>
        <p:spPr bwMode="gray">
          <a:xfrm>
            <a:off x="1362078" y="3104964"/>
            <a:ext cx="134954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MAC=B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Box 85"/>
          <p:cNvSpPr txBox="1"/>
          <p:nvPr/>
        </p:nvSpPr>
        <p:spPr bwMode="gray">
          <a:xfrm>
            <a:off x="9918201" y="3070873"/>
            <a:ext cx="134954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MAC=A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99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隧道和</a:t>
            </a:r>
            <a:r>
              <a:rPr lang="en-US"/>
              <a:t>VNI</a:t>
            </a:r>
            <a:r>
              <a:rPr lang="zh-CN" altLang="en-US"/>
              <a:t>关系</a:t>
            </a:r>
            <a:endParaRPr lang="en-US" dirty="0"/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8112224" y="1864382"/>
            <a:ext cx="3540124" cy="661988"/>
          </a:xfrm>
          <a:prstGeom prst="rect">
            <a:avLst/>
          </a:prstGeom>
          <a:noFill/>
          <a:ln>
            <a:noFill/>
          </a:ln>
          <a:effectLst/>
        </p:spPr>
        <p:txBody>
          <a:bodyPr lIns="91392" tIns="45698" rIns="91392" bIns="45698" anchor="ctr"/>
          <a:lstStyle/>
          <a:p>
            <a:pPr marL="228600" indent="271463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ea"/>
                <a:ea typeface="+mn-ea"/>
              </a:rPr>
              <a:t>VNI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概念</a:t>
            </a: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 flipV="1">
            <a:off x="8595080" y="2429602"/>
            <a:ext cx="2016025" cy="45719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8613295" y="2526370"/>
            <a:ext cx="2327730" cy="2929832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8585889" y="2624758"/>
            <a:ext cx="2214787" cy="2677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lIns="91392" tIns="45698" rIns="91392" bIns="45698" anchor="ctr"/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+mn-ea"/>
                <a:ea typeface="+mn-ea"/>
              </a:rPr>
              <a:t> 标识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网络中的二层域。</a:t>
            </a:r>
          </a:p>
          <a:p>
            <a:pPr marL="0" lvl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+mn-ea"/>
                <a:ea typeface="+mn-ea"/>
              </a:rPr>
              <a:t> 两个</a:t>
            </a:r>
            <a:r>
              <a:rPr lang="en-US" altLang="zh-CN" sz="1600" dirty="0">
                <a:latin typeface="+mn-ea"/>
                <a:ea typeface="+mn-ea"/>
              </a:rPr>
              <a:t>VTEP</a:t>
            </a:r>
            <a:r>
              <a:rPr lang="zh-CN" altLang="en-US" sz="1600" dirty="0">
                <a:latin typeface="+mn-ea"/>
                <a:ea typeface="+mn-ea"/>
              </a:rPr>
              <a:t>可以确定一条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隧道，</a:t>
            </a:r>
            <a:r>
              <a:rPr lang="en-US" altLang="zh-CN" sz="1600" dirty="0">
                <a:latin typeface="+mn-ea"/>
                <a:ea typeface="+mn-ea"/>
              </a:rPr>
              <a:t>VTEP</a:t>
            </a:r>
            <a:r>
              <a:rPr lang="zh-CN" altLang="en-US" sz="1600" dirty="0">
                <a:latin typeface="+mn-ea"/>
                <a:ea typeface="+mn-ea"/>
              </a:rPr>
              <a:t>间的这条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隧道将被两个</a:t>
            </a:r>
            <a:r>
              <a:rPr lang="en-US" altLang="zh-CN" sz="1600" dirty="0">
                <a:latin typeface="+mn-ea"/>
                <a:ea typeface="+mn-ea"/>
              </a:rPr>
              <a:t>NVE</a:t>
            </a:r>
            <a:r>
              <a:rPr lang="zh-CN" altLang="en-US" sz="1600" dirty="0">
                <a:latin typeface="+mn-ea"/>
                <a:ea typeface="+mn-ea"/>
              </a:rPr>
              <a:t>间的所有</a:t>
            </a:r>
            <a:r>
              <a:rPr lang="en-US" altLang="zh-CN" sz="1600" dirty="0">
                <a:latin typeface="+mn-ea"/>
                <a:ea typeface="+mn-ea"/>
              </a:rPr>
              <a:t>VNI</a:t>
            </a:r>
            <a:r>
              <a:rPr lang="zh-CN" altLang="en-US" sz="1600" dirty="0">
                <a:latin typeface="+mn-ea"/>
                <a:ea typeface="+mn-ea"/>
              </a:rPr>
              <a:t>所公用。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gray">
          <a:xfrm>
            <a:off x="8267476" y="2183272"/>
            <a:ext cx="204788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922929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8" name="组合 49"/>
          <p:cNvGrpSpPr/>
          <p:nvPr/>
        </p:nvGrpSpPr>
        <p:grpSpPr bwMode="gray">
          <a:xfrm>
            <a:off x="1196459" y="1592796"/>
            <a:ext cx="6565321" cy="4140460"/>
            <a:chOff x="335688" y="1170632"/>
            <a:chExt cx="5383654" cy="3859386"/>
          </a:xfrm>
        </p:grpSpPr>
        <p:sp>
          <p:nvSpPr>
            <p:cNvPr id="9" name="平行四边形 8"/>
            <p:cNvSpPr/>
            <p:nvPr/>
          </p:nvSpPr>
          <p:spPr bwMode="gray">
            <a:xfrm>
              <a:off x="364489" y="3123876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" name="椭圆 9"/>
            <p:cNvSpPr/>
            <p:nvPr/>
          </p:nvSpPr>
          <p:spPr bwMode="gray">
            <a:xfrm>
              <a:off x="1154463" y="3537211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1" name="平行四边形 10"/>
            <p:cNvSpPr/>
            <p:nvPr/>
          </p:nvSpPr>
          <p:spPr bwMode="gray">
            <a:xfrm>
              <a:off x="3522438" y="3139790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/>
          </p:nvSpPr>
          <p:spPr bwMode="gray">
            <a:xfrm>
              <a:off x="4392699" y="3543294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3" name="圆柱形 12"/>
            <p:cNvSpPr/>
            <p:nvPr/>
          </p:nvSpPr>
          <p:spPr bwMode="gray">
            <a:xfrm rot="16200000">
              <a:off x="2592476" y="2379678"/>
              <a:ext cx="786639" cy="27503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gray">
            <a:xfrm>
              <a:off x="1111795" y="4189433"/>
              <a:ext cx="482679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gray">
            <a:xfrm>
              <a:off x="4343591" y="4148193"/>
              <a:ext cx="482679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gray">
            <a:xfrm>
              <a:off x="2439058" y="3601396"/>
              <a:ext cx="1066363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17" name="平行四边形 16"/>
            <p:cNvSpPr/>
            <p:nvPr/>
          </p:nvSpPr>
          <p:spPr bwMode="gray">
            <a:xfrm>
              <a:off x="2219551" y="1170632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" name="椭圆 17"/>
            <p:cNvSpPr/>
            <p:nvPr/>
          </p:nvSpPr>
          <p:spPr bwMode="gray">
            <a:xfrm>
              <a:off x="3009525" y="1583967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gray">
            <a:xfrm>
              <a:off x="3545885" y="1505120"/>
              <a:ext cx="482679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NVE3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gray">
            <a:xfrm>
              <a:off x="2727214" y="1171962"/>
              <a:ext cx="947954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VTEP1:1.1.1.3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1" name="圆柱形 20"/>
            <p:cNvSpPr/>
            <p:nvPr/>
          </p:nvSpPr>
          <p:spPr bwMode="gray">
            <a:xfrm rot="13674310">
              <a:off x="1863542" y="1630678"/>
              <a:ext cx="524545" cy="1782009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gray">
            <a:xfrm>
              <a:off x="335688" y="3134593"/>
              <a:ext cx="947954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VTEP1:1.1.1.1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" name="圆柱形 22"/>
            <p:cNvSpPr/>
            <p:nvPr/>
          </p:nvSpPr>
          <p:spPr bwMode="gray">
            <a:xfrm rot="19464884">
              <a:off x="3960907" y="1676010"/>
              <a:ext cx="524545" cy="1782009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gray">
            <a:xfrm>
              <a:off x="4771388" y="3127025"/>
              <a:ext cx="947954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VTEP2:1.1.1.2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gray">
            <a:xfrm>
              <a:off x="552995" y="5028046"/>
              <a:ext cx="1276810" cy="1972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gray">
            <a:xfrm>
              <a:off x="2229395" y="5025215"/>
              <a:ext cx="1276810" cy="1972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本框 26"/>
            <p:cNvSpPr txBox="1"/>
            <p:nvPr/>
          </p:nvSpPr>
          <p:spPr bwMode="gray">
            <a:xfrm>
              <a:off x="625436" y="4658927"/>
              <a:ext cx="809512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  Green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gray">
            <a:xfrm>
              <a:off x="2301836" y="4713905"/>
              <a:ext cx="679956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  Red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gray">
            <a:xfrm>
              <a:off x="367378" y="3361552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 bwMode="gray">
            <a:xfrm>
              <a:off x="5037256" y="3366067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1" name="直接连接符 30"/>
            <p:cNvCxnSpPr>
              <a:stCxn id="29" idx="3"/>
              <a:endCxn id="30" idx="1"/>
            </p:cNvCxnSpPr>
            <p:nvPr/>
          </p:nvCxnSpPr>
          <p:spPr bwMode="gray">
            <a:xfrm>
              <a:off x="965980" y="3546218"/>
              <a:ext cx="4071276" cy="451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 bwMode="gray">
            <a:xfrm>
              <a:off x="2583687" y="1182585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" name="直接连接符 32"/>
            <p:cNvCxnSpPr>
              <a:stCxn id="32" idx="2"/>
              <a:endCxn id="29" idx="3"/>
            </p:cNvCxnSpPr>
            <p:nvPr/>
          </p:nvCxnSpPr>
          <p:spPr bwMode="gray">
            <a:xfrm flipH="1">
              <a:off x="965980" y="1551917"/>
              <a:ext cx="1917008" cy="199430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矩形 33"/>
            <p:cNvSpPr/>
            <p:nvPr/>
          </p:nvSpPr>
          <p:spPr bwMode="gray">
            <a:xfrm>
              <a:off x="3401622" y="1170632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 bwMode="gray">
            <a:xfrm>
              <a:off x="361775" y="3782197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 bwMode="gray">
            <a:xfrm>
              <a:off x="5031653" y="3786712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直接连接符 36"/>
            <p:cNvCxnSpPr>
              <a:stCxn id="35" idx="3"/>
              <a:endCxn id="36" idx="1"/>
            </p:cNvCxnSpPr>
            <p:nvPr/>
          </p:nvCxnSpPr>
          <p:spPr bwMode="gray">
            <a:xfrm>
              <a:off x="960377" y="3966863"/>
              <a:ext cx="4071276" cy="4515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stCxn id="34" idx="2"/>
              <a:endCxn id="36" idx="1"/>
            </p:cNvCxnSpPr>
            <p:nvPr/>
          </p:nvCxnSpPr>
          <p:spPr bwMode="gray">
            <a:xfrm>
              <a:off x="3700923" y="1539964"/>
              <a:ext cx="1330730" cy="2431414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文本框 38"/>
            <p:cNvSpPr txBox="1"/>
            <p:nvPr/>
          </p:nvSpPr>
          <p:spPr bwMode="gray">
            <a:xfrm rot="19043808">
              <a:off x="1745181" y="2346256"/>
              <a:ext cx="1066363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40" name="文本框 39"/>
            <p:cNvSpPr txBox="1"/>
            <p:nvPr/>
          </p:nvSpPr>
          <p:spPr bwMode="gray">
            <a:xfrm rot="3210563">
              <a:off x="3471750" y="2543240"/>
              <a:ext cx="1212142" cy="227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41" name="文本框 40"/>
            <p:cNvSpPr txBox="1"/>
            <p:nvPr/>
          </p:nvSpPr>
          <p:spPr bwMode="gray">
            <a:xfrm>
              <a:off x="5113031" y="3425776"/>
              <a:ext cx="376206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 bwMode="gray">
            <a:xfrm>
              <a:off x="5113031" y="3796878"/>
              <a:ext cx="376206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gray">
            <a:xfrm>
              <a:off x="423509" y="3796878"/>
              <a:ext cx="376206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gray">
            <a:xfrm>
              <a:off x="398627" y="3387208"/>
              <a:ext cx="376206" cy="25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6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zh-CN" altLang="en-US" dirty="0"/>
              <a:t>网关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7677" y="5491199"/>
            <a:ext cx="4486275" cy="714389"/>
          </a:xfrm>
        </p:spPr>
        <p:txBody>
          <a:bodyPr/>
          <a:lstStyle/>
          <a:p>
            <a:r>
              <a:rPr lang="en-US" sz="1600" b="1" dirty="0">
                <a:latin typeface="+mn-ea"/>
              </a:rPr>
              <a:t>VxLAN L2 Gateway: </a:t>
            </a:r>
            <a:r>
              <a:rPr lang="zh-CN" altLang="en-US" sz="1600" dirty="0">
                <a:latin typeface="+mn-ea"/>
              </a:rPr>
              <a:t>允许租户接入</a:t>
            </a:r>
            <a:r>
              <a:rPr lang="en-US" altLang="zh-CN" sz="1600" dirty="0" err="1">
                <a:latin typeface="+mn-ea"/>
              </a:rPr>
              <a:t>VxLAN</a:t>
            </a:r>
            <a:r>
              <a:rPr lang="zh-CN" altLang="en-US" sz="1600" dirty="0">
                <a:latin typeface="+mn-ea"/>
              </a:rPr>
              <a:t>网络，实现相同</a:t>
            </a:r>
            <a:r>
              <a:rPr lang="en-US" altLang="zh-CN" sz="1600" dirty="0">
                <a:latin typeface="+mn-ea"/>
              </a:rPr>
              <a:t>VxLAN</a:t>
            </a:r>
            <a:r>
              <a:rPr lang="zh-CN" altLang="en-US" sz="1600" dirty="0">
                <a:latin typeface="+mn-ea"/>
              </a:rPr>
              <a:t>内部流量互访。</a:t>
            </a:r>
          </a:p>
        </p:txBody>
      </p:sp>
      <p:sp>
        <p:nvSpPr>
          <p:cNvPr id="5" name="矩形 4"/>
          <p:cNvSpPr/>
          <p:nvPr/>
        </p:nvSpPr>
        <p:spPr>
          <a:xfrm>
            <a:off x="6327895" y="5491199"/>
            <a:ext cx="4394099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sz="1600" b="1" dirty="0">
                <a:latin typeface="+mn-ea"/>
                <a:ea typeface="+mn-ea"/>
              </a:rPr>
              <a:t>VxLAN L3 Gateway: </a:t>
            </a:r>
            <a:r>
              <a:rPr lang="zh-CN" altLang="en-US" sz="1600" dirty="0">
                <a:latin typeface="+mn-ea"/>
                <a:ea typeface="+mn-ea"/>
              </a:rPr>
              <a:t>实现不同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直接互访，或者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与非</a:t>
            </a:r>
            <a:r>
              <a:rPr lang="en-US" altLang="zh-CN" sz="1600" dirty="0">
                <a:latin typeface="+mn-ea"/>
                <a:ea typeface="+mn-ea"/>
              </a:rPr>
              <a:t>VxLAN</a:t>
            </a:r>
            <a:r>
              <a:rPr lang="zh-CN" altLang="en-US" sz="1600" dirty="0">
                <a:latin typeface="+mn-ea"/>
                <a:ea typeface="+mn-ea"/>
              </a:rPr>
              <a:t>网络互访。</a:t>
            </a:r>
            <a:endParaRPr lang="en-US" sz="1600" dirty="0">
              <a:latin typeface="+mn-ea"/>
              <a:ea typeface="+mn-ea"/>
            </a:endParaRPr>
          </a:p>
        </p:txBody>
      </p:sp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5131" y="3083775"/>
            <a:ext cx="314425" cy="27597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50" y="2516989"/>
            <a:ext cx="1780732" cy="143652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756993" y="2898745"/>
            <a:ext cx="787039" cy="644756"/>
            <a:chOff x="6691567" y="2992751"/>
            <a:chExt cx="906431" cy="691810"/>
          </a:xfrm>
        </p:grpSpPr>
        <p:pic>
          <p:nvPicPr>
            <p:cNvPr id="64" name="图片 63" descr="接入交换机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3559" y="2992751"/>
              <a:ext cx="852970" cy="691810"/>
            </a:xfrm>
            <a:prstGeom prst="rect">
              <a:avLst/>
            </a:prstGeom>
          </p:spPr>
        </p:pic>
        <p:sp>
          <p:nvSpPr>
            <p:cNvPr id="65" name="椭圆 64"/>
            <p:cNvSpPr/>
            <p:nvPr/>
          </p:nvSpPr>
          <p:spPr>
            <a:xfrm>
              <a:off x="6691567" y="3091636"/>
              <a:ext cx="906431" cy="49658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+mn-ea"/>
                </a:rPr>
                <a:t>VXLAN L2 GW</a:t>
              </a:r>
              <a:endParaRPr lang="zh-CN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0" name="直接连接符 39"/>
          <p:cNvCxnSpPr>
            <a:stCxn id="65" idx="2"/>
            <a:endCxn id="37" idx="3"/>
          </p:cNvCxnSpPr>
          <p:nvPr/>
        </p:nvCxnSpPr>
        <p:spPr>
          <a:xfrm flipH="1" flipV="1">
            <a:off x="1719556" y="3221762"/>
            <a:ext cx="1037437" cy="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12558" y="2894463"/>
            <a:ext cx="430336" cy="559251"/>
          </a:xfrm>
          <a:prstGeom prst="rect">
            <a:avLst/>
          </a:prstGeom>
          <a:solidFill>
            <a:srgbClr val="71BF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+mn-ea"/>
              </a:rPr>
              <a:t>OVS</a:t>
            </a:r>
            <a:endParaRPr lang="zh-CN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35760" y="1559758"/>
            <a:ext cx="1239946" cy="1293178"/>
            <a:chOff x="8993756" y="525605"/>
            <a:chExt cx="1623727" cy="1603905"/>
          </a:xfrm>
        </p:grpSpPr>
        <p:sp>
          <p:nvSpPr>
            <p:cNvPr id="60" name="矩形 59"/>
            <p:cNvSpPr/>
            <p:nvPr/>
          </p:nvSpPr>
          <p:spPr>
            <a:xfrm>
              <a:off x="8993756" y="525605"/>
              <a:ext cx="1623724" cy="406401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DIP:1.1.1.1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SIP:2.2.2.2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993756" y="942622"/>
              <a:ext cx="1623727" cy="4462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UDP D_P: 4789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UDP S_P: HASH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993756" y="1384883"/>
              <a:ext cx="1623724" cy="266792"/>
            </a:xfrm>
            <a:prstGeom prst="rect">
              <a:avLst/>
            </a:prstGeom>
            <a:solidFill>
              <a:srgbClr val="8BAE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VXLAN VNI 200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993756" y="1644602"/>
              <a:ext cx="1623724" cy="484908"/>
            </a:xfrm>
            <a:prstGeom prst="rect">
              <a:avLst/>
            </a:prstGeom>
            <a:solidFill>
              <a:srgbClr val="E8EE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DMAC: MAC1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SMAC: MAC2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1950739" y="2977335"/>
            <a:ext cx="627867" cy="0"/>
          </a:xfrm>
          <a:prstGeom prst="straightConnector1">
            <a:avLst/>
          </a:prstGeom>
          <a:ln w="22225">
            <a:solidFill>
              <a:srgbClr val="00CC66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950739" y="3438429"/>
            <a:ext cx="627866" cy="0"/>
          </a:xfrm>
          <a:prstGeom prst="straightConnector1">
            <a:avLst/>
          </a:prstGeom>
          <a:ln w="22225">
            <a:solidFill>
              <a:srgbClr val="00CC66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479275" y="3098986"/>
            <a:ext cx="1933283" cy="0"/>
          </a:xfrm>
          <a:prstGeom prst="straightConnector1">
            <a:avLst/>
          </a:prstGeom>
          <a:ln w="22225">
            <a:solidFill>
              <a:srgbClr val="00CC66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514155" y="3310850"/>
            <a:ext cx="1892350" cy="1667"/>
          </a:xfrm>
          <a:prstGeom prst="straightConnector1">
            <a:avLst/>
          </a:prstGeom>
          <a:ln w="22225">
            <a:solidFill>
              <a:srgbClr val="00CC66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19711" y="2270536"/>
            <a:ext cx="1190040" cy="518446"/>
          </a:xfrm>
          <a:prstGeom prst="rect">
            <a:avLst/>
          </a:prstGeom>
          <a:solidFill>
            <a:srgbClr val="E8E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DMAC: MAC1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SMAC: MAC2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VLAN TAG: 100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19556" y="3565907"/>
            <a:ext cx="1152944" cy="496445"/>
          </a:xfrm>
          <a:prstGeom prst="rect">
            <a:avLst/>
          </a:prstGeom>
          <a:solidFill>
            <a:srgbClr val="E8E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DMAC: MAC2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SMAC: MAC1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VLAN TAG: 100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971764" y="3508696"/>
            <a:ext cx="1141536" cy="1288454"/>
            <a:chOff x="8989127" y="3674801"/>
            <a:chExt cx="1477279" cy="1579252"/>
          </a:xfrm>
        </p:grpSpPr>
        <p:sp>
          <p:nvSpPr>
            <p:cNvPr id="56" name="矩形 55"/>
            <p:cNvSpPr/>
            <p:nvPr/>
          </p:nvSpPr>
          <p:spPr>
            <a:xfrm>
              <a:off x="8989127" y="3674801"/>
              <a:ext cx="1477279" cy="4064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DIP: 2.2.2.2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SIP: 1.1.1.1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989127" y="4078697"/>
              <a:ext cx="1477279" cy="44924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UDP D_P: 4789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UDP S_P: HASH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989127" y="4527946"/>
              <a:ext cx="1477279" cy="241197"/>
            </a:xfrm>
            <a:prstGeom prst="rect">
              <a:avLst/>
            </a:prstGeom>
            <a:solidFill>
              <a:srgbClr val="8BAE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VXLAN VNI 200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989127" y="4769144"/>
              <a:ext cx="1477279" cy="484909"/>
            </a:xfrm>
            <a:prstGeom prst="rect">
              <a:avLst/>
            </a:prstGeom>
            <a:solidFill>
              <a:srgbClr val="E8EE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DMAC: MAC2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SMAC: MAC1</a:t>
              </a:r>
              <a:endParaRPr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38737" y="3322260"/>
            <a:ext cx="859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latin typeface="+mn-ea"/>
                <a:ea typeface="+mn-ea"/>
              </a:rPr>
              <a:t>PC1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MAC 1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VLAN 100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92000" y="2315790"/>
            <a:ext cx="1245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latin typeface="+mn-ea"/>
                <a:ea typeface="+mn-ea"/>
              </a:rPr>
              <a:t>OVS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VXLAN VNI 200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VTEP: 2.2.2.2</a:t>
            </a:r>
          </a:p>
        </p:txBody>
      </p:sp>
      <p:pic>
        <p:nvPicPr>
          <p:cNvPr id="52" name="图片 5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2386" y="3038999"/>
            <a:ext cx="326060" cy="264392"/>
          </a:xfrm>
          <a:prstGeom prst="rect">
            <a:avLst/>
          </a:prstGeom>
        </p:spPr>
      </p:pic>
      <p:cxnSp>
        <p:nvCxnSpPr>
          <p:cNvPr id="53" name="直接连接符 52"/>
          <p:cNvCxnSpPr>
            <a:stCxn id="52" idx="1"/>
            <a:endCxn id="41" idx="3"/>
          </p:cNvCxnSpPr>
          <p:nvPr/>
        </p:nvCxnSpPr>
        <p:spPr>
          <a:xfrm flipH="1">
            <a:off x="5842894" y="3171195"/>
            <a:ext cx="199492" cy="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61860" y="3248980"/>
            <a:ext cx="1245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latin typeface="+mn-ea"/>
                <a:ea typeface="+mn-ea"/>
              </a:rPr>
              <a:t>VM2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MAC 2</a:t>
            </a:r>
          </a:p>
          <a:p>
            <a:pPr algn="ctr"/>
            <a:r>
              <a:rPr lang="en-US" altLang="zh-CN" sz="1100" dirty="0">
                <a:latin typeface="+mn-ea"/>
                <a:ea typeface="+mn-ea"/>
              </a:rPr>
              <a:t>VXLAN VNI 200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83987" y="3532940"/>
            <a:ext cx="1245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050" b="1"/>
            </a:lvl1pPr>
          </a:lstStyle>
          <a:p>
            <a:r>
              <a:rPr lang="en-US" altLang="zh-CN" sz="1100" dirty="0">
                <a:latin typeface="+mn-ea"/>
                <a:ea typeface="+mn-ea"/>
              </a:rPr>
              <a:t>TOP1</a:t>
            </a:r>
          </a:p>
          <a:p>
            <a:r>
              <a:rPr lang="en-US" altLang="zh-CN" sz="1100" b="0" dirty="0">
                <a:latin typeface="+mn-ea"/>
                <a:ea typeface="+mn-ea"/>
              </a:rPr>
              <a:t>VXLAN VNI 200</a:t>
            </a:r>
          </a:p>
          <a:p>
            <a:r>
              <a:rPr lang="en-US" altLang="zh-CN" sz="1100" b="0" dirty="0">
                <a:latin typeface="+mn-ea"/>
                <a:ea typeface="+mn-ea"/>
              </a:rPr>
              <a:t>VTEP: 1.1.1.1</a:t>
            </a:r>
            <a:endParaRPr lang="zh-CN" altLang="en-US" sz="1100" b="0" dirty="0">
              <a:latin typeface="+mn-ea"/>
              <a:ea typeface="+mn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171544" y="3943644"/>
            <a:ext cx="819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Switch_1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188" name="组合 187"/>
          <p:cNvGrpSpPr/>
          <p:nvPr/>
        </p:nvGrpSpPr>
        <p:grpSpPr>
          <a:xfrm>
            <a:off x="6597925" y="1412776"/>
            <a:ext cx="4903363" cy="4160684"/>
            <a:chOff x="6597925" y="1412776"/>
            <a:chExt cx="4903363" cy="4160684"/>
          </a:xfrm>
        </p:grpSpPr>
        <p:pic>
          <p:nvPicPr>
            <p:cNvPr id="70" name="图片 69" descr="核心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1460" y="4041068"/>
              <a:ext cx="325737" cy="237710"/>
            </a:xfrm>
            <a:prstGeom prst="rect">
              <a:avLst/>
            </a:prstGeom>
          </p:spPr>
        </p:pic>
        <p:pic>
          <p:nvPicPr>
            <p:cNvPr id="71" name="图片 70" descr="核心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7676" y="4086388"/>
              <a:ext cx="332591" cy="242712"/>
            </a:xfrm>
            <a:prstGeom prst="rect">
              <a:avLst/>
            </a:prstGeom>
          </p:spPr>
        </p:pic>
        <p:pic>
          <p:nvPicPr>
            <p:cNvPr id="72" name="图片 71" descr="核心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7321" y="3987982"/>
              <a:ext cx="325737" cy="237710"/>
            </a:xfrm>
            <a:prstGeom prst="rect">
              <a:avLst/>
            </a:prstGeom>
          </p:spPr>
        </p:pic>
        <p:pic>
          <p:nvPicPr>
            <p:cNvPr id="73" name="图片 72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4972" y="1635648"/>
              <a:ext cx="288357" cy="197525"/>
            </a:xfrm>
            <a:prstGeom prst="rect">
              <a:avLst/>
            </a:prstGeom>
          </p:spPr>
        </p:pic>
        <p:sp>
          <p:nvSpPr>
            <p:cNvPr id="74" name="云形 73"/>
            <p:cNvSpPr/>
            <p:nvPr/>
          </p:nvSpPr>
          <p:spPr>
            <a:xfrm>
              <a:off x="7824687" y="1794849"/>
              <a:ext cx="1481013" cy="496702"/>
            </a:xfrm>
            <a:prstGeom prst="cloud">
              <a:avLst/>
            </a:prstGeom>
            <a:solidFill>
              <a:srgbClr val="EFF4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IP network</a:t>
              </a:r>
              <a:endParaRPr lang="zh-CN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75" name="图片 74" descr="核心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9826" y="2281312"/>
              <a:ext cx="334928" cy="244417"/>
            </a:xfrm>
            <a:prstGeom prst="rect">
              <a:avLst/>
            </a:prstGeom>
          </p:spPr>
        </p:pic>
        <p:cxnSp>
          <p:nvCxnSpPr>
            <p:cNvPr id="76" name="直接连接符 75"/>
            <p:cNvCxnSpPr>
              <a:stCxn id="75" idx="2"/>
              <a:endCxn id="83" idx="0"/>
            </p:cNvCxnSpPr>
            <p:nvPr/>
          </p:nvCxnSpPr>
          <p:spPr>
            <a:xfrm>
              <a:off x="8517290" y="2525729"/>
              <a:ext cx="4403" cy="2441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7019815" y="4003351"/>
              <a:ext cx="152427" cy="37717"/>
            </a:xfrm>
            <a:prstGeom prst="rect">
              <a:avLst/>
            </a:prstGeom>
            <a:solidFill>
              <a:srgbClr val="D968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455650" y="4031724"/>
              <a:ext cx="116872" cy="45348"/>
            </a:xfrm>
            <a:prstGeom prst="rect">
              <a:avLst/>
            </a:prstGeom>
            <a:solidFill>
              <a:srgbClr val="D968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712667" y="3932906"/>
              <a:ext cx="219969" cy="54619"/>
            </a:xfrm>
            <a:prstGeom prst="rect">
              <a:avLst/>
            </a:prstGeom>
            <a:solidFill>
              <a:srgbClr val="D968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pic>
          <p:nvPicPr>
            <p:cNvPr id="80" name="图片 79" descr="无线网桥-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373961" flipV="1">
              <a:off x="6899685" y="3367819"/>
              <a:ext cx="1701707" cy="178017"/>
            </a:xfrm>
            <a:prstGeom prst="rect">
              <a:avLst/>
            </a:prstGeom>
          </p:spPr>
        </p:pic>
        <p:pic>
          <p:nvPicPr>
            <p:cNvPr id="81" name="图片 80" descr="无线网桥-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 flipV="1">
              <a:off x="8061349" y="3435146"/>
              <a:ext cx="950546" cy="199196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8376598" y="2992397"/>
              <a:ext cx="295431" cy="47711"/>
            </a:xfrm>
            <a:prstGeom prst="rect">
              <a:avLst/>
            </a:prstGeom>
            <a:solidFill>
              <a:srgbClr val="D968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pic>
          <p:nvPicPr>
            <p:cNvPr id="83" name="图片 82" descr="核心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2553" y="2769843"/>
              <a:ext cx="358279" cy="220057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6674419" y="4416010"/>
              <a:ext cx="849265" cy="814783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85" name="直接连接符 84"/>
            <p:cNvCxnSpPr>
              <a:stCxn id="70" idx="2"/>
              <a:endCxn id="84" idx="0"/>
            </p:cNvCxnSpPr>
            <p:nvPr/>
          </p:nvCxnSpPr>
          <p:spPr>
            <a:xfrm flipH="1">
              <a:off x="7099052" y="4278778"/>
              <a:ext cx="5277" cy="13723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8102261" y="4416205"/>
              <a:ext cx="830382" cy="814589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8505364" y="4286614"/>
              <a:ext cx="6520" cy="12959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9146719" y="4416203"/>
              <a:ext cx="849581" cy="814589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89" name="直接连接符 88"/>
            <p:cNvCxnSpPr>
              <a:stCxn id="72" idx="2"/>
              <a:endCxn id="88" idx="0"/>
            </p:cNvCxnSpPr>
            <p:nvPr/>
          </p:nvCxnSpPr>
          <p:spPr>
            <a:xfrm flipH="1">
              <a:off x="9571509" y="4225693"/>
              <a:ext cx="268681" cy="19051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0317962" y="4416205"/>
              <a:ext cx="827587" cy="814588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91" name="直接连接符 90"/>
            <p:cNvCxnSpPr>
              <a:stCxn id="72" idx="2"/>
              <a:endCxn id="90" idx="0"/>
            </p:cNvCxnSpPr>
            <p:nvPr/>
          </p:nvCxnSpPr>
          <p:spPr>
            <a:xfrm>
              <a:off x="9840190" y="4225693"/>
              <a:ext cx="891566" cy="1905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6791194" y="4475660"/>
              <a:ext cx="630695" cy="132392"/>
            </a:xfrm>
            <a:prstGeom prst="rect">
              <a:avLst/>
            </a:prstGeom>
            <a:solidFill>
              <a:srgbClr val="D2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7F5EFC"/>
                  </a:solidFill>
                  <a:latin typeface="+mn-ea"/>
                </a:rPr>
                <a:t>VLAN</a:t>
              </a:r>
              <a:endParaRPr lang="zh-CN" altLang="en-US" sz="1200" dirty="0">
                <a:solidFill>
                  <a:srgbClr val="7F5EFC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6810309" y="4608053"/>
              <a:ext cx="570379" cy="222518"/>
              <a:chOff x="6440534" y="5219700"/>
              <a:chExt cx="754451" cy="329991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6440534" y="5346701"/>
                <a:ext cx="202989" cy="20298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6715914" y="5346701"/>
                <a:ext cx="202990" cy="202990"/>
              </a:xfrm>
              <a:prstGeom prst="ellipse">
                <a:avLst/>
              </a:prstGeom>
              <a:solidFill>
                <a:srgbClr val="D9680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6991995" y="5346701"/>
                <a:ext cx="202990" cy="202990"/>
              </a:xfrm>
              <a:prstGeom prst="ellipse">
                <a:avLst/>
              </a:prstGeom>
              <a:solidFill>
                <a:srgbClr val="70A0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77" name="直接连接符 176"/>
              <p:cNvCxnSpPr/>
              <p:nvPr/>
            </p:nvCxnSpPr>
            <p:spPr>
              <a:xfrm>
                <a:off x="6542028" y="5219700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6819123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7082352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矩形 165"/>
            <p:cNvSpPr/>
            <p:nvPr/>
          </p:nvSpPr>
          <p:spPr>
            <a:xfrm>
              <a:off x="8174801" y="4468857"/>
              <a:ext cx="673880" cy="178598"/>
            </a:xfrm>
            <a:prstGeom prst="rect">
              <a:avLst/>
            </a:prstGeom>
            <a:solidFill>
              <a:srgbClr val="D2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D88055"/>
                  </a:solidFill>
                  <a:latin typeface="+mn-ea"/>
                </a:rPr>
                <a:t>VXLAN</a:t>
              </a:r>
              <a:endParaRPr lang="zh-CN" altLang="en-US" sz="1050" dirty="0">
                <a:solidFill>
                  <a:srgbClr val="D88055"/>
                </a:solidFill>
                <a:latin typeface="+mn-ea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8233163" y="4646641"/>
              <a:ext cx="570379" cy="222519"/>
              <a:chOff x="6440534" y="5219700"/>
              <a:chExt cx="754451" cy="329991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6440534" y="5346702"/>
                <a:ext cx="202988" cy="20298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6715914" y="5346701"/>
                <a:ext cx="202990" cy="20299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6991995" y="5346701"/>
                <a:ext cx="202990" cy="20299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42028" y="5219700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819123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7082352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9264352" y="4457703"/>
              <a:ext cx="630695" cy="183654"/>
            </a:xfrm>
            <a:prstGeom prst="rect">
              <a:avLst/>
            </a:prstGeom>
            <a:solidFill>
              <a:srgbClr val="D2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887FFA"/>
                  </a:solidFill>
                  <a:latin typeface="+mn-ea"/>
                </a:rPr>
                <a:t>VLAN</a:t>
              </a:r>
              <a:endParaRPr lang="zh-CN" altLang="en-US" sz="1200" dirty="0">
                <a:solidFill>
                  <a:srgbClr val="887FFA"/>
                </a:solidFill>
                <a:latin typeface="+mn-ea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9284267" y="4639507"/>
              <a:ext cx="570380" cy="229650"/>
              <a:chOff x="6440534" y="5209125"/>
              <a:chExt cx="754451" cy="340568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6440534" y="5346703"/>
                <a:ext cx="202989" cy="20299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715914" y="5346701"/>
                <a:ext cx="202990" cy="202990"/>
              </a:xfrm>
              <a:prstGeom prst="ellipse">
                <a:avLst/>
              </a:prstGeom>
              <a:solidFill>
                <a:srgbClr val="D9680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991995" y="5346701"/>
                <a:ext cx="202990" cy="202990"/>
              </a:xfrm>
              <a:prstGeom prst="ellipse">
                <a:avLst/>
              </a:prstGeom>
              <a:solidFill>
                <a:srgbClr val="70A0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3" name="直接连接符 162"/>
              <p:cNvCxnSpPr/>
              <p:nvPr/>
            </p:nvCxnSpPr>
            <p:spPr>
              <a:xfrm>
                <a:off x="6542028" y="5219700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6819123" y="5209125"/>
                <a:ext cx="1" cy="1270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7082352" y="5209125"/>
                <a:ext cx="1" cy="1270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0" name="矩形 149"/>
            <p:cNvSpPr/>
            <p:nvPr/>
          </p:nvSpPr>
          <p:spPr>
            <a:xfrm>
              <a:off x="10402669" y="4470294"/>
              <a:ext cx="685055" cy="200178"/>
            </a:xfrm>
            <a:prstGeom prst="rect">
              <a:avLst/>
            </a:prstGeom>
            <a:solidFill>
              <a:srgbClr val="D2DF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D87A46"/>
                  </a:solidFill>
                  <a:latin typeface="+mn-ea"/>
                </a:rPr>
                <a:t>VXLAN</a:t>
              </a:r>
              <a:endParaRPr lang="zh-CN" altLang="en-US" sz="1100" dirty="0">
                <a:solidFill>
                  <a:srgbClr val="D87A46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10437069" y="4675408"/>
              <a:ext cx="570380" cy="222518"/>
              <a:chOff x="6440534" y="5219700"/>
              <a:chExt cx="754451" cy="329991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6440534" y="5346701"/>
                <a:ext cx="202989" cy="20298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6715914" y="5346701"/>
                <a:ext cx="202990" cy="202990"/>
              </a:xfrm>
              <a:prstGeom prst="ellipse">
                <a:avLst/>
              </a:prstGeom>
              <a:solidFill>
                <a:srgbClr val="D9680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6991995" y="5346701"/>
                <a:ext cx="202990" cy="202990"/>
              </a:xfrm>
              <a:prstGeom prst="ellipse">
                <a:avLst/>
              </a:prstGeom>
              <a:solidFill>
                <a:srgbClr val="70A0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55" name="直接连接符 154"/>
              <p:cNvCxnSpPr/>
              <p:nvPr/>
            </p:nvCxnSpPr>
            <p:spPr>
              <a:xfrm>
                <a:off x="6542028" y="5219700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6819123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7082352" y="5233553"/>
                <a:ext cx="1" cy="127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接箭头连接符 96"/>
            <p:cNvCxnSpPr/>
            <p:nvPr/>
          </p:nvCxnSpPr>
          <p:spPr>
            <a:xfrm>
              <a:off x="6898568" y="4187888"/>
              <a:ext cx="0" cy="200327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7267156" y="3121495"/>
              <a:ext cx="680004" cy="470679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流程图: 直接访问存储器 98"/>
            <p:cNvSpPr/>
            <p:nvPr/>
          </p:nvSpPr>
          <p:spPr>
            <a:xfrm>
              <a:off x="10382296" y="2630763"/>
              <a:ext cx="943378" cy="609441"/>
            </a:xfrm>
            <a:prstGeom prst="flowChartMagneticDrum">
              <a:avLst/>
            </a:prstGeom>
            <a:solidFill>
              <a:srgbClr val="EFF3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 rot="19339173">
              <a:off x="7117042" y="3240658"/>
              <a:ext cx="117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VXLAN tunnel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 rot="5400000">
              <a:off x="7991543" y="3331474"/>
              <a:ext cx="1103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VXLAN tunnel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pic>
          <p:nvPicPr>
            <p:cNvPr id="102" name="图片 101" descr="无线网桥-蓝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295479" flipV="1">
              <a:off x="8452699" y="3306456"/>
              <a:ext cx="1543687" cy="181170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 rot="2459709">
              <a:off x="8687773" y="3334605"/>
              <a:ext cx="1248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VXLAN tunnel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flipH="1">
              <a:off x="8294909" y="3247402"/>
              <a:ext cx="9357" cy="1030420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9146719" y="3130969"/>
              <a:ext cx="513677" cy="453078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9452062" y="4216886"/>
              <a:ext cx="204463" cy="148869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10180045" y="4204629"/>
              <a:ext cx="629159" cy="143593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107"/>
            <p:cNvGrpSpPr/>
            <p:nvPr/>
          </p:nvGrpSpPr>
          <p:grpSpPr>
            <a:xfrm>
              <a:off x="9250718" y="2644723"/>
              <a:ext cx="966758" cy="523220"/>
              <a:chOff x="8250846" y="2080693"/>
              <a:chExt cx="1278748" cy="651406"/>
            </a:xfrm>
          </p:grpSpPr>
          <p:sp>
            <p:nvSpPr>
              <p:cNvPr id="148" name="流程图: 直接访问存储器 147"/>
              <p:cNvSpPr/>
              <p:nvPr/>
            </p:nvSpPr>
            <p:spPr>
              <a:xfrm>
                <a:off x="8250846" y="2146228"/>
                <a:ext cx="1205956" cy="477032"/>
              </a:xfrm>
              <a:prstGeom prst="flowChartMagneticDrum">
                <a:avLst/>
              </a:prstGeom>
              <a:solidFill>
                <a:srgbClr val="D2DF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8268879" y="2080693"/>
                <a:ext cx="1260715" cy="6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+mn-ea"/>
                    <a:ea typeface="+mn-ea"/>
                  </a:rPr>
                  <a:t>L2 sub-interface</a:t>
                </a:r>
                <a:endParaRPr lang="zh-CN" altLang="en-US" sz="14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0447550" y="2724574"/>
              <a:ext cx="631861" cy="248352"/>
              <a:chOff x="3174400" y="1190172"/>
              <a:chExt cx="1197894" cy="52787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174400" y="1190172"/>
                <a:ext cx="598947" cy="527877"/>
              </a:xfrm>
              <a:prstGeom prst="rect">
                <a:avLst/>
              </a:prstGeom>
              <a:solidFill>
                <a:srgbClr val="D2DFF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+mn-ea"/>
                  </a:rPr>
                  <a:t>L2</a:t>
                </a:r>
                <a:endParaRPr lang="zh-CN" altLang="en-US" sz="900" dirty="0">
                  <a:latin typeface="+mn-ea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773347" y="1190173"/>
                <a:ext cx="598947" cy="527877"/>
              </a:xfrm>
              <a:prstGeom prst="rect">
                <a:avLst/>
              </a:prstGeom>
              <a:solidFill>
                <a:srgbClr val="75A3D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latin typeface="+mn-ea"/>
                  </a:rPr>
                  <a:t>L3</a:t>
                </a:r>
                <a:endParaRPr lang="zh-CN" altLang="en-US" sz="900" dirty="0">
                  <a:latin typeface="+mn-ea"/>
                </a:endParaRPr>
              </a:p>
            </p:txBody>
          </p:sp>
        </p:grpSp>
        <p:sp>
          <p:nvSpPr>
            <p:cNvPr id="110" name="右箭头 109"/>
            <p:cNvSpPr/>
            <p:nvPr/>
          </p:nvSpPr>
          <p:spPr>
            <a:xfrm>
              <a:off x="8788424" y="2792715"/>
              <a:ext cx="265412" cy="168803"/>
            </a:xfrm>
            <a:prstGeom prst="rightArrow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flipH="1">
              <a:off x="9061269" y="2829389"/>
              <a:ext cx="193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9061269" y="2932155"/>
              <a:ext cx="193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10013920" y="2807427"/>
              <a:ext cx="307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0023796" y="2910193"/>
              <a:ext cx="307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环形箭头 114"/>
            <p:cNvSpPr/>
            <p:nvPr/>
          </p:nvSpPr>
          <p:spPr>
            <a:xfrm flipV="1">
              <a:off x="10545959" y="2794902"/>
              <a:ext cx="408341" cy="269615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476318"/>
                <a:gd name="adj5" fmla="val 7199"/>
              </a:avLst>
            </a:prstGeom>
            <a:ln w="1270">
              <a:solidFill>
                <a:srgbClr val="5C9BD5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环形箭头 115"/>
            <p:cNvSpPr/>
            <p:nvPr/>
          </p:nvSpPr>
          <p:spPr>
            <a:xfrm flipH="1">
              <a:off x="10542251" y="2617518"/>
              <a:ext cx="415751" cy="324347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476318"/>
                <a:gd name="adj5" fmla="val 7199"/>
              </a:avLst>
            </a:prstGeom>
            <a:ln w="1270">
              <a:solidFill>
                <a:srgbClr val="5C9BD5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文本框 116"/>
            <p:cNvSpPr txBox="1"/>
            <p:nvPr/>
          </p:nvSpPr>
          <p:spPr>
            <a:xfrm>
              <a:off x="9336360" y="2023190"/>
              <a:ext cx="1262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Flow matching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277518" y="3890817"/>
              <a:ext cx="6591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n-ea"/>
                  <a:ea typeface="+mn-ea"/>
                </a:rPr>
                <a:t>VXLAN</a:t>
              </a:r>
            </a:p>
            <a:p>
              <a:r>
                <a:rPr lang="en-US" altLang="zh-CN" sz="1100" dirty="0">
                  <a:latin typeface="+mn-ea"/>
                  <a:ea typeface="+mn-ea"/>
                </a:rPr>
                <a:t>L2 GW</a:t>
              </a:r>
              <a:endParaRPr lang="zh-CN" altLang="en-US" sz="1100" dirty="0">
                <a:latin typeface="+mn-ea"/>
                <a:ea typeface="+mn-ea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059162" y="3844993"/>
              <a:ext cx="6591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n-ea"/>
                  <a:ea typeface="+mn-ea"/>
                </a:rPr>
                <a:t>VXLAN</a:t>
              </a:r>
            </a:p>
            <a:p>
              <a:r>
                <a:rPr lang="en-US" altLang="zh-CN" sz="1100" dirty="0">
                  <a:latin typeface="+mn-ea"/>
                  <a:ea typeface="+mn-ea"/>
                </a:rPr>
                <a:t>L2 GW</a:t>
              </a:r>
              <a:endParaRPr lang="zh-CN" altLang="en-US" sz="1100" dirty="0">
                <a:latin typeface="+mn-ea"/>
                <a:ea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0471839" y="2104329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Destination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      MAC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1" name="弧形 120"/>
            <p:cNvSpPr/>
            <p:nvPr/>
          </p:nvSpPr>
          <p:spPr>
            <a:xfrm rot="18383219">
              <a:off x="9675881" y="2418620"/>
              <a:ext cx="999827" cy="1283784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2" name="弧形 121"/>
            <p:cNvSpPr/>
            <p:nvPr/>
          </p:nvSpPr>
          <p:spPr>
            <a:xfrm rot="18383219" flipH="1" flipV="1">
              <a:off x="9368159" y="2015326"/>
              <a:ext cx="943200" cy="140360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597925" y="4841478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Server1-1</a:t>
              </a:r>
            </a:p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192.168.1.2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997978" y="4853639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Server2-1</a:t>
              </a:r>
            </a:p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192.168.2.2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078325" y="4850992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Server3-1</a:t>
              </a:r>
            </a:p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192.168.4.2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0237122" y="4841934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Server3-2</a:t>
              </a:r>
            </a:p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192.168.4.3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741781" y="268092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L3GW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L2GW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719802" y="2545994"/>
              <a:ext cx="819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en-US" altLang="zh-CN" dirty="0">
                  <a:latin typeface="+mn-ea"/>
                  <a:ea typeface="+mn-ea"/>
                </a:rPr>
                <a:t>Switch_4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8658693" y="3755587"/>
              <a:ext cx="819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Switch_2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9855912" y="3661747"/>
              <a:ext cx="819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Switch_3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17" idx="2"/>
              <a:endCxn id="146" idx="0"/>
            </p:cNvCxnSpPr>
            <p:nvPr/>
          </p:nvCxnSpPr>
          <p:spPr>
            <a:xfrm>
              <a:off x="9967815" y="2300189"/>
              <a:ext cx="637701" cy="424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20" idx="2"/>
              <a:endCxn id="147" idx="0"/>
            </p:cNvCxnSpPr>
            <p:nvPr/>
          </p:nvCxnSpPr>
          <p:spPr>
            <a:xfrm flipH="1">
              <a:off x="10921447" y="2565994"/>
              <a:ext cx="65117" cy="158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10645263" y="5370729"/>
              <a:ext cx="190844" cy="97090"/>
            </a:xfrm>
            <a:prstGeom prst="rect">
              <a:avLst/>
            </a:prstGeom>
            <a:solidFill>
              <a:srgbClr val="D968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836107" y="529646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184232" y="1412776"/>
              <a:ext cx="676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5C9BD5"/>
                  </a:solidFill>
                  <a:latin typeface="+mn-ea"/>
                  <a:ea typeface="+mn-ea"/>
                </a:rPr>
                <a:t>VLAN</a:t>
              </a:r>
              <a:endParaRPr lang="zh-CN" altLang="en-US" sz="1400" dirty="0">
                <a:solidFill>
                  <a:srgbClr val="5C9BD5"/>
                </a:solidFill>
                <a:latin typeface="+mn-ea"/>
                <a:ea typeface="+mn-ea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58860" y="1563929"/>
              <a:ext cx="153464" cy="13687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606513" y="2545994"/>
              <a:ext cx="0" cy="208007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10539927" y="299891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BDIF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8733290" y="2540067"/>
              <a:ext cx="742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Packet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9968764" y="2499121"/>
              <a:ext cx="411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BD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>
            <a:xfrm>
              <a:off x="8976320" y="1808820"/>
              <a:ext cx="0" cy="380986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6756402" y="4650872"/>
              <a:ext cx="0" cy="200327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9239274" y="4659467"/>
              <a:ext cx="0" cy="200327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10391294" y="4704837"/>
              <a:ext cx="0" cy="200327"/>
            </a:xfrm>
            <a:prstGeom prst="straightConnector1">
              <a:avLst/>
            </a:prstGeom>
            <a:ln w="25400">
              <a:solidFill>
                <a:srgbClr val="39C2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4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是一个非常重要的</a:t>
            </a:r>
            <a:r>
              <a:rPr lang="en-US" altLang="zh-CN" dirty="0"/>
              <a:t>overlay</a:t>
            </a:r>
            <a:r>
              <a:rPr lang="zh-CN" altLang="en-US" dirty="0"/>
              <a:t>技术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SDN</a:t>
            </a:r>
            <a:r>
              <a:rPr lang="zh-CN" altLang="en-US" dirty="0"/>
              <a:t>的网络场景中应用较广，比如云网一体化的数据中心场景，又如</a:t>
            </a:r>
            <a:r>
              <a:rPr lang="en-US" altLang="zh-CN" dirty="0" err="1"/>
              <a:t>CloudVPN</a:t>
            </a:r>
            <a:r>
              <a:rPr lang="zh-CN" altLang="en-US" dirty="0"/>
              <a:t>中的叠加网络。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VxLAN</a:t>
            </a:r>
            <a:r>
              <a:rPr lang="zh-CN" altLang="en-US" dirty="0"/>
              <a:t>的产生的原因及基本概念。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Vxlan</a:t>
            </a:r>
            <a:r>
              <a:rPr lang="zh-CN" altLang="en-US" dirty="0"/>
              <a:t>网络流量的分析，能够端到端理解</a:t>
            </a:r>
            <a:r>
              <a:rPr lang="en-US" altLang="zh-CN" dirty="0"/>
              <a:t>SDN DCN</a:t>
            </a:r>
            <a:r>
              <a:rPr lang="zh-CN" altLang="en-US" dirty="0"/>
              <a:t>环境网络中业务的实现。</a:t>
            </a:r>
          </a:p>
        </p:txBody>
      </p:sp>
    </p:spTree>
    <p:extLst>
      <p:ext uri="{BB962C8B-B14F-4D97-AF65-F5344CB8AC3E}">
        <p14:creationId xmlns:p14="http://schemas.microsoft.com/office/powerpoint/2010/main" val="189146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接入业务模型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683F1-2CF5-464A-90A8-75C3604FB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/>
              <a:t>VXLAN</a:t>
            </a:r>
            <a:r>
              <a:rPr lang="zh-CN" altLang="en-US" sz="1600" dirty="0"/>
              <a:t>网关使用</a:t>
            </a:r>
            <a:r>
              <a:rPr lang="en-US" altLang="zh-CN" sz="1600" dirty="0"/>
              <a:t>EVC</a:t>
            </a:r>
            <a:r>
              <a:rPr lang="zh-CN" altLang="en-US" sz="1600" dirty="0"/>
              <a:t>的业务模型，模型构件主要包含：</a:t>
            </a:r>
            <a:r>
              <a:rPr lang="en-US" altLang="zh-CN" sz="1600" dirty="0"/>
              <a:t>BD</a:t>
            </a:r>
            <a:r>
              <a:rPr lang="zh-CN" altLang="en-US" sz="1600" dirty="0"/>
              <a:t>（</a:t>
            </a:r>
            <a:r>
              <a:rPr lang="en-US" altLang="zh-CN" sz="1600" dirty="0"/>
              <a:t>Bridge-Domain</a:t>
            </a:r>
            <a:r>
              <a:rPr lang="zh-CN" altLang="en-US" sz="1600" dirty="0"/>
              <a:t>）、</a:t>
            </a:r>
            <a:r>
              <a:rPr lang="en-US" altLang="zh-CN" sz="1600" dirty="0"/>
              <a:t>VNI</a:t>
            </a:r>
            <a:r>
              <a:rPr lang="zh-CN" altLang="en-US" sz="1600" dirty="0"/>
              <a:t>（</a:t>
            </a:r>
            <a:r>
              <a:rPr lang="en-US" altLang="zh-CN" sz="1600" dirty="0"/>
              <a:t>Virtual Net Instance</a:t>
            </a:r>
            <a:r>
              <a:rPr lang="zh-CN" altLang="en-US" sz="1600" dirty="0"/>
              <a:t>）、</a:t>
            </a:r>
            <a:r>
              <a:rPr lang="en-US" altLang="zh-CN" sz="1600" dirty="0"/>
              <a:t>NVE</a:t>
            </a:r>
            <a:r>
              <a:rPr lang="zh-CN" altLang="en-US" sz="1600" dirty="0"/>
              <a:t>（</a:t>
            </a:r>
            <a:r>
              <a:rPr lang="en-US" altLang="zh-CN" sz="1600" dirty="0"/>
              <a:t>Network Virtualization Edge</a:t>
            </a:r>
            <a:r>
              <a:rPr lang="zh-CN" altLang="en-US" sz="1600" dirty="0"/>
              <a:t>）、二层子接口（</a:t>
            </a:r>
            <a:r>
              <a:rPr lang="en-US" altLang="zh-CN" sz="1600" dirty="0"/>
              <a:t>l2 </a:t>
            </a:r>
            <a:r>
              <a:rPr lang="en-US" altLang="zh-CN" sz="1600" dirty="0" err="1"/>
              <a:t>subif</a:t>
            </a:r>
            <a:r>
              <a:rPr lang="zh-CN" altLang="en-US" sz="1600" dirty="0"/>
              <a:t>）、</a:t>
            </a:r>
            <a:r>
              <a:rPr lang="en-US" altLang="zh-CN" sz="1600" dirty="0"/>
              <a:t>VXLAN</a:t>
            </a:r>
            <a:r>
              <a:rPr lang="zh-CN" altLang="en-US" sz="1600" dirty="0"/>
              <a:t>隧道。</a:t>
            </a:r>
          </a:p>
          <a:p>
            <a:pPr lvl="1"/>
            <a:r>
              <a:rPr lang="en-US" altLang="zh-CN" sz="1400" dirty="0"/>
              <a:t>L2-Subif</a:t>
            </a:r>
            <a:r>
              <a:rPr lang="zh-CN" altLang="en-US" sz="1400" dirty="0"/>
              <a:t>：用于用户接入，子接口上可以配置一层</a:t>
            </a:r>
            <a:r>
              <a:rPr lang="en-US" altLang="zh-CN" sz="1400" dirty="0"/>
              <a:t>tag</a:t>
            </a:r>
            <a:r>
              <a:rPr lang="zh-CN" altLang="en-US" sz="1400" dirty="0"/>
              <a:t>接入或者不配置</a:t>
            </a:r>
            <a:r>
              <a:rPr lang="en-US" altLang="zh-CN" sz="1400" dirty="0"/>
              <a:t>tag</a:t>
            </a:r>
            <a:r>
              <a:rPr lang="zh-CN" altLang="en-US" sz="1400" dirty="0"/>
              <a:t>接入；</a:t>
            </a:r>
          </a:p>
          <a:p>
            <a:pPr lvl="1"/>
            <a:r>
              <a:rPr lang="en-US" altLang="zh-CN" sz="1400" dirty="0"/>
              <a:t>BD</a:t>
            </a:r>
            <a:r>
              <a:rPr lang="zh-CN" altLang="en-US" sz="1400" dirty="0"/>
              <a:t>（</a:t>
            </a:r>
            <a:r>
              <a:rPr lang="en-US" altLang="zh-CN" sz="1400" dirty="0"/>
              <a:t>Bridge-Domain</a:t>
            </a:r>
            <a:r>
              <a:rPr lang="zh-CN" altLang="en-US" sz="1400" dirty="0"/>
              <a:t>）：标识一个二层广播域，</a:t>
            </a:r>
            <a:r>
              <a:rPr lang="en-US" altLang="zh-CN" sz="1400" dirty="0"/>
              <a:t>BD</a:t>
            </a:r>
            <a:r>
              <a:rPr lang="zh-CN" altLang="en-US" sz="1400" dirty="0"/>
              <a:t>和</a:t>
            </a:r>
            <a:r>
              <a:rPr lang="en-US" altLang="zh-CN" sz="1400" dirty="0"/>
              <a:t>VNI 1:1</a:t>
            </a:r>
            <a:r>
              <a:rPr lang="zh-CN" altLang="en-US" sz="1400" dirty="0"/>
              <a:t>映射。所有广播域功能基于</a:t>
            </a:r>
            <a:r>
              <a:rPr lang="en-US" altLang="zh-CN" sz="1400" dirty="0"/>
              <a:t>BD</a:t>
            </a:r>
            <a:r>
              <a:rPr lang="zh-CN" altLang="en-US" sz="1400" dirty="0"/>
              <a:t>支持，如</a:t>
            </a:r>
            <a:r>
              <a:rPr lang="en-US" altLang="zh-CN" sz="1400" dirty="0"/>
              <a:t>MAC</a:t>
            </a:r>
            <a:r>
              <a:rPr lang="zh-CN" altLang="en-US" sz="1400" dirty="0"/>
              <a:t>学习、二层查表、广播复制等；</a:t>
            </a:r>
          </a:p>
          <a:p>
            <a:pPr lvl="1"/>
            <a:r>
              <a:rPr lang="en-US" altLang="zh-CN" sz="1400" dirty="0"/>
              <a:t>NVE</a:t>
            </a:r>
            <a:r>
              <a:rPr lang="zh-CN" altLang="en-US" sz="1400" dirty="0"/>
              <a:t>（</a:t>
            </a:r>
            <a:r>
              <a:rPr lang="en-US" altLang="zh-CN" sz="1400" dirty="0"/>
              <a:t>Network Virtualization Edge</a:t>
            </a:r>
            <a:r>
              <a:rPr lang="zh-CN" altLang="en-US" sz="1400" dirty="0"/>
              <a:t>）：主要用于本地</a:t>
            </a:r>
            <a:r>
              <a:rPr lang="en-US" altLang="zh-CN" sz="1400" dirty="0"/>
              <a:t>VTEP</a:t>
            </a:r>
            <a:r>
              <a:rPr lang="zh-CN" altLang="en-US" sz="1400" dirty="0"/>
              <a:t>地址管理，</a:t>
            </a:r>
            <a:r>
              <a:rPr lang="en-US" altLang="zh-CN" sz="1400" dirty="0"/>
              <a:t>VXLAN</a:t>
            </a:r>
            <a:r>
              <a:rPr lang="zh-CN" altLang="en-US" sz="1400" dirty="0"/>
              <a:t>隧道管理，头端复制列表管理；</a:t>
            </a:r>
          </a:p>
          <a:p>
            <a:pPr lvl="1"/>
            <a:r>
              <a:rPr lang="en-US" altLang="zh-CN" sz="1400" dirty="0"/>
              <a:t>VXLAN</a:t>
            </a:r>
            <a:r>
              <a:rPr lang="zh-CN" altLang="en-US" sz="1400" dirty="0"/>
              <a:t>隧道：</a:t>
            </a:r>
            <a:r>
              <a:rPr lang="en-US" altLang="zh-CN" sz="1400" dirty="0"/>
              <a:t>VXLAN</a:t>
            </a:r>
            <a:r>
              <a:rPr lang="zh-CN" altLang="en-US" sz="1400" dirty="0"/>
              <a:t>隧道用于</a:t>
            </a:r>
            <a:r>
              <a:rPr lang="en-US" altLang="zh-CN" sz="1400" dirty="0"/>
              <a:t>VXLAN</a:t>
            </a:r>
            <a:r>
              <a:rPr lang="zh-CN" altLang="en-US" sz="1400" dirty="0"/>
              <a:t>报文的转发，用本地</a:t>
            </a:r>
            <a:r>
              <a:rPr lang="en-US" altLang="zh-CN" sz="1400" dirty="0"/>
              <a:t>VTEP</a:t>
            </a:r>
            <a:r>
              <a:rPr lang="zh-CN" altLang="en-US" sz="1400" dirty="0"/>
              <a:t>地址</a:t>
            </a:r>
            <a:r>
              <a:rPr lang="en-US" altLang="zh-CN" sz="1400" dirty="0"/>
              <a:t>+</a:t>
            </a:r>
            <a:r>
              <a:rPr lang="zh-CN" altLang="en-US" sz="1400" dirty="0"/>
              <a:t>远端</a:t>
            </a:r>
            <a:r>
              <a:rPr lang="en-US" altLang="zh-CN" sz="1400" dirty="0"/>
              <a:t>VTEP</a:t>
            </a:r>
            <a:r>
              <a:rPr lang="zh-CN" altLang="en-US" sz="1400" dirty="0"/>
              <a:t>地址标识 ；</a:t>
            </a:r>
          </a:p>
          <a:p>
            <a:pPr lvl="1"/>
            <a:r>
              <a:rPr lang="en-US" altLang="zh-CN" sz="1400" dirty="0"/>
              <a:t>BDIF</a:t>
            </a:r>
            <a:r>
              <a:rPr lang="zh-CN" altLang="en-US" sz="1400" dirty="0"/>
              <a:t>：</a:t>
            </a:r>
            <a:r>
              <a:rPr lang="en-US" altLang="zh-CN" sz="1400" dirty="0"/>
              <a:t>BD</a:t>
            </a:r>
            <a:r>
              <a:rPr lang="zh-CN" altLang="en-US" sz="1400" dirty="0"/>
              <a:t>域的三层路由接口，用于二层流量进入三层进行路由转发；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1" y="765597"/>
            <a:ext cx="138528" cy="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750">
              <a:ea typeface="华文细黑" panose="02010600040101010101" pitchFamily="2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524001" y="937001"/>
            <a:ext cx="138528" cy="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750">
              <a:ea typeface="华文细黑" panose="02010600040101010101" pitchFamily="2" charset="-122"/>
            </a:endParaRP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15020"/>
              </p:ext>
            </p:extLst>
          </p:nvPr>
        </p:nvGraphicFramePr>
        <p:xfrm>
          <a:off x="2387588" y="4113076"/>
          <a:ext cx="7420257" cy="236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63838" imgH="1960528" progId="Visio.Drawing.11">
                  <p:embed/>
                </p:oleObj>
              </mc:Choice>
              <mc:Fallback>
                <p:oleObj name="Visio" r:id="rId3" imgW="4163838" imgH="19605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588" y="4113076"/>
                        <a:ext cx="7420257" cy="2368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35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接入业务模型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F9CFCC-A703-4371-9665-D714DE27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全局</a:t>
            </a:r>
            <a:r>
              <a:rPr lang="en-US" altLang="zh-CN" sz="2000" dirty="0"/>
              <a:t>VLAN</a:t>
            </a:r>
            <a:r>
              <a:rPr lang="zh-CN" altLang="en-US" sz="2000" dirty="0"/>
              <a:t>接入模型：主要应用在</a:t>
            </a:r>
            <a:r>
              <a:rPr lang="en-US" altLang="zh-CN" sz="2000" dirty="0"/>
              <a:t>L2VPN</a:t>
            </a:r>
            <a:r>
              <a:rPr lang="zh-CN" altLang="en-US" sz="2000" dirty="0"/>
              <a:t>服务场景，</a:t>
            </a:r>
            <a:r>
              <a:rPr lang="en-US" altLang="zh-CN" sz="2000" dirty="0"/>
              <a:t>VLAN</a:t>
            </a:r>
            <a:r>
              <a:rPr lang="zh-CN" altLang="en-US" sz="2000" dirty="0"/>
              <a:t>绑定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,  </a:t>
            </a:r>
            <a:r>
              <a:rPr lang="zh-CN" altLang="en-US" sz="2000" dirty="0"/>
              <a:t>提供将传统</a:t>
            </a:r>
            <a:r>
              <a:rPr lang="en-US" altLang="zh-CN" sz="2000" dirty="0" err="1"/>
              <a:t>port+vlan</a:t>
            </a:r>
            <a:r>
              <a:rPr lang="zh-CN" altLang="en-US" sz="2000" dirty="0"/>
              <a:t>接口接入</a:t>
            </a:r>
            <a:r>
              <a:rPr lang="en-US" altLang="zh-CN" sz="2000" dirty="0"/>
              <a:t>VXLAN</a:t>
            </a:r>
            <a:r>
              <a:rPr lang="zh-CN" altLang="en-US" sz="2000" dirty="0"/>
              <a:t>网络的能力；二层子接口绑定</a:t>
            </a:r>
            <a:r>
              <a:rPr lang="en-US" altLang="zh-CN" sz="2000" dirty="0"/>
              <a:t>BD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1" y="765597"/>
            <a:ext cx="138528" cy="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750">
              <a:ea typeface="华文细黑" panose="02010600040101010101" pitchFamily="2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524001" y="937001"/>
            <a:ext cx="138528" cy="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750"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70446" y="2293582"/>
            <a:ext cx="7433966" cy="2899614"/>
            <a:chOff x="286785" y="1701635"/>
            <a:chExt cx="4111911" cy="2041071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858122"/>
                </p:ext>
              </p:extLst>
            </p:nvPr>
          </p:nvGraphicFramePr>
          <p:xfrm>
            <a:off x="290452" y="1701635"/>
            <a:ext cx="4108244" cy="2041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4502056" imgH="2257455" progId="Visio.Drawing.11">
                    <p:embed/>
                  </p:oleObj>
                </mc:Choice>
                <mc:Fallback>
                  <p:oleObj name="Visio" r:id="rId3" imgW="4502056" imgH="22574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52" y="1701635"/>
                          <a:ext cx="4108244" cy="2041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 bwMode="auto">
            <a:xfrm>
              <a:off x="298513" y="3425275"/>
              <a:ext cx="435212" cy="30740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ctr" anchorCtr="0" compatLnSpc="1">
              <a:prstTxWarp prst="textNoShape">
                <a:avLst/>
              </a:prstTxWarp>
            </a:bodyPr>
            <a:lstStyle/>
            <a:p>
              <a:pPr defTabSz="685617" fontAlgn="base">
                <a:buClr>
                  <a:srgbClr val="CC9900"/>
                </a:buClr>
              </a:pPr>
              <a:endParaRPr lang="en-US" altLang="zh-CN" sz="900" dirty="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endParaRPr>
            </a:p>
            <a:p>
              <a:pPr defTabSz="685617" fontAlgn="base">
                <a:buClr>
                  <a:srgbClr val="CC9900"/>
                </a:buClr>
              </a:pPr>
              <a:endParaRPr lang="zh-CN" altLang="en-US" sz="1350" dirty="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6785" y="3480901"/>
              <a:ext cx="419568" cy="2166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l2subif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 bwMode="auto">
            <a:xfrm flipV="1">
              <a:off x="733726" y="3480901"/>
              <a:ext cx="193469" cy="98079"/>
            </a:xfrm>
            <a:prstGeom prst="line">
              <a:avLst/>
            </a:prstGeom>
            <a:noFill/>
            <a:ln w="31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651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120"/>
          <p:cNvSpPr/>
          <p:nvPr/>
        </p:nvSpPr>
        <p:spPr>
          <a:xfrm>
            <a:off x="4155904" y="1654244"/>
            <a:ext cx="3001757" cy="994513"/>
          </a:xfrm>
          <a:prstGeom prst="parallelogram">
            <a:avLst>
              <a:gd name="adj" fmla="val 69098"/>
            </a:avLst>
          </a:prstGeom>
          <a:solidFill>
            <a:schemeClr val="accent6">
              <a:lumMod val="40000"/>
              <a:lumOff val="60000"/>
              <a:alpha val="74000"/>
            </a:schemeClr>
          </a:solidFill>
          <a:scene3d>
            <a:camera prst="orthographicFront"/>
            <a:lightRig rig="threePt" dir="t"/>
          </a:scene3d>
          <a:sp3d extrusionH="254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80" tIns="81291" rIns="162580" bIns="81291" rtlCol="0" anchor="ctr"/>
          <a:lstStyle/>
          <a:p>
            <a:pPr algn="ctr">
              <a:buClrTx/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+mn-ea"/>
              </a:rPr>
              <a:t>Fabric</a:t>
            </a:r>
            <a:endParaRPr lang="zh-CN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</a:t>
            </a:r>
            <a:r>
              <a:rPr lang="zh-CN" altLang="en-US" dirty="0"/>
              <a:t>逻辑抽象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1580760" y="1949129"/>
            <a:ext cx="1917004" cy="1241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lIns="108018" tIns="54009" rIns="108018" bIns="54009" rtlCol="0" anchor="ctr">
            <a:noAutofit/>
          </a:bodyPr>
          <a:lstStyle/>
          <a:p>
            <a:pPr marL="405068" indent="-405068" algn="ctr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</a:pPr>
            <a:endParaRPr lang="zh-CN" altLang="en-US" sz="1200" b="1" kern="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Rectangle 794"/>
          <p:cNvSpPr/>
          <p:nvPr/>
        </p:nvSpPr>
        <p:spPr bwMode="auto">
          <a:xfrm>
            <a:off x="1570876" y="1502890"/>
            <a:ext cx="1898932" cy="56539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1200" kern="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" name="Rectangle 794"/>
          <p:cNvSpPr/>
          <p:nvPr/>
        </p:nvSpPr>
        <p:spPr bwMode="auto">
          <a:xfrm>
            <a:off x="1570877" y="2986320"/>
            <a:ext cx="1898932" cy="56539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36000" tIns="39602" rIns="36000" bIns="3960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990000"/>
              </a:buClr>
              <a:buSzPct val="60000"/>
              <a:defRPr/>
            </a:pPr>
            <a:endParaRPr lang="en-US" sz="1200" kern="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cxnSp>
        <p:nvCxnSpPr>
          <p:cNvPr id="7" name="直接连接符 6"/>
          <p:cNvCxnSpPr>
            <a:stCxn id="154" idx="2"/>
            <a:endCxn id="204" idx="0"/>
          </p:cNvCxnSpPr>
          <p:nvPr/>
        </p:nvCxnSpPr>
        <p:spPr bwMode="auto">
          <a:xfrm flipH="1">
            <a:off x="3248352" y="1939543"/>
            <a:ext cx="20863" cy="1051966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endCxn id="204" idx="0"/>
          </p:cNvCxnSpPr>
          <p:nvPr/>
        </p:nvCxnSpPr>
        <p:spPr bwMode="auto">
          <a:xfrm>
            <a:off x="1953897" y="2117175"/>
            <a:ext cx="1294455" cy="874334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152" idx="2"/>
          </p:cNvCxnSpPr>
          <p:nvPr/>
        </p:nvCxnSpPr>
        <p:spPr bwMode="auto">
          <a:xfrm flipH="1">
            <a:off x="1780436" y="1929639"/>
            <a:ext cx="473344" cy="124079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53" idx="2"/>
          </p:cNvCxnSpPr>
          <p:nvPr/>
        </p:nvCxnSpPr>
        <p:spPr bwMode="auto">
          <a:xfrm flipH="1">
            <a:off x="1771392" y="1929638"/>
            <a:ext cx="1040166" cy="1122000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52" idx="2"/>
            <a:endCxn id="183" idx="0"/>
          </p:cNvCxnSpPr>
          <p:nvPr/>
        </p:nvCxnSpPr>
        <p:spPr bwMode="auto">
          <a:xfrm>
            <a:off x="2253780" y="1929639"/>
            <a:ext cx="42770" cy="1087101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152" idx="2"/>
            <a:endCxn id="192" idx="0"/>
          </p:cNvCxnSpPr>
          <p:nvPr/>
        </p:nvCxnSpPr>
        <p:spPr bwMode="auto">
          <a:xfrm>
            <a:off x="2253780" y="1929639"/>
            <a:ext cx="510764" cy="1061429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53" idx="2"/>
          </p:cNvCxnSpPr>
          <p:nvPr/>
        </p:nvCxnSpPr>
        <p:spPr bwMode="auto">
          <a:xfrm flipH="1">
            <a:off x="2363201" y="1929638"/>
            <a:ext cx="448357" cy="1202766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4" idx="2"/>
            <a:endCxn id="192" idx="0"/>
          </p:cNvCxnSpPr>
          <p:nvPr/>
        </p:nvCxnSpPr>
        <p:spPr bwMode="auto">
          <a:xfrm flipH="1">
            <a:off x="2764544" y="1939543"/>
            <a:ext cx="504671" cy="1051525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51" idx="2"/>
            <a:endCxn id="177" idx="0"/>
          </p:cNvCxnSpPr>
          <p:nvPr/>
        </p:nvCxnSpPr>
        <p:spPr bwMode="auto">
          <a:xfrm>
            <a:off x="1770549" y="1954197"/>
            <a:ext cx="17644" cy="1074442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54" idx="2"/>
            <a:endCxn id="177" idx="0"/>
          </p:cNvCxnSpPr>
          <p:nvPr/>
        </p:nvCxnSpPr>
        <p:spPr bwMode="auto">
          <a:xfrm flipH="1">
            <a:off x="1788193" y="1939543"/>
            <a:ext cx="1481022" cy="1089096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1" idx="2"/>
            <a:endCxn id="183" idx="0"/>
          </p:cNvCxnSpPr>
          <p:nvPr/>
        </p:nvCxnSpPr>
        <p:spPr bwMode="auto">
          <a:xfrm>
            <a:off x="1770549" y="1954197"/>
            <a:ext cx="526001" cy="1062543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54" idx="2"/>
            <a:endCxn id="183" idx="0"/>
          </p:cNvCxnSpPr>
          <p:nvPr/>
        </p:nvCxnSpPr>
        <p:spPr bwMode="auto">
          <a:xfrm flipH="1">
            <a:off x="2296550" y="1939543"/>
            <a:ext cx="972665" cy="1077197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1" idx="2"/>
            <a:endCxn id="192" idx="0"/>
          </p:cNvCxnSpPr>
          <p:nvPr/>
        </p:nvCxnSpPr>
        <p:spPr bwMode="auto">
          <a:xfrm>
            <a:off x="1770549" y="1954197"/>
            <a:ext cx="993995" cy="1036871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endCxn id="192" idx="0"/>
          </p:cNvCxnSpPr>
          <p:nvPr/>
        </p:nvCxnSpPr>
        <p:spPr bwMode="auto">
          <a:xfrm flipH="1">
            <a:off x="2764544" y="1683179"/>
            <a:ext cx="128203" cy="1307889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51" idx="2"/>
            <a:endCxn id="204" idx="0"/>
          </p:cNvCxnSpPr>
          <p:nvPr/>
        </p:nvCxnSpPr>
        <p:spPr bwMode="auto">
          <a:xfrm>
            <a:off x="1770549" y="1954197"/>
            <a:ext cx="1477803" cy="1037312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4" idx="2"/>
            <a:endCxn id="204" idx="0"/>
          </p:cNvCxnSpPr>
          <p:nvPr/>
        </p:nvCxnSpPr>
        <p:spPr bwMode="auto">
          <a:xfrm flipH="1">
            <a:off x="3248352" y="1939543"/>
            <a:ext cx="20863" cy="1051966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组合 98"/>
          <p:cNvGrpSpPr/>
          <p:nvPr/>
        </p:nvGrpSpPr>
        <p:grpSpPr>
          <a:xfrm>
            <a:off x="1582317" y="1551143"/>
            <a:ext cx="327173" cy="444651"/>
            <a:chOff x="2282265" y="3306514"/>
            <a:chExt cx="453298" cy="518530"/>
          </a:xfrm>
        </p:grpSpPr>
        <p:sp>
          <p:nvSpPr>
            <p:cNvPr id="54" name="Freeform 264"/>
            <p:cNvSpPr>
              <a:spLocks noChangeAspect="1"/>
            </p:cNvSpPr>
            <p:nvPr/>
          </p:nvSpPr>
          <p:spPr bwMode="auto">
            <a:xfrm>
              <a:off x="2657283" y="3374192"/>
              <a:ext cx="78280" cy="450852"/>
            </a:xfrm>
            <a:custGeom>
              <a:avLst/>
              <a:gdLst>
                <a:gd name="T0" fmla="*/ 10752 w 43"/>
                <a:gd name="T1" fmla="*/ 1547 h 226"/>
                <a:gd name="T2" fmla="*/ 1280 w 43"/>
                <a:gd name="T3" fmla="*/ 5701 h 226"/>
                <a:gd name="T4" fmla="*/ 0 w 43"/>
                <a:gd name="T5" fmla="*/ 57597 h 226"/>
                <a:gd name="T6" fmla="*/ 2560 w 43"/>
                <a:gd name="T7" fmla="*/ 56565 h 226"/>
                <a:gd name="T8" fmla="*/ 9728 w 43"/>
                <a:gd name="T9" fmla="*/ 49543 h 226"/>
                <a:gd name="T10" fmla="*/ 11008 w 43"/>
                <a:gd name="T11" fmla="*/ 46168 h 226"/>
                <a:gd name="T12" fmla="*/ 11008 w 43"/>
                <a:gd name="T13" fmla="*/ 4404 h 226"/>
                <a:gd name="T14" fmla="*/ 10752 w 43"/>
                <a:gd name="T15" fmla="*/ 1547 h 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"/>
                <a:gd name="T25" fmla="*/ 0 h 226"/>
                <a:gd name="T26" fmla="*/ 43 w 43"/>
                <a:gd name="T27" fmla="*/ 226 h 2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" h="226">
                  <a:moveTo>
                    <a:pt x="42" y="6"/>
                  </a:moveTo>
                  <a:cubicBezTo>
                    <a:pt x="38" y="0"/>
                    <a:pt x="5" y="22"/>
                    <a:pt x="5" y="2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1"/>
                    <a:pt x="0" y="226"/>
                    <a:pt x="10" y="217"/>
                  </a:cubicBezTo>
                  <a:cubicBezTo>
                    <a:pt x="18" y="210"/>
                    <a:pt x="35" y="195"/>
                    <a:pt x="38" y="190"/>
                  </a:cubicBezTo>
                  <a:cubicBezTo>
                    <a:pt x="42" y="186"/>
                    <a:pt x="43" y="187"/>
                    <a:pt x="43" y="17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7"/>
                    <a:pt x="42" y="6"/>
                    <a:pt x="42" y="6"/>
                  </a:cubicBezTo>
                  <a:close/>
                </a:path>
              </a:pathLst>
            </a:custGeom>
            <a:solidFill>
              <a:srgbClr val="0B3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Freeform 265"/>
            <p:cNvSpPr>
              <a:spLocks noChangeAspect="1"/>
            </p:cNvSpPr>
            <p:nvPr/>
          </p:nvSpPr>
          <p:spPr bwMode="auto">
            <a:xfrm>
              <a:off x="2282265" y="3306514"/>
              <a:ext cx="446016" cy="117441"/>
            </a:xfrm>
            <a:custGeom>
              <a:avLst/>
              <a:gdLst>
                <a:gd name="T0" fmla="*/ 62720 w 245"/>
                <a:gd name="T1" fmla="*/ 9472 h 59"/>
                <a:gd name="T2" fmla="*/ 54272 w 245"/>
                <a:gd name="T3" fmla="*/ 15104 h 59"/>
                <a:gd name="T4" fmla="*/ 2048 w 245"/>
                <a:gd name="T5" fmla="*/ 5632 h 59"/>
                <a:gd name="T6" fmla="*/ 256 w 245"/>
                <a:gd name="T7" fmla="*/ 6912 h 59"/>
                <a:gd name="T8" fmla="*/ 1024 w 245"/>
                <a:gd name="T9" fmla="*/ 4608 h 59"/>
                <a:gd name="T10" fmla="*/ 7680 w 245"/>
                <a:gd name="T11" fmla="*/ 256 h 59"/>
                <a:gd name="T12" fmla="*/ 8960 w 245"/>
                <a:gd name="T13" fmla="*/ 0 h 59"/>
                <a:gd name="T14" fmla="*/ 60672 w 245"/>
                <a:gd name="T15" fmla="*/ 8704 h 59"/>
                <a:gd name="T16" fmla="*/ 62720 w 245"/>
                <a:gd name="T17" fmla="*/ 9472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59"/>
                <a:gd name="T29" fmla="*/ 245 w 245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59">
                  <a:moveTo>
                    <a:pt x="245" y="37"/>
                  </a:moveTo>
                  <a:cubicBezTo>
                    <a:pt x="212" y="59"/>
                    <a:pt x="212" y="59"/>
                    <a:pt x="212" y="59"/>
                  </a:cubicBezTo>
                  <a:cubicBezTo>
                    <a:pt x="92" y="38"/>
                    <a:pt x="18" y="24"/>
                    <a:pt x="8" y="22"/>
                  </a:cubicBezTo>
                  <a:cubicBezTo>
                    <a:pt x="2" y="21"/>
                    <a:pt x="1" y="27"/>
                    <a:pt x="1" y="27"/>
                  </a:cubicBezTo>
                  <a:cubicBezTo>
                    <a:pt x="1" y="27"/>
                    <a:pt x="0" y="21"/>
                    <a:pt x="4" y="18"/>
                  </a:cubicBezTo>
                  <a:cubicBezTo>
                    <a:pt x="7" y="16"/>
                    <a:pt x="23" y="6"/>
                    <a:pt x="30" y="1"/>
                  </a:cubicBezTo>
                  <a:cubicBezTo>
                    <a:pt x="33" y="0"/>
                    <a:pt x="35" y="0"/>
                    <a:pt x="35" y="0"/>
                  </a:cubicBezTo>
                  <a:cubicBezTo>
                    <a:pt x="35" y="0"/>
                    <a:pt x="234" y="34"/>
                    <a:pt x="237" y="34"/>
                  </a:cubicBezTo>
                  <a:cubicBezTo>
                    <a:pt x="244" y="36"/>
                    <a:pt x="245" y="37"/>
                    <a:pt x="245" y="37"/>
                  </a:cubicBezTo>
                  <a:close/>
                </a:path>
              </a:pathLst>
            </a:custGeom>
            <a:solidFill>
              <a:srgbClr val="4564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Freeform 266"/>
            <p:cNvSpPr>
              <a:spLocks noChangeAspect="1"/>
            </p:cNvSpPr>
            <p:nvPr/>
          </p:nvSpPr>
          <p:spPr bwMode="auto">
            <a:xfrm>
              <a:off x="2650001" y="3378173"/>
              <a:ext cx="83742" cy="63697"/>
            </a:xfrm>
            <a:custGeom>
              <a:avLst/>
              <a:gdLst>
                <a:gd name="T0" fmla="*/ 0 w 46"/>
                <a:gd name="T1" fmla="*/ 5632 h 32"/>
                <a:gd name="T2" fmla="*/ 10496 w 46"/>
                <a:gd name="T3" fmla="*/ 0 h 32"/>
                <a:gd name="T4" fmla="*/ 11776 w 46"/>
                <a:gd name="T5" fmla="*/ 1792 h 32"/>
                <a:gd name="T6" fmla="*/ 2048 w 46"/>
                <a:gd name="T7" fmla="*/ 8192 h 32"/>
                <a:gd name="T8" fmla="*/ 0 w 46"/>
                <a:gd name="T9" fmla="*/ 563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2"/>
                <a:gd name="T17" fmla="*/ 46 w 4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2">
                  <a:moveTo>
                    <a:pt x="0" y="22"/>
                  </a:moveTo>
                  <a:cubicBezTo>
                    <a:pt x="0" y="22"/>
                    <a:pt x="37" y="1"/>
                    <a:pt x="41" y="0"/>
                  </a:cubicBezTo>
                  <a:cubicBezTo>
                    <a:pt x="45" y="1"/>
                    <a:pt x="46" y="3"/>
                    <a:pt x="46" y="7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5D76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Freeform 269"/>
            <p:cNvSpPr>
              <a:spLocks noChangeAspect="1" noEditPoints="1"/>
            </p:cNvSpPr>
            <p:nvPr/>
          </p:nvSpPr>
          <p:spPr bwMode="auto">
            <a:xfrm>
              <a:off x="2293188" y="3360258"/>
              <a:ext cx="362274" cy="440900"/>
            </a:xfrm>
            <a:custGeom>
              <a:avLst/>
              <a:gdLst>
                <a:gd name="T0" fmla="*/ 512 w 199"/>
                <a:gd name="T1" fmla="*/ 257 h 221"/>
                <a:gd name="T2" fmla="*/ 0 w 199"/>
                <a:gd name="T3" fmla="*/ 1289 h 221"/>
                <a:gd name="T4" fmla="*/ 0 w 199"/>
                <a:gd name="T5" fmla="*/ 43588 h 221"/>
                <a:gd name="T6" fmla="*/ 1792 w 199"/>
                <a:gd name="T7" fmla="*/ 47225 h 221"/>
                <a:gd name="T8" fmla="*/ 18688 w 199"/>
                <a:gd name="T9" fmla="*/ 50873 h 221"/>
                <a:gd name="T10" fmla="*/ 48128 w 199"/>
                <a:gd name="T11" fmla="*/ 57604 h 221"/>
                <a:gd name="T12" fmla="*/ 49920 w 199"/>
                <a:gd name="T13" fmla="*/ 57347 h 221"/>
                <a:gd name="T14" fmla="*/ 50688 w 199"/>
                <a:gd name="T15" fmla="*/ 55277 h 221"/>
                <a:gd name="T16" fmla="*/ 50688 w 199"/>
                <a:gd name="T17" fmla="*/ 11428 h 221"/>
                <a:gd name="T18" fmla="*/ 49408 w 199"/>
                <a:gd name="T19" fmla="*/ 8828 h 221"/>
                <a:gd name="T20" fmla="*/ 49408 w 199"/>
                <a:gd name="T21" fmla="*/ 8828 h 221"/>
                <a:gd name="T22" fmla="*/ 1792 w 199"/>
                <a:gd name="T23" fmla="*/ 0 h 221"/>
                <a:gd name="T24" fmla="*/ 512 w 199"/>
                <a:gd name="T25" fmla="*/ 257 h 221"/>
                <a:gd name="T26" fmla="*/ 48128 w 199"/>
                <a:gd name="T27" fmla="*/ 57089 h 221"/>
                <a:gd name="T28" fmla="*/ 18688 w 199"/>
                <a:gd name="T29" fmla="*/ 50612 h 221"/>
                <a:gd name="T30" fmla="*/ 2048 w 199"/>
                <a:gd name="T31" fmla="*/ 46707 h 221"/>
                <a:gd name="T32" fmla="*/ 256 w 199"/>
                <a:gd name="T33" fmla="*/ 43588 h 221"/>
                <a:gd name="T34" fmla="*/ 256 w 199"/>
                <a:gd name="T35" fmla="*/ 1289 h 221"/>
                <a:gd name="T36" fmla="*/ 768 w 199"/>
                <a:gd name="T37" fmla="*/ 515 h 221"/>
                <a:gd name="T38" fmla="*/ 1792 w 199"/>
                <a:gd name="T39" fmla="*/ 515 h 221"/>
                <a:gd name="T40" fmla="*/ 49408 w 199"/>
                <a:gd name="T41" fmla="*/ 9351 h 221"/>
                <a:gd name="T42" fmla="*/ 50432 w 199"/>
                <a:gd name="T43" fmla="*/ 11428 h 221"/>
                <a:gd name="T44" fmla="*/ 50432 w 199"/>
                <a:gd name="T45" fmla="*/ 55277 h 221"/>
                <a:gd name="T46" fmla="*/ 49920 w 199"/>
                <a:gd name="T47" fmla="*/ 57089 h 221"/>
                <a:gd name="T48" fmla="*/ 48128 w 199"/>
                <a:gd name="T49" fmla="*/ 57089 h 2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9"/>
                <a:gd name="T76" fmla="*/ 0 h 221"/>
                <a:gd name="T77" fmla="*/ 199 w 199"/>
                <a:gd name="T78" fmla="*/ 221 h 22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9" h="221">
                  <a:moveTo>
                    <a:pt x="2" y="1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67"/>
                    <a:pt x="0" y="167"/>
                  </a:cubicBezTo>
                  <a:cubicBezTo>
                    <a:pt x="0" y="178"/>
                    <a:pt x="1" y="179"/>
                    <a:pt x="7" y="181"/>
                  </a:cubicBezTo>
                  <a:cubicBezTo>
                    <a:pt x="8" y="181"/>
                    <a:pt x="33" y="187"/>
                    <a:pt x="73" y="195"/>
                  </a:cubicBezTo>
                  <a:cubicBezTo>
                    <a:pt x="188" y="221"/>
                    <a:pt x="188" y="221"/>
                    <a:pt x="188" y="221"/>
                  </a:cubicBezTo>
                  <a:cubicBezTo>
                    <a:pt x="190" y="221"/>
                    <a:pt x="194" y="221"/>
                    <a:pt x="195" y="220"/>
                  </a:cubicBezTo>
                  <a:cubicBezTo>
                    <a:pt x="199" y="218"/>
                    <a:pt x="198" y="212"/>
                    <a:pt x="198" y="212"/>
                  </a:cubicBezTo>
                  <a:cubicBezTo>
                    <a:pt x="198" y="212"/>
                    <a:pt x="198" y="44"/>
                    <a:pt x="198" y="44"/>
                  </a:cubicBezTo>
                  <a:cubicBezTo>
                    <a:pt x="198" y="39"/>
                    <a:pt x="198" y="35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lose/>
                  <a:moveTo>
                    <a:pt x="188" y="219"/>
                  </a:moveTo>
                  <a:cubicBezTo>
                    <a:pt x="188" y="219"/>
                    <a:pt x="73" y="194"/>
                    <a:pt x="73" y="194"/>
                  </a:cubicBezTo>
                  <a:cubicBezTo>
                    <a:pt x="39" y="186"/>
                    <a:pt x="9" y="180"/>
                    <a:pt x="8" y="179"/>
                  </a:cubicBezTo>
                  <a:cubicBezTo>
                    <a:pt x="3" y="178"/>
                    <a:pt x="1" y="177"/>
                    <a:pt x="1" y="1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2"/>
                    <a:pt x="5" y="1"/>
                    <a:pt x="7" y="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36"/>
                    <a:pt x="197" y="39"/>
                    <a:pt x="197" y="44"/>
                  </a:cubicBezTo>
                  <a:cubicBezTo>
                    <a:pt x="197" y="212"/>
                    <a:pt x="197" y="212"/>
                    <a:pt x="197" y="212"/>
                  </a:cubicBezTo>
                  <a:cubicBezTo>
                    <a:pt x="197" y="212"/>
                    <a:pt x="197" y="217"/>
                    <a:pt x="195" y="219"/>
                  </a:cubicBezTo>
                  <a:cubicBezTo>
                    <a:pt x="193" y="220"/>
                    <a:pt x="190" y="220"/>
                    <a:pt x="188" y="219"/>
                  </a:cubicBezTo>
                  <a:close/>
                </a:path>
              </a:pathLst>
            </a:custGeom>
            <a:solidFill>
              <a:srgbClr val="2B4F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Freeform 271"/>
            <p:cNvSpPr>
              <a:spLocks noChangeAspect="1" noEditPoints="1"/>
            </p:cNvSpPr>
            <p:nvPr/>
          </p:nvSpPr>
          <p:spPr bwMode="auto">
            <a:xfrm>
              <a:off x="2336879" y="3412011"/>
              <a:ext cx="278533" cy="331421"/>
            </a:xfrm>
            <a:custGeom>
              <a:avLst/>
              <a:gdLst>
                <a:gd name="T0" fmla="*/ 12544 w 153"/>
                <a:gd name="T1" fmla="*/ 13087 h 166"/>
                <a:gd name="T2" fmla="*/ 15616 w 153"/>
                <a:gd name="T3" fmla="*/ 11787 h 166"/>
                <a:gd name="T4" fmla="*/ 15616 w 153"/>
                <a:gd name="T5" fmla="*/ 1815 h 166"/>
                <a:gd name="T6" fmla="*/ 11776 w 153"/>
                <a:gd name="T7" fmla="*/ 776 h 166"/>
                <a:gd name="T8" fmla="*/ 11776 w 153"/>
                <a:gd name="T9" fmla="*/ 9388 h 166"/>
                <a:gd name="T10" fmla="*/ 3584 w 153"/>
                <a:gd name="T11" fmla="*/ 0 h 166"/>
                <a:gd name="T12" fmla="*/ 2304 w 153"/>
                <a:gd name="T13" fmla="*/ 1035 h 166"/>
                <a:gd name="T14" fmla="*/ 512 w 153"/>
                <a:gd name="T15" fmla="*/ 2076 h 166"/>
                <a:gd name="T16" fmla="*/ 8448 w 153"/>
                <a:gd name="T17" fmla="*/ 11529 h 166"/>
                <a:gd name="T18" fmla="*/ 0 w 153"/>
                <a:gd name="T19" fmla="*/ 9912 h 166"/>
                <a:gd name="T20" fmla="*/ 0 w 153"/>
                <a:gd name="T21" fmla="*/ 13617 h 166"/>
                <a:gd name="T22" fmla="*/ 10240 w 153"/>
                <a:gd name="T23" fmla="*/ 15693 h 166"/>
                <a:gd name="T24" fmla="*/ 12544 w 153"/>
                <a:gd name="T25" fmla="*/ 13087 h 166"/>
                <a:gd name="T26" fmla="*/ 12288 w 153"/>
                <a:gd name="T27" fmla="*/ 27316 h 166"/>
                <a:gd name="T28" fmla="*/ 10240 w 153"/>
                <a:gd name="T29" fmla="*/ 23645 h 166"/>
                <a:gd name="T30" fmla="*/ 0 w 153"/>
                <a:gd name="T31" fmla="*/ 21440 h 166"/>
                <a:gd name="T32" fmla="*/ 0 w 153"/>
                <a:gd name="T33" fmla="*/ 25468 h 166"/>
                <a:gd name="T34" fmla="*/ 8704 w 153"/>
                <a:gd name="T35" fmla="*/ 27316 h 166"/>
                <a:gd name="T36" fmla="*/ 768 w 153"/>
                <a:gd name="T37" fmla="*/ 33356 h 166"/>
                <a:gd name="T38" fmla="*/ 2304 w 153"/>
                <a:gd name="T39" fmla="*/ 34913 h 166"/>
                <a:gd name="T40" fmla="*/ 3840 w 153"/>
                <a:gd name="T41" fmla="*/ 37264 h 166"/>
                <a:gd name="T42" fmla="*/ 11776 w 153"/>
                <a:gd name="T43" fmla="*/ 31224 h 166"/>
                <a:gd name="T44" fmla="*/ 11776 w 153"/>
                <a:gd name="T45" fmla="*/ 39111 h 166"/>
                <a:gd name="T46" fmla="*/ 15616 w 153"/>
                <a:gd name="T47" fmla="*/ 39888 h 166"/>
                <a:gd name="T48" fmla="*/ 15616 w 153"/>
                <a:gd name="T49" fmla="*/ 29924 h 166"/>
                <a:gd name="T50" fmla="*/ 12288 w 153"/>
                <a:gd name="T51" fmla="*/ 27316 h 166"/>
                <a:gd name="T52" fmla="*/ 23552 w 153"/>
                <a:gd name="T53" fmla="*/ 13344 h 166"/>
                <a:gd name="T54" fmla="*/ 26880 w 153"/>
                <a:gd name="T55" fmla="*/ 15952 h 166"/>
                <a:gd name="T56" fmla="*/ 28928 w 153"/>
                <a:gd name="T57" fmla="*/ 19625 h 166"/>
                <a:gd name="T58" fmla="*/ 39168 w 153"/>
                <a:gd name="T59" fmla="*/ 21828 h 166"/>
                <a:gd name="T60" fmla="*/ 39168 w 153"/>
                <a:gd name="T61" fmla="*/ 18056 h 166"/>
                <a:gd name="T62" fmla="*/ 30464 w 153"/>
                <a:gd name="T63" fmla="*/ 16209 h 166"/>
                <a:gd name="T64" fmla="*/ 38400 w 153"/>
                <a:gd name="T65" fmla="*/ 9912 h 166"/>
                <a:gd name="T66" fmla="*/ 36864 w 153"/>
                <a:gd name="T67" fmla="*/ 8355 h 166"/>
                <a:gd name="T68" fmla="*/ 35328 w 153"/>
                <a:gd name="T69" fmla="*/ 6004 h 166"/>
                <a:gd name="T70" fmla="*/ 27392 w 153"/>
                <a:gd name="T71" fmla="*/ 12044 h 166"/>
                <a:gd name="T72" fmla="*/ 27392 w 153"/>
                <a:gd name="T73" fmla="*/ 4165 h 166"/>
                <a:gd name="T74" fmla="*/ 23552 w 153"/>
                <a:gd name="T75" fmla="*/ 3384 h 166"/>
                <a:gd name="T76" fmla="*/ 23552 w 153"/>
                <a:gd name="T77" fmla="*/ 6265 h 166"/>
                <a:gd name="T78" fmla="*/ 23552 w 153"/>
                <a:gd name="T79" fmla="*/ 13344 h 166"/>
                <a:gd name="T80" fmla="*/ 26624 w 153"/>
                <a:gd name="T81" fmla="*/ 30185 h 166"/>
                <a:gd name="T82" fmla="*/ 23552 w 153"/>
                <a:gd name="T83" fmla="*/ 31481 h 166"/>
                <a:gd name="T84" fmla="*/ 23552 w 153"/>
                <a:gd name="T85" fmla="*/ 41717 h 166"/>
                <a:gd name="T86" fmla="*/ 27392 w 153"/>
                <a:gd name="T87" fmla="*/ 42496 h 166"/>
                <a:gd name="T88" fmla="*/ 27392 w 153"/>
                <a:gd name="T89" fmla="*/ 33880 h 166"/>
                <a:gd name="T90" fmla="*/ 35584 w 153"/>
                <a:gd name="T91" fmla="*/ 43525 h 166"/>
                <a:gd name="T92" fmla="*/ 36864 w 153"/>
                <a:gd name="T93" fmla="*/ 42237 h 166"/>
                <a:gd name="T94" fmla="*/ 38656 w 153"/>
                <a:gd name="T95" fmla="*/ 41196 h 166"/>
                <a:gd name="T96" fmla="*/ 30720 w 153"/>
                <a:gd name="T97" fmla="*/ 31743 h 166"/>
                <a:gd name="T98" fmla="*/ 39168 w 153"/>
                <a:gd name="T99" fmla="*/ 33621 h 166"/>
                <a:gd name="T100" fmla="*/ 39168 w 153"/>
                <a:gd name="T101" fmla="*/ 29649 h 166"/>
                <a:gd name="T102" fmla="*/ 28928 w 153"/>
                <a:gd name="T103" fmla="*/ 27577 h 166"/>
                <a:gd name="T104" fmla="*/ 26624 w 153"/>
                <a:gd name="T105" fmla="*/ 30185 h 166"/>
                <a:gd name="T106" fmla="*/ 24832 w 153"/>
                <a:gd name="T107" fmla="*/ 23384 h 166"/>
                <a:gd name="T108" fmla="*/ 23296 w 153"/>
                <a:gd name="T109" fmla="*/ 18833 h 166"/>
                <a:gd name="T110" fmla="*/ 15872 w 153"/>
                <a:gd name="T111" fmla="*/ 17276 h 166"/>
                <a:gd name="T112" fmla="*/ 14336 w 153"/>
                <a:gd name="T113" fmla="*/ 19884 h 166"/>
                <a:gd name="T114" fmla="*/ 15872 w 153"/>
                <a:gd name="T115" fmla="*/ 24435 h 166"/>
                <a:gd name="T116" fmla="*/ 23296 w 153"/>
                <a:gd name="T117" fmla="*/ 26253 h 166"/>
                <a:gd name="T118" fmla="*/ 24832 w 153"/>
                <a:gd name="T119" fmla="*/ 23384 h 16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3"/>
                <a:gd name="T181" fmla="*/ 0 h 166"/>
                <a:gd name="T182" fmla="*/ 153 w 153"/>
                <a:gd name="T183" fmla="*/ 166 h 16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3" h="166">
                  <a:moveTo>
                    <a:pt x="49" y="50"/>
                  </a:moveTo>
                  <a:cubicBezTo>
                    <a:pt x="52" y="48"/>
                    <a:pt x="56" y="46"/>
                    <a:pt x="61" y="45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6"/>
                    <a:pt x="48" y="4"/>
                    <a:pt x="46" y="3"/>
                  </a:cubicBezTo>
                  <a:cubicBezTo>
                    <a:pt x="46" y="7"/>
                    <a:pt x="46" y="36"/>
                    <a:pt x="46" y="36"/>
                  </a:cubicBezTo>
                  <a:cubicBezTo>
                    <a:pt x="46" y="36"/>
                    <a:pt x="16" y="2"/>
                    <a:pt x="14" y="0"/>
                  </a:cubicBezTo>
                  <a:cubicBezTo>
                    <a:pt x="12" y="1"/>
                    <a:pt x="11" y="3"/>
                    <a:pt x="9" y="4"/>
                  </a:cubicBezTo>
                  <a:cubicBezTo>
                    <a:pt x="7" y="6"/>
                    <a:pt x="4" y="7"/>
                    <a:pt x="2" y="8"/>
                  </a:cubicBezTo>
                  <a:cubicBezTo>
                    <a:pt x="4" y="11"/>
                    <a:pt x="33" y="44"/>
                    <a:pt x="33" y="44"/>
                  </a:cubicBezTo>
                  <a:cubicBezTo>
                    <a:pt x="33" y="44"/>
                    <a:pt x="3" y="38"/>
                    <a:pt x="0" y="3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3"/>
                    <a:pt x="39" y="60"/>
                    <a:pt x="40" y="60"/>
                  </a:cubicBezTo>
                  <a:cubicBezTo>
                    <a:pt x="42" y="56"/>
                    <a:pt x="45" y="53"/>
                    <a:pt x="49" y="50"/>
                  </a:cubicBezTo>
                  <a:close/>
                  <a:moveTo>
                    <a:pt x="48" y="104"/>
                  </a:moveTo>
                  <a:cubicBezTo>
                    <a:pt x="45" y="100"/>
                    <a:pt x="42" y="95"/>
                    <a:pt x="40" y="90"/>
                  </a:cubicBezTo>
                  <a:cubicBezTo>
                    <a:pt x="39" y="90"/>
                    <a:pt x="3" y="83"/>
                    <a:pt x="0" y="82"/>
                  </a:cubicBezTo>
                  <a:cubicBezTo>
                    <a:pt x="0" y="85"/>
                    <a:pt x="0" y="95"/>
                    <a:pt x="0" y="97"/>
                  </a:cubicBezTo>
                  <a:cubicBezTo>
                    <a:pt x="2" y="97"/>
                    <a:pt x="34" y="104"/>
                    <a:pt x="34" y="104"/>
                  </a:cubicBezTo>
                  <a:cubicBezTo>
                    <a:pt x="34" y="104"/>
                    <a:pt x="6" y="125"/>
                    <a:pt x="3" y="127"/>
                  </a:cubicBezTo>
                  <a:cubicBezTo>
                    <a:pt x="5" y="129"/>
                    <a:pt x="7" y="131"/>
                    <a:pt x="9" y="133"/>
                  </a:cubicBezTo>
                  <a:cubicBezTo>
                    <a:pt x="12" y="136"/>
                    <a:pt x="13" y="139"/>
                    <a:pt x="15" y="142"/>
                  </a:cubicBezTo>
                  <a:cubicBezTo>
                    <a:pt x="17" y="140"/>
                    <a:pt x="46" y="119"/>
                    <a:pt x="46" y="119"/>
                  </a:cubicBezTo>
                  <a:cubicBezTo>
                    <a:pt x="46" y="119"/>
                    <a:pt x="46" y="147"/>
                    <a:pt x="46" y="149"/>
                  </a:cubicBezTo>
                  <a:cubicBezTo>
                    <a:pt x="47" y="150"/>
                    <a:pt x="58" y="152"/>
                    <a:pt x="61" y="152"/>
                  </a:cubicBezTo>
                  <a:cubicBezTo>
                    <a:pt x="61" y="149"/>
                    <a:pt x="61" y="116"/>
                    <a:pt x="61" y="114"/>
                  </a:cubicBezTo>
                  <a:cubicBezTo>
                    <a:pt x="56" y="112"/>
                    <a:pt x="52" y="108"/>
                    <a:pt x="48" y="104"/>
                  </a:cubicBezTo>
                  <a:close/>
                  <a:moveTo>
                    <a:pt x="92" y="51"/>
                  </a:moveTo>
                  <a:cubicBezTo>
                    <a:pt x="97" y="54"/>
                    <a:pt x="101" y="57"/>
                    <a:pt x="105" y="61"/>
                  </a:cubicBezTo>
                  <a:cubicBezTo>
                    <a:pt x="108" y="66"/>
                    <a:pt x="111" y="70"/>
                    <a:pt x="113" y="75"/>
                  </a:cubicBezTo>
                  <a:cubicBezTo>
                    <a:pt x="114" y="75"/>
                    <a:pt x="150" y="83"/>
                    <a:pt x="153" y="83"/>
                  </a:cubicBezTo>
                  <a:cubicBezTo>
                    <a:pt x="153" y="80"/>
                    <a:pt x="153" y="71"/>
                    <a:pt x="153" y="69"/>
                  </a:cubicBezTo>
                  <a:cubicBezTo>
                    <a:pt x="151" y="68"/>
                    <a:pt x="119" y="62"/>
                    <a:pt x="119" y="62"/>
                  </a:cubicBezTo>
                  <a:cubicBezTo>
                    <a:pt x="119" y="62"/>
                    <a:pt x="147" y="40"/>
                    <a:pt x="150" y="38"/>
                  </a:cubicBezTo>
                  <a:cubicBezTo>
                    <a:pt x="148" y="36"/>
                    <a:pt x="146" y="34"/>
                    <a:pt x="144" y="32"/>
                  </a:cubicBezTo>
                  <a:cubicBezTo>
                    <a:pt x="141" y="29"/>
                    <a:pt x="140" y="26"/>
                    <a:pt x="138" y="23"/>
                  </a:cubicBezTo>
                  <a:cubicBezTo>
                    <a:pt x="136" y="25"/>
                    <a:pt x="107" y="46"/>
                    <a:pt x="107" y="46"/>
                  </a:cubicBezTo>
                  <a:cubicBezTo>
                    <a:pt x="107" y="46"/>
                    <a:pt x="107" y="18"/>
                    <a:pt x="107" y="16"/>
                  </a:cubicBezTo>
                  <a:cubicBezTo>
                    <a:pt x="106" y="16"/>
                    <a:pt x="95" y="13"/>
                    <a:pt x="92" y="13"/>
                  </a:cubicBezTo>
                  <a:cubicBezTo>
                    <a:pt x="92" y="16"/>
                    <a:pt x="92" y="24"/>
                    <a:pt x="92" y="24"/>
                  </a:cubicBezTo>
                  <a:cubicBezTo>
                    <a:pt x="92" y="24"/>
                    <a:pt x="92" y="49"/>
                    <a:pt x="92" y="51"/>
                  </a:cubicBezTo>
                  <a:close/>
                  <a:moveTo>
                    <a:pt x="104" y="115"/>
                  </a:moveTo>
                  <a:cubicBezTo>
                    <a:pt x="101" y="118"/>
                    <a:pt x="97" y="119"/>
                    <a:pt x="92" y="120"/>
                  </a:cubicBezTo>
                  <a:cubicBezTo>
                    <a:pt x="92" y="122"/>
                    <a:pt x="92" y="156"/>
                    <a:pt x="92" y="159"/>
                  </a:cubicBezTo>
                  <a:cubicBezTo>
                    <a:pt x="94" y="159"/>
                    <a:pt x="105" y="161"/>
                    <a:pt x="107" y="162"/>
                  </a:cubicBezTo>
                  <a:cubicBezTo>
                    <a:pt x="107" y="159"/>
                    <a:pt x="107" y="129"/>
                    <a:pt x="107" y="129"/>
                  </a:cubicBezTo>
                  <a:cubicBezTo>
                    <a:pt x="107" y="129"/>
                    <a:pt x="137" y="163"/>
                    <a:pt x="139" y="166"/>
                  </a:cubicBezTo>
                  <a:cubicBezTo>
                    <a:pt x="141" y="164"/>
                    <a:pt x="142" y="162"/>
                    <a:pt x="144" y="161"/>
                  </a:cubicBezTo>
                  <a:cubicBezTo>
                    <a:pt x="146" y="159"/>
                    <a:pt x="149" y="158"/>
                    <a:pt x="151" y="157"/>
                  </a:cubicBezTo>
                  <a:cubicBezTo>
                    <a:pt x="149" y="154"/>
                    <a:pt x="120" y="121"/>
                    <a:pt x="120" y="121"/>
                  </a:cubicBezTo>
                  <a:cubicBezTo>
                    <a:pt x="120" y="121"/>
                    <a:pt x="150" y="127"/>
                    <a:pt x="153" y="128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1" y="113"/>
                    <a:pt x="114" y="105"/>
                    <a:pt x="113" y="105"/>
                  </a:cubicBezTo>
                  <a:cubicBezTo>
                    <a:pt x="111" y="109"/>
                    <a:pt x="108" y="112"/>
                    <a:pt x="104" y="115"/>
                  </a:cubicBezTo>
                  <a:close/>
                  <a:moveTo>
                    <a:pt x="97" y="89"/>
                  </a:moveTo>
                  <a:cubicBezTo>
                    <a:pt x="98" y="83"/>
                    <a:pt x="95" y="77"/>
                    <a:pt x="91" y="72"/>
                  </a:cubicBezTo>
                  <a:cubicBezTo>
                    <a:pt x="83" y="62"/>
                    <a:pt x="70" y="60"/>
                    <a:pt x="62" y="66"/>
                  </a:cubicBezTo>
                  <a:cubicBezTo>
                    <a:pt x="58" y="68"/>
                    <a:pt x="56" y="72"/>
                    <a:pt x="56" y="76"/>
                  </a:cubicBezTo>
                  <a:cubicBezTo>
                    <a:pt x="55" y="82"/>
                    <a:pt x="58" y="88"/>
                    <a:pt x="62" y="93"/>
                  </a:cubicBezTo>
                  <a:cubicBezTo>
                    <a:pt x="70" y="103"/>
                    <a:pt x="83" y="106"/>
                    <a:pt x="91" y="100"/>
                  </a:cubicBezTo>
                  <a:cubicBezTo>
                    <a:pt x="95" y="97"/>
                    <a:pt x="97" y="93"/>
                    <a:pt x="97" y="8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TextBox 54"/>
          <p:cNvSpPr txBox="1"/>
          <p:nvPr/>
        </p:nvSpPr>
        <p:spPr>
          <a:xfrm>
            <a:off x="1091443" y="2364803"/>
            <a:ext cx="81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VXLAN Fabric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2" name="TextBox 58"/>
          <p:cNvSpPr txBox="1"/>
          <p:nvPr/>
        </p:nvSpPr>
        <p:spPr>
          <a:xfrm>
            <a:off x="1872486" y="3313037"/>
            <a:ext cx="1271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Access Layer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" name="TextBox 141"/>
          <p:cNvSpPr txBox="1"/>
          <p:nvPr/>
        </p:nvSpPr>
        <p:spPr>
          <a:xfrm>
            <a:off x="1192229" y="1363750"/>
            <a:ext cx="61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NVE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4" name="TextBox 142"/>
          <p:cNvSpPr txBox="1"/>
          <p:nvPr/>
        </p:nvSpPr>
        <p:spPr>
          <a:xfrm>
            <a:off x="1183714" y="3336411"/>
            <a:ext cx="71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NVE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35" name="直接连接符 34"/>
          <p:cNvCxnSpPr>
            <a:stCxn id="153" idx="2"/>
            <a:endCxn id="204" idx="0"/>
          </p:cNvCxnSpPr>
          <p:nvPr/>
        </p:nvCxnSpPr>
        <p:spPr bwMode="auto">
          <a:xfrm>
            <a:off x="2811558" y="1929638"/>
            <a:ext cx="436794" cy="1061871"/>
          </a:xfrm>
          <a:prstGeom prst="lin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右箭头 69"/>
          <p:cNvSpPr/>
          <p:nvPr/>
        </p:nvSpPr>
        <p:spPr bwMode="auto">
          <a:xfrm>
            <a:off x="3629767" y="2398072"/>
            <a:ext cx="595169" cy="384779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右箭头 70"/>
          <p:cNvSpPr/>
          <p:nvPr/>
        </p:nvSpPr>
        <p:spPr bwMode="auto">
          <a:xfrm>
            <a:off x="7177299" y="1998637"/>
            <a:ext cx="595169" cy="384779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 flipH="1">
            <a:off x="7936192" y="1589030"/>
            <a:ext cx="898922" cy="1442858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H="1">
            <a:off x="8979584" y="1629789"/>
            <a:ext cx="963130" cy="140210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192"/>
          <p:cNvSpPr txBox="1"/>
          <p:nvPr/>
        </p:nvSpPr>
        <p:spPr>
          <a:xfrm>
            <a:off x="8090090" y="1537783"/>
            <a:ext cx="79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VNI 1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5" name="TextBox 193"/>
          <p:cNvSpPr txBox="1"/>
          <p:nvPr/>
        </p:nvSpPr>
        <p:spPr>
          <a:xfrm>
            <a:off x="9887933" y="1488873"/>
            <a:ext cx="79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VNI  n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6" name="TextBox 194"/>
          <p:cNvSpPr txBox="1"/>
          <p:nvPr/>
        </p:nvSpPr>
        <p:spPr>
          <a:xfrm>
            <a:off x="9140105" y="156457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……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96077" y="2015564"/>
            <a:ext cx="338554" cy="276999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①</a:t>
            </a:r>
          </a:p>
        </p:txBody>
      </p:sp>
      <p:sp>
        <p:nvSpPr>
          <p:cNvPr id="78" name="矩形 77"/>
          <p:cNvSpPr/>
          <p:nvPr/>
        </p:nvSpPr>
        <p:spPr>
          <a:xfrm>
            <a:off x="7372026" y="1640583"/>
            <a:ext cx="338554" cy="276999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②</a:t>
            </a:r>
          </a:p>
        </p:txBody>
      </p:sp>
      <p:sp>
        <p:nvSpPr>
          <p:cNvPr id="80" name="平行四边形 79"/>
          <p:cNvSpPr/>
          <p:nvPr/>
        </p:nvSpPr>
        <p:spPr>
          <a:xfrm>
            <a:off x="3813374" y="2449845"/>
            <a:ext cx="3280800" cy="1084676"/>
          </a:xfrm>
          <a:prstGeom prst="parallelogram">
            <a:avLst>
              <a:gd name="adj" fmla="val 69098"/>
            </a:avLst>
          </a:prstGeom>
          <a:solidFill>
            <a:schemeClr val="bg2">
              <a:lumMod val="90000"/>
              <a:alpha val="74000"/>
            </a:schemeClr>
          </a:solidFill>
          <a:scene3d>
            <a:camera prst="orthographicFront"/>
            <a:lightRig rig="threePt" dir="t"/>
          </a:scene3d>
          <a:sp3d extrusionH="254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80" tIns="81291" rIns="162580" bIns="81291" rtlCol="0" anchor="ctr"/>
          <a:lstStyle/>
          <a:p>
            <a:pPr algn="ctr">
              <a:buClrTx/>
              <a:buFontTx/>
              <a:buNone/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90" name="Picture 8" descr="图片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487" y="2457763"/>
            <a:ext cx="421960" cy="158569"/>
          </a:xfrm>
          <a:prstGeom prst="rect">
            <a:avLst/>
          </a:prstGeom>
          <a:noFill/>
        </p:spPr>
      </p:pic>
      <p:cxnSp>
        <p:nvCxnSpPr>
          <p:cNvPr id="97" name="直接连接符 96"/>
          <p:cNvCxnSpPr>
            <a:stCxn id="90" idx="3"/>
          </p:cNvCxnSpPr>
          <p:nvPr/>
        </p:nvCxnSpPr>
        <p:spPr>
          <a:xfrm>
            <a:off x="4929445" y="2537048"/>
            <a:ext cx="234700" cy="8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787128" y="2782485"/>
            <a:ext cx="227209" cy="11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689753" y="2900036"/>
            <a:ext cx="324585" cy="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614849" y="3035841"/>
            <a:ext cx="204738" cy="10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509983" y="3145473"/>
            <a:ext cx="309604" cy="2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427588" y="3305030"/>
            <a:ext cx="219718" cy="8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4322722" y="3390913"/>
            <a:ext cx="324585" cy="6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446284" y="2622929"/>
            <a:ext cx="244688" cy="16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446284" y="2622929"/>
            <a:ext cx="34956" cy="58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5296477" y="2791469"/>
            <a:ext cx="394495" cy="10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296476" y="2900036"/>
            <a:ext cx="184764" cy="3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5101726" y="2791470"/>
            <a:ext cx="589246" cy="35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101725" y="3145474"/>
            <a:ext cx="379515" cy="5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4929445" y="2791469"/>
            <a:ext cx="761526" cy="59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4929445" y="3203171"/>
            <a:ext cx="551795" cy="18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6017590" y="2749384"/>
            <a:ext cx="322551" cy="4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6017590" y="2791470"/>
            <a:ext cx="52897" cy="40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5807858" y="2749384"/>
            <a:ext cx="532283" cy="45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5807858" y="3200673"/>
            <a:ext cx="262629" cy="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V="1">
            <a:off x="4869522" y="2622928"/>
            <a:ext cx="294622" cy="4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03"/>
          <p:cNvSpPr txBox="1"/>
          <p:nvPr/>
        </p:nvSpPr>
        <p:spPr>
          <a:xfrm>
            <a:off x="5146669" y="3256474"/>
            <a:ext cx="1027245" cy="348836"/>
          </a:xfrm>
          <a:prstGeom prst="rect">
            <a:avLst/>
          </a:prstGeom>
          <a:noFill/>
        </p:spPr>
        <p:txBody>
          <a:bodyPr wrap="none" lIns="162580" tIns="81291" rIns="162580" bIns="81291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+mn-ea"/>
                <a:ea typeface="+mn-ea"/>
              </a:rPr>
              <a:t>Underlay</a:t>
            </a:r>
            <a:endParaRPr lang="zh-CN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 flipV="1">
            <a:off x="4587829" y="2441928"/>
            <a:ext cx="259222" cy="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4378097" y="2505266"/>
            <a:ext cx="446483" cy="11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 119"/>
          <p:cNvSpPr/>
          <p:nvPr/>
        </p:nvSpPr>
        <p:spPr>
          <a:xfrm>
            <a:off x="4307741" y="2521101"/>
            <a:ext cx="1153523" cy="906537"/>
          </a:xfrm>
          <a:custGeom>
            <a:avLst/>
            <a:gdLst>
              <a:gd name="connsiteX0" fmla="*/ 657225 w 1466850"/>
              <a:gd name="connsiteY0" fmla="*/ 0 h 1090613"/>
              <a:gd name="connsiteX1" fmla="*/ 857250 w 1466850"/>
              <a:gd name="connsiteY1" fmla="*/ 28575 h 1090613"/>
              <a:gd name="connsiteX2" fmla="*/ 1047750 w 1466850"/>
              <a:gd name="connsiteY2" fmla="*/ 95250 h 1090613"/>
              <a:gd name="connsiteX3" fmla="*/ 1219200 w 1466850"/>
              <a:gd name="connsiteY3" fmla="*/ 200025 h 1090613"/>
              <a:gd name="connsiteX4" fmla="*/ 1343025 w 1466850"/>
              <a:gd name="connsiteY4" fmla="*/ 314325 h 1090613"/>
              <a:gd name="connsiteX5" fmla="*/ 1419225 w 1466850"/>
              <a:gd name="connsiteY5" fmla="*/ 419100 h 1090613"/>
              <a:gd name="connsiteX6" fmla="*/ 1447800 w 1466850"/>
              <a:gd name="connsiteY6" fmla="*/ 542925 h 1090613"/>
              <a:gd name="connsiteX7" fmla="*/ 1466850 w 1466850"/>
              <a:gd name="connsiteY7" fmla="*/ 638175 h 1090613"/>
              <a:gd name="connsiteX8" fmla="*/ 1447800 w 1466850"/>
              <a:gd name="connsiteY8" fmla="*/ 809625 h 1090613"/>
              <a:gd name="connsiteX9" fmla="*/ 1381125 w 1466850"/>
              <a:gd name="connsiteY9" fmla="*/ 904875 h 1090613"/>
              <a:gd name="connsiteX10" fmla="*/ 1228725 w 1466850"/>
              <a:gd name="connsiteY10" fmla="*/ 962025 h 1090613"/>
              <a:gd name="connsiteX11" fmla="*/ 962025 w 1466850"/>
              <a:gd name="connsiteY11" fmla="*/ 1028700 h 1090613"/>
              <a:gd name="connsiteX12" fmla="*/ 790575 w 1466850"/>
              <a:gd name="connsiteY12" fmla="*/ 1066800 h 1090613"/>
              <a:gd name="connsiteX13" fmla="*/ 571500 w 1466850"/>
              <a:gd name="connsiteY13" fmla="*/ 1085850 h 1090613"/>
              <a:gd name="connsiteX14" fmla="*/ 400050 w 1466850"/>
              <a:gd name="connsiteY14" fmla="*/ 1085850 h 1090613"/>
              <a:gd name="connsiteX15" fmla="*/ 219075 w 1466850"/>
              <a:gd name="connsiteY15" fmla="*/ 1057275 h 1090613"/>
              <a:gd name="connsiteX16" fmla="*/ 142875 w 1466850"/>
              <a:gd name="connsiteY16" fmla="*/ 1009650 h 1090613"/>
              <a:gd name="connsiteX17" fmla="*/ 114300 w 1466850"/>
              <a:gd name="connsiteY17" fmla="*/ 1000125 h 1090613"/>
              <a:gd name="connsiteX18" fmla="*/ 0 w 1466850"/>
              <a:gd name="connsiteY18" fmla="*/ 952500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66850" h="1090613">
                <a:moveTo>
                  <a:pt x="657225" y="0"/>
                </a:moveTo>
                <a:cubicBezTo>
                  <a:pt x="724694" y="6350"/>
                  <a:pt x="792163" y="12700"/>
                  <a:pt x="857250" y="28575"/>
                </a:cubicBezTo>
                <a:cubicBezTo>
                  <a:pt x="922337" y="44450"/>
                  <a:pt x="987425" y="66675"/>
                  <a:pt x="1047750" y="95250"/>
                </a:cubicBezTo>
                <a:cubicBezTo>
                  <a:pt x="1108075" y="123825"/>
                  <a:pt x="1169988" y="163513"/>
                  <a:pt x="1219200" y="200025"/>
                </a:cubicBezTo>
                <a:cubicBezTo>
                  <a:pt x="1268413" y="236538"/>
                  <a:pt x="1309688" y="277813"/>
                  <a:pt x="1343025" y="314325"/>
                </a:cubicBezTo>
                <a:cubicBezTo>
                  <a:pt x="1376363" y="350838"/>
                  <a:pt x="1401763" y="381000"/>
                  <a:pt x="1419225" y="419100"/>
                </a:cubicBezTo>
                <a:cubicBezTo>
                  <a:pt x="1436687" y="457200"/>
                  <a:pt x="1439863" y="506413"/>
                  <a:pt x="1447800" y="542925"/>
                </a:cubicBezTo>
                <a:cubicBezTo>
                  <a:pt x="1455737" y="579437"/>
                  <a:pt x="1466850" y="593725"/>
                  <a:pt x="1466850" y="638175"/>
                </a:cubicBezTo>
                <a:cubicBezTo>
                  <a:pt x="1466850" y="682625"/>
                  <a:pt x="1462087" y="765175"/>
                  <a:pt x="1447800" y="809625"/>
                </a:cubicBezTo>
                <a:cubicBezTo>
                  <a:pt x="1433513" y="854075"/>
                  <a:pt x="1417637" y="879475"/>
                  <a:pt x="1381125" y="904875"/>
                </a:cubicBezTo>
                <a:cubicBezTo>
                  <a:pt x="1344613" y="930275"/>
                  <a:pt x="1298575" y="941388"/>
                  <a:pt x="1228725" y="962025"/>
                </a:cubicBezTo>
                <a:cubicBezTo>
                  <a:pt x="1158875" y="982662"/>
                  <a:pt x="1035050" y="1011238"/>
                  <a:pt x="962025" y="1028700"/>
                </a:cubicBezTo>
                <a:cubicBezTo>
                  <a:pt x="889000" y="1046162"/>
                  <a:pt x="855662" y="1057275"/>
                  <a:pt x="790575" y="1066800"/>
                </a:cubicBezTo>
                <a:cubicBezTo>
                  <a:pt x="725488" y="1076325"/>
                  <a:pt x="636588" y="1082675"/>
                  <a:pt x="571500" y="1085850"/>
                </a:cubicBezTo>
                <a:cubicBezTo>
                  <a:pt x="506413" y="1089025"/>
                  <a:pt x="458788" y="1090613"/>
                  <a:pt x="400050" y="1085850"/>
                </a:cubicBezTo>
                <a:cubicBezTo>
                  <a:pt x="341313" y="1081088"/>
                  <a:pt x="261938" y="1069975"/>
                  <a:pt x="219075" y="1057275"/>
                </a:cubicBezTo>
                <a:cubicBezTo>
                  <a:pt x="176213" y="1044575"/>
                  <a:pt x="160338" y="1019175"/>
                  <a:pt x="142875" y="1009650"/>
                </a:cubicBezTo>
                <a:cubicBezTo>
                  <a:pt x="125413" y="1000125"/>
                  <a:pt x="138113" y="1009650"/>
                  <a:pt x="114300" y="1000125"/>
                </a:cubicBezTo>
                <a:cubicBezTo>
                  <a:pt x="90488" y="990600"/>
                  <a:pt x="45244" y="971550"/>
                  <a:pt x="0" y="952500"/>
                </a:cubicBezTo>
              </a:path>
            </a:pathLst>
          </a:custGeom>
          <a:ln w="25400">
            <a:solidFill>
              <a:srgbClr val="B94403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62580" tIns="81291" rIns="162580" bIns="81291" rtlCol="0" anchor="ctr"/>
          <a:lstStyle/>
          <a:p>
            <a:pPr algn="ctr">
              <a:buClrTx/>
              <a:buFontTx/>
              <a:buNone/>
            </a:pPr>
            <a:endParaRPr lang="zh-CN" altLang="en-US" sz="12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 flipH="1">
            <a:off x="5071764" y="1761035"/>
            <a:ext cx="1131051" cy="5858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23813" y="1753119"/>
            <a:ext cx="396992" cy="5938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5244043" y="1753119"/>
            <a:ext cx="179771" cy="791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4862032" y="2346919"/>
            <a:ext cx="217222" cy="791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187835" y="1768952"/>
            <a:ext cx="21722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5813315" y="2339002"/>
            <a:ext cx="217222" cy="791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234"/>
          <p:cNvGrpSpPr/>
          <p:nvPr/>
        </p:nvGrpSpPr>
        <p:grpSpPr>
          <a:xfrm>
            <a:off x="4572847" y="1673945"/>
            <a:ext cx="708647" cy="683341"/>
            <a:chOff x="5613966" y="2266950"/>
            <a:chExt cx="901134" cy="822097"/>
          </a:xfrm>
        </p:grpSpPr>
        <p:cxnSp>
          <p:nvCxnSpPr>
            <p:cNvPr id="130" name="直接连接符 72"/>
            <p:cNvCxnSpPr/>
            <p:nvPr/>
          </p:nvCxnSpPr>
          <p:spPr>
            <a:xfrm flipV="1">
              <a:off x="5880666" y="2657475"/>
              <a:ext cx="329634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73"/>
            <p:cNvCxnSpPr/>
            <p:nvPr/>
          </p:nvCxnSpPr>
          <p:spPr>
            <a:xfrm flipV="1">
              <a:off x="5775891" y="2790825"/>
              <a:ext cx="339159" cy="124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74"/>
            <p:cNvCxnSpPr/>
            <p:nvPr/>
          </p:nvCxnSpPr>
          <p:spPr>
            <a:xfrm flipV="1">
              <a:off x="5728266" y="2943225"/>
              <a:ext cx="329634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75"/>
            <p:cNvCxnSpPr/>
            <p:nvPr/>
          </p:nvCxnSpPr>
          <p:spPr>
            <a:xfrm flipV="1">
              <a:off x="5613966" y="3086100"/>
              <a:ext cx="329634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6033066" y="2505075"/>
              <a:ext cx="320109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6166416" y="2362200"/>
              <a:ext cx="320109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6194991" y="2266950"/>
              <a:ext cx="320109" cy="2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221"/>
          <p:cNvSpPr txBox="1"/>
          <p:nvPr/>
        </p:nvSpPr>
        <p:spPr>
          <a:xfrm>
            <a:off x="5295395" y="1547266"/>
            <a:ext cx="918177" cy="348836"/>
          </a:xfrm>
          <a:prstGeom prst="rect">
            <a:avLst/>
          </a:prstGeom>
          <a:noFill/>
        </p:spPr>
        <p:txBody>
          <a:bodyPr wrap="none" lIns="162580" tIns="81291" rIns="162580" bIns="81291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Overlay</a:t>
            </a:r>
            <a:endParaRPr lang="zh-CN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37" name="直接连接符 72"/>
          <p:cNvCxnSpPr/>
          <p:nvPr/>
        </p:nvCxnSpPr>
        <p:spPr>
          <a:xfrm flipV="1">
            <a:off x="6307535" y="2063770"/>
            <a:ext cx="259223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73"/>
          <p:cNvCxnSpPr/>
          <p:nvPr/>
        </p:nvCxnSpPr>
        <p:spPr>
          <a:xfrm flipV="1">
            <a:off x="6225141" y="2174613"/>
            <a:ext cx="266713" cy="10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74"/>
          <p:cNvCxnSpPr/>
          <p:nvPr/>
        </p:nvCxnSpPr>
        <p:spPr>
          <a:xfrm flipV="1">
            <a:off x="6187689" y="2301290"/>
            <a:ext cx="259223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75"/>
          <p:cNvCxnSpPr/>
          <p:nvPr/>
        </p:nvCxnSpPr>
        <p:spPr>
          <a:xfrm flipV="1">
            <a:off x="6097804" y="2420050"/>
            <a:ext cx="259223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6403304" y="1937093"/>
            <a:ext cx="251732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6508170" y="1826484"/>
            <a:ext cx="251732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6554719" y="1739159"/>
            <a:ext cx="251732" cy="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平行四边形 143"/>
          <p:cNvSpPr/>
          <p:nvPr/>
        </p:nvSpPr>
        <p:spPr>
          <a:xfrm>
            <a:off x="7649761" y="1866189"/>
            <a:ext cx="2806623" cy="994512"/>
          </a:xfrm>
          <a:prstGeom prst="parallelogram">
            <a:avLst>
              <a:gd name="adj" fmla="val 69098"/>
            </a:avLst>
          </a:prstGeom>
          <a:solidFill>
            <a:schemeClr val="accent6">
              <a:lumMod val="40000"/>
              <a:lumOff val="60000"/>
              <a:alpha val="74000"/>
            </a:schemeClr>
          </a:solidFill>
          <a:scene3d>
            <a:camera prst="orthographicFront"/>
            <a:lightRig rig="threePt" dir="t"/>
          </a:scene3d>
          <a:sp3d extrusionH="254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80" tIns="81291" rIns="162580" bIns="81291" rtlCol="0" anchor="ctr"/>
          <a:lstStyle/>
          <a:p>
            <a:pPr algn="ctr">
              <a:buClrTx/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+mn-ea"/>
              </a:rPr>
              <a:t>Fabric</a:t>
            </a:r>
            <a:endParaRPr lang="zh-CN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7" name="Rectangle 48"/>
          <p:cNvSpPr>
            <a:spLocks noChangeArrowheads="1"/>
          </p:cNvSpPr>
          <p:nvPr/>
        </p:nvSpPr>
        <p:spPr bwMode="auto">
          <a:xfrm>
            <a:off x="1265347" y="3875869"/>
            <a:ext cx="4425624" cy="661988"/>
          </a:xfrm>
          <a:prstGeom prst="rect">
            <a:avLst/>
          </a:prstGeom>
          <a:noFill/>
          <a:ln>
            <a:noFill/>
          </a:ln>
          <a:effectLst/>
        </p:spPr>
        <p:txBody>
          <a:bodyPr lIns="91392" tIns="45698" rIns="91392" bIns="45698" anchor="ctr"/>
          <a:lstStyle/>
          <a:p>
            <a:pPr marL="228600" indent="271463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0000"/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ea"/>
                <a:ea typeface="+mn-ea"/>
              </a:rPr>
              <a:t>VXLAN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的简化理解</a:t>
            </a:r>
            <a:r>
              <a:rPr lang="en-US" altLang="zh-CN" sz="1800" dirty="0">
                <a:solidFill>
                  <a:srgbClr val="C00000"/>
                </a:solidFill>
                <a:latin typeface="+mn-ea"/>
                <a:ea typeface="+mn-ea"/>
              </a:rPr>
              <a:t>—---</a:t>
            </a:r>
            <a:r>
              <a:rPr lang="zh-CN" altLang="en-US" sz="1800" dirty="0">
                <a:solidFill>
                  <a:srgbClr val="C00000"/>
                </a:solidFill>
                <a:latin typeface="+mn-ea"/>
                <a:ea typeface="+mn-ea"/>
              </a:rPr>
              <a:t>两次虚拟化</a:t>
            </a:r>
          </a:p>
        </p:txBody>
      </p:sp>
      <p:sp>
        <p:nvSpPr>
          <p:cNvPr id="148" name="Rectangle 35"/>
          <p:cNvSpPr>
            <a:spLocks noChangeArrowheads="1"/>
          </p:cNvSpPr>
          <p:nvPr/>
        </p:nvSpPr>
        <p:spPr bwMode="auto">
          <a:xfrm flipV="1">
            <a:off x="1454757" y="4519418"/>
            <a:ext cx="4140001" cy="44450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9" name="AutoShape 13"/>
          <p:cNvSpPr>
            <a:spLocks noChangeArrowheads="1"/>
          </p:cNvSpPr>
          <p:nvPr/>
        </p:nvSpPr>
        <p:spPr bwMode="gray">
          <a:xfrm>
            <a:off x="1372013" y="4738226"/>
            <a:ext cx="8570701" cy="1361209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CC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、第一次虚拟化：利用隧道技术将边缘设备互连透传二层报文；整网抽象理解成一台端口数目扩展的超大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LAN switch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、第二次虚拟化利用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VNI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将这台超大的交换机虚拟出多个二层的广播域，和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VLAN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本质是一样的，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VNI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类比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VLANID. 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并通过定义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VXLAN header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中的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VNI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字段，将子网范围由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4K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扩展至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16M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0" name="Oval 12"/>
          <p:cNvSpPr>
            <a:spLocks noChangeArrowheads="1"/>
          </p:cNvSpPr>
          <p:nvPr/>
        </p:nvSpPr>
        <p:spPr bwMode="gray">
          <a:xfrm>
            <a:off x="1485011" y="4149851"/>
            <a:ext cx="204788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922929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pic>
        <p:nvPicPr>
          <p:cNvPr id="151" name="图片 15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74" y="1611070"/>
            <a:ext cx="367150" cy="343127"/>
          </a:xfrm>
          <a:prstGeom prst="rect">
            <a:avLst/>
          </a:prstGeom>
        </p:spPr>
      </p:pic>
      <p:pic>
        <p:nvPicPr>
          <p:cNvPr id="152" name="图片 15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05" y="1586512"/>
            <a:ext cx="367150" cy="343127"/>
          </a:xfrm>
          <a:prstGeom prst="rect">
            <a:avLst/>
          </a:prstGeom>
        </p:spPr>
      </p:pic>
      <p:pic>
        <p:nvPicPr>
          <p:cNvPr id="153" name="图片 15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3" y="1586511"/>
            <a:ext cx="367150" cy="343127"/>
          </a:xfrm>
          <a:prstGeom prst="rect">
            <a:avLst/>
          </a:prstGeom>
        </p:spPr>
      </p:pic>
      <p:pic>
        <p:nvPicPr>
          <p:cNvPr id="154" name="图片 15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0" y="1596416"/>
            <a:ext cx="367150" cy="343127"/>
          </a:xfrm>
          <a:prstGeom prst="rect">
            <a:avLst/>
          </a:prstGeom>
        </p:spPr>
      </p:pic>
      <p:pic>
        <p:nvPicPr>
          <p:cNvPr id="175" name="图片 17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39" y="2301174"/>
            <a:ext cx="441635" cy="423955"/>
          </a:xfrm>
          <a:prstGeom prst="rect">
            <a:avLst/>
          </a:prstGeom>
        </p:spPr>
      </p:pic>
      <p:pic>
        <p:nvPicPr>
          <p:cNvPr id="176" name="图片 17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1" y="2301174"/>
            <a:ext cx="441635" cy="423955"/>
          </a:xfrm>
          <a:prstGeom prst="rect">
            <a:avLst/>
          </a:prstGeom>
        </p:spPr>
      </p:pic>
      <p:pic>
        <p:nvPicPr>
          <p:cNvPr id="177" name="图片 17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01" y="3028639"/>
            <a:ext cx="395984" cy="349609"/>
          </a:xfrm>
          <a:prstGeom prst="rect">
            <a:avLst/>
          </a:prstGeom>
        </p:spPr>
      </p:pic>
      <p:pic>
        <p:nvPicPr>
          <p:cNvPr id="183" name="图片 18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58" y="3016740"/>
            <a:ext cx="395984" cy="349609"/>
          </a:xfrm>
          <a:prstGeom prst="rect">
            <a:avLst/>
          </a:prstGeom>
        </p:spPr>
      </p:pic>
      <p:pic>
        <p:nvPicPr>
          <p:cNvPr id="192" name="图片 191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52" y="2991068"/>
            <a:ext cx="395984" cy="349609"/>
          </a:xfrm>
          <a:prstGeom prst="rect">
            <a:avLst/>
          </a:prstGeom>
        </p:spPr>
      </p:pic>
      <p:pic>
        <p:nvPicPr>
          <p:cNvPr id="204" name="图片 20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0" y="2991509"/>
            <a:ext cx="395984" cy="349609"/>
          </a:xfrm>
          <a:prstGeom prst="rect">
            <a:avLst/>
          </a:prstGeom>
        </p:spPr>
      </p:pic>
      <p:pic>
        <p:nvPicPr>
          <p:cNvPr id="224" name="图片 223" descr="VSwitch 1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1913" y="2603189"/>
            <a:ext cx="377317" cy="261219"/>
          </a:xfrm>
          <a:prstGeom prst="rect">
            <a:avLst/>
          </a:prstGeom>
        </p:spPr>
      </p:pic>
      <p:pic>
        <p:nvPicPr>
          <p:cNvPr id="225" name="图片 224" descr="VSwitch 1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5994" y="2755554"/>
            <a:ext cx="377317" cy="261219"/>
          </a:xfrm>
          <a:prstGeom prst="rect">
            <a:avLst/>
          </a:prstGeom>
        </p:spPr>
      </p:pic>
      <p:pic>
        <p:nvPicPr>
          <p:cNvPr id="226" name="图片 225" descr="VSwitch 1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9659" y="2947154"/>
            <a:ext cx="377317" cy="261219"/>
          </a:xfrm>
          <a:prstGeom prst="rect">
            <a:avLst/>
          </a:prstGeom>
        </p:spPr>
      </p:pic>
      <p:pic>
        <p:nvPicPr>
          <p:cNvPr id="227" name="图片 226" descr="VSwitch 1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04806" y="3086261"/>
            <a:ext cx="377317" cy="261219"/>
          </a:xfrm>
          <a:prstGeom prst="rect">
            <a:avLst/>
          </a:prstGeom>
        </p:spPr>
      </p:pic>
      <p:pic>
        <p:nvPicPr>
          <p:cNvPr id="228" name="图片 227" descr="VSwitch 1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2935" y="3237675"/>
            <a:ext cx="377317" cy="261219"/>
          </a:xfrm>
          <a:prstGeom prst="rect">
            <a:avLst/>
          </a:prstGeom>
        </p:spPr>
      </p:pic>
      <p:pic>
        <p:nvPicPr>
          <p:cNvPr id="229" name="图片 228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96" y="2486045"/>
            <a:ext cx="306454" cy="243416"/>
          </a:xfrm>
          <a:prstGeom prst="rect">
            <a:avLst/>
          </a:prstGeom>
        </p:spPr>
      </p:pic>
      <p:pic>
        <p:nvPicPr>
          <p:cNvPr id="230" name="图片 229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99" y="2791342"/>
            <a:ext cx="306454" cy="243416"/>
          </a:xfrm>
          <a:prstGeom prst="rect">
            <a:avLst/>
          </a:prstGeom>
        </p:spPr>
      </p:pic>
      <p:pic>
        <p:nvPicPr>
          <p:cNvPr id="231" name="图片 230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9" y="3031762"/>
            <a:ext cx="306454" cy="243416"/>
          </a:xfrm>
          <a:prstGeom prst="rect">
            <a:avLst/>
          </a:prstGeom>
        </p:spPr>
      </p:pic>
      <p:pic>
        <p:nvPicPr>
          <p:cNvPr id="232" name="图片 231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83" y="3285684"/>
            <a:ext cx="306454" cy="243416"/>
          </a:xfrm>
          <a:prstGeom prst="rect">
            <a:avLst/>
          </a:prstGeom>
        </p:spPr>
      </p:pic>
      <p:pic>
        <p:nvPicPr>
          <p:cNvPr id="233" name="图片 23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00" y="2553262"/>
            <a:ext cx="325881" cy="287998"/>
          </a:xfrm>
          <a:prstGeom prst="rect">
            <a:avLst/>
          </a:prstGeom>
        </p:spPr>
      </p:pic>
      <p:pic>
        <p:nvPicPr>
          <p:cNvPr id="234" name="图片 233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21" y="3074394"/>
            <a:ext cx="325881" cy="287998"/>
          </a:xfrm>
          <a:prstGeom prst="rect">
            <a:avLst/>
          </a:prstGeom>
        </p:spPr>
      </p:pic>
      <p:pic>
        <p:nvPicPr>
          <p:cNvPr id="235" name="图片 23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77" y="2561145"/>
            <a:ext cx="356743" cy="327065"/>
          </a:xfrm>
          <a:prstGeom prst="rect">
            <a:avLst/>
          </a:prstGeom>
        </p:spPr>
      </p:pic>
      <p:pic>
        <p:nvPicPr>
          <p:cNvPr id="236" name="图片 23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01" y="3069636"/>
            <a:ext cx="356743" cy="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6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的主要优点</a:t>
            </a:r>
            <a:endParaRPr lang="en-US" dirty="0"/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>
            <a:off x="1283348" y="2940293"/>
            <a:ext cx="1290876" cy="282984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525772" y="2952632"/>
            <a:ext cx="1246386" cy="286821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4107868" y="2930476"/>
            <a:ext cx="1236406" cy="282984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2728370" y="2952632"/>
            <a:ext cx="1251105" cy="2830974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gray">
          <a:xfrm rot="3419336">
            <a:off x="1330164" y="1569310"/>
            <a:ext cx="1132134" cy="102750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gray">
          <a:xfrm>
            <a:off x="1559496" y="1764770"/>
            <a:ext cx="1020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网络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依赖小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753723" y="3270052"/>
            <a:ext cx="13204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隧道间水平分割、</a:t>
            </a:r>
            <a:r>
              <a:rPr lang="en-US" altLang="zh-CN" sz="1600" dirty="0">
                <a:latin typeface="+mn-ea"/>
                <a:ea typeface="+mn-ea"/>
              </a:rPr>
              <a:t>IP overlay TTL</a:t>
            </a:r>
            <a:r>
              <a:rPr lang="zh-CN" altLang="en-US" sz="1600" dirty="0">
                <a:latin typeface="+mn-ea"/>
                <a:ea typeface="+mn-ea"/>
              </a:rPr>
              <a:t>避免环路。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91778" y="3270052"/>
            <a:ext cx="12492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数据流量基于</a:t>
            </a:r>
            <a:r>
              <a:rPr lang="en-US" altLang="zh-CN" sz="1600" dirty="0">
                <a:latin typeface="+mn-ea"/>
                <a:ea typeface="+mn-ea"/>
              </a:rPr>
              <a:t>IP</a:t>
            </a:r>
            <a:r>
              <a:rPr lang="zh-CN" altLang="en-US" sz="1600" dirty="0">
                <a:latin typeface="+mn-ea"/>
                <a:ea typeface="+mn-ea"/>
              </a:rPr>
              <a:t>路由 </a:t>
            </a:r>
            <a:r>
              <a:rPr lang="en-US" altLang="zh-CN" sz="1600" dirty="0">
                <a:latin typeface="+mn-ea"/>
                <a:ea typeface="+mn-ea"/>
              </a:rPr>
              <a:t>SPF</a:t>
            </a:r>
            <a:r>
              <a:rPr lang="zh-CN" altLang="en-US" sz="1600" dirty="0">
                <a:latin typeface="+mn-ea"/>
                <a:ea typeface="+mn-ea"/>
              </a:rPr>
              <a:t>及</a:t>
            </a:r>
            <a:r>
              <a:rPr lang="en-US" altLang="zh-CN" sz="1600" dirty="0">
                <a:latin typeface="+mn-ea"/>
                <a:ea typeface="+mn-ea"/>
              </a:rPr>
              <a:t>ECMP</a:t>
            </a:r>
            <a:r>
              <a:rPr lang="zh-CN" altLang="en-US" sz="1600" dirty="0">
                <a:latin typeface="+mn-ea"/>
                <a:ea typeface="+mn-ea"/>
              </a:rPr>
              <a:t>快速转发。</a:t>
            </a: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5478394" y="3272924"/>
            <a:ext cx="124921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网络变化实时侦听全网拓扑毫秒收敛。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1347291" y="3333447"/>
            <a:ext cx="12492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基于</a:t>
            </a:r>
            <a:r>
              <a:rPr lang="en-US" altLang="zh-CN" sz="1600" dirty="0">
                <a:latin typeface="+mn-ea"/>
                <a:ea typeface="+mn-ea"/>
              </a:rPr>
              <a:t>IP</a:t>
            </a:r>
            <a:r>
              <a:rPr lang="zh-CN" altLang="en-US" sz="1600" dirty="0">
                <a:latin typeface="+mn-ea"/>
                <a:ea typeface="+mn-ea"/>
              </a:rPr>
              <a:t>的</a:t>
            </a:r>
            <a:r>
              <a:rPr lang="en-US" altLang="zh-CN" sz="1600" dirty="0">
                <a:latin typeface="+mn-ea"/>
                <a:ea typeface="+mn-ea"/>
              </a:rPr>
              <a:t>overlay</a:t>
            </a:r>
            <a:r>
              <a:rPr lang="zh-CN" altLang="en-US" sz="1600" dirty="0">
                <a:latin typeface="+mn-ea"/>
                <a:ea typeface="+mn-ea"/>
              </a:rPr>
              <a:t>，仅需要边界设备间</a:t>
            </a:r>
            <a:r>
              <a:rPr lang="en-US" altLang="zh-CN" sz="1600" dirty="0">
                <a:latin typeface="+mn-ea"/>
                <a:ea typeface="+mn-ea"/>
              </a:rPr>
              <a:t>IP</a:t>
            </a:r>
            <a:r>
              <a:rPr lang="zh-CN" altLang="en-US" sz="1600" dirty="0">
                <a:latin typeface="+mn-ea"/>
                <a:ea typeface="+mn-ea"/>
              </a:rPr>
              <a:t>可达。</a:t>
            </a:r>
            <a:endParaRPr lang="en-US" altLang="zh-CN" sz="1600" dirty="0">
              <a:latin typeface="+mn-ea"/>
              <a:ea typeface="+mn-ea"/>
            </a:endParaRPr>
          </a:p>
        </p:txBody>
      </p:sp>
      <p:grpSp>
        <p:nvGrpSpPr>
          <p:cNvPr id="58" name="Group 21"/>
          <p:cNvGrpSpPr>
            <a:grpSpLocks/>
          </p:cNvGrpSpPr>
          <p:nvPr/>
        </p:nvGrpSpPr>
        <p:grpSpPr bwMode="auto">
          <a:xfrm>
            <a:off x="2168328" y="1832553"/>
            <a:ext cx="1241567" cy="161731"/>
            <a:chOff x="2004" y="3442"/>
            <a:chExt cx="466" cy="244"/>
          </a:xfrm>
        </p:grpSpPr>
        <p:sp>
          <p:nvSpPr>
            <p:cNvPr id="59" name="Oval 22"/>
            <p:cNvSpPr>
              <a:spLocks noChangeArrowheads="1"/>
            </p:cNvSpPr>
            <p:nvPr/>
          </p:nvSpPr>
          <p:spPr bwMode="gray">
            <a:xfrm>
              <a:off x="2004" y="3442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gray">
            <a:xfrm>
              <a:off x="2049" y="3444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gray">
            <a:xfrm>
              <a:off x="2399" y="3446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gray">
            <a:xfrm>
              <a:off x="2436" y="3522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</p:grpSp>
      <p:sp>
        <p:nvSpPr>
          <p:cNvPr id="63" name="Rectangle 8"/>
          <p:cNvSpPr>
            <a:spLocks noChangeArrowheads="1"/>
          </p:cNvSpPr>
          <p:nvPr/>
        </p:nvSpPr>
        <p:spPr bwMode="gray">
          <a:xfrm rot="3419336">
            <a:off x="2734733" y="1578896"/>
            <a:ext cx="1132134" cy="102750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gray">
          <a:xfrm>
            <a:off x="2891644" y="1764770"/>
            <a:ext cx="767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环路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避免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5" name="Group 9"/>
          <p:cNvGrpSpPr>
            <a:grpSpLocks/>
          </p:cNvGrpSpPr>
          <p:nvPr/>
        </p:nvGrpSpPr>
        <p:grpSpPr bwMode="auto">
          <a:xfrm>
            <a:off x="3485018" y="1807989"/>
            <a:ext cx="954111" cy="161733"/>
            <a:chOff x="2004" y="3442"/>
            <a:chExt cx="468" cy="244"/>
          </a:xfrm>
        </p:grpSpPr>
        <p:sp>
          <p:nvSpPr>
            <p:cNvPr id="66" name="Oval 10"/>
            <p:cNvSpPr>
              <a:spLocks noChangeArrowheads="1"/>
            </p:cNvSpPr>
            <p:nvPr/>
          </p:nvSpPr>
          <p:spPr bwMode="gray">
            <a:xfrm>
              <a:off x="2004" y="3442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gray">
            <a:xfrm>
              <a:off x="2049" y="3444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gray">
            <a:xfrm>
              <a:off x="2401" y="3446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gray">
            <a:xfrm>
              <a:off x="2439" y="3522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</p:grpSp>
      <p:sp>
        <p:nvSpPr>
          <p:cNvPr id="70" name="Rectangle 14"/>
          <p:cNvSpPr>
            <a:spLocks noChangeArrowheads="1"/>
          </p:cNvSpPr>
          <p:nvPr/>
        </p:nvSpPr>
        <p:spPr bwMode="gray">
          <a:xfrm rot="3419336">
            <a:off x="3994338" y="1588483"/>
            <a:ext cx="1132134" cy="102750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gray">
          <a:xfrm>
            <a:off x="4136956" y="1764770"/>
            <a:ext cx="767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高效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转发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733251" y="1807989"/>
            <a:ext cx="954111" cy="161733"/>
            <a:chOff x="2004" y="3442"/>
            <a:chExt cx="468" cy="244"/>
          </a:xfrm>
        </p:grpSpPr>
        <p:sp>
          <p:nvSpPr>
            <p:cNvPr id="73" name="Oval 16"/>
            <p:cNvSpPr>
              <a:spLocks noChangeArrowheads="1"/>
            </p:cNvSpPr>
            <p:nvPr/>
          </p:nvSpPr>
          <p:spPr bwMode="gray">
            <a:xfrm>
              <a:off x="2004" y="3442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gray">
            <a:xfrm>
              <a:off x="2049" y="3444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gray">
            <a:xfrm>
              <a:off x="2401" y="3446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76" name="Oval 19"/>
            <p:cNvSpPr>
              <a:spLocks noChangeArrowheads="1"/>
            </p:cNvSpPr>
            <p:nvPr/>
          </p:nvSpPr>
          <p:spPr bwMode="gray">
            <a:xfrm>
              <a:off x="2439" y="3522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</p:grpSp>
      <p:sp>
        <p:nvSpPr>
          <p:cNvPr id="77" name="Rectangle 20"/>
          <p:cNvSpPr>
            <a:spLocks noChangeArrowheads="1"/>
          </p:cNvSpPr>
          <p:nvPr/>
        </p:nvSpPr>
        <p:spPr bwMode="gray">
          <a:xfrm rot="3419336">
            <a:off x="5419089" y="1542938"/>
            <a:ext cx="1132134" cy="102750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gray">
          <a:xfrm>
            <a:off x="5525772" y="1764770"/>
            <a:ext cx="767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快速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收敛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9" name="Group 15"/>
          <p:cNvGrpSpPr>
            <a:grpSpLocks/>
          </p:cNvGrpSpPr>
          <p:nvPr/>
        </p:nvGrpSpPr>
        <p:grpSpPr bwMode="auto">
          <a:xfrm>
            <a:off x="6071711" y="1821806"/>
            <a:ext cx="954111" cy="161733"/>
            <a:chOff x="2004" y="3442"/>
            <a:chExt cx="468" cy="244"/>
          </a:xfrm>
        </p:grpSpPr>
        <p:sp>
          <p:nvSpPr>
            <p:cNvPr id="80" name="Oval 16"/>
            <p:cNvSpPr>
              <a:spLocks noChangeArrowheads="1"/>
            </p:cNvSpPr>
            <p:nvPr/>
          </p:nvSpPr>
          <p:spPr bwMode="gray">
            <a:xfrm>
              <a:off x="2004" y="3442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gray">
            <a:xfrm>
              <a:off x="2049" y="3444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gray">
            <a:xfrm>
              <a:off x="2401" y="3446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gray">
            <a:xfrm>
              <a:off x="2439" y="3522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</p:grpSp>
      <p:sp>
        <p:nvSpPr>
          <p:cNvPr id="84" name="Rectangle 14"/>
          <p:cNvSpPr>
            <a:spLocks noChangeArrowheads="1"/>
          </p:cNvSpPr>
          <p:nvPr/>
        </p:nvSpPr>
        <p:spPr bwMode="gray">
          <a:xfrm rot="3419336">
            <a:off x="6836888" y="1543405"/>
            <a:ext cx="1132134" cy="102750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gray">
          <a:xfrm>
            <a:off x="6698550" y="1821029"/>
            <a:ext cx="1020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虚拟化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6940496" y="2952632"/>
            <a:ext cx="1388343" cy="286821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87" name="Rectangle 33"/>
          <p:cNvSpPr>
            <a:spLocks noChangeArrowheads="1"/>
          </p:cNvSpPr>
          <p:nvPr/>
        </p:nvSpPr>
        <p:spPr bwMode="auto">
          <a:xfrm>
            <a:off x="6877090" y="3289867"/>
            <a:ext cx="1460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50000"/>
              </a:lnSpc>
              <a:defRPr/>
            </a:pPr>
            <a:r>
              <a:rPr lang="en-US" altLang="zh-CN" sz="1600" dirty="0" err="1">
                <a:latin typeface="+mn-ea"/>
                <a:ea typeface="+mn-ea"/>
              </a:rPr>
              <a:t>Overlay+VNI</a:t>
            </a:r>
            <a:r>
              <a:rPr lang="zh-CN" altLang="en-US" sz="1600" dirty="0">
                <a:latin typeface="+mn-ea"/>
                <a:ea typeface="+mn-ea"/>
              </a:rPr>
              <a:t>构建虚拟网络，支持多达</a:t>
            </a:r>
            <a:r>
              <a:rPr lang="en-US" altLang="zh-CN" sz="1600" dirty="0">
                <a:latin typeface="+mn-ea"/>
                <a:ea typeface="+mn-ea"/>
              </a:rPr>
              <a:t>16</a:t>
            </a:r>
            <a:r>
              <a:rPr lang="zh-CN" altLang="en-US" sz="1600" dirty="0">
                <a:latin typeface="+mn-ea"/>
                <a:ea typeface="+mn-ea"/>
              </a:rPr>
              <a:t>Ｍ的虚拟网络。</a:t>
            </a:r>
            <a:endParaRPr lang="en-US" altLang="zh-CN" sz="1600" dirty="0">
              <a:latin typeface="+mn-ea"/>
              <a:ea typeface="+mn-ea"/>
            </a:endParaRPr>
          </a:p>
        </p:txBody>
      </p:sp>
      <p:grpSp>
        <p:nvGrpSpPr>
          <p:cNvPr id="88" name="Group 15"/>
          <p:cNvGrpSpPr>
            <a:grpSpLocks/>
          </p:cNvGrpSpPr>
          <p:nvPr/>
        </p:nvGrpSpPr>
        <p:grpSpPr bwMode="auto">
          <a:xfrm>
            <a:off x="7446084" y="1800310"/>
            <a:ext cx="954111" cy="161733"/>
            <a:chOff x="2004" y="3442"/>
            <a:chExt cx="468" cy="244"/>
          </a:xfrm>
        </p:grpSpPr>
        <p:sp>
          <p:nvSpPr>
            <p:cNvPr id="89" name="Oval 16"/>
            <p:cNvSpPr>
              <a:spLocks noChangeArrowheads="1"/>
            </p:cNvSpPr>
            <p:nvPr/>
          </p:nvSpPr>
          <p:spPr bwMode="gray">
            <a:xfrm>
              <a:off x="2004" y="3442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gray">
            <a:xfrm>
              <a:off x="2049" y="3444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91" name="Oval 18"/>
            <p:cNvSpPr>
              <a:spLocks noChangeArrowheads="1"/>
            </p:cNvSpPr>
            <p:nvPr/>
          </p:nvSpPr>
          <p:spPr bwMode="gray">
            <a:xfrm>
              <a:off x="2401" y="3446"/>
              <a:ext cx="71" cy="23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92" name="Oval 19"/>
            <p:cNvSpPr>
              <a:spLocks noChangeArrowheads="1"/>
            </p:cNvSpPr>
            <p:nvPr/>
          </p:nvSpPr>
          <p:spPr bwMode="gray">
            <a:xfrm>
              <a:off x="2439" y="3522"/>
              <a:ext cx="20" cy="6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>
                <a:latin typeface="+mn-ea"/>
                <a:ea typeface="+mn-ea"/>
              </a:endParaRPr>
            </a:p>
          </p:txBody>
        </p:sp>
      </p:grpSp>
      <p:sp>
        <p:nvSpPr>
          <p:cNvPr id="93" name="Rectangle 20"/>
          <p:cNvSpPr>
            <a:spLocks noChangeArrowheads="1"/>
          </p:cNvSpPr>
          <p:nvPr/>
        </p:nvSpPr>
        <p:spPr bwMode="gray">
          <a:xfrm rot="3419336">
            <a:off x="8357633" y="1520172"/>
            <a:ext cx="1132135" cy="102750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gray">
          <a:xfrm>
            <a:off x="8534013" y="1697918"/>
            <a:ext cx="767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部署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灵活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8497065" y="2936190"/>
            <a:ext cx="1392117" cy="283804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8482002" y="3289867"/>
            <a:ext cx="1460101" cy="12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</a:rPr>
              <a:t>物理设备、</a:t>
            </a:r>
            <a:r>
              <a:rPr lang="en-US" altLang="zh-CN" sz="1600" dirty="0" err="1">
                <a:latin typeface="+mn-ea"/>
                <a:ea typeface="+mn-ea"/>
              </a:rPr>
              <a:t>vSwitch</a:t>
            </a:r>
            <a:r>
              <a:rPr lang="zh-CN" altLang="en-US" sz="1600" dirty="0">
                <a:latin typeface="+mn-ea"/>
                <a:ea typeface="+mn-ea"/>
              </a:rPr>
              <a:t>均能够部署。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88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网络面临的云化挑战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VXLAN </a:t>
            </a:r>
            <a:r>
              <a:rPr lang="zh-CN" altLang="en-US" b="1" dirty="0"/>
              <a:t>报文转发流程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相关概念及应用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9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VXLAN</a:t>
            </a:r>
            <a:r>
              <a:rPr lang="zh-CN" altLang="en-US"/>
              <a:t>同子网转发流程</a:t>
            </a:r>
            <a:endParaRPr lang="en-US" dirty="0"/>
          </a:p>
        </p:txBody>
      </p:sp>
      <p:cxnSp>
        <p:nvCxnSpPr>
          <p:cNvPr id="4" name="直接连接符 3"/>
          <p:cNvCxnSpPr>
            <a:stCxn id="44" idx="0"/>
            <a:endCxn id="103" idx="2"/>
          </p:cNvCxnSpPr>
          <p:nvPr/>
        </p:nvCxnSpPr>
        <p:spPr bwMode="auto">
          <a:xfrm flipV="1">
            <a:off x="1944773" y="4508604"/>
            <a:ext cx="237570" cy="449120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>
            <a:stCxn id="53" idx="0"/>
            <a:endCxn id="108" idx="2"/>
          </p:cNvCxnSpPr>
          <p:nvPr/>
        </p:nvCxnSpPr>
        <p:spPr bwMode="auto">
          <a:xfrm flipV="1">
            <a:off x="3461432" y="4509120"/>
            <a:ext cx="32352" cy="423751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>
            <a:endCxn id="115" idx="2"/>
          </p:cNvCxnSpPr>
          <p:nvPr/>
        </p:nvCxnSpPr>
        <p:spPr bwMode="auto">
          <a:xfrm flipH="1" flipV="1">
            <a:off x="4850889" y="4495055"/>
            <a:ext cx="231457" cy="424809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118" idx="2"/>
            <a:endCxn id="71" idx="0"/>
          </p:cNvCxnSpPr>
          <p:nvPr/>
        </p:nvCxnSpPr>
        <p:spPr bwMode="auto">
          <a:xfrm>
            <a:off x="6243612" y="4469319"/>
            <a:ext cx="269488" cy="470056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endCxn id="96" idx="0"/>
          </p:cNvCxnSpPr>
          <p:nvPr/>
        </p:nvCxnSpPr>
        <p:spPr bwMode="auto">
          <a:xfrm>
            <a:off x="3432559" y="2476563"/>
            <a:ext cx="1598199" cy="266504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93" idx="0"/>
          </p:cNvCxnSpPr>
          <p:nvPr/>
        </p:nvCxnSpPr>
        <p:spPr bwMode="auto">
          <a:xfrm flipV="1">
            <a:off x="3188186" y="2467644"/>
            <a:ext cx="1802671" cy="313284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93" idx="2"/>
            <a:endCxn id="103" idx="0"/>
          </p:cNvCxnSpPr>
          <p:nvPr/>
        </p:nvCxnSpPr>
        <p:spPr bwMode="auto">
          <a:xfrm flipH="1">
            <a:off x="2182343" y="3465306"/>
            <a:ext cx="1005843" cy="431746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93" idx="2"/>
            <a:endCxn id="108" idx="0"/>
          </p:cNvCxnSpPr>
          <p:nvPr/>
        </p:nvCxnSpPr>
        <p:spPr bwMode="auto">
          <a:xfrm>
            <a:off x="3188186" y="3465306"/>
            <a:ext cx="305598" cy="43226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93" idx="2"/>
            <a:endCxn id="115" idx="0"/>
          </p:cNvCxnSpPr>
          <p:nvPr/>
        </p:nvCxnSpPr>
        <p:spPr bwMode="auto">
          <a:xfrm>
            <a:off x="3188186" y="3465306"/>
            <a:ext cx="1662703" cy="418197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3" idx="2"/>
            <a:endCxn id="118" idx="0"/>
          </p:cNvCxnSpPr>
          <p:nvPr/>
        </p:nvCxnSpPr>
        <p:spPr bwMode="auto">
          <a:xfrm>
            <a:off x="3188186" y="3465306"/>
            <a:ext cx="3055426" cy="392461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96" idx="2"/>
            <a:endCxn id="103" idx="0"/>
          </p:cNvCxnSpPr>
          <p:nvPr/>
        </p:nvCxnSpPr>
        <p:spPr bwMode="auto">
          <a:xfrm flipH="1">
            <a:off x="2182343" y="3427445"/>
            <a:ext cx="2848415" cy="469607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96" idx="2"/>
            <a:endCxn id="108" idx="0"/>
          </p:cNvCxnSpPr>
          <p:nvPr/>
        </p:nvCxnSpPr>
        <p:spPr bwMode="auto">
          <a:xfrm flipH="1">
            <a:off x="3493784" y="3427445"/>
            <a:ext cx="1536974" cy="470123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6" idx="2"/>
            <a:endCxn id="115" idx="0"/>
          </p:cNvCxnSpPr>
          <p:nvPr/>
        </p:nvCxnSpPr>
        <p:spPr bwMode="auto">
          <a:xfrm flipH="1">
            <a:off x="4850889" y="3427445"/>
            <a:ext cx="179869" cy="456058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6" idx="2"/>
            <a:endCxn id="118" idx="0"/>
          </p:cNvCxnSpPr>
          <p:nvPr/>
        </p:nvCxnSpPr>
        <p:spPr bwMode="auto">
          <a:xfrm>
            <a:off x="5030758" y="3427445"/>
            <a:ext cx="1212854" cy="43032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61"/>
          <p:cNvSpPr txBox="1"/>
          <p:nvPr/>
        </p:nvSpPr>
        <p:spPr>
          <a:xfrm>
            <a:off x="1229985" y="4062787"/>
            <a:ext cx="73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" name="TextBox 162"/>
          <p:cNvSpPr txBox="1"/>
          <p:nvPr/>
        </p:nvSpPr>
        <p:spPr>
          <a:xfrm>
            <a:off x="2563126" y="2451972"/>
            <a:ext cx="73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>
            <a:endCxn id="93" idx="0"/>
          </p:cNvCxnSpPr>
          <p:nvPr/>
        </p:nvCxnSpPr>
        <p:spPr bwMode="auto">
          <a:xfrm flipH="1">
            <a:off x="3188186" y="2476563"/>
            <a:ext cx="244374" cy="304365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endCxn id="96" idx="0"/>
          </p:cNvCxnSpPr>
          <p:nvPr/>
        </p:nvCxnSpPr>
        <p:spPr bwMode="auto">
          <a:xfrm>
            <a:off x="4990857" y="2467643"/>
            <a:ext cx="39901" cy="275424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307"/>
          <p:cNvSpPr txBox="1"/>
          <p:nvPr/>
        </p:nvSpPr>
        <p:spPr>
          <a:xfrm>
            <a:off x="1487487" y="2026939"/>
            <a:ext cx="130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三层网络</a:t>
            </a:r>
          </a:p>
        </p:txBody>
      </p:sp>
      <p:sp>
        <p:nvSpPr>
          <p:cNvPr id="25" name="TextBox 308"/>
          <p:cNvSpPr txBox="1"/>
          <p:nvPr/>
        </p:nvSpPr>
        <p:spPr>
          <a:xfrm>
            <a:off x="1501225" y="2728882"/>
            <a:ext cx="145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网关</a:t>
            </a:r>
          </a:p>
        </p:txBody>
      </p:sp>
      <p:sp>
        <p:nvSpPr>
          <p:cNvPr id="32" name="TextBox 229"/>
          <p:cNvSpPr txBox="1"/>
          <p:nvPr/>
        </p:nvSpPr>
        <p:spPr>
          <a:xfrm>
            <a:off x="2531604" y="4108772"/>
            <a:ext cx="73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NVE2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" name="TextBox 232"/>
          <p:cNvSpPr txBox="1"/>
          <p:nvPr/>
        </p:nvSpPr>
        <p:spPr>
          <a:xfrm>
            <a:off x="3889905" y="4072954"/>
            <a:ext cx="90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NVE3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4" name="TextBox 236"/>
          <p:cNvSpPr txBox="1"/>
          <p:nvPr/>
        </p:nvSpPr>
        <p:spPr>
          <a:xfrm>
            <a:off x="5321251" y="4118102"/>
            <a:ext cx="8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NVE4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599744" y="2478712"/>
            <a:ext cx="5870331" cy="0"/>
          </a:xfrm>
          <a:prstGeom prst="line">
            <a:avLst/>
          </a:prstGeom>
          <a:noFill/>
          <a:ln w="31750" cap="flat" cmpd="sng" algn="ctr">
            <a:solidFill>
              <a:srgbClr val="99CC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1283711" y="4944716"/>
            <a:ext cx="1322123" cy="988400"/>
            <a:chOff x="1309055" y="4679057"/>
            <a:chExt cx="972108" cy="766082"/>
          </a:xfrm>
        </p:grpSpPr>
        <p:sp>
          <p:nvSpPr>
            <p:cNvPr id="43" name="TextBox 471"/>
            <p:cNvSpPr txBox="1"/>
            <p:nvPr/>
          </p:nvSpPr>
          <p:spPr>
            <a:xfrm>
              <a:off x="1309055" y="4679057"/>
              <a:ext cx="228890" cy="23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1309055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00370" y="4919863"/>
            <a:ext cx="1322123" cy="988400"/>
            <a:chOff x="2425179" y="4679057"/>
            <a:chExt cx="972108" cy="766082"/>
          </a:xfrm>
        </p:grpSpPr>
        <p:sp>
          <p:nvSpPr>
            <p:cNvPr id="52" name="TextBox 472"/>
            <p:cNvSpPr txBox="1"/>
            <p:nvPr/>
          </p:nvSpPr>
          <p:spPr>
            <a:xfrm>
              <a:off x="2425179" y="4679057"/>
              <a:ext cx="218282" cy="23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425179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8621" y="4944716"/>
            <a:ext cx="1342380" cy="988400"/>
            <a:chOff x="3580415" y="4679057"/>
            <a:chExt cx="987002" cy="766082"/>
          </a:xfrm>
        </p:grpSpPr>
        <p:sp>
          <p:nvSpPr>
            <p:cNvPr id="61" name="TextBox 473"/>
            <p:cNvSpPr txBox="1"/>
            <p:nvPr/>
          </p:nvSpPr>
          <p:spPr>
            <a:xfrm>
              <a:off x="3580415" y="4679057"/>
              <a:ext cx="224176" cy="23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C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圆角矩形 61"/>
            <p:cNvSpPr/>
            <p:nvPr/>
          </p:nvSpPr>
          <p:spPr bwMode="auto">
            <a:xfrm>
              <a:off x="3595309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42040" y="4926367"/>
            <a:ext cx="1332121" cy="988400"/>
            <a:chOff x="4693431" y="4679057"/>
            <a:chExt cx="979459" cy="766082"/>
          </a:xfrm>
        </p:grpSpPr>
        <p:sp>
          <p:nvSpPr>
            <p:cNvPr id="70" name="TextBox 474"/>
            <p:cNvSpPr txBox="1"/>
            <p:nvPr/>
          </p:nvSpPr>
          <p:spPr>
            <a:xfrm>
              <a:off x="4693431" y="4679057"/>
              <a:ext cx="235962" cy="238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D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4700782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sp>
        <p:nvSpPr>
          <p:cNvPr id="72" name="圆角矩形 71"/>
          <p:cNvSpPr/>
          <p:nvPr/>
        </p:nvSpPr>
        <p:spPr bwMode="auto">
          <a:xfrm>
            <a:off x="1065525" y="1543654"/>
            <a:ext cx="6288813" cy="4585646"/>
          </a:xfrm>
          <a:prstGeom prst="roundRect">
            <a:avLst>
              <a:gd name="adj" fmla="val 5241"/>
            </a:avLst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642867" y="2145041"/>
            <a:ext cx="3705905" cy="2782425"/>
            <a:chOff x="7312805" y="2026641"/>
            <a:chExt cx="4235966" cy="1313483"/>
          </a:xfrm>
        </p:grpSpPr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 flipV="1">
              <a:off x="7317162" y="2229589"/>
              <a:ext cx="4071351" cy="26086"/>
            </a:xfrm>
            <a:prstGeom prst="rect">
              <a:avLst/>
            </a:prstGeom>
            <a:gradFill rotWithShape="1">
              <a:gsLst>
                <a:gs pos="69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48"/>
            <p:cNvSpPr>
              <a:spLocks noChangeArrowheads="1"/>
            </p:cNvSpPr>
            <p:nvPr/>
          </p:nvSpPr>
          <p:spPr bwMode="auto">
            <a:xfrm>
              <a:off x="7312805" y="2302251"/>
              <a:ext cx="4235966" cy="103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8" rIns="91392" bIns="45698" anchor="ctr"/>
            <a:lstStyle/>
            <a:p>
              <a:pPr marL="180000" lvl="1" indent="-180000">
                <a:lnSpc>
                  <a:spcPct val="200000"/>
                </a:lnSpc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en-US" altLang="zh-CN" sz="1400" dirty="0">
                  <a:latin typeface="+mn-ea"/>
                  <a:ea typeface="+mn-ea"/>
                </a:rPr>
                <a:t>HOST A</a:t>
              </a:r>
              <a:r>
                <a:rPr lang="zh-CN" altLang="en-US" sz="1400" dirty="0">
                  <a:latin typeface="+mn-ea"/>
                  <a:ea typeface="+mn-ea"/>
                </a:rPr>
                <a:t>发送</a:t>
              </a:r>
              <a:r>
                <a:rPr lang="en-US" altLang="zh-CN" sz="1400" dirty="0">
                  <a:latin typeface="+mn-ea"/>
                  <a:ea typeface="+mn-ea"/>
                </a:rPr>
                <a:t>ARP Request</a:t>
              </a:r>
              <a:r>
                <a:rPr lang="zh-CN" altLang="en-US" sz="1400" dirty="0">
                  <a:latin typeface="+mn-ea"/>
                  <a:ea typeface="+mn-ea"/>
                </a:rPr>
                <a:t>报文到</a:t>
              </a:r>
              <a:r>
                <a:rPr lang="en-US" altLang="zh-CN" sz="1400" dirty="0">
                  <a:latin typeface="+mn-ea"/>
                  <a:ea typeface="+mn-ea"/>
                </a:rPr>
                <a:t>HOST B</a:t>
              </a:r>
              <a:r>
                <a:rPr lang="zh-CN" altLang="en-US" sz="1400" dirty="0">
                  <a:latin typeface="+mn-ea"/>
                  <a:ea typeface="+mn-ea"/>
                </a:rPr>
                <a:t>。</a:t>
              </a:r>
              <a:endParaRPr lang="en-US" altLang="zh-CN" sz="1400" dirty="0">
                <a:latin typeface="+mn-ea"/>
                <a:ea typeface="+mn-ea"/>
              </a:endParaRPr>
            </a:p>
            <a:p>
              <a:pPr marL="180000" lvl="1" indent="-180000">
                <a:lnSpc>
                  <a:spcPct val="200000"/>
                </a:lnSpc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en-US" altLang="zh-CN" sz="1400" dirty="0">
                  <a:latin typeface="+mn-ea"/>
                  <a:ea typeface="+mn-ea"/>
                </a:rPr>
                <a:t>HOST B</a:t>
              </a:r>
              <a:r>
                <a:rPr lang="zh-CN" altLang="en-US" sz="1400" dirty="0">
                  <a:latin typeface="+mn-ea"/>
                  <a:ea typeface="+mn-ea"/>
                </a:rPr>
                <a:t>回应</a:t>
              </a:r>
              <a:r>
                <a:rPr lang="en-US" altLang="zh-CN" sz="1400" dirty="0">
                  <a:latin typeface="+mn-ea"/>
                  <a:ea typeface="+mn-ea"/>
                </a:rPr>
                <a:t>ARP Reply</a:t>
              </a:r>
              <a:r>
                <a:rPr lang="zh-CN" altLang="en-US" sz="1400" dirty="0">
                  <a:latin typeface="+mn-ea"/>
                  <a:ea typeface="+mn-ea"/>
                </a:rPr>
                <a:t>报文到</a:t>
              </a:r>
              <a:r>
                <a:rPr lang="en-US" altLang="zh-CN" sz="1400" dirty="0">
                  <a:latin typeface="+mn-ea"/>
                  <a:ea typeface="+mn-ea"/>
                </a:rPr>
                <a:t>HOST A</a:t>
              </a:r>
              <a:r>
                <a:rPr lang="zh-CN" altLang="en-US" sz="1400" dirty="0">
                  <a:latin typeface="+mn-ea"/>
                  <a:ea typeface="+mn-ea"/>
                </a:rPr>
                <a:t>。</a:t>
              </a:r>
              <a:endParaRPr lang="en-US" altLang="zh-CN" sz="1400" dirty="0">
                <a:latin typeface="+mn-ea"/>
                <a:ea typeface="+mn-ea"/>
              </a:endParaRPr>
            </a:p>
            <a:p>
              <a:pPr marL="180000" lvl="1" indent="-180000">
                <a:lnSpc>
                  <a:spcPct val="200000"/>
                </a:lnSpc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r>
                <a:rPr lang="en-US" altLang="zh-CN" sz="1400" dirty="0">
                  <a:latin typeface="+mn-ea"/>
                  <a:ea typeface="+mn-ea"/>
                </a:rPr>
                <a:t>HOST A</a:t>
              </a:r>
              <a:r>
                <a:rPr lang="zh-CN" altLang="en-US" sz="1400" dirty="0">
                  <a:latin typeface="+mn-ea"/>
                  <a:ea typeface="+mn-ea"/>
                </a:rPr>
                <a:t>发送单播数据报文到</a:t>
              </a:r>
              <a:r>
                <a:rPr lang="en-US" altLang="zh-CN" sz="1400" dirty="0">
                  <a:latin typeface="+mn-ea"/>
                  <a:ea typeface="+mn-ea"/>
                </a:rPr>
                <a:t>HOST B</a:t>
              </a:r>
              <a:r>
                <a:rPr lang="zh-CN" altLang="en-US" sz="1400" dirty="0">
                  <a:latin typeface="+mn-ea"/>
                  <a:ea typeface="+mn-ea"/>
                </a:rPr>
                <a:t>。</a:t>
              </a:r>
              <a:endParaRPr lang="en-US" altLang="zh-CN" sz="1400" dirty="0">
                <a:latin typeface="+mn-ea"/>
                <a:ea typeface="+mn-ea"/>
              </a:endParaRPr>
            </a:p>
            <a:p>
              <a:pPr marL="0" lvl="1">
                <a:lnSpc>
                  <a:spcPct val="200000"/>
                </a:lnSpc>
                <a:buClr>
                  <a:schemeClr val="tx2"/>
                </a:buClr>
                <a:buSzPct val="120000"/>
                <a:defRPr/>
              </a:pP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注：</a:t>
              </a:r>
              <a:r>
                <a:rPr lang="en-US" altLang="zh-CN" sz="1400" dirty="0">
                  <a:latin typeface="+mn-ea"/>
                  <a:ea typeface="+mn-ea"/>
                </a:rPr>
                <a:t>A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>
                  <a:latin typeface="+mn-ea"/>
                  <a:ea typeface="+mn-ea"/>
                </a:rPr>
                <a:t>B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>
                  <a:latin typeface="+mn-ea"/>
                  <a:ea typeface="+mn-ea"/>
                </a:rPr>
                <a:t>C</a:t>
              </a:r>
              <a:r>
                <a:rPr lang="zh-CN" altLang="en-US" sz="1400" dirty="0">
                  <a:latin typeface="+mn-ea"/>
                  <a:ea typeface="+mn-ea"/>
                </a:rPr>
                <a:t>、</a:t>
              </a:r>
              <a:r>
                <a:rPr lang="en-US" altLang="zh-CN" sz="1400" dirty="0">
                  <a:latin typeface="+mn-ea"/>
                  <a:ea typeface="+mn-ea"/>
                </a:rPr>
                <a:t>D</a:t>
              </a:r>
              <a:r>
                <a:rPr lang="zh-CN" altLang="en-US" sz="1400" dirty="0">
                  <a:latin typeface="+mn-ea"/>
                  <a:ea typeface="+mn-ea"/>
                </a:rPr>
                <a:t>都属于同一</a:t>
              </a:r>
              <a:r>
                <a:rPr lang="en-US" altLang="zh-CN" sz="1400" dirty="0">
                  <a:latin typeface="+mn-ea"/>
                  <a:ea typeface="+mn-ea"/>
                </a:rPr>
                <a:t>VNI 1</a:t>
              </a:r>
              <a:r>
                <a:rPr lang="zh-CN" altLang="en-US" sz="1400" dirty="0">
                  <a:latin typeface="+mn-ea"/>
                  <a:ea typeface="+mn-ea"/>
                </a:rPr>
                <a:t>。不考虑</a:t>
              </a:r>
              <a:r>
                <a:rPr lang="en-US" altLang="zh-CN" sz="1400" dirty="0">
                  <a:latin typeface="+mn-ea"/>
                  <a:ea typeface="+mn-ea"/>
                </a:rPr>
                <a:t>ARP</a:t>
              </a:r>
              <a:r>
                <a:rPr lang="zh-CN" altLang="en-US" sz="1400" dirty="0">
                  <a:latin typeface="+mn-ea"/>
                  <a:ea typeface="+mn-ea"/>
                </a:rPr>
                <a:t>广播优化使能。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  <p:sp>
          <p:nvSpPr>
            <p:cNvPr id="79" name="TextBox 119"/>
            <p:cNvSpPr txBox="1"/>
            <p:nvPr/>
          </p:nvSpPr>
          <p:spPr>
            <a:xfrm>
              <a:off x="7526916" y="2026641"/>
              <a:ext cx="1845559" cy="17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pc="100" dirty="0">
                  <a:solidFill>
                    <a:srgbClr val="C00000"/>
                  </a:solidFill>
                  <a:latin typeface="+mn-ea"/>
                  <a:ea typeface="+mn-ea"/>
                </a:rPr>
                <a:t>总体流程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80" name="TextBox 90"/>
          <p:cNvSpPr txBox="1"/>
          <p:nvPr/>
        </p:nvSpPr>
        <p:spPr>
          <a:xfrm>
            <a:off x="1434886" y="3477157"/>
            <a:ext cx="1014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二层接入</a:t>
            </a:r>
          </a:p>
        </p:txBody>
      </p:sp>
      <p:sp>
        <p:nvSpPr>
          <p:cNvPr id="81" name="TextBox 91"/>
          <p:cNvSpPr txBox="1"/>
          <p:nvPr/>
        </p:nvSpPr>
        <p:spPr>
          <a:xfrm>
            <a:off x="3400531" y="3323349"/>
            <a:ext cx="145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ea"/>
                <a:ea typeface="+mn-ea"/>
              </a:rPr>
              <a:t>VXLAN</a:t>
            </a:r>
            <a:endParaRPr lang="zh-CN" altLang="en-US" sz="1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2" name="TextBox 93"/>
          <p:cNvSpPr txBox="1"/>
          <p:nvPr/>
        </p:nvSpPr>
        <p:spPr>
          <a:xfrm>
            <a:off x="1153498" y="3832742"/>
            <a:ext cx="671954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3" name="TextBox 94"/>
          <p:cNvSpPr txBox="1"/>
          <p:nvPr/>
        </p:nvSpPr>
        <p:spPr>
          <a:xfrm>
            <a:off x="2521097" y="3832522"/>
            <a:ext cx="657926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4" name="TextBox 95"/>
          <p:cNvSpPr txBox="1"/>
          <p:nvPr/>
        </p:nvSpPr>
        <p:spPr>
          <a:xfrm>
            <a:off x="3821415" y="3827336"/>
            <a:ext cx="697061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5" name="TextBox 96"/>
          <p:cNvSpPr txBox="1"/>
          <p:nvPr/>
        </p:nvSpPr>
        <p:spPr>
          <a:xfrm>
            <a:off x="5245282" y="3838038"/>
            <a:ext cx="666251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3585081" y="3129420"/>
            <a:ext cx="1123694" cy="2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3585081" y="3058171"/>
            <a:ext cx="1374499" cy="31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椭圆 87"/>
          <p:cNvSpPr/>
          <p:nvPr/>
        </p:nvSpPr>
        <p:spPr bwMode="auto">
          <a:xfrm>
            <a:off x="4069860" y="2882772"/>
            <a:ext cx="153932" cy="45396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89" name="TextBox 103"/>
          <p:cNvSpPr txBox="1"/>
          <p:nvPr/>
        </p:nvSpPr>
        <p:spPr>
          <a:xfrm>
            <a:off x="3776852" y="2695315"/>
            <a:ext cx="790805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VTEP5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0" name="Oval 12"/>
          <p:cNvSpPr>
            <a:spLocks noChangeArrowheads="1"/>
          </p:cNvSpPr>
          <p:nvPr/>
        </p:nvSpPr>
        <p:spPr bwMode="gray">
          <a:xfrm>
            <a:off x="7607454" y="2094260"/>
            <a:ext cx="266909" cy="24368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922929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265" y="1901810"/>
            <a:ext cx="678808" cy="55538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0176" y="1901498"/>
            <a:ext cx="678808" cy="555388"/>
          </a:xfrm>
          <a:prstGeom prst="rect">
            <a:avLst/>
          </a:prstGeom>
          <a:noFill/>
        </p:spPr>
      </p:pic>
      <p:pic>
        <p:nvPicPr>
          <p:cNvPr id="93" name="图片 92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9955" y="2780928"/>
            <a:ext cx="836462" cy="684378"/>
          </a:xfrm>
          <a:prstGeom prst="rect">
            <a:avLst/>
          </a:prstGeom>
        </p:spPr>
      </p:pic>
      <p:pic>
        <p:nvPicPr>
          <p:cNvPr id="96" name="图片 95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2527" y="2743067"/>
            <a:ext cx="836462" cy="684378"/>
          </a:xfrm>
          <a:prstGeom prst="rect">
            <a:avLst/>
          </a:prstGeom>
        </p:spPr>
      </p:pic>
      <p:pic>
        <p:nvPicPr>
          <p:cNvPr id="103" name="图片 102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3081" y="3897052"/>
            <a:ext cx="698523" cy="611552"/>
          </a:xfrm>
          <a:prstGeom prst="rect">
            <a:avLst/>
          </a:prstGeom>
        </p:spPr>
      </p:pic>
      <p:pic>
        <p:nvPicPr>
          <p:cNvPr id="108" name="图片 107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6152" y="3897568"/>
            <a:ext cx="655263" cy="611552"/>
          </a:xfrm>
          <a:prstGeom prst="rect">
            <a:avLst/>
          </a:prstGeom>
        </p:spPr>
      </p:pic>
      <p:pic>
        <p:nvPicPr>
          <p:cNvPr id="115" name="图片 114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3257" y="3883503"/>
            <a:ext cx="655263" cy="611552"/>
          </a:xfrm>
          <a:prstGeom prst="rect">
            <a:avLst/>
          </a:prstGeom>
        </p:spPr>
      </p:pic>
      <p:pic>
        <p:nvPicPr>
          <p:cNvPr id="118" name="图片 117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5980" y="3857767"/>
            <a:ext cx="655263" cy="611552"/>
          </a:xfrm>
          <a:prstGeom prst="rect">
            <a:avLst/>
          </a:prstGeom>
        </p:spPr>
      </p:pic>
      <p:grpSp>
        <p:nvGrpSpPr>
          <p:cNvPr id="131" name="组合 130"/>
          <p:cNvGrpSpPr/>
          <p:nvPr/>
        </p:nvGrpSpPr>
        <p:grpSpPr>
          <a:xfrm>
            <a:off x="1541495" y="5065578"/>
            <a:ext cx="829772" cy="742425"/>
            <a:chOff x="1408848" y="5003711"/>
            <a:chExt cx="1126616" cy="904552"/>
          </a:xfrm>
        </p:grpSpPr>
        <p:pic>
          <p:nvPicPr>
            <p:cNvPr id="127" name="图片 126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631" y="5003711"/>
              <a:ext cx="572413" cy="468337"/>
            </a:xfrm>
            <a:prstGeom prst="rect">
              <a:avLst/>
            </a:prstGeom>
          </p:spPr>
        </p:pic>
        <p:pic>
          <p:nvPicPr>
            <p:cNvPr id="128" name="图片 127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8848" y="5466446"/>
              <a:ext cx="540000" cy="441817"/>
            </a:xfrm>
            <a:prstGeom prst="rect">
              <a:avLst/>
            </a:prstGeom>
          </p:spPr>
        </p:pic>
        <p:pic>
          <p:nvPicPr>
            <p:cNvPr id="129" name="图片 128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5464" y="5335310"/>
              <a:ext cx="540000" cy="441817"/>
            </a:xfrm>
            <a:prstGeom prst="rect">
              <a:avLst/>
            </a:prstGeom>
          </p:spPr>
        </p:pic>
      </p:grpSp>
      <p:grpSp>
        <p:nvGrpSpPr>
          <p:cNvPr id="132" name="组合 131"/>
          <p:cNvGrpSpPr/>
          <p:nvPr/>
        </p:nvGrpSpPr>
        <p:grpSpPr>
          <a:xfrm>
            <a:off x="3124963" y="5061100"/>
            <a:ext cx="832056" cy="727651"/>
            <a:chOff x="1408848" y="5003711"/>
            <a:chExt cx="1126616" cy="904552"/>
          </a:xfrm>
        </p:grpSpPr>
        <p:pic>
          <p:nvPicPr>
            <p:cNvPr id="133" name="图片 132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631" y="5003711"/>
              <a:ext cx="572413" cy="468337"/>
            </a:xfrm>
            <a:prstGeom prst="rect">
              <a:avLst/>
            </a:prstGeom>
          </p:spPr>
        </p:pic>
        <p:pic>
          <p:nvPicPr>
            <p:cNvPr id="134" name="图片 133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8848" y="5466446"/>
              <a:ext cx="540000" cy="441817"/>
            </a:xfrm>
            <a:prstGeom prst="rect">
              <a:avLst/>
            </a:prstGeom>
          </p:spPr>
        </p:pic>
        <p:pic>
          <p:nvPicPr>
            <p:cNvPr id="135" name="图片 134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5464" y="5335310"/>
              <a:ext cx="540000" cy="441817"/>
            </a:xfrm>
            <a:prstGeom prst="rect">
              <a:avLst/>
            </a:prstGeom>
          </p:spPr>
        </p:pic>
      </p:grpSp>
      <p:grpSp>
        <p:nvGrpSpPr>
          <p:cNvPr id="136" name="组合 135"/>
          <p:cNvGrpSpPr/>
          <p:nvPr/>
        </p:nvGrpSpPr>
        <p:grpSpPr>
          <a:xfrm>
            <a:off x="4593513" y="5080123"/>
            <a:ext cx="887187" cy="722153"/>
            <a:chOff x="1408848" y="5003711"/>
            <a:chExt cx="1126616" cy="904552"/>
          </a:xfrm>
        </p:grpSpPr>
        <p:pic>
          <p:nvPicPr>
            <p:cNvPr id="137" name="图片 136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631" y="5003711"/>
              <a:ext cx="572413" cy="468337"/>
            </a:xfrm>
            <a:prstGeom prst="rect">
              <a:avLst/>
            </a:prstGeom>
          </p:spPr>
        </p:pic>
        <p:pic>
          <p:nvPicPr>
            <p:cNvPr id="138" name="图片 137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8848" y="5466446"/>
              <a:ext cx="540000" cy="441817"/>
            </a:xfrm>
            <a:prstGeom prst="rect">
              <a:avLst/>
            </a:prstGeom>
          </p:spPr>
        </p:pic>
        <p:pic>
          <p:nvPicPr>
            <p:cNvPr id="139" name="图片 138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5464" y="5335310"/>
              <a:ext cx="540000" cy="441817"/>
            </a:xfrm>
            <a:prstGeom prst="rect">
              <a:avLst/>
            </a:prstGeom>
          </p:spPr>
        </p:pic>
      </p:grpSp>
      <p:grpSp>
        <p:nvGrpSpPr>
          <p:cNvPr id="140" name="组合 139"/>
          <p:cNvGrpSpPr/>
          <p:nvPr/>
        </p:nvGrpSpPr>
        <p:grpSpPr>
          <a:xfrm>
            <a:off x="6154595" y="5041422"/>
            <a:ext cx="854987" cy="719365"/>
            <a:chOff x="1408848" y="5003711"/>
            <a:chExt cx="1126616" cy="904552"/>
          </a:xfrm>
        </p:grpSpPr>
        <p:pic>
          <p:nvPicPr>
            <p:cNvPr id="141" name="图片 140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631" y="5003711"/>
              <a:ext cx="572413" cy="468337"/>
            </a:xfrm>
            <a:prstGeom prst="rect">
              <a:avLst/>
            </a:prstGeom>
          </p:spPr>
        </p:pic>
        <p:pic>
          <p:nvPicPr>
            <p:cNvPr id="142" name="图片 141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8848" y="5466446"/>
              <a:ext cx="540000" cy="441817"/>
            </a:xfrm>
            <a:prstGeom prst="rect">
              <a:avLst/>
            </a:prstGeom>
          </p:spPr>
        </p:pic>
        <p:pic>
          <p:nvPicPr>
            <p:cNvPr id="143" name="图片 142" descr="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5464" y="5335310"/>
              <a:ext cx="540000" cy="441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46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47" y="3781541"/>
            <a:ext cx="642703" cy="611552"/>
          </a:xfrm>
          <a:prstGeom prst="rect">
            <a:avLst/>
          </a:prstGeom>
        </p:spPr>
      </p:pic>
      <p:pic>
        <p:nvPicPr>
          <p:cNvPr id="70" name="图片 6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153" y="3769095"/>
            <a:ext cx="642703" cy="611552"/>
          </a:xfrm>
          <a:prstGeom prst="rect">
            <a:avLst/>
          </a:prstGeom>
        </p:spPr>
      </p:pic>
      <p:pic>
        <p:nvPicPr>
          <p:cNvPr id="68" name="图片 6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3757593"/>
            <a:ext cx="642703" cy="611552"/>
          </a:xfrm>
          <a:prstGeom prst="rect">
            <a:avLst/>
          </a:prstGeom>
        </p:spPr>
      </p:pic>
      <p:pic>
        <p:nvPicPr>
          <p:cNvPr id="69" name="图片 6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4893" y="3771607"/>
            <a:ext cx="579814" cy="6115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同网段查</a:t>
            </a:r>
            <a:r>
              <a:rPr lang="en-US" altLang="zh-CN"/>
              <a:t>MAC</a:t>
            </a:r>
            <a:r>
              <a:rPr lang="zh-CN" altLang="en-US"/>
              <a:t>二层转发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183" name="矩形 182"/>
          <p:cNvSpPr/>
          <p:nvPr/>
        </p:nvSpPr>
        <p:spPr bwMode="auto">
          <a:xfrm>
            <a:off x="1344128" y="1981903"/>
            <a:ext cx="5258484" cy="4085771"/>
          </a:xfrm>
          <a:prstGeom prst="rect">
            <a:avLst/>
          </a:prstGeom>
          <a:solidFill>
            <a:srgbClr val="99CCFF">
              <a:alpha val="50000"/>
            </a:srgb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cxnSp>
        <p:nvCxnSpPr>
          <p:cNvPr id="187" name="直接连接符 186"/>
          <p:cNvCxnSpPr/>
          <p:nvPr/>
        </p:nvCxnSpPr>
        <p:spPr bwMode="auto">
          <a:xfrm flipH="1">
            <a:off x="2957202" y="3022926"/>
            <a:ext cx="501012" cy="686421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直接连接符 187"/>
          <p:cNvCxnSpPr/>
          <p:nvPr/>
        </p:nvCxnSpPr>
        <p:spPr bwMode="auto">
          <a:xfrm>
            <a:off x="3458214" y="3022926"/>
            <a:ext cx="417164" cy="68055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直接连接符 188"/>
          <p:cNvCxnSpPr/>
          <p:nvPr/>
        </p:nvCxnSpPr>
        <p:spPr bwMode="auto">
          <a:xfrm>
            <a:off x="3524655" y="3022686"/>
            <a:ext cx="1572476" cy="702871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直接连接符 189"/>
          <p:cNvCxnSpPr/>
          <p:nvPr/>
        </p:nvCxnSpPr>
        <p:spPr bwMode="auto">
          <a:xfrm>
            <a:off x="3114716" y="2855905"/>
            <a:ext cx="3164309" cy="850177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71"/>
          <p:cNvSpPr txBox="1"/>
          <p:nvPr/>
        </p:nvSpPr>
        <p:spPr>
          <a:xfrm>
            <a:off x="3629249" y="2147489"/>
            <a:ext cx="108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3" name="TextBox 72"/>
          <p:cNvSpPr txBox="1"/>
          <p:nvPr/>
        </p:nvSpPr>
        <p:spPr>
          <a:xfrm>
            <a:off x="2142349" y="4055015"/>
            <a:ext cx="10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4" name="TextBox 73"/>
          <p:cNvSpPr txBox="1"/>
          <p:nvPr/>
        </p:nvSpPr>
        <p:spPr>
          <a:xfrm>
            <a:off x="3189341" y="4082319"/>
            <a:ext cx="65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NVE2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5" name="TextBox 74"/>
          <p:cNvSpPr txBox="1"/>
          <p:nvPr/>
        </p:nvSpPr>
        <p:spPr>
          <a:xfrm>
            <a:off x="4154671" y="4082361"/>
            <a:ext cx="10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NVE3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6" name="TextBox 75"/>
          <p:cNvSpPr txBox="1"/>
          <p:nvPr/>
        </p:nvSpPr>
        <p:spPr>
          <a:xfrm>
            <a:off x="5397282" y="4082361"/>
            <a:ext cx="65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NVE4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98" name="直接连接符 197"/>
          <p:cNvCxnSpPr>
            <a:endCxn id="72" idx="0"/>
          </p:cNvCxnSpPr>
          <p:nvPr/>
        </p:nvCxnSpPr>
        <p:spPr bwMode="auto">
          <a:xfrm>
            <a:off x="2988513" y="4380647"/>
            <a:ext cx="205975" cy="6150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直接连接符 198"/>
          <p:cNvCxnSpPr>
            <a:endCxn id="76" idx="0"/>
          </p:cNvCxnSpPr>
          <p:nvPr/>
        </p:nvCxnSpPr>
        <p:spPr bwMode="auto">
          <a:xfrm>
            <a:off x="4112137" y="4392804"/>
            <a:ext cx="52444" cy="60292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直接连接符 199"/>
          <p:cNvCxnSpPr>
            <a:endCxn id="78" idx="0"/>
          </p:cNvCxnSpPr>
          <p:nvPr/>
        </p:nvCxnSpPr>
        <p:spPr bwMode="auto">
          <a:xfrm>
            <a:off x="5005504" y="4369145"/>
            <a:ext cx="126594" cy="61725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连接符 200"/>
          <p:cNvCxnSpPr>
            <a:stCxn id="80" idx="0"/>
          </p:cNvCxnSpPr>
          <p:nvPr/>
        </p:nvCxnSpPr>
        <p:spPr bwMode="auto">
          <a:xfrm flipV="1">
            <a:off x="6106461" y="4392804"/>
            <a:ext cx="158537" cy="58436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174"/>
          <p:cNvSpPr txBox="1"/>
          <p:nvPr/>
        </p:nvSpPr>
        <p:spPr>
          <a:xfrm>
            <a:off x="2846555" y="4669395"/>
            <a:ext cx="21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07" name="TextBox 177"/>
          <p:cNvSpPr txBox="1"/>
          <p:nvPr/>
        </p:nvSpPr>
        <p:spPr>
          <a:xfrm>
            <a:off x="3703252" y="4683756"/>
            <a:ext cx="23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08" name="TextBox 178"/>
          <p:cNvSpPr txBox="1"/>
          <p:nvPr/>
        </p:nvSpPr>
        <p:spPr>
          <a:xfrm>
            <a:off x="4780103" y="4678624"/>
            <a:ext cx="19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C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09" name="TextBox 179"/>
          <p:cNvSpPr txBox="1"/>
          <p:nvPr/>
        </p:nvSpPr>
        <p:spPr>
          <a:xfrm>
            <a:off x="5610620" y="4669419"/>
            <a:ext cx="28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210" name="直接连接符 209"/>
          <p:cNvCxnSpPr/>
          <p:nvPr/>
        </p:nvCxnSpPr>
        <p:spPr bwMode="auto">
          <a:xfrm flipH="1">
            <a:off x="3038178" y="2952583"/>
            <a:ext cx="2278455" cy="809982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直接连接符 210"/>
          <p:cNvCxnSpPr/>
          <p:nvPr/>
        </p:nvCxnSpPr>
        <p:spPr bwMode="auto">
          <a:xfrm flipH="1">
            <a:off x="3911110" y="2970343"/>
            <a:ext cx="1433666" cy="668191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直接连接符 211"/>
          <p:cNvCxnSpPr/>
          <p:nvPr/>
        </p:nvCxnSpPr>
        <p:spPr bwMode="auto">
          <a:xfrm flipH="1">
            <a:off x="4974039" y="3015408"/>
            <a:ext cx="333239" cy="69027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直接连接符 212"/>
          <p:cNvCxnSpPr/>
          <p:nvPr/>
        </p:nvCxnSpPr>
        <p:spPr bwMode="auto">
          <a:xfrm>
            <a:off x="5278692" y="2923041"/>
            <a:ext cx="957674" cy="782216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任意多边形 214"/>
          <p:cNvSpPr/>
          <p:nvPr/>
        </p:nvSpPr>
        <p:spPr bwMode="auto">
          <a:xfrm>
            <a:off x="2946204" y="2980101"/>
            <a:ext cx="465552" cy="1804504"/>
          </a:xfrm>
          <a:custGeom>
            <a:avLst/>
            <a:gdLst>
              <a:gd name="connsiteX0" fmla="*/ 78317 w 433917"/>
              <a:gd name="connsiteY0" fmla="*/ 1504950 h 1504950"/>
              <a:gd name="connsiteX1" fmla="*/ 59267 w 433917"/>
              <a:gd name="connsiteY1" fmla="*/ 768350 h 1504950"/>
              <a:gd name="connsiteX2" fmla="*/ 433917 w 433917"/>
              <a:gd name="connsiteY2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917" h="1504950">
                <a:moveTo>
                  <a:pt x="78317" y="1504950"/>
                </a:moveTo>
                <a:cubicBezTo>
                  <a:pt x="39158" y="1262062"/>
                  <a:pt x="0" y="1019175"/>
                  <a:pt x="59267" y="768350"/>
                </a:cubicBezTo>
                <a:cubicBezTo>
                  <a:pt x="118534" y="517525"/>
                  <a:pt x="276225" y="258762"/>
                  <a:pt x="43391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cxnSp>
        <p:nvCxnSpPr>
          <p:cNvPr id="216" name="直接箭头连接符 215"/>
          <p:cNvCxnSpPr/>
          <p:nvPr/>
        </p:nvCxnSpPr>
        <p:spPr bwMode="auto">
          <a:xfrm>
            <a:off x="3668012" y="2944488"/>
            <a:ext cx="355264" cy="82184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17" name="直接箭头连接符 216"/>
          <p:cNvCxnSpPr/>
          <p:nvPr/>
        </p:nvCxnSpPr>
        <p:spPr bwMode="auto">
          <a:xfrm>
            <a:off x="3852646" y="2944488"/>
            <a:ext cx="1213776" cy="81684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18" name="直接箭头连接符 217"/>
          <p:cNvCxnSpPr/>
          <p:nvPr/>
        </p:nvCxnSpPr>
        <p:spPr bwMode="auto">
          <a:xfrm>
            <a:off x="3801711" y="2788266"/>
            <a:ext cx="2329972" cy="88415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19" name="直接箭头连接符 218"/>
          <p:cNvCxnSpPr/>
          <p:nvPr/>
        </p:nvCxnSpPr>
        <p:spPr bwMode="auto">
          <a:xfrm>
            <a:off x="4024217" y="4410351"/>
            <a:ext cx="0" cy="505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grpSp>
        <p:nvGrpSpPr>
          <p:cNvPr id="220" name="组合 159"/>
          <p:cNvGrpSpPr/>
          <p:nvPr/>
        </p:nvGrpSpPr>
        <p:grpSpPr>
          <a:xfrm>
            <a:off x="6968858" y="2686988"/>
            <a:ext cx="4412034" cy="2019828"/>
            <a:chOff x="661335" y="4617132"/>
            <a:chExt cx="3492036" cy="1620180"/>
          </a:xfrm>
        </p:grpSpPr>
        <p:sp>
          <p:nvSpPr>
            <p:cNvPr id="221" name="矩形 220"/>
            <p:cNvSpPr/>
            <p:nvPr/>
          </p:nvSpPr>
          <p:spPr bwMode="auto">
            <a:xfrm>
              <a:off x="661335" y="4617132"/>
              <a:ext cx="3492036" cy="162018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2" name="流程图: 联系 221"/>
            <p:cNvSpPr/>
            <p:nvPr/>
          </p:nvSpPr>
          <p:spPr bwMode="auto">
            <a:xfrm>
              <a:off x="730168" y="4730081"/>
              <a:ext cx="279432" cy="253503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1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11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23" name="TextBox 108"/>
            <p:cNvSpPr txBox="1"/>
            <p:nvPr/>
          </p:nvSpPr>
          <p:spPr>
            <a:xfrm>
              <a:off x="963266" y="4680139"/>
              <a:ext cx="3190105" cy="5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NVE1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发现是广播报文，在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VNI1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内广播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ARP request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报文；报文做隧道封装；</a:t>
              </a:r>
            </a:p>
          </p:txBody>
        </p:sp>
        <p:sp>
          <p:nvSpPr>
            <p:cNvPr id="224" name="流程图: 联系 223"/>
            <p:cNvSpPr/>
            <p:nvPr/>
          </p:nvSpPr>
          <p:spPr bwMode="auto">
            <a:xfrm>
              <a:off x="731794" y="5250709"/>
              <a:ext cx="279432" cy="253503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100" dirty="0">
                  <a:solidFill>
                    <a:srgbClr val="C00000"/>
                  </a:solidFill>
                  <a:latin typeface="+mn-ea"/>
                </a:rPr>
                <a:t>2</a:t>
              </a:r>
              <a:endParaRPr lang="zh-CN" altLang="en-US" sz="11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25" name="流程图: 联系 224"/>
            <p:cNvSpPr/>
            <p:nvPr/>
          </p:nvSpPr>
          <p:spPr bwMode="auto">
            <a:xfrm>
              <a:off x="711474" y="5654319"/>
              <a:ext cx="279432" cy="253503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100" dirty="0">
                  <a:solidFill>
                    <a:srgbClr val="C00000"/>
                  </a:solidFill>
                  <a:latin typeface="+mn-ea"/>
                </a:rPr>
                <a:t>3</a:t>
              </a:r>
              <a:endParaRPr lang="zh-CN" altLang="en-US" sz="11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26" name="TextBox 264"/>
            <p:cNvSpPr txBox="1"/>
            <p:nvPr/>
          </p:nvSpPr>
          <p:spPr>
            <a:xfrm>
              <a:off x="1044349" y="5598301"/>
              <a:ext cx="2919635" cy="419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 NVE2/3/4/5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 接收报文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,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解隧道封装，原始报</a:t>
              </a:r>
              <a:endParaRPr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文本地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VNI1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内广播；学习到服务器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A mac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。</a:t>
              </a:r>
            </a:p>
          </p:txBody>
        </p:sp>
        <p:sp>
          <p:nvSpPr>
            <p:cNvPr id="227" name="TextBox 151"/>
            <p:cNvSpPr txBox="1"/>
            <p:nvPr/>
          </p:nvSpPr>
          <p:spPr>
            <a:xfrm>
              <a:off x="1020357" y="5258581"/>
              <a:ext cx="2187924" cy="24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中间节点，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透传</a:t>
              </a:r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overlay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报文；</a:t>
              </a:r>
            </a:p>
          </p:txBody>
        </p:sp>
      </p:grpSp>
      <p:cxnSp>
        <p:nvCxnSpPr>
          <p:cNvPr id="228" name="直接连接符 227"/>
          <p:cNvCxnSpPr>
            <a:stCxn id="59" idx="3"/>
            <a:endCxn id="63" idx="1"/>
          </p:cNvCxnSpPr>
          <p:nvPr/>
        </p:nvCxnSpPr>
        <p:spPr bwMode="auto">
          <a:xfrm>
            <a:off x="3773818" y="2636842"/>
            <a:ext cx="123168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直接连接符 228"/>
          <p:cNvCxnSpPr/>
          <p:nvPr/>
        </p:nvCxnSpPr>
        <p:spPr bwMode="auto">
          <a:xfrm flipV="1">
            <a:off x="3773818" y="2517364"/>
            <a:ext cx="1231687" cy="106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椭圆 229"/>
          <p:cNvSpPr/>
          <p:nvPr/>
        </p:nvSpPr>
        <p:spPr bwMode="auto">
          <a:xfrm>
            <a:off x="4360593" y="2399527"/>
            <a:ext cx="132016" cy="3649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231" name="TextBox 191"/>
          <p:cNvSpPr txBox="1"/>
          <p:nvPr/>
        </p:nvSpPr>
        <p:spPr>
          <a:xfrm>
            <a:off x="2063552" y="3825044"/>
            <a:ext cx="678916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2" name="TextBox 193"/>
          <p:cNvSpPr txBox="1"/>
          <p:nvPr/>
        </p:nvSpPr>
        <p:spPr>
          <a:xfrm>
            <a:off x="3166112" y="3825044"/>
            <a:ext cx="685422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3" name="TextBox 194"/>
          <p:cNvSpPr txBox="1"/>
          <p:nvPr/>
        </p:nvSpPr>
        <p:spPr>
          <a:xfrm>
            <a:off x="4095453" y="3825044"/>
            <a:ext cx="721636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4" name="TextBox 196"/>
          <p:cNvSpPr txBox="1"/>
          <p:nvPr/>
        </p:nvSpPr>
        <p:spPr>
          <a:xfrm>
            <a:off x="5285793" y="3825044"/>
            <a:ext cx="723557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5" name="TextBox 209"/>
          <p:cNvSpPr txBox="1"/>
          <p:nvPr/>
        </p:nvSpPr>
        <p:spPr>
          <a:xfrm>
            <a:off x="4794220" y="1986598"/>
            <a:ext cx="1159223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VTEP5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6" name="TextBox 326"/>
          <p:cNvSpPr txBox="1"/>
          <p:nvPr/>
        </p:nvSpPr>
        <p:spPr>
          <a:xfrm>
            <a:off x="1615071" y="1520788"/>
            <a:ext cx="3334932" cy="3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到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的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ARP request 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广播</a:t>
            </a:r>
          </a:p>
        </p:txBody>
      </p:sp>
      <p:graphicFrame>
        <p:nvGraphicFramePr>
          <p:cNvPr id="237" name="表格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77512"/>
              </p:ext>
            </p:extLst>
          </p:nvPr>
        </p:nvGraphicFramePr>
        <p:xfrm>
          <a:off x="1314151" y="4429523"/>
          <a:ext cx="1521874" cy="88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13">
                <a:tc>
                  <a:txBody>
                    <a:bodyPr/>
                    <a:lstStyle/>
                    <a:p>
                      <a:r>
                        <a:rPr kumimoji="0" lang="en-US" altLang="zh-CN" sz="1200" b="0" i="0" u="none" strike="noStrike" cap="none" normalizeH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ffff-ffff-ffff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9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A.mac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9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ARP </a:t>
                      </a:r>
                      <a:r>
                        <a:rPr lang="en-US" altLang="zh-CN" sz="1200" baseline="0" dirty="0">
                          <a:latin typeface="+mn-ea"/>
                          <a:ea typeface="+mn-ea"/>
                        </a:rPr>
                        <a:t>request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8" name="表格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07810"/>
              </p:ext>
            </p:extLst>
          </p:nvPr>
        </p:nvGraphicFramePr>
        <p:xfrm>
          <a:off x="1083130" y="1908956"/>
          <a:ext cx="1024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5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NVE5.mac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NVE1.mac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75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VTEP 1.IP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VTEP 2.IP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65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UDP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65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VNI 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65">
                <a:tc>
                  <a:txBody>
                    <a:bodyPr/>
                    <a:lstStyle/>
                    <a:p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65">
                <a:tc>
                  <a:txBody>
                    <a:bodyPr/>
                    <a:lstStyle/>
                    <a:p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65">
                <a:tc>
                  <a:txBody>
                    <a:bodyPr/>
                    <a:lstStyle/>
                    <a:p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9" name="图片 58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0943" y="2340609"/>
            <a:ext cx="642875" cy="592466"/>
          </a:xfrm>
          <a:prstGeom prst="rect">
            <a:avLst/>
          </a:prstGeom>
        </p:spPr>
      </p:pic>
      <p:pic>
        <p:nvPicPr>
          <p:cNvPr id="63" name="图片 62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5505" y="2340609"/>
            <a:ext cx="642875" cy="592466"/>
          </a:xfrm>
          <a:prstGeom prst="rect">
            <a:avLst/>
          </a:prstGeom>
        </p:spPr>
      </p:pic>
      <p:pic>
        <p:nvPicPr>
          <p:cNvPr id="72" name="图片 71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5256" y="4995728"/>
            <a:ext cx="478463" cy="486044"/>
          </a:xfrm>
          <a:prstGeom prst="rect">
            <a:avLst/>
          </a:prstGeom>
        </p:spPr>
      </p:pic>
      <p:pic>
        <p:nvPicPr>
          <p:cNvPr id="76" name="图片 75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5349" y="4995728"/>
            <a:ext cx="478463" cy="486044"/>
          </a:xfrm>
          <a:prstGeom prst="rect">
            <a:avLst/>
          </a:prstGeom>
        </p:spPr>
      </p:pic>
      <p:pic>
        <p:nvPicPr>
          <p:cNvPr id="78" name="图片 77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8276" y="4986401"/>
            <a:ext cx="487644" cy="495371"/>
          </a:xfrm>
          <a:prstGeom prst="rect">
            <a:avLst/>
          </a:prstGeom>
        </p:spPr>
      </p:pic>
      <p:pic>
        <p:nvPicPr>
          <p:cNvPr id="80" name="图片 79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2879" y="4977172"/>
            <a:ext cx="487164" cy="4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11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2671" y="3516092"/>
            <a:ext cx="698523" cy="611552"/>
          </a:xfrm>
          <a:prstGeom prst="rect">
            <a:avLst/>
          </a:prstGeom>
        </p:spPr>
      </p:pic>
      <p:pic>
        <p:nvPicPr>
          <p:cNvPr id="119" name="图片 11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9588" y="3490725"/>
            <a:ext cx="698523" cy="611552"/>
          </a:xfrm>
          <a:prstGeom prst="rect">
            <a:avLst/>
          </a:prstGeom>
        </p:spPr>
      </p:pic>
      <p:pic>
        <p:nvPicPr>
          <p:cNvPr id="117" name="图片 11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8516" y="3513468"/>
            <a:ext cx="655263" cy="6115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同网段查</a:t>
            </a:r>
            <a:r>
              <a:rPr lang="en-US" altLang="zh-CN" dirty="0"/>
              <a:t>MAC</a:t>
            </a:r>
            <a:r>
              <a:rPr lang="zh-CN" altLang="en-US" dirty="0"/>
              <a:t>二层转发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59" name="矩形 58"/>
          <p:cNvSpPr/>
          <p:nvPr/>
        </p:nvSpPr>
        <p:spPr bwMode="auto">
          <a:xfrm>
            <a:off x="7056119" y="2697804"/>
            <a:ext cx="4362935" cy="206075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0" name="流程图: 联系 59"/>
          <p:cNvSpPr/>
          <p:nvPr/>
        </p:nvSpPr>
        <p:spPr bwMode="auto">
          <a:xfrm>
            <a:off x="7199672" y="3019299"/>
            <a:ext cx="311849" cy="3363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</a:pPr>
            <a:r>
              <a:rPr lang="en-US" altLang="zh-CN" sz="1600" b="1" dirty="0">
                <a:solidFill>
                  <a:srgbClr val="C00000"/>
                </a:solidFill>
              </a:rPr>
              <a:t>1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TextBox 137"/>
          <p:cNvSpPr txBox="1"/>
          <p:nvPr/>
        </p:nvSpPr>
        <p:spPr>
          <a:xfrm>
            <a:off x="7659403" y="2892481"/>
            <a:ext cx="411892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NVE2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查找服务器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 </a:t>
            </a:r>
            <a:r>
              <a:rPr lang="en-US" altLang="zh-CN" sz="1400" dirty="0" err="1">
                <a:solidFill>
                  <a:srgbClr val="C00000"/>
                </a:solidFill>
                <a:latin typeface="+mn-lt"/>
                <a:ea typeface="+mn-ea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转发表，命中出接口为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隧道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(NVE2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至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NVE1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隧道）；报文封装后三层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转发；</a:t>
            </a:r>
          </a:p>
        </p:txBody>
      </p:sp>
      <p:sp>
        <p:nvSpPr>
          <p:cNvPr id="62" name="流程图: 联系 61"/>
          <p:cNvSpPr/>
          <p:nvPr/>
        </p:nvSpPr>
        <p:spPr bwMode="auto">
          <a:xfrm>
            <a:off x="7170667" y="3733182"/>
            <a:ext cx="311849" cy="3363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</a:pP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3" name="流程图: 联系 62"/>
          <p:cNvSpPr/>
          <p:nvPr/>
        </p:nvSpPr>
        <p:spPr bwMode="auto">
          <a:xfrm>
            <a:off x="7170667" y="4099634"/>
            <a:ext cx="311849" cy="33636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</a:pPr>
            <a:r>
              <a:rPr lang="en-US" altLang="zh-CN" sz="1600" dirty="0">
                <a:solidFill>
                  <a:srgbClr val="C00000"/>
                </a:solidFill>
              </a:rPr>
              <a:t>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140"/>
          <p:cNvSpPr txBox="1"/>
          <p:nvPr/>
        </p:nvSpPr>
        <p:spPr>
          <a:xfrm>
            <a:off x="7630398" y="3738515"/>
            <a:ext cx="320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中间节点，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透传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overlay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报文；</a:t>
            </a:r>
          </a:p>
        </p:txBody>
      </p:sp>
      <p:sp>
        <p:nvSpPr>
          <p:cNvPr id="65" name="TextBox 141"/>
          <p:cNvSpPr txBox="1"/>
          <p:nvPr/>
        </p:nvSpPr>
        <p:spPr>
          <a:xfrm>
            <a:off x="7659403" y="4098989"/>
            <a:ext cx="44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NVE1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接收报文并解封装，在本地转发；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NVE1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学习到服务器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地址。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303758" y="1894239"/>
            <a:ext cx="5476317" cy="4163053"/>
          </a:xfrm>
          <a:prstGeom prst="rect">
            <a:avLst/>
          </a:prstGeom>
          <a:solidFill>
            <a:srgbClr val="99CCFF">
              <a:alpha val="50000"/>
            </a:srgb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68" name="直接连接符 67"/>
          <p:cNvCxnSpPr>
            <a:endCxn id="117" idx="0"/>
          </p:cNvCxnSpPr>
          <p:nvPr/>
        </p:nvCxnSpPr>
        <p:spPr bwMode="auto">
          <a:xfrm flipH="1">
            <a:off x="2186148" y="2764652"/>
            <a:ext cx="925472" cy="748816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3068260" y="2713225"/>
            <a:ext cx="376019" cy="765563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endCxn id="119" idx="0"/>
          </p:cNvCxnSpPr>
          <p:nvPr/>
        </p:nvCxnSpPr>
        <p:spPr bwMode="auto">
          <a:xfrm>
            <a:off x="3320938" y="2767120"/>
            <a:ext cx="1007912" cy="72360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endCxn id="120" idx="0"/>
          </p:cNvCxnSpPr>
          <p:nvPr/>
        </p:nvCxnSpPr>
        <p:spPr bwMode="auto">
          <a:xfrm>
            <a:off x="3294446" y="2778676"/>
            <a:ext cx="2227487" cy="7374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163"/>
          <p:cNvSpPr txBox="1"/>
          <p:nvPr/>
        </p:nvSpPr>
        <p:spPr>
          <a:xfrm>
            <a:off x="1739517" y="3682260"/>
            <a:ext cx="437813" cy="52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3" name="TextBox 168"/>
          <p:cNvSpPr txBox="1"/>
          <p:nvPr/>
        </p:nvSpPr>
        <p:spPr>
          <a:xfrm>
            <a:off x="2423593" y="3682260"/>
            <a:ext cx="437813" cy="52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4" name="TextBox 170"/>
          <p:cNvSpPr txBox="1"/>
          <p:nvPr/>
        </p:nvSpPr>
        <p:spPr>
          <a:xfrm>
            <a:off x="3097959" y="3682260"/>
            <a:ext cx="437813" cy="52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76" name="TextBox 176"/>
          <p:cNvSpPr txBox="1"/>
          <p:nvPr/>
        </p:nvSpPr>
        <p:spPr>
          <a:xfrm>
            <a:off x="1926009" y="3142489"/>
            <a:ext cx="437813" cy="43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77" name="直接连接符 76"/>
          <p:cNvCxnSpPr>
            <a:stCxn id="117" idx="2"/>
            <a:endCxn id="121" idx="0"/>
          </p:cNvCxnSpPr>
          <p:nvPr/>
        </p:nvCxnSpPr>
        <p:spPr bwMode="auto">
          <a:xfrm>
            <a:off x="2186148" y="4125020"/>
            <a:ext cx="49721" cy="5513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118" idx="2"/>
            <a:endCxn id="122" idx="0"/>
          </p:cNvCxnSpPr>
          <p:nvPr/>
        </p:nvCxnSpPr>
        <p:spPr bwMode="auto">
          <a:xfrm flipH="1">
            <a:off x="3210492" y="4130026"/>
            <a:ext cx="36505" cy="5387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>
            <a:stCxn id="119" idx="2"/>
            <a:endCxn id="123" idx="0"/>
          </p:cNvCxnSpPr>
          <p:nvPr/>
        </p:nvCxnSpPr>
        <p:spPr bwMode="auto">
          <a:xfrm flipH="1">
            <a:off x="4295152" y="4102277"/>
            <a:ext cx="33698" cy="5763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120" idx="2"/>
            <a:endCxn id="124" idx="0"/>
          </p:cNvCxnSpPr>
          <p:nvPr/>
        </p:nvCxnSpPr>
        <p:spPr bwMode="auto">
          <a:xfrm flipH="1">
            <a:off x="5502369" y="4127644"/>
            <a:ext cx="19564" cy="55089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206"/>
          <p:cNvSpPr txBox="1"/>
          <p:nvPr/>
        </p:nvSpPr>
        <p:spPr>
          <a:xfrm>
            <a:off x="1739516" y="4406415"/>
            <a:ext cx="264138" cy="31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6" name="TextBox 210"/>
          <p:cNvSpPr txBox="1"/>
          <p:nvPr/>
        </p:nvSpPr>
        <p:spPr>
          <a:xfrm>
            <a:off x="2711131" y="4381363"/>
            <a:ext cx="28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7" name="TextBox 212"/>
          <p:cNvSpPr txBox="1"/>
          <p:nvPr/>
        </p:nvSpPr>
        <p:spPr>
          <a:xfrm>
            <a:off x="3778735" y="4410554"/>
            <a:ext cx="301041" cy="31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C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8" name="TextBox 213"/>
          <p:cNvSpPr txBox="1"/>
          <p:nvPr/>
        </p:nvSpPr>
        <p:spPr>
          <a:xfrm>
            <a:off x="4980312" y="4437112"/>
            <a:ext cx="251592" cy="31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D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9" name="TextBox 214"/>
          <p:cNvSpPr txBox="1"/>
          <p:nvPr/>
        </p:nvSpPr>
        <p:spPr>
          <a:xfrm>
            <a:off x="2761335" y="5604174"/>
            <a:ext cx="2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ARP Reply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单播转发流程</a:t>
            </a:r>
          </a:p>
        </p:txBody>
      </p:sp>
      <p:cxnSp>
        <p:nvCxnSpPr>
          <p:cNvPr id="90" name="直接连接符 89"/>
          <p:cNvCxnSpPr>
            <a:endCxn id="117" idx="0"/>
          </p:cNvCxnSpPr>
          <p:nvPr/>
        </p:nvCxnSpPr>
        <p:spPr bwMode="auto">
          <a:xfrm flipH="1">
            <a:off x="2186148" y="2747605"/>
            <a:ext cx="2270558" cy="765863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H="1">
            <a:off x="3348319" y="2699032"/>
            <a:ext cx="1238967" cy="81706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>
            <a:endCxn id="119" idx="0"/>
          </p:cNvCxnSpPr>
          <p:nvPr/>
        </p:nvCxnSpPr>
        <p:spPr bwMode="auto">
          <a:xfrm flipH="1">
            <a:off x="4328850" y="2744773"/>
            <a:ext cx="326402" cy="74595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endCxn id="120" idx="0"/>
          </p:cNvCxnSpPr>
          <p:nvPr/>
        </p:nvCxnSpPr>
        <p:spPr bwMode="auto">
          <a:xfrm>
            <a:off x="4497353" y="2657448"/>
            <a:ext cx="1024580" cy="85864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230"/>
          <p:cNvSpPr txBox="1"/>
          <p:nvPr/>
        </p:nvSpPr>
        <p:spPr>
          <a:xfrm>
            <a:off x="1235460" y="3573016"/>
            <a:ext cx="647231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lt"/>
                <a:ea typeface="+mn-ea"/>
              </a:rPr>
              <a:t>VTEP1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02" name="TextBox 233"/>
          <p:cNvSpPr txBox="1"/>
          <p:nvPr/>
        </p:nvSpPr>
        <p:spPr>
          <a:xfrm>
            <a:off x="4570255" y="3573016"/>
            <a:ext cx="680882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lt"/>
                <a:ea typeface="+mn-ea"/>
              </a:rPr>
              <a:t>VTEP4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03" name="TextBox 238"/>
          <p:cNvSpPr txBox="1"/>
          <p:nvPr/>
        </p:nvSpPr>
        <p:spPr>
          <a:xfrm>
            <a:off x="1313591" y="3823301"/>
            <a:ext cx="67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NVE1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6" name="TextBox 248"/>
          <p:cNvSpPr txBox="1"/>
          <p:nvPr/>
        </p:nvSpPr>
        <p:spPr>
          <a:xfrm>
            <a:off x="4619836" y="3823301"/>
            <a:ext cx="65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NVE4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7" name="TextBox 251"/>
          <p:cNvSpPr txBox="1"/>
          <p:nvPr/>
        </p:nvSpPr>
        <p:spPr>
          <a:xfrm>
            <a:off x="3303840" y="1897996"/>
            <a:ext cx="760966" cy="3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08" name="直接连接符 107"/>
          <p:cNvCxnSpPr/>
          <p:nvPr/>
        </p:nvCxnSpPr>
        <p:spPr bwMode="auto">
          <a:xfrm flipV="1">
            <a:off x="3326938" y="2371936"/>
            <a:ext cx="1085932" cy="129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5" idx="3"/>
            <a:endCxn id="116" idx="1"/>
          </p:cNvCxnSpPr>
          <p:nvPr/>
        </p:nvCxnSpPr>
        <p:spPr bwMode="auto">
          <a:xfrm flipV="1">
            <a:off x="3326938" y="2492555"/>
            <a:ext cx="1085932" cy="186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椭圆 109"/>
          <p:cNvSpPr/>
          <p:nvPr/>
        </p:nvSpPr>
        <p:spPr bwMode="auto">
          <a:xfrm>
            <a:off x="3718392" y="2240868"/>
            <a:ext cx="140715" cy="4117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111" name="TextBox 256"/>
          <p:cNvSpPr txBox="1"/>
          <p:nvPr/>
        </p:nvSpPr>
        <p:spPr>
          <a:xfrm>
            <a:off x="4686649" y="1897070"/>
            <a:ext cx="810630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lt"/>
                <a:ea typeface="+mn-ea"/>
              </a:rPr>
              <a:t>VTEP5</a:t>
            </a:r>
            <a:endParaRPr lang="zh-CN" altLang="en-US" sz="1200" dirty="0">
              <a:latin typeface="+mn-lt"/>
              <a:ea typeface="+mn-ea"/>
            </a:endParaRPr>
          </a:p>
        </p:txBody>
      </p:sp>
      <p:pic>
        <p:nvPicPr>
          <p:cNvPr id="118" name="图片 1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39" y="3500687"/>
            <a:ext cx="660916" cy="629339"/>
          </a:xfrm>
          <a:prstGeom prst="rect">
            <a:avLst/>
          </a:prstGeom>
        </p:spPr>
      </p:pic>
      <p:sp>
        <p:nvSpPr>
          <p:cNvPr id="114" name="TextBox 327"/>
          <p:cNvSpPr txBox="1"/>
          <p:nvPr/>
        </p:nvSpPr>
        <p:spPr>
          <a:xfrm>
            <a:off x="1549038" y="1520788"/>
            <a:ext cx="288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回复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的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ARP reply 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单播</a:t>
            </a:r>
          </a:p>
        </p:txBody>
      </p:sp>
      <p:pic>
        <p:nvPicPr>
          <p:cNvPr id="115" name="图片 11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1675" y="2205380"/>
            <a:ext cx="655263" cy="611552"/>
          </a:xfrm>
          <a:prstGeom prst="rect">
            <a:avLst/>
          </a:prstGeom>
        </p:spPr>
      </p:pic>
      <p:pic>
        <p:nvPicPr>
          <p:cNvPr id="116" name="图片 11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2870" y="2186779"/>
            <a:ext cx="655263" cy="611552"/>
          </a:xfrm>
          <a:prstGeom prst="rect">
            <a:avLst/>
          </a:prstGeom>
        </p:spPr>
      </p:pic>
      <p:sp>
        <p:nvSpPr>
          <p:cNvPr id="97" name="Gear"/>
          <p:cNvSpPr>
            <a:spLocks noEditPoints="1" noChangeArrowheads="1"/>
          </p:cNvSpPr>
          <p:nvPr/>
        </p:nvSpPr>
        <p:spPr bwMode="auto">
          <a:xfrm>
            <a:off x="3172187" y="3342564"/>
            <a:ext cx="475541" cy="3024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98" name="Gear"/>
          <p:cNvSpPr>
            <a:spLocks noEditPoints="1" noChangeArrowheads="1"/>
          </p:cNvSpPr>
          <p:nvPr/>
        </p:nvSpPr>
        <p:spPr bwMode="auto">
          <a:xfrm>
            <a:off x="2776143" y="3248980"/>
            <a:ext cx="475541" cy="3024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101" name="TextBox 232"/>
          <p:cNvSpPr txBox="1"/>
          <p:nvPr/>
        </p:nvSpPr>
        <p:spPr>
          <a:xfrm>
            <a:off x="3395700" y="3573016"/>
            <a:ext cx="679995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lt"/>
                <a:ea typeface="+mn-ea"/>
              </a:rPr>
              <a:t>VTEP3</a:t>
            </a:r>
            <a:endParaRPr lang="zh-CN" altLang="en-US" sz="1200" dirty="0">
              <a:latin typeface="+mn-lt"/>
              <a:ea typeface="+mn-ea"/>
            </a:endParaRPr>
          </a:p>
        </p:txBody>
      </p:sp>
      <p:pic>
        <p:nvPicPr>
          <p:cNvPr id="121" name="图片 120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3654" y="4676419"/>
            <a:ext cx="464430" cy="471789"/>
          </a:xfrm>
          <a:prstGeom prst="rect">
            <a:avLst/>
          </a:prstGeom>
        </p:spPr>
      </p:pic>
      <p:sp>
        <p:nvSpPr>
          <p:cNvPr id="105" name="TextBox 247"/>
          <p:cNvSpPr txBox="1"/>
          <p:nvPr/>
        </p:nvSpPr>
        <p:spPr>
          <a:xfrm>
            <a:off x="3446805" y="3823301"/>
            <a:ext cx="65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NVE3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4" name="TextBox 239"/>
          <p:cNvSpPr txBox="1"/>
          <p:nvPr/>
        </p:nvSpPr>
        <p:spPr>
          <a:xfrm>
            <a:off x="2473999" y="3823301"/>
            <a:ext cx="65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NVE2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0" name="TextBox 231"/>
          <p:cNvSpPr txBox="1"/>
          <p:nvPr/>
        </p:nvSpPr>
        <p:spPr>
          <a:xfrm>
            <a:off x="2448030" y="3573016"/>
            <a:ext cx="666316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lt"/>
                <a:ea typeface="+mn-ea"/>
              </a:rPr>
              <a:t>VTEP2</a:t>
            </a:r>
            <a:endParaRPr lang="zh-CN" altLang="en-US" sz="1200" dirty="0">
              <a:latin typeface="+mn-lt"/>
              <a:ea typeface="+mn-ea"/>
            </a:endParaRPr>
          </a:p>
        </p:txBody>
      </p:sp>
      <p:pic>
        <p:nvPicPr>
          <p:cNvPr id="122" name="图片 121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5288" y="4668796"/>
            <a:ext cx="470408" cy="477861"/>
          </a:xfrm>
          <a:prstGeom prst="rect">
            <a:avLst/>
          </a:prstGeom>
        </p:spPr>
      </p:pic>
      <p:pic>
        <p:nvPicPr>
          <p:cNvPr id="123" name="图片 122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4806" y="4678665"/>
            <a:ext cx="460692" cy="467992"/>
          </a:xfrm>
          <a:prstGeom prst="rect">
            <a:avLst/>
          </a:prstGeom>
        </p:spPr>
      </p:pic>
      <p:pic>
        <p:nvPicPr>
          <p:cNvPr id="124" name="图片 123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6247" y="4678536"/>
            <a:ext cx="452243" cy="459409"/>
          </a:xfrm>
          <a:prstGeom prst="rect">
            <a:avLst/>
          </a:prstGeom>
        </p:spPr>
      </p:pic>
      <p:sp>
        <p:nvSpPr>
          <p:cNvPr id="96" name="任意多边形 95"/>
          <p:cNvSpPr/>
          <p:nvPr/>
        </p:nvSpPr>
        <p:spPr bwMode="auto">
          <a:xfrm>
            <a:off x="1914202" y="2786551"/>
            <a:ext cx="2733651" cy="2360106"/>
          </a:xfrm>
          <a:custGeom>
            <a:avLst/>
            <a:gdLst>
              <a:gd name="connsiteX0" fmla="*/ 806450 w 1686983"/>
              <a:gd name="connsiteY0" fmla="*/ 1468967 h 1532467"/>
              <a:gd name="connsiteX1" fmla="*/ 806450 w 1686983"/>
              <a:gd name="connsiteY1" fmla="*/ 783167 h 1532467"/>
              <a:gd name="connsiteX2" fmla="*/ 1593850 w 1686983"/>
              <a:gd name="connsiteY2" fmla="*/ 21167 h 1532467"/>
              <a:gd name="connsiteX3" fmla="*/ 247650 w 1686983"/>
              <a:gd name="connsiteY3" fmla="*/ 656167 h 1532467"/>
              <a:gd name="connsiteX4" fmla="*/ 107950 w 1686983"/>
              <a:gd name="connsiteY4" fmla="*/ 1532467 h 153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983" h="1532467">
                <a:moveTo>
                  <a:pt x="806450" y="1468967"/>
                </a:moveTo>
                <a:cubicBezTo>
                  <a:pt x="740833" y="1246717"/>
                  <a:pt x="675217" y="1024467"/>
                  <a:pt x="806450" y="783167"/>
                </a:cubicBezTo>
                <a:cubicBezTo>
                  <a:pt x="937683" y="541867"/>
                  <a:pt x="1686983" y="42334"/>
                  <a:pt x="1593850" y="21167"/>
                </a:cubicBezTo>
                <a:cubicBezTo>
                  <a:pt x="1500717" y="0"/>
                  <a:pt x="495300" y="404284"/>
                  <a:pt x="247650" y="656167"/>
                </a:cubicBezTo>
                <a:cubicBezTo>
                  <a:pt x="0" y="908050"/>
                  <a:pt x="53975" y="1220258"/>
                  <a:pt x="107950" y="15324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24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同网段查</a:t>
            </a:r>
            <a:r>
              <a:rPr lang="en-US" altLang="zh-CN" dirty="0"/>
              <a:t>MAC</a:t>
            </a:r>
            <a:r>
              <a:rPr lang="zh-CN" altLang="en-US" dirty="0"/>
              <a:t>二层转发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1300011" y="1988840"/>
            <a:ext cx="5660086" cy="4084406"/>
          </a:xfrm>
          <a:prstGeom prst="rect">
            <a:avLst/>
          </a:prstGeom>
          <a:solidFill>
            <a:srgbClr val="99CCFF">
              <a:alpha val="50000"/>
            </a:srgb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118" name="TextBox 269"/>
          <p:cNvSpPr txBox="1"/>
          <p:nvPr/>
        </p:nvSpPr>
        <p:spPr>
          <a:xfrm>
            <a:off x="2756037" y="5611837"/>
            <a:ext cx="3468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到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的单播转发流程</a:t>
            </a:r>
          </a:p>
        </p:txBody>
      </p:sp>
      <p:cxnSp>
        <p:nvCxnSpPr>
          <p:cNvPr id="124" name="直接连接符 123"/>
          <p:cNvCxnSpPr>
            <a:stCxn id="57" idx="2"/>
            <a:endCxn id="77" idx="0"/>
          </p:cNvCxnSpPr>
          <p:nvPr/>
        </p:nvCxnSpPr>
        <p:spPr bwMode="auto">
          <a:xfrm>
            <a:off x="2728562" y="2852420"/>
            <a:ext cx="656360" cy="757116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57" idx="2"/>
          </p:cNvCxnSpPr>
          <p:nvPr/>
        </p:nvCxnSpPr>
        <p:spPr bwMode="auto">
          <a:xfrm flipH="1">
            <a:off x="2201712" y="2852420"/>
            <a:ext cx="526850" cy="532193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57" idx="2"/>
            <a:endCxn id="80" idx="0"/>
          </p:cNvCxnSpPr>
          <p:nvPr/>
        </p:nvCxnSpPr>
        <p:spPr bwMode="auto">
          <a:xfrm>
            <a:off x="2728562" y="2852420"/>
            <a:ext cx="1794041" cy="7571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57" idx="2"/>
            <a:endCxn id="83" idx="0"/>
          </p:cNvCxnSpPr>
          <p:nvPr/>
        </p:nvCxnSpPr>
        <p:spPr bwMode="auto">
          <a:xfrm>
            <a:off x="2728562" y="2852420"/>
            <a:ext cx="3044021" cy="7571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282"/>
          <p:cNvSpPr txBox="1"/>
          <p:nvPr/>
        </p:nvSpPr>
        <p:spPr>
          <a:xfrm>
            <a:off x="1785016" y="3701680"/>
            <a:ext cx="35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9" name="TextBox 283"/>
          <p:cNvSpPr txBox="1"/>
          <p:nvPr/>
        </p:nvSpPr>
        <p:spPr>
          <a:xfrm>
            <a:off x="2469092" y="3701680"/>
            <a:ext cx="35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0" name="TextBox 285"/>
          <p:cNvSpPr txBox="1"/>
          <p:nvPr/>
        </p:nvSpPr>
        <p:spPr>
          <a:xfrm>
            <a:off x="3143458" y="3701680"/>
            <a:ext cx="35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2" name="TextBox 287"/>
          <p:cNvSpPr txBox="1"/>
          <p:nvPr/>
        </p:nvSpPr>
        <p:spPr>
          <a:xfrm>
            <a:off x="1971508" y="3375848"/>
            <a:ext cx="350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33" name="直接连接符 132"/>
          <p:cNvCxnSpPr>
            <a:stCxn id="74" idx="2"/>
            <a:endCxn id="92" idx="0"/>
          </p:cNvCxnSpPr>
          <p:nvPr/>
        </p:nvCxnSpPr>
        <p:spPr bwMode="auto">
          <a:xfrm>
            <a:off x="2194186" y="4221088"/>
            <a:ext cx="13481" cy="48677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133"/>
          <p:cNvCxnSpPr>
            <a:endCxn id="94" idx="0"/>
          </p:cNvCxnSpPr>
          <p:nvPr/>
        </p:nvCxnSpPr>
        <p:spPr bwMode="auto">
          <a:xfrm flipH="1">
            <a:off x="3366362" y="4099884"/>
            <a:ext cx="52844" cy="6209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>
            <a:stCxn id="80" idx="2"/>
            <a:endCxn id="96" idx="0"/>
          </p:cNvCxnSpPr>
          <p:nvPr/>
        </p:nvCxnSpPr>
        <p:spPr bwMode="auto">
          <a:xfrm>
            <a:off x="4522603" y="4221088"/>
            <a:ext cx="101677" cy="52191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135"/>
          <p:cNvCxnSpPr>
            <a:stCxn id="83" idx="2"/>
            <a:endCxn id="98" idx="0"/>
          </p:cNvCxnSpPr>
          <p:nvPr/>
        </p:nvCxnSpPr>
        <p:spPr bwMode="auto">
          <a:xfrm>
            <a:off x="5772583" y="4221088"/>
            <a:ext cx="20145" cy="51291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297"/>
          <p:cNvSpPr txBox="1"/>
          <p:nvPr/>
        </p:nvSpPr>
        <p:spPr>
          <a:xfrm>
            <a:off x="1631485" y="4574729"/>
            <a:ext cx="29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2" name="TextBox 298"/>
          <p:cNvSpPr txBox="1"/>
          <p:nvPr/>
        </p:nvSpPr>
        <p:spPr>
          <a:xfrm>
            <a:off x="2770289" y="4574729"/>
            <a:ext cx="25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3" name="TextBox 299"/>
          <p:cNvSpPr txBox="1"/>
          <p:nvPr/>
        </p:nvSpPr>
        <p:spPr>
          <a:xfrm>
            <a:off x="4025478" y="4525379"/>
            <a:ext cx="34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C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4" name="TextBox 300"/>
          <p:cNvSpPr txBox="1"/>
          <p:nvPr/>
        </p:nvSpPr>
        <p:spPr>
          <a:xfrm>
            <a:off x="5170813" y="4525379"/>
            <a:ext cx="3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45" name="直接连接符 144"/>
          <p:cNvCxnSpPr>
            <a:stCxn id="61" idx="2"/>
            <a:endCxn id="74" idx="0"/>
          </p:cNvCxnSpPr>
          <p:nvPr/>
        </p:nvCxnSpPr>
        <p:spPr bwMode="auto">
          <a:xfrm flipH="1">
            <a:off x="2194186" y="2852936"/>
            <a:ext cx="2322794" cy="831023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61" idx="2"/>
            <a:endCxn id="77" idx="0"/>
          </p:cNvCxnSpPr>
          <p:nvPr/>
        </p:nvCxnSpPr>
        <p:spPr bwMode="auto">
          <a:xfrm flipH="1">
            <a:off x="3384922" y="2852936"/>
            <a:ext cx="1132058" cy="75660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>
            <a:stCxn id="61" idx="2"/>
            <a:endCxn id="80" idx="0"/>
          </p:cNvCxnSpPr>
          <p:nvPr/>
        </p:nvCxnSpPr>
        <p:spPr bwMode="auto">
          <a:xfrm>
            <a:off x="4516980" y="2852936"/>
            <a:ext cx="5623" cy="756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>
            <a:stCxn id="61" idx="2"/>
            <a:endCxn id="83" idx="0"/>
          </p:cNvCxnSpPr>
          <p:nvPr/>
        </p:nvCxnSpPr>
        <p:spPr bwMode="auto">
          <a:xfrm>
            <a:off x="4516980" y="2852936"/>
            <a:ext cx="1255603" cy="756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Gear"/>
          <p:cNvSpPr>
            <a:spLocks noEditPoints="1" noChangeArrowheads="1"/>
          </p:cNvSpPr>
          <p:nvPr/>
        </p:nvSpPr>
        <p:spPr bwMode="auto">
          <a:xfrm>
            <a:off x="2171563" y="3477621"/>
            <a:ext cx="400715" cy="23941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150" name="Gear"/>
          <p:cNvSpPr>
            <a:spLocks noEditPoints="1" noChangeArrowheads="1"/>
          </p:cNvSpPr>
          <p:nvPr/>
        </p:nvSpPr>
        <p:spPr bwMode="auto">
          <a:xfrm>
            <a:off x="1824167" y="3430028"/>
            <a:ext cx="419405" cy="2510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151" name="TextBox 308"/>
          <p:cNvSpPr txBox="1"/>
          <p:nvPr/>
        </p:nvSpPr>
        <p:spPr>
          <a:xfrm>
            <a:off x="1295486" y="3814165"/>
            <a:ext cx="666210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VTEP1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2" name="TextBox 309"/>
          <p:cNvSpPr txBox="1"/>
          <p:nvPr/>
        </p:nvSpPr>
        <p:spPr>
          <a:xfrm>
            <a:off x="2397511" y="3789040"/>
            <a:ext cx="733011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VTEP2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3" name="TextBox 310"/>
          <p:cNvSpPr txBox="1"/>
          <p:nvPr/>
        </p:nvSpPr>
        <p:spPr>
          <a:xfrm>
            <a:off x="3681957" y="3789220"/>
            <a:ext cx="672701" cy="27663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VTEP3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4" name="TextBox 313"/>
          <p:cNvSpPr txBox="1"/>
          <p:nvPr/>
        </p:nvSpPr>
        <p:spPr>
          <a:xfrm>
            <a:off x="4810067" y="3789040"/>
            <a:ext cx="673865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VTEP4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5" name="TextBox 314"/>
          <p:cNvSpPr txBox="1"/>
          <p:nvPr/>
        </p:nvSpPr>
        <p:spPr>
          <a:xfrm>
            <a:off x="1271464" y="4021323"/>
            <a:ext cx="74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6" name="TextBox 315"/>
          <p:cNvSpPr txBox="1"/>
          <p:nvPr/>
        </p:nvSpPr>
        <p:spPr>
          <a:xfrm>
            <a:off x="2446658" y="4021323"/>
            <a:ext cx="77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NVE2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7" name="TextBox 316"/>
          <p:cNvSpPr txBox="1"/>
          <p:nvPr/>
        </p:nvSpPr>
        <p:spPr>
          <a:xfrm>
            <a:off x="3666849" y="4021323"/>
            <a:ext cx="7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NVE3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8" name="TextBox 317"/>
          <p:cNvSpPr txBox="1"/>
          <p:nvPr/>
        </p:nvSpPr>
        <p:spPr>
          <a:xfrm>
            <a:off x="4871864" y="4021323"/>
            <a:ext cx="710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NVE4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9" name="TextBox 318"/>
          <p:cNvSpPr txBox="1"/>
          <p:nvPr/>
        </p:nvSpPr>
        <p:spPr>
          <a:xfrm>
            <a:off x="2872823" y="2077107"/>
            <a:ext cx="70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60" name="直接连接符 159"/>
          <p:cNvCxnSpPr/>
          <p:nvPr/>
        </p:nvCxnSpPr>
        <p:spPr bwMode="auto">
          <a:xfrm flipV="1">
            <a:off x="3077823" y="2438182"/>
            <a:ext cx="1118820" cy="25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57" idx="3"/>
            <a:endCxn id="61" idx="1"/>
          </p:cNvCxnSpPr>
          <p:nvPr/>
        </p:nvCxnSpPr>
        <p:spPr bwMode="auto">
          <a:xfrm>
            <a:off x="3077823" y="2546644"/>
            <a:ext cx="1089895" cy="5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椭圆 161"/>
          <p:cNvSpPr/>
          <p:nvPr/>
        </p:nvSpPr>
        <p:spPr bwMode="auto">
          <a:xfrm>
            <a:off x="3514788" y="2312876"/>
            <a:ext cx="152062" cy="3672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163" name="TextBox 322"/>
          <p:cNvSpPr txBox="1"/>
          <p:nvPr/>
        </p:nvSpPr>
        <p:spPr>
          <a:xfrm>
            <a:off x="4924099" y="2025280"/>
            <a:ext cx="681782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VTEP5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66" name="任意多边形 165"/>
          <p:cNvSpPr/>
          <p:nvPr/>
        </p:nvSpPr>
        <p:spPr bwMode="auto">
          <a:xfrm>
            <a:off x="1991544" y="2744924"/>
            <a:ext cx="1498073" cy="2009982"/>
          </a:xfrm>
          <a:custGeom>
            <a:avLst/>
            <a:gdLst>
              <a:gd name="connsiteX0" fmla="*/ 0 w 882650"/>
              <a:gd name="connsiteY0" fmla="*/ 1525588 h 1620838"/>
              <a:gd name="connsiteX1" fmla="*/ 76200 w 882650"/>
              <a:gd name="connsiteY1" fmla="*/ 973138 h 1620838"/>
              <a:gd name="connsiteX2" fmla="*/ 428625 w 882650"/>
              <a:gd name="connsiteY2" fmla="*/ 163513 h 1620838"/>
              <a:gd name="connsiteX3" fmla="*/ 657225 w 882650"/>
              <a:gd name="connsiteY3" fmla="*/ 153988 h 1620838"/>
              <a:gd name="connsiteX4" fmla="*/ 847725 w 882650"/>
              <a:gd name="connsiteY4" fmla="*/ 1087438 h 1620838"/>
              <a:gd name="connsiteX5" fmla="*/ 866775 w 882650"/>
              <a:gd name="connsiteY5" fmla="*/ 1620838 h 162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2650" h="1620838">
                <a:moveTo>
                  <a:pt x="0" y="1525588"/>
                </a:moveTo>
                <a:cubicBezTo>
                  <a:pt x="2381" y="1362869"/>
                  <a:pt x="4763" y="1200150"/>
                  <a:pt x="76200" y="973138"/>
                </a:cubicBezTo>
                <a:cubicBezTo>
                  <a:pt x="147637" y="746126"/>
                  <a:pt x="331788" y="300038"/>
                  <a:pt x="428625" y="163513"/>
                </a:cubicBezTo>
                <a:cubicBezTo>
                  <a:pt x="525462" y="26988"/>
                  <a:pt x="587375" y="0"/>
                  <a:pt x="657225" y="153988"/>
                </a:cubicBezTo>
                <a:cubicBezTo>
                  <a:pt x="727075" y="307976"/>
                  <a:pt x="812800" y="842963"/>
                  <a:pt x="847725" y="1087438"/>
                </a:cubicBezTo>
                <a:cubicBezTo>
                  <a:pt x="882650" y="1331913"/>
                  <a:pt x="874712" y="1476375"/>
                  <a:pt x="866775" y="162083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167" name="TextBox 330"/>
          <p:cNvSpPr txBox="1"/>
          <p:nvPr/>
        </p:nvSpPr>
        <p:spPr>
          <a:xfrm>
            <a:off x="1437179" y="146802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到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的单播数据报文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14556" y="3032956"/>
            <a:ext cx="3852127" cy="172819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流程图: 联系 168"/>
          <p:cNvSpPr/>
          <p:nvPr/>
        </p:nvSpPr>
        <p:spPr bwMode="auto">
          <a:xfrm>
            <a:off x="7578881" y="3247506"/>
            <a:ext cx="253503" cy="25350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流程图: 联系 169"/>
          <p:cNvSpPr/>
          <p:nvPr/>
        </p:nvSpPr>
        <p:spPr bwMode="auto">
          <a:xfrm>
            <a:off x="7590516" y="4041069"/>
            <a:ext cx="253503" cy="25350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Box 276"/>
          <p:cNvSpPr txBox="1"/>
          <p:nvPr/>
        </p:nvSpPr>
        <p:spPr>
          <a:xfrm>
            <a:off x="7900260" y="402190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唯一不同的是外层封装了隧道；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underlay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转发。</a:t>
            </a:r>
          </a:p>
        </p:txBody>
      </p:sp>
      <p:sp>
        <p:nvSpPr>
          <p:cNvPr id="3" name="矩形 2"/>
          <p:cNvSpPr/>
          <p:nvPr/>
        </p:nvSpPr>
        <p:spPr>
          <a:xfrm>
            <a:off x="7896708" y="3110008"/>
            <a:ext cx="346997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NVE1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NVE2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都学习到了服务器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地址；后续查找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则命中；单播流程，和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一样的；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9300" y="2240868"/>
            <a:ext cx="698523" cy="611552"/>
          </a:xfrm>
          <a:prstGeom prst="rect">
            <a:avLst/>
          </a:prstGeom>
        </p:spPr>
      </p:pic>
      <p:pic>
        <p:nvPicPr>
          <p:cNvPr id="74" name="图片 7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78" y="3683959"/>
            <a:ext cx="650216" cy="537129"/>
          </a:xfrm>
          <a:prstGeom prst="rect">
            <a:avLst/>
          </a:prstGeom>
        </p:spPr>
      </p:pic>
      <p:pic>
        <p:nvPicPr>
          <p:cNvPr id="61" name="图片 6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718" y="2241384"/>
            <a:ext cx="698523" cy="611552"/>
          </a:xfrm>
          <a:prstGeom prst="rect">
            <a:avLst/>
          </a:prstGeom>
        </p:spPr>
      </p:pic>
      <p:pic>
        <p:nvPicPr>
          <p:cNvPr id="77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5660" y="3609536"/>
            <a:ext cx="698523" cy="611552"/>
          </a:xfrm>
          <a:prstGeom prst="rect">
            <a:avLst/>
          </a:prstGeom>
        </p:spPr>
      </p:pic>
      <p:pic>
        <p:nvPicPr>
          <p:cNvPr id="80" name="图片 7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3341" y="3609536"/>
            <a:ext cx="698523" cy="611552"/>
          </a:xfrm>
          <a:prstGeom prst="rect">
            <a:avLst/>
          </a:prstGeom>
        </p:spPr>
      </p:pic>
      <p:pic>
        <p:nvPicPr>
          <p:cNvPr id="83" name="图片 8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3321" y="3609536"/>
            <a:ext cx="698523" cy="611552"/>
          </a:xfrm>
          <a:prstGeom prst="rect">
            <a:avLst/>
          </a:prstGeom>
        </p:spPr>
      </p:pic>
      <p:pic>
        <p:nvPicPr>
          <p:cNvPr id="92" name="图片 91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4857" y="4707866"/>
            <a:ext cx="445620" cy="452681"/>
          </a:xfrm>
          <a:prstGeom prst="rect">
            <a:avLst/>
          </a:prstGeom>
        </p:spPr>
      </p:pic>
      <p:pic>
        <p:nvPicPr>
          <p:cNvPr id="94" name="图片 93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6938" y="4720839"/>
            <a:ext cx="438848" cy="445801"/>
          </a:xfrm>
          <a:prstGeom prst="rect">
            <a:avLst/>
          </a:prstGeom>
        </p:spPr>
      </p:pic>
      <p:pic>
        <p:nvPicPr>
          <p:cNvPr id="96" name="图片 95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8763" y="4743001"/>
            <a:ext cx="411033" cy="417546"/>
          </a:xfrm>
          <a:prstGeom prst="rect">
            <a:avLst/>
          </a:prstGeom>
        </p:spPr>
      </p:pic>
      <p:pic>
        <p:nvPicPr>
          <p:cNvPr id="98" name="图片 97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2782" y="4734002"/>
            <a:ext cx="419892" cy="4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2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+mn-ea"/>
                <a:ea typeface="+mn-ea"/>
              </a:rPr>
              <a:t>VXLAN</a:t>
            </a:r>
            <a:r>
              <a:rPr lang="zh-CN" altLang="en-US" dirty="0">
                <a:latin typeface="+mn-ea"/>
                <a:ea typeface="+mn-ea"/>
              </a:rPr>
              <a:t>转发模型之相同网段</a:t>
            </a:r>
            <a:r>
              <a:rPr lang="en-US" altLang="zh-CN" dirty="0">
                <a:latin typeface="+mn-ea"/>
                <a:ea typeface="+mn-ea"/>
              </a:rPr>
              <a:t>VM</a:t>
            </a:r>
            <a:r>
              <a:rPr lang="zh-CN" altLang="en-US" dirty="0">
                <a:latin typeface="+mn-ea"/>
                <a:ea typeface="+mn-ea"/>
              </a:rPr>
              <a:t>互访 </a:t>
            </a:r>
            <a:r>
              <a:rPr lang="en-US" altLang="zh-CN" dirty="0">
                <a:latin typeface="+mn-ea"/>
                <a:ea typeface="+mn-ea"/>
              </a:rPr>
              <a:t>(1)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2" name="矩形 74"/>
          <p:cNvSpPr/>
          <p:nvPr/>
        </p:nvSpPr>
        <p:spPr bwMode="auto">
          <a:xfrm>
            <a:off x="7182821" y="1628800"/>
            <a:ext cx="2916634" cy="3855721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TOR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立方体 75"/>
          <p:cNvSpPr/>
          <p:nvPr/>
        </p:nvSpPr>
        <p:spPr bwMode="auto">
          <a:xfrm flipH="1">
            <a:off x="9512386" y="2239358"/>
            <a:ext cx="452035" cy="2667310"/>
          </a:xfrm>
          <a:prstGeom prst="cube">
            <a:avLst>
              <a:gd name="adj" fmla="val 52661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VTEP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立方体 76"/>
          <p:cNvSpPr/>
          <p:nvPr/>
        </p:nvSpPr>
        <p:spPr bwMode="auto">
          <a:xfrm flipH="1">
            <a:off x="8999871" y="2376079"/>
            <a:ext cx="745805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立方体 77"/>
          <p:cNvSpPr/>
          <p:nvPr/>
        </p:nvSpPr>
        <p:spPr bwMode="auto">
          <a:xfrm flipH="1">
            <a:off x="9000834" y="3812181"/>
            <a:ext cx="745805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立方体 78"/>
          <p:cNvSpPr/>
          <p:nvPr/>
        </p:nvSpPr>
        <p:spPr bwMode="auto">
          <a:xfrm flipH="1">
            <a:off x="9016914" y="1895771"/>
            <a:ext cx="947503" cy="3347838"/>
          </a:xfrm>
          <a:prstGeom prst="cube">
            <a:avLst>
              <a:gd name="adj" fmla="val 24728"/>
            </a:avLst>
          </a:prstGeom>
          <a:solidFill>
            <a:srgbClr val="F8F8F8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NVE1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立方体 82"/>
          <p:cNvSpPr/>
          <p:nvPr/>
        </p:nvSpPr>
        <p:spPr bwMode="auto">
          <a:xfrm flipH="1">
            <a:off x="8293032" y="2376080"/>
            <a:ext cx="959278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立方体 83"/>
          <p:cNvSpPr/>
          <p:nvPr/>
        </p:nvSpPr>
        <p:spPr bwMode="auto">
          <a:xfrm flipH="1">
            <a:off x="8293995" y="3812182"/>
            <a:ext cx="959278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" name="直接连接符 34"/>
          <p:cNvCxnSpPr>
            <a:stCxn id="53" idx="1"/>
          </p:cNvCxnSpPr>
          <p:nvPr/>
        </p:nvCxnSpPr>
        <p:spPr bwMode="auto">
          <a:xfrm>
            <a:off x="7673182" y="2270523"/>
            <a:ext cx="728751" cy="4051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34"/>
          <p:cNvCxnSpPr/>
          <p:nvPr/>
        </p:nvCxnSpPr>
        <p:spPr bwMode="auto">
          <a:xfrm>
            <a:off x="7671029" y="3501715"/>
            <a:ext cx="725586" cy="807387"/>
          </a:xfrm>
          <a:prstGeom prst="bentConnector3">
            <a:avLst>
              <a:gd name="adj1" fmla="val 7636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36"/>
          <p:cNvCxnSpPr>
            <a:stCxn id="56" idx="1"/>
          </p:cNvCxnSpPr>
          <p:nvPr/>
        </p:nvCxnSpPr>
        <p:spPr bwMode="auto">
          <a:xfrm flipV="1">
            <a:off x="7672732" y="4308070"/>
            <a:ext cx="723884" cy="339291"/>
          </a:xfrm>
          <a:prstGeom prst="bentConnector3">
            <a:avLst>
              <a:gd name="adj1" fmla="val 7667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流程图: 直接访问存储器 87"/>
          <p:cNvSpPr/>
          <p:nvPr/>
        </p:nvSpPr>
        <p:spPr bwMode="auto">
          <a:xfrm flipH="1">
            <a:off x="7536767" y="1719303"/>
            <a:ext cx="533571" cy="2134488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流程图: 直接访问存储器 88"/>
          <p:cNvSpPr/>
          <p:nvPr/>
        </p:nvSpPr>
        <p:spPr bwMode="auto">
          <a:xfrm flipH="1">
            <a:off x="7343871" y="1736812"/>
            <a:ext cx="329310" cy="1067423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050" dirty="0">
                <a:latin typeface="+mn-ea"/>
                <a:ea typeface="+mn-ea"/>
                <a:cs typeface="Arial" panose="020B0604020202020204" pitchFamily="34" charset="0"/>
              </a:rPr>
              <a:t>Sub interface 1</a:t>
            </a:r>
            <a:endParaRPr lang="zh-CN" altLang="en-US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流程图: 直接访问存储器 89"/>
          <p:cNvSpPr/>
          <p:nvPr/>
        </p:nvSpPr>
        <p:spPr bwMode="auto">
          <a:xfrm flipH="1">
            <a:off x="7339432" y="2861249"/>
            <a:ext cx="327381" cy="1034545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050" dirty="0">
                <a:latin typeface="+mn-ea"/>
                <a:ea typeface="+mn-ea"/>
                <a:cs typeface="Arial" panose="020B0604020202020204" pitchFamily="34" charset="0"/>
              </a:rPr>
              <a:t>Sub interface 2</a:t>
            </a:r>
            <a:endParaRPr lang="zh-CN" altLang="en-US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流程图: 直接访问存储器 90"/>
          <p:cNvSpPr/>
          <p:nvPr/>
        </p:nvSpPr>
        <p:spPr bwMode="auto">
          <a:xfrm flipH="1">
            <a:off x="7536319" y="3916539"/>
            <a:ext cx="533571" cy="1463204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流程图: 直接访问存储器 91"/>
          <p:cNvSpPr/>
          <p:nvPr/>
        </p:nvSpPr>
        <p:spPr bwMode="auto">
          <a:xfrm flipH="1">
            <a:off x="7343422" y="4078152"/>
            <a:ext cx="329310" cy="1138419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Sub interface 3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7" name="直接连接符 92"/>
          <p:cNvCxnSpPr/>
          <p:nvPr/>
        </p:nvCxnSpPr>
        <p:spPr bwMode="auto">
          <a:xfrm>
            <a:off x="6993027" y="2122853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93"/>
          <p:cNvCxnSpPr/>
          <p:nvPr/>
        </p:nvCxnSpPr>
        <p:spPr bwMode="auto">
          <a:xfrm>
            <a:off x="6982333" y="2803897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94"/>
          <p:cNvCxnSpPr/>
          <p:nvPr/>
        </p:nvCxnSpPr>
        <p:spPr bwMode="auto">
          <a:xfrm>
            <a:off x="6986158" y="3499681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95"/>
          <p:cNvCxnSpPr/>
          <p:nvPr/>
        </p:nvCxnSpPr>
        <p:spPr bwMode="auto">
          <a:xfrm>
            <a:off x="6988106" y="4308070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96"/>
          <p:cNvCxnSpPr/>
          <p:nvPr/>
        </p:nvCxnSpPr>
        <p:spPr bwMode="auto">
          <a:xfrm>
            <a:off x="6991204" y="5003212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立方体 97"/>
          <p:cNvSpPr/>
          <p:nvPr/>
        </p:nvSpPr>
        <p:spPr bwMode="auto">
          <a:xfrm flipH="1">
            <a:off x="6658391" y="1715110"/>
            <a:ext cx="328425" cy="2141106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立方体 98"/>
          <p:cNvSpPr/>
          <p:nvPr/>
        </p:nvSpPr>
        <p:spPr bwMode="auto">
          <a:xfrm flipH="1">
            <a:off x="6096000" y="1876722"/>
            <a:ext cx="701350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立方体 99"/>
          <p:cNvSpPr/>
          <p:nvPr/>
        </p:nvSpPr>
        <p:spPr bwMode="auto">
          <a:xfrm flipH="1">
            <a:off x="6095999" y="2546932"/>
            <a:ext cx="696538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立方体 100"/>
          <p:cNvSpPr/>
          <p:nvPr/>
        </p:nvSpPr>
        <p:spPr bwMode="auto">
          <a:xfrm flipH="1">
            <a:off x="6095999" y="3234319"/>
            <a:ext cx="696539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VM3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立方体 101"/>
          <p:cNvSpPr/>
          <p:nvPr/>
        </p:nvSpPr>
        <p:spPr bwMode="auto">
          <a:xfrm flipH="1">
            <a:off x="6658391" y="3916539"/>
            <a:ext cx="328425" cy="1463204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立方体 102"/>
          <p:cNvSpPr/>
          <p:nvPr/>
        </p:nvSpPr>
        <p:spPr bwMode="auto">
          <a:xfrm flipH="1">
            <a:off x="6095999" y="4078151"/>
            <a:ext cx="696539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立方体 103"/>
          <p:cNvSpPr/>
          <p:nvPr/>
        </p:nvSpPr>
        <p:spPr bwMode="auto">
          <a:xfrm flipH="1">
            <a:off x="6095999" y="4748363"/>
            <a:ext cx="696539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VM5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1116" y="5696320"/>
            <a:ext cx="359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ea"/>
                <a:ea typeface="+mn-ea"/>
              </a:rPr>
              <a:t>Scenario 2</a:t>
            </a:r>
            <a:r>
              <a:rPr lang="en-US" sz="1200" dirty="0">
                <a:latin typeface="+mn-ea"/>
                <a:ea typeface="+mn-ea"/>
              </a:rPr>
              <a:t>: Both VMs located at different </a:t>
            </a:r>
            <a:r>
              <a:rPr lang="en-US" sz="1200" dirty="0" err="1">
                <a:latin typeface="+mn-ea"/>
                <a:ea typeface="+mn-ea"/>
              </a:rPr>
              <a:t>vSwitches</a:t>
            </a:r>
            <a:r>
              <a:rPr lang="en-US" sz="1200" dirty="0">
                <a:latin typeface="+mn-ea"/>
                <a:ea typeface="+mn-ea"/>
              </a:rPr>
              <a:t> connected to same TOR</a:t>
            </a:r>
          </a:p>
        </p:txBody>
      </p:sp>
      <p:sp>
        <p:nvSpPr>
          <p:cNvPr id="71" name="文本框 241"/>
          <p:cNvSpPr txBox="1">
            <a:spLocks noChangeArrowheads="1"/>
          </p:cNvSpPr>
          <p:nvPr/>
        </p:nvSpPr>
        <p:spPr bwMode="auto">
          <a:xfrm>
            <a:off x="5684602" y="2316589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10.1.1.1/24</a:t>
            </a:r>
          </a:p>
        </p:txBody>
      </p:sp>
      <p:sp>
        <p:nvSpPr>
          <p:cNvPr id="72" name="文本框 241"/>
          <p:cNvSpPr txBox="1">
            <a:spLocks noChangeArrowheads="1"/>
          </p:cNvSpPr>
          <p:nvPr/>
        </p:nvSpPr>
        <p:spPr bwMode="auto">
          <a:xfrm>
            <a:off x="5686697" y="2925550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10.1.1.2/24</a:t>
            </a:r>
          </a:p>
        </p:txBody>
      </p:sp>
      <p:sp>
        <p:nvSpPr>
          <p:cNvPr id="73" name="文本框 241"/>
          <p:cNvSpPr txBox="1">
            <a:spLocks noChangeArrowheads="1"/>
          </p:cNvSpPr>
          <p:nvPr/>
        </p:nvSpPr>
        <p:spPr bwMode="auto">
          <a:xfrm>
            <a:off x="5673894" y="3593308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10.2.1.1/24</a:t>
            </a:r>
          </a:p>
        </p:txBody>
      </p:sp>
      <p:sp>
        <p:nvSpPr>
          <p:cNvPr id="74" name="文本框 241"/>
          <p:cNvSpPr txBox="1">
            <a:spLocks noChangeArrowheads="1"/>
          </p:cNvSpPr>
          <p:nvPr/>
        </p:nvSpPr>
        <p:spPr bwMode="auto">
          <a:xfrm>
            <a:off x="5680087" y="4440291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10.2.1.2/24</a:t>
            </a:r>
          </a:p>
        </p:txBody>
      </p:sp>
      <p:sp>
        <p:nvSpPr>
          <p:cNvPr id="75" name="文本框 241"/>
          <p:cNvSpPr txBox="1">
            <a:spLocks noChangeArrowheads="1"/>
          </p:cNvSpPr>
          <p:nvPr/>
        </p:nvSpPr>
        <p:spPr bwMode="auto">
          <a:xfrm>
            <a:off x="5672045" y="5131451"/>
            <a:ext cx="1073850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10.2.1.3/24</a:t>
            </a:r>
          </a:p>
        </p:txBody>
      </p:sp>
      <p:sp>
        <p:nvSpPr>
          <p:cNvPr id="112" name="矩形 74"/>
          <p:cNvSpPr/>
          <p:nvPr/>
        </p:nvSpPr>
        <p:spPr bwMode="auto">
          <a:xfrm>
            <a:off x="2741956" y="1749302"/>
            <a:ext cx="2916634" cy="3855721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TOR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立方体 75"/>
          <p:cNvSpPr/>
          <p:nvPr/>
        </p:nvSpPr>
        <p:spPr bwMode="auto">
          <a:xfrm flipH="1">
            <a:off x="5071521" y="2359860"/>
            <a:ext cx="452035" cy="2667310"/>
          </a:xfrm>
          <a:prstGeom prst="cube">
            <a:avLst>
              <a:gd name="adj" fmla="val 52661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VTEP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立方体 76"/>
          <p:cNvSpPr/>
          <p:nvPr/>
        </p:nvSpPr>
        <p:spPr bwMode="auto">
          <a:xfrm flipH="1">
            <a:off x="4559006" y="2496581"/>
            <a:ext cx="745805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立方体 77"/>
          <p:cNvSpPr/>
          <p:nvPr/>
        </p:nvSpPr>
        <p:spPr bwMode="auto">
          <a:xfrm flipH="1">
            <a:off x="4559969" y="3932683"/>
            <a:ext cx="745805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立方体 78"/>
          <p:cNvSpPr/>
          <p:nvPr/>
        </p:nvSpPr>
        <p:spPr bwMode="auto">
          <a:xfrm flipH="1">
            <a:off x="4576049" y="2016273"/>
            <a:ext cx="947503" cy="3347838"/>
          </a:xfrm>
          <a:prstGeom prst="cube">
            <a:avLst>
              <a:gd name="adj" fmla="val 24728"/>
            </a:avLst>
          </a:prstGeom>
          <a:solidFill>
            <a:srgbClr val="F8F8F8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NVE1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立方体 82"/>
          <p:cNvSpPr/>
          <p:nvPr/>
        </p:nvSpPr>
        <p:spPr bwMode="auto">
          <a:xfrm flipH="1">
            <a:off x="3852167" y="2496582"/>
            <a:ext cx="959278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立方体 83"/>
          <p:cNvSpPr/>
          <p:nvPr/>
        </p:nvSpPr>
        <p:spPr bwMode="auto">
          <a:xfrm flipH="1">
            <a:off x="3853130" y="3932684"/>
            <a:ext cx="959278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9" name="直接连接符 34"/>
          <p:cNvCxnSpPr>
            <a:stCxn id="123" idx="1"/>
          </p:cNvCxnSpPr>
          <p:nvPr/>
        </p:nvCxnSpPr>
        <p:spPr bwMode="auto">
          <a:xfrm>
            <a:off x="3220133" y="2445717"/>
            <a:ext cx="728751" cy="4051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34"/>
          <p:cNvCxnSpPr/>
          <p:nvPr/>
        </p:nvCxnSpPr>
        <p:spPr bwMode="auto">
          <a:xfrm>
            <a:off x="3230164" y="3622217"/>
            <a:ext cx="725586" cy="807387"/>
          </a:xfrm>
          <a:prstGeom prst="bentConnector3">
            <a:avLst>
              <a:gd name="adj1" fmla="val 7636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36"/>
          <p:cNvCxnSpPr>
            <a:stCxn id="126" idx="1"/>
          </p:cNvCxnSpPr>
          <p:nvPr/>
        </p:nvCxnSpPr>
        <p:spPr bwMode="auto">
          <a:xfrm flipV="1">
            <a:off x="3231867" y="4428572"/>
            <a:ext cx="723884" cy="339291"/>
          </a:xfrm>
          <a:prstGeom prst="bentConnector3">
            <a:avLst>
              <a:gd name="adj1" fmla="val 7667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流程图: 直接访问存储器 87"/>
          <p:cNvSpPr/>
          <p:nvPr/>
        </p:nvSpPr>
        <p:spPr bwMode="auto">
          <a:xfrm flipH="1">
            <a:off x="3095902" y="1839805"/>
            <a:ext cx="533571" cy="2134488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流程图: 直接访问存储器 88"/>
          <p:cNvSpPr/>
          <p:nvPr/>
        </p:nvSpPr>
        <p:spPr bwMode="auto">
          <a:xfrm flipH="1">
            <a:off x="2890822" y="1912006"/>
            <a:ext cx="329310" cy="1067423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050" dirty="0">
                <a:latin typeface="+mn-ea"/>
                <a:ea typeface="+mn-ea"/>
                <a:cs typeface="Arial" panose="020B0604020202020204" pitchFamily="34" charset="0"/>
              </a:rPr>
              <a:t>Sub interface 1</a:t>
            </a:r>
            <a:endParaRPr lang="zh-CN" altLang="en-US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4" name="流程图: 直接访问存储器 89"/>
          <p:cNvSpPr/>
          <p:nvPr/>
        </p:nvSpPr>
        <p:spPr bwMode="auto">
          <a:xfrm flipH="1">
            <a:off x="2917913" y="3011719"/>
            <a:ext cx="308037" cy="999727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900" dirty="0">
                <a:latin typeface="+mn-ea"/>
                <a:ea typeface="+mn-ea"/>
                <a:cs typeface="Arial" panose="020B0604020202020204" pitchFamily="34" charset="0"/>
              </a:rPr>
              <a:t>Sub </a:t>
            </a:r>
            <a:r>
              <a:rPr lang="en-US" altLang="zh-CN" sz="1050" dirty="0">
                <a:latin typeface="+mn-ea"/>
                <a:ea typeface="+mn-ea"/>
                <a:cs typeface="Arial" panose="020B0604020202020204" pitchFamily="34" charset="0"/>
              </a:rPr>
              <a:t>interface</a:t>
            </a:r>
            <a:r>
              <a:rPr lang="en-US" altLang="zh-CN" sz="900" dirty="0">
                <a:latin typeface="+mn-ea"/>
                <a:ea typeface="+mn-ea"/>
                <a:cs typeface="Arial" panose="020B0604020202020204" pitchFamily="34" charset="0"/>
              </a:rPr>
              <a:t> 2</a:t>
            </a:r>
            <a:endParaRPr lang="zh-CN" altLang="en-US" sz="9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5" name="流程图: 直接访问存储器 90"/>
          <p:cNvSpPr/>
          <p:nvPr/>
        </p:nvSpPr>
        <p:spPr bwMode="auto">
          <a:xfrm flipH="1">
            <a:off x="3095454" y="4037041"/>
            <a:ext cx="533571" cy="1463204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流程图: 直接访问存储器 91"/>
          <p:cNvSpPr/>
          <p:nvPr/>
        </p:nvSpPr>
        <p:spPr bwMode="auto">
          <a:xfrm flipH="1">
            <a:off x="2902557" y="4198654"/>
            <a:ext cx="329310" cy="1138419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050" dirty="0">
                <a:latin typeface="+mn-ea"/>
                <a:ea typeface="+mn-ea"/>
                <a:cs typeface="Arial" panose="020B0604020202020204" pitchFamily="34" charset="0"/>
              </a:rPr>
              <a:t>Sub interface 3</a:t>
            </a:r>
            <a:endParaRPr lang="zh-CN" altLang="en-US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7" name="直接连接符 92"/>
          <p:cNvCxnSpPr/>
          <p:nvPr/>
        </p:nvCxnSpPr>
        <p:spPr bwMode="auto">
          <a:xfrm>
            <a:off x="2552162" y="2243355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93"/>
          <p:cNvCxnSpPr/>
          <p:nvPr/>
        </p:nvCxnSpPr>
        <p:spPr bwMode="auto">
          <a:xfrm>
            <a:off x="2541468" y="2924399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94"/>
          <p:cNvCxnSpPr/>
          <p:nvPr/>
        </p:nvCxnSpPr>
        <p:spPr bwMode="auto">
          <a:xfrm>
            <a:off x="2545293" y="3620183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95"/>
          <p:cNvCxnSpPr/>
          <p:nvPr/>
        </p:nvCxnSpPr>
        <p:spPr bwMode="auto">
          <a:xfrm>
            <a:off x="2547241" y="4428572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96"/>
          <p:cNvCxnSpPr/>
          <p:nvPr/>
        </p:nvCxnSpPr>
        <p:spPr bwMode="auto">
          <a:xfrm>
            <a:off x="2550339" y="5123714"/>
            <a:ext cx="414232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立方体 97"/>
          <p:cNvSpPr/>
          <p:nvPr/>
        </p:nvSpPr>
        <p:spPr bwMode="auto">
          <a:xfrm flipH="1">
            <a:off x="2217526" y="1835612"/>
            <a:ext cx="328425" cy="2141106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" name="立方体 98"/>
          <p:cNvSpPr/>
          <p:nvPr/>
        </p:nvSpPr>
        <p:spPr bwMode="gray">
          <a:xfrm flipH="1">
            <a:off x="1631611" y="1997224"/>
            <a:ext cx="724874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4" name="立方体 99"/>
          <p:cNvSpPr/>
          <p:nvPr/>
        </p:nvSpPr>
        <p:spPr bwMode="gray">
          <a:xfrm flipH="1">
            <a:off x="1631610" y="2667434"/>
            <a:ext cx="720063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5" name="立方体 100"/>
          <p:cNvSpPr/>
          <p:nvPr/>
        </p:nvSpPr>
        <p:spPr bwMode="auto">
          <a:xfrm flipH="1">
            <a:off x="1631610" y="3354821"/>
            <a:ext cx="720064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VM3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6" name="立方体 101"/>
          <p:cNvSpPr/>
          <p:nvPr/>
        </p:nvSpPr>
        <p:spPr bwMode="auto">
          <a:xfrm flipH="1">
            <a:off x="2217526" y="4037041"/>
            <a:ext cx="328425" cy="1463204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立方体 102"/>
          <p:cNvSpPr/>
          <p:nvPr/>
        </p:nvSpPr>
        <p:spPr bwMode="auto">
          <a:xfrm flipH="1">
            <a:off x="1631610" y="4198653"/>
            <a:ext cx="720064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立方体 103"/>
          <p:cNvSpPr/>
          <p:nvPr/>
        </p:nvSpPr>
        <p:spPr bwMode="auto">
          <a:xfrm flipH="1">
            <a:off x="1631610" y="4868865"/>
            <a:ext cx="720064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VM5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任意多边形 8"/>
          <p:cNvSpPr/>
          <p:nvPr/>
        </p:nvSpPr>
        <p:spPr bwMode="gray">
          <a:xfrm>
            <a:off x="2342305" y="2306568"/>
            <a:ext cx="151884" cy="669183"/>
          </a:xfrm>
          <a:custGeom>
            <a:avLst/>
            <a:gdLst>
              <a:gd name="connsiteX0" fmla="*/ 0 w 257635"/>
              <a:gd name="connsiteY0" fmla="*/ 0 h 746975"/>
              <a:gd name="connsiteX1" fmla="*/ 257578 w 257635"/>
              <a:gd name="connsiteY1" fmla="*/ 450761 h 746975"/>
              <a:gd name="connsiteX2" fmla="*/ 25758 w 257635"/>
              <a:gd name="connsiteY2" fmla="*/ 746975 h 74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35" h="746975">
                <a:moveTo>
                  <a:pt x="0" y="0"/>
                </a:moveTo>
                <a:cubicBezTo>
                  <a:pt x="126642" y="163132"/>
                  <a:pt x="253285" y="326265"/>
                  <a:pt x="257578" y="450761"/>
                </a:cubicBezTo>
                <a:cubicBezTo>
                  <a:pt x="261871" y="575257"/>
                  <a:pt x="25758" y="746975"/>
                  <a:pt x="25758" y="74697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55540" y="5700961"/>
            <a:ext cx="359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ea"/>
                <a:ea typeface="+mn-ea"/>
              </a:rPr>
              <a:t>Scenario 1</a:t>
            </a:r>
            <a:r>
              <a:rPr lang="en-US" sz="1200" dirty="0">
                <a:latin typeface="+mn-ea"/>
                <a:ea typeface="+mn-ea"/>
              </a:rPr>
              <a:t>: Both VMs located at the same </a:t>
            </a:r>
            <a:r>
              <a:rPr lang="en-US" sz="1200" dirty="0" err="1">
                <a:latin typeface="+mn-ea"/>
                <a:ea typeface="+mn-ea"/>
              </a:rPr>
              <a:t>vSwitches</a:t>
            </a:r>
            <a:r>
              <a:rPr lang="en-US" sz="1200" dirty="0">
                <a:latin typeface="+mn-ea"/>
                <a:ea typeface="+mn-ea"/>
              </a:rPr>
              <a:t> connected to same TOR</a:t>
            </a:r>
          </a:p>
        </p:txBody>
      </p:sp>
      <p:sp>
        <p:nvSpPr>
          <p:cNvPr id="141" name="文本框 241"/>
          <p:cNvSpPr txBox="1">
            <a:spLocks noChangeArrowheads="1"/>
          </p:cNvSpPr>
          <p:nvPr/>
        </p:nvSpPr>
        <p:spPr bwMode="gray">
          <a:xfrm>
            <a:off x="1271087" y="2369846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10.1.1.1/24</a:t>
            </a:r>
          </a:p>
        </p:txBody>
      </p:sp>
      <p:sp>
        <p:nvSpPr>
          <p:cNvPr id="142" name="文本框 241"/>
          <p:cNvSpPr txBox="1">
            <a:spLocks noChangeArrowheads="1"/>
          </p:cNvSpPr>
          <p:nvPr/>
        </p:nvSpPr>
        <p:spPr bwMode="auto">
          <a:xfrm>
            <a:off x="1272695" y="3032967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10.1.1.2/24</a:t>
            </a:r>
          </a:p>
        </p:txBody>
      </p:sp>
      <p:sp>
        <p:nvSpPr>
          <p:cNvPr id="143" name="文本框 241"/>
          <p:cNvSpPr txBox="1">
            <a:spLocks noChangeArrowheads="1"/>
          </p:cNvSpPr>
          <p:nvPr/>
        </p:nvSpPr>
        <p:spPr bwMode="auto">
          <a:xfrm>
            <a:off x="1296144" y="3754077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10.2.1.1/24</a:t>
            </a:r>
          </a:p>
        </p:txBody>
      </p:sp>
      <p:sp>
        <p:nvSpPr>
          <p:cNvPr id="144" name="文本框 241"/>
          <p:cNvSpPr txBox="1">
            <a:spLocks noChangeArrowheads="1"/>
          </p:cNvSpPr>
          <p:nvPr/>
        </p:nvSpPr>
        <p:spPr bwMode="auto">
          <a:xfrm>
            <a:off x="1265727" y="4572421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10.2.1.2/24</a:t>
            </a:r>
          </a:p>
        </p:txBody>
      </p:sp>
      <p:sp>
        <p:nvSpPr>
          <p:cNvPr id="145" name="文本框 241"/>
          <p:cNvSpPr txBox="1">
            <a:spLocks noChangeArrowheads="1"/>
          </p:cNvSpPr>
          <p:nvPr/>
        </p:nvSpPr>
        <p:spPr bwMode="auto">
          <a:xfrm>
            <a:off x="1272694" y="5271077"/>
            <a:ext cx="1073850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10.2.1.3/24</a:t>
            </a:r>
          </a:p>
        </p:txBody>
      </p:sp>
      <p:sp>
        <p:nvSpPr>
          <p:cNvPr id="146" name="任意多边形 79"/>
          <p:cNvSpPr/>
          <p:nvPr/>
        </p:nvSpPr>
        <p:spPr bwMode="auto">
          <a:xfrm>
            <a:off x="6658398" y="3520670"/>
            <a:ext cx="2237312" cy="1055435"/>
          </a:xfrm>
          <a:custGeom>
            <a:avLst/>
            <a:gdLst>
              <a:gd name="connsiteX0" fmla="*/ 0 w 2983083"/>
              <a:gd name="connsiteY0" fmla="*/ 12457 h 1055434"/>
              <a:gd name="connsiteX1" fmla="*/ 1001864 w 2983083"/>
              <a:gd name="connsiteY1" fmla="*/ 20408 h 1055434"/>
              <a:gd name="connsiteX2" fmla="*/ 1606163 w 2983083"/>
              <a:gd name="connsiteY2" fmla="*/ 203288 h 1055434"/>
              <a:gd name="connsiteX3" fmla="*/ 2122998 w 2983083"/>
              <a:gd name="connsiteY3" fmla="*/ 704221 h 1055434"/>
              <a:gd name="connsiteX4" fmla="*/ 2941982 w 2983083"/>
              <a:gd name="connsiteY4" fmla="*/ 871198 h 1055434"/>
              <a:gd name="connsiteX5" fmla="*/ 2775005 w 2983083"/>
              <a:gd name="connsiteY5" fmla="*/ 1054078 h 1055434"/>
              <a:gd name="connsiteX6" fmla="*/ 2035534 w 2983083"/>
              <a:gd name="connsiteY6" fmla="*/ 950711 h 1055434"/>
              <a:gd name="connsiteX7" fmla="*/ 1375575 w 2983083"/>
              <a:gd name="connsiteY7" fmla="*/ 879149 h 1055434"/>
              <a:gd name="connsiteX8" fmla="*/ 970059 w 2983083"/>
              <a:gd name="connsiteY8" fmla="*/ 767831 h 1055434"/>
              <a:gd name="connsiteX9" fmla="*/ 7951 w 2983083"/>
              <a:gd name="connsiteY9" fmla="*/ 831442 h 10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3083" h="1055434">
                <a:moveTo>
                  <a:pt x="0" y="12457"/>
                </a:moveTo>
                <a:cubicBezTo>
                  <a:pt x="367085" y="530"/>
                  <a:pt x="734170" y="-11397"/>
                  <a:pt x="1001864" y="20408"/>
                </a:cubicBezTo>
                <a:cubicBezTo>
                  <a:pt x="1269558" y="52213"/>
                  <a:pt x="1419307" y="89319"/>
                  <a:pt x="1606163" y="203288"/>
                </a:cubicBezTo>
                <a:cubicBezTo>
                  <a:pt x="1793019" y="317257"/>
                  <a:pt x="1900362" y="592903"/>
                  <a:pt x="2122998" y="704221"/>
                </a:cubicBezTo>
                <a:cubicBezTo>
                  <a:pt x="2345634" y="815539"/>
                  <a:pt x="2833314" y="812888"/>
                  <a:pt x="2941982" y="871198"/>
                </a:cubicBezTo>
                <a:cubicBezTo>
                  <a:pt x="3050650" y="929508"/>
                  <a:pt x="2926080" y="1040826"/>
                  <a:pt x="2775005" y="1054078"/>
                </a:cubicBezTo>
                <a:cubicBezTo>
                  <a:pt x="2623930" y="1067330"/>
                  <a:pt x="2268772" y="979866"/>
                  <a:pt x="2035534" y="950711"/>
                </a:cubicBezTo>
                <a:cubicBezTo>
                  <a:pt x="1802296" y="921556"/>
                  <a:pt x="1553154" y="909629"/>
                  <a:pt x="1375575" y="879149"/>
                </a:cubicBezTo>
                <a:cubicBezTo>
                  <a:pt x="1197996" y="848669"/>
                  <a:pt x="1197996" y="775782"/>
                  <a:pt x="970059" y="767831"/>
                </a:cubicBezTo>
                <a:cubicBezTo>
                  <a:pt x="742122" y="759880"/>
                  <a:pt x="375036" y="795661"/>
                  <a:pt x="7951" y="83144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21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学习路标：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SDN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/>
            <a:r>
              <a:rPr lang="zh-CN" altLang="en-US" dirty="0"/>
              <a:t>为何数据中心网络中需要</a:t>
            </a:r>
            <a:r>
              <a:rPr lang="en-US" altLang="zh-CN" dirty="0"/>
              <a:t>VXLAN</a:t>
            </a:r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VXLAN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VXLAN</a:t>
            </a:r>
            <a:r>
              <a:rPr lang="zh-CN" altLang="en-US" dirty="0"/>
              <a:t>的报文处理流程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VXLAN</a:t>
            </a:r>
            <a:r>
              <a:rPr lang="zh-CN" altLang="en-US" dirty="0"/>
              <a:t>的相关应用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153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转发模型之相同网段</a:t>
            </a:r>
            <a:r>
              <a:rPr lang="en-US" altLang="zh-CN" dirty="0"/>
              <a:t>VM</a:t>
            </a:r>
            <a:r>
              <a:rPr lang="zh-CN" altLang="en-US" dirty="0"/>
              <a:t>互访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5" name="矩形 71"/>
          <p:cNvSpPr/>
          <p:nvPr/>
        </p:nvSpPr>
        <p:spPr bwMode="auto">
          <a:xfrm>
            <a:off x="2805481" y="1713323"/>
            <a:ext cx="2886530" cy="3855721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TOR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72"/>
          <p:cNvGrpSpPr/>
          <p:nvPr/>
        </p:nvGrpSpPr>
        <p:grpSpPr>
          <a:xfrm>
            <a:off x="6955982" y="1362822"/>
            <a:ext cx="1841320" cy="2219627"/>
            <a:chOff x="7793431" y="1798136"/>
            <a:chExt cx="2455093" cy="2219627"/>
          </a:xfrm>
        </p:grpSpPr>
        <p:sp>
          <p:nvSpPr>
            <p:cNvPr id="7" name="矩形 132"/>
            <p:cNvSpPr/>
            <p:nvPr/>
          </p:nvSpPr>
          <p:spPr bwMode="auto">
            <a:xfrm>
              <a:off x="7793431" y="1798136"/>
              <a:ext cx="2455093" cy="221962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r" defTabSz="685800">
                <a:buClr>
                  <a:srgbClr val="CC9900"/>
                </a:buClr>
              </a:pPr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GW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立方体 133"/>
            <p:cNvSpPr/>
            <p:nvPr/>
          </p:nvSpPr>
          <p:spPr bwMode="auto">
            <a:xfrm flipH="1">
              <a:off x="8645987" y="2968494"/>
              <a:ext cx="1315482" cy="560488"/>
            </a:xfrm>
            <a:prstGeom prst="cube">
              <a:avLst>
                <a:gd name="adj" fmla="val 445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立方体 134"/>
            <p:cNvSpPr/>
            <p:nvPr/>
          </p:nvSpPr>
          <p:spPr bwMode="auto">
            <a:xfrm flipH="1">
              <a:off x="8167787" y="2968495"/>
              <a:ext cx="753799" cy="560487"/>
            </a:xfrm>
            <a:prstGeom prst="cube">
              <a:avLst>
                <a:gd name="adj" fmla="val 44141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立方体 135"/>
            <p:cNvSpPr/>
            <p:nvPr/>
          </p:nvSpPr>
          <p:spPr bwMode="auto">
            <a:xfrm flipH="1">
              <a:off x="8645987" y="2246764"/>
              <a:ext cx="1315482" cy="560488"/>
            </a:xfrm>
            <a:prstGeom prst="cube">
              <a:avLst>
                <a:gd name="adj" fmla="val 445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立方体 136"/>
            <p:cNvSpPr/>
            <p:nvPr/>
          </p:nvSpPr>
          <p:spPr bwMode="auto">
            <a:xfrm flipH="1">
              <a:off x="8167787" y="2246765"/>
              <a:ext cx="753799" cy="560487"/>
            </a:xfrm>
            <a:prstGeom prst="cube">
              <a:avLst>
                <a:gd name="adj" fmla="val 44141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立方体 137"/>
            <p:cNvSpPr/>
            <p:nvPr/>
          </p:nvSpPr>
          <p:spPr bwMode="auto">
            <a:xfrm flipH="1">
              <a:off x="7943114" y="2178315"/>
              <a:ext cx="471229" cy="1413362"/>
            </a:xfrm>
            <a:prstGeom prst="cube">
              <a:avLst>
                <a:gd name="adj" fmla="val 52661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立方体 138"/>
            <p:cNvSpPr/>
            <p:nvPr/>
          </p:nvSpPr>
          <p:spPr bwMode="auto">
            <a:xfrm flipH="1">
              <a:off x="7943111" y="1885471"/>
              <a:ext cx="978473" cy="1999946"/>
            </a:xfrm>
            <a:prstGeom prst="cube">
              <a:avLst>
                <a:gd name="adj" fmla="val 25950"/>
              </a:avLst>
            </a:prstGeom>
            <a:solidFill>
              <a:srgbClr val="F8F8F8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NVE2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流程图: 磁盘 139"/>
            <p:cNvSpPr/>
            <p:nvPr/>
          </p:nvSpPr>
          <p:spPr bwMode="auto">
            <a:xfrm>
              <a:off x="8996252" y="2891443"/>
              <a:ext cx="818747" cy="307381"/>
            </a:xfrm>
            <a:prstGeom prst="flowChartMagneticDisk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BDIF2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流程图: 磁盘 140"/>
            <p:cNvSpPr/>
            <p:nvPr/>
          </p:nvSpPr>
          <p:spPr bwMode="auto">
            <a:xfrm>
              <a:off x="8963687" y="2178315"/>
              <a:ext cx="839640" cy="307381"/>
            </a:xfrm>
            <a:prstGeom prst="flowChartMagneticDisk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BDIF1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73"/>
          <p:cNvGrpSpPr/>
          <p:nvPr/>
        </p:nvGrpSpPr>
        <p:grpSpPr>
          <a:xfrm>
            <a:off x="6965004" y="3683647"/>
            <a:ext cx="2839408" cy="2219627"/>
            <a:chOff x="7656430" y="2245051"/>
            <a:chExt cx="3785878" cy="2219627"/>
          </a:xfrm>
        </p:grpSpPr>
        <p:sp>
          <p:nvSpPr>
            <p:cNvPr id="17" name="矩形 115"/>
            <p:cNvSpPr/>
            <p:nvPr/>
          </p:nvSpPr>
          <p:spPr bwMode="auto">
            <a:xfrm>
              <a:off x="7656430" y="2245051"/>
              <a:ext cx="2455310" cy="221962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r" defTabSz="685800">
                <a:buClr>
                  <a:srgbClr val="CC9900"/>
                </a:buClr>
              </a:pPr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TOR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立方体 116"/>
            <p:cNvSpPr/>
            <p:nvPr/>
          </p:nvSpPr>
          <p:spPr bwMode="auto">
            <a:xfrm flipH="1">
              <a:off x="8508986" y="3415409"/>
              <a:ext cx="790664" cy="560488"/>
            </a:xfrm>
            <a:prstGeom prst="cube">
              <a:avLst>
                <a:gd name="adj" fmla="val 445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立方体 117"/>
            <p:cNvSpPr/>
            <p:nvPr/>
          </p:nvSpPr>
          <p:spPr bwMode="auto">
            <a:xfrm flipH="1">
              <a:off x="8030786" y="3415410"/>
              <a:ext cx="753799" cy="560487"/>
            </a:xfrm>
            <a:prstGeom prst="cube">
              <a:avLst>
                <a:gd name="adj" fmla="val 44141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立方体 118"/>
            <p:cNvSpPr/>
            <p:nvPr/>
          </p:nvSpPr>
          <p:spPr bwMode="auto">
            <a:xfrm flipH="1">
              <a:off x="8508986" y="2693679"/>
              <a:ext cx="790664" cy="560488"/>
            </a:xfrm>
            <a:prstGeom prst="cube">
              <a:avLst>
                <a:gd name="adj" fmla="val 445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立方体 119"/>
            <p:cNvSpPr/>
            <p:nvPr/>
          </p:nvSpPr>
          <p:spPr bwMode="auto">
            <a:xfrm flipH="1">
              <a:off x="8030786" y="2693680"/>
              <a:ext cx="753799" cy="560487"/>
            </a:xfrm>
            <a:prstGeom prst="cube">
              <a:avLst>
                <a:gd name="adj" fmla="val 44141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立方体 120"/>
            <p:cNvSpPr/>
            <p:nvPr/>
          </p:nvSpPr>
          <p:spPr bwMode="auto">
            <a:xfrm flipH="1">
              <a:off x="7806113" y="2625230"/>
              <a:ext cx="471229" cy="1413362"/>
            </a:xfrm>
            <a:prstGeom prst="cube">
              <a:avLst>
                <a:gd name="adj" fmla="val 52661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立方体 121"/>
            <p:cNvSpPr/>
            <p:nvPr/>
          </p:nvSpPr>
          <p:spPr bwMode="auto">
            <a:xfrm flipH="1">
              <a:off x="7806110" y="2332386"/>
              <a:ext cx="978473" cy="1999946"/>
            </a:xfrm>
            <a:prstGeom prst="cube">
              <a:avLst>
                <a:gd name="adj" fmla="val 25950"/>
              </a:avLst>
            </a:prstGeom>
            <a:solidFill>
              <a:srgbClr val="F8F8F8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NVE3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流程图: 直接访问存储器 122"/>
            <p:cNvSpPr/>
            <p:nvPr/>
          </p:nvSpPr>
          <p:spPr bwMode="auto">
            <a:xfrm flipH="1">
              <a:off x="9638983" y="2769688"/>
              <a:ext cx="294947" cy="560652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流程图: 直接访问存储器 123"/>
            <p:cNvSpPr/>
            <p:nvPr/>
          </p:nvSpPr>
          <p:spPr bwMode="auto">
            <a:xfrm flipH="1">
              <a:off x="9638982" y="3393337"/>
              <a:ext cx="294947" cy="560652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流程图: 直接访问存储器 124"/>
            <p:cNvSpPr/>
            <p:nvPr/>
          </p:nvSpPr>
          <p:spPr bwMode="auto">
            <a:xfrm flipH="1">
              <a:off x="9437242" y="2695811"/>
              <a:ext cx="375193" cy="1337770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立方体 125"/>
            <p:cNvSpPr/>
            <p:nvPr/>
          </p:nvSpPr>
          <p:spPr bwMode="auto">
            <a:xfrm flipH="1">
              <a:off x="10542865" y="2834328"/>
              <a:ext cx="899443" cy="396296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VM6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立方体 126"/>
            <p:cNvSpPr/>
            <p:nvPr/>
          </p:nvSpPr>
          <p:spPr bwMode="auto">
            <a:xfrm flipH="1">
              <a:off x="10542865" y="3443616"/>
              <a:ext cx="899443" cy="396296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VM7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立方体 127"/>
            <p:cNvSpPr/>
            <p:nvPr/>
          </p:nvSpPr>
          <p:spPr bwMode="auto">
            <a:xfrm flipH="1">
              <a:off x="10290777" y="2706909"/>
              <a:ext cx="433380" cy="1322660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128"/>
            <p:cNvCxnSpPr/>
            <p:nvPr/>
          </p:nvCxnSpPr>
          <p:spPr bwMode="auto">
            <a:xfrm>
              <a:off x="9933929" y="3714979"/>
              <a:ext cx="42609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129"/>
            <p:cNvCxnSpPr/>
            <p:nvPr/>
          </p:nvCxnSpPr>
          <p:spPr bwMode="auto">
            <a:xfrm flipV="1">
              <a:off x="9297371" y="3714979"/>
              <a:ext cx="203424" cy="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130"/>
            <p:cNvCxnSpPr/>
            <p:nvPr/>
          </p:nvCxnSpPr>
          <p:spPr bwMode="auto">
            <a:xfrm flipV="1">
              <a:off x="9305219" y="3061112"/>
              <a:ext cx="203424" cy="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131"/>
            <p:cNvCxnSpPr/>
            <p:nvPr/>
          </p:nvCxnSpPr>
          <p:spPr bwMode="auto">
            <a:xfrm>
              <a:off x="9933929" y="3059949"/>
              <a:ext cx="42609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圆柱形 74"/>
          <p:cNvSpPr/>
          <p:nvPr/>
        </p:nvSpPr>
        <p:spPr bwMode="auto">
          <a:xfrm rot="15000000">
            <a:off x="6108636" y="1700270"/>
            <a:ext cx="370787" cy="1890000"/>
          </a:xfrm>
          <a:prstGeom prst="can">
            <a:avLst/>
          </a:prstGeom>
          <a:gradFill flip="none" rotWithShape="1">
            <a:gsLst>
              <a:gs pos="0">
                <a:srgbClr val="EAEAEA">
                  <a:shade val="30000"/>
                  <a:satMod val="115000"/>
                </a:srgbClr>
              </a:gs>
              <a:gs pos="50000">
                <a:srgbClr val="EAEAEA">
                  <a:shade val="67500"/>
                  <a:satMod val="115000"/>
                </a:srgbClr>
              </a:gs>
              <a:gs pos="100000">
                <a:srgbClr val="EAEAE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VXLAN Tunnel 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圆柱形 75"/>
          <p:cNvSpPr/>
          <p:nvPr/>
        </p:nvSpPr>
        <p:spPr bwMode="auto">
          <a:xfrm rot="17400000">
            <a:off x="6114920" y="3676000"/>
            <a:ext cx="370787" cy="1890000"/>
          </a:xfrm>
          <a:prstGeom prst="can">
            <a:avLst/>
          </a:prstGeom>
          <a:gradFill flip="none" rotWithShape="1">
            <a:gsLst>
              <a:gs pos="0">
                <a:srgbClr val="EAEAEA">
                  <a:shade val="30000"/>
                  <a:satMod val="115000"/>
                </a:srgbClr>
              </a:gs>
              <a:gs pos="50000">
                <a:srgbClr val="EAEAEA">
                  <a:shade val="67500"/>
                  <a:satMod val="115000"/>
                </a:srgbClr>
              </a:gs>
              <a:gs pos="100000">
                <a:srgbClr val="EAEAE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VXLAN Tunnel 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组合 76"/>
          <p:cNvGrpSpPr/>
          <p:nvPr/>
        </p:nvGrpSpPr>
        <p:grpSpPr>
          <a:xfrm>
            <a:off x="6528926" y="2583197"/>
            <a:ext cx="1378945" cy="2111041"/>
            <a:chOff x="6008374" y="2791516"/>
            <a:chExt cx="1838593" cy="2111041"/>
          </a:xfrm>
        </p:grpSpPr>
        <p:sp>
          <p:nvSpPr>
            <p:cNvPr id="37" name="空心弧 113"/>
            <p:cNvSpPr/>
            <p:nvPr/>
          </p:nvSpPr>
          <p:spPr bwMode="auto">
            <a:xfrm rot="16200000">
              <a:off x="5872150" y="2927740"/>
              <a:ext cx="2111041" cy="1838593"/>
            </a:xfrm>
            <a:prstGeom prst="blockArc">
              <a:avLst>
                <a:gd name="adj1" fmla="val 10800000"/>
                <a:gd name="adj2" fmla="val 2"/>
                <a:gd name="adj3" fmla="val 19111"/>
              </a:avLst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38" name="矩形 114"/>
            <p:cNvSpPr/>
            <p:nvPr/>
          </p:nvSpPr>
          <p:spPr>
            <a:xfrm rot="16200000">
              <a:off x="5820413" y="3397022"/>
              <a:ext cx="1410964" cy="582244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</a:t>
              </a:r>
              <a:r>
                <a:rPr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Tunnel 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9" name="立方体 77"/>
          <p:cNvSpPr/>
          <p:nvPr/>
        </p:nvSpPr>
        <p:spPr bwMode="auto">
          <a:xfrm flipH="1">
            <a:off x="5111001" y="2323882"/>
            <a:ext cx="447369" cy="2667311"/>
          </a:xfrm>
          <a:prstGeom prst="cube">
            <a:avLst>
              <a:gd name="adj" fmla="val 52661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VTEP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立方体 88"/>
          <p:cNvSpPr/>
          <p:nvPr/>
        </p:nvSpPr>
        <p:spPr bwMode="auto">
          <a:xfrm flipH="1">
            <a:off x="4603776" y="2460602"/>
            <a:ext cx="738107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立方体 89"/>
          <p:cNvSpPr/>
          <p:nvPr/>
        </p:nvSpPr>
        <p:spPr bwMode="auto">
          <a:xfrm flipH="1">
            <a:off x="4604729" y="3896705"/>
            <a:ext cx="738107" cy="977240"/>
          </a:xfrm>
          <a:prstGeom prst="cube">
            <a:avLst>
              <a:gd name="adj" fmla="val 3246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VNI2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立方体 90"/>
          <p:cNvSpPr/>
          <p:nvPr/>
        </p:nvSpPr>
        <p:spPr bwMode="auto">
          <a:xfrm flipH="1">
            <a:off x="4620643" y="1980295"/>
            <a:ext cx="937723" cy="3347839"/>
          </a:xfrm>
          <a:prstGeom prst="cube">
            <a:avLst>
              <a:gd name="adj" fmla="val 24728"/>
            </a:avLst>
          </a:prstGeom>
          <a:solidFill>
            <a:srgbClr val="F8F8F8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NVE1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立方体 91"/>
          <p:cNvSpPr/>
          <p:nvPr/>
        </p:nvSpPr>
        <p:spPr bwMode="auto">
          <a:xfrm flipH="1">
            <a:off x="3904234" y="2460603"/>
            <a:ext cx="949377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立方体 92"/>
          <p:cNvSpPr/>
          <p:nvPr/>
        </p:nvSpPr>
        <p:spPr bwMode="auto">
          <a:xfrm flipH="1">
            <a:off x="3905187" y="3896706"/>
            <a:ext cx="949377" cy="977239"/>
          </a:xfrm>
          <a:prstGeom prst="cube">
            <a:avLst>
              <a:gd name="adj" fmla="val 328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BD2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直接连接符 34"/>
          <p:cNvCxnSpPr>
            <a:stCxn id="49" idx="1"/>
          </p:cNvCxnSpPr>
          <p:nvPr/>
        </p:nvCxnSpPr>
        <p:spPr bwMode="auto">
          <a:xfrm>
            <a:off x="3290781" y="2452910"/>
            <a:ext cx="721229" cy="43706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34"/>
          <p:cNvCxnSpPr/>
          <p:nvPr/>
        </p:nvCxnSpPr>
        <p:spPr bwMode="auto">
          <a:xfrm>
            <a:off x="3288651" y="3586238"/>
            <a:ext cx="718097" cy="807387"/>
          </a:xfrm>
          <a:prstGeom prst="bentConnector3">
            <a:avLst>
              <a:gd name="adj1" fmla="val 7636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36"/>
          <p:cNvCxnSpPr>
            <a:stCxn id="52" idx="1"/>
          </p:cNvCxnSpPr>
          <p:nvPr/>
        </p:nvCxnSpPr>
        <p:spPr bwMode="auto">
          <a:xfrm flipV="1">
            <a:off x="3290335" y="4392594"/>
            <a:ext cx="716412" cy="339291"/>
          </a:xfrm>
          <a:prstGeom prst="bentConnector3">
            <a:avLst>
              <a:gd name="adj1" fmla="val 7667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流程图: 直接访问存储器 96"/>
          <p:cNvSpPr/>
          <p:nvPr/>
        </p:nvSpPr>
        <p:spPr bwMode="auto">
          <a:xfrm flipH="1">
            <a:off x="3155773" y="1803826"/>
            <a:ext cx="528064" cy="2134488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流程图: 直接访问存储器 97"/>
          <p:cNvSpPr/>
          <p:nvPr/>
        </p:nvSpPr>
        <p:spPr bwMode="auto">
          <a:xfrm flipH="1">
            <a:off x="2964870" y="1951115"/>
            <a:ext cx="325911" cy="1003590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Sub interface 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流程图: 直接访问存储器 98"/>
          <p:cNvSpPr/>
          <p:nvPr/>
        </p:nvSpPr>
        <p:spPr bwMode="auto">
          <a:xfrm flipH="1">
            <a:off x="2958571" y="2986602"/>
            <a:ext cx="325911" cy="861986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Sub interface 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流程图: 直接访问存储器 99"/>
          <p:cNvSpPr/>
          <p:nvPr/>
        </p:nvSpPr>
        <p:spPr bwMode="auto">
          <a:xfrm flipH="1">
            <a:off x="3155328" y="4001062"/>
            <a:ext cx="528064" cy="1463204"/>
          </a:xfrm>
          <a:prstGeom prst="flowChartMagneticDrum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Interface 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流程图: 直接访问存储器 100"/>
          <p:cNvSpPr/>
          <p:nvPr/>
        </p:nvSpPr>
        <p:spPr bwMode="auto">
          <a:xfrm flipH="1">
            <a:off x="2964425" y="4162675"/>
            <a:ext cx="325911" cy="1138419"/>
          </a:xfrm>
          <a:prstGeom prst="flowChartMagneticDrum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Sub interface 3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3" name="直接连接符 101"/>
          <p:cNvCxnSpPr/>
          <p:nvPr/>
        </p:nvCxnSpPr>
        <p:spPr bwMode="auto">
          <a:xfrm>
            <a:off x="2617647" y="2207377"/>
            <a:ext cx="409957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102"/>
          <p:cNvCxnSpPr/>
          <p:nvPr/>
        </p:nvCxnSpPr>
        <p:spPr bwMode="auto">
          <a:xfrm>
            <a:off x="2607063" y="2888421"/>
            <a:ext cx="409957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03"/>
          <p:cNvCxnSpPr/>
          <p:nvPr/>
        </p:nvCxnSpPr>
        <p:spPr bwMode="auto">
          <a:xfrm>
            <a:off x="2610849" y="3584205"/>
            <a:ext cx="409957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104"/>
          <p:cNvCxnSpPr/>
          <p:nvPr/>
        </p:nvCxnSpPr>
        <p:spPr bwMode="auto">
          <a:xfrm>
            <a:off x="2612777" y="4392594"/>
            <a:ext cx="409957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105"/>
          <p:cNvCxnSpPr/>
          <p:nvPr/>
        </p:nvCxnSpPr>
        <p:spPr bwMode="auto">
          <a:xfrm>
            <a:off x="2615843" y="5087735"/>
            <a:ext cx="409957" cy="31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立方体 106"/>
          <p:cNvSpPr/>
          <p:nvPr/>
        </p:nvSpPr>
        <p:spPr bwMode="auto">
          <a:xfrm flipH="1">
            <a:off x="2286464" y="1799634"/>
            <a:ext cx="325035" cy="2141107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立方体 107"/>
          <p:cNvSpPr/>
          <p:nvPr/>
        </p:nvSpPr>
        <p:spPr bwMode="auto">
          <a:xfrm flipH="1">
            <a:off x="1697707" y="1961245"/>
            <a:ext cx="726281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VM1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立方体 108"/>
          <p:cNvSpPr/>
          <p:nvPr/>
        </p:nvSpPr>
        <p:spPr bwMode="auto">
          <a:xfrm flipH="1">
            <a:off x="1717631" y="2631456"/>
            <a:ext cx="701594" cy="396296"/>
          </a:xfrm>
          <a:prstGeom prst="cube">
            <a:avLst>
              <a:gd name="adj" fmla="val 47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立方体 109"/>
          <p:cNvSpPr/>
          <p:nvPr/>
        </p:nvSpPr>
        <p:spPr bwMode="auto">
          <a:xfrm flipH="1">
            <a:off x="1721417" y="3318842"/>
            <a:ext cx="697809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VM3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立方体 110"/>
          <p:cNvSpPr/>
          <p:nvPr/>
        </p:nvSpPr>
        <p:spPr bwMode="auto">
          <a:xfrm flipH="1">
            <a:off x="2286464" y="4001062"/>
            <a:ext cx="325035" cy="1463204"/>
          </a:xfrm>
          <a:prstGeom prst="cube">
            <a:avLst>
              <a:gd name="adj" fmla="val 411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OVS2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立方体 111"/>
          <p:cNvSpPr/>
          <p:nvPr/>
        </p:nvSpPr>
        <p:spPr bwMode="auto">
          <a:xfrm flipH="1">
            <a:off x="1714157" y="4162674"/>
            <a:ext cx="705069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立方体 112"/>
          <p:cNvSpPr/>
          <p:nvPr/>
        </p:nvSpPr>
        <p:spPr bwMode="auto">
          <a:xfrm flipH="1">
            <a:off x="1714157" y="4832886"/>
            <a:ext cx="705070" cy="396296"/>
          </a:xfrm>
          <a:prstGeom prst="cube">
            <a:avLst>
              <a:gd name="adj" fmla="val 47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VM5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7608" y="5985284"/>
            <a:ext cx="704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ea"/>
                <a:ea typeface="+mn-ea"/>
              </a:rPr>
              <a:t>Scenario 3</a:t>
            </a:r>
            <a:r>
              <a:rPr lang="en-US" sz="1400" dirty="0">
                <a:latin typeface="+mn-ea"/>
                <a:ea typeface="+mn-ea"/>
              </a:rPr>
              <a:t>: Both VMs located at different </a:t>
            </a:r>
            <a:r>
              <a:rPr lang="en-US" sz="1400" dirty="0" err="1">
                <a:latin typeface="+mn-ea"/>
                <a:ea typeface="+mn-ea"/>
              </a:rPr>
              <a:t>vSwitches</a:t>
            </a:r>
            <a:r>
              <a:rPr lang="en-US" sz="1400" dirty="0">
                <a:latin typeface="+mn-ea"/>
                <a:ea typeface="+mn-ea"/>
              </a:rPr>
              <a:t> connected to different TOR</a:t>
            </a:r>
          </a:p>
        </p:txBody>
      </p:sp>
      <p:sp>
        <p:nvSpPr>
          <p:cNvPr id="66" name="文本框 241"/>
          <p:cNvSpPr txBox="1">
            <a:spLocks noChangeArrowheads="1"/>
          </p:cNvSpPr>
          <p:nvPr/>
        </p:nvSpPr>
        <p:spPr bwMode="auto">
          <a:xfrm>
            <a:off x="1307469" y="2348986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10.1.1.1/24</a:t>
            </a:r>
          </a:p>
        </p:txBody>
      </p:sp>
      <p:sp>
        <p:nvSpPr>
          <p:cNvPr id="67" name="文本框 241"/>
          <p:cNvSpPr txBox="1">
            <a:spLocks noChangeArrowheads="1"/>
          </p:cNvSpPr>
          <p:nvPr/>
        </p:nvSpPr>
        <p:spPr bwMode="auto">
          <a:xfrm>
            <a:off x="1307469" y="3022385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10.1.1.2/24</a:t>
            </a:r>
          </a:p>
        </p:txBody>
      </p:sp>
      <p:sp>
        <p:nvSpPr>
          <p:cNvPr id="68" name="文本框 241"/>
          <p:cNvSpPr txBox="1">
            <a:spLocks noChangeArrowheads="1"/>
          </p:cNvSpPr>
          <p:nvPr/>
        </p:nvSpPr>
        <p:spPr bwMode="auto">
          <a:xfrm>
            <a:off x="1307469" y="3717046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10.2.1.1/24</a:t>
            </a:r>
          </a:p>
        </p:txBody>
      </p:sp>
      <p:sp>
        <p:nvSpPr>
          <p:cNvPr id="69" name="文本框 241"/>
          <p:cNvSpPr txBox="1">
            <a:spLocks noChangeArrowheads="1"/>
          </p:cNvSpPr>
          <p:nvPr/>
        </p:nvSpPr>
        <p:spPr bwMode="auto">
          <a:xfrm>
            <a:off x="1307469" y="4550463"/>
            <a:ext cx="1073849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10.2.1.2/24</a:t>
            </a:r>
          </a:p>
        </p:txBody>
      </p:sp>
      <p:sp>
        <p:nvSpPr>
          <p:cNvPr id="70" name="文本框 241"/>
          <p:cNvSpPr txBox="1">
            <a:spLocks noChangeArrowheads="1"/>
          </p:cNvSpPr>
          <p:nvPr/>
        </p:nvSpPr>
        <p:spPr bwMode="auto">
          <a:xfrm>
            <a:off x="1307468" y="5223859"/>
            <a:ext cx="1073850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algn="ctr" fontAlgn="ctr"/>
            <a:r>
              <a:rPr lang="en-US" altLang="zh-CN" sz="1200" dirty="0">
                <a:latin typeface="+mn-ea"/>
                <a:ea typeface="+mn-ea"/>
                <a:cs typeface="Calibri" pitchFamily="34" charset="0"/>
              </a:rPr>
              <a:t>10.2.1.3/24</a:t>
            </a:r>
          </a:p>
        </p:txBody>
      </p:sp>
      <p:sp>
        <p:nvSpPr>
          <p:cNvPr id="72" name="任意多边形 4"/>
          <p:cNvSpPr/>
          <p:nvPr/>
        </p:nvSpPr>
        <p:spPr bwMode="auto">
          <a:xfrm>
            <a:off x="2397853" y="2132515"/>
            <a:ext cx="6834077" cy="2874109"/>
          </a:xfrm>
          <a:custGeom>
            <a:avLst/>
            <a:gdLst>
              <a:gd name="connsiteX0" fmla="*/ 0 w 9112103"/>
              <a:gd name="connsiteY0" fmla="*/ 0 h 2874109"/>
              <a:gd name="connsiteX1" fmla="*/ 1360968 w 9112103"/>
              <a:gd name="connsiteY1" fmla="*/ 74428 h 2874109"/>
              <a:gd name="connsiteX2" fmla="*/ 2147777 w 9112103"/>
              <a:gd name="connsiteY2" fmla="*/ 808075 h 2874109"/>
              <a:gd name="connsiteX3" fmla="*/ 3157870 w 9112103"/>
              <a:gd name="connsiteY3" fmla="*/ 978196 h 2874109"/>
              <a:gd name="connsiteX4" fmla="*/ 3965944 w 9112103"/>
              <a:gd name="connsiteY4" fmla="*/ 1105787 h 2874109"/>
              <a:gd name="connsiteX5" fmla="*/ 4061637 w 9112103"/>
              <a:gd name="connsiteY5" fmla="*/ 1871331 h 2874109"/>
              <a:gd name="connsiteX6" fmla="*/ 4614530 w 9112103"/>
              <a:gd name="connsiteY6" fmla="*/ 2264735 h 2874109"/>
              <a:gd name="connsiteX7" fmla="*/ 6358270 w 9112103"/>
              <a:gd name="connsiteY7" fmla="*/ 2870791 h 2874109"/>
              <a:gd name="connsiteX8" fmla="*/ 6581554 w 9112103"/>
              <a:gd name="connsiteY8" fmla="*/ 2498652 h 2874109"/>
              <a:gd name="connsiteX9" fmla="*/ 6666614 w 9112103"/>
              <a:gd name="connsiteY9" fmla="*/ 2296633 h 2874109"/>
              <a:gd name="connsiteX10" fmla="*/ 7091917 w 9112103"/>
              <a:gd name="connsiteY10" fmla="*/ 2317898 h 2874109"/>
              <a:gd name="connsiteX11" fmla="*/ 9112103 w 9112103"/>
              <a:gd name="connsiteY11" fmla="*/ 2317898 h 287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2103" h="2874109">
                <a:moveTo>
                  <a:pt x="0" y="0"/>
                </a:moveTo>
                <a:lnTo>
                  <a:pt x="1360968" y="74428"/>
                </a:lnTo>
                <a:cubicBezTo>
                  <a:pt x="1718931" y="209107"/>
                  <a:pt x="1848293" y="657447"/>
                  <a:pt x="2147777" y="808075"/>
                </a:cubicBezTo>
                <a:cubicBezTo>
                  <a:pt x="2447261" y="958703"/>
                  <a:pt x="3157870" y="978196"/>
                  <a:pt x="3157870" y="978196"/>
                </a:cubicBezTo>
                <a:cubicBezTo>
                  <a:pt x="3460898" y="1027815"/>
                  <a:pt x="3815316" y="956931"/>
                  <a:pt x="3965944" y="1105787"/>
                </a:cubicBezTo>
                <a:cubicBezTo>
                  <a:pt x="4116572" y="1254643"/>
                  <a:pt x="3953539" y="1678173"/>
                  <a:pt x="4061637" y="1871331"/>
                </a:cubicBezTo>
                <a:cubicBezTo>
                  <a:pt x="4169735" y="2064489"/>
                  <a:pt x="4231758" y="2098158"/>
                  <a:pt x="4614530" y="2264735"/>
                </a:cubicBezTo>
                <a:cubicBezTo>
                  <a:pt x="4997302" y="2431312"/>
                  <a:pt x="6030433" y="2831805"/>
                  <a:pt x="6358270" y="2870791"/>
                </a:cubicBezTo>
                <a:cubicBezTo>
                  <a:pt x="6686107" y="2909777"/>
                  <a:pt x="6530163" y="2594345"/>
                  <a:pt x="6581554" y="2498652"/>
                </a:cubicBezTo>
                <a:cubicBezTo>
                  <a:pt x="6632945" y="2402959"/>
                  <a:pt x="6581554" y="2326759"/>
                  <a:pt x="6666614" y="2296633"/>
                </a:cubicBezTo>
                <a:cubicBezTo>
                  <a:pt x="6751674" y="2266507"/>
                  <a:pt x="7091917" y="2317898"/>
                  <a:pt x="7091917" y="2317898"/>
                </a:cubicBezTo>
                <a:lnTo>
                  <a:pt x="9112103" y="2317898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7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</a:t>
            </a:r>
            <a:r>
              <a:rPr lang="en-US" altLang="zh-CN" dirty="0"/>
              <a:t>-</a:t>
            </a:r>
            <a:r>
              <a:rPr lang="en-US" dirty="0"/>
              <a:t> BUM </a:t>
            </a:r>
            <a:r>
              <a:rPr lang="zh-CN" altLang="en-US" dirty="0"/>
              <a:t>报文转发流程</a:t>
            </a:r>
            <a:endParaRPr 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2434933" y="1384271"/>
            <a:ext cx="3538476" cy="3062949"/>
            <a:chOff x="3431702" y="979049"/>
            <a:chExt cx="3792952" cy="3283227"/>
          </a:xfrm>
        </p:grpSpPr>
        <p:sp>
          <p:nvSpPr>
            <p:cNvPr id="62" name="矩形 240"/>
            <p:cNvSpPr/>
            <p:nvPr/>
          </p:nvSpPr>
          <p:spPr bwMode="auto">
            <a:xfrm>
              <a:off x="3431703" y="1277220"/>
              <a:ext cx="1705695" cy="5676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Ethernet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DMAC: MAC4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SMAC MAC3 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3" name="矩形 240"/>
            <p:cNvSpPr/>
            <p:nvPr/>
          </p:nvSpPr>
          <p:spPr bwMode="auto">
            <a:xfrm>
              <a:off x="3431704" y="1844824"/>
              <a:ext cx="1705694" cy="6379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IP Header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SIP: 1.1.1.1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DIP: 2.2.2..2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4" name="矩形 240"/>
            <p:cNvSpPr/>
            <p:nvPr/>
          </p:nvSpPr>
          <p:spPr bwMode="auto">
            <a:xfrm>
              <a:off x="3431704" y="2420888"/>
              <a:ext cx="1707681" cy="6473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UDP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UDP </a:t>
              </a:r>
              <a:r>
                <a:rPr lang="en-US" altLang="zh-CN" sz="1100" kern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S_port</a:t>
              </a: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HASH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UDP </a:t>
              </a:r>
              <a:r>
                <a:rPr lang="en-US" altLang="zh-CN" sz="1100" kern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D_port</a:t>
              </a: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4789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5" name="矩形 240"/>
            <p:cNvSpPr/>
            <p:nvPr/>
          </p:nvSpPr>
          <p:spPr bwMode="auto">
            <a:xfrm>
              <a:off x="3431702" y="3065554"/>
              <a:ext cx="1705696" cy="3549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Header: 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VNI: 20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6" name="矩形 240"/>
            <p:cNvSpPr/>
            <p:nvPr/>
          </p:nvSpPr>
          <p:spPr bwMode="auto">
            <a:xfrm>
              <a:off x="3431703" y="3401580"/>
              <a:ext cx="1705695" cy="572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Ethernet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DMAC: All F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SMAC: MAC1</a:t>
              </a:r>
            </a:p>
          </p:txBody>
        </p:sp>
        <p:sp>
          <p:nvSpPr>
            <p:cNvPr id="67" name="矩形 240"/>
            <p:cNvSpPr/>
            <p:nvPr/>
          </p:nvSpPr>
          <p:spPr bwMode="auto">
            <a:xfrm>
              <a:off x="3431704" y="3937848"/>
              <a:ext cx="1705694" cy="324428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Payload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8" name="TextBox 27"/>
            <p:cNvSpPr txBox="1"/>
            <p:nvPr/>
          </p:nvSpPr>
          <p:spPr>
            <a:xfrm>
              <a:off x="3431702" y="979049"/>
              <a:ext cx="2073708" cy="29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Switch1 -&gt; Switch 2</a:t>
              </a:r>
            </a:p>
          </p:txBody>
        </p:sp>
        <p:sp>
          <p:nvSpPr>
            <p:cNvPr id="69" name="矩形 240"/>
            <p:cNvSpPr/>
            <p:nvPr/>
          </p:nvSpPr>
          <p:spPr bwMode="auto">
            <a:xfrm>
              <a:off x="5249488" y="1277220"/>
              <a:ext cx="1710608" cy="581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Ethernet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DMAC: MAC5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SMAC MAC3 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0" name="矩形 240"/>
            <p:cNvSpPr/>
            <p:nvPr/>
          </p:nvSpPr>
          <p:spPr bwMode="auto">
            <a:xfrm>
              <a:off x="5254402" y="1844824"/>
              <a:ext cx="1705694" cy="6379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IP Header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SIP: 1.1.1.1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DIP: 3.3.3.3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1" name="矩形 240"/>
            <p:cNvSpPr/>
            <p:nvPr/>
          </p:nvSpPr>
          <p:spPr bwMode="auto">
            <a:xfrm>
              <a:off x="5252415" y="2420888"/>
              <a:ext cx="1707681" cy="6473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UDP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UDP </a:t>
              </a:r>
              <a:r>
                <a:rPr lang="en-US" altLang="zh-CN" sz="1100" kern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S_port</a:t>
              </a: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HASH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UDP </a:t>
              </a:r>
              <a:r>
                <a:rPr lang="en-US" altLang="zh-CN" sz="1100" kern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D_port</a:t>
              </a: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 4789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2" name="矩形 240"/>
            <p:cNvSpPr/>
            <p:nvPr/>
          </p:nvSpPr>
          <p:spPr bwMode="auto">
            <a:xfrm>
              <a:off x="5249488" y="3065554"/>
              <a:ext cx="1710608" cy="3549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VxLAN Header: </a:t>
              </a:r>
            </a:p>
            <a:p>
              <a:pPr lvl="0"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VNI: 20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01" name="矩形 240"/>
            <p:cNvSpPr/>
            <p:nvPr/>
          </p:nvSpPr>
          <p:spPr bwMode="auto">
            <a:xfrm>
              <a:off x="5245723" y="3401580"/>
              <a:ext cx="1714373" cy="572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Ethernet Header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DMAC: All F</a:t>
              </a:r>
            </a:p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SMAC: MAC1</a:t>
              </a:r>
            </a:p>
          </p:txBody>
        </p:sp>
        <p:sp>
          <p:nvSpPr>
            <p:cNvPr id="102" name="矩形 240"/>
            <p:cNvSpPr/>
            <p:nvPr/>
          </p:nvSpPr>
          <p:spPr bwMode="auto">
            <a:xfrm>
              <a:off x="5245724" y="3937848"/>
              <a:ext cx="1714372" cy="324428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1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Payload</a:t>
              </a:r>
              <a:endParaRPr lang="zh-CN" altLang="en-US" sz="1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03" name="TextBox 34"/>
            <p:cNvSpPr txBox="1"/>
            <p:nvPr/>
          </p:nvSpPr>
          <p:spPr>
            <a:xfrm>
              <a:off x="5245723" y="979050"/>
              <a:ext cx="1978931" cy="29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Switch1 -&gt; Switch3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100133" y="4246457"/>
            <a:ext cx="1729049" cy="1378787"/>
            <a:chOff x="1444281" y="3675575"/>
            <a:chExt cx="1729049" cy="1378787"/>
          </a:xfrm>
        </p:grpSpPr>
        <p:grpSp>
          <p:nvGrpSpPr>
            <p:cNvPr id="105" name="Group 26"/>
            <p:cNvGrpSpPr/>
            <p:nvPr/>
          </p:nvGrpSpPr>
          <p:grpSpPr>
            <a:xfrm>
              <a:off x="1444281" y="3989524"/>
              <a:ext cx="1729049" cy="1064838"/>
              <a:chOff x="1630701" y="4125495"/>
              <a:chExt cx="1169772" cy="889687"/>
            </a:xfrm>
          </p:grpSpPr>
          <p:sp>
            <p:nvSpPr>
              <p:cNvPr id="107" name="矩形 240"/>
              <p:cNvSpPr/>
              <p:nvPr/>
            </p:nvSpPr>
            <p:spPr bwMode="auto">
              <a:xfrm>
                <a:off x="1630701" y="4747429"/>
                <a:ext cx="1169772" cy="267753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Payload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08" name="矩形 240"/>
              <p:cNvSpPr/>
              <p:nvPr/>
            </p:nvSpPr>
            <p:spPr bwMode="auto">
              <a:xfrm>
                <a:off x="1630701" y="4125495"/>
                <a:ext cx="1169772" cy="6219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Ethernet Header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DMAC: All F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SMAC: MAC1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VLAN:2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6" name="TextBox 41"/>
            <p:cNvSpPr txBox="1"/>
            <p:nvPr/>
          </p:nvSpPr>
          <p:spPr>
            <a:xfrm>
              <a:off x="1858542" y="3675575"/>
              <a:ext cx="11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Switch1 :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9325556" y="2075058"/>
            <a:ext cx="1735137" cy="1403392"/>
            <a:chOff x="8400256" y="2039333"/>
            <a:chExt cx="1735137" cy="1403392"/>
          </a:xfrm>
        </p:grpSpPr>
        <p:grpSp>
          <p:nvGrpSpPr>
            <p:cNvPr id="110" name="Group 35"/>
            <p:cNvGrpSpPr/>
            <p:nvPr/>
          </p:nvGrpSpPr>
          <p:grpSpPr>
            <a:xfrm>
              <a:off x="8400256" y="2377887"/>
              <a:ext cx="1735137" cy="1064838"/>
              <a:chOff x="1626582" y="4125495"/>
              <a:chExt cx="1173891" cy="889687"/>
            </a:xfrm>
          </p:grpSpPr>
          <p:sp>
            <p:nvSpPr>
              <p:cNvPr id="112" name="矩形 240"/>
              <p:cNvSpPr/>
              <p:nvPr/>
            </p:nvSpPr>
            <p:spPr bwMode="auto">
              <a:xfrm>
                <a:off x="1626582" y="4747429"/>
                <a:ext cx="1173891" cy="267753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Payload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13" name="矩形 240"/>
              <p:cNvSpPr/>
              <p:nvPr/>
            </p:nvSpPr>
            <p:spPr bwMode="auto">
              <a:xfrm>
                <a:off x="1630701" y="4125495"/>
                <a:ext cx="1169772" cy="6219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Ethernet Header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DMAC: All F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SMAC: MAC1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VLAN:4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11" name="TextBox 42"/>
            <p:cNvSpPr txBox="1"/>
            <p:nvPr/>
          </p:nvSpPr>
          <p:spPr>
            <a:xfrm>
              <a:off x="8948508" y="2039333"/>
              <a:ext cx="11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Switch3 :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428634" y="4657698"/>
            <a:ext cx="1735137" cy="1374114"/>
            <a:chOff x="8429315" y="4592680"/>
            <a:chExt cx="1735137" cy="1374114"/>
          </a:xfrm>
        </p:grpSpPr>
        <p:grpSp>
          <p:nvGrpSpPr>
            <p:cNvPr id="115" name="Group 38"/>
            <p:cNvGrpSpPr/>
            <p:nvPr/>
          </p:nvGrpSpPr>
          <p:grpSpPr>
            <a:xfrm>
              <a:off x="8429315" y="4901958"/>
              <a:ext cx="1735137" cy="1064836"/>
              <a:chOff x="1626582" y="4125496"/>
              <a:chExt cx="1173891" cy="889686"/>
            </a:xfrm>
          </p:grpSpPr>
          <p:sp>
            <p:nvSpPr>
              <p:cNvPr id="117" name="矩形 240"/>
              <p:cNvSpPr/>
              <p:nvPr/>
            </p:nvSpPr>
            <p:spPr bwMode="auto">
              <a:xfrm>
                <a:off x="1626582" y="4747429"/>
                <a:ext cx="1173891" cy="267753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Payload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18" name="矩形 240"/>
              <p:cNvSpPr/>
              <p:nvPr/>
            </p:nvSpPr>
            <p:spPr bwMode="auto">
              <a:xfrm>
                <a:off x="1630701" y="4125496"/>
                <a:ext cx="1169772" cy="6219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Ethernet Header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DMAC: All F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SMAC: MAC1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VLAN:3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16" name="TextBox 43"/>
            <p:cNvSpPr txBox="1"/>
            <p:nvPr/>
          </p:nvSpPr>
          <p:spPr>
            <a:xfrm>
              <a:off x="8900684" y="4592680"/>
              <a:ext cx="1125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683214" y="2164656"/>
            <a:ext cx="4203081" cy="4083087"/>
            <a:chOff x="5926220" y="-263470"/>
            <a:chExt cx="6731570" cy="6597010"/>
          </a:xfrm>
        </p:grpSpPr>
        <p:pic>
          <p:nvPicPr>
            <p:cNvPr id="120" name="图片 11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5889" y="791928"/>
              <a:ext cx="540000" cy="442800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829" y="2001705"/>
              <a:ext cx="540000" cy="442800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617" y="3080498"/>
              <a:ext cx="540000" cy="442800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505" y="3246642"/>
              <a:ext cx="540000" cy="442800"/>
            </a:xfrm>
            <a:prstGeom prst="rect">
              <a:avLst/>
            </a:prstGeom>
          </p:spPr>
        </p:pic>
        <p:pic>
          <p:nvPicPr>
            <p:cNvPr id="124" name="图片 12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0775" y="3080498"/>
              <a:ext cx="540000" cy="442800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890" y="4308679"/>
              <a:ext cx="540000" cy="442800"/>
            </a:xfrm>
            <a:prstGeom prst="rect">
              <a:avLst/>
            </a:prstGeom>
          </p:spPr>
        </p:pic>
        <p:cxnSp>
          <p:nvCxnSpPr>
            <p:cNvPr id="126" name="直接连接符 125"/>
            <p:cNvCxnSpPr>
              <a:stCxn id="124" idx="3"/>
              <a:endCxn id="122" idx="1"/>
            </p:cNvCxnSpPr>
            <p:nvPr/>
          </p:nvCxnSpPr>
          <p:spPr>
            <a:xfrm>
              <a:off x="7160775" y="3301898"/>
              <a:ext cx="82284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2" idx="0"/>
              <a:endCxn id="121" idx="2"/>
            </p:cNvCxnSpPr>
            <p:nvPr/>
          </p:nvCxnSpPr>
          <p:spPr>
            <a:xfrm flipV="1">
              <a:off x="8253617" y="2444505"/>
              <a:ext cx="984212" cy="6359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2" idx="3"/>
              <a:endCxn id="123" idx="1"/>
            </p:cNvCxnSpPr>
            <p:nvPr/>
          </p:nvCxnSpPr>
          <p:spPr>
            <a:xfrm>
              <a:off x="8523617" y="3301898"/>
              <a:ext cx="1016888" cy="1661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3" idx="2"/>
              <a:endCxn id="125" idx="0"/>
            </p:cNvCxnSpPr>
            <p:nvPr/>
          </p:nvCxnSpPr>
          <p:spPr>
            <a:xfrm>
              <a:off x="9810505" y="3689442"/>
              <a:ext cx="518385" cy="6192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3"/>
              <a:endCxn id="120" idx="2"/>
            </p:cNvCxnSpPr>
            <p:nvPr/>
          </p:nvCxnSpPr>
          <p:spPr>
            <a:xfrm flipV="1">
              <a:off x="9507830" y="1234728"/>
              <a:ext cx="408060" cy="9883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1" idx="2"/>
              <a:endCxn id="123" idx="0"/>
            </p:cNvCxnSpPr>
            <p:nvPr/>
          </p:nvCxnSpPr>
          <p:spPr>
            <a:xfrm>
              <a:off x="9237829" y="2444505"/>
              <a:ext cx="572676" cy="802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7282429" y="3475172"/>
              <a:ext cx="587829" cy="0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8628932" y="3489896"/>
              <a:ext cx="814729" cy="155838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 flipV="1">
              <a:off x="8395153" y="2421333"/>
              <a:ext cx="524550" cy="343011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9436856" y="1304093"/>
              <a:ext cx="209033" cy="579868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9767317" y="3817632"/>
              <a:ext cx="297146" cy="402916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5926220" y="3551110"/>
              <a:ext cx="1541224" cy="104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Terminal A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1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737319" y="3667589"/>
              <a:ext cx="1779576" cy="1342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Switch_1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VNI: 20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VTEP: 1.1.1.1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150406" y="2919389"/>
              <a:ext cx="1779576" cy="1342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Switch_2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VNI: 20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VTEP: 2.2.2.2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9742200" y="4795287"/>
              <a:ext cx="1520686" cy="104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Terminal B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2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3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9742200" y="1541894"/>
              <a:ext cx="1779576" cy="1342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Switch_3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VNI: 20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VTEP: 3.3.3.3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073851" y="1459318"/>
              <a:ext cx="1130142" cy="74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VXLAN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L2 GW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7438869" y="2425013"/>
              <a:ext cx="1130142" cy="74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VXLAN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L2 GW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385360" y="-263470"/>
              <a:ext cx="1530955" cy="104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Terminal C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6</a:t>
              </a: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VLAN 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036073" y="5840610"/>
              <a:ext cx="3621717" cy="492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 forwarding path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>
            <a:xfrm>
              <a:off x="8448244" y="6051213"/>
              <a:ext cx="587829" cy="0"/>
            </a:xfrm>
            <a:prstGeom prst="straightConnector1">
              <a:avLst/>
            </a:prstGeom>
            <a:ln w="25400">
              <a:solidFill>
                <a:srgbClr val="6B6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95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1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60" y="3708425"/>
            <a:ext cx="540000" cy="442800"/>
          </a:xfrm>
          <a:prstGeom prst="rect">
            <a:avLst/>
          </a:prstGeom>
        </p:spPr>
      </p:pic>
      <p:pic>
        <p:nvPicPr>
          <p:cNvPr id="118" name="图片 1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4" y="3706786"/>
            <a:ext cx="540000" cy="442800"/>
          </a:xfrm>
          <a:prstGeom prst="rect">
            <a:avLst/>
          </a:prstGeom>
        </p:spPr>
      </p:pic>
      <p:pic>
        <p:nvPicPr>
          <p:cNvPr id="117" name="图片 11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3" y="3707316"/>
            <a:ext cx="540000" cy="442800"/>
          </a:xfrm>
          <a:prstGeom prst="rect">
            <a:avLst/>
          </a:prstGeom>
        </p:spPr>
      </p:pic>
      <p:pic>
        <p:nvPicPr>
          <p:cNvPr id="116" name="图片 11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91" y="3697847"/>
            <a:ext cx="540000" cy="442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VXLAN</a:t>
            </a:r>
            <a:r>
              <a:rPr lang="zh-CN" altLang="en-US" dirty="0"/>
              <a:t>数据转发总体流程 </a:t>
            </a:r>
            <a:r>
              <a:rPr lang="en-US" altLang="zh-CN" dirty="0"/>
              <a:t>(</a:t>
            </a:r>
            <a:r>
              <a:rPr lang="zh-CN" altLang="en-US" dirty="0"/>
              <a:t>跨子网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3" name="直接连接符 2"/>
          <p:cNvCxnSpPr>
            <a:stCxn id="43" idx="0"/>
          </p:cNvCxnSpPr>
          <p:nvPr/>
        </p:nvCxnSpPr>
        <p:spPr bwMode="auto">
          <a:xfrm flipV="1">
            <a:off x="1973542" y="4109979"/>
            <a:ext cx="172558" cy="320924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>
            <a:stCxn id="52" idx="0"/>
          </p:cNvCxnSpPr>
          <p:nvPr/>
        </p:nvCxnSpPr>
        <p:spPr bwMode="auto">
          <a:xfrm flipV="1">
            <a:off x="3089669" y="4110021"/>
            <a:ext cx="53124" cy="320923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>
            <a:stCxn id="61" idx="0"/>
          </p:cNvCxnSpPr>
          <p:nvPr/>
        </p:nvCxnSpPr>
        <p:spPr bwMode="auto">
          <a:xfrm flipH="1" flipV="1">
            <a:off x="4134893" y="4110020"/>
            <a:ext cx="70898" cy="331007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>
            <a:stCxn id="70" idx="0"/>
          </p:cNvCxnSpPr>
          <p:nvPr/>
        </p:nvCxnSpPr>
        <p:spPr bwMode="auto">
          <a:xfrm flipH="1" flipV="1">
            <a:off x="5144054" y="4110021"/>
            <a:ext cx="185239" cy="320923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89" idx="2"/>
            <a:endCxn id="108" idx="0"/>
          </p:cNvCxnSpPr>
          <p:nvPr/>
        </p:nvCxnSpPr>
        <p:spPr bwMode="auto">
          <a:xfrm>
            <a:off x="2891643" y="2190541"/>
            <a:ext cx="1580180" cy="51552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95" idx="0"/>
            <a:endCxn id="92" idx="2"/>
          </p:cNvCxnSpPr>
          <p:nvPr/>
        </p:nvCxnSpPr>
        <p:spPr bwMode="auto">
          <a:xfrm flipV="1">
            <a:off x="2905360" y="2190541"/>
            <a:ext cx="1588492" cy="502835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95" idx="2"/>
          </p:cNvCxnSpPr>
          <p:nvPr/>
        </p:nvCxnSpPr>
        <p:spPr bwMode="auto">
          <a:xfrm flipH="1">
            <a:off x="2219194" y="3136176"/>
            <a:ext cx="686166" cy="50398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95" idx="2"/>
          </p:cNvCxnSpPr>
          <p:nvPr/>
        </p:nvCxnSpPr>
        <p:spPr bwMode="auto">
          <a:xfrm>
            <a:off x="2905360" y="3136176"/>
            <a:ext cx="249937" cy="51668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95" idx="2"/>
          </p:cNvCxnSpPr>
          <p:nvPr/>
        </p:nvCxnSpPr>
        <p:spPr bwMode="auto">
          <a:xfrm>
            <a:off x="2905360" y="3136176"/>
            <a:ext cx="1198794" cy="527286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95" idx="2"/>
          </p:cNvCxnSpPr>
          <p:nvPr/>
        </p:nvCxnSpPr>
        <p:spPr bwMode="auto">
          <a:xfrm>
            <a:off x="2905360" y="3136176"/>
            <a:ext cx="2274670" cy="540740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8" idx="2"/>
          </p:cNvCxnSpPr>
          <p:nvPr/>
        </p:nvCxnSpPr>
        <p:spPr bwMode="auto">
          <a:xfrm flipH="1">
            <a:off x="2219194" y="3148863"/>
            <a:ext cx="2252629" cy="491295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8" idx="2"/>
          </p:cNvCxnSpPr>
          <p:nvPr/>
        </p:nvCxnSpPr>
        <p:spPr bwMode="auto">
          <a:xfrm flipH="1">
            <a:off x="3155297" y="3148863"/>
            <a:ext cx="1316526" cy="503995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08" idx="2"/>
          </p:cNvCxnSpPr>
          <p:nvPr/>
        </p:nvCxnSpPr>
        <p:spPr bwMode="auto">
          <a:xfrm flipH="1">
            <a:off x="4104154" y="3148863"/>
            <a:ext cx="367669" cy="514599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08" idx="2"/>
          </p:cNvCxnSpPr>
          <p:nvPr/>
        </p:nvCxnSpPr>
        <p:spPr bwMode="auto">
          <a:xfrm>
            <a:off x="4471823" y="3148863"/>
            <a:ext cx="708207" cy="528053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1"/>
          <p:cNvSpPr txBox="1"/>
          <p:nvPr/>
        </p:nvSpPr>
        <p:spPr>
          <a:xfrm>
            <a:off x="1391568" y="386587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8" name="TextBox 162"/>
          <p:cNvSpPr txBox="1"/>
          <p:nvPr/>
        </p:nvSpPr>
        <p:spPr>
          <a:xfrm>
            <a:off x="3121759" y="257610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9" name="直接连接符 18"/>
          <p:cNvCxnSpPr>
            <a:endCxn id="95" idx="0"/>
          </p:cNvCxnSpPr>
          <p:nvPr/>
        </p:nvCxnSpPr>
        <p:spPr bwMode="auto">
          <a:xfrm>
            <a:off x="2874523" y="2055919"/>
            <a:ext cx="30837" cy="637457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92" idx="2"/>
            <a:endCxn id="108" idx="0"/>
          </p:cNvCxnSpPr>
          <p:nvPr/>
        </p:nvCxnSpPr>
        <p:spPr bwMode="auto">
          <a:xfrm flipH="1">
            <a:off x="4471823" y="2190541"/>
            <a:ext cx="22029" cy="515522"/>
          </a:xfrm>
          <a:prstGeom prst="line">
            <a:avLst/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307"/>
          <p:cNvSpPr txBox="1"/>
          <p:nvPr/>
        </p:nvSpPr>
        <p:spPr>
          <a:xfrm>
            <a:off x="1415480" y="1918928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三层网络</a:t>
            </a:r>
          </a:p>
        </p:txBody>
      </p:sp>
      <p:sp>
        <p:nvSpPr>
          <p:cNvPr id="24" name="TextBox 308"/>
          <p:cNvSpPr txBox="1"/>
          <p:nvPr/>
        </p:nvSpPr>
        <p:spPr>
          <a:xfrm>
            <a:off x="1429218" y="2620872"/>
            <a:ext cx="106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网关</a:t>
            </a:r>
          </a:p>
        </p:txBody>
      </p:sp>
      <p:sp>
        <p:nvSpPr>
          <p:cNvPr id="31" name="TextBox 229"/>
          <p:cNvSpPr txBox="1"/>
          <p:nvPr/>
        </p:nvSpPr>
        <p:spPr>
          <a:xfrm>
            <a:off x="2400158" y="386587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NVE2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2" name="TextBox 232"/>
          <p:cNvSpPr txBox="1"/>
          <p:nvPr/>
        </p:nvSpPr>
        <p:spPr>
          <a:xfrm>
            <a:off x="3369397" y="3885002"/>
            <a:ext cx="66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NVE3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" name="TextBox 236"/>
          <p:cNvSpPr txBox="1"/>
          <p:nvPr/>
        </p:nvSpPr>
        <p:spPr>
          <a:xfrm>
            <a:off x="4367808" y="3877457"/>
            <a:ext cx="70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NVE6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527736" y="2370700"/>
            <a:ext cx="4316236" cy="0"/>
          </a:xfrm>
          <a:prstGeom prst="line">
            <a:avLst/>
          </a:prstGeom>
          <a:noFill/>
          <a:ln w="31750" cap="flat" cmpd="sng" algn="ctr">
            <a:solidFill>
              <a:srgbClr val="99CC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组合 100"/>
          <p:cNvGrpSpPr/>
          <p:nvPr/>
        </p:nvGrpSpPr>
        <p:grpSpPr>
          <a:xfrm>
            <a:off x="1487489" y="4420821"/>
            <a:ext cx="972108" cy="766082"/>
            <a:chOff x="1309055" y="4679057"/>
            <a:chExt cx="972108" cy="766082"/>
          </a:xfrm>
        </p:grpSpPr>
        <p:sp>
          <p:nvSpPr>
            <p:cNvPr id="42" name="TextBox 471"/>
            <p:cNvSpPr txBox="1"/>
            <p:nvPr/>
          </p:nvSpPr>
          <p:spPr>
            <a:xfrm>
              <a:off x="1309055" y="4679057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1309055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44" name="组合 107"/>
          <p:cNvGrpSpPr/>
          <p:nvPr/>
        </p:nvGrpSpPr>
        <p:grpSpPr>
          <a:xfrm>
            <a:off x="2603614" y="4420821"/>
            <a:ext cx="972108" cy="766082"/>
            <a:chOff x="2425179" y="4679057"/>
            <a:chExt cx="972108" cy="766082"/>
          </a:xfrm>
        </p:grpSpPr>
        <p:sp>
          <p:nvSpPr>
            <p:cNvPr id="51" name="TextBox 472"/>
            <p:cNvSpPr txBox="1"/>
            <p:nvPr/>
          </p:nvSpPr>
          <p:spPr>
            <a:xfrm>
              <a:off x="2425179" y="467905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2425179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53" name="组合 108"/>
          <p:cNvGrpSpPr/>
          <p:nvPr/>
        </p:nvGrpSpPr>
        <p:grpSpPr>
          <a:xfrm>
            <a:off x="3704845" y="4430904"/>
            <a:ext cx="987002" cy="766082"/>
            <a:chOff x="3580415" y="4679057"/>
            <a:chExt cx="987002" cy="766082"/>
          </a:xfrm>
        </p:grpSpPr>
        <p:sp>
          <p:nvSpPr>
            <p:cNvPr id="60" name="TextBox 473"/>
            <p:cNvSpPr txBox="1"/>
            <p:nvPr/>
          </p:nvSpPr>
          <p:spPr>
            <a:xfrm>
              <a:off x="3580415" y="467905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C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3595309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grpSp>
        <p:nvGrpSpPr>
          <p:cNvPr id="62" name="组合 109"/>
          <p:cNvGrpSpPr/>
          <p:nvPr/>
        </p:nvGrpSpPr>
        <p:grpSpPr>
          <a:xfrm>
            <a:off x="4835887" y="4420821"/>
            <a:ext cx="979459" cy="766082"/>
            <a:chOff x="4693431" y="4679057"/>
            <a:chExt cx="979459" cy="766082"/>
          </a:xfrm>
        </p:grpSpPr>
        <p:sp>
          <p:nvSpPr>
            <p:cNvPr id="69" name="TextBox 474"/>
            <p:cNvSpPr txBox="1"/>
            <p:nvPr/>
          </p:nvSpPr>
          <p:spPr>
            <a:xfrm>
              <a:off x="4693431" y="46790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E</a:t>
              </a:r>
              <a:endParaRPr lang="zh-CN" altLang="en-US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4700782" y="4689139"/>
              <a:ext cx="972108" cy="756000"/>
            </a:xfrm>
            <a:prstGeom prst="roundRect">
              <a:avLst/>
            </a:prstGeom>
            <a:noFill/>
            <a:ln w="19050" cap="flat" cmpd="sng" algn="ctr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000" b="1">
                <a:latin typeface="+mn-ea"/>
                <a:ea typeface="+mn-ea"/>
              </a:endParaRPr>
            </a:p>
          </p:txBody>
        </p:sp>
      </p:grpSp>
      <p:sp>
        <p:nvSpPr>
          <p:cNvPr id="71" name="圆角矩形 70"/>
          <p:cNvSpPr/>
          <p:nvPr/>
        </p:nvSpPr>
        <p:spPr bwMode="auto">
          <a:xfrm>
            <a:off x="1271463" y="1520788"/>
            <a:ext cx="4998509" cy="4104456"/>
          </a:xfrm>
          <a:prstGeom prst="roundRect">
            <a:avLst>
              <a:gd name="adj" fmla="val 5241"/>
            </a:avLst>
          </a:prstGeom>
          <a:noFill/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grpSp>
        <p:nvGrpSpPr>
          <p:cNvPr id="72" name="组合 121"/>
          <p:cNvGrpSpPr/>
          <p:nvPr/>
        </p:nvGrpSpPr>
        <p:grpSpPr>
          <a:xfrm>
            <a:off x="6691176" y="1717366"/>
            <a:ext cx="3437272" cy="3740279"/>
            <a:chOff x="7266495" y="1946718"/>
            <a:chExt cx="4149121" cy="2539852"/>
          </a:xfrm>
        </p:grpSpPr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 flipV="1">
              <a:off x="7352913" y="2229590"/>
              <a:ext cx="4035600" cy="36000"/>
            </a:xfrm>
            <a:prstGeom prst="rect">
              <a:avLst/>
            </a:prstGeom>
            <a:gradFill rotWithShape="1">
              <a:gsLst>
                <a:gs pos="69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AutoShape 13"/>
            <p:cNvSpPr>
              <a:spLocks noChangeArrowheads="1"/>
            </p:cNvSpPr>
            <p:nvPr/>
          </p:nvSpPr>
          <p:spPr bwMode="gray">
            <a:xfrm>
              <a:off x="7358727" y="2395096"/>
              <a:ext cx="4035677" cy="2091474"/>
            </a:xfrm>
            <a:prstGeom prst="roundRect">
              <a:avLst>
                <a:gd name="adj" fmla="val 4639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Clr>
                  <a:srgbClr val="CC9900"/>
                </a:buClr>
                <a:defRPr/>
              </a:pPr>
              <a:endParaRPr lang="zh-CN" altLang="en-US" sz="16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Rectangle 48"/>
            <p:cNvSpPr>
              <a:spLocks noChangeArrowheads="1"/>
            </p:cNvSpPr>
            <p:nvPr/>
          </p:nvSpPr>
          <p:spPr bwMode="auto">
            <a:xfrm>
              <a:off x="7358727" y="2348880"/>
              <a:ext cx="4056889" cy="1993674"/>
            </a:xfrm>
            <a:prstGeom prst="rect">
              <a:avLst/>
            </a:prstGeom>
            <a:noFill/>
            <a:ln>
              <a:noFill/>
            </a:ln>
            <a:effectLst>
              <a:outerShdw blurRad="127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8" rIns="91392" bIns="45698" anchor="ctr"/>
            <a:lstStyle/>
            <a:p>
              <a:pPr marL="180000" lvl="1" indent="-180000">
                <a:lnSpc>
                  <a:spcPct val="200000"/>
                </a:lnSpc>
                <a:buClr>
                  <a:schemeClr val="tx2"/>
                </a:buClr>
                <a:buSzPct val="120000"/>
                <a:buFont typeface="Wingdings" pitchFamily="2" charset="2"/>
                <a:buChar char="n"/>
                <a:defRPr/>
              </a:pPr>
              <a:endParaRPr lang="en-US" altLang="zh-CN" sz="1600" dirty="0">
                <a:latin typeface="+mn-ea"/>
                <a:ea typeface="+mn-ea"/>
              </a:endParaRPr>
            </a:p>
          </p:txBody>
        </p:sp>
        <p:sp>
          <p:nvSpPr>
            <p:cNvPr id="77" name="Oval 12"/>
            <p:cNvSpPr>
              <a:spLocks noChangeArrowheads="1"/>
            </p:cNvSpPr>
            <p:nvPr/>
          </p:nvSpPr>
          <p:spPr bwMode="gray">
            <a:xfrm>
              <a:off x="7266495" y="1979367"/>
              <a:ext cx="366880" cy="15599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922929"/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050">
                <a:latin typeface="+mn-ea"/>
                <a:ea typeface="+mn-ea"/>
              </a:endParaRPr>
            </a:p>
          </p:txBody>
        </p:sp>
        <p:sp>
          <p:nvSpPr>
            <p:cNvPr id="78" name="TextBox 119"/>
            <p:cNvSpPr txBox="1"/>
            <p:nvPr/>
          </p:nvSpPr>
          <p:spPr>
            <a:xfrm>
              <a:off x="7632253" y="1946718"/>
              <a:ext cx="1521109" cy="22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>
                  <a:solidFill>
                    <a:srgbClr val="C00000"/>
                  </a:solidFill>
                  <a:latin typeface="+mn-ea"/>
                  <a:ea typeface="+mn-ea"/>
                </a:rPr>
                <a:t>总体流程</a:t>
              </a:r>
              <a:endParaRPr lang="zh-CN" altLang="en-US" sz="16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90"/>
          <p:cNvSpPr txBox="1"/>
          <p:nvPr/>
        </p:nvSpPr>
        <p:spPr>
          <a:xfrm>
            <a:off x="1362879" y="3319466"/>
            <a:ext cx="106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二层接入</a:t>
            </a:r>
          </a:p>
        </p:txBody>
      </p:sp>
      <p:sp>
        <p:nvSpPr>
          <p:cNvPr id="80" name="TextBox 91"/>
          <p:cNvSpPr txBox="1"/>
          <p:nvPr/>
        </p:nvSpPr>
        <p:spPr>
          <a:xfrm>
            <a:off x="3253352" y="3273224"/>
            <a:ext cx="106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ea"/>
                <a:ea typeface="+mn-ea"/>
              </a:rPr>
              <a:t>VXLAN</a:t>
            </a:r>
            <a:endParaRPr lang="zh-CN" altLang="en-US" sz="1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1" name="TextBox 93"/>
          <p:cNvSpPr txBox="1"/>
          <p:nvPr/>
        </p:nvSpPr>
        <p:spPr>
          <a:xfrm>
            <a:off x="1396263" y="3639082"/>
            <a:ext cx="672224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2" name="TextBox 94"/>
          <p:cNvSpPr txBox="1"/>
          <p:nvPr/>
        </p:nvSpPr>
        <p:spPr>
          <a:xfrm>
            <a:off x="2375962" y="3654639"/>
            <a:ext cx="695702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3" name="TextBox 95"/>
          <p:cNvSpPr txBox="1"/>
          <p:nvPr/>
        </p:nvSpPr>
        <p:spPr>
          <a:xfrm>
            <a:off x="4406002" y="3595588"/>
            <a:ext cx="708454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84" name="TextBox 96"/>
          <p:cNvSpPr txBox="1"/>
          <p:nvPr/>
        </p:nvSpPr>
        <p:spPr>
          <a:xfrm>
            <a:off x="3319086" y="3645672"/>
            <a:ext cx="690651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VTEP6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>
            <a:off x="3179890" y="2905069"/>
            <a:ext cx="1010618" cy="2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179676" y="2982769"/>
            <a:ext cx="1010618" cy="2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3575722" y="2774761"/>
            <a:ext cx="144017" cy="2769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88" name="TextBox 103"/>
          <p:cNvSpPr txBox="1"/>
          <p:nvPr/>
        </p:nvSpPr>
        <p:spPr>
          <a:xfrm>
            <a:off x="3704844" y="2587304"/>
            <a:ext cx="662963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VTEP5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33925" y="2187663"/>
            <a:ext cx="31830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180000">
              <a:lnSpc>
                <a:spcPct val="200000"/>
              </a:lnSpc>
              <a:buClr>
                <a:schemeClr val="tx2"/>
              </a:buClr>
              <a:buSzPct val="120000"/>
              <a:buFont typeface="Wingdings" pitchFamily="2" charset="2"/>
              <a:buChar char="n"/>
              <a:defRPr/>
            </a:pPr>
            <a:r>
              <a:rPr lang="en-US" altLang="zh-CN" sz="1600" dirty="0">
                <a:latin typeface="+mn-ea"/>
                <a:ea typeface="+mn-ea"/>
              </a:rPr>
              <a:t>HOST A</a:t>
            </a:r>
            <a:r>
              <a:rPr lang="zh-CN" altLang="en-US" sz="1600" dirty="0">
                <a:latin typeface="+mn-ea"/>
                <a:ea typeface="+mn-ea"/>
              </a:rPr>
              <a:t>发送单播数据报文给</a:t>
            </a:r>
            <a:r>
              <a:rPr lang="en-US" altLang="zh-CN" sz="1600" dirty="0">
                <a:latin typeface="+mn-ea"/>
                <a:ea typeface="+mn-ea"/>
              </a:rPr>
              <a:t>HOST E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en-US" altLang="zh-CN" sz="1600" dirty="0">
              <a:latin typeface="+mn-ea"/>
              <a:ea typeface="+mn-ea"/>
            </a:endParaRPr>
          </a:p>
          <a:p>
            <a:pPr marL="0" lvl="1">
              <a:lnSpc>
                <a:spcPct val="200000"/>
              </a:lnSpc>
              <a:buClr>
                <a:schemeClr val="tx2"/>
              </a:buClr>
              <a:buSzPct val="120000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注：</a:t>
            </a:r>
            <a:r>
              <a:rPr lang="en-US" altLang="zh-CN" sz="1600" dirty="0">
                <a:latin typeface="+mn-ea"/>
                <a:ea typeface="+mn-ea"/>
              </a:rPr>
              <a:t>NVE5</a:t>
            </a:r>
            <a:r>
              <a:rPr lang="zh-CN" altLang="en-US" sz="1600" dirty="0">
                <a:latin typeface="+mn-ea"/>
                <a:ea typeface="+mn-ea"/>
              </a:rPr>
              <a:t>作为三层网关，</a:t>
            </a:r>
            <a:r>
              <a:rPr lang="en-US" altLang="zh-CN" sz="1600" dirty="0">
                <a:latin typeface="+mn-ea"/>
                <a:ea typeface="+mn-ea"/>
              </a:rPr>
              <a:t>HOST A</a:t>
            </a:r>
            <a:r>
              <a:rPr lang="zh-CN" altLang="en-US" sz="1600" dirty="0">
                <a:latin typeface="+mn-ea"/>
                <a:ea typeface="+mn-ea"/>
              </a:rPr>
              <a:t>属于</a:t>
            </a:r>
            <a:r>
              <a:rPr lang="en-US" altLang="zh-CN" sz="1600" dirty="0">
                <a:latin typeface="+mn-ea"/>
                <a:ea typeface="+mn-ea"/>
              </a:rPr>
              <a:t>VNI 1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HOST E</a:t>
            </a:r>
            <a:r>
              <a:rPr lang="zh-CN" altLang="en-US" sz="1600" dirty="0">
                <a:latin typeface="+mn-ea"/>
                <a:ea typeface="+mn-ea"/>
              </a:rPr>
              <a:t>属于</a:t>
            </a:r>
            <a:r>
              <a:rPr lang="en-US" altLang="zh-CN" sz="1600" dirty="0">
                <a:latin typeface="+mn-ea"/>
                <a:ea typeface="+mn-ea"/>
              </a:rPr>
              <a:t>VNI 2</a:t>
            </a:r>
            <a:r>
              <a:rPr lang="zh-CN" altLang="en-US" sz="1600" dirty="0">
                <a:latin typeface="+mn-ea"/>
                <a:ea typeface="+mn-ea"/>
              </a:rPr>
              <a:t>，默认主机与网关都互相学习到</a:t>
            </a:r>
            <a:r>
              <a:rPr lang="en-US" altLang="zh-CN" sz="1600" dirty="0">
                <a:latin typeface="+mn-ea"/>
                <a:ea typeface="+mn-ea"/>
              </a:rPr>
              <a:t>ARP</a:t>
            </a:r>
            <a:r>
              <a:rPr lang="zh-CN" altLang="en-US" sz="1600" dirty="0">
                <a:latin typeface="+mn-ea"/>
                <a:ea typeface="+mn-ea"/>
              </a:rPr>
              <a:t>表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zh-CN" altLang="en-US" sz="1600" dirty="0">
                <a:latin typeface="+mn-ea"/>
                <a:ea typeface="+mn-ea"/>
              </a:rPr>
              <a:t>各个节点</a:t>
            </a:r>
            <a:r>
              <a:rPr lang="en-US" altLang="zh-CN" sz="1600" dirty="0">
                <a:latin typeface="+mn-ea"/>
                <a:ea typeface="+mn-ea"/>
              </a:rPr>
              <a:t>MAC</a:t>
            </a:r>
            <a:r>
              <a:rPr lang="zh-CN" altLang="en-US" sz="1600" dirty="0">
                <a:latin typeface="+mn-ea"/>
                <a:ea typeface="+mn-ea"/>
              </a:rPr>
              <a:t>都已学习。</a:t>
            </a:r>
            <a:endParaRPr lang="en-US" altLang="zh-CN" sz="16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43" y="1747741"/>
            <a:ext cx="540000" cy="442800"/>
          </a:xfrm>
          <a:prstGeom prst="rect">
            <a:avLst/>
          </a:prstGeom>
        </p:spPr>
      </p:pic>
      <p:pic>
        <p:nvPicPr>
          <p:cNvPr id="92" name="图片 9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2" y="1747741"/>
            <a:ext cx="540000" cy="442800"/>
          </a:xfrm>
          <a:prstGeom prst="rect">
            <a:avLst/>
          </a:prstGeom>
        </p:spPr>
      </p:pic>
      <p:pic>
        <p:nvPicPr>
          <p:cNvPr id="95" name="图片 9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60" y="2693376"/>
            <a:ext cx="540000" cy="442800"/>
          </a:xfrm>
          <a:prstGeom prst="rect">
            <a:avLst/>
          </a:prstGeom>
        </p:spPr>
      </p:pic>
      <p:pic>
        <p:nvPicPr>
          <p:cNvPr id="108" name="图片 10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23" y="2706063"/>
            <a:ext cx="540000" cy="442800"/>
          </a:xfrm>
          <a:prstGeom prst="rect">
            <a:avLst/>
          </a:prstGeom>
        </p:spPr>
      </p:pic>
      <p:grpSp>
        <p:nvGrpSpPr>
          <p:cNvPr id="123" name="组合 122"/>
          <p:cNvGrpSpPr/>
          <p:nvPr/>
        </p:nvGrpSpPr>
        <p:grpSpPr>
          <a:xfrm>
            <a:off x="1629834" y="4465196"/>
            <a:ext cx="767708" cy="679537"/>
            <a:chOff x="1629834" y="4465196"/>
            <a:chExt cx="767708" cy="679537"/>
          </a:xfrm>
        </p:grpSpPr>
        <p:pic>
          <p:nvPicPr>
            <p:cNvPr id="120" name="图片 119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529" y="4465196"/>
              <a:ext cx="397252" cy="325747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34" y="4818986"/>
              <a:ext cx="397252" cy="325747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90" y="4717458"/>
              <a:ext cx="397252" cy="325747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2734957" y="4465196"/>
            <a:ext cx="767708" cy="679537"/>
            <a:chOff x="1629834" y="4465196"/>
            <a:chExt cx="767708" cy="679537"/>
          </a:xfrm>
        </p:grpSpPr>
        <p:pic>
          <p:nvPicPr>
            <p:cNvPr id="125" name="图片 12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529" y="4465196"/>
              <a:ext cx="397252" cy="325747"/>
            </a:xfrm>
            <a:prstGeom prst="rect">
              <a:avLst/>
            </a:prstGeom>
          </p:spPr>
        </p:pic>
        <p:pic>
          <p:nvPicPr>
            <p:cNvPr id="126" name="图片 125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34" y="4818986"/>
              <a:ext cx="397252" cy="325747"/>
            </a:xfrm>
            <a:prstGeom prst="rect">
              <a:avLst/>
            </a:prstGeom>
          </p:spPr>
        </p:pic>
        <p:pic>
          <p:nvPicPr>
            <p:cNvPr id="127" name="图片 12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90" y="4717458"/>
              <a:ext cx="397252" cy="325747"/>
            </a:xfrm>
            <a:prstGeom prst="rect">
              <a:avLst/>
            </a:prstGeom>
          </p:spPr>
        </p:pic>
      </p:grpSp>
      <p:grpSp>
        <p:nvGrpSpPr>
          <p:cNvPr id="128" name="组合 127"/>
          <p:cNvGrpSpPr/>
          <p:nvPr/>
        </p:nvGrpSpPr>
        <p:grpSpPr>
          <a:xfrm>
            <a:off x="3839998" y="4479217"/>
            <a:ext cx="767708" cy="679537"/>
            <a:chOff x="1629834" y="4465196"/>
            <a:chExt cx="767708" cy="679537"/>
          </a:xfrm>
        </p:grpSpPr>
        <p:pic>
          <p:nvPicPr>
            <p:cNvPr id="129" name="图片 128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529" y="4465196"/>
              <a:ext cx="397252" cy="325747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34" y="4818986"/>
              <a:ext cx="397252" cy="325747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90" y="4717458"/>
              <a:ext cx="397252" cy="325747"/>
            </a:xfrm>
            <a:prstGeom prst="rect">
              <a:avLst/>
            </a:prstGeom>
          </p:spPr>
        </p:pic>
      </p:grpSp>
      <p:grpSp>
        <p:nvGrpSpPr>
          <p:cNvPr id="132" name="组合 131"/>
          <p:cNvGrpSpPr/>
          <p:nvPr/>
        </p:nvGrpSpPr>
        <p:grpSpPr>
          <a:xfrm>
            <a:off x="4984891" y="4465196"/>
            <a:ext cx="767708" cy="679537"/>
            <a:chOff x="1629834" y="4465196"/>
            <a:chExt cx="767708" cy="679537"/>
          </a:xfrm>
        </p:grpSpPr>
        <p:pic>
          <p:nvPicPr>
            <p:cNvPr id="133" name="图片 13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529" y="4465196"/>
              <a:ext cx="397252" cy="325747"/>
            </a:xfrm>
            <a:prstGeom prst="rect">
              <a:avLst/>
            </a:prstGeom>
          </p:spPr>
        </p:pic>
        <p:pic>
          <p:nvPicPr>
            <p:cNvPr id="134" name="图片 133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34" y="4818986"/>
              <a:ext cx="397252" cy="325747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90" y="4717458"/>
              <a:ext cx="397252" cy="325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982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417564" y="1354651"/>
            <a:ext cx="7882792" cy="3231234"/>
          </a:xfrm>
          <a:prstGeom prst="rect">
            <a:avLst/>
          </a:prstGeom>
          <a:solidFill>
            <a:srgbClr val="99CCFF">
              <a:alpha val="50000"/>
            </a:srgb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ea"/>
              <a:ea typeface="+mn-ea"/>
            </a:endParaRPr>
          </a:p>
        </p:txBody>
      </p:sp>
      <p:pic>
        <p:nvPicPr>
          <p:cNvPr id="75" name="图片 7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16" y="2857521"/>
            <a:ext cx="540000" cy="442800"/>
          </a:xfrm>
          <a:prstGeom prst="rect">
            <a:avLst/>
          </a:prstGeom>
        </p:spPr>
      </p:pic>
      <p:pic>
        <p:nvPicPr>
          <p:cNvPr id="74" name="图片 7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71" y="2869531"/>
            <a:ext cx="540000" cy="442800"/>
          </a:xfrm>
          <a:prstGeom prst="rect">
            <a:avLst/>
          </a:prstGeom>
        </p:spPr>
      </p:pic>
      <p:pic>
        <p:nvPicPr>
          <p:cNvPr id="73" name="图片 7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18" y="2870032"/>
            <a:ext cx="540000" cy="442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E</a:t>
            </a:r>
            <a:r>
              <a:rPr lang="zh-CN" altLang="en-US"/>
              <a:t>单播转发流程</a:t>
            </a:r>
            <a:endParaRPr lang="en-US" dirty="0"/>
          </a:p>
        </p:txBody>
      </p:sp>
      <p:sp>
        <p:nvSpPr>
          <p:cNvPr id="6" name="TextBox 196"/>
          <p:cNvSpPr txBox="1"/>
          <p:nvPr/>
        </p:nvSpPr>
        <p:spPr>
          <a:xfrm>
            <a:off x="3725082" y="4140528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到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E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</a:rPr>
              <a:t>跨子网单播转发流程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415480" y="4793487"/>
            <a:ext cx="8136904" cy="1515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流程图: 联系 7"/>
          <p:cNvSpPr/>
          <p:nvPr/>
        </p:nvSpPr>
        <p:spPr bwMode="auto">
          <a:xfrm>
            <a:off x="1675458" y="4871241"/>
            <a:ext cx="253503" cy="25350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1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TextBox 143"/>
          <p:cNvSpPr txBox="1"/>
          <p:nvPr/>
        </p:nvSpPr>
        <p:spPr>
          <a:xfrm>
            <a:off x="1953872" y="4824149"/>
            <a:ext cx="419457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查找网关</a:t>
            </a: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转发表，封装隧道；使用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VNI1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；</a:t>
            </a:r>
            <a:endParaRPr lang="en-US" altLang="zh-CN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" name="流程图: 联系 9"/>
          <p:cNvSpPr/>
          <p:nvPr/>
        </p:nvSpPr>
        <p:spPr bwMode="auto">
          <a:xfrm>
            <a:off x="1676933" y="5335426"/>
            <a:ext cx="253503" cy="25350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solidFill>
                  <a:srgbClr val="C00000"/>
                </a:solidFill>
                <a:latin typeface="+mn-ea"/>
              </a:rPr>
              <a:t>2</a:t>
            </a:r>
            <a:endParaRPr lang="zh-CN" altLang="en-US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流程图: 联系 10"/>
          <p:cNvSpPr/>
          <p:nvPr/>
        </p:nvSpPr>
        <p:spPr bwMode="auto">
          <a:xfrm>
            <a:off x="1676933" y="5769866"/>
            <a:ext cx="253503" cy="253503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solidFill>
                  <a:srgbClr val="C00000"/>
                </a:solidFill>
                <a:latin typeface="+mn-ea"/>
              </a:rPr>
              <a:t>3</a:t>
            </a:r>
            <a:endParaRPr lang="zh-CN" altLang="en-US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TextBox 149"/>
          <p:cNvSpPr txBox="1"/>
          <p:nvPr/>
        </p:nvSpPr>
        <p:spPr>
          <a:xfrm>
            <a:off x="1941973" y="5312818"/>
            <a:ext cx="6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网关解封装报文，根据内层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头查路由，替换内层以太头，封装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VXLAN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头部，</a:t>
            </a:r>
            <a:endParaRPr lang="en-US" altLang="zh-CN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使用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VNI2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13" name="TextBox 150"/>
          <p:cNvSpPr txBox="1"/>
          <p:nvPr/>
        </p:nvSpPr>
        <p:spPr>
          <a:xfrm>
            <a:off x="1868315" y="5786137"/>
            <a:ext cx="4826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  NVE6 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接收报文并解封装，内层报文根据目的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MAC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转发。</a:t>
            </a:r>
          </a:p>
        </p:txBody>
      </p:sp>
      <p:cxnSp>
        <p:nvCxnSpPr>
          <p:cNvPr id="15" name="直接连接符 14"/>
          <p:cNvCxnSpPr>
            <a:stCxn id="59" idx="2"/>
            <a:endCxn id="71" idx="0"/>
          </p:cNvCxnSpPr>
          <p:nvPr/>
        </p:nvCxnSpPr>
        <p:spPr bwMode="auto">
          <a:xfrm flipH="1">
            <a:off x="3261123" y="2131542"/>
            <a:ext cx="758543" cy="739395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endCxn id="73" idx="0"/>
          </p:cNvCxnSpPr>
          <p:nvPr/>
        </p:nvCxnSpPr>
        <p:spPr bwMode="auto">
          <a:xfrm>
            <a:off x="4024816" y="2006543"/>
            <a:ext cx="352402" cy="863489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59" idx="2"/>
            <a:endCxn id="74" idx="0"/>
          </p:cNvCxnSpPr>
          <p:nvPr/>
        </p:nvCxnSpPr>
        <p:spPr bwMode="auto">
          <a:xfrm>
            <a:off x="4019666" y="2131542"/>
            <a:ext cx="1370405" cy="73798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59" idx="2"/>
            <a:endCxn id="75" idx="0"/>
          </p:cNvCxnSpPr>
          <p:nvPr/>
        </p:nvCxnSpPr>
        <p:spPr bwMode="auto">
          <a:xfrm>
            <a:off x="4019666" y="2131542"/>
            <a:ext cx="2527450" cy="7259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0"/>
          <p:cNvSpPr txBox="1"/>
          <p:nvPr/>
        </p:nvSpPr>
        <p:spPr>
          <a:xfrm>
            <a:off x="2586757" y="3101365"/>
            <a:ext cx="2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0" name="TextBox 199"/>
          <p:cNvSpPr txBox="1"/>
          <p:nvPr/>
        </p:nvSpPr>
        <p:spPr>
          <a:xfrm>
            <a:off x="3270833" y="3101365"/>
            <a:ext cx="2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TextBox 203"/>
          <p:cNvSpPr txBox="1"/>
          <p:nvPr/>
        </p:nvSpPr>
        <p:spPr>
          <a:xfrm>
            <a:off x="3945199" y="3101365"/>
            <a:ext cx="2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3" name="TextBox 234"/>
          <p:cNvSpPr txBox="1"/>
          <p:nvPr/>
        </p:nvSpPr>
        <p:spPr>
          <a:xfrm>
            <a:off x="2773249" y="2561593"/>
            <a:ext cx="264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5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24" name="直接连接符 23"/>
          <p:cNvCxnSpPr>
            <a:stCxn id="71" idx="2"/>
            <a:endCxn id="90" idx="0"/>
          </p:cNvCxnSpPr>
          <p:nvPr/>
        </p:nvCxnSpPr>
        <p:spPr bwMode="auto">
          <a:xfrm flipH="1">
            <a:off x="3146493" y="3313737"/>
            <a:ext cx="114630" cy="30043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73" idx="2"/>
            <a:endCxn id="92" idx="0"/>
          </p:cNvCxnSpPr>
          <p:nvPr/>
        </p:nvCxnSpPr>
        <p:spPr bwMode="auto">
          <a:xfrm flipH="1">
            <a:off x="4174275" y="3312832"/>
            <a:ext cx="202943" cy="31359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74" idx="2"/>
            <a:endCxn id="94" idx="0"/>
          </p:cNvCxnSpPr>
          <p:nvPr/>
        </p:nvCxnSpPr>
        <p:spPr bwMode="auto">
          <a:xfrm flipH="1">
            <a:off x="5381126" y="3312331"/>
            <a:ext cx="8945" cy="31366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75" idx="2"/>
            <a:endCxn id="96" idx="0"/>
          </p:cNvCxnSpPr>
          <p:nvPr/>
        </p:nvCxnSpPr>
        <p:spPr bwMode="auto">
          <a:xfrm>
            <a:off x="6547116" y="3300321"/>
            <a:ext cx="67677" cy="3141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256"/>
          <p:cNvSpPr txBox="1"/>
          <p:nvPr/>
        </p:nvSpPr>
        <p:spPr>
          <a:xfrm>
            <a:off x="2658764" y="3466921"/>
            <a:ext cx="39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" name="TextBox 257"/>
          <p:cNvSpPr txBox="1"/>
          <p:nvPr/>
        </p:nvSpPr>
        <p:spPr>
          <a:xfrm>
            <a:off x="3704260" y="3492624"/>
            <a:ext cx="39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4" name="TextBox 258"/>
          <p:cNvSpPr txBox="1"/>
          <p:nvPr/>
        </p:nvSpPr>
        <p:spPr>
          <a:xfrm>
            <a:off x="4907382" y="3467794"/>
            <a:ext cx="39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C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5" name="TextBox 259"/>
          <p:cNvSpPr txBox="1"/>
          <p:nvPr/>
        </p:nvSpPr>
        <p:spPr>
          <a:xfrm>
            <a:off x="6117560" y="3491339"/>
            <a:ext cx="39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E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36" name="直接连接符 35"/>
          <p:cNvCxnSpPr>
            <a:stCxn id="60" idx="2"/>
            <a:endCxn id="73" idx="0"/>
          </p:cNvCxnSpPr>
          <p:nvPr/>
        </p:nvCxnSpPr>
        <p:spPr bwMode="auto">
          <a:xfrm flipH="1">
            <a:off x="4377218" y="2145592"/>
            <a:ext cx="1263297" cy="72444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60" idx="2"/>
            <a:endCxn id="71" idx="0"/>
          </p:cNvCxnSpPr>
          <p:nvPr/>
        </p:nvCxnSpPr>
        <p:spPr bwMode="auto">
          <a:xfrm flipH="1">
            <a:off x="3261123" y="2145592"/>
            <a:ext cx="2379392" cy="725345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60" idx="2"/>
            <a:endCxn id="74" idx="0"/>
          </p:cNvCxnSpPr>
          <p:nvPr/>
        </p:nvCxnSpPr>
        <p:spPr bwMode="auto">
          <a:xfrm flipH="1">
            <a:off x="5390071" y="2145592"/>
            <a:ext cx="250444" cy="72393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60" idx="2"/>
            <a:endCxn id="75" idx="0"/>
          </p:cNvCxnSpPr>
          <p:nvPr/>
        </p:nvCxnSpPr>
        <p:spPr bwMode="auto">
          <a:xfrm>
            <a:off x="5640515" y="2145592"/>
            <a:ext cx="906601" cy="71192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Gear"/>
          <p:cNvSpPr>
            <a:spLocks noEditPoints="1" noChangeArrowheads="1"/>
          </p:cNvSpPr>
          <p:nvPr/>
        </p:nvSpPr>
        <p:spPr bwMode="auto">
          <a:xfrm>
            <a:off x="3144889" y="2621704"/>
            <a:ext cx="286815" cy="172439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41" name="Gear"/>
          <p:cNvSpPr>
            <a:spLocks noEditPoints="1" noChangeArrowheads="1"/>
          </p:cNvSpPr>
          <p:nvPr/>
        </p:nvSpPr>
        <p:spPr bwMode="auto">
          <a:xfrm>
            <a:off x="2928865" y="2564552"/>
            <a:ext cx="286815" cy="172439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42" name="TextBox 274"/>
          <p:cNvSpPr txBox="1"/>
          <p:nvPr/>
        </p:nvSpPr>
        <p:spPr>
          <a:xfrm>
            <a:off x="2363048" y="2898388"/>
            <a:ext cx="734335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43" name="TextBox 275"/>
          <p:cNvSpPr txBox="1"/>
          <p:nvPr/>
        </p:nvSpPr>
        <p:spPr>
          <a:xfrm>
            <a:off x="3427251" y="2902348"/>
            <a:ext cx="716579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44" name="TextBox 276"/>
          <p:cNvSpPr txBox="1"/>
          <p:nvPr/>
        </p:nvSpPr>
        <p:spPr>
          <a:xfrm>
            <a:off x="4530216" y="2903972"/>
            <a:ext cx="644207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45" name="TextBox 277"/>
          <p:cNvSpPr txBox="1"/>
          <p:nvPr/>
        </p:nvSpPr>
        <p:spPr>
          <a:xfrm>
            <a:off x="5629256" y="2893917"/>
            <a:ext cx="651123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VTEP6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46" name="TextBox 278"/>
          <p:cNvSpPr txBox="1"/>
          <p:nvPr/>
        </p:nvSpPr>
        <p:spPr>
          <a:xfrm>
            <a:off x="2413576" y="3122865"/>
            <a:ext cx="77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7" name="TextBox 279"/>
          <p:cNvSpPr txBox="1"/>
          <p:nvPr/>
        </p:nvSpPr>
        <p:spPr>
          <a:xfrm>
            <a:off x="3447038" y="3128813"/>
            <a:ext cx="67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NVE2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8" name="TextBox 280"/>
          <p:cNvSpPr txBox="1"/>
          <p:nvPr/>
        </p:nvSpPr>
        <p:spPr>
          <a:xfrm>
            <a:off x="4518764" y="3121009"/>
            <a:ext cx="77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NVE3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TextBox 281"/>
          <p:cNvSpPr txBox="1"/>
          <p:nvPr/>
        </p:nvSpPr>
        <p:spPr>
          <a:xfrm>
            <a:off x="5614862" y="3119185"/>
            <a:ext cx="89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NVE6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0" name="TextBox 285"/>
          <p:cNvSpPr txBox="1"/>
          <p:nvPr/>
        </p:nvSpPr>
        <p:spPr>
          <a:xfrm>
            <a:off x="3310718" y="1418367"/>
            <a:ext cx="77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NVE5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4115084" y="1806471"/>
            <a:ext cx="1260836" cy="125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4007768" y="1914913"/>
            <a:ext cx="1607094" cy="7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椭圆 52"/>
          <p:cNvSpPr/>
          <p:nvPr/>
        </p:nvSpPr>
        <p:spPr bwMode="auto">
          <a:xfrm>
            <a:off x="4711593" y="1709241"/>
            <a:ext cx="115079" cy="31560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4" name="TextBox 290"/>
          <p:cNvSpPr txBox="1"/>
          <p:nvPr/>
        </p:nvSpPr>
        <p:spPr>
          <a:xfrm>
            <a:off x="5084837" y="1453290"/>
            <a:ext cx="831143" cy="276999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n-ea"/>
                <a:ea typeface="+mn-ea"/>
              </a:rPr>
              <a:t>VTEP5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59" name="图片 5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66" y="1688742"/>
            <a:ext cx="540000" cy="442800"/>
          </a:xfrm>
          <a:prstGeom prst="rect">
            <a:avLst/>
          </a:prstGeom>
        </p:spPr>
      </p:pic>
      <p:pic>
        <p:nvPicPr>
          <p:cNvPr id="60" name="图片 5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5" y="1702792"/>
            <a:ext cx="540000" cy="442800"/>
          </a:xfrm>
          <a:prstGeom prst="rect">
            <a:avLst/>
          </a:prstGeom>
        </p:spPr>
      </p:pic>
      <p:pic>
        <p:nvPicPr>
          <p:cNvPr id="71" name="图片 7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23" y="2870937"/>
            <a:ext cx="540000" cy="442800"/>
          </a:xfrm>
          <a:prstGeom prst="rect">
            <a:avLst/>
          </a:prstGeom>
        </p:spPr>
      </p:pic>
      <p:pic>
        <p:nvPicPr>
          <p:cNvPr id="90" name="图片 8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18" y="3614170"/>
            <a:ext cx="470350" cy="478655"/>
          </a:xfrm>
          <a:prstGeom prst="rect">
            <a:avLst/>
          </a:prstGeom>
        </p:spPr>
      </p:pic>
      <p:pic>
        <p:nvPicPr>
          <p:cNvPr id="92" name="图片 9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00" y="3626422"/>
            <a:ext cx="470350" cy="478655"/>
          </a:xfrm>
          <a:prstGeom prst="rect">
            <a:avLst/>
          </a:prstGeom>
        </p:spPr>
      </p:pic>
      <p:pic>
        <p:nvPicPr>
          <p:cNvPr id="94" name="图片 9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51" y="3625994"/>
            <a:ext cx="470350" cy="478655"/>
          </a:xfrm>
          <a:prstGeom prst="rect">
            <a:avLst/>
          </a:prstGeom>
        </p:spPr>
      </p:pic>
      <p:pic>
        <p:nvPicPr>
          <p:cNvPr id="96" name="图片 9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18" y="3614504"/>
            <a:ext cx="470350" cy="478655"/>
          </a:xfrm>
          <a:prstGeom prst="rect">
            <a:avLst/>
          </a:prstGeom>
        </p:spPr>
      </p:pic>
      <p:sp>
        <p:nvSpPr>
          <p:cNvPr id="57" name="任意多边形 56"/>
          <p:cNvSpPr/>
          <p:nvPr/>
        </p:nvSpPr>
        <p:spPr bwMode="auto">
          <a:xfrm>
            <a:off x="3119701" y="1890873"/>
            <a:ext cx="3585729" cy="1872792"/>
          </a:xfrm>
          <a:custGeom>
            <a:avLst/>
            <a:gdLst>
              <a:gd name="connsiteX0" fmla="*/ 41275 w 2286000"/>
              <a:gd name="connsiteY0" fmla="*/ 1503362 h 1684337"/>
              <a:gd name="connsiteX1" fmla="*/ 69850 w 2286000"/>
              <a:gd name="connsiteY1" fmla="*/ 893762 h 1684337"/>
              <a:gd name="connsiteX2" fmla="*/ 460375 w 2286000"/>
              <a:gd name="connsiteY2" fmla="*/ 7937 h 1684337"/>
              <a:gd name="connsiteX3" fmla="*/ 1993900 w 2286000"/>
              <a:gd name="connsiteY3" fmla="*/ 846137 h 1684337"/>
              <a:gd name="connsiteX4" fmla="*/ 2212975 w 2286000"/>
              <a:gd name="connsiteY4" fmla="*/ 1684337 h 168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84337">
                <a:moveTo>
                  <a:pt x="41275" y="1503362"/>
                </a:moveTo>
                <a:cubicBezTo>
                  <a:pt x="20637" y="1323181"/>
                  <a:pt x="0" y="1143000"/>
                  <a:pt x="69850" y="893762"/>
                </a:cubicBezTo>
                <a:cubicBezTo>
                  <a:pt x="139700" y="644525"/>
                  <a:pt x="139700" y="15874"/>
                  <a:pt x="460375" y="7937"/>
                </a:cubicBezTo>
                <a:cubicBezTo>
                  <a:pt x="781050" y="0"/>
                  <a:pt x="1701800" y="566737"/>
                  <a:pt x="1993900" y="846137"/>
                </a:cubicBezTo>
                <a:cubicBezTo>
                  <a:pt x="2286000" y="1125537"/>
                  <a:pt x="2249487" y="1404937"/>
                  <a:pt x="2212975" y="168433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05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7262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+mn-ea"/>
                <a:ea typeface="+mn-ea"/>
              </a:rPr>
              <a:t>VXLAN</a:t>
            </a:r>
            <a:r>
              <a:rPr lang="zh-CN" altLang="en-US" dirty="0">
                <a:latin typeface="+mn-ea"/>
                <a:ea typeface="+mn-ea"/>
              </a:rPr>
              <a:t>转发模型之不同网段</a:t>
            </a:r>
            <a:r>
              <a:rPr lang="en-US" altLang="zh-CN" dirty="0">
                <a:latin typeface="+mn-ea"/>
                <a:ea typeface="+mn-ea"/>
              </a:rPr>
              <a:t>VM</a:t>
            </a:r>
            <a:r>
              <a:rPr lang="zh-CN" altLang="en-US" dirty="0">
                <a:latin typeface="+mn-ea"/>
                <a:ea typeface="+mn-ea"/>
              </a:rPr>
              <a:t>互访 </a:t>
            </a:r>
            <a:r>
              <a:rPr lang="en-US" dirty="0">
                <a:latin typeface="+mn-ea"/>
                <a:ea typeface="+mn-ea"/>
              </a:rPr>
              <a:t>(1)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86708" y="5965539"/>
            <a:ext cx="683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ea"/>
                <a:ea typeface="+mn-ea"/>
              </a:rPr>
              <a:t>Scenario 1</a:t>
            </a:r>
            <a:r>
              <a:rPr lang="en-US" sz="1400" dirty="0">
                <a:latin typeface="+mn-ea"/>
                <a:ea typeface="+mn-ea"/>
              </a:rPr>
              <a:t>: Both VMs located at the same </a:t>
            </a:r>
            <a:r>
              <a:rPr lang="en-US" sz="1400" dirty="0" err="1">
                <a:latin typeface="+mn-ea"/>
                <a:ea typeface="+mn-ea"/>
              </a:rPr>
              <a:t>vSwitches</a:t>
            </a:r>
            <a:r>
              <a:rPr lang="en-US" sz="1400" dirty="0">
                <a:latin typeface="+mn-ea"/>
                <a:ea typeface="+mn-ea"/>
              </a:rPr>
              <a:t> connected to same TOR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91444" y="1318564"/>
            <a:ext cx="8748972" cy="4630716"/>
            <a:chOff x="1091444" y="1318564"/>
            <a:chExt cx="8748972" cy="4630716"/>
          </a:xfrm>
        </p:grpSpPr>
        <p:sp>
          <p:nvSpPr>
            <p:cNvPr id="6" name="矩形 71"/>
            <p:cNvSpPr/>
            <p:nvPr/>
          </p:nvSpPr>
          <p:spPr bwMode="auto">
            <a:xfrm>
              <a:off x="2639615" y="1669065"/>
              <a:ext cx="3094803" cy="4012519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TOR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" name="组合 72"/>
            <p:cNvGrpSpPr/>
            <p:nvPr/>
          </p:nvGrpSpPr>
          <p:grpSpPr>
            <a:xfrm>
              <a:off x="6790117" y="1318564"/>
              <a:ext cx="1974178" cy="2309891"/>
              <a:chOff x="7793431" y="1798136"/>
              <a:chExt cx="2455093" cy="2219627"/>
            </a:xfrm>
          </p:grpSpPr>
          <p:sp>
            <p:nvSpPr>
              <p:cNvPr id="57" name="矩形 132"/>
              <p:cNvSpPr/>
              <p:nvPr/>
            </p:nvSpPr>
            <p:spPr bwMode="auto">
              <a:xfrm>
                <a:off x="7793431" y="1798136"/>
                <a:ext cx="2455093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GW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立方体 133"/>
              <p:cNvSpPr/>
              <p:nvPr/>
            </p:nvSpPr>
            <p:spPr bwMode="auto">
              <a:xfrm flipH="1">
                <a:off x="8645987" y="296849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立方体 134"/>
              <p:cNvSpPr/>
              <p:nvPr/>
            </p:nvSpPr>
            <p:spPr bwMode="auto">
              <a:xfrm flipH="1">
                <a:off x="8167787" y="296849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立方体 135"/>
              <p:cNvSpPr/>
              <p:nvPr/>
            </p:nvSpPr>
            <p:spPr bwMode="auto">
              <a:xfrm flipH="1">
                <a:off x="8645987" y="224676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立方体 136"/>
              <p:cNvSpPr/>
              <p:nvPr/>
            </p:nvSpPr>
            <p:spPr bwMode="auto">
              <a:xfrm flipH="1">
                <a:off x="8167787" y="224676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立方体 137"/>
              <p:cNvSpPr/>
              <p:nvPr/>
            </p:nvSpPr>
            <p:spPr bwMode="auto">
              <a:xfrm flipH="1">
                <a:off x="7943114" y="2178315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立方体 138"/>
              <p:cNvSpPr/>
              <p:nvPr/>
            </p:nvSpPr>
            <p:spPr bwMode="auto">
              <a:xfrm flipH="1">
                <a:off x="7943111" y="1885471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流程图: 磁盘 139"/>
              <p:cNvSpPr/>
              <p:nvPr/>
            </p:nvSpPr>
            <p:spPr bwMode="auto">
              <a:xfrm>
                <a:off x="9031789" y="2880368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流程图: 磁盘 140"/>
              <p:cNvSpPr/>
              <p:nvPr/>
            </p:nvSpPr>
            <p:spPr bwMode="auto">
              <a:xfrm>
                <a:off x="9000972" y="2148380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BDIF1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73"/>
            <p:cNvGrpSpPr/>
            <p:nvPr/>
          </p:nvGrpSpPr>
          <p:grpSpPr>
            <a:xfrm>
              <a:off x="6799140" y="3639389"/>
              <a:ext cx="3041276" cy="2309891"/>
              <a:chOff x="7656430" y="2245051"/>
              <a:chExt cx="3782140" cy="2219627"/>
            </a:xfrm>
          </p:grpSpPr>
          <p:sp>
            <p:nvSpPr>
              <p:cNvPr id="40" name="矩形 115"/>
              <p:cNvSpPr/>
              <p:nvPr/>
            </p:nvSpPr>
            <p:spPr bwMode="auto">
              <a:xfrm>
                <a:off x="7656430" y="2245051"/>
                <a:ext cx="2455310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TOR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" name="立方体 116"/>
              <p:cNvSpPr/>
              <p:nvPr/>
            </p:nvSpPr>
            <p:spPr bwMode="auto">
              <a:xfrm flipH="1">
                <a:off x="8508986" y="341540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" name="立方体 117"/>
              <p:cNvSpPr/>
              <p:nvPr/>
            </p:nvSpPr>
            <p:spPr bwMode="auto">
              <a:xfrm flipH="1">
                <a:off x="8030786" y="341541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立方体 118"/>
              <p:cNvSpPr/>
              <p:nvPr/>
            </p:nvSpPr>
            <p:spPr bwMode="auto">
              <a:xfrm flipH="1">
                <a:off x="8508986" y="269367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立方体 119"/>
              <p:cNvSpPr/>
              <p:nvPr/>
            </p:nvSpPr>
            <p:spPr bwMode="auto">
              <a:xfrm flipH="1">
                <a:off x="8030786" y="269368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立方体 120"/>
              <p:cNvSpPr/>
              <p:nvPr/>
            </p:nvSpPr>
            <p:spPr bwMode="auto">
              <a:xfrm flipH="1">
                <a:off x="7806113" y="2625230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6" name="立方体 121"/>
              <p:cNvSpPr/>
              <p:nvPr/>
            </p:nvSpPr>
            <p:spPr bwMode="auto">
              <a:xfrm flipH="1">
                <a:off x="7806110" y="2332386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流程图: 直接访问存储器 122"/>
              <p:cNvSpPr/>
              <p:nvPr/>
            </p:nvSpPr>
            <p:spPr bwMode="auto">
              <a:xfrm flipH="1">
                <a:off x="9638983" y="2769688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流程图: 直接访问存储器 123"/>
              <p:cNvSpPr/>
              <p:nvPr/>
            </p:nvSpPr>
            <p:spPr bwMode="auto">
              <a:xfrm flipH="1">
                <a:off x="9638982" y="3393337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9" name="流程图: 直接访问存储器 124"/>
              <p:cNvSpPr/>
              <p:nvPr/>
            </p:nvSpPr>
            <p:spPr bwMode="auto">
              <a:xfrm flipH="1">
                <a:off x="9437242" y="2695811"/>
                <a:ext cx="375193" cy="1337770"/>
              </a:xfrm>
              <a:prstGeom prst="flowChartMagneticDrum">
                <a:avLst/>
              </a:prstGeom>
              <a:solidFill>
                <a:srgbClr val="99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立方体 125"/>
              <p:cNvSpPr/>
              <p:nvPr/>
            </p:nvSpPr>
            <p:spPr bwMode="auto">
              <a:xfrm flipH="1">
                <a:off x="10572715" y="2834328"/>
                <a:ext cx="865855" cy="396296"/>
              </a:xfrm>
              <a:prstGeom prst="cube">
                <a:avLst>
                  <a:gd name="adj" fmla="val 47667"/>
                </a:avLst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VM6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立方体 126"/>
              <p:cNvSpPr/>
              <p:nvPr/>
            </p:nvSpPr>
            <p:spPr bwMode="auto">
              <a:xfrm flipH="1">
                <a:off x="10539127" y="3443616"/>
                <a:ext cx="899443" cy="396296"/>
              </a:xfrm>
              <a:prstGeom prst="cube">
                <a:avLst>
                  <a:gd name="adj" fmla="val 47667"/>
                </a:avLst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VM7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立方体 127"/>
              <p:cNvSpPr/>
              <p:nvPr/>
            </p:nvSpPr>
            <p:spPr bwMode="auto">
              <a:xfrm flipH="1">
                <a:off x="10290777" y="2706909"/>
                <a:ext cx="433380" cy="1322660"/>
              </a:xfrm>
              <a:prstGeom prst="cube">
                <a:avLst>
                  <a:gd name="adj" fmla="val 41122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接连接符 128"/>
              <p:cNvCxnSpPr/>
              <p:nvPr/>
            </p:nvCxnSpPr>
            <p:spPr bwMode="auto">
              <a:xfrm>
                <a:off x="9933929" y="371497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直接连接符 129"/>
              <p:cNvCxnSpPr/>
              <p:nvPr/>
            </p:nvCxnSpPr>
            <p:spPr bwMode="auto">
              <a:xfrm flipV="1">
                <a:off x="9297371" y="3714979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直接连接符 130"/>
              <p:cNvCxnSpPr/>
              <p:nvPr/>
            </p:nvCxnSpPr>
            <p:spPr bwMode="auto">
              <a:xfrm flipV="1">
                <a:off x="9305219" y="3061112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直接连接符 131"/>
              <p:cNvCxnSpPr/>
              <p:nvPr/>
            </p:nvCxnSpPr>
            <p:spPr bwMode="auto">
              <a:xfrm>
                <a:off x="9933929" y="305994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圆柱形 74"/>
            <p:cNvSpPr/>
            <p:nvPr/>
          </p:nvSpPr>
          <p:spPr bwMode="auto">
            <a:xfrm rot="15000000">
              <a:off x="6001883" y="1571590"/>
              <a:ext cx="385866" cy="2026371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圆柱形 75"/>
            <p:cNvSpPr/>
            <p:nvPr/>
          </p:nvSpPr>
          <p:spPr bwMode="auto">
            <a:xfrm rot="17400000">
              <a:off x="6003010" y="3593962"/>
              <a:ext cx="385866" cy="2026370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" name="组合 76"/>
            <p:cNvGrpSpPr/>
            <p:nvPr/>
          </p:nvGrpSpPr>
          <p:grpSpPr>
            <a:xfrm>
              <a:off x="6363061" y="2538939"/>
              <a:ext cx="1478441" cy="2196889"/>
              <a:chOff x="6008374" y="2791516"/>
              <a:chExt cx="1838593" cy="2111041"/>
            </a:xfrm>
          </p:grpSpPr>
          <p:sp>
            <p:nvSpPr>
              <p:cNvPr id="38" name="空心弧 113"/>
              <p:cNvSpPr/>
              <p:nvPr/>
            </p:nvSpPr>
            <p:spPr bwMode="auto">
              <a:xfrm rot="16200000">
                <a:off x="5872150" y="2927740"/>
                <a:ext cx="2111041" cy="1838593"/>
              </a:xfrm>
              <a:prstGeom prst="blockArc">
                <a:avLst>
                  <a:gd name="adj1" fmla="val 10800000"/>
                  <a:gd name="adj2" fmla="val 2"/>
                  <a:gd name="adj3" fmla="val 19111"/>
                </a:avLst>
              </a:prstGeom>
              <a:gradFill flip="none" rotWithShape="1">
                <a:gsLst>
                  <a:gs pos="0">
                    <a:srgbClr val="EAEAEA">
                      <a:shade val="30000"/>
                      <a:satMod val="115000"/>
                    </a:srgbClr>
                  </a:gs>
                  <a:gs pos="50000">
                    <a:srgbClr val="EAEAEA">
                      <a:shade val="67500"/>
                      <a:satMod val="115000"/>
                    </a:srgbClr>
                  </a:gs>
                  <a:gs pos="100000">
                    <a:srgbClr val="EAEAEA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9" name="矩形 114"/>
              <p:cNvSpPr/>
              <p:nvPr/>
            </p:nvSpPr>
            <p:spPr>
              <a:xfrm rot="16200000">
                <a:off x="5820413" y="3397022"/>
                <a:ext cx="1410964" cy="582244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VXLAN</a:t>
                </a:r>
                <a:r>
                  <a:rPr lang="zh-CN" altLang="en-US" sz="1200" dirty="0"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Tunnel 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立方体 77"/>
            <p:cNvSpPr/>
            <p:nvPr/>
          </p:nvSpPr>
          <p:spPr bwMode="auto">
            <a:xfrm flipH="1">
              <a:off x="4945135" y="2279624"/>
              <a:ext cx="479648" cy="2775781"/>
            </a:xfrm>
            <a:prstGeom prst="cube">
              <a:avLst>
                <a:gd name="adj" fmla="val 52661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VTEP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立方体 88"/>
            <p:cNvSpPr/>
            <p:nvPr/>
          </p:nvSpPr>
          <p:spPr bwMode="auto">
            <a:xfrm flipH="1">
              <a:off x="4437910" y="2416343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立方体 89"/>
            <p:cNvSpPr/>
            <p:nvPr/>
          </p:nvSpPr>
          <p:spPr bwMode="auto">
            <a:xfrm flipH="1">
              <a:off x="4438863" y="3852446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立方体 90"/>
            <p:cNvSpPr/>
            <p:nvPr/>
          </p:nvSpPr>
          <p:spPr bwMode="auto">
            <a:xfrm flipH="1">
              <a:off x="4454777" y="1936037"/>
              <a:ext cx="1005383" cy="3483983"/>
            </a:xfrm>
            <a:prstGeom prst="cube">
              <a:avLst>
                <a:gd name="adj" fmla="val 24728"/>
              </a:avLst>
            </a:prstGeom>
            <a:solidFill>
              <a:srgbClr val="F8F8F8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NVE1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立方体 91"/>
            <p:cNvSpPr/>
            <p:nvPr/>
          </p:nvSpPr>
          <p:spPr bwMode="auto">
            <a:xfrm flipH="1">
              <a:off x="3738368" y="2416345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立方体 92"/>
            <p:cNvSpPr/>
            <p:nvPr/>
          </p:nvSpPr>
          <p:spPr bwMode="auto">
            <a:xfrm flipH="1">
              <a:off x="3739321" y="3852448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34"/>
            <p:cNvCxnSpPr>
              <a:stCxn id="22" idx="1"/>
            </p:cNvCxnSpPr>
            <p:nvPr/>
          </p:nvCxnSpPr>
          <p:spPr bwMode="auto">
            <a:xfrm>
              <a:off x="3135842" y="2380585"/>
              <a:ext cx="697714" cy="41665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34"/>
            <p:cNvCxnSpPr/>
            <p:nvPr/>
          </p:nvCxnSpPr>
          <p:spPr bwMode="auto">
            <a:xfrm rot="16200000" flipH="1">
              <a:off x="3087631" y="3577135"/>
              <a:ext cx="840220" cy="76991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36"/>
            <p:cNvCxnSpPr>
              <a:stCxn id="25" idx="1"/>
            </p:cNvCxnSpPr>
            <p:nvPr/>
          </p:nvCxnSpPr>
          <p:spPr bwMode="auto">
            <a:xfrm flipV="1">
              <a:off x="3147986" y="4348337"/>
              <a:ext cx="692896" cy="36243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流程图: 直接访问存储器 96"/>
            <p:cNvSpPr/>
            <p:nvPr/>
          </p:nvSpPr>
          <p:spPr bwMode="auto">
            <a:xfrm flipH="1">
              <a:off x="2989908" y="1759568"/>
              <a:ext cx="566166" cy="2221290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流程图: 直接访问存储器 97"/>
            <p:cNvSpPr/>
            <p:nvPr/>
          </p:nvSpPr>
          <p:spPr bwMode="auto">
            <a:xfrm flipH="1">
              <a:off x="2786415" y="1858384"/>
              <a:ext cx="349427" cy="1044402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1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流程图: 直接访问存储器 98"/>
            <p:cNvSpPr/>
            <p:nvPr/>
          </p:nvSpPr>
          <p:spPr bwMode="auto">
            <a:xfrm flipH="1">
              <a:off x="2780099" y="2929683"/>
              <a:ext cx="349427" cy="10385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2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流程图: 直接访问存储器 99"/>
            <p:cNvSpPr/>
            <p:nvPr/>
          </p:nvSpPr>
          <p:spPr bwMode="auto">
            <a:xfrm flipH="1">
              <a:off x="2989463" y="3956803"/>
              <a:ext cx="566166" cy="1522707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流程图: 直接访问存储器 100"/>
            <p:cNvSpPr/>
            <p:nvPr/>
          </p:nvSpPr>
          <p:spPr bwMode="auto">
            <a:xfrm flipH="1">
              <a:off x="2798559" y="4118417"/>
              <a:ext cx="349427" cy="11847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Sub interface 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101"/>
            <p:cNvCxnSpPr/>
            <p:nvPr/>
          </p:nvCxnSpPr>
          <p:spPr bwMode="auto">
            <a:xfrm>
              <a:off x="2451782" y="2163119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102"/>
            <p:cNvCxnSpPr/>
            <p:nvPr/>
          </p:nvCxnSpPr>
          <p:spPr bwMode="auto">
            <a:xfrm>
              <a:off x="2441198" y="2844163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103"/>
            <p:cNvCxnSpPr/>
            <p:nvPr/>
          </p:nvCxnSpPr>
          <p:spPr bwMode="auto">
            <a:xfrm>
              <a:off x="2444984" y="353994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104"/>
            <p:cNvCxnSpPr/>
            <p:nvPr/>
          </p:nvCxnSpPr>
          <p:spPr bwMode="auto">
            <a:xfrm>
              <a:off x="2446912" y="4348336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105"/>
            <p:cNvCxnSpPr/>
            <p:nvPr/>
          </p:nvCxnSpPr>
          <p:spPr bwMode="auto">
            <a:xfrm>
              <a:off x="2449978" y="504347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立方体 106"/>
            <p:cNvSpPr/>
            <p:nvPr/>
          </p:nvSpPr>
          <p:spPr bwMode="auto">
            <a:xfrm flipH="1">
              <a:off x="2120598" y="1755376"/>
              <a:ext cx="348487" cy="2228178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立方体 107"/>
            <p:cNvSpPr/>
            <p:nvPr/>
          </p:nvSpPr>
          <p:spPr bwMode="auto">
            <a:xfrm flipH="1">
              <a:off x="1615595" y="1916987"/>
              <a:ext cx="682006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立方体 108"/>
            <p:cNvSpPr/>
            <p:nvPr/>
          </p:nvSpPr>
          <p:spPr bwMode="auto">
            <a:xfrm flipH="1">
              <a:off x="1612999" y="258719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立方体 109"/>
            <p:cNvSpPr/>
            <p:nvPr/>
          </p:nvSpPr>
          <p:spPr bwMode="auto">
            <a:xfrm flipH="1">
              <a:off x="1615595" y="3274584"/>
              <a:ext cx="677244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立方体 110"/>
            <p:cNvSpPr/>
            <p:nvPr/>
          </p:nvSpPr>
          <p:spPr bwMode="auto">
            <a:xfrm flipH="1">
              <a:off x="2120598" y="3956803"/>
              <a:ext cx="348487" cy="1522707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立方体 111"/>
            <p:cNvSpPr/>
            <p:nvPr/>
          </p:nvSpPr>
          <p:spPr bwMode="auto">
            <a:xfrm flipH="1">
              <a:off x="1612999" y="4118416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VM4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立方体 112"/>
            <p:cNvSpPr/>
            <p:nvPr/>
          </p:nvSpPr>
          <p:spPr bwMode="auto">
            <a:xfrm flipH="1">
              <a:off x="1612999" y="478862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VM5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任意多边形 2"/>
            <p:cNvSpPr/>
            <p:nvPr/>
          </p:nvSpPr>
          <p:spPr bwMode="auto">
            <a:xfrm>
              <a:off x="2245275" y="1731423"/>
              <a:ext cx="6318797" cy="3251853"/>
            </a:xfrm>
            <a:custGeom>
              <a:avLst/>
              <a:gdLst>
                <a:gd name="connsiteX0" fmla="*/ 0 w 7858074"/>
                <a:gd name="connsiteY0" fmla="*/ 485433 h 2948050"/>
                <a:gd name="connsiteX1" fmla="*/ 1371600 w 7858074"/>
                <a:gd name="connsiteY1" fmla="*/ 549228 h 2948050"/>
                <a:gd name="connsiteX2" fmla="*/ 2349795 w 7858074"/>
                <a:gd name="connsiteY2" fmla="*/ 1272242 h 2948050"/>
                <a:gd name="connsiteX3" fmla="*/ 3189767 w 7858074"/>
                <a:gd name="connsiteY3" fmla="*/ 1421098 h 2948050"/>
                <a:gd name="connsiteX4" fmla="*/ 3997842 w 7858074"/>
                <a:gd name="connsiteY4" fmla="*/ 1208447 h 2948050"/>
                <a:gd name="connsiteX5" fmla="*/ 6113721 w 7858074"/>
                <a:gd name="connsiteY5" fmla="*/ 432270 h 2948050"/>
                <a:gd name="connsiteX6" fmla="*/ 7304567 w 7858074"/>
                <a:gd name="connsiteY6" fmla="*/ 474800 h 2948050"/>
                <a:gd name="connsiteX7" fmla="*/ 7581014 w 7858074"/>
                <a:gd name="connsiteY7" fmla="*/ 6968 h 2948050"/>
                <a:gd name="connsiteX8" fmla="*/ 7857460 w 7858074"/>
                <a:gd name="connsiteY8" fmla="*/ 889470 h 2948050"/>
                <a:gd name="connsiteX9" fmla="*/ 7655442 w 7858074"/>
                <a:gd name="connsiteY9" fmla="*/ 719349 h 2948050"/>
                <a:gd name="connsiteX10" fmla="*/ 7644809 w 7858074"/>
                <a:gd name="connsiteY10" fmla="*/ 1091489 h 2948050"/>
                <a:gd name="connsiteX11" fmla="*/ 7272669 w 7858074"/>
                <a:gd name="connsiteY11" fmla="*/ 1250977 h 2948050"/>
                <a:gd name="connsiteX12" fmla="*/ 6772939 w 7858074"/>
                <a:gd name="connsiteY12" fmla="*/ 1208447 h 2948050"/>
                <a:gd name="connsiteX13" fmla="*/ 6592186 w 7858074"/>
                <a:gd name="connsiteY13" fmla="*/ 793777 h 2948050"/>
                <a:gd name="connsiteX14" fmla="*/ 6464595 w 7858074"/>
                <a:gd name="connsiteY14" fmla="*/ 591759 h 2948050"/>
                <a:gd name="connsiteX15" fmla="*/ 6060558 w 7858074"/>
                <a:gd name="connsiteY15" fmla="*/ 623656 h 2948050"/>
                <a:gd name="connsiteX16" fmla="*/ 4231758 w 7858074"/>
                <a:gd name="connsiteY16" fmla="*/ 1314773 h 2948050"/>
                <a:gd name="connsiteX17" fmla="*/ 4093535 w 7858074"/>
                <a:gd name="connsiteY17" fmla="*/ 2548149 h 2948050"/>
                <a:gd name="connsiteX18" fmla="*/ 3732028 w 7858074"/>
                <a:gd name="connsiteY18" fmla="*/ 2888391 h 2948050"/>
                <a:gd name="connsiteX19" fmla="*/ 2424223 w 7858074"/>
                <a:gd name="connsiteY19" fmla="*/ 2856494 h 2948050"/>
                <a:gd name="connsiteX20" fmla="*/ 1743739 w 7858074"/>
                <a:gd name="connsiteY20" fmla="*/ 1995256 h 2948050"/>
                <a:gd name="connsiteX21" fmla="*/ 21265 w 7858074"/>
                <a:gd name="connsiteY21" fmla="*/ 1835768 h 294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58074" h="2948050">
                  <a:moveTo>
                    <a:pt x="0" y="485433"/>
                  </a:moveTo>
                  <a:cubicBezTo>
                    <a:pt x="489984" y="451763"/>
                    <a:pt x="979968" y="418093"/>
                    <a:pt x="1371600" y="549228"/>
                  </a:cubicBezTo>
                  <a:cubicBezTo>
                    <a:pt x="1763232" y="680363"/>
                    <a:pt x="2046767" y="1126930"/>
                    <a:pt x="2349795" y="1272242"/>
                  </a:cubicBezTo>
                  <a:cubicBezTo>
                    <a:pt x="2652823" y="1417554"/>
                    <a:pt x="2915092" y="1431731"/>
                    <a:pt x="3189767" y="1421098"/>
                  </a:cubicBezTo>
                  <a:cubicBezTo>
                    <a:pt x="3464442" y="1410465"/>
                    <a:pt x="3510516" y="1373252"/>
                    <a:pt x="3997842" y="1208447"/>
                  </a:cubicBezTo>
                  <a:cubicBezTo>
                    <a:pt x="4485168" y="1043642"/>
                    <a:pt x="5562600" y="554544"/>
                    <a:pt x="6113721" y="432270"/>
                  </a:cubicBezTo>
                  <a:cubicBezTo>
                    <a:pt x="6664842" y="309996"/>
                    <a:pt x="7060018" y="545684"/>
                    <a:pt x="7304567" y="474800"/>
                  </a:cubicBezTo>
                  <a:cubicBezTo>
                    <a:pt x="7549116" y="403916"/>
                    <a:pt x="7488865" y="-62144"/>
                    <a:pt x="7581014" y="6968"/>
                  </a:cubicBezTo>
                  <a:cubicBezTo>
                    <a:pt x="7673163" y="76080"/>
                    <a:pt x="7845055" y="770740"/>
                    <a:pt x="7857460" y="889470"/>
                  </a:cubicBezTo>
                  <a:cubicBezTo>
                    <a:pt x="7869865" y="1008200"/>
                    <a:pt x="7690884" y="685679"/>
                    <a:pt x="7655442" y="719349"/>
                  </a:cubicBezTo>
                  <a:cubicBezTo>
                    <a:pt x="7620000" y="753019"/>
                    <a:pt x="7708605" y="1002884"/>
                    <a:pt x="7644809" y="1091489"/>
                  </a:cubicBezTo>
                  <a:cubicBezTo>
                    <a:pt x="7581014" y="1180094"/>
                    <a:pt x="7417981" y="1231484"/>
                    <a:pt x="7272669" y="1250977"/>
                  </a:cubicBezTo>
                  <a:cubicBezTo>
                    <a:pt x="7127357" y="1270470"/>
                    <a:pt x="6886353" y="1284647"/>
                    <a:pt x="6772939" y="1208447"/>
                  </a:cubicBezTo>
                  <a:cubicBezTo>
                    <a:pt x="6659525" y="1132247"/>
                    <a:pt x="6643577" y="896558"/>
                    <a:pt x="6592186" y="793777"/>
                  </a:cubicBezTo>
                  <a:cubicBezTo>
                    <a:pt x="6540795" y="690996"/>
                    <a:pt x="6553200" y="620112"/>
                    <a:pt x="6464595" y="591759"/>
                  </a:cubicBezTo>
                  <a:cubicBezTo>
                    <a:pt x="6375990" y="563406"/>
                    <a:pt x="6432697" y="503154"/>
                    <a:pt x="6060558" y="623656"/>
                  </a:cubicBezTo>
                  <a:cubicBezTo>
                    <a:pt x="5688419" y="744158"/>
                    <a:pt x="4559595" y="994024"/>
                    <a:pt x="4231758" y="1314773"/>
                  </a:cubicBezTo>
                  <a:cubicBezTo>
                    <a:pt x="3903921" y="1635522"/>
                    <a:pt x="4176823" y="2285879"/>
                    <a:pt x="4093535" y="2548149"/>
                  </a:cubicBezTo>
                  <a:cubicBezTo>
                    <a:pt x="4010247" y="2810419"/>
                    <a:pt x="4010247" y="2837000"/>
                    <a:pt x="3732028" y="2888391"/>
                  </a:cubicBezTo>
                  <a:cubicBezTo>
                    <a:pt x="3453809" y="2939782"/>
                    <a:pt x="2755605" y="3005350"/>
                    <a:pt x="2424223" y="2856494"/>
                  </a:cubicBezTo>
                  <a:cubicBezTo>
                    <a:pt x="2092842" y="2707638"/>
                    <a:pt x="2144232" y="2165377"/>
                    <a:pt x="1743739" y="1995256"/>
                  </a:cubicBezTo>
                  <a:cubicBezTo>
                    <a:pt x="1343246" y="1825135"/>
                    <a:pt x="682255" y="1830451"/>
                    <a:pt x="21265" y="1835768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69" name="文本框 241"/>
            <p:cNvSpPr txBox="1">
              <a:spLocks noChangeArrowheads="1"/>
            </p:cNvSpPr>
            <p:nvPr/>
          </p:nvSpPr>
          <p:spPr bwMode="auto">
            <a:xfrm>
              <a:off x="1091444" y="228964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10.1.1.1/24</a:t>
              </a:r>
            </a:p>
          </p:txBody>
        </p:sp>
        <p:sp>
          <p:nvSpPr>
            <p:cNvPr id="70" name="文本框 241"/>
            <p:cNvSpPr txBox="1">
              <a:spLocks noChangeArrowheads="1"/>
            </p:cNvSpPr>
            <p:nvPr/>
          </p:nvSpPr>
          <p:spPr bwMode="auto">
            <a:xfrm>
              <a:off x="1091444" y="2963046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10.1.1.2/24</a:t>
              </a:r>
            </a:p>
          </p:txBody>
        </p:sp>
        <p:sp>
          <p:nvSpPr>
            <p:cNvPr id="71" name="文本框 241"/>
            <p:cNvSpPr txBox="1">
              <a:spLocks noChangeArrowheads="1"/>
            </p:cNvSpPr>
            <p:nvPr/>
          </p:nvSpPr>
          <p:spPr bwMode="auto">
            <a:xfrm>
              <a:off x="1091444" y="365770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10.2.1.1/24</a:t>
              </a:r>
            </a:p>
          </p:txBody>
        </p:sp>
        <p:sp>
          <p:nvSpPr>
            <p:cNvPr id="72" name="文本框 241"/>
            <p:cNvSpPr txBox="1">
              <a:spLocks noChangeArrowheads="1"/>
            </p:cNvSpPr>
            <p:nvPr/>
          </p:nvSpPr>
          <p:spPr bwMode="auto">
            <a:xfrm>
              <a:off x="1091444" y="4491124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10.2.1.2/24</a:t>
              </a:r>
            </a:p>
          </p:txBody>
        </p:sp>
        <p:sp>
          <p:nvSpPr>
            <p:cNvPr id="73" name="文本框 241"/>
            <p:cNvSpPr txBox="1">
              <a:spLocks noChangeArrowheads="1"/>
            </p:cNvSpPr>
            <p:nvPr/>
          </p:nvSpPr>
          <p:spPr bwMode="auto">
            <a:xfrm>
              <a:off x="1091444" y="5164520"/>
              <a:ext cx="1151332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10.2.1.3/24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563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+mn-ea"/>
                <a:ea typeface="+mn-ea"/>
              </a:rPr>
              <a:t>VXLAN</a:t>
            </a:r>
            <a:r>
              <a:rPr lang="zh-CN" altLang="en-US" dirty="0">
                <a:latin typeface="+mn-ea"/>
                <a:ea typeface="+mn-ea"/>
              </a:rPr>
              <a:t>转发模型之不同网段</a:t>
            </a:r>
            <a:r>
              <a:rPr lang="en-US" altLang="zh-CN" dirty="0">
                <a:latin typeface="+mn-ea"/>
                <a:ea typeface="+mn-ea"/>
              </a:rPr>
              <a:t>VM</a:t>
            </a:r>
            <a:r>
              <a:rPr lang="zh-CN" altLang="en-US" dirty="0">
                <a:latin typeface="+mn-ea"/>
                <a:ea typeface="+mn-ea"/>
              </a:rPr>
              <a:t>互访 </a:t>
            </a:r>
            <a:r>
              <a:rPr lang="en-US" dirty="0">
                <a:latin typeface="+mn-ea"/>
                <a:ea typeface="+mn-ea"/>
              </a:rPr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35230" y="5910791"/>
            <a:ext cx="686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  <a:ea typeface="+mn-ea"/>
              </a:rPr>
              <a:t>Scenario 2</a:t>
            </a:r>
            <a:r>
              <a:rPr lang="en-US" sz="1400" dirty="0">
                <a:latin typeface="+mn-lt"/>
                <a:ea typeface="+mn-ea"/>
              </a:rPr>
              <a:t>: Both VMs located at different </a:t>
            </a:r>
            <a:r>
              <a:rPr lang="en-US" sz="1400" dirty="0" err="1">
                <a:latin typeface="+mn-lt"/>
                <a:ea typeface="+mn-ea"/>
              </a:rPr>
              <a:t>vSwitches</a:t>
            </a:r>
            <a:r>
              <a:rPr lang="en-US" sz="1400" dirty="0">
                <a:latin typeface="+mn-lt"/>
                <a:ea typeface="+mn-ea"/>
              </a:rPr>
              <a:t> connected to same TOR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1091444" y="1318564"/>
            <a:ext cx="8748972" cy="4630716"/>
            <a:chOff x="1091444" y="1318564"/>
            <a:chExt cx="8748972" cy="4630716"/>
          </a:xfrm>
        </p:grpSpPr>
        <p:sp>
          <p:nvSpPr>
            <p:cNvPr id="210" name="矩形 71"/>
            <p:cNvSpPr/>
            <p:nvPr/>
          </p:nvSpPr>
          <p:spPr bwMode="auto">
            <a:xfrm>
              <a:off x="2639615" y="1669065"/>
              <a:ext cx="3094803" cy="4012519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TOR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11" name="组合 72"/>
            <p:cNvGrpSpPr/>
            <p:nvPr/>
          </p:nvGrpSpPr>
          <p:grpSpPr>
            <a:xfrm>
              <a:off x="6790117" y="1318564"/>
              <a:ext cx="1974178" cy="2309891"/>
              <a:chOff x="7793431" y="1798136"/>
              <a:chExt cx="2455093" cy="2219627"/>
            </a:xfrm>
          </p:grpSpPr>
          <p:sp>
            <p:nvSpPr>
              <p:cNvPr id="267" name="矩形 132"/>
              <p:cNvSpPr/>
              <p:nvPr/>
            </p:nvSpPr>
            <p:spPr bwMode="auto">
              <a:xfrm>
                <a:off x="7793431" y="1798136"/>
                <a:ext cx="2455093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GW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立方体 133"/>
              <p:cNvSpPr/>
              <p:nvPr/>
            </p:nvSpPr>
            <p:spPr bwMode="auto">
              <a:xfrm flipH="1">
                <a:off x="8645987" y="296849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9" name="立方体 134"/>
              <p:cNvSpPr/>
              <p:nvPr/>
            </p:nvSpPr>
            <p:spPr bwMode="auto">
              <a:xfrm flipH="1">
                <a:off x="8167787" y="296849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0" name="立方体 135"/>
              <p:cNvSpPr/>
              <p:nvPr/>
            </p:nvSpPr>
            <p:spPr bwMode="auto">
              <a:xfrm flipH="1">
                <a:off x="8645987" y="224676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立方体 136"/>
              <p:cNvSpPr/>
              <p:nvPr/>
            </p:nvSpPr>
            <p:spPr bwMode="auto">
              <a:xfrm flipH="1">
                <a:off x="8167787" y="224676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2" name="立方体 137"/>
              <p:cNvSpPr/>
              <p:nvPr/>
            </p:nvSpPr>
            <p:spPr bwMode="auto">
              <a:xfrm flipH="1">
                <a:off x="7943114" y="2178315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立方体 138"/>
              <p:cNvSpPr/>
              <p:nvPr/>
            </p:nvSpPr>
            <p:spPr bwMode="auto">
              <a:xfrm flipH="1">
                <a:off x="7943111" y="1885471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4" name="流程图: 磁盘 139"/>
              <p:cNvSpPr/>
              <p:nvPr/>
            </p:nvSpPr>
            <p:spPr bwMode="auto">
              <a:xfrm>
                <a:off x="9031789" y="2880368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5" name="流程图: 磁盘 140"/>
              <p:cNvSpPr/>
              <p:nvPr/>
            </p:nvSpPr>
            <p:spPr bwMode="auto">
              <a:xfrm>
                <a:off x="9000972" y="2148380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BDIF1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2" name="组合 73"/>
            <p:cNvGrpSpPr/>
            <p:nvPr/>
          </p:nvGrpSpPr>
          <p:grpSpPr>
            <a:xfrm>
              <a:off x="6799140" y="3639389"/>
              <a:ext cx="3041276" cy="2309891"/>
              <a:chOff x="7656430" y="2245051"/>
              <a:chExt cx="3782140" cy="2219627"/>
            </a:xfrm>
          </p:grpSpPr>
          <p:sp>
            <p:nvSpPr>
              <p:cNvPr id="250" name="矩形 115"/>
              <p:cNvSpPr/>
              <p:nvPr/>
            </p:nvSpPr>
            <p:spPr bwMode="auto">
              <a:xfrm>
                <a:off x="7656430" y="2245051"/>
                <a:ext cx="2455310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TOR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立方体 116"/>
              <p:cNvSpPr/>
              <p:nvPr/>
            </p:nvSpPr>
            <p:spPr bwMode="auto">
              <a:xfrm flipH="1">
                <a:off x="8508986" y="341540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2" name="立方体 117"/>
              <p:cNvSpPr/>
              <p:nvPr/>
            </p:nvSpPr>
            <p:spPr bwMode="auto">
              <a:xfrm flipH="1">
                <a:off x="8030786" y="341541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立方体 118"/>
              <p:cNvSpPr/>
              <p:nvPr/>
            </p:nvSpPr>
            <p:spPr bwMode="auto">
              <a:xfrm flipH="1">
                <a:off x="8508986" y="269367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立方体 119"/>
              <p:cNvSpPr/>
              <p:nvPr/>
            </p:nvSpPr>
            <p:spPr bwMode="auto">
              <a:xfrm flipH="1">
                <a:off x="8030786" y="269368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立方体 120"/>
              <p:cNvSpPr/>
              <p:nvPr/>
            </p:nvSpPr>
            <p:spPr bwMode="auto">
              <a:xfrm flipH="1">
                <a:off x="7806113" y="2625230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立方体 121"/>
              <p:cNvSpPr/>
              <p:nvPr/>
            </p:nvSpPr>
            <p:spPr bwMode="auto">
              <a:xfrm flipH="1">
                <a:off x="7806110" y="2332386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7" name="流程图: 直接访问存储器 122"/>
              <p:cNvSpPr/>
              <p:nvPr/>
            </p:nvSpPr>
            <p:spPr bwMode="auto">
              <a:xfrm flipH="1">
                <a:off x="9638983" y="2769688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8" name="流程图: 直接访问存储器 123"/>
              <p:cNvSpPr/>
              <p:nvPr/>
            </p:nvSpPr>
            <p:spPr bwMode="auto">
              <a:xfrm flipH="1">
                <a:off x="9638982" y="3393337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9" name="流程图: 直接访问存储器 124"/>
              <p:cNvSpPr/>
              <p:nvPr/>
            </p:nvSpPr>
            <p:spPr bwMode="auto">
              <a:xfrm flipH="1">
                <a:off x="9437242" y="2695811"/>
                <a:ext cx="375193" cy="1337770"/>
              </a:xfrm>
              <a:prstGeom prst="flowChartMagneticDrum">
                <a:avLst/>
              </a:prstGeom>
              <a:solidFill>
                <a:srgbClr val="99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立方体 125"/>
              <p:cNvSpPr/>
              <p:nvPr/>
            </p:nvSpPr>
            <p:spPr bwMode="auto">
              <a:xfrm flipH="1">
                <a:off x="10572715" y="2834328"/>
                <a:ext cx="865855" cy="396296"/>
              </a:xfrm>
              <a:prstGeom prst="cube">
                <a:avLst>
                  <a:gd name="adj" fmla="val 47667"/>
                </a:avLst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VM6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立方体 126"/>
              <p:cNvSpPr/>
              <p:nvPr/>
            </p:nvSpPr>
            <p:spPr bwMode="auto">
              <a:xfrm flipH="1">
                <a:off x="10539127" y="3443616"/>
                <a:ext cx="899443" cy="396296"/>
              </a:xfrm>
              <a:prstGeom prst="cube">
                <a:avLst>
                  <a:gd name="adj" fmla="val 47667"/>
                </a:avLst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VM7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2" name="立方体 127"/>
              <p:cNvSpPr/>
              <p:nvPr/>
            </p:nvSpPr>
            <p:spPr bwMode="auto">
              <a:xfrm flipH="1">
                <a:off x="10290777" y="2706909"/>
                <a:ext cx="433380" cy="1322660"/>
              </a:xfrm>
              <a:prstGeom prst="cube">
                <a:avLst>
                  <a:gd name="adj" fmla="val 41122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3" name="直接连接符 128"/>
              <p:cNvCxnSpPr/>
              <p:nvPr/>
            </p:nvCxnSpPr>
            <p:spPr bwMode="auto">
              <a:xfrm>
                <a:off x="9933929" y="371497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4" name="直接连接符 129"/>
              <p:cNvCxnSpPr/>
              <p:nvPr/>
            </p:nvCxnSpPr>
            <p:spPr bwMode="auto">
              <a:xfrm flipV="1">
                <a:off x="9297371" y="3714979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5" name="直接连接符 130"/>
              <p:cNvCxnSpPr/>
              <p:nvPr/>
            </p:nvCxnSpPr>
            <p:spPr bwMode="auto">
              <a:xfrm flipV="1">
                <a:off x="9305219" y="3061112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" name="直接连接符 131"/>
              <p:cNvCxnSpPr/>
              <p:nvPr/>
            </p:nvCxnSpPr>
            <p:spPr bwMode="auto">
              <a:xfrm>
                <a:off x="9933929" y="305994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3" name="圆柱形 74"/>
            <p:cNvSpPr/>
            <p:nvPr/>
          </p:nvSpPr>
          <p:spPr bwMode="auto">
            <a:xfrm rot="15000000">
              <a:off x="6001883" y="1571590"/>
              <a:ext cx="385866" cy="2026371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4" name="圆柱形 75"/>
            <p:cNvSpPr/>
            <p:nvPr/>
          </p:nvSpPr>
          <p:spPr bwMode="auto">
            <a:xfrm rot="17400000">
              <a:off x="6003010" y="3593962"/>
              <a:ext cx="385866" cy="2026370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15" name="组合 76"/>
            <p:cNvGrpSpPr/>
            <p:nvPr/>
          </p:nvGrpSpPr>
          <p:grpSpPr>
            <a:xfrm>
              <a:off x="6363061" y="2538939"/>
              <a:ext cx="1478441" cy="2196889"/>
              <a:chOff x="6008374" y="2791516"/>
              <a:chExt cx="1838593" cy="2111041"/>
            </a:xfrm>
          </p:grpSpPr>
          <p:sp>
            <p:nvSpPr>
              <p:cNvPr id="248" name="空心弧 113"/>
              <p:cNvSpPr/>
              <p:nvPr/>
            </p:nvSpPr>
            <p:spPr bwMode="auto">
              <a:xfrm rot="16200000">
                <a:off x="5872150" y="2927740"/>
                <a:ext cx="2111041" cy="1838593"/>
              </a:xfrm>
              <a:prstGeom prst="blockArc">
                <a:avLst>
                  <a:gd name="adj1" fmla="val 10800000"/>
                  <a:gd name="adj2" fmla="val 2"/>
                  <a:gd name="adj3" fmla="val 19111"/>
                </a:avLst>
              </a:prstGeom>
              <a:gradFill flip="none" rotWithShape="1">
                <a:gsLst>
                  <a:gs pos="0">
                    <a:srgbClr val="EAEAEA">
                      <a:shade val="30000"/>
                      <a:satMod val="115000"/>
                    </a:srgbClr>
                  </a:gs>
                  <a:gs pos="50000">
                    <a:srgbClr val="EAEAEA">
                      <a:shade val="67500"/>
                      <a:satMod val="115000"/>
                    </a:srgbClr>
                  </a:gs>
                  <a:gs pos="100000">
                    <a:srgbClr val="EAEAEA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9" name="矩形 114"/>
              <p:cNvSpPr/>
              <p:nvPr/>
            </p:nvSpPr>
            <p:spPr>
              <a:xfrm rot="16200000">
                <a:off x="5820413" y="3397022"/>
                <a:ext cx="1410964" cy="582244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VXLAN</a:t>
                </a:r>
                <a:r>
                  <a:rPr lang="zh-CN" altLang="en-US" sz="1200" dirty="0"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Tunnel 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6" name="立方体 77"/>
            <p:cNvSpPr/>
            <p:nvPr/>
          </p:nvSpPr>
          <p:spPr bwMode="auto">
            <a:xfrm flipH="1">
              <a:off x="4945135" y="2279624"/>
              <a:ext cx="479648" cy="2775781"/>
            </a:xfrm>
            <a:prstGeom prst="cube">
              <a:avLst>
                <a:gd name="adj" fmla="val 52661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VTEP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7" name="立方体 88"/>
            <p:cNvSpPr/>
            <p:nvPr/>
          </p:nvSpPr>
          <p:spPr bwMode="auto">
            <a:xfrm flipH="1">
              <a:off x="4437910" y="2416343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8" name="立方体 89"/>
            <p:cNvSpPr/>
            <p:nvPr/>
          </p:nvSpPr>
          <p:spPr bwMode="auto">
            <a:xfrm flipH="1">
              <a:off x="4438863" y="3852446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9" name="立方体 90"/>
            <p:cNvSpPr/>
            <p:nvPr/>
          </p:nvSpPr>
          <p:spPr bwMode="auto">
            <a:xfrm flipH="1">
              <a:off x="4454777" y="1936037"/>
              <a:ext cx="1005383" cy="3483983"/>
            </a:xfrm>
            <a:prstGeom prst="cube">
              <a:avLst>
                <a:gd name="adj" fmla="val 24728"/>
              </a:avLst>
            </a:prstGeom>
            <a:solidFill>
              <a:srgbClr val="F8F8F8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NVE1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0" name="立方体 91"/>
            <p:cNvSpPr/>
            <p:nvPr/>
          </p:nvSpPr>
          <p:spPr bwMode="auto">
            <a:xfrm flipH="1">
              <a:off x="3738368" y="2416345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1" name="立方体 92"/>
            <p:cNvSpPr/>
            <p:nvPr/>
          </p:nvSpPr>
          <p:spPr bwMode="auto">
            <a:xfrm flipH="1">
              <a:off x="3739321" y="3852448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22" name="直接连接符 34"/>
            <p:cNvCxnSpPr>
              <a:stCxn id="226" idx="1"/>
            </p:cNvCxnSpPr>
            <p:nvPr/>
          </p:nvCxnSpPr>
          <p:spPr bwMode="auto">
            <a:xfrm>
              <a:off x="3135842" y="2380585"/>
              <a:ext cx="697714" cy="41665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直接连接符 34"/>
            <p:cNvCxnSpPr/>
            <p:nvPr/>
          </p:nvCxnSpPr>
          <p:spPr bwMode="auto">
            <a:xfrm rot="16200000" flipH="1">
              <a:off x="3087631" y="3577135"/>
              <a:ext cx="840220" cy="76991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直接连接符 36"/>
            <p:cNvCxnSpPr>
              <a:stCxn id="229" idx="1"/>
            </p:cNvCxnSpPr>
            <p:nvPr/>
          </p:nvCxnSpPr>
          <p:spPr bwMode="auto">
            <a:xfrm flipV="1">
              <a:off x="3147986" y="4348337"/>
              <a:ext cx="692896" cy="36243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" name="流程图: 直接访问存储器 96"/>
            <p:cNvSpPr/>
            <p:nvPr/>
          </p:nvSpPr>
          <p:spPr bwMode="auto">
            <a:xfrm flipH="1">
              <a:off x="2989908" y="1759568"/>
              <a:ext cx="566166" cy="2221290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6" name="流程图: 直接访问存储器 97"/>
            <p:cNvSpPr/>
            <p:nvPr/>
          </p:nvSpPr>
          <p:spPr bwMode="auto">
            <a:xfrm flipH="1">
              <a:off x="2786415" y="1858384"/>
              <a:ext cx="349427" cy="1044402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1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7" name="流程图: 直接访问存储器 98"/>
            <p:cNvSpPr/>
            <p:nvPr/>
          </p:nvSpPr>
          <p:spPr bwMode="auto">
            <a:xfrm flipH="1">
              <a:off x="2780099" y="2929683"/>
              <a:ext cx="349427" cy="10385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2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8" name="流程图: 直接访问存储器 99"/>
            <p:cNvSpPr/>
            <p:nvPr/>
          </p:nvSpPr>
          <p:spPr bwMode="auto">
            <a:xfrm flipH="1">
              <a:off x="2989463" y="3956803"/>
              <a:ext cx="566166" cy="1522707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9" name="流程图: 直接访问存储器 100"/>
            <p:cNvSpPr/>
            <p:nvPr/>
          </p:nvSpPr>
          <p:spPr bwMode="auto">
            <a:xfrm flipH="1">
              <a:off x="2798559" y="4118417"/>
              <a:ext cx="349427" cy="11847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Sub interface 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30" name="直接连接符 101"/>
            <p:cNvCxnSpPr/>
            <p:nvPr/>
          </p:nvCxnSpPr>
          <p:spPr bwMode="auto">
            <a:xfrm>
              <a:off x="2451782" y="2163119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直接连接符 102"/>
            <p:cNvCxnSpPr/>
            <p:nvPr/>
          </p:nvCxnSpPr>
          <p:spPr bwMode="auto">
            <a:xfrm>
              <a:off x="2441198" y="2844163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直接连接符 103"/>
            <p:cNvCxnSpPr/>
            <p:nvPr/>
          </p:nvCxnSpPr>
          <p:spPr bwMode="auto">
            <a:xfrm>
              <a:off x="2444984" y="353994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直接连接符 104"/>
            <p:cNvCxnSpPr/>
            <p:nvPr/>
          </p:nvCxnSpPr>
          <p:spPr bwMode="auto">
            <a:xfrm>
              <a:off x="2446912" y="4348336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直接连接符 105"/>
            <p:cNvCxnSpPr/>
            <p:nvPr/>
          </p:nvCxnSpPr>
          <p:spPr bwMode="auto">
            <a:xfrm>
              <a:off x="2449978" y="504347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" name="立方体 106"/>
            <p:cNvSpPr/>
            <p:nvPr/>
          </p:nvSpPr>
          <p:spPr bwMode="auto">
            <a:xfrm flipH="1">
              <a:off x="2120598" y="1755376"/>
              <a:ext cx="348487" cy="2228178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" name="立方体 107"/>
            <p:cNvSpPr/>
            <p:nvPr/>
          </p:nvSpPr>
          <p:spPr bwMode="auto">
            <a:xfrm flipH="1">
              <a:off x="1615595" y="1916987"/>
              <a:ext cx="682006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" name="立方体 108"/>
            <p:cNvSpPr/>
            <p:nvPr/>
          </p:nvSpPr>
          <p:spPr bwMode="auto">
            <a:xfrm flipH="1">
              <a:off x="1612999" y="258719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" name="立方体 109"/>
            <p:cNvSpPr/>
            <p:nvPr/>
          </p:nvSpPr>
          <p:spPr bwMode="auto">
            <a:xfrm flipH="1">
              <a:off x="1615595" y="3274584"/>
              <a:ext cx="677244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" name="立方体 110"/>
            <p:cNvSpPr/>
            <p:nvPr/>
          </p:nvSpPr>
          <p:spPr bwMode="auto">
            <a:xfrm flipH="1">
              <a:off x="2120598" y="3956803"/>
              <a:ext cx="348487" cy="1522707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" name="立方体 111"/>
            <p:cNvSpPr/>
            <p:nvPr/>
          </p:nvSpPr>
          <p:spPr bwMode="auto">
            <a:xfrm flipH="1">
              <a:off x="1612999" y="4118416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VM4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" name="立方体 112"/>
            <p:cNvSpPr/>
            <p:nvPr/>
          </p:nvSpPr>
          <p:spPr bwMode="auto">
            <a:xfrm flipH="1">
              <a:off x="1612999" y="478862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VM5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" name="文本框 241"/>
            <p:cNvSpPr txBox="1">
              <a:spLocks noChangeArrowheads="1"/>
            </p:cNvSpPr>
            <p:nvPr/>
          </p:nvSpPr>
          <p:spPr bwMode="auto">
            <a:xfrm>
              <a:off x="1091444" y="228964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10.1.1.1/24</a:t>
              </a:r>
            </a:p>
          </p:txBody>
        </p:sp>
        <p:sp>
          <p:nvSpPr>
            <p:cNvPr id="244" name="文本框 241"/>
            <p:cNvSpPr txBox="1">
              <a:spLocks noChangeArrowheads="1"/>
            </p:cNvSpPr>
            <p:nvPr/>
          </p:nvSpPr>
          <p:spPr bwMode="auto">
            <a:xfrm>
              <a:off x="1091444" y="2963046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10.1.1.2/24</a:t>
              </a:r>
            </a:p>
          </p:txBody>
        </p:sp>
        <p:sp>
          <p:nvSpPr>
            <p:cNvPr id="245" name="文本框 241"/>
            <p:cNvSpPr txBox="1">
              <a:spLocks noChangeArrowheads="1"/>
            </p:cNvSpPr>
            <p:nvPr/>
          </p:nvSpPr>
          <p:spPr bwMode="auto">
            <a:xfrm>
              <a:off x="1091444" y="365770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10.2.1.1/24</a:t>
              </a:r>
            </a:p>
          </p:txBody>
        </p:sp>
        <p:sp>
          <p:nvSpPr>
            <p:cNvPr id="246" name="文本框 241"/>
            <p:cNvSpPr txBox="1">
              <a:spLocks noChangeArrowheads="1"/>
            </p:cNvSpPr>
            <p:nvPr/>
          </p:nvSpPr>
          <p:spPr bwMode="auto">
            <a:xfrm>
              <a:off x="1091444" y="4491124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10.2.1.2/24</a:t>
              </a:r>
            </a:p>
          </p:txBody>
        </p:sp>
        <p:sp>
          <p:nvSpPr>
            <p:cNvPr id="247" name="文本框 241"/>
            <p:cNvSpPr txBox="1">
              <a:spLocks noChangeArrowheads="1"/>
            </p:cNvSpPr>
            <p:nvPr/>
          </p:nvSpPr>
          <p:spPr bwMode="auto">
            <a:xfrm>
              <a:off x="1091444" y="5164520"/>
              <a:ext cx="1151332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10.2.1.3/24</a:t>
              </a:r>
            </a:p>
          </p:txBody>
        </p:sp>
      </p:grpSp>
      <p:sp>
        <p:nvSpPr>
          <p:cNvPr id="276" name="任意多边形 1"/>
          <p:cNvSpPr/>
          <p:nvPr/>
        </p:nvSpPr>
        <p:spPr bwMode="auto">
          <a:xfrm>
            <a:off x="2417894" y="1831400"/>
            <a:ext cx="6328747" cy="2929748"/>
          </a:xfrm>
          <a:custGeom>
            <a:avLst/>
            <a:gdLst>
              <a:gd name="connsiteX0" fmla="*/ 0 w 7794608"/>
              <a:gd name="connsiteY0" fmla="*/ 483924 h 2859970"/>
              <a:gd name="connsiteX1" fmla="*/ 1297172 w 7794608"/>
              <a:gd name="connsiteY1" fmla="*/ 526454 h 2859970"/>
              <a:gd name="connsiteX2" fmla="*/ 2190307 w 7794608"/>
              <a:gd name="connsiteY2" fmla="*/ 1291998 h 2859970"/>
              <a:gd name="connsiteX3" fmla="*/ 3062177 w 7794608"/>
              <a:gd name="connsiteY3" fmla="*/ 1525915 h 2859970"/>
              <a:gd name="connsiteX4" fmla="*/ 3987209 w 7794608"/>
              <a:gd name="connsiteY4" fmla="*/ 1206938 h 2859970"/>
              <a:gd name="connsiteX5" fmla="*/ 6241311 w 7794608"/>
              <a:gd name="connsiteY5" fmla="*/ 398864 h 2859970"/>
              <a:gd name="connsiteX6" fmla="*/ 7389628 w 7794608"/>
              <a:gd name="connsiteY6" fmla="*/ 494557 h 2859970"/>
              <a:gd name="connsiteX7" fmla="*/ 7581014 w 7794608"/>
              <a:gd name="connsiteY7" fmla="*/ 5459 h 2859970"/>
              <a:gd name="connsiteX8" fmla="*/ 7793665 w 7794608"/>
              <a:gd name="connsiteY8" fmla="*/ 866696 h 2859970"/>
              <a:gd name="connsiteX9" fmla="*/ 7655442 w 7794608"/>
              <a:gd name="connsiteY9" fmla="*/ 717840 h 2859970"/>
              <a:gd name="connsiteX10" fmla="*/ 7570381 w 7794608"/>
              <a:gd name="connsiteY10" fmla="*/ 1111245 h 2859970"/>
              <a:gd name="connsiteX11" fmla="*/ 6953693 w 7794608"/>
              <a:gd name="connsiteY11" fmla="*/ 1206938 h 2859970"/>
              <a:gd name="connsiteX12" fmla="*/ 6592186 w 7794608"/>
              <a:gd name="connsiteY12" fmla="*/ 941124 h 2859970"/>
              <a:gd name="connsiteX13" fmla="*/ 6464595 w 7794608"/>
              <a:gd name="connsiteY13" fmla="*/ 590250 h 2859970"/>
              <a:gd name="connsiteX14" fmla="*/ 5784111 w 7794608"/>
              <a:gd name="connsiteY14" fmla="*/ 685943 h 2859970"/>
              <a:gd name="connsiteX15" fmla="*/ 4338084 w 7794608"/>
              <a:gd name="connsiteY15" fmla="*/ 1249468 h 2859970"/>
              <a:gd name="connsiteX16" fmla="*/ 4051004 w 7794608"/>
              <a:gd name="connsiteY16" fmla="*/ 1738566 h 2859970"/>
              <a:gd name="connsiteX17" fmla="*/ 4051004 w 7794608"/>
              <a:gd name="connsiteY17" fmla="*/ 2397785 h 2859970"/>
              <a:gd name="connsiteX18" fmla="*/ 3678865 w 7794608"/>
              <a:gd name="connsiteY18" fmla="*/ 2844352 h 2859970"/>
              <a:gd name="connsiteX19" fmla="*/ 2477386 w 7794608"/>
              <a:gd name="connsiteY19" fmla="*/ 2748659 h 2859970"/>
              <a:gd name="connsiteX20" fmla="*/ 0 w 7794608"/>
              <a:gd name="connsiteY20" fmla="*/ 2652966 h 285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794608" h="2859970">
                <a:moveTo>
                  <a:pt x="0" y="483924"/>
                </a:moveTo>
                <a:cubicBezTo>
                  <a:pt x="466060" y="437849"/>
                  <a:pt x="932121" y="391775"/>
                  <a:pt x="1297172" y="526454"/>
                </a:cubicBezTo>
                <a:cubicBezTo>
                  <a:pt x="1662223" y="661133"/>
                  <a:pt x="1896140" y="1125421"/>
                  <a:pt x="2190307" y="1291998"/>
                </a:cubicBezTo>
                <a:cubicBezTo>
                  <a:pt x="2484475" y="1458575"/>
                  <a:pt x="2762693" y="1540092"/>
                  <a:pt x="3062177" y="1525915"/>
                </a:cubicBezTo>
                <a:cubicBezTo>
                  <a:pt x="3361661" y="1511738"/>
                  <a:pt x="3987209" y="1206938"/>
                  <a:pt x="3987209" y="1206938"/>
                </a:cubicBezTo>
                <a:cubicBezTo>
                  <a:pt x="4517065" y="1019096"/>
                  <a:pt x="5674241" y="517594"/>
                  <a:pt x="6241311" y="398864"/>
                </a:cubicBezTo>
                <a:cubicBezTo>
                  <a:pt x="6808381" y="280134"/>
                  <a:pt x="7166344" y="560124"/>
                  <a:pt x="7389628" y="494557"/>
                </a:cubicBezTo>
                <a:cubicBezTo>
                  <a:pt x="7612912" y="428990"/>
                  <a:pt x="7513675" y="-56564"/>
                  <a:pt x="7581014" y="5459"/>
                </a:cubicBezTo>
                <a:cubicBezTo>
                  <a:pt x="7648353" y="67482"/>
                  <a:pt x="7781260" y="747966"/>
                  <a:pt x="7793665" y="866696"/>
                </a:cubicBezTo>
                <a:cubicBezTo>
                  <a:pt x="7806070" y="985426"/>
                  <a:pt x="7692656" y="677082"/>
                  <a:pt x="7655442" y="717840"/>
                </a:cubicBezTo>
                <a:cubicBezTo>
                  <a:pt x="7618228" y="758598"/>
                  <a:pt x="7687339" y="1029729"/>
                  <a:pt x="7570381" y="1111245"/>
                </a:cubicBezTo>
                <a:cubicBezTo>
                  <a:pt x="7453423" y="1192761"/>
                  <a:pt x="7116725" y="1235291"/>
                  <a:pt x="6953693" y="1206938"/>
                </a:cubicBezTo>
                <a:cubicBezTo>
                  <a:pt x="6790661" y="1178585"/>
                  <a:pt x="6673702" y="1043905"/>
                  <a:pt x="6592186" y="941124"/>
                </a:cubicBezTo>
                <a:cubicBezTo>
                  <a:pt x="6510670" y="838343"/>
                  <a:pt x="6599274" y="632780"/>
                  <a:pt x="6464595" y="590250"/>
                </a:cubicBezTo>
                <a:cubicBezTo>
                  <a:pt x="6329916" y="547720"/>
                  <a:pt x="6138530" y="576073"/>
                  <a:pt x="5784111" y="685943"/>
                </a:cubicBezTo>
                <a:cubicBezTo>
                  <a:pt x="5429693" y="795813"/>
                  <a:pt x="4626935" y="1074031"/>
                  <a:pt x="4338084" y="1249468"/>
                </a:cubicBezTo>
                <a:cubicBezTo>
                  <a:pt x="4049233" y="1424905"/>
                  <a:pt x="4098851" y="1547180"/>
                  <a:pt x="4051004" y="1738566"/>
                </a:cubicBezTo>
                <a:cubicBezTo>
                  <a:pt x="4003157" y="1929952"/>
                  <a:pt x="4113027" y="2213487"/>
                  <a:pt x="4051004" y="2397785"/>
                </a:cubicBezTo>
                <a:cubicBezTo>
                  <a:pt x="3988981" y="2582083"/>
                  <a:pt x="3941135" y="2785873"/>
                  <a:pt x="3678865" y="2844352"/>
                </a:cubicBezTo>
                <a:cubicBezTo>
                  <a:pt x="3416595" y="2902831"/>
                  <a:pt x="3090530" y="2780557"/>
                  <a:pt x="2477386" y="2748659"/>
                </a:cubicBezTo>
                <a:cubicBezTo>
                  <a:pt x="1864242" y="2716761"/>
                  <a:pt x="932121" y="2684863"/>
                  <a:pt x="0" y="265296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304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1091444" y="1318564"/>
            <a:ext cx="8748972" cy="4630716"/>
            <a:chOff x="1091444" y="1318564"/>
            <a:chExt cx="8748972" cy="4630716"/>
          </a:xfrm>
        </p:grpSpPr>
        <p:sp>
          <p:nvSpPr>
            <p:cNvPr id="78" name="矩形 71"/>
            <p:cNvSpPr/>
            <p:nvPr/>
          </p:nvSpPr>
          <p:spPr bwMode="auto">
            <a:xfrm>
              <a:off x="2639615" y="1669065"/>
              <a:ext cx="3094803" cy="4012519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TOR</a:t>
              </a:r>
              <a:endPara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9" name="组合 72"/>
            <p:cNvGrpSpPr/>
            <p:nvPr/>
          </p:nvGrpSpPr>
          <p:grpSpPr>
            <a:xfrm>
              <a:off x="6790117" y="1318564"/>
              <a:ext cx="1974178" cy="2309891"/>
              <a:chOff x="7793431" y="1798136"/>
              <a:chExt cx="2455093" cy="2219627"/>
            </a:xfrm>
          </p:grpSpPr>
          <p:sp>
            <p:nvSpPr>
              <p:cNvPr id="134" name="矩形 132"/>
              <p:cNvSpPr/>
              <p:nvPr/>
            </p:nvSpPr>
            <p:spPr bwMode="auto">
              <a:xfrm>
                <a:off x="7793431" y="1798136"/>
                <a:ext cx="2455093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GW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立方体 133"/>
              <p:cNvSpPr/>
              <p:nvPr/>
            </p:nvSpPr>
            <p:spPr bwMode="auto">
              <a:xfrm flipH="1">
                <a:off x="8645987" y="296849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立方体 134"/>
              <p:cNvSpPr/>
              <p:nvPr/>
            </p:nvSpPr>
            <p:spPr bwMode="auto">
              <a:xfrm flipH="1">
                <a:off x="8167787" y="296849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立方体 135"/>
              <p:cNvSpPr/>
              <p:nvPr/>
            </p:nvSpPr>
            <p:spPr bwMode="auto">
              <a:xfrm flipH="1">
                <a:off x="8645987" y="2246764"/>
                <a:ext cx="1315482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立方体 136"/>
              <p:cNvSpPr/>
              <p:nvPr/>
            </p:nvSpPr>
            <p:spPr bwMode="auto">
              <a:xfrm flipH="1">
                <a:off x="8167787" y="2246765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9" name="立方体 137"/>
              <p:cNvSpPr/>
              <p:nvPr/>
            </p:nvSpPr>
            <p:spPr bwMode="auto">
              <a:xfrm flipH="1">
                <a:off x="7943114" y="2178315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0" name="立方体 138"/>
              <p:cNvSpPr/>
              <p:nvPr/>
            </p:nvSpPr>
            <p:spPr bwMode="auto">
              <a:xfrm flipH="1">
                <a:off x="7943111" y="1885471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流程图: 磁盘 139"/>
              <p:cNvSpPr/>
              <p:nvPr/>
            </p:nvSpPr>
            <p:spPr bwMode="auto">
              <a:xfrm>
                <a:off x="9031789" y="2880368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BDIF2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流程图: 磁盘 140"/>
              <p:cNvSpPr/>
              <p:nvPr/>
            </p:nvSpPr>
            <p:spPr bwMode="auto">
              <a:xfrm>
                <a:off x="9000972" y="2148380"/>
                <a:ext cx="741271" cy="307381"/>
              </a:xfrm>
              <a:prstGeom prst="flowChartMagneticDisk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BDIF1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3"/>
            <p:cNvGrpSpPr/>
            <p:nvPr/>
          </p:nvGrpSpPr>
          <p:grpSpPr>
            <a:xfrm>
              <a:off x="6799140" y="3639389"/>
              <a:ext cx="3041276" cy="2309891"/>
              <a:chOff x="7656430" y="2245051"/>
              <a:chExt cx="3782140" cy="2219627"/>
            </a:xfrm>
          </p:grpSpPr>
          <p:sp>
            <p:nvSpPr>
              <p:cNvPr id="117" name="矩形 115"/>
              <p:cNvSpPr/>
              <p:nvPr/>
            </p:nvSpPr>
            <p:spPr bwMode="auto">
              <a:xfrm>
                <a:off x="7656430" y="2245051"/>
                <a:ext cx="2455310" cy="2219627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r" defTabSz="685800">
                  <a:buClr>
                    <a:srgbClr val="CC9900"/>
                  </a:buClr>
                </a:pPr>
                <a:r>
                  <a:rPr lang="en-US" altLang="zh-C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Arial" panose="020B0604020202020204" pitchFamily="34" charset="0"/>
                  </a:rPr>
                  <a:t>TOR</a:t>
                </a:r>
                <a:endParaRPr lang="zh-CN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立方体 116"/>
              <p:cNvSpPr/>
              <p:nvPr/>
            </p:nvSpPr>
            <p:spPr bwMode="auto">
              <a:xfrm flipH="1">
                <a:off x="8508986" y="341540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立方体 117"/>
              <p:cNvSpPr/>
              <p:nvPr/>
            </p:nvSpPr>
            <p:spPr bwMode="auto">
              <a:xfrm flipH="1">
                <a:off x="8030786" y="341541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" name="立方体 118"/>
              <p:cNvSpPr/>
              <p:nvPr/>
            </p:nvSpPr>
            <p:spPr bwMode="auto">
              <a:xfrm flipH="1">
                <a:off x="8508986" y="2693679"/>
                <a:ext cx="790664" cy="560488"/>
              </a:xfrm>
              <a:prstGeom prst="cube">
                <a:avLst>
                  <a:gd name="adj" fmla="val 4455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立方体 119"/>
              <p:cNvSpPr/>
              <p:nvPr/>
            </p:nvSpPr>
            <p:spPr bwMode="auto">
              <a:xfrm flipH="1">
                <a:off x="8030786" y="2693680"/>
                <a:ext cx="753799" cy="560487"/>
              </a:xfrm>
              <a:prstGeom prst="cube">
                <a:avLst>
                  <a:gd name="adj" fmla="val 441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立方体 120"/>
              <p:cNvSpPr/>
              <p:nvPr/>
            </p:nvSpPr>
            <p:spPr bwMode="auto">
              <a:xfrm flipH="1">
                <a:off x="7806113" y="2625230"/>
                <a:ext cx="471229" cy="1413362"/>
              </a:xfrm>
              <a:prstGeom prst="cube">
                <a:avLst>
                  <a:gd name="adj" fmla="val 52661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3" name="立方体 121"/>
              <p:cNvSpPr/>
              <p:nvPr/>
            </p:nvSpPr>
            <p:spPr bwMode="auto">
              <a:xfrm flipH="1">
                <a:off x="7806110" y="2332386"/>
                <a:ext cx="978473" cy="1999946"/>
              </a:xfrm>
              <a:prstGeom prst="cube">
                <a:avLst>
                  <a:gd name="adj" fmla="val 25950"/>
                </a:avLst>
              </a:prstGeom>
              <a:solidFill>
                <a:srgbClr val="F8F8F8">
                  <a:alpha val="49804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NVE3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流程图: 直接访问存储器 122"/>
              <p:cNvSpPr/>
              <p:nvPr/>
            </p:nvSpPr>
            <p:spPr bwMode="auto">
              <a:xfrm flipH="1">
                <a:off x="9638983" y="2769688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流程图: 直接访问存储器 123"/>
              <p:cNvSpPr/>
              <p:nvPr/>
            </p:nvSpPr>
            <p:spPr bwMode="auto">
              <a:xfrm flipH="1">
                <a:off x="9638982" y="3393337"/>
                <a:ext cx="294947" cy="560652"/>
              </a:xfrm>
              <a:prstGeom prst="flowChartMagneticDrum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流程图: 直接访问存储器 124"/>
              <p:cNvSpPr/>
              <p:nvPr/>
            </p:nvSpPr>
            <p:spPr bwMode="auto">
              <a:xfrm flipH="1">
                <a:off x="9437242" y="2695811"/>
                <a:ext cx="375193" cy="1337770"/>
              </a:xfrm>
              <a:prstGeom prst="flowChartMagneticDrum">
                <a:avLst/>
              </a:prstGeom>
              <a:solidFill>
                <a:srgbClr val="99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立方体 125"/>
              <p:cNvSpPr/>
              <p:nvPr/>
            </p:nvSpPr>
            <p:spPr bwMode="auto">
              <a:xfrm flipH="1">
                <a:off x="10572715" y="2834328"/>
                <a:ext cx="865855" cy="396296"/>
              </a:xfrm>
              <a:prstGeom prst="cube">
                <a:avLst>
                  <a:gd name="adj" fmla="val 47667"/>
                </a:avLst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VM6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立方体 126"/>
              <p:cNvSpPr/>
              <p:nvPr/>
            </p:nvSpPr>
            <p:spPr bwMode="auto">
              <a:xfrm flipH="1">
                <a:off x="10539127" y="3443616"/>
                <a:ext cx="899443" cy="396296"/>
              </a:xfrm>
              <a:prstGeom prst="cube">
                <a:avLst>
                  <a:gd name="adj" fmla="val 47667"/>
                </a:avLst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VM7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立方体 127"/>
              <p:cNvSpPr/>
              <p:nvPr/>
            </p:nvSpPr>
            <p:spPr bwMode="auto">
              <a:xfrm flipH="1">
                <a:off x="10290777" y="2706909"/>
                <a:ext cx="433380" cy="1322660"/>
              </a:xfrm>
              <a:prstGeom prst="cube">
                <a:avLst>
                  <a:gd name="adj" fmla="val 41122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wordArtVertRtl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>
                  <a:buClr>
                    <a:srgbClr val="CC9900"/>
                  </a:buClr>
                </a:pP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8"/>
              <p:cNvCxnSpPr/>
              <p:nvPr/>
            </p:nvCxnSpPr>
            <p:spPr bwMode="auto">
              <a:xfrm>
                <a:off x="9933929" y="371497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直接连接符 129"/>
              <p:cNvCxnSpPr/>
              <p:nvPr/>
            </p:nvCxnSpPr>
            <p:spPr bwMode="auto">
              <a:xfrm flipV="1">
                <a:off x="9297371" y="3714979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直接连接符 130"/>
              <p:cNvCxnSpPr/>
              <p:nvPr/>
            </p:nvCxnSpPr>
            <p:spPr bwMode="auto">
              <a:xfrm flipV="1">
                <a:off x="9305219" y="3061112"/>
                <a:ext cx="203424" cy="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直接连接符 131"/>
              <p:cNvCxnSpPr/>
              <p:nvPr/>
            </p:nvCxnSpPr>
            <p:spPr bwMode="auto">
              <a:xfrm>
                <a:off x="9933929" y="3059949"/>
                <a:ext cx="4260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1" name="圆柱形 74"/>
            <p:cNvSpPr/>
            <p:nvPr/>
          </p:nvSpPr>
          <p:spPr bwMode="auto">
            <a:xfrm rot="15000000">
              <a:off x="6001883" y="1571590"/>
              <a:ext cx="385866" cy="2026371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圆柱形 75"/>
            <p:cNvSpPr/>
            <p:nvPr/>
          </p:nvSpPr>
          <p:spPr bwMode="auto">
            <a:xfrm rot="17400000">
              <a:off x="6003010" y="3593962"/>
              <a:ext cx="385866" cy="2026370"/>
            </a:xfrm>
            <a:prstGeom prst="can">
              <a:avLst/>
            </a:prstGeom>
            <a:gradFill flip="none" rotWithShape="1">
              <a:gsLst>
                <a:gs pos="0">
                  <a:srgbClr val="EAEAEA">
                    <a:shade val="30000"/>
                    <a:satMod val="115000"/>
                  </a:srgbClr>
                </a:gs>
                <a:gs pos="50000">
                  <a:srgbClr val="EAEAEA">
                    <a:shade val="67500"/>
                    <a:satMod val="115000"/>
                  </a:srgbClr>
                </a:gs>
                <a:gs pos="100000">
                  <a:srgbClr val="EAEAE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VXLAN Tunnel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3" name="组合 76"/>
            <p:cNvGrpSpPr/>
            <p:nvPr/>
          </p:nvGrpSpPr>
          <p:grpSpPr>
            <a:xfrm>
              <a:off x="6363061" y="2538939"/>
              <a:ext cx="1478441" cy="2196889"/>
              <a:chOff x="6008374" y="2791516"/>
              <a:chExt cx="1838593" cy="2111041"/>
            </a:xfrm>
          </p:grpSpPr>
          <p:sp>
            <p:nvSpPr>
              <p:cNvPr id="115" name="空心弧 113"/>
              <p:cNvSpPr/>
              <p:nvPr/>
            </p:nvSpPr>
            <p:spPr bwMode="auto">
              <a:xfrm rot="16200000">
                <a:off x="5872150" y="2927740"/>
                <a:ext cx="2111041" cy="1838593"/>
              </a:xfrm>
              <a:prstGeom prst="blockArc">
                <a:avLst>
                  <a:gd name="adj1" fmla="val 10800000"/>
                  <a:gd name="adj2" fmla="val 2"/>
                  <a:gd name="adj3" fmla="val 19111"/>
                </a:avLst>
              </a:prstGeom>
              <a:gradFill flip="none" rotWithShape="1">
                <a:gsLst>
                  <a:gs pos="0">
                    <a:srgbClr val="EAEAEA">
                      <a:shade val="30000"/>
                      <a:satMod val="115000"/>
                    </a:srgbClr>
                  </a:gs>
                  <a:gs pos="50000">
                    <a:srgbClr val="EAEAEA">
                      <a:shade val="67500"/>
                      <a:satMod val="115000"/>
                    </a:srgbClr>
                  </a:gs>
                  <a:gs pos="100000">
                    <a:srgbClr val="EAEAEA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16" name="矩形 114"/>
              <p:cNvSpPr/>
              <p:nvPr/>
            </p:nvSpPr>
            <p:spPr>
              <a:xfrm rot="16200000">
                <a:off x="5820413" y="3397022"/>
                <a:ext cx="1410964" cy="582244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VXLAN</a:t>
                </a:r>
                <a:r>
                  <a:rPr lang="zh-CN" altLang="en-US" sz="1200" dirty="0"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Tunnel 3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立方体 77"/>
            <p:cNvSpPr/>
            <p:nvPr/>
          </p:nvSpPr>
          <p:spPr bwMode="auto">
            <a:xfrm flipH="1">
              <a:off x="4945135" y="2279624"/>
              <a:ext cx="479648" cy="2775781"/>
            </a:xfrm>
            <a:prstGeom prst="cube">
              <a:avLst>
                <a:gd name="adj" fmla="val 52661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VTEP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立方体 88"/>
            <p:cNvSpPr/>
            <p:nvPr/>
          </p:nvSpPr>
          <p:spPr bwMode="auto">
            <a:xfrm flipH="1">
              <a:off x="4437910" y="2416343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立方体 89"/>
            <p:cNvSpPr/>
            <p:nvPr/>
          </p:nvSpPr>
          <p:spPr bwMode="auto">
            <a:xfrm flipH="1">
              <a:off x="4438863" y="3852446"/>
              <a:ext cx="791364" cy="1016981"/>
            </a:xfrm>
            <a:prstGeom prst="cube">
              <a:avLst>
                <a:gd name="adj" fmla="val 32469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VNI2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立方体 90"/>
            <p:cNvSpPr/>
            <p:nvPr/>
          </p:nvSpPr>
          <p:spPr bwMode="auto">
            <a:xfrm flipH="1">
              <a:off x="4454777" y="1936037"/>
              <a:ext cx="1005383" cy="3483983"/>
            </a:xfrm>
            <a:prstGeom prst="cube">
              <a:avLst>
                <a:gd name="adj" fmla="val 24728"/>
              </a:avLst>
            </a:prstGeom>
            <a:solidFill>
              <a:srgbClr val="F8F8F8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NVE1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立方体 91"/>
            <p:cNvSpPr/>
            <p:nvPr/>
          </p:nvSpPr>
          <p:spPr bwMode="auto">
            <a:xfrm flipH="1">
              <a:off x="3738368" y="2416345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立方体 92"/>
            <p:cNvSpPr/>
            <p:nvPr/>
          </p:nvSpPr>
          <p:spPr bwMode="auto">
            <a:xfrm flipH="1">
              <a:off x="3739321" y="3852448"/>
              <a:ext cx="1017878" cy="1016980"/>
            </a:xfrm>
            <a:prstGeom prst="cube">
              <a:avLst>
                <a:gd name="adj" fmla="val 3282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BD2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34"/>
            <p:cNvCxnSpPr>
              <a:stCxn id="94" idx="1"/>
            </p:cNvCxnSpPr>
            <p:nvPr/>
          </p:nvCxnSpPr>
          <p:spPr bwMode="auto">
            <a:xfrm>
              <a:off x="3135842" y="2380585"/>
              <a:ext cx="697714" cy="41665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连接符 34"/>
            <p:cNvCxnSpPr/>
            <p:nvPr/>
          </p:nvCxnSpPr>
          <p:spPr bwMode="auto">
            <a:xfrm rot="16200000" flipH="1">
              <a:off x="3087631" y="3577135"/>
              <a:ext cx="840220" cy="76991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连接符 36"/>
            <p:cNvCxnSpPr>
              <a:stCxn id="97" idx="1"/>
            </p:cNvCxnSpPr>
            <p:nvPr/>
          </p:nvCxnSpPr>
          <p:spPr bwMode="auto">
            <a:xfrm flipV="1">
              <a:off x="3147986" y="4348337"/>
              <a:ext cx="692896" cy="36243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流程图: 直接访问存储器 96"/>
            <p:cNvSpPr/>
            <p:nvPr/>
          </p:nvSpPr>
          <p:spPr bwMode="auto">
            <a:xfrm flipH="1">
              <a:off x="2989908" y="1759568"/>
              <a:ext cx="566166" cy="2221290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流程图: 直接访问存储器 97"/>
            <p:cNvSpPr/>
            <p:nvPr/>
          </p:nvSpPr>
          <p:spPr bwMode="auto">
            <a:xfrm flipH="1">
              <a:off x="2786415" y="1858384"/>
              <a:ext cx="349427" cy="1044402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1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流程图: 直接访问存储器 98"/>
            <p:cNvSpPr/>
            <p:nvPr/>
          </p:nvSpPr>
          <p:spPr bwMode="auto">
            <a:xfrm flipH="1">
              <a:off x="2780099" y="2929683"/>
              <a:ext cx="349427" cy="10385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050" dirty="0">
                  <a:latin typeface="+mn-ea"/>
                  <a:ea typeface="+mn-ea"/>
                  <a:cs typeface="Arial" panose="020B0604020202020204" pitchFamily="34" charset="0"/>
                </a:rPr>
                <a:t>Sub interface 2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流程图: 直接访问存储器 99"/>
            <p:cNvSpPr/>
            <p:nvPr/>
          </p:nvSpPr>
          <p:spPr bwMode="auto">
            <a:xfrm flipH="1">
              <a:off x="2989463" y="3956803"/>
              <a:ext cx="566166" cy="1522707"/>
            </a:xfrm>
            <a:prstGeom prst="flowChartMagneticDrum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Interface 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流程图: 直接访问存储器 100"/>
            <p:cNvSpPr/>
            <p:nvPr/>
          </p:nvSpPr>
          <p:spPr bwMode="auto">
            <a:xfrm flipH="1">
              <a:off x="2798559" y="4118417"/>
              <a:ext cx="349427" cy="1184714"/>
            </a:xfrm>
            <a:prstGeom prst="flowChartMagneticDrum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Sub interface 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101"/>
            <p:cNvCxnSpPr/>
            <p:nvPr/>
          </p:nvCxnSpPr>
          <p:spPr bwMode="auto">
            <a:xfrm>
              <a:off x="2451782" y="2163119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直接连接符 102"/>
            <p:cNvCxnSpPr/>
            <p:nvPr/>
          </p:nvCxnSpPr>
          <p:spPr bwMode="auto">
            <a:xfrm>
              <a:off x="2441198" y="2844163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接连接符 103"/>
            <p:cNvCxnSpPr/>
            <p:nvPr/>
          </p:nvCxnSpPr>
          <p:spPr bwMode="auto">
            <a:xfrm>
              <a:off x="2444984" y="353994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4"/>
            <p:cNvCxnSpPr/>
            <p:nvPr/>
          </p:nvCxnSpPr>
          <p:spPr bwMode="auto">
            <a:xfrm>
              <a:off x="2446912" y="4348336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5"/>
            <p:cNvCxnSpPr/>
            <p:nvPr/>
          </p:nvCxnSpPr>
          <p:spPr bwMode="auto">
            <a:xfrm>
              <a:off x="2449978" y="5043477"/>
              <a:ext cx="439537" cy="32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立方体 106"/>
            <p:cNvSpPr/>
            <p:nvPr/>
          </p:nvSpPr>
          <p:spPr bwMode="auto">
            <a:xfrm flipH="1">
              <a:off x="2120598" y="1755376"/>
              <a:ext cx="348487" cy="2228178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立方体 107"/>
            <p:cNvSpPr/>
            <p:nvPr/>
          </p:nvSpPr>
          <p:spPr bwMode="auto">
            <a:xfrm flipH="1">
              <a:off x="1615595" y="1916987"/>
              <a:ext cx="682006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VM1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" name="立方体 108"/>
            <p:cNvSpPr/>
            <p:nvPr/>
          </p:nvSpPr>
          <p:spPr bwMode="auto">
            <a:xfrm flipH="1">
              <a:off x="1612999" y="258719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6" name="立方体 109"/>
            <p:cNvSpPr/>
            <p:nvPr/>
          </p:nvSpPr>
          <p:spPr bwMode="auto">
            <a:xfrm flipH="1">
              <a:off x="1615595" y="3274584"/>
              <a:ext cx="677244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VM3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" name="立方体 110"/>
            <p:cNvSpPr/>
            <p:nvPr/>
          </p:nvSpPr>
          <p:spPr bwMode="auto">
            <a:xfrm flipH="1">
              <a:off x="2120598" y="3956803"/>
              <a:ext cx="348487" cy="1522707"/>
            </a:xfrm>
            <a:prstGeom prst="cube">
              <a:avLst>
                <a:gd name="adj" fmla="val 41122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OVS2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" name="立方体 111"/>
            <p:cNvSpPr/>
            <p:nvPr/>
          </p:nvSpPr>
          <p:spPr bwMode="auto">
            <a:xfrm flipH="1">
              <a:off x="1612999" y="4118416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VM4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立方体 112"/>
            <p:cNvSpPr/>
            <p:nvPr/>
          </p:nvSpPr>
          <p:spPr bwMode="auto">
            <a:xfrm flipH="1">
              <a:off x="1612999" y="4788628"/>
              <a:ext cx="679840" cy="412412"/>
            </a:xfrm>
            <a:prstGeom prst="cube">
              <a:avLst>
                <a:gd name="adj" fmla="val 47667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>
                  <a:srgbClr val="CC9900"/>
                </a:buClr>
              </a:pPr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VM5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0" name="文本框 241"/>
            <p:cNvSpPr txBox="1">
              <a:spLocks noChangeArrowheads="1"/>
            </p:cNvSpPr>
            <p:nvPr/>
          </p:nvSpPr>
          <p:spPr bwMode="auto">
            <a:xfrm>
              <a:off x="1091444" y="228964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10.1.1.1/24</a:t>
              </a:r>
            </a:p>
          </p:txBody>
        </p:sp>
        <p:sp>
          <p:nvSpPr>
            <p:cNvPr id="111" name="文本框 241"/>
            <p:cNvSpPr txBox="1">
              <a:spLocks noChangeArrowheads="1"/>
            </p:cNvSpPr>
            <p:nvPr/>
          </p:nvSpPr>
          <p:spPr bwMode="auto">
            <a:xfrm>
              <a:off x="1091444" y="2963046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10.1.1.2/24</a:t>
              </a:r>
            </a:p>
          </p:txBody>
        </p:sp>
        <p:sp>
          <p:nvSpPr>
            <p:cNvPr id="112" name="文本框 241"/>
            <p:cNvSpPr txBox="1">
              <a:spLocks noChangeArrowheads="1"/>
            </p:cNvSpPr>
            <p:nvPr/>
          </p:nvSpPr>
          <p:spPr bwMode="auto">
            <a:xfrm>
              <a:off x="1091444" y="3657707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10.2.1.1/24</a:t>
              </a:r>
            </a:p>
          </p:txBody>
        </p:sp>
        <p:sp>
          <p:nvSpPr>
            <p:cNvPr id="113" name="文本框 241"/>
            <p:cNvSpPr txBox="1">
              <a:spLocks noChangeArrowheads="1"/>
            </p:cNvSpPr>
            <p:nvPr/>
          </p:nvSpPr>
          <p:spPr bwMode="auto">
            <a:xfrm>
              <a:off x="1091444" y="4491124"/>
              <a:ext cx="1151331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10.2.1.2/24</a:t>
              </a:r>
            </a:p>
          </p:txBody>
        </p:sp>
        <p:sp>
          <p:nvSpPr>
            <p:cNvPr id="114" name="文本框 241"/>
            <p:cNvSpPr txBox="1">
              <a:spLocks noChangeArrowheads="1"/>
            </p:cNvSpPr>
            <p:nvPr/>
          </p:nvSpPr>
          <p:spPr bwMode="auto">
            <a:xfrm>
              <a:off x="1091444" y="5164520"/>
              <a:ext cx="1151332" cy="25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 fontAlgn="ctr"/>
              <a:r>
                <a:rPr lang="en-US" altLang="zh-CN" sz="1200" dirty="0">
                  <a:latin typeface="+mn-ea"/>
                  <a:ea typeface="+mn-ea"/>
                  <a:cs typeface="Calibri" pitchFamily="34" charset="0"/>
                </a:rPr>
                <a:t>10.2.1.3/24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+mn-ea"/>
                <a:ea typeface="+mn-ea"/>
              </a:rPr>
              <a:t>VXLAN</a:t>
            </a:r>
            <a:r>
              <a:rPr lang="zh-CN" altLang="en-US" dirty="0">
                <a:latin typeface="+mn-ea"/>
                <a:ea typeface="+mn-ea"/>
              </a:rPr>
              <a:t>转发模型之不同网段</a:t>
            </a:r>
            <a:r>
              <a:rPr lang="en-US" altLang="zh-CN" dirty="0">
                <a:latin typeface="+mn-ea"/>
                <a:ea typeface="+mn-ea"/>
              </a:rPr>
              <a:t>VM</a:t>
            </a:r>
            <a:r>
              <a:rPr lang="zh-CN" altLang="en-US" dirty="0">
                <a:latin typeface="+mn-ea"/>
                <a:ea typeface="+mn-ea"/>
              </a:rPr>
              <a:t>互访 </a:t>
            </a:r>
            <a:r>
              <a:rPr lang="en-US" dirty="0">
                <a:latin typeface="+mn-ea"/>
                <a:ea typeface="+mn-ea"/>
              </a:rPr>
              <a:t>(3)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08382" y="5953094"/>
            <a:ext cx="780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  <a:ea typeface="+mn-ea"/>
              </a:rPr>
              <a:t>Scenario 3</a:t>
            </a:r>
            <a:r>
              <a:rPr lang="en-US" sz="1400" dirty="0">
                <a:latin typeface="+mn-lt"/>
                <a:ea typeface="+mn-ea"/>
              </a:rPr>
              <a:t>: Both VMs located at different </a:t>
            </a:r>
            <a:r>
              <a:rPr lang="en-US" sz="1400" dirty="0" err="1">
                <a:latin typeface="+mn-lt"/>
                <a:ea typeface="+mn-ea"/>
              </a:rPr>
              <a:t>vSwitches</a:t>
            </a:r>
            <a:r>
              <a:rPr lang="en-US" sz="1400" dirty="0">
                <a:latin typeface="+mn-lt"/>
                <a:ea typeface="+mn-ea"/>
              </a:rPr>
              <a:t> connected to different TOR</a:t>
            </a:r>
          </a:p>
        </p:txBody>
      </p:sp>
      <p:sp>
        <p:nvSpPr>
          <p:cNvPr id="75" name="任意多边形 2"/>
          <p:cNvSpPr/>
          <p:nvPr/>
        </p:nvSpPr>
        <p:spPr bwMode="auto">
          <a:xfrm>
            <a:off x="2291450" y="1626384"/>
            <a:ext cx="7108407" cy="3494804"/>
          </a:xfrm>
          <a:custGeom>
            <a:avLst/>
            <a:gdLst>
              <a:gd name="connsiteX0" fmla="*/ 0 w 9133368"/>
              <a:gd name="connsiteY0" fmla="*/ 484300 h 3514191"/>
              <a:gd name="connsiteX1" fmla="*/ 1265275 w 9133368"/>
              <a:gd name="connsiteY1" fmla="*/ 558728 h 3514191"/>
              <a:gd name="connsiteX2" fmla="*/ 2211572 w 9133368"/>
              <a:gd name="connsiteY2" fmla="*/ 1334905 h 3514191"/>
              <a:gd name="connsiteX3" fmla="*/ 3242930 w 9133368"/>
              <a:gd name="connsiteY3" fmla="*/ 1547556 h 3514191"/>
              <a:gd name="connsiteX4" fmla="*/ 6156251 w 9133368"/>
              <a:gd name="connsiteY4" fmla="*/ 516198 h 3514191"/>
              <a:gd name="connsiteX5" fmla="*/ 7283303 w 9133368"/>
              <a:gd name="connsiteY5" fmla="*/ 505565 h 3514191"/>
              <a:gd name="connsiteX6" fmla="*/ 7581014 w 9133368"/>
              <a:gd name="connsiteY6" fmla="*/ 5835 h 3514191"/>
              <a:gd name="connsiteX7" fmla="*/ 7814930 w 9133368"/>
              <a:gd name="connsiteY7" fmla="*/ 888337 h 3514191"/>
              <a:gd name="connsiteX8" fmla="*/ 7602279 w 9133368"/>
              <a:gd name="connsiteY8" fmla="*/ 707584 h 3514191"/>
              <a:gd name="connsiteX9" fmla="*/ 7527851 w 9133368"/>
              <a:gd name="connsiteY9" fmla="*/ 1154151 h 3514191"/>
              <a:gd name="connsiteX10" fmla="*/ 6847368 w 9133368"/>
              <a:gd name="connsiteY10" fmla="*/ 1175416 h 3514191"/>
              <a:gd name="connsiteX11" fmla="*/ 6560289 w 9133368"/>
              <a:gd name="connsiteY11" fmla="*/ 1005295 h 3514191"/>
              <a:gd name="connsiteX12" fmla="*/ 6134986 w 9133368"/>
              <a:gd name="connsiteY12" fmla="*/ 1005295 h 3514191"/>
              <a:gd name="connsiteX13" fmla="*/ 5762847 w 9133368"/>
              <a:gd name="connsiteY13" fmla="*/ 1271109 h 3514191"/>
              <a:gd name="connsiteX14" fmla="*/ 5613991 w 9133368"/>
              <a:gd name="connsiteY14" fmla="*/ 1834635 h 3514191"/>
              <a:gd name="connsiteX15" fmla="*/ 5645889 w 9133368"/>
              <a:gd name="connsiteY15" fmla="*/ 2111081 h 3514191"/>
              <a:gd name="connsiteX16" fmla="*/ 5847907 w 9133368"/>
              <a:gd name="connsiteY16" fmla="*/ 2515119 h 3514191"/>
              <a:gd name="connsiteX17" fmla="*/ 6209414 w 9133368"/>
              <a:gd name="connsiteY17" fmla="*/ 2759667 h 3514191"/>
              <a:gd name="connsiteX18" fmla="*/ 6453963 w 9133368"/>
              <a:gd name="connsiteY18" fmla="*/ 2887258 h 3514191"/>
              <a:gd name="connsiteX19" fmla="*/ 6592186 w 9133368"/>
              <a:gd name="connsiteY19" fmla="*/ 3440151 h 3514191"/>
              <a:gd name="connsiteX20" fmla="*/ 7219507 w 9133368"/>
              <a:gd name="connsiteY20" fmla="*/ 3503947 h 3514191"/>
              <a:gd name="connsiteX21" fmla="*/ 9133368 w 9133368"/>
              <a:gd name="connsiteY21" fmla="*/ 3397621 h 351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33368" h="3514191">
                <a:moveTo>
                  <a:pt x="0" y="484300"/>
                </a:moveTo>
                <a:cubicBezTo>
                  <a:pt x="448340" y="450630"/>
                  <a:pt x="896680" y="416960"/>
                  <a:pt x="1265275" y="558728"/>
                </a:cubicBezTo>
                <a:cubicBezTo>
                  <a:pt x="1633870" y="700496"/>
                  <a:pt x="1881963" y="1170100"/>
                  <a:pt x="2211572" y="1334905"/>
                </a:cubicBezTo>
                <a:cubicBezTo>
                  <a:pt x="2541181" y="1499710"/>
                  <a:pt x="2585484" y="1684007"/>
                  <a:pt x="3242930" y="1547556"/>
                </a:cubicBezTo>
                <a:cubicBezTo>
                  <a:pt x="3900376" y="1411105"/>
                  <a:pt x="5482856" y="689863"/>
                  <a:pt x="6156251" y="516198"/>
                </a:cubicBezTo>
                <a:cubicBezTo>
                  <a:pt x="6829646" y="342533"/>
                  <a:pt x="7045843" y="590625"/>
                  <a:pt x="7283303" y="505565"/>
                </a:cubicBezTo>
                <a:cubicBezTo>
                  <a:pt x="7520763" y="420505"/>
                  <a:pt x="7492410" y="-57960"/>
                  <a:pt x="7581014" y="5835"/>
                </a:cubicBezTo>
                <a:cubicBezTo>
                  <a:pt x="7669618" y="69630"/>
                  <a:pt x="7811386" y="771379"/>
                  <a:pt x="7814930" y="888337"/>
                </a:cubicBezTo>
                <a:cubicBezTo>
                  <a:pt x="7818474" y="1005295"/>
                  <a:pt x="7650126" y="663282"/>
                  <a:pt x="7602279" y="707584"/>
                </a:cubicBezTo>
                <a:cubicBezTo>
                  <a:pt x="7554432" y="751886"/>
                  <a:pt x="7653670" y="1076179"/>
                  <a:pt x="7527851" y="1154151"/>
                </a:cubicBezTo>
                <a:cubicBezTo>
                  <a:pt x="7402032" y="1232123"/>
                  <a:pt x="7008628" y="1200225"/>
                  <a:pt x="6847368" y="1175416"/>
                </a:cubicBezTo>
                <a:cubicBezTo>
                  <a:pt x="6686108" y="1150607"/>
                  <a:pt x="6679019" y="1033649"/>
                  <a:pt x="6560289" y="1005295"/>
                </a:cubicBezTo>
                <a:cubicBezTo>
                  <a:pt x="6441559" y="976942"/>
                  <a:pt x="6267893" y="960993"/>
                  <a:pt x="6134986" y="1005295"/>
                </a:cubicBezTo>
                <a:cubicBezTo>
                  <a:pt x="6002079" y="1049597"/>
                  <a:pt x="5849679" y="1132886"/>
                  <a:pt x="5762847" y="1271109"/>
                </a:cubicBezTo>
                <a:cubicBezTo>
                  <a:pt x="5676015" y="1409332"/>
                  <a:pt x="5633484" y="1694640"/>
                  <a:pt x="5613991" y="1834635"/>
                </a:cubicBezTo>
                <a:cubicBezTo>
                  <a:pt x="5594498" y="1974630"/>
                  <a:pt x="5606903" y="1997667"/>
                  <a:pt x="5645889" y="2111081"/>
                </a:cubicBezTo>
                <a:cubicBezTo>
                  <a:pt x="5684875" y="2224495"/>
                  <a:pt x="5753986" y="2407021"/>
                  <a:pt x="5847907" y="2515119"/>
                </a:cubicBezTo>
                <a:cubicBezTo>
                  <a:pt x="5941828" y="2623217"/>
                  <a:pt x="6108405" y="2697644"/>
                  <a:pt x="6209414" y="2759667"/>
                </a:cubicBezTo>
                <a:cubicBezTo>
                  <a:pt x="6310423" y="2821690"/>
                  <a:pt x="6390168" y="2773844"/>
                  <a:pt x="6453963" y="2887258"/>
                </a:cubicBezTo>
                <a:cubicBezTo>
                  <a:pt x="6517758" y="3000672"/>
                  <a:pt x="6464595" y="3337370"/>
                  <a:pt x="6592186" y="3440151"/>
                </a:cubicBezTo>
                <a:cubicBezTo>
                  <a:pt x="6719777" y="3542932"/>
                  <a:pt x="6795977" y="3511035"/>
                  <a:pt x="7219507" y="3503947"/>
                </a:cubicBezTo>
                <a:cubicBezTo>
                  <a:pt x="7643037" y="3496859"/>
                  <a:pt x="8388202" y="3447240"/>
                  <a:pt x="9133368" y="339762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716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SDN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网络面临的云化挑战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报文转发流程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云</a:t>
            </a:r>
            <a:r>
              <a:rPr lang="en-US" altLang="zh-CN" b="1" dirty="0"/>
              <a:t>DC</a:t>
            </a:r>
            <a:r>
              <a:rPr lang="zh-CN" altLang="en-US" b="1" dirty="0"/>
              <a:t>中</a:t>
            </a:r>
            <a:r>
              <a:rPr lang="en-US" b="1" dirty="0"/>
              <a:t>VXLAN </a:t>
            </a:r>
            <a:r>
              <a:rPr lang="zh-CN" altLang="en-US" b="1" dirty="0"/>
              <a:t>相关概念及应用</a:t>
            </a:r>
            <a:endParaRPr lang="en-US" altLang="zh-CN" b="1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0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???? Bold" charset="0"/>
              </a:rPr>
              <a:t>VXLAN </a:t>
            </a:r>
            <a:r>
              <a:rPr lang="zh-CN" altLang="en-US" dirty="0">
                <a:sym typeface="???? Bold" charset="0"/>
              </a:rPr>
              <a:t>基于</a:t>
            </a:r>
            <a:r>
              <a:rPr lang="en-US" altLang="zh-CN" dirty="0">
                <a:sym typeface="???? Bold" charset="0"/>
              </a:rPr>
              <a:t>Spine-Leaf</a:t>
            </a:r>
            <a:r>
              <a:rPr lang="zh-CN" altLang="en-US" dirty="0">
                <a:sym typeface="???? Bold" charset="0"/>
              </a:rPr>
              <a:t>组网架构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87488" y="1535347"/>
            <a:ext cx="9289032" cy="4593954"/>
            <a:chOff x="3584989" y="2015379"/>
            <a:chExt cx="4455229" cy="3000494"/>
          </a:xfrm>
        </p:grpSpPr>
        <p:cxnSp>
          <p:nvCxnSpPr>
            <p:cNvPr id="246" name="直接连接符 245"/>
            <p:cNvCxnSpPr>
              <a:stCxn id="84" idx="3"/>
              <a:endCxn id="88" idx="1"/>
            </p:cNvCxnSpPr>
            <p:nvPr/>
          </p:nvCxnSpPr>
          <p:spPr bwMode="auto">
            <a:xfrm>
              <a:off x="3909241" y="3678188"/>
              <a:ext cx="356444" cy="9804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4971265" y="3633718"/>
              <a:ext cx="559596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4968611" y="3738331"/>
              <a:ext cx="559596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椭圆 243"/>
            <p:cNvSpPr/>
            <p:nvPr/>
          </p:nvSpPr>
          <p:spPr bwMode="auto">
            <a:xfrm>
              <a:off x="5216636" y="3595187"/>
              <a:ext cx="84647" cy="197872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437">
                <a:buClr>
                  <a:srgbClr val="A2A2A2"/>
                </a:buClr>
                <a:buSzPct val="70000"/>
              </a:pPr>
              <a:endParaRPr lang="zh-CN" altLang="en-US" sz="1400" dirty="0">
                <a:solidFill>
                  <a:srgbClr val="333399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雲形吹き出し 8"/>
            <p:cNvSpPr/>
            <p:nvPr/>
          </p:nvSpPr>
          <p:spPr>
            <a:xfrm>
              <a:off x="3672992" y="2015379"/>
              <a:ext cx="4284506" cy="1394489"/>
            </a:xfrm>
            <a:prstGeom prst="cloudCallout">
              <a:avLst>
                <a:gd name="adj1" fmla="val -13626"/>
                <a:gd name="adj2" fmla="val 26195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glow rad="101600">
                <a:srgbClr val="B2C9C8">
                  <a:satMod val="175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1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400" kern="0" dirty="0">
                  <a:solidFill>
                    <a:srgbClr val="FFFFFF">
                      <a:lumMod val="50000"/>
                    </a:srgbClr>
                  </a:solidFill>
                  <a:latin typeface="+mn-ea"/>
                  <a:ea typeface="+mn-ea"/>
                </a:rPr>
                <a:t>IP Fabric</a:t>
              </a:r>
              <a:endParaRPr kumimoji="1" lang="ja-JP" altLang="en-US" sz="14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endParaRPr>
            </a:p>
          </p:txBody>
        </p:sp>
        <p:cxnSp>
          <p:nvCxnSpPr>
            <p:cNvPr id="153" name="直接连接符 152"/>
            <p:cNvCxnSpPr>
              <a:stCxn id="100" idx="0"/>
            </p:cNvCxnSpPr>
            <p:nvPr/>
          </p:nvCxnSpPr>
          <p:spPr bwMode="auto">
            <a:xfrm flipH="1" flipV="1">
              <a:off x="5376830" y="2288239"/>
              <a:ext cx="150667" cy="1245344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>
              <a:stCxn id="88" idx="0"/>
              <a:endCxn id="76" idx="2"/>
            </p:cNvCxnSpPr>
            <p:nvPr/>
          </p:nvCxnSpPr>
          <p:spPr bwMode="auto">
            <a:xfrm flipV="1">
              <a:off x="4395183" y="2372506"/>
              <a:ext cx="1878229" cy="117088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>
              <a:stCxn id="110" idx="0"/>
              <a:endCxn id="68" idx="2"/>
            </p:cNvCxnSpPr>
            <p:nvPr/>
          </p:nvCxnSpPr>
          <p:spPr bwMode="auto">
            <a:xfrm flipH="1" flipV="1">
              <a:off x="5365660" y="2372506"/>
              <a:ext cx="1287573" cy="116070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 flipV="1">
              <a:off x="6264697" y="2268260"/>
              <a:ext cx="420773" cy="1367534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05" idx="0"/>
              <a:endCxn id="68" idx="2"/>
            </p:cNvCxnSpPr>
            <p:nvPr/>
          </p:nvCxnSpPr>
          <p:spPr bwMode="auto">
            <a:xfrm flipH="1" flipV="1">
              <a:off x="5365660" y="2372506"/>
              <a:ext cx="747416" cy="1170043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>
              <a:stCxn id="105" idx="0"/>
              <a:endCxn id="76" idx="2"/>
            </p:cNvCxnSpPr>
            <p:nvPr/>
          </p:nvCxnSpPr>
          <p:spPr bwMode="auto">
            <a:xfrm flipV="1">
              <a:off x="6113076" y="2372506"/>
              <a:ext cx="160336" cy="1170043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243"/>
            <p:cNvSpPr txBox="1"/>
            <p:nvPr/>
          </p:nvSpPr>
          <p:spPr>
            <a:xfrm>
              <a:off x="3585562" y="4741632"/>
              <a:ext cx="1051807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  <a:ea typeface="+mn-ea"/>
                  <a:cs typeface="Calibri" panose="020F0502020204030204" pitchFamily="34" charset="0"/>
                </a:rPr>
                <a:t>Server leaf</a:t>
              </a:r>
            </a:p>
          </p:txBody>
        </p:sp>
        <p:sp>
          <p:nvSpPr>
            <p:cNvPr id="173" name="TextBox 243"/>
            <p:cNvSpPr txBox="1"/>
            <p:nvPr/>
          </p:nvSpPr>
          <p:spPr>
            <a:xfrm>
              <a:off x="5552805" y="2047146"/>
              <a:ext cx="549376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  <a:ea typeface="+mn-ea"/>
                  <a:cs typeface="Calibri" panose="020F0502020204030204" pitchFamily="34" charset="0"/>
                </a:rPr>
                <a:t>Spine</a:t>
              </a:r>
            </a:p>
          </p:txBody>
        </p:sp>
        <p:cxnSp>
          <p:nvCxnSpPr>
            <p:cNvPr id="176" name="直接连接符 175"/>
            <p:cNvCxnSpPr>
              <a:stCxn id="84" idx="0"/>
              <a:endCxn id="68" idx="2"/>
            </p:cNvCxnSpPr>
            <p:nvPr/>
          </p:nvCxnSpPr>
          <p:spPr bwMode="auto">
            <a:xfrm flipV="1">
              <a:off x="3779743" y="2372506"/>
              <a:ext cx="1585917" cy="1161077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>
              <a:stCxn id="95" idx="0"/>
              <a:endCxn id="68" idx="2"/>
            </p:cNvCxnSpPr>
            <p:nvPr/>
          </p:nvCxnSpPr>
          <p:spPr bwMode="auto">
            <a:xfrm flipV="1">
              <a:off x="4967736" y="2372506"/>
              <a:ext cx="397924" cy="1169595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>
              <a:stCxn id="95" idx="0"/>
              <a:endCxn id="76" idx="2"/>
            </p:cNvCxnSpPr>
            <p:nvPr/>
          </p:nvCxnSpPr>
          <p:spPr bwMode="auto">
            <a:xfrm flipV="1">
              <a:off x="4967736" y="2372506"/>
              <a:ext cx="1305676" cy="1169595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>
              <a:stCxn id="100" idx="0"/>
              <a:endCxn id="76" idx="2"/>
            </p:cNvCxnSpPr>
            <p:nvPr/>
          </p:nvCxnSpPr>
          <p:spPr bwMode="auto">
            <a:xfrm flipV="1">
              <a:off x="5527497" y="2372506"/>
              <a:ext cx="745915" cy="1161077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TextBox 243"/>
            <p:cNvSpPr txBox="1"/>
            <p:nvPr/>
          </p:nvSpPr>
          <p:spPr>
            <a:xfrm>
              <a:off x="3856976" y="3351762"/>
              <a:ext cx="510538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peer link</a:t>
              </a:r>
            </a:p>
          </p:txBody>
        </p:sp>
        <p:sp>
          <p:nvSpPr>
            <p:cNvPr id="181" name="TextBox 243"/>
            <p:cNvSpPr txBox="1"/>
            <p:nvPr/>
          </p:nvSpPr>
          <p:spPr>
            <a:xfrm>
              <a:off x="3798934" y="3806614"/>
              <a:ext cx="596249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Eth-Trunk</a:t>
              </a:r>
            </a:p>
          </p:txBody>
        </p:sp>
        <p:cxnSp>
          <p:nvCxnSpPr>
            <p:cNvPr id="184" name="直接连接符 183"/>
            <p:cNvCxnSpPr>
              <a:stCxn id="84" idx="2"/>
              <a:endCxn id="148" idx="0"/>
            </p:cNvCxnSpPr>
            <p:nvPr/>
          </p:nvCxnSpPr>
          <p:spPr bwMode="auto">
            <a:xfrm>
              <a:off x="3779743" y="3822793"/>
              <a:ext cx="279633" cy="425952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>
              <a:stCxn id="88" idx="2"/>
              <a:endCxn id="148" idx="0"/>
            </p:cNvCxnSpPr>
            <p:nvPr/>
          </p:nvCxnSpPr>
          <p:spPr bwMode="auto">
            <a:xfrm flipH="1">
              <a:off x="4059376" y="3832597"/>
              <a:ext cx="335807" cy="416148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椭圆 185"/>
            <p:cNvSpPr/>
            <p:nvPr/>
          </p:nvSpPr>
          <p:spPr bwMode="auto">
            <a:xfrm rot="5400000">
              <a:off x="3993889" y="3924337"/>
              <a:ext cx="141881" cy="388844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4437">
                <a:buClr>
                  <a:srgbClr val="A2A2A2"/>
                </a:buClr>
                <a:buSzPct val="70000"/>
              </a:pPr>
              <a:endParaRPr lang="zh-CN" altLang="en-US" sz="1400" dirty="0">
                <a:solidFill>
                  <a:srgbClr val="333399"/>
                </a:solidFill>
                <a:latin typeface="+mn-ea"/>
                <a:ea typeface="+mn-ea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5851092" y="3398688"/>
              <a:ext cx="1052967" cy="1606005"/>
            </a:xfrm>
            <a:prstGeom prst="roundRect">
              <a:avLst>
                <a:gd name="adj" fmla="val 507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7" tIns="45714" rIns="91427" bIns="45714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altLang="en-US" sz="1400" b="1" dirty="0">
                <a:solidFill>
                  <a:srgbClr val="800000"/>
                </a:solidFill>
                <a:latin typeface="+mn-ea"/>
                <a:ea typeface="+mn-ea"/>
              </a:endParaRPr>
            </a:p>
          </p:txBody>
        </p:sp>
        <p:sp>
          <p:nvSpPr>
            <p:cNvPr id="240" name="圆角矩形 239"/>
            <p:cNvSpPr/>
            <p:nvPr/>
          </p:nvSpPr>
          <p:spPr bwMode="auto">
            <a:xfrm>
              <a:off x="3584989" y="3390212"/>
              <a:ext cx="1052378" cy="1614480"/>
            </a:xfrm>
            <a:prstGeom prst="roundRect">
              <a:avLst>
                <a:gd name="adj" fmla="val 507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7" tIns="45714" rIns="91427" bIns="45714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altLang="en-US" sz="1400" b="1" dirty="0">
                <a:solidFill>
                  <a:srgbClr val="800000"/>
                </a:solidFill>
                <a:latin typeface="+mn-ea"/>
                <a:ea typeface="+mn-ea"/>
              </a:endParaRPr>
            </a:p>
          </p:txBody>
        </p:sp>
        <p:sp>
          <p:nvSpPr>
            <p:cNvPr id="245" name="TextBox 243"/>
            <p:cNvSpPr txBox="1"/>
            <p:nvPr/>
          </p:nvSpPr>
          <p:spPr>
            <a:xfrm>
              <a:off x="5000075" y="3341270"/>
              <a:ext cx="510538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iStack</a:t>
              </a:r>
              <a:endParaRPr lang="en-US" altLang="zh-CN" sz="14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7" name="圆角矩形 246"/>
            <p:cNvSpPr/>
            <p:nvPr/>
          </p:nvSpPr>
          <p:spPr bwMode="auto">
            <a:xfrm>
              <a:off x="4719107" y="3390212"/>
              <a:ext cx="1052378" cy="1614480"/>
            </a:xfrm>
            <a:prstGeom prst="roundRect">
              <a:avLst>
                <a:gd name="adj" fmla="val 507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7" tIns="45714" rIns="91427" bIns="45714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altLang="en-US" sz="1400" b="1" dirty="0">
                <a:solidFill>
                  <a:srgbClr val="8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50" name="直接连接符 249"/>
            <p:cNvCxnSpPr>
              <a:stCxn id="100" idx="2"/>
              <a:endCxn id="123" idx="0"/>
            </p:cNvCxnSpPr>
            <p:nvPr/>
          </p:nvCxnSpPr>
          <p:spPr bwMode="auto">
            <a:xfrm flipH="1">
              <a:off x="4863183" y="3822793"/>
              <a:ext cx="664315" cy="415678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接连接符 250"/>
            <p:cNvCxnSpPr>
              <a:stCxn id="95" idx="2"/>
              <a:endCxn id="123" idx="0"/>
            </p:cNvCxnSpPr>
            <p:nvPr/>
          </p:nvCxnSpPr>
          <p:spPr bwMode="auto">
            <a:xfrm flipH="1">
              <a:off x="4863183" y="3831311"/>
              <a:ext cx="104554" cy="407159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接连接符 251"/>
            <p:cNvCxnSpPr>
              <a:stCxn id="95" idx="2"/>
              <a:endCxn id="134" idx="0"/>
            </p:cNvCxnSpPr>
            <p:nvPr/>
          </p:nvCxnSpPr>
          <p:spPr bwMode="auto">
            <a:xfrm>
              <a:off x="4967736" y="3831311"/>
              <a:ext cx="661987" cy="407427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100" idx="2"/>
              <a:endCxn id="134" idx="0"/>
            </p:cNvCxnSpPr>
            <p:nvPr/>
          </p:nvCxnSpPr>
          <p:spPr bwMode="auto">
            <a:xfrm>
              <a:off x="5527497" y="3822793"/>
              <a:ext cx="102227" cy="415945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直接连接符 259"/>
            <p:cNvCxnSpPr>
              <a:stCxn id="123" idx="3"/>
              <a:endCxn id="129" idx="1"/>
            </p:cNvCxnSpPr>
            <p:nvPr/>
          </p:nvCxnSpPr>
          <p:spPr bwMode="auto">
            <a:xfrm>
              <a:off x="4954503" y="4340301"/>
              <a:ext cx="60982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直接连接符 260"/>
            <p:cNvCxnSpPr>
              <a:stCxn id="134" idx="1"/>
              <a:endCxn id="139" idx="3"/>
            </p:cNvCxnSpPr>
            <p:nvPr/>
          </p:nvCxnSpPr>
          <p:spPr bwMode="auto">
            <a:xfrm flipH="1" flipV="1">
              <a:off x="5474849" y="4333127"/>
              <a:ext cx="66128" cy="29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243"/>
            <p:cNvSpPr txBox="1"/>
            <p:nvPr/>
          </p:nvSpPr>
          <p:spPr>
            <a:xfrm>
              <a:off x="4719836" y="4741632"/>
              <a:ext cx="1051807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  <a:ea typeface="+mn-ea"/>
                  <a:cs typeface="Calibri" panose="020F0502020204030204" pitchFamily="34" charset="0"/>
                </a:rPr>
                <a:t>Service leaf</a:t>
              </a:r>
            </a:p>
          </p:txBody>
        </p:sp>
        <p:cxnSp>
          <p:nvCxnSpPr>
            <p:cNvPr id="265" name="直接连接符 264"/>
            <p:cNvCxnSpPr>
              <a:stCxn id="105" idx="2"/>
              <a:endCxn id="141" idx="0"/>
            </p:cNvCxnSpPr>
            <p:nvPr/>
          </p:nvCxnSpPr>
          <p:spPr bwMode="auto">
            <a:xfrm>
              <a:off x="6113076" y="3831759"/>
              <a:ext cx="22093" cy="395172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>
              <a:stCxn id="110" idx="2"/>
              <a:endCxn id="141" idx="0"/>
            </p:cNvCxnSpPr>
            <p:nvPr/>
          </p:nvCxnSpPr>
          <p:spPr bwMode="auto">
            <a:xfrm flipH="1">
              <a:off x="6135169" y="3822416"/>
              <a:ext cx="518064" cy="404516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直接连接符 266"/>
            <p:cNvCxnSpPr>
              <a:stCxn id="144" idx="0"/>
              <a:endCxn id="105" idx="2"/>
            </p:cNvCxnSpPr>
            <p:nvPr/>
          </p:nvCxnSpPr>
          <p:spPr bwMode="auto">
            <a:xfrm flipH="1" flipV="1">
              <a:off x="6113076" y="3831759"/>
              <a:ext cx="544190" cy="401074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>
              <a:stCxn id="144" idx="0"/>
              <a:endCxn id="110" idx="2"/>
            </p:cNvCxnSpPr>
            <p:nvPr/>
          </p:nvCxnSpPr>
          <p:spPr bwMode="auto">
            <a:xfrm flipH="1" flipV="1">
              <a:off x="6653233" y="3822416"/>
              <a:ext cx="4033" cy="410417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243"/>
            <p:cNvSpPr txBox="1"/>
            <p:nvPr/>
          </p:nvSpPr>
          <p:spPr>
            <a:xfrm>
              <a:off x="5842951" y="4741632"/>
              <a:ext cx="1051807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  <a:ea typeface="+mn-ea"/>
                  <a:cs typeface="Calibri" panose="020F0502020204030204" pitchFamily="34" charset="0"/>
                </a:rPr>
                <a:t>Border leaf</a:t>
              </a: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6987251" y="3409868"/>
              <a:ext cx="1052967" cy="1606005"/>
            </a:xfrm>
            <a:prstGeom prst="roundRect">
              <a:avLst>
                <a:gd name="adj" fmla="val 507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7" tIns="45714" rIns="91427" bIns="45714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altLang="en-US" sz="1400" b="1" dirty="0">
                <a:solidFill>
                  <a:srgbClr val="800000"/>
                </a:solidFill>
                <a:latin typeface="+mn-ea"/>
                <a:ea typeface="+mn-ea"/>
              </a:endParaRPr>
            </a:p>
          </p:txBody>
        </p:sp>
        <p:sp>
          <p:nvSpPr>
            <p:cNvPr id="289" name="TextBox 243"/>
            <p:cNvSpPr txBox="1"/>
            <p:nvPr/>
          </p:nvSpPr>
          <p:spPr>
            <a:xfrm>
              <a:off x="6979110" y="4752814"/>
              <a:ext cx="1051807" cy="221113"/>
            </a:xfrm>
            <a:prstGeom prst="rect">
              <a:avLst/>
            </a:prstGeom>
            <a:noFill/>
          </p:spPr>
          <p:txBody>
            <a:bodyPr wrap="square" lIns="47993" tIns="60952" rIns="47993" bIns="60952" rtlCol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  <a:ea typeface="+mn-ea"/>
                  <a:cs typeface="Calibri" panose="020F0502020204030204" pitchFamily="34" charset="0"/>
                </a:rPr>
                <a:t>Gateway</a:t>
              </a:r>
            </a:p>
          </p:txBody>
        </p:sp>
        <p:cxnSp>
          <p:nvCxnSpPr>
            <p:cNvPr id="290" name="直接连接符 289"/>
            <p:cNvCxnSpPr>
              <a:stCxn id="115" idx="0"/>
              <a:endCxn id="68" idx="2"/>
            </p:cNvCxnSpPr>
            <p:nvPr/>
          </p:nvCxnSpPr>
          <p:spPr bwMode="auto">
            <a:xfrm flipH="1" flipV="1">
              <a:off x="5365660" y="2372506"/>
              <a:ext cx="1897723" cy="116070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直接连接符 290"/>
            <p:cNvCxnSpPr>
              <a:stCxn id="115" idx="0"/>
              <a:endCxn id="76" idx="2"/>
            </p:cNvCxnSpPr>
            <p:nvPr/>
          </p:nvCxnSpPr>
          <p:spPr bwMode="auto">
            <a:xfrm flipH="1" flipV="1">
              <a:off x="6273412" y="2372506"/>
              <a:ext cx="989971" cy="116070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>
              <a:stCxn id="119" idx="0"/>
              <a:endCxn id="68" idx="2"/>
            </p:cNvCxnSpPr>
            <p:nvPr/>
          </p:nvCxnSpPr>
          <p:spPr bwMode="auto">
            <a:xfrm flipH="1" flipV="1">
              <a:off x="5365660" y="2372506"/>
              <a:ext cx="2438065" cy="114912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>
              <a:stCxn id="119" idx="0"/>
              <a:endCxn id="76" idx="2"/>
            </p:cNvCxnSpPr>
            <p:nvPr/>
          </p:nvCxnSpPr>
          <p:spPr bwMode="auto">
            <a:xfrm flipH="1" flipV="1">
              <a:off x="6273412" y="2372506"/>
              <a:ext cx="1530312" cy="114912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图片 6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60" y="1508192"/>
            <a:ext cx="645958" cy="573940"/>
          </a:xfrm>
          <a:prstGeom prst="rect">
            <a:avLst/>
          </a:prstGeom>
        </p:spPr>
      </p:pic>
      <p:pic>
        <p:nvPicPr>
          <p:cNvPr id="76" name="图片 7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99" y="1508192"/>
            <a:ext cx="645958" cy="573940"/>
          </a:xfrm>
          <a:prstGeom prst="rect">
            <a:avLst/>
          </a:prstGeom>
        </p:spPr>
      </p:pic>
      <p:pic>
        <p:nvPicPr>
          <p:cNvPr id="84" name="图片 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45" y="3859817"/>
            <a:ext cx="540000" cy="442800"/>
          </a:xfrm>
          <a:prstGeom prst="rect">
            <a:avLst/>
          </a:prstGeom>
        </p:spPr>
      </p:pic>
      <p:pic>
        <p:nvPicPr>
          <p:cNvPr id="88" name="图片 8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1" y="3874827"/>
            <a:ext cx="540000" cy="442800"/>
          </a:xfrm>
          <a:prstGeom prst="rect">
            <a:avLst/>
          </a:prstGeom>
        </p:spPr>
      </p:pic>
      <p:pic>
        <p:nvPicPr>
          <p:cNvPr id="95" name="图片 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79" y="3872859"/>
            <a:ext cx="540000" cy="442800"/>
          </a:xfrm>
          <a:prstGeom prst="rect">
            <a:avLst/>
          </a:prstGeom>
        </p:spPr>
      </p:pic>
      <p:pic>
        <p:nvPicPr>
          <p:cNvPr id="100" name="图片 9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65" y="3859817"/>
            <a:ext cx="540000" cy="442800"/>
          </a:xfrm>
          <a:prstGeom prst="rect">
            <a:avLst/>
          </a:prstGeom>
        </p:spPr>
      </p:pic>
      <p:pic>
        <p:nvPicPr>
          <p:cNvPr id="105" name="图片 10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81" y="3873545"/>
            <a:ext cx="540000" cy="442800"/>
          </a:xfrm>
          <a:prstGeom prst="rect">
            <a:avLst/>
          </a:prstGeom>
        </p:spPr>
      </p:pic>
      <p:pic>
        <p:nvPicPr>
          <p:cNvPr id="110" name="图片 10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94" y="3859240"/>
            <a:ext cx="540000" cy="442800"/>
          </a:xfrm>
          <a:prstGeom prst="rect">
            <a:avLst/>
          </a:prstGeom>
        </p:spPr>
      </p:pic>
      <p:pic>
        <p:nvPicPr>
          <p:cNvPr id="115" name="图片 1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40" y="3859240"/>
            <a:ext cx="540000" cy="442800"/>
          </a:xfrm>
          <a:prstGeom prst="rect">
            <a:avLst/>
          </a:prstGeom>
        </p:spPr>
      </p:pic>
      <p:pic>
        <p:nvPicPr>
          <p:cNvPr id="119" name="图片 11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38" y="3841510"/>
            <a:ext cx="540000" cy="442800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86" y="4939047"/>
            <a:ext cx="380801" cy="311815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32" y="4939047"/>
            <a:ext cx="380801" cy="311815"/>
          </a:xfrm>
          <a:prstGeom prst="rect">
            <a:avLst/>
          </a:prstGeom>
        </p:spPr>
      </p:pic>
      <p:pic>
        <p:nvPicPr>
          <p:cNvPr id="134" name="图片 13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69" y="4939456"/>
            <a:ext cx="370071" cy="289121"/>
          </a:xfrm>
          <a:prstGeom prst="rect">
            <a:avLst/>
          </a:prstGeom>
        </p:spPr>
      </p:pic>
      <p:pic>
        <p:nvPicPr>
          <p:cNvPr id="139" name="图片 13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3" y="4939411"/>
            <a:ext cx="370071" cy="289121"/>
          </a:xfrm>
          <a:prstGeom prst="rect">
            <a:avLst/>
          </a:prstGeom>
        </p:spPr>
      </p:pic>
      <p:pic>
        <p:nvPicPr>
          <p:cNvPr id="141" name="图片 140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45" y="4921380"/>
            <a:ext cx="540000" cy="442800"/>
          </a:xfrm>
          <a:prstGeom prst="rect">
            <a:avLst/>
          </a:prstGeom>
        </p:spPr>
      </p:pic>
      <p:pic>
        <p:nvPicPr>
          <p:cNvPr id="144" name="图片 14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2" y="4930416"/>
            <a:ext cx="540000" cy="442800"/>
          </a:xfrm>
          <a:prstGeom prst="rect">
            <a:avLst/>
          </a:prstGeom>
        </p:spPr>
      </p:pic>
      <p:pic>
        <p:nvPicPr>
          <p:cNvPr id="148" name="图片 147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54" y="4954777"/>
            <a:ext cx="452036" cy="409183"/>
          </a:xfrm>
          <a:prstGeom prst="rect">
            <a:avLst/>
          </a:prstGeom>
        </p:spPr>
      </p:pic>
      <p:pic>
        <p:nvPicPr>
          <p:cNvPr id="149" name="图片 148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4" y="5107177"/>
            <a:ext cx="452036" cy="4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0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Box 368"/>
          <p:cNvSpPr txBox="1"/>
          <p:nvPr/>
        </p:nvSpPr>
        <p:spPr>
          <a:xfrm>
            <a:off x="1380941" y="1446838"/>
            <a:ext cx="2785180" cy="504816"/>
          </a:xfrm>
          <a:prstGeom prst="rect">
            <a:avLst/>
          </a:prstGeom>
          <a:solidFill>
            <a:srgbClr val="990000"/>
          </a:solidFill>
        </p:spPr>
        <p:txBody>
          <a:bodyPr wrap="square" lIns="91427" tIns="45714" rIns="91427" bIns="45714" rtlCol="0" anchor="ctr">
            <a:noAutofit/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+mn-ea"/>
                <a:ea typeface="+mn-ea"/>
              </a:rPr>
              <a:t>Network Overlay</a:t>
            </a:r>
            <a:r>
              <a:rPr lang="zh-CN" altLang="en-US" sz="1200" b="1" kern="0" dirty="0">
                <a:solidFill>
                  <a:srgbClr val="FFFFFF"/>
                </a:solidFill>
                <a:latin typeface="+mn-ea"/>
                <a:ea typeface="+mn-ea"/>
              </a:rPr>
              <a:t>方案</a:t>
            </a:r>
            <a:endParaRPr lang="en-US" altLang="zh-CN" sz="1200" b="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619583" y="1449032"/>
            <a:ext cx="2663328" cy="502682"/>
          </a:xfrm>
          <a:prstGeom prst="rect">
            <a:avLst/>
          </a:prstGeom>
          <a:solidFill>
            <a:srgbClr val="990000"/>
          </a:solidFill>
        </p:spPr>
        <p:txBody>
          <a:bodyPr wrap="square" lIns="91427" tIns="45714" rIns="91427" bIns="45714" rtlCol="0" anchor="ctr">
            <a:noAutofit/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+mn-ea"/>
                <a:ea typeface="+mn-ea"/>
              </a:rPr>
              <a:t>Host Overlay</a:t>
            </a:r>
            <a:r>
              <a:rPr lang="zh-CN" altLang="en-US" sz="1200" b="1" kern="0" dirty="0">
                <a:solidFill>
                  <a:srgbClr val="FFFFFF"/>
                </a:solidFill>
                <a:latin typeface="+mn-ea"/>
                <a:ea typeface="+mn-ea"/>
              </a:rPr>
              <a:t>方案</a:t>
            </a:r>
            <a:endParaRPr lang="en-US" altLang="zh-CN" sz="1200" b="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7723682" y="1449032"/>
            <a:ext cx="2771910" cy="526845"/>
          </a:xfrm>
          <a:prstGeom prst="rect">
            <a:avLst/>
          </a:prstGeom>
          <a:solidFill>
            <a:srgbClr val="990000"/>
          </a:solidFill>
        </p:spPr>
        <p:txBody>
          <a:bodyPr wrap="square" lIns="91427" tIns="45714" rIns="91427" bIns="45714" rtlCol="0" anchor="ctr">
            <a:noAutofit/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+mn-ea"/>
                <a:ea typeface="+mn-ea"/>
              </a:rPr>
              <a:t>Hybrid Overlay</a:t>
            </a:r>
            <a:r>
              <a:rPr lang="zh-CN" altLang="en-US" sz="1200" b="1" kern="0" dirty="0">
                <a:solidFill>
                  <a:srgbClr val="FFFFFF"/>
                </a:solidFill>
                <a:latin typeface="+mn-ea"/>
                <a:ea typeface="+mn-ea"/>
              </a:rPr>
              <a:t>方案</a:t>
            </a:r>
            <a:endParaRPr lang="en-US" altLang="zh-CN" sz="1200" b="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5" name="组合 355"/>
          <p:cNvGrpSpPr/>
          <p:nvPr/>
        </p:nvGrpSpPr>
        <p:grpSpPr>
          <a:xfrm>
            <a:off x="1271464" y="2132856"/>
            <a:ext cx="2996906" cy="3946157"/>
            <a:chOff x="606349" y="2017405"/>
            <a:chExt cx="3599892" cy="3509303"/>
          </a:xfrm>
        </p:grpSpPr>
        <p:sp>
          <p:nvSpPr>
            <p:cNvPr id="396" name="雲形吹き出し 8"/>
            <p:cNvSpPr/>
            <p:nvPr/>
          </p:nvSpPr>
          <p:spPr>
            <a:xfrm>
              <a:off x="1298319" y="3714371"/>
              <a:ext cx="2807581" cy="769614"/>
            </a:xfrm>
            <a:prstGeom prst="cloudCallout">
              <a:avLst>
                <a:gd name="adj1" fmla="val -13626"/>
                <a:gd name="adj2" fmla="val 26195"/>
              </a:avLst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glow rad="101600">
                <a:srgbClr val="B2C9C8">
                  <a:satMod val="175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1">
              <a:normAutofit/>
            </a:bodyPr>
            <a:lstStyle/>
            <a:p>
              <a:pPr algn="ctr" defTabSz="68552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200" kern="0" dirty="0">
                  <a:solidFill>
                    <a:srgbClr val="FFFFFF">
                      <a:lumMod val="50000"/>
                    </a:srgbClr>
                  </a:solidFill>
                  <a:latin typeface="+mn-ea"/>
                  <a:ea typeface="+mn-ea"/>
                </a:rPr>
                <a:t>VxLAN N</a:t>
              </a:r>
              <a:r>
                <a:rPr kumimoji="1" lang="en-US" altLang="zh-CN" sz="1200" kern="0" dirty="0">
                  <a:solidFill>
                    <a:srgbClr val="FFFFFF">
                      <a:lumMod val="50000"/>
                    </a:srgbClr>
                  </a:solidFill>
                  <a:latin typeface="+mn-ea"/>
                  <a:ea typeface="+mn-ea"/>
                </a:rPr>
                <a:t>etwork</a:t>
              </a:r>
              <a:endParaRPr kumimoji="1" lang="ja-JP" altLang="en-US" sz="12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737853" y="2457736"/>
              <a:ext cx="3385714" cy="437148"/>
            </a:xfrm>
            <a:prstGeom prst="rect">
              <a:avLst/>
            </a:prstGeom>
            <a:solidFill>
              <a:srgbClr val="FFFFFF">
                <a:lumMod val="85000"/>
                <a:alpha val="40000"/>
              </a:srgbClr>
            </a:solidFill>
            <a:ln w="25400">
              <a:solidFill>
                <a:srgbClr val="FFFFFF">
                  <a:lumMod val="85000"/>
                </a:srgbClr>
              </a:solidFill>
            </a:ln>
            <a:effectLst/>
          </p:spPr>
          <p:txBody>
            <a:bodyPr vert="horz" wrap="square" lIns="38541" tIns="19270" rIns="38541" bIns="192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513934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98" name="圆角矩形 397"/>
            <p:cNvSpPr/>
            <p:nvPr/>
          </p:nvSpPr>
          <p:spPr>
            <a:xfrm>
              <a:off x="1352469" y="2605907"/>
              <a:ext cx="1100356" cy="274694"/>
            </a:xfrm>
            <a:prstGeom prst="roundRect">
              <a:avLst/>
            </a:prstGeom>
            <a:solidFill>
              <a:srgbClr val="CCECFF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51408" tIns="25704" rIns="51408" bIns="25704" rtlCol="0" anchor="t" anchorCtr="1">
              <a:noAutofit/>
            </a:bodyPr>
            <a:lstStyle/>
            <a:p>
              <a:pPr indent="-139246" algn="ctr" defTabSz="799773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endPara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399" name="圆角矩形 398"/>
            <p:cNvSpPr/>
            <p:nvPr/>
          </p:nvSpPr>
          <p:spPr>
            <a:xfrm>
              <a:off x="2591591" y="2604067"/>
              <a:ext cx="1427612" cy="272241"/>
            </a:xfrm>
            <a:prstGeom prst="roundRect">
              <a:avLst/>
            </a:prstGeom>
            <a:solidFill>
              <a:srgbClr val="CCECFF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51408" tIns="25704" rIns="51408" bIns="25704" rtlCol="0" anchor="t" anchorCtr="1">
              <a:noAutofit/>
            </a:bodyPr>
            <a:lstStyle/>
            <a:p>
              <a:pPr indent="-139246" algn="ctr" defTabSz="799773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endPara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pic>
          <p:nvPicPr>
            <p:cNvPr id="400" name="Picture 21" descr="OpenStack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426" y="2450898"/>
              <a:ext cx="664207" cy="496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1" name="矩形 400"/>
            <p:cNvSpPr/>
            <p:nvPr/>
          </p:nvSpPr>
          <p:spPr>
            <a:xfrm>
              <a:off x="2124342" y="4169391"/>
              <a:ext cx="1198621" cy="295836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51408" tIns="0" rIns="51408" bIns="25704" rtlCol="0" anchor="ctr" anchorCtr="0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02" name="直接连接符 401"/>
            <p:cNvCxnSpPr>
              <a:stCxn id="401" idx="2"/>
            </p:cNvCxnSpPr>
            <p:nvPr/>
          </p:nvCxnSpPr>
          <p:spPr bwMode="auto">
            <a:xfrm flipH="1">
              <a:off x="2652209" y="4465227"/>
              <a:ext cx="71444" cy="161692"/>
            </a:xfrm>
            <a:prstGeom prst="line">
              <a:avLst/>
            </a:prstGeom>
            <a:noFill/>
            <a:ln w="12700">
              <a:solidFill>
                <a:srgbClr val="FFFFFF">
                  <a:lumMod val="65000"/>
                </a:srgb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3" name="直接连接符 145"/>
            <p:cNvCxnSpPr>
              <a:stCxn id="416" idx="0"/>
              <a:endCxn id="399" idx="2"/>
            </p:cNvCxnSpPr>
            <p:nvPr/>
          </p:nvCxnSpPr>
          <p:spPr bwMode="auto">
            <a:xfrm rot="5400000" flipH="1" flipV="1">
              <a:off x="2980688" y="2871375"/>
              <a:ext cx="319777" cy="32964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CC66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4" name="直接箭头连接符 403"/>
            <p:cNvCxnSpPr>
              <a:stCxn id="418" idx="0"/>
              <a:endCxn id="416" idx="2"/>
            </p:cNvCxnSpPr>
            <p:nvPr/>
          </p:nvCxnSpPr>
          <p:spPr bwMode="auto">
            <a:xfrm flipV="1">
              <a:off x="2269501" y="3535401"/>
              <a:ext cx="706254" cy="14733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ysDash"/>
            </a:ln>
            <a:effectLst/>
          </p:spPr>
        </p:cxnSp>
        <p:cxnSp>
          <p:nvCxnSpPr>
            <p:cNvPr id="405" name="直接箭头连接符 404"/>
            <p:cNvCxnSpPr>
              <a:stCxn id="415" idx="0"/>
              <a:endCxn id="416" idx="2"/>
            </p:cNvCxnSpPr>
            <p:nvPr/>
          </p:nvCxnSpPr>
          <p:spPr bwMode="auto">
            <a:xfrm flipH="1" flipV="1">
              <a:off x="2975755" y="3535401"/>
              <a:ext cx="286408" cy="151044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ysDash"/>
            </a:ln>
            <a:effectLst/>
          </p:spPr>
        </p:cxnSp>
        <p:cxnSp>
          <p:nvCxnSpPr>
            <p:cNvPr id="406" name="直接箭头连接符 405"/>
            <p:cNvCxnSpPr>
              <a:stCxn id="401" idx="0"/>
              <a:endCxn id="416" idx="2"/>
            </p:cNvCxnSpPr>
            <p:nvPr/>
          </p:nvCxnSpPr>
          <p:spPr bwMode="auto">
            <a:xfrm flipV="1">
              <a:off x="2723652" y="3535401"/>
              <a:ext cx="252103" cy="63399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ysDash"/>
            </a:ln>
            <a:effectLst/>
          </p:spPr>
        </p:cxnSp>
        <p:sp>
          <p:nvSpPr>
            <p:cNvPr id="407" name="矩形 406"/>
            <p:cNvSpPr/>
            <p:nvPr/>
          </p:nvSpPr>
          <p:spPr>
            <a:xfrm>
              <a:off x="1560848" y="2590469"/>
              <a:ext cx="609681" cy="213490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pPr indent="-139246" algn="ctr" defTabSz="799773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en-US" altLang="zh-CN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Nova</a:t>
              </a:r>
              <a:endPara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>
              <a:off x="2898363" y="2590469"/>
              <a:ext cx="817389" cy="213490"/>
            </a:xfrm>
            <a:prstGeom prst="rect">
              <a:avLst/>
            </a:prstGeom>
          </p:spPr>
          <p:txBody>
            <a:bodyPr wrap="square" lIns="0" tIns="0" rIns="0" bIns="0" anchor="ctr" anchorCtr="1">
              <a:spAutoFit/>
            </a:bodyPr>
            <a:lstStyle/>
            <a:p>
              <a:pPr indent="-139246" algn="ctr" defTabSz="799773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en-US" altLang="zh-CN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Neutron</a:t>
              </a:r>
              <a:endPara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409" name="圆角矩形 150"/>
            <p:cNvSpPr/>
            <p:nvPr/>
          </p:nvSpPr>
          <p:spPr bwMode="auto">
            <a:xfrm>
              <a:off x="976913" y="2077413"/>
              <a:ext cx="2748680" cy="18256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52" tIns="34277" rIns="68552" bIns="34277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1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WEB Portal / APP Portal</a:t>
              </a: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 bwMode="auto">
            <a:xfrm>
              <a:off x="2155257" y="2257405"/>
              <a:ext cx="959482" cy="210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1395" tIns="25698" rIns="51395" bIns="25698" rtlCol="0">
              <a:spAutoFit/>
            </a:bodyPr>
            <a:lstStyle/>
            <a:p>
              <a:pPr algn="ctr" defTabSz="9142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2060"/>
                  </a:solidFill>
                  <a:latin typeface="+mn-ea"/>
                  <a:ea typeface="+mn-ea"/>
                  <a:cs typeface="Arial" pitchFamily="34" charset="0"/>
                </a:rPr>
                <a:t>REST API</a:t>
              </a:r>
              <a:endParaRPr lang="zh-CN" altLang="en-US" sz="1200" kern="0" dirty="0">
                <a:solidFill>
                  <a:srgbClr val="00206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11" name="上下箭头 62"/>
            <p:cNvSpPr>
              <a:spLocks noChangeArrowheads="1"/>
            </p:cNvSpPr>
            <p:nvPr/>
          </p:nvSpPr>
          <p:spPr bwMode="auto">
            <a:xfrm>
              <a:off x="2053858" y="2267696"/>
              <a:ext cx="146651" cy="190041"/>
            </a:xfrm>
            <a:prstGeom prst="upDownArrow">
              <a:avLst>
                <a:gd name="adj1" fmla="val 50000"/>
                <a:gd name="adj2" fmla="val 50012"/>
              </a:avLst>
            </a:prstGeom>
            <a:solidFill>
              <a:srgbClr val="FFFF00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51408" tIns="25704" rIns="51408" bIns="25704"/>
            <a:lstStyle/>
            <a:p>
              <a:pPr defTabSz="91427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12" name="TextBox 411"/>
            <p:cNvSpPr txBox="1"/>
            <p:nvPr/>
          </p:nvSpPr>
          <p:spPr bwMode="auto">
            <a:xfrm>
              <a:off x="2240485" y="4120892"/>
              <a:ext cx="961959" cy="374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1395" tIns="25698" rIns="51395" bIns="25698" rtlCol="0">
              <a:spAutoFit/>
            </a:bodyPr>
            <a:lstStyle/>
            <a:p>
              <a:pPr algn="ctr" defTabSz="9142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C00000"/>
                  </a:solidFill>
                  <a:latin typeface="+mn-ea"/>
                  <a:ea typeface="+mn-ea"/>
                  <a:cs typeface="Arial" pitchFamily="34" charset="0"/>
                </a:rPr>
                <a:t>TOR</a:t>
              </a:r>
            </a:p>
            <a:p>
              <a:pPr algn="ctr" defTabSz="91427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C00000"/>
                  </a:solidFill>
                  <a:latin typeface="+mn-ea"/>
                  <a:ea typeface="+mn-ea"/>
                  <a:cs typeface="Arial" pitchFamily="34" charset="0"/>
                </a:rPr>
                <a:t>（</a:t>
              </a:r>
              <a:r>
                <a:rPr lang="en-US" altLang="zh-CN" sz="1200" b="1" kern="0" dirty="0">
                  <a:solidFill>
                    <a:srgbClr val="C00000"/>
                  </a:solidFill>
                  <a:latin typeface="+mn-ea"/>
                  <a:ea typeface="+mn-ea"/>
                  <a:cs typeface="Arial" pitchFamily="34" charset="0"/>
                </a:rPr>
                <a:t>NVE</a:t>
              </a:r>
              <a:r>
                <a:rPr lang="zh-CN" altLang="en-US" sz="1200" b="1" kern="0" dirty="0">
                  <a:solidFill>
                    <a:srgbClr val="C00000"/>
                  </a:solidFill>
                  <a:latin typeface="+mn-ea"/>
                  <a:ea typeface="+mn-ea"/>
                  <a:cs typeface="Arial" pitchFamily="34" charset="0"/>
                </a:rPr>
                <a:t>）</a:t>
              </a:r>
            </a:p>
          </p:txBody>
        </p:sp>
        <p:sp>
          <p:nvSpPr>
            <p:cNvPr id="413" name="圆角矩形 412"/>
            <p:cNvSpPr/>
            <p:nvPr/>
          </p:nvSpPr>
          <p:spPr>
            <a:xfrm>
              <a:off x="2651152" y="2798397"/>
              <a:ext cx="1326186" cy="224614"/>
            </a:xfrm>
            <a:prstGeom prst="roundRect">
              <a:avLst/>
            </a:prstGeom>
            <a:solidFill>
              <a:srgbClr val="FF0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1">
              <a:noAutofit/>
            </a:bodyPr>
            <a:lstStyle/>
            <a:p>
              <a:pPr indent="-26989" algn="ctr" defTabSz="79977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en-US" altLang="zh-CN" sz="1200" b="1" kern="0" dirty="0" err="1">
                  <a:solidFill>
                    <a:srgbClr val="FFFF00"/>
                  </a:solidFill>
                  <a:latin typeface="+mn-ea"/>
                  <a:ea typeface="+mn-ea"/>
                  <a:cs typeface="Arial Unicode MS" pitchFamily="34" charset="-122"/>
                </a:rPr>
                <a:t>Plugin</a:t>
              </a:r>
              <a:r>
                <a:rPr kumimoji="1" lang="en-US" altLang="zh-CN" sz="1200" b="1" kern="0" dirty="0">
                  <a:solidFill>
                    <a:srgbClr val="FFFF00"/>
                  </a:solidFill>
                  <a:latin typeface="+mn-ea"/>
                  <a:ea typeface="+mn-ea"/>
                  <a:cs typeface="Arial Unicode MS" pitchFamily="34" charset="-122"/>
                </a:rPr>
                <a:t>/Agent</a:t>
              </a:r>
              <a:endParaRPr kumimoji="1" lang="zh-CN" altLang="en-US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414" name="圆角矩形 413"/>
            <p:cNvSpPr/>
            <p:nvPr/>
          </p:nvSpPr>
          <p:spPr bwMode="auto">
            <a:xfrm>
              <a:off x="606349" y="2017405"/>
              <a:ext cx="3599892" cy="3509303"/>
            </a:xfrm>
            <a:prstGeom prst="roundRect">
              <a:avLst>
                <a:gd name="adj" fmla="val 2363"/>
              </a:avLst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sysDash"/>
            </a:ln>
            <a:effectLst>
              <a:outerShdw blurRad="127000" algn="ctr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51408" tIns="25704" rIns="51408" bIns="25704" numCol="1" rtlCol="0" anchor="t" anchorCtr="0" compatLnSpc="1">
              <a:prstTxWarp prst="textNoShape">
                <a:avLst/>
              </a:prstTxWarp>
            </a:bodyPr>
            <a:lstStyle/>
            <a:p>
              <a:pPr defTabSz="68552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415" name="矩形 414"/>
            <p:cNvSpPr/>
            <p:nvPr/>
          </p:nvSpPr>
          <p:spPr>
            <a:xfrm>
              <a:off x="2867933" y="3686445"/>
              <a:ext cx="788459" cy="353876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VXLAN GW</a:t>
              </a:r>
              <a:endPara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416" name="圆角矩形 415"/>
            <p:cNvSpPr/>
            <p:nvPr/>
          </p:nvSpPr>
          <p:spPr>
            <a:xfrm>
              <a:off x="2022939" y="3196084"/>
              <a:ext cx="1905631" cy="3393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indent="-26989" algn="ctr" defTabSz="79977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zh-CN" altLang="en-US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网络控制器</a:t>
              </a:r>
              <a:endPara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  <a:p>
              <a:pPr indent="-26989" algn="ctr" defTabSz="79977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zh-CN" altLang="en-US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（</a:t>
              </a:r>
              <a:r>
                <a:rPr kumimoji="1" lang="en-US" altLang="zh-CN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Agile Controller</a:t>
              </a:r>
              <a:r>
                <a:rPr kumimoji="1" lang="zh-CN" altLang="en-US" sz="120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）</a:t>
              </a:r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354097" y="2845645"/>
              <a:ext cx="1025425" cy="291500"/>
            </a:xfrm>
            <a:prstGeom prst="roundRect">
              <a:avLst/>
            </a:prstGeom>
            <a:solidFill>
              <a:srgbClr val="FF0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1">
              <a:noAutofit/>
            </a:bodyPr>
            <a:lstStyle/>
            <a:p>
              <a:pPr indent="-26989" algn="ctr" defTabSz="79977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en-US" altLang="zh-CN" sz="1200" b="1" kern="0" dirty="0" err="1">
                  <a:solidFill>
                    <a:srgbClr val="FFFF00"/>
                  </a:solidFill>
                  <a:latin typeface="+mn-ea"/>
                  <a:ea typeface="+mn-ea"/>
                  <a:cs typeface="Arial Unicode MS" pitchFamily="34" charset="-122"/>
                </a:rPr>
                <a:t>vCenter</a:t>
              </a:r>
              <a:r>
                <a:rPr kumimoji="1" lang="en-US" altLang="zh-CN" sz="1200" b="1" kern="0" dirty="0">
                  <a:solidFill>
                    <a:srgbClr val="FFFF00"/>
                  </a:solidFill>
                  <a:latin typeface="+mn-ea"/>
                  <a:ea typeface="+mn-ea"/>
                  <a:cs typeface="Arial Unicode MS" pitchFamily="34" charset="-122"/>
                </a:rPr>
                <a:t>-Driver</a:t>
              </a:r>
              <a:endParaRPr kumimoji="1" lang="zh-CN" altLang="en-US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418" name="矩形 417"/>
            <p:cNvSpPr/>
            <p:nvPr/>
          </p:nvSpPr>
          <p:spPr>
            <a:xfrm>
              <a:off x="1870778" y="3682731"/>
              <a:ext cx="797444" cy="349867"/>
            </a:xfrm>
            <a:prstGeom prst="rect">
              <a:avLst/>
            </a:prstGeom>
            <a:solidFill>
              <a:srgbClr val="99CC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VXLAN GW</a:t>
              </a:r>
              <a:endPara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399"/>
          <p:cNvGrpSpPr/>
          <p:nvPr/>
        </p:nvGrpSpPr>
        <p:grpSpPr>
          <a:xfrm>
            <a:off x="2124976" y="5020477"/>
            <a:ext cx="1580323" cy="1058532"/>
            <a:chOff x="2409534" y="3952601"/>
            <a:chExt cx="1898289" cy="941349"/>
          </a:xfrm>
        </p:grpSpPr>
        <p:sp>
          <p:nvSpPr>
            <p:cNvPr id="387" name="矩形 3"/>
            <p:cNvSpPr/>
            <p:nvPr/>
          </p:nvSpPr>
          <p:spPr>
            <a:xfrm>
              <a:off x="2409534" y="3952601"/>
              <a:ext cx="1898289" cy="94134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8546" tIns="19273" rIns="38546" bIns="19273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785728" y="4464862"/>
              <a:ext cx="519210" cy="1436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89" name="圆角矩形 388"/>
            <p:cNvSpPr/>
            <p:nvPr/>
          </p:nvSpPr>
          <p:spPr bwMode="auto">
            <a:xfrm>
              <a:off x="3355306" y="3989188"/>
              <a:ext cx="883362" cy="428157"/>
            </a:xfrm>
            <a:prstGeom prst="roundRect">
              <a:avLst/>
            </a:prstGeom>
            <a:solidFill>
              <a:srgbClr val="990000">
                <a:lumMod val="20000"/>
                <a:lumOff val="80000"/>
                <a:alpha val="50000"/>
              </a:srgbClr>
            </a:solidFill>
            <a:ln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914270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05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>
              <a:off x="3316199" y="4232883"/>
              <a:ext cx="907798" cy="165106"/>
            </a:xfrm>
            <a:prstGeom prst="rect">
              <a:avLst/>
            </a:prstGeom>
            <a:solidFill>
              <a:srgbClr val="D4E9FC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rPr>
                <a:t>EVS/OVS</a:t>
              </a:r>
            </a:p>
          </p:txBody>
        </p:sp>
        <p:sp>
          <p:nvSpPr>
            <p:cNvPr id="391" name="矩形 390"/>
            <p:cNvSpPr/>
            <p:nvPr/>
          </p:nvSpPr>
          <p:spPr>
            <a:xfrm>
              <a:off x="3773714" y="4458399"/>
              <a:ext cx="511031" cy="15015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7EA7DD"/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rPr>
                <a:t>VM2</a:t>
              </a: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92" name="矩形 231"/>
            <p:cNvSpPr>
              <a:spLocks noChangeArrowheads="1"/>
            </p:cNvSpPr>
            <p:nvPr/>
          </p:nvSpPr>
          <p:spPr bwMode="auto">
            <a:xfrm>
              <a:off x="2422247" y="3978126"/>
              <a:ext cx="878604" cy="460966"/>
            </a:xfrm>
            <a:prstGeom prst="rect">
              <a:avLst/>
            </a:prstGeom>
            <a:solidFill>
              <a:srgbClr val="FCD7B2"/>
            </a:solidFill>
            <a:ln w="19050" cap="flat" cmpd="sng" algn="ctr">
              <a:solidFill>
                <a:srgbClr val="7EA7DD"/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rPr>
                <a:t>Nova</a:t>
              </a:r>
            </a:p>
            <a:p>
              <a:pPr algn="ctr" defTabSz="68542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rPr>
                <a:t>computer</a:t>
              </a: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93" name="矩形 231"/>
            <p:cNvSpPr>
              <a:spLocks noChangeArrowheads="1"/>
            </p:cNvSpPr>
            <p:nvPr/>
          </p:nvSpPr>
          <p:spPr bwMode="auto">
            <a:xfrm>
              <a:off x="2422249" y="4479470"/>
              <a:ext cx="1017874" cy="107002"/>
            </a:xfrm>
            <a:prstGeom prst="rect">
              <a:avLst/>
            </a:prstGeom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p:spPr>
          <p:txBody>
            <a:bodyPr vert="horz" wrap="square" lIns="68562" tIns="34281" rIns="68562" bIns="3428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77639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Interface</a:t>
              </a: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94" name="圆角矩形 393"/>
            <p:cNvSpPr/>
            <p:nvPr/>
          </p:nvSpPr>
          <p:spPr>
            <a:xfrm>
              <a:off x="3357396" y="4038161"/>
              <a:ext cx="861722" cy="15683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1">
              <a:noAutofit/>
            </a:bodyPr>
            <a:lstStyle/>
            <a:p>
              <a:pPr indent="-26989" algn="ctr" defTabSz="79977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defRPr/>
              </a:pPr>
              <a:r>
                <a:rPr kumimoji="1"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 Unicode MS" pitchFamily="34" charset="-122"/>
                </a:rPr>
                <a:t>EVS-Agent</a:t>
              </a:r>
              <a:endParaRPr kumimoji="1"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3354213" y="4449954"/>
              <a:ext cx="495222" cy="143146"/>
            </a:xfrm>
            <a:prstGeom prst="rect">
              <a:avLst/>
            </a:prstGeom>
            <a:solidFill>
              <a:srgbClr val="FCD7B2"/>
            </a:solidFill>
            <a:ln w="19050" cap="flat" cmpd="sng" algn="ctr">
              <a:solidFill>
                <a:srgbClr val="7EA7DD"/>
              </a:solidFill>
              <a:prstDash val="solid"/>
            </a:ln>
            <a:effectLst/>
          </p:spPr>
          <p:txBody>
            <a:bodyPr lIns="51408" tIns="25704" rIns="51408" bIns="25704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kern="0" dirty="0">
                  <a:solidFill>
                    <a:sysClr val="windowText" lastClr="000000"/>
                  </a:solidFill>
                  <a:latin typeface="+mn-ea"/>
                  <a:ea typeface="+mn-ea"/>
                  <a:cs typeface="Arial" pitchFamily="34" charset="0"/>
                </a:rPr>
                <a:t>VM1</a:t>
              </a: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83" name="直接连接符 145"/>
          <p:cNvCxnSpPr/>
          <p:nvPr/>
        </p:nvCxnSpPr>
        <p:spPr bwMode="auto">
          <a:xfrm rot="10800000" flipH="1" flipV="1">
            <a:off x="1862145" y="3213662"/>
            <a:ext cx="335634" cy="2064719"/>
          </a:xfrm>
          <a:prstGeom prst="bentConnector3">
            <a:avLst>
              <a:gd name="adj1" fmla="val -72658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" name="肘形连接符 383"/>
          <p:cNvCxnSpPr>
            <a:stCxn id="416" idx="3"/>
            <a:endCxn id="394" idx="3"/>
          </p:cNvCxnSpPr>
          <p:nvPr/>
        </p:nvCxnSpPr>
        <p:spPr bwMode="auto">
          <a:xfrm flipH="1">
            <a:off x="3631452" y="3649041"/>
            <a:ext cx="405758" cy="1555827"/>
          </a:xfrm>
          <a:prstGeom prst="bentConnector3">
            <a:avLst>
              <a:gd name="adj1" fmla="val -56339"/>
            </a:avLst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385" name="肘形连接符 384"/>
          <p:cNvCxnSpPr>
            <a:stCxn id="416" idx="3"/>
            <a:endCxn id="390" idx="3"/>
          </p:cNvCxnSpPr>
          <p:nvPr/>
        </p:nvCxnSpPr>
        <p:spPr bwMode="auto">
          <a:xfrm flipH="1">
            <a:off x="3635514" y="3649041"/>
            <a:ext cx="401696" cy="1779439"/>
          </a:xfrm>
          <a:prstGeom prst="bentConnector3">
            <a:avLst>
              <a:gd name="adj1" fmla="val -56909"/>
            </a:avLst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386" name="直接连接符 385"/>
          <p:cNvCxnSpPr/>
          <p:nvPr/>
        </p:nvCxnSpPr>
        <p:spPr>
          <a:xfrm flipV="1">
            <a:off x="3042010" y="5420160"/>
            <a:ext cx="0" cy="159585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cxnSp>
        <p:nvCxnSpPr>
          <p:cNvPr id="380" name="直接连接符 379"/>
          <p:cNvCxnSpPr/>
          <p:nvPr/>
        </p:nvCxnSpPr>
        <p:spPr>
          <a:xfrm flipV="1">
            <a:off x="3348619" y="5428908"/>
            <a:ext cx="1353" cy="136555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pic>
        <p:nvPicPr>
          <p:cNvPr id="373" name="Picture 222" descr="Firewall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0846" y="3930933"/>
            <a:ext cx="279422" cy="377425"/>
          </a:xfrm>
          <a:prstGeom prst="rect">
            <a:avLst/>
          </a:prstGeom>
        </p:spPr>
      </p:pic>
      <p:cxnSp>
        <p:nvCxnSpPr>
          <p:cNvPr id="374" name="直接连接符 373"/>
          <p:cNvCxnSpPr>
            <a:stCxn id="418" idx="1"/>
            <a:endCxn id="373" idx="3"/>
          </p:cNvCxnSpPr>
          <p:nvPr/>
        </p:nvCxnSpPr>
        <p:spPr bwMode="auto">
          <a:xfrm flipH="1" flipV="1">
            <a:off x="2090268" y="4119646"/>
            <a:ext cx="233832" cy="8255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5" name="Picture 222" descr="Firewall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0147" y="3999929"/>
            <a:ext cx="279422" cy="377425"/>
          </a:xfrm>
          <a:prstGeom prst="rect">
            <a:avLst/>
          </a:prstGeom>
        </p:spPr>
      </p:pic>
      <p:cxnSp>
        <p:nvCxnSpPr>
          <p:cNvPr id="376" name="直接连接符 375"/>
          <p:cNvCxnSpPr>
            <a:stCxn id="415" idx="3"/>
            <a:endCxn id="375" idx="1"/>
          </p:cNvCxnSpPr>
          <p:nvPr/>
        </p:nvCxnSpPr>
        <p:spPr bwMode="auto">
          <a:xfrm flipV="1">
            <a:off x="3810621" y="4188642"/>
            <a:ext cx="179526" cy="199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" name="直接箭头连接符 376"/>
          <p:cNvCxnSpPr>
            <a:stCxn id="373" idx="0"/>
            <a:endCxn id="416" idx="2"/>
          </p:cNvCxnSpPr>
          <p:nvPr/>
        </p:nvCxnSpPr>
        <p:spPr bwMode="auto">
          <a:xfrm flipV="1">
            <a:off x="1950558" y="3839819"/>
            <a:ext cx="1293434" cy="91114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378" name="直接箭头连接符 377"/>
          <p:cNvCxnSpPr>
            <a:stCxn id="416" idx="2"/>
            <a:endCxn id="375" idx="0"/>
          </p:cNvCxnSpPr>
          <p:nvPr/>
        </p:nvCxnSpPr>
        <p:spPr bwMode="auto">
          <a:xfrm>
            <a:off x="3243992" y="3839819"/>
            <a:ext cx="885866" cy="16011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21" name="直接连接符 420"/>
          <p:cNvCxnSpPr>
            <a:endCxn id="458" idx="0"/>
          </p:cNvCxnSpPr>
          <p:nvPr/>
        </p:nvCxnSpPr>
        <p:spPr bwMode="auto">
          <a:xfrm>
            <a:off x="6856613" y="4637416"/>
            <a:ext cx="35323" cy="382239"/>
          </a:xfrm>
          <a:prstGeom prst="line">
            <a:avLst/>
          </a:prstGeom>
          <a:noFill/>
          <a:ln w="12700">
            <a:solidFill>
              <a:srgbClr val="FFFFFF">
                <a:lumMod val="65000"/>
              </a:srgb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" name="雲形吹き出し 8"/>
          <p:cNvSpPr/>
          <p:nvPr/>
        </p:nvSpPr>
        <p:spPr>
          <a:xfrm>
            <a:off x="4940598" y="3943866"/>
            <a:ext cx="2337308" cy="1069074"/>
          </a:xfrm>
          <a:prstGeom prst="cloudCallout">
            <a:avLst>
              <a:gd name="adj1" fmla="val -13626"/>
              <a:gd name="adj2" fmla="val 26195"/>
            </a:avLst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>
            <a:glow rad="101600">
              <a:srgbClr val="B2C9C8">
                <a:satMod val="175000"/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rmAutofit/>
          </a:bodyPr>
          <a:lstStyle/>
          <a:p>
            <a:pPr algn="ctr" defTabSz="6855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2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t>VxLAN N</a:t>
            </a:r>
            <a:r>
              <a:rPr kumimoji="1" lang="en-US" altLang="zh-CN" sz="12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t>etwork</a:t>
            </a:r>
            <a:endParaRPr kumimoji="1" lang="ja-JP" altLang="en-US" sz="1200" kern="0" dirty="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606809" y="2628001"/>
            <a:ext cx="2713327" cy="483052"/>
          </a:xfrm>
          <a:prstGeom prst="rect">
            <a:avLst/>
          </a:prstGeom>
          <a:solidFill>
            <a:srgbClr val="FFFFFF">
              <a:lumMod val="85000"/>
              <a:alpha val="40000"/>
            </a:srgbClr>
          </a:solidFill>
          <a:ln w="25400">
            <a:solidFill>
              <a:srgbClr val="FFFFFF">
                <a:lumMod val="85000"/>
              </a:srgbClr>
            </a:solidFill>
          </a:ln>
          <a:effectLst/>
        </p:spPr>
        <p:txBody>
          <a:bodyPr vert="horz" wrap="square" lIns="38541" tIns="19270" rIns="38541" bIns="19270" numCol="1" rtlCol="0" anchor="t" anchorCtr="0" compatLnSpc="1">
            <a:prstTxWarp prst="textNoShape">
              <a:avLst/>
            </a:prstTxWarp>
          </a:bodyPr>
          <a:lstStyle/>
          <a:p>
            <a:pPr algn="ctr" defTabSz="513934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24" name="圆角矩形 423"/>
          <p:cNvSpPr/>
          <p:nvPr/>
        </p:nvSpPr>
        <p:spPr>
          <a:xfrm>
            <a:off x="5015880" y="2766094"/>
            <a:ext cx="826613" cy="323991"/>
          </a:xfrm>
          <a:prstGeom prst="round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51408" tIns="25704" rIns="51408" bIns="25704" rtlCol="0" anchor="t" anchorCtr="1">
            <a:no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25" name="圆角矩形 424"/>
          <p:cNvSpPr/>
          <p:nvPr/>
        </p:nvSpPr>
        <p:spPr>
          <a:xfrm>
            <a:off x="6079078" y="2770881"/>
            <a:ext cx="1125442" cy="263057"/>
          </a:xfrm>
          <a:prstGeom prst="round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51408" tIns="25704" rIns="51408" bIns="25704" rtlCol="0" anchor="t" anchorCtr="1">
            <a:no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pic>
        <p:nvPicPr>
          <p:cNvPr id="426" name="Picture 21" descr="OpenSt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901" y="2620312"/>
            <a:ext cx="509434" cy="51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7" name="直接连接符 145"/>
          <p:cNvCxnSpPr/>
          <p:nvPr/>
        </p:nvCxnSpPr>
        <p:spPr bwMode="auto">
          <a:xfrm rot="5400000" flipH="1" flipV="1">
            <a:off x="6454580" y="3211516"/>
            <a:ext cx="424325" cy="22666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C66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8" name="矩形 427"/>
          <p:cNvSpPr/>
          <p:nvPr/>
        </p:nvSpPr>
        <p:spPr>
          <a:xfrm>
            <a:off x="5159647" y="2755258"/>
            <a:ext cx="532661" cy="24006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Nova</a:t>
            </a: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6260993" y="2764031"/>
            <a:ext cx="761611" cy="24006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Neutron</a:t>
            </a: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30" name="圆角矩形 150"/>
          <p:cNvSpPr/>
          <p:nvPr/>
        </p:nvSpPr>
        <p:spPr bwMode="auto">
          <a:xfrm>
            <a:off x="4698917" y="2200334"/>
            <a:ext cx="2288273" cy="20529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2" tIns="34277" rIns="68552" bIns="34277" numCol="1" rtlCol="0" anchor="ctr" anchorCtr="1" compatLnSpc="1">
            <a:prstTxWarp prst="textNoShape">
              <a:avLst/>
            </a:prstTxWarp>
          </a:bodyPr>
          <a:lstStyle/>
          <a:p>
            <a:pPr algn="ctr" defTabSz="9141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WEB Portal / APP Portal</a:t>
            </a:r>
            <a:endParaRPr lang="zh-CN" altLang="en-US" sz="12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31" name="TextBox 430"/>
          <p:cNvSpPr txBox="1"/>
          <p:nvPr/>
        </p:nvSpPr>
        <p:spPr bwMode="auto">
          <a:xfrm>
            <a:off x="5663952" y="2402732"/>
            <a:ext cx="798768" cy="23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1395" tIns="25698" rIns="51395" bIns="25698" rtlCol="0">
            <a:spAutoFit/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2060"/>
                </a:solidFill>
                <a:latin typeface="+mn-ea"/>
                <a:ea typeface="+mn-ea"/>
                <a:cs typeface="Arial" pitchFamily="34" charset="0"/>
              </a:rPr>
              <a:t>REST API</a:t>
            </a:r>
            <a:endParaRPr lang="zh-CN" altLang="en-US" sz="1200" kern="0" dirty="0">
              <a:solidFill>
                <a:srgbClr val="00206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32" name="上下箭头 62"/>
          <p:cNvSpPr>
            <a:spLocks noChangeArrowheads="1"/>
          </p:cNvSpPr>
          <p:nvPr/>
        </p:nvSpPr>
        <p:spPr bwMode="auto">
          <a:xfrm>
            <a:off x="5595472" y="2414304"/>
            <a:ext cx="122087" cy="213698"/>
          </a:xfrm>
          <a:prstGeom prst="upDownArrow">
            <a:avLst>
              <a:gd name="adj1" fmla="val 50000"/>
              <a:gd name="adj2" fmla="val 50012"/>
            </a:avLst>
          </a:prstGeom>
          <a:solidFill>
            <a:srgbClr val="FFFF0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lIns="51408" tIns="25704" rIns="51408" bIns="25704"/>
          <a:lstStyle/>
          <a:p>
            <a:pPr defTabSz="91427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3" name="圆角矩形 432"/>
          <p:cNvSpPr/>
          <p:nvPr/>
        </p:nvSpPr>
        <p:spPr>
          <a:xfrm>
            <a:off x="6156410" y="3024841"/>
            <a:ext cx="1087041" cy="246098"/>
          </a:xfrm>
          <a:prstGeom prst="roundRect">
            <a:avLst/>
          </a:prstGeo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 err="1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Plugin</a:t>
            </a:r>
            <a:r>
              <a:rPr kumimoji="1" lang="en-US" altLang="zh-CN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/Agent</a:t>
            </a:r>
            <a:endParaRPr kumimoji="1" lang="zh-CN" altLang="en-US" sz="1200" b="1" kern="0" dirty="0">
              <a:solidFill>
                <a:srgbClr val="FFFF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34" name="圆角矩形 433"/>
          <p:cNvSpPr/>
          <p:nvPr/>
        </p:nvSpPr>
        <p:spPr bwMode="auto">
          <a:xfrm>
            <a:off x="4434842" y="2132856"/>
            <a:ext cx="3049289" cy="3946157"/>
          </a:xfrm>
          <a:prstGeom prst="roundRect">
            <a:avLst>
              <a:gd name="adj" fmla="val 2363"/>
            </a:avLst>
          </a:prstGeom>
          <a:noFill/>
          <a:ln w="12700">
            <a:solidFill>
              <a:srgbClr val="FFFFFF">
                <a:lumMod val="75000"/>
              </a:srgbClr>
            </a:solidFill>
            <a:prstDash val="sysDash"/>
          </a:ln>
          <a:effectLst>
            <a:outerShdw blurRad="127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51408" tIns="25704" rIns="51408" bIns="25704" numCol="1" rtlCol="0" anchor="t" anchorCtr="0" compatLnSpc="1">
            <a:prstTxWarp prst="textNoShape">
              <a:avLst/>
            </a:prstTxWarp>
          </a:bodyPr>
          <a:lstStyle/>
          <a:p>
            <a:pPr defTabSz="68552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35" name="圆角矩形 434"/>
          <p:cNvSpPr/>
          <p:nvPr/>
        </p:nvSpPr>
        <p:spPr>
          <a:xfrm>
            <a:off x="5626593" y="3451820"/>
            <a:ext cx="1606859" cy="4253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网络控制器</a:t>
            </a:r>
            <a:endParaRPr kumimoji="1"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（</a:t>
            </a: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Agile Controller</a:t>
            </a: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）</a:t>
            </a:r>
          </a:p>
        </p:txBody>
      </p:sp>
      <p:sp>
        <p:nvSpPr>
          <p:cNvPr id="436" name="圆角矩形 435"/>
          <p:cNvSpPr/>
          <p:nvPr/>
        </p:nvSpPr>
        <p:spPr>
          <a:xfrm>
            <a:off x="5051884" y="2972431"/>
            <a:ext cx="751392" cy="316446"/>
          </a:xfrm>
          <a:prstGeom prst="roundRect">
            <a:avLst/>
          </a:prstGeo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 err="1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vCenter</a:t>
            </a:r>
            <a:r>
              <a:rPr kumimoji="1" lang="en-US" altLang="zh-CN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-Driver</a:t>
            </a:r>
            <a:endParaRPr kumimoji="1" lang="zh-CN" altLang="en-US" sz="1200" b="1" kern="0" dirty="0">
              <a:solidFill>
                <a:srgbClr val="FFFF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cxnSp>
        <p:nvCxnSpPr>
          <p:cNvPr id="437" name="直接连接符 436"/>
          <p:cNvCxnSpPr/>
          <p:nvPr/>
        </p:nvCxnSpPr>
        <p:spPr bwMode="auto">
          <a:xfrm>
            <a:off x="5763173" y="4952782"/>
            <a:ext cx="0" cy="167631"/>
          </a:xfrm>
          <a:prstGeom prst="line">
            <a:avLst/>
          </a:prstGeom>
          <a:noFill/>
          <a:ln w="12700">
            <a:solidFill>
              <a:srgbClr val="FFFFFF">
                <a:lumMod val="65000"/>
              </a:srgb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" name="矩形 3"/>
          <p:cNvSpPr/>
          <p:nvPr/>
        </p:nvSpPr>
        <p:spPr>
          <a:xfrm>
            <a:off x="4937197" y="5012940"/>
            <a:ext cx="1510223" cy="1087690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38546" tIns="19273" rIns="38546" bIns="19273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5226693" y="5637649"/>
            <a:ext cx="43224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b="1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40" name="圆角矩形 439"/>
          <p:cNvSpPr/>
          <p:nvPr/>
        </p:nvSpPr>
        <p:spPr bwMode="auto">
          <a:xfrm>
            <a:off x="5718880" y="5061621"/>
            <a:ext cx="693745" cy="518120"/>
          </a:xfrm>
          <a:prstGeom prst="roundRect">
            <a:avLst/>
          </a:prstGeom>
          <a:solidFill>
            <a:srgbClr val="990000">
              <a:lumMod val="20000"/>
              <a:lumOff val="80000"/>
              <a:alpha val="50000"/>
            </a:srgb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914270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05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699956" y="5301207"/>
            <a:ext cx="737159" cy="33425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lIns="38546" tIns="19273" rIns="38546" bIns="19273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DVR</a:t>
            </a:r>
          </a:p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（</a:t>
            </a:r>
            <a:r>
              <a:rPr lang="en-US" altLang="zh-CN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NVE</a:t>
            </a:r>
            <a:r>
              <a:rPr lang="zh-CN" altLang="en-US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）</a:t>
            </a:r>
            <a:endParaRPr lang="en-US" altLang="zh-CN" sz="1050" b="1" kern="0" dirty="0">
              <a:solidFill>
                <a:srgbClr val="99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6049190" y="5677460"/>
            <a:ext cx="370846" cy="199811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51408" tIns="25704" rIns="51408" bIns="25704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VM2</a:t>
            </a:r>
            <a:endParaRPr lang="zh-CN" altLang="en-US" sz="90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43" name="矩形 231"/>
          <p:cNvSpPr>
            <a:spLocks noChangeArrowheads="1"/>
          </p:cNvSpPr>
          <p:nvPr/>
        </p:nvSpPr>
        <p:spPr bwMode="auto">
          <a:xfrm>
            <a:off x="4943872" y="5054083"/>
            <a:ext cx="749172" cy="539597"/>
          </a:xfrm>
          <a:prstGeom prst="rect">
            <a:avLst/>
          </a:prstGeom>
          <a:solidFill>
            <a:srgbClr val="FCD7B2"/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51408" tIns="25704" rIns="51408" bIns="25704" rtlCol="0" anchor="ctr"/>
          <a:lstStyle/>
          <a:p>
            <a:pPr algn="ctr" defTabSz="685423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Nova</a:t>
            </a:r>
          </a:p>
          <a:p>
            <a:pPr algn="ctr" defTabSz="685423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computer</a:t>
            </a: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44" name="矩形 443"/>
          <p:cNvSpPr>
            <a:spLocks noChangeArrowheads="1"/>
          </p:cNvSpPr>
          <p:nvPr/>
        </p:nvSpPr>
        <p:spPr bwMode="auto">
          <a:xfrm>
            <a:off x="4943872" y="5685356"/>
            <a:ext cx="825096" cy="191916"/>
          </a:xfrm>
          <a:prstGeom prst="rect">
            <a:avLst/>
          </a:prstGeom>
          <a:solidFill>
            <a:srgbClr val="FFC000"/>
          </a:solidFill>
          <a:ln>
            <a:solidFill>
              <a:sysClr val="windowText" lastClr="000000"/>
            </a:solidFill>
          </a:ln>
          <a:effectLst/>
        </p:spPr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877639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</a:rPr>
              <a:t>Interface</a:t>
            </a: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45" name="圆角矩形 444"/>
          <p:cNvSpPr/>
          <p:nvPr/>
        </p:nvSpPr>
        <p:spPr>
          <a:xfrm>
            <a:off x="5699956" y="5092609"/>
            <a:ext cx="735180" cy="20552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EVS-Agent</a:t>
            </a:r>
            <a:endParaRPr kumimoji="1"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5699957" y="5684433"/>
            <a:ext cx="370386" cy="192839"/>
          </a:xfrm>
          <a:prstGeom prst="rect">
            <a:avLst/>
          </a:prstGeom>
          <a:solidFill>
            <a:srgbClr val="FCD7B2"/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51408" tIns="25704" rIns="51408" bIns="25704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VM1</a:t>
            </a:r>
            <a:endParaRPr lang="zh-CN" altLang="en-US" sz="90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447" name="直接连接符 446"/>
          <p:cNvCxnSpPr/>
          <p:nvPr/>
        </p:nvCxnSpPr>
        <p:spPr>
          <a:xfrm flipV="1">
            <a:off x="5830545" y="5521309"/>
            <a:ext cx="0" cy="99578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cxnSp>
        <p:nvCxnSpPr>
          <p:cNvPr id="448" name="直接连接符 447"/>
          <p:cNvCxnSpPr/>
          <p:nvPr/>
        </p:nvCxnSpPr>
        <p:spPr>
          <a:xfrm flipV="1">
            <a:off x="6137154" y="5521309"/>
            <a:ext cx="1353" cy="85297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sp>
        <p:nvSpPr>
          <p:cNvPr id="449" name="矩形 448"/>
          <p:cNvSpPr/>
          <p:nvPr/>
        </p:nvSpPr>
        <p:spPr bwMode="auto">
          <a:xfrm>
            <a:off x="4936171" y="5914391"/>
            <a:ext cx="1519869" cy="164619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KVM/XEN</a:t>
            </a:r>
            <a:r>
              <a:rPr lang="zh-CN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90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Hypervisor</a:t>
            </a:r>
            <a:endParaRPr lang="zh-CN" altLang="en-US" sz="105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" name="组合 156"/>
          <p:cNvGrpSpPr/>
          <p:nvPr/>
        </p:nvGrpSpPr>
        <p:grpSpPr>
          <a:xfrm>
            <a:off x="6528048" y="5013175"/>
            <a:ext cx="695656" cy="1087456"/>
            <a:chOff x="3416503" y="4837095"/>
            <a:chExt cx="835624" cy="967071"/>
          </a:xfrm>
        </p:grpSpPr>
        <p:sp>
          <p:nvSpPr>
            <p:cNvPr id="457" name="矩形 3"/>
            <p:cNvSpPr/>
            <p:nvPr/>
          </p:nvSpPr>
          <p:spPr>
            <a:xfrm>
              <a:off x="3416503" y="4837095"/>
              <a:ext cx="835624" cy="96707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8546" tIns="19273" rIns="38546" bIns="19273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58" name="矩形 457"/>
            <p:cNvSpPr/>
            <p:nvPr/>
          </p:nvSpPr>
          <p:spPr>
            <a:xfrm>
              <a:off x="3535501" y="4842857"/>
              <a:ext cx="636210" cy="282402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38546" tIns="19273" rIns="38546" bIns="19273" rtlCol="0" anchor="ctr"/>
            <a:lstStyle/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kern="0" dirty="0">
                  <a:solidFill>
                    <a:srgbClr val="990000"/>
                  </a:solidFill>
                  <a:latin typeface="+mn-ea"/>
                  <a:ea typeface="+mn-ea"/>
                  <a:cs typeface="Arial" pitchFamily="34" charset="0"/>
                </a:rPr>
                <a:t>DVR</a:t>
              </a:r>
            </a:p>
            <a:p>
              <a:pPr algn="ctr" defTabSz="6854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kern="0" dirty="0">
                  <a:solidFill>
                    <a:srgbClr val="990000"/>
                  </a:solidFill>
                  <a:latin typeface="+mn-ea"/>
                  <a:ea typeface="+mn-ea"/>
                  <a:cs typeface="Arial" pitchFamily="34" charset="0"/>
                </a:rPr>
                <a:t>（</a:t>
              </a:r>
              <a:r>
                <a:rPr lang="en-US" altLang="zh-CN" sz="1050" b="1" kern="0" dirty="0">
                  <a:solidFill>
                    <a:srgbClr val="990000"/>
                  </a:solidFill>
                  <a:latin typeface="+mn-ea"/>
                  <a:ea typeface="+mn-ea"/>
                  <a:cs typeface="Arial" pitchFamily="34" charset="0"/>
                </a:rPr>
                <a:t>NVE</a:t>
              </a:r>
              <a:r>
                <a:rPr lang="zh-CN" altLang="en-US" sz="1050" b="1" kern="0" dirty="0">
                  <a:solidFill>
                    <a:srgbClr val="990000"/>
                  </a:solidFill>
                  <a:latin typeface="+mn-ea"/>
                  <a:ea typeface="+mn-ea"/>
                  <a:cs typeface="Arial" pitchFamily="34" charset="0"/>
                </a:rPr>
                <a:t>）</a:t>
              </a:r>
              <a:endParaRPr lang="en-US" altLang="zh-CN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pic>
          <p:nvPicPr>
            <p:cNvPr id="459" name="Picture 222" descr="Firewall10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744" y="5259222"/>
              <a:ext cx="442366" cy="442366"/>
            </a:xfrm>
            <a:prstGeom prst="rect">
              <a:avLst/>
            </a:prstGeom>
          </p:spPr>
        </p:pic>
      </p:grpSp>
      <p:cxnSp>
        <p:nvCxnSpPr>
          <p:cNvPr id="451" name="直接连接符 145"/>
          <p:cNvCxnSpPr/>
          <p:nvPr/>
        </p:nvCxnSpPr>
        <p:spPr bwMode="auto">
          <a:xfrm rot="10800000" flipH="1" flipV="1">
            <a:off x="5015881" y="3122274"/>
            <a:ext cx="58331" cy="2201607"/>
          </a:xfrm>
          <a:prstGeom prst="bentConnector3">
            <a:avLst>
              <a:gd name="adj1" fmla="val -391901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2" name="直接箭头连接符 451"/>
          <p:cNvCxnSpPr>
            <a:stCxn id="458" idx="0"/>
            <a:endCxn id="435" idx="2"/>
          </p:cNvCxnSpPr>
          <p:nvPr/>
        </p:nvCxnSpPr>
        <p:spPr bwMode="auto">
          <a:xfrm flipH="1" flipV="1">
            <a:off x="6430023" y="3877174"/>
            <a:ext cx="461913" cy="1142478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53" name="直接箭头连接符 452"/>
          <p:cNvCxnSpPr>
            <a:stCxn id="459" idx="1"/>
            <a:endCxn id="435" idx="2"/>
          </p:cNvCxnSpPr>
          <p:nvPr/>
        </p:nvCxnSpPr>
        <p:spPr bwMode="auto">
          <a:xfrm flipH="1" flipV="1">
            <a:off x="6430023" y="3877174"/>
            <a:ext cx="278045" cy="1859392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54" name="直接箭头连接符 453"/>
          <p:cNvCxnSpPr>
            <a:stCxn id="441" idx="0"/>
            <a:endCxn id="435" idx="2"/>
          </p:cNvCxnSpPr>
          <p:nvPr/>
        </p:nvCxnSpPr>
        <p:spPr bwMode="auto">
          <a:xfrm flipV="1">
            <a:off x="6068536" y="3877174"/>
            <a:ext cx="361487" cy="142403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55" name="直接箭头连接符 454"/>
          <p:cNvCxnSpPr>
            <a:stCxn id="445" idx="1"/>
            <a:endCxn id="435" idx="2"/>
          </p:cNvCxnSpPr>
          <p:nvPr/>
        </p:nvCxnSpPr>
        <p:spPr bwMode="auto">
          <a:xfrm flipV="1">
            <a:off x="5699956" y="3877175"/>
            <a:ext cx="730067" cy="1318197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sp>
        <p:nvSpPr>
          <p:cNvPr id="456" name="TextBox 455"/>
          <p:cNvSpPr txBox="1"/>
          <p:nvPr/>
        </p:nvSpPr>
        <p:spPr>
          <a:xfrm>
            <a:off x="6672064" y="562442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</a:rPr>
              <a:t>VSA</a:t>
            </a: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69" name="雲形吹き出し 8"/>
          <p:cNvSpPr/>
          <p:nvPr/>
        </p:nvSpPr>
        <p:spPr>
          <a:xfrm>
            <a:off x="8223189" y="4005064"/>
            <a:ext cx="2337307" cy="1039203"/>
          </a:xfrm>
          <a:prstGeom prst="cloudCallout">
            <a:avLst>
              <a:gd name="adj1" fmla="val -13626"/>
              <a:gd name="adj2" fmla="val 26195"/>
            </a:avLst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>
            <a:glow rad="101600">
              <a:srgbClr val="B2C9C8">
                <a:satMod val="175000"/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rmAutofit/>
          </a:bodyPr>
          <a:lstStyle/>
          <a:p>
            <a:pPr algn="ctr" defTabSz="6855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2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t>VxLAN N</a:t>
            </a:r>
            <a:r>
              <a:rPr kumimoji="1" lang="en-US" altLang="zh-CN" sz="1200" kern="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t>etwork</a:t>
            </a:r>
            <a:endParaRPr kumimoji="1" lang="ja-JP" altLang="en-US" sz="1200" kern="0" dirty="0">
              <a:solidFill>
                <a:srgbClr val="FFFFFF">
                  <a:lumMod val="50000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7735155" y="2642283"/>
            <a:ext cx="2748965" cy="468771"/>
          </a:xfrm>
          <a:prstGeom prst="rect">
            <a:avLst/>
          </a:prstGeom>
          <a:solidFill>
            <a:srgbClr val="FFFFFF">
              <a:lumMod val="85000"/>
              <a:alpha val="40000"/>
            </a:srgbClr>
          </a:solidFill>
          <a:ln w="25400">
            <a:solidFill>
              <a:srgbClr val="FFFFFF">
                <a:lumMod val="85000"/>
              </a:srgbClr>
            </a:solidFill>
          </a:ln>
          <a:effectLst/>
        </p:spPr>
        <p:txBody>
          <a:bodyPr vert="horz" wrap="square" lIns="51394" tIns="25697" rIns="51394" bIns="25697" numCol="1" rtlCol="0" anchor="t" anchorCtr="0" compatLnSpc="1">
            <a:prstTxWarp prst="textNoShape">
              <a:avLst/>
            </a:prstTxWarp>
          </a:bodyPr>
          <a:lstStyle/>
          <a:p>
            <a:pPr algn="ctr" defTabSz="513934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71" name="圆角矩形 470"/>
          <p:cNvSpPr/>
          <p:nvPr/>
        </p:nvSpPr>
        <p:spPr>
          <a:xfrm>
            <a:off x="8184232" y="2780377"/>
            <a:ext cx="951848" cy="256844"/>
          </a:xfrm>
          <a:prstGeom prst="round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8552" tIns="34277" rIns="68552" bIns="34277" rtlCol="0" anchor="t" anchorCtr="1">
            <a:no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72" name="圆角矩形 471"/>
          <p:cNvSpPr/>
          <p:nvPr/>
        </p:nvSpPr>
        <p:spPr>
          <a:xfrm>
            <a:off x="9239738" y="2785164"/>
            <a:ext cx="1078831" cy="269704"/>
          </a:xfrm>
          <a:prstGeom prst="roundRect">
            <a:avLst/>
          </a:prstGeo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8552" tIns="34277" rIns="68552" bIns="34277" rtlCol="0" anchor="t" anchorCtr="1">
            <a:no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pic>
        <p:nvPicPr>
          <p:cNvPr id="473" name="Picture 21" descr="OpenSt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154" y="2634595"/>
            <a:ext cx="509433" cy="51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4" name="矩形 473"/>
          <p:cNvSpPr/>
          <p:nvPr/>
        </p:nvSpPr>
        <p:spPr>
          <a:xfrm>
            <a:off x="9324156" y="4637169"/>
            <a:ext cx="878894" cy="288753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TOR</a:t>
            </a:r>
            <a:endParaRPr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475" name="直接连接符 474"/>
          <p:cNvCxnSpPr>
            <a:stCxn id="474" idx="2"/>
          </p:cNvCxnSpPr>
          <p:nvPr/>
        </p:nvCxnSpPr>
        <p:spPr bwMode="auto">
          <a:xfrm>
            <a:off x="9763602" y="4925923"/>
            <a:ext cx="0" cy="167631"/>
          </a:xfrm>
          <a:prstGeom prst="line">
            <a:avLst/>
          </a:prstGeom>
          <a:noFill/>
          <a:ln w="12700">
            <a:solidFill>
              <a:srgbClr val="FFFFFF">
                <a:lumMod val="65000"/>
              </a:srgb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" name="直接连接符 145"/>
          <p:cNvCxnSpPr>
            <a:cxnSpLocks/>
            <a:stCxn id="487" idx="0"/>
            <a:endCxn id="472" idx="2"/>
          </p:cNvCxnSpPr>
          <p:nvPr/>
        </p:nvCxnSpPr>
        <p:spPr bwMode="auto">
          <a:xfrm rot="5400000" flipH="1" flipV="1">
            <a:off x="9509402" y="3143839"/>
            <a:ext cx="358724" cy="18078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C66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" name="直接箭头连接符 476"/>
          <p:cNvCxnSpPr>
            <a:cxnSpLocks/>
            <a:stCxn id="489" idx="0"/>
            <a:endCxn id="487" idx="2"/>
          </p:cNvCxnSpPr>
          <p:nvPr/>
        </p:nvCxnSpPr>
        <p:spPr bwMode="auto">
          <a:xfrm flipV="1">
            <a:off x="9001524" y="3821668"/>
            <a:ext cx="596850" cy="25660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78" name="直接箭头连接符 477"/>
          <p:cNvCxnSpPr>
            <a:cxnSpLocks/>
            <a:stCxn id="486" idx="0"/>
            <a:endCxn id="487" idx="2"/>
          </p:cNvCxnSpPr>
          <p:nvPr/>
        </p:nvCxnSpPr>
        <p:spPr bwMode="auto">
          <a:xfrm flipH="1" flipV="1">
            <a:off x="9598374" y="3821667"/>
            <a:ext cx="209865" cy="25540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sp>
        <p:nvSpPr>
          <p:cNvPr id="479" name="矩形 478"/>
          <p:cNvSpPr/>
          <p:nvPr/>
        </p:nvSpPr>
        <p:spPr>
          <a:xfrm>
            <a:off x="8453350" y="2731699"/>
            <a:ext cx="464305" cy="24006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Nova</a:t>
            </a: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9420310" y="2728303"/>
            <a:ext cx="713872" cy="240066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indent="-139246" algn="ctr" defTabSz="799773" eaLnBrk="0" fontAlgn="auto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Neutron</a:t>
            </a:r>
            <a:endParaRPr kumimoji="1"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81" name="圆角矩形 150"/>
          <p:cNvSpPr/>
          <p:nvPr/>
        </p:nvSpPr>
        <p:spPr bwMode="auto">
          <a:xfrm>
            <a:off x="7934170" y="2214616"/>
            <a:ext cx="2288273" cy="20529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5" tIns="45708" rIns="91415" bIns="45708" numCol="1" rtlCol="0" anchor="ctr" anchorCtr="1" compatLnSpc="1">
            <a:prstTxWarp prst="textNoShape">
              <a:avLst/>
            </a:prstTxWarp>
          </a:bodyPr>
          <a:lstStyle/>
          <a:p>
            <a:pPr algn="ctr" defTabSz="9141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WEB Portal / APP Portal</a:t>
            </a:r>
            <a:endParaRPr lang="zh-CN" altLang="en-US" sz="12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82" name="TextBox 481"/>
          <p:cNvSpPr txBox="1"/>
          <p:nvPr/>
        </p:nvSpPr>
        <p:spPr bwMode="auto">
          <a:xfrm>
            <a:off x="8904312" y="2417014"/>
            <a:ext cx="798768" cy="2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34" tIns="34268" rIns="68534" bIns="34268" rtlCol="0">
            <a:spAutoFit/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002060"/>
                </a:solidFill>
                <a:latin typeface="+mn-ea"/>
                <a:ea typeface="+mn-ea"/>
                <a:cs typeface="Arial" pitchFamily="34" charset="0"/>
              </a:rPr>
              <a:t>REST API</a:t>
            </a:r>
            <a:endParaRPr lang="zh-CN" altLang="en-US" sz="1200" kern="0" dirty="0">
              <a:solidFill>
                <a:srgbClr val="00206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83" name="上下箭头 62"/>
          <p:cNvSpPr>
            <a:spLocks noChangeArrowheads="1"/>
          </p:cNvSpPr>
          <p:nvPr/>
        </p:nvSpPr>
        <p:spPr bwMode="auto">
          <a:xfrm>
            <a:off x="8830726" y="2428586"/>
            <a:ext cx="122087" cy="213698"/>
          </a:xfrm>
          <a:prstGeom prst="upDownArrow">
            <a:avLst>
              <a:gd name="adj1" fmla="val 50000"/>
              <a:gd name="adj2" fmla="val 50012"/>
            </a:avLst>
          </a:prstGeom>
          <a:solidFill>
            <a:srgbClr val="FFFF0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lIns="68552" tIns="34277" rIns="68552" bIns="34277"/>
          <a:lstStyle/>
          <a:p>
            <a:pPr defTabSz="91427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84" name="圆角矩形 483"/>
          <p:cNvSpPr/>
          <p:nvPr/>
        </p:nvSpPr>
        <p:spPr>
          <a:xfrm>
            <a:off x="9248696" y="3000206"/>
            <a:ext cx="1080119" cy="240713"/>
          </a:xfrm>
          <a:prstGeom prst="roundRect">
            <a:avLst/>
          </a:prstGeo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 err="1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Plugin</a:t>
            </a:r>
            <a:r>
              <a:rPr kumimoji="1" lang="en-US" altLang="zh-CN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/Agent</a:t>
            </a:r>
            <a:endParaRPr kumimoji="1" lang="zh-CN" altLang="en-US" sz="1200" b="1" kern="0" dirty="0">
              <a:solidFill>
                <a:srgbClr val="FFFF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85" name="圆角矩形 484"/>
          <p:cNvSpPr/>
          <p:nvPr/>
        </p:nvSpPr>
        <p:spPr bwMode="auto">
          <a:xfrm>
            <a:off x="7671602" y="2147138"/>
            <a:ext cx="3068914" cy="3946157"/>
          </a:xfrm>
          <a:prstGeom prst="roundRect">
            <a:avLst>
              <a:gd name="adj" fmla="val 2363"/>
            </a:avLst>
          </a:prstGeom>
          <a:noFill/>
          <a:ln w="12700">
            <a:solidFill>
              <a:srgbClr val="FFFFFF">
                <a:lumMod val="75000"/>
              </a:srgbClr>
            </a:solidFill>
            <a:prstDash val="sysDash"/>
          </a:ln>
          <a:effectLst>
            <a:outerShdw blurRad="127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68552" tIns="34277" rIns="68552" bIns="34277" numCol="1" rtlCol="0" anchor="t" anchorCtr="0" compatLnSpc="1">
            <a:prstTxWarp prst="textNoShape">
              <a:avLst/>
            </a:prstTxWarp>
          </a:bodyPr>
          <a:lstStyle/>
          <a:p>
            <a:pPr defTabSz="68552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9436698" y="4077071"/>
            <a:ext cx="743082" cy="323176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VXLAN GW</a:t>
            </a:r>
            <a:endParaRPr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87" name="圆角矩形 486"/>
          <p:cNvSpPr/>
          <p:nvPr/>
        </p:nvSpPr>
        <p:spPr>
          <a:xfrm>
            <a:off x="8816272" y="3413592"/>
            <a:ext cx="1564204" cy="4080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网络控制器</a:t>
            </a:r>
            <a:endParaRPr kumimoji="1"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（</a:t>
            </a:r>
            <a:r>
              <a:rPr kumimoji="1"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Agile Controller</a:t>
            </a:r>
            <a:r>
              <a:rPr kumimoji="1"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）</a:t>
            </a:r>
          </a:p>
        </p:txBody>
      </p:sp>
      <p:sp>
        <p:nvSpPr>
          <p:cNvPr id="488" name="圆角矩形 487"/>
          <p:cNvSpPr/>
          <p:nvPr/>
        </p:nvSpPr>
        <p:spPr>
          <a:xfrm>
            <a:off x="8220236" y="2969865"/>
            <a:ext cx="754823" cy="315119"/>
          </a:xfrm>
          <a:prstGeom prst="roundRect">
            <a:avLst/>
          </a:prstGeo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200" b="1" kern="0" dirty="0" err="1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vCenter</a:t>
            </a:r>
            <a:r>
              <a:rPr kumimoji="1" lang="en-US" altLang="zh-CN" sz="1200" b="1" kern="0" dirty="0">
                <a:solidFill>
                  <a:srgbClr val="FFFF00"/>
                </a:solidFill>
                <a:latin typeface="+mn-ea"/>
                <a:ea typeface="+mn-ea"/>
                <a:cs typeface="Arial Unicode MS" pitchFamily="34" charset="-122"/>
              </a:rPr>
              <a:t>-Driver</a:t>
            </a:r>
            <a:endParaRPr kumimoji="1" lang="zh-CN" altLang="en-US" sz="1200" b="1" kern="0" dirty="0">
              <a:solidFill>
                <a:srgbClr val="FFFF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8652283" y="4078271"/>
            <a:ext cx="698481" cy="327059"/>
          </a:xfrm>
          <a:prstGeom prst="rect">
            <a:avLst/>
          </a:prstGeom>
          <a:solidFill>
            <a:srgbClr val="99CC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VXLAN GW</a:t>
            </a:r>
            <a:endParaRPr lang="zh-CN" altLang="en-US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90" name="矩形 3"/>
          <p:cNvSpPr/>
          <p:nvPr/>
        </p:nvSpPr>
        <p:spPr>
          <a:xfrm>
            <a:off x="9012324" y="4986307"/>
            <a:ext cx="1675842" cy="1149758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51401" tIns="25700" rIns="51401" bIns="25700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9227121" y="5610789"/>
            <a:ext cx="4322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b="1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2" name="圆角矩形 491"/>
          <p:cNvSpPr/>
          <p:nvPr/>
        </p:nvSpPr>
        <p:spPr bwMode="auto">
          <a:xfrm>
            <a:off x="9875509" y="5002738"/>
            <a:ext cx="695089" cy="626728"/>
          </a:xfrm>
          <a:prstGeom prst="roundRect">
            <a:avLst/>
          </a:prstGeom>
          <a:solidFill>
            <a:srgbClr val="990000">
              <a:lumMod val="20000"/>
              <a:lumOff val="80000"/>
              <a:alpha val="50000"/>
            </a:srgb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defTabSz="914270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05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9912424" y="5264279"/>
            <a:ext cx="609207" cy="30118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lIns="51401" tIns="25700" rIns="51401" bIns="25700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DVR</a:t>
            </a:r>
          </a:p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（</a:t>
            </a:r>
            <a:r>
              <a:rPr lang="en-US" altLang="zh-CN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NVE</a:t>
            </a:r>
            <a:r>
              <a:rPr lang="zh-CN" altLang="en-US" sz="1050" b="1" kern="0" dirty="0">
                <a:solidFill>
                  <a:srgbClr val="990000"/>
                </a:solidFill>
                <a:latin typeface="+mn-ea"/>
                <a:ea typeface="+mn-ea"/>
                <a:cs typeface="Arial" pitchFamily="34" charset="0"/>
              </a:rPr>
              <a:t>）</a:t>
            </a:r>
            <a:endParaRPr lang="en-US" altLang="zh-CN" sz="1050" b="1" kern="0" dirty="0">
              <a:solidFill>
                <a:srgbClr val="99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10255408" y="5733255"/>
            <a:ext cx="413100" cy="157870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VM2</a:t>
            </a:r>
            <a:endParaRPr lang="zh-CN" altLang="en-US" sz="90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5" name="矩形 231"/>
          <p:cNvSpPr>
            <a:spLocks noChangeArrowheads="1"/>
          </p:cNvSpPr>
          <p:nvPr/>
        </p:nvSpPr>
        <p:spPr bwMode="auto">
          <a:xfrm>
            <a:off x="9038277" y="5024973"/>
            <a:ext cx="782597" cy="600271"/>
          </a:xfrm>
          <a:prstGeom prst="rect">
            <a:avLst/>
          </a:prstGeom>
          <a:solidFill>
            <a:srgbClr val="FCD7B2"/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685423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Nova</a:t>
            </a:r>
          </a:p>
          <a:p>
            <a:pPr algn="ctr" defTabSz="685423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computer</a:t>
            </a: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6" name="矩形 231"/>
          <p:cNvSpPr>
            <a:spLocks noChangeArrowheads="1"/>
          </p:cNvSpPr>
          <p:nvPr/>
        </p:nvSpPr>
        <p:spPr bwMode="auto">
          <a:xfrm>
            <a:off x="8976320" y="5761632"/>
            <a:ext cx="970336" cy="123150"/>
          </a:xfrm>
          <a:prstGeom prst="rect">
            <a:avLst/>
          </a:prstGeom>
          <a:solidFill>
            <a:srgbClr val="FFC000"/>
          </a:solidFill>
          <a:ln>
            <a:solidFill>
              <a:sysClr val="windowText" lastClr="000000"/>
            </a:solidFill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877639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</a:rPr>
              <a:t>Interface</a:t>
            </a:r>
            <a:endParaRPr lang="zh-CN" altLang="en-US" sz="105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97" name="圆角矩形 496"/>
          <p:cNvSpPr/>
          <p:nvPr/>
        </p:nvSpPr>
        <p:spPr>
          <a:xfrm>
            <a:off x="9867699" y="5065750"/>
            <a:ext cx="764808" cy="184273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1">
            <a:noAutofit/>
          </a:bodyPr>
          <a:lstStyle/>
          <a:p>
            <a:pPr indent="-26989" algn="ctr" defTabSz="799773" eaLnBrk="0" fontAlgn="auto" hangingPunct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defRPr/>
            </a:pPr>
            <a:r>
              <a:rPr kumimoji="1" lang="en-US" altLang="zh-CN" sz="1050" kern="0" dirty="0">
                <a:solidFill>
                  <a:sysClr val="windowText" lastClr="000000"/>
                </a:solidFill>
                <a:latin typeface="+mn-ea"/>
                <a:ea typeface="+mn-ea"/>
                <a:cs typeface="Arial Unicode MS" pitchFamily="34" charset="-122"/>
              </a:rPr>
              <a:t>EVS-Agent</a:t>
            </a:r>
            <a:endParaRPr kumimoji="1" lang="zh-CN" altLang="en-US" sz="1050" kern="0" dirty="0">
              <a:solidFill>
                <a:sysClr val="windowText" lastClr="000000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9846833" y="5733256"/>
            <a:ext cx="409677" cy="144015"/>
          </a:xfrm>
          <a:prstGeom prst="rect">
            <a:avLst/>
          </a:prstGeom>
          <a:solidFill>
            <a:srgbClr val="FCD7B2"/>
          </a:solidFill>
          <a:ln w="19050" cap="flat" cmpd="sng" algn="ctr">
            <a:solidFill>
              <a:srgbClr val="7EA7DD"/>
            </a:solidFill>
            <a:prstDash val="solid"/>
          </a:ln>
          <a:effectLst/>
        </p:spPr>
        <p:txBody>
          <a:bodyPr lIns="68552" tIns="34277" rIns="68552" bIns="34277" rtlCol="0" anchor="ctr"/>
          <a:lstStyle/>
          <a:p>
            <a:pPr algn="ctr" defTabSz="685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VM1</a:t>
            </a:r>
            <a:endParaRPr lang="zh-CN" altLang="en-US" sz="900" kern="0" dirty="0">
              <a:solidFill>
                <a:sysClr val="windowText" lastClr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499" name="直接连接符 145"/>
          <p:cNvCxnSpPr/>
          <p:nvPr/>
        </p:nvCxnSpPr>
        <p:spPr bwMode="auto">
          <a:xfrm rot="10800000" flipH="1" flipV="1">
            <a:off x="8116809" y="3067684"/>
            <a:ext cx="823507" cy="2229336"/>
          </a:xfrm>
          <a:prstGeom prst="bentConnector3">
            <a:avLst>
              <a:gd name="adj1" fmla="val -30167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" name="肘形连接符 499"/>
          <p:cNvCxnSpPr>
            <a:cxnSpLocks/>
          </p:cNvCxnSpPr>
          <p:nvPr/>
        </p:nvCxnSpPr>
        <p:spPr bwMode="auto">
          <a:xfrm flipH="1">
            <a:off x="10380476" y="3617631"/>
            <a:ext cx="18021" cy="1529090"/>
          </a:xfrm>
          <a:prstGeom prst="bentConnector3">
            <a:avLst>
              <a:gd name="adj1" fmla="val -1268520"/>
            </a:avLst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501" name="肘形连接符 500"/>
          <p:cNvCxnSpPr>
            <a:cxnSpLocks/>
          </p:cNvCxnSpPr>
          <p:nvPr/>
        </p:nvCxnSpPr>
        <p:spPr bwMode="auto">
          <a:xfrm flipH="1">
            <a:off x="10380476" y="3609020"/>
            <a:ext cx="20342" cy="1761733"/>
          </a:xfrm>
          <a:prstGeom prst="bentConnector3">
            <a:avLst>
              <a:gd name="adj1" fmla="val -1123783"/>
            </a:avLst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502" name="直接连接符 501"/>
          <p:cNvCxnSpPr/>
          <p:nvPr/>
        </p:nvCxnSpPr>
        <p:spPr>
          <a:xfrm flipV="1">
            <a:off x="9830976" y="5494448"/>
            <a:ext cx="0" cy="99578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cxnSp>
        <p:nvCxnSpPr>
          <p:cNvPr id="503" name="直接连接符 502"/>
          <p:cNvCxnSpPr/>
          <p:nvPr/>
        </p:nvCxnSpPr>
        <p:spPr>
          <a:xfrm flipV="1">
            <a:off x="10137584" y="5494448"/>
            <a:ext cx="1353" cy="85298"/>
          </a:xfrm>
          <a:prstGeom prst="line">
            <a:avLst/>
          </a:prstGeom>
          <a:noFill/>
          <a:ln w="12700" cap="flat" cmpd="sng" algn="ctr">
            <a:solidFill>
              <a:srgbClr val="7EA7DD"/>
            </a:solidFill>
            <a:prstDash val="solid"/>
          </a:ln>
          <a:effectLst/>
        </p:spPr>
      </p:cxnSp>
      <p:sp>
        <p:nvSpPr>
          <p:cNvPr id="504" name="矩形 503"/>
          <p:cNvSpPr/>
          <p:nvPr/>
        </p:nvSpPr>
        <p:spPr bwMode="auto">
          <a:xfrm>
            <a:off x="9012324" y="5931011"/>
            <a:ext cx="1657446" cy="215324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KVM/XEN</a:t>
            </a:r>
            <a:r>
              <a:rPr lang="zh-CN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Hypervisor</a:t>
            </a:r>
            <a:endParaRPr lang="zh-CN" altLang="en-US" sz="105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63" name="Picture 222" descr="Firewall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6240" y="3987677"/>
            <a:ext cx="279423" cy="377426"/>
          </a:xfrm>
          <a:prstGeom prst="rect">
            <a:avLst/>
          </a:prstGeom>
        </p:spPr>
      </p:pic>
      <p:cxnSp>
        <p:nvCxnSpPr>
          <p:cNvPr id="464" name="直接连接符 463"/>
          <p:cNvCxnSpPr>
            <a:stCxn id="489" idx="1"/>
            <a:endCxn id="463" idx="3"/>
          </p:cNvCxnSpPr>
          <p:nvPr/>
        </p:nvCxnSpPr>
        <p:spPr bwMode="auto">
          <a:xfrm flipH="1" flipV="1">
            <a:off x="8535663" y="4176390"/>
            <a:ext cx="116620" cy="6541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65" name="Picture 222" descr="Firewall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78857" y="3931502"/>
            <a:ext cx="279423" cy="377426"/>
          </a:xfrm>
          <a:prstGeom prst="rect">
            <a:avLst/>
          </a:prstGeom>
        </p:spPr>
      </p:pic>
      <p:cxnSp>
        <p:nvCxnSpPr>
          <p:cNvPr id="466" name="直接连接符 465"/>
          <p:cNvCxnSpPr>
            <a:stCxn id="486" idx="3"/>
            <a:endCxn id="465" idx="1"/>
          </p:cNvCxnSpPr>
          <p:nvPr/>
        </p:nvCxnSpPr>
        <p:spPr bwMode="auto">
          <a:xfrm flipH="1" flipV="1">
            <a:off x="10178857" y="4120215"/>
            <a:ext cx="923" cy="11844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" name="直接箭头连接符 466"/>
          <p:cNvCxnSpPr>
            <a:cxnSpLocks/>
            <a:stCxn id="463" idx="0"/>
            <a:endCxn id="487" idx="2"/>
          </p:cNvCxnSpPr>
          <p:nvPr/>
        </p:nvCxnSpPr>
        <p:spPr bwMode="auto">
          <a:xfrm flipV="1">
            <a:off x="8395952" y="3821667"/>
            <a:ext cx="1202421" cy="16601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cxnSp>
        <p:nvCxnSpPr>
          <p:cNvPr id="468" name="直接箭头连接符 467"/>
          <p:cNvCxnSpPr>
            <a:cxnSpLocks/>
            <a:stCxn id="487" idx="2"/>
            <a:endCxn id="465" idx="0"/>
          </p:cNvCxnSpPr>
          <p:nvPr/>
        </p:nvCxnSpPr>
        <p:spPr bwMode="auto">
          <a:xfrm>
            <a:off x="9598374" y="3821667"/>
            <a:ext cx="720195" cy="109834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ysDash"/>
          </a:ln>
          <a:effectLst/>
        </p:spPr>
      </p:cxnSp>
      <p:sp>
        <p:nvSpPr>
          <p:cNvPr id="140" name="矩形 139"/>
          <p:cNvSpPr/>
          <p:nvPr/>
        </p:nvSpPr>
        <p:spPr bwMode="auto">
          <a:xfrm>
            <a:off x="2128378" y="5761136"/>
            <a:ext cx="1576922" cy="281211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270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KVM/XEN</a:t>
            </a:r>
            <a:r>
              <a:rPr lang="zh-CN" altLang="en-US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1050" b="1" kern="0" dirty="0">
                <a:solidFill>
                  <a:sysClr val="windowText" lastClr="000000"/>
                </a:solidFill>
                <a:latin typeface="+mn-ea"/>
                <a:ea typeface="+mn-ea"/>
                <a:cs typeface="Arial" pitchFamily="34" charset="0"/>
              </a:rPr>
              <a:t>Hypervisor</a:t>
            </a:r>
            <a:endParaRPr lang="zh-CN" altLang="en-US" sz="105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8040216" y="4613903"/>
            <a:ext cx="1011630" cy="36326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68552" tIns="0" rIns="68552" bIns="34277" anchor="ctr"/>
          <a:lstStyle/>
          <a:p>
            <a:pPr algn="ctr" defTabSz="685423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6" name="TextBox 411"/>
          <p:cNvSpPr txBox="1">
            <a:spLocks noChangeArrowheads="1"/>
          </p:cNvSpPr>
          <p:nvPr/>
        </p:nvSpPr>
        <p:spPr bwMode="auto">
          <a:xfrm>
            <a:off x="8114241" y="4561018"/>
            <a:ext cx="770413" cy="43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34" tIns="34268" rIns="68534" bIns="34268">
            <a:spAutoFit/>
          </a:bodyPr>
          <a:lstStyle/>
          <a:p>
            <a:pPr algn="ctr" eaLnBrk="0" fontAlgn="ctr" hangingPunct="0">
              <a:buSzPct val="100000"/>
            </a:pPr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  <a:sym typeface="Calibri" pitchFamily="34" charset="0"/>
              </a:rPr>
              <a:t>TOR</a:t>
            </a:r>
          </a:p>
          <a:p>
            <a:pPr algn="ctr" eaLnBrk="0" fontAlgn="ctr" hangingPunct="0">
              <a:buSzPct val="100000"/>
            </a:pPr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  <a:sym typeface="Calibri" pitchFamily="34" charset="0"/>
              </a:rPr>
              <a:t>(NVE)</a:t>
            </a:r>
          </a:p>
        </p:txBody>
      </p:sp>
      <p:sp>
        <p:nvSpPr>
          <p:cNvPr id="149" name="矩形 3"/>
          <p:cNvSpPr/>
          <p:nvPr/>
        </p:nvSpPr>
        <p:spPr>
          <a:xfrm>
            <a:off x="8004212" y="5740708"/>
            <a:ext cx="946667" cy="352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51394" tIns="25697" rIns="51394" bIns="25697" anchor="ctr"/>
          <a:lstStyle/>
          <a:p>
            <a:pPr algn="ctr" defTabSz="685326" fontAlgn="ctr">
              <a:defRPr/>
            </a:pPr>
            <a:r>
              <a:rPr lang="en-US" altLang="zh-CN" sz="105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  <a:sym typeface="FrutigerNext LT Medium"/>
              </a:rPr>
              <a:t>Bare Metal Server3</a:t>
            </a:r>
            <a:endParaRPr lang="en-US" altLang="zh-CN" sz="105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???? Bold" charset="0"/>
              </a:rPr>
              <a:t>VXLAN</a:t>
            </a:r>
            <a:r>
              <a:rPr lang="zh-CN" altLang="en-US" dirty="0">
                <a:sym typeface="???? Bold" charset="0"/>
              </a:rPr>
              <a:t>三种</a:t>
            </a:r>
            <a:r>
              <a:rPr lang="en-US" altLang="zh-CN" dirty="0" err="1">
                <a:sym typeface="???? Bold" charset="0"/>
              </a:rPr>
              <a:t>OverLay</a:t>
            </a:r>
            <a:r>
              <a:rPr lang="zh-CN" altLang="en-US" dirty="0">
                <a:sym typeface="???? Bold" charset="0"/>
              </a:rPr>
              <a:t>组网方案</a:t>
            </a:r>
            <a:endParaRPr lang="en-US" dirty="0"/>
          </a:p>
        </p:txBody>
      </p:sp>
      <p:sp>
        <p:nvSpPr>
          <p:cNvPr id="231" name="矩形 3"/>
          <p:cNvSpPr/>
          <p:nvPr/>
        </p:nvSpPr>
        <p:spPr>
          <a:xfrm>
            <a:off x="8004212" y="5416672"/>
            <a:ext cx="946667" cy="352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51394" tIns="25697" rIns="51394" bIns="25697" anchor="ctr"/>
          <a:lstStyle/>
          <a:p>
            <a:pPr algn="ctr" defTabSz="685326" fontAlgn="ctr">
              <a:defRPr/>
            </a:pPr>
            <a:r>
              <a:rPr lang="en-US" altLang="zh-CN" sz="105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  <a:sym typeface="FrutigerNext LT Medium"/>
              </a:rPr>
              <a:t>Bare Metal Server2</a:t>
            </a:r>
            <a:endParaRPr lang="en-US" altLang="zh-CN" sz="105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32" name="矩形 3"/>
          <p:cNvSpPr/>
          <p:nvPr/>
        </p:nvSpPr>
        <p:spPr>
          <a:xfrm>
            <a:off x="8004212" y="5085184"/>
            <a:ext cx="946667" cy="352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51394" tIns="25697" rIns="51394" bIns="25697" anchor="ctr"/>
          <a:lstStyle/>
          <a:p>
            <a:pPr algn="ctr" defTabSz="685326" fontAlgn="ctr">
              <a:defRPr/>
            </a:pPr>
            <a:r>
              <a:rPr lang="en-US" altLang="zh-CN" sz="105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  <a:sym typeface="FrutigerNext LT Medium"/>
              </a:rPr>
              <a:t>Bare Metal Server1</a:t>
            </a:r>
            <a:endParaRPr lang="en-US" altLang="zh-CN" sz="105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48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SDN</a:t>
            </a:r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传统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网络面临的云化挑战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VXLAN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相关概念及应用</a:t>
            </a:r>
          </a:p>
        </p:txBody>
      </p:sp>
    </p:spTree>
    <p:extLst>
      <p:ext uri="{BB962C8B-B14F-4D97-AF65-F5344CB8AC3E}">
        <p14:creationId xmlns:p14="http://schemas.microsoft.com/office/powerpoint/2010/main" val="370012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???? Bold" charset="0"/>
              </a:rPr>
              <a:t>VXLAN </a:t>
            </a:r>
            <a:r>
              <a:rPr lang="en-US" altLang="zh-CN" dirty="0" err="1">
                <a:sym typeface="???? Bold" charset="0"/>
              </a:rPr>
              <a:t>OverLay</a:t>
            </a:r>
            <a:r>
              <a:rPr lang="zh-CN" altLang="en-US" dirty="0">
                <a:sym typeface="???? Bold" charset="0"/>
              </a:rPr>
              <a:t>的分布式和集中式</a:t>
            </a:r>
          </a:p>
        </p:txBody>
      </p:sp>
      <p:sp>
        <p:nvSpPr>
          <p:cNvPr id="332" name="矩形 331"/>
          <p:cNvSpPr/>
          <p:nvPr/>
        </p:nvSpPr>
        <p:spPr bwMode="auto">
          <a:xfrm>
            <a:off x="1837040" y="1750604"/>
            <a:ext cx="364026" cy="13022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0" tIns="34286" rIns="68570" bIns="34286" numCol="1" rtlCol="0" anchor="t" anchorCtr="0" compatLnSpc="1">
            <a:prstTxWarp prst="textNoShape">
              <a:avLst/>
            </a:prstTxWarp>
          </a:bodyPr>
          <a:lstStyle/>
          <a:p>
            <a:pPr defTabSz="685703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2832725" y="1750604"/>
            <a:ext cx="364026" cy="13022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0" tIns="34286" rIns="68570" bIns="34286" numCol="1" rtlCol="0" anchor="t" anchorCtr="0" compatLnSpc="1">
            <a:prstTxWarp prst="textNoShape">
              <a:avLst/>
            </a:prstTxWarp>
          </a:bodyPr>
          <a:lstStyle/>
          <a:p>
            <a:pPr defTabSz="685703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900" dirty="0">
              <a:latin typeface="+mn-ea"/>
              <a:ea typeface="+mn-ea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1442755" y="1438397"/>
            <a:ext cx="1150482" cy="307764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VXLAN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路由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2497246" y="1464263"/>
            <a:ext cx="1150482" cy="307764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VXLAN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交换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782BCF-9486-49C1-A4F3-BDAAE35B190F}"/>
              </a:ext>
            </a:extLst>
          </p:cNvPr>
          <p:cNvGrpSpPr/>
          <p:nvPr/>
        </p:nvGrpSpPr>
        <p:grpSpPr>
          <a:xfrm>
            <a:off x="1505584" y="2025218"/>
            <a:ext cx="4132244" cy="4032074"/>
            <a:chOff x="1385854" y="2071282"/>
            <a:chExt cx="2525805" cy="3109984"/>
          </a:xfrm>
        </p:grpSpPr>
        <p:sp>
          <p:nvSpPr>
            <p:cNvPr id="212" name="文本框 34"/>
            <p:cNvSpPr txBox="1">
              <a:spLocks noChangeArrowheads="1"/>
            </p:cNvSpPr>
            <p:nvPr/>
          </p:nvSpPr>
          <p:spPr bwMode="auto">
            <a:xfrm>
              <a:off x="1385854" y="4341677"/>
              <a:ext cx="2525805" cy="839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4727" dir="1704217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7" tIns="45714" rIns="91427" bIns="45714">
              <a:spAutoFit/>
            </a:bodyPr>
            <a:lstStyle/>
            <a:p>
              <a:pPr marL="128570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ko-KR" sz="1400" dirty="0">
                  <a:solidFill>
                    <a:srgbClr val="C00000"/>
                  </a:solidFill>
                  <a:latin typeface="+mn-ea"/>
                  <a:ea typeface="+mn-ea"/>
                </a:rPr>
                <a:t>VXLAN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二层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VTEP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功能：部署在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Leaf</a:t>
              </a:r>
            </a:p>
            <a:p>
              <a:pPr marL="128570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ko-KR" sz="1400" dirty="0">
                  <a:solidFill>
                    <a:srgbClr val="C00000"/>
                  </a:solidFill>
                  <a:latin typeface="+mn-ea"/>
                  <a:ea typeface="+mn-ea"/>
                </a:rPr>
                <a:t>VXLAN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三层网关功能：部署在核心层</a:t>
              </a:r>
              <a:endParaRPr kumimoji="1"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 marL="128570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Spine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：普通路由</a:t>
              </a:r>
              <a:endParaRPr kumimoji="1"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13" name="矩形 35"/>
            <p:cNvSpPr>
              <a:spLocks noChangeArrowheads="1"/>
            </p:cNvSpPr>
            <p:nvPr/>
          </p:nvSpPr>
          <p:spPr bwMode="auto">
            <a:xfrm>
              <a:off x="1437577" y="4014989"/>
              <a:ext cx="2441340" cy="285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7" tIns="45714" rIns="91427" bIns="45714" anchor="ctr"/>
            <a:lstStyle/>
            <a:p>
              <a:pPr algn="ctr" latinLnBrk="1"/>
              <a:r>
                <a:rPr kumimoji="1" lang="zh-CN" altLang="en-US" sz="1400" b="1" dirty="0">
                  <a:solidFill>
                    <a:srgbClr val="FFFFFF"/>
                  </a:solidFill>
                  <a:latin typeface="+mn-ea"/>
                  <a:ea typeface="+mn-ea"/>
                </a:rPr>
                <a:t>硬件集中 </a:t>
              </a:r>
              <a:r>
                <a:rPr kumimoji="1" lang="en-US" altLang="zh-CN" sz="1400" b="1" dirty="0">
                  <a:solidFill>
                    <a:srgbClr val="FFFFFF"/>
                  </a:solidFill>
                  <a:latin typeface="+mn-ea"/>
                  <a:ea typeface="+mn-ea"/>
                </a:rPr>
                <a:t>Overlay</a:t>
              </a:r>
              <a:r>
                <a:rPr kumimoji="1" lang="zh-CN" altLang="en-US" sz="1400" b="1" dirty="0">
                  <a:solidFill>
                    <a:srgbClr val="FFFFFF"/>
                  </a:solidFill>
                  <a:latin typeface="+mn-ea"/>
                  <a:ea typeface="+mn-ea"/>
                </a:rPr>
                <a:t>网关方案</a:t>
              </a:r>
              <a:endParaRPr kumimoji="1" lang="en-US" altLang="ko-KR" sz="14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grpSp>
          <p:nvGrpSpPr>
            <p:cNvPr id="7" name="组合 280"/>
            <p:cNvGrpSpPr/>
            <p:nvPr/>
          </p:nvGrpSpPr>
          <p:grpSpPr>
            <a:xfrm>
              <a:off x="1437581" y="2071282"/>
              <a:ext cx="2441341" cy="1901749"/>
              <a:chOff x="589528" y="951571"/>
              <a:chExt cx="2441341" cy="1902245"/>
            </a:xfrm>
          </p:grpSpPr>
          <p:sp>
            <p:nvSpPr>
              <p:cNvPr id="21" name="圆角矩形 20"/>
              <p:cNvSpPr>
                <a:spLocks noChangeArrowheads="1"/>
              </p:cNvSpPr>
              <p:nvPr/>
            </p:nvSpPr>
            <p:spPr bwMode="auto">
              <a:xfrm>
                <a:off x="589528" y="951571"/>
                <a:ext cx="2441341" cy="1879409"/>
              </a:xfrm>
              <a:prstGeom prst="roundRect">
                <a:avLst>
                  <a:gd name="adj" fmla="val 6619"/>
                </a:avLst>
              </a:prstGeom>
              <a:solidFill>
                <a:srgbClr val="99CCCC">
                  <a:alpha val="17000"/>
                </a:srgbClr>
              </a:solidFill>
              <a:ln w="9525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32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940964" y="1503628"/>
                <a:ext cx="468616" cy="189929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1831481" y="1503628"/>
                <a:ext cx="468616" cy="189929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4" name="流程图: 终止 23"/>
              <p:cNvSpPr/>
              <p:nvPr/>
            </p:nvSpPr>
            <p:spPr bwMode="auto">
              <a:xfrm>
                <a:off x="654572" y="2402651"/>
                <a:ext cx="316195" cy="143301"/>
              </a:xfrm>
              <a:prstGeom prst="flowChartTerminator">
                <a:avLst/>
              </a:prstGeom>
              <a:solidFill>
                <a:srgbClr val="FF707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406750" y="2116361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800699" y="2116361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cxnSp>
            <p:nvCxnSpPr>
              <p:cNvPr id="27" name="直接连接符 26"/>
              <p:cNvCxnSpPr>
                <a:stCxn id="22" idx="2"/>
                <a:endCxn id="25" idx="0"/>
              </p:cNvCxnSpPr>
              <p:nvPr/>
            </p:nvCxnSpPr>
            <p:spPr bwMode="auto">
              <a:xfrm>
                <a:off x="1175272" y="1693557"/>
                <a:ext cx="413492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>
                <a:stCxn id="23" idx="2"/>
                <a:endCxn id="25" idx="0"/>
              </p:cNvCxnSpPr>
              <p:nvPr/>
            </p:nvCxnSpPr>
            <p:spPr bwMode="auto">
              <a:xfrm flipH="1">
                <a:off x="1588763" y="1693557"/>
                <a:ext cx="477026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>
                <a:stCxn id="26" idx="0"/>
                <a:endCxn id="22" idx="2"/>
              </p:cNvCxnSpPr>
              <p:nvPr/>
            </p:nvCxnSpPr>
            <p:spPr bwMode="auto">
              <a:xfrm flipH="1" flipV="1">
                <a:off x="1175272" y="1693557"/>
                <a:ext cx="807440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>
                <a:stCxn id="23" idx="2"/>
                <a:endCxn id="26" idx="0"/>
              </p:cNvCxnSpPr>
              <p:nvPr/>
            </p:nvCxnSpPr>
            <p:spPr bwMode="auto">
              <a:xfrm flipH="1">
                <a:off x="1982724" y="1693557"/>
                <a:ext cx="83077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文本框 34"/>
              <p:cNvSpPr txBox="1"/>
              <p:nvPr/>
            </p:nvSpPr>
            <p:spPr>
              <a:xfrm>
                <a:off x="996658" y="1503650"/>
                <a:ext cx="362731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Spine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5"/>
              <p:cNvSpPr txBox="1"/>
              <p:nvPr/>
            </p:nvSpPr>
            <p:spPr>
              <a:xfrm>
                <a:off x="1874509" y="1503650"/>
                <a:ext cx="362731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Spine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6"/>
              <p:cNvSpPr txBox="1"/>
              <p:nvPr/>
            </p:nvSpPr>
            <p:spPr>
              <a:xfrm>
                <a:off x="1423043" y="2066793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文本框 37"/>
              <p:cNvSpPr txBox="1"/>
              <p:nvPr/>
            </p:nvSpPr>
            <p:spPr>
              <a:xfrm>
                <a:off x="1816420" y="2074239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文本框 40"/>
              <p:cNvSpPr txBox="1"/>
              <p:nvPr/>
            </p:nvSpPr>
            <p:spPr>
              <a:xfrm>
                <a:off x="669991" y="2381995"/>
                <a:ext cx="258870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FW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631102" y="2116361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1013525" y="2116361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38" name="文本框 47"/>
              <p:cNvSpPr txBox="1"/>
              <p:nvPr/>
            </p:nvSpPr>
            <p:spPr>
              <a:xfrm>
                <a:off x="657715" y="2066793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48"/>
              <p:cNvSpPr txBox="1"/>
              <p:nvPr/>
            </p:nvSpPr>
            <p:spPr>
              <a:xfrm>
                <a:off x="1045152" y="2074239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接连接符 39"/>
              <p:cNvCxnSpPr>
                <a:stCxn id="36" idx="2"/>
                <a:endCxn id="35" idx="0"/>
              </p:cNvCxnSpPr>
              <p:nvPr/>
            </p:nvCxnSpPr>
            <p:spPr bwMode="auto">
              <a:xfrm flipH="1">
                <a:off x="799426" y="2246620"/>
                <a:ext cx="13689" cy="13537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流程图: 终止 40"/>
              <p:cNvSpPr/>
              <p:nvPr/>
            </p:nvSpPr>
            <p:spPr bwMode="auto">
              <a:xfrm>
                <a:off x="1044530" y="2399503"/>
                <a:ext cx="316195" cy="143301"/>
              </a:xfrm>
              <a:prstGeom prst="flowChartTerminator">
                <a:avLst/>
              </a:prstGeom>
              <a:solidFill>
                <a:srgbClr val="FF707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42" name="文本框 72"/>
              <p:cNvSpPr txBox="1"/>
              <p:nvPr/>
            </p:nvSpPr>
            <p:spPr>
              <a:xfrm>
                <a:off x="1041893" y="2381995"/>
                <a:ext cx="258870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FW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>
                <a:stCxn id="37" idx="2"/>
                <a:endCxn id="35" idx="0"/>
              </p:cNvCxnSpPr>
              <p:nvPr/>
            </p:nvCxnSpPr>
            <p:spPr bwMode="auto">
              <a:xfrm flipH="1">
                <a:off x="799426" y="2246620"/>
                <a:ext cx="396112" cy="13537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3"/>
              <p:cNvCxnSpPr>
                <a:stCxn id="41" idx="0"/>
                <a:endCxn id="36" idx="2"/>
              </p:cNvCxnSpPr>
              <p:nvPr/>
            </p:nvCxnSpPr>
            <p:spPr bwMode="auto">
              <a:xfrm flipH="1" flipV="1">
                <a:off x="813115" y="2246643"/>
                <a:ext cx="389506" cy="15285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连接符 44"/>
              <p:cNvCxnSpPr>
                <a:stCxn id="41" idx="0"/>
                <a:endCxn id="37" idx="2"/>
              </p:cNvCxnSpPr>
              <p:nvPr/>
            </p:nvCxnSpPr>
            <p:spPr bwMode="auto">
              <a:xfrm flipH="1" flipV="1">
                <a:off x="1195541" y="2246643"/>
                <a:ext cx="7083" cy="15285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接连接符 45"/>
              <p:cNvCxnSpPr>
                <a:stCxn id="22" idx="2"/>
                <a:endCxn id="36" idx="0"/>
              </p:cNvCxnSpPr>
              <p:nvPr/>
            </p:nvCxnSpPr>
            <p:spPr bwMode="auto">
              <a:xfrm flipH="1">
                <a:off x="813130" y="1693557"/>
                <a:ext cx="362157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连接符 46"/>
              <p:cNvCxnSpPr>
                <a:stCxn id="23" idx="2"/>
                <a:endCxn id="36" idx="0"/>
              </p:cNvCxnSpPr>
              <p:nvPr/>
            </p:nvCxnSpPr>
            <p:spPr bwMode="auto">
              <a:xfrm flipH="1">
                <a:off x="813115" y="1693557"/>
                <a:ext cx="1252674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47"/>
              <p:cNvCxnSpPr>
                <a:stCxn id="31" idx="2"/>
                <a:endCxn id="37" idx="0"/>
              </p:cNvCxnSpPr>
              <p:nvPr/>
            </p:nvCxnSpPr>
            <p:spPr bwMode="auto">
              <a:xfrm>
                <a:off x="1178024" y="1717358"/>
                <a:ext cx="17515" cy="399003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/>
              <p:cNvCxnSpPr>
                <a:stCxn id="23" idx="2"/>
                <a:endCxn id="37" idx="0"/>
              </p:cNvCxnSpPr>
              <p:nvPr/>
            </p:nvCxnSpPr>
            <p:spPr bwMode="auto">
              <a:xfrm flipH="1">
                <a:off x="1195547" y="1693557"/>
                <a:ext cx="870251" cy="4228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圆角矩形 49"/>
              <p:cNvSpPr/>
              <p:nvPr/>
            </p:nvSpPr>
            <p:spPr bwMode="auto">
              <a:xfrm>
                <a:off x="1426809" y="2418818"/>
                <a:ext cx="372237" cy="126942"/>
              </a:xfrm>
              <a:prstGeom prst="roundRect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51" name="文本框 113"/>
              <p:cNvSpPr txBox="1"/>
              <p:nvPr/>
            </p:nvSpPr>
            <p:spPr>
              <a:xfrm>
                <a:off x="1385748" y="2379598"/>
                <a:ext cx="468327" cy="213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+mn-ea"/>
                    <a:ea typeface="+mn-ea"/>
                    <a:cs typeface="Arial" panose="020B0604020202020204" pitchFamily="34" charset="0"/>
                  </a:rPr>
                  <a:t>vSwitch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直接连接符 51"/>
              <p:cNvCxnSpPr>
                <a:cxnSpLocks/>
                <a:stCxn id="25" idx="2"/>
                <a:endCxn id="50" idx="0"/>
              </p:cNvCxnSpPr>
              <p:nvPr/>
            </p:nvCxnSpPr>
            <p:spPr bwMode="auto">
              <a:xfrm>
                <a:off x="1588763" y="2246620"/>
                <a:ext cx="24164" cy="17219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圆角矩形 52"/>
              <p:cNvSpPr/>
              <p:nvPr/>
            </p:nvSpPr>
            <p:spPr bwMode="auto">
              <a:xfrm>
                <a:off x="1855982" y="2418818"/>
                <a:ext cx="367137" cy="126942"/>
              </a:xfrm>
              <a:prstGeom prst="roundRect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cxnSp>
            <p:nvCxnSpPr>
              <p:cNvPr id="54" name="直接连接符 53"/>
              <p:cNvCxnSpPr>
                <a:cxnSpLocks/>
                <a:stCxn id="26" idx="2"/>
                <a:endCxn id="53" idx="0"/>
              </p:cNvCxnSpPr>
              <p:nvPr/>
            </p:nvCxnSpPr>
            <p:spPr bwMode="auto">
              <a:xfrm>
                <a:off x="1982712" y="2246620"/>
                <a:ext cx="56839" cy="17219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文本框 137"/>
              <p:cNvSpPr txBox="1"/>
              <p:nvPr/>
            </p:nvSpPr>
            <p:spPr>
              <a:xfrm>
                <a:off x="1818369" y="2389279"/>
                <a:ext cx="453149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n-ea"/>
                    <a:ea typeface="+mn-ea"/>
                    <a:cs typeface="Arial" panose="020B0604020202020204" pitchFamily="34" charset="0"/>
                  </a:rPr>
                  <a:t>vSwitch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1006277" y="1068787"/>
                <a:ext cx="364026" cy="13025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57" name="文本框 155"/>
              <p:cNvSpPr txBox="1"/>
              <p:nvPr/>
            </p:nvSpPr>
            <p:spPr>
              <a:xfrm>
                <a:off x="1034309" y="1033072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+mn-ea"/>
                    <a:ea typeface="+mn-ea"/>
                    <a:cs typeface="Arial" panose="020B0604020202020204" pitchFamily="34" charset="0"/>
                  </a:rPr>
                  <a:t>网关</a:t>
                </a: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1879329" y="1068787"/>
                <a:ext cx="364026" cy="13025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59" name="文本框 157"/>
              <p:cNvSpPr txBox="1"/>
              <p:nvPr/>
            </p:nvSpPr>
            <p:spPr>
              <a:xfrm>
                <a:off x="1899519" y="1035865"/>
                <a:ext cx="285325" cy="201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latin typeface="+mn-ea"/>
                    <a:ea typeface="+mn-ea"/>
                    <a:cs typeface="Arial" panose="020B0604020202020204" pitchFamily="34" charset="0"/>
                  </a:rPr>
                  <a:t>网关</a:t>
                </a:r>
              </a:p>
            </p:txBody>
          </p:sp>
          <p:cxnSp>
            <p:nvCxnSpPr>
              <p:cNvPr id="60" name="直接连接符 59"/>
              <p:cNvCxnSpPr>
                <a:stCxn id="58" idx="2"/>
                <a:endCxn id="31" idx="0"/>
              </p:cNvCxnSpPr>
              <p:nvPr/>
            </p:nvCxnSpPr>
            <p:spPr bwMode="auto">
              <a:xfrm flipH="1">
                <a:off x="1178024" y="1199046"/>
                <a:ext cx="883318" cy="30460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连接符 60"/>
              <p:cNvCxnSpPr>
                <a:stCxn id="56" idx="2"/>
                <a:endCxn id="32" idx="0"/>
              </p:cNvCxnSpPr>
              <p:nvPr/>
            </p:nvCxnSpPr>
            <p:spPr bwMode="auto">
              <a:xfrm>
                <a:off x="1188290" y="1199046"/>
                <a:ext cx="867585" cy="30460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连接符 61"/>
              <p:cNvCxnSpPr>
                <a:stCxn id="56" idx="2"/>
                <a:endCxn id="31" idx="0"/>
              </p:cNvCxnSpPr>
              <p:nvPr/>
            </p:nvCxnSpPr>
            <p:spPr bwMode="auto">
              <a:xfrm flipH="1">
                <a:off x="1178024" y="1199046"/>
                <a:ext cx="10266" cy="30460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接连接符 62"/>
              <p:cNvCxnSpPr>
                <a:stCxn id="58" idx="2"/>
                <a:endCxn id="32" idx="0"/>
              </p:cNvCxnSpPr>
              <p:nvPr/>
            </p:nvCxnSpPr>
            <p:spPr bwMode="auto">
              <a:xfrm flipH="1">
                <a:off x="2055875" y="1199046"/>
                <a:ext cx="5467" cy="30460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" name="组合 338"/>
              <p:cNvGrpSpPr/>
              <p:nvPr/>
            </p:nvGrpSpPr>
            <p:grpSpPr>
              <a:xfrm>
                <a:off x="1363013" y="2634288"/>
                <a:ext cx="268668" cy="213708"/>
                <a:chOff x="1940013" y="3854852"/>
                <a:chExt cx="358225" cy="284946"/>
              </a:xfrm>
            </p:grpSpPr>
            <p:sp>
              <p:nvSpPr>
                <p:cNvPr id="102" name="椭圆 101"/>
                <p:cNvSpPr/>
                <p:nvPr/>
              </p:nvSpPr>
              <p:spPr bwMode="auto">
                <a:xfrm>
                  <a:off x="1949222" y="3889941"/>
                  <a:ext cx="237854" cy="14780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51422" tIns="25711" rIns="51422" bIns="2571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03">
                    <a:buClr>
                      <a:srgbClr val="CC9900"/>
                    </a:buClr>
                  </a:pP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3" name="文本框 263"/>
                <p:cNvSpPr txBox="1"/>
                <p:nvPr/>
              </p:nvSpPr>
              <p:spPr>
                <a:xfrm>
                  <a:off x="1940013" y="3854852"/>
                  <a:ext cx="358225" cy="284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n-ea"/>
                      <a:ea typeface="+mn-ea"/>
                      <a:cs typeface="Arial" panose="020B0604020202020204" pitchFamily="34" charset="0"/>
                    </a:rPr>
                    <a:t>VM</a:t>
                  </a:r>
                  <a:endParaRPr lang="zh-CN" altLang="en-US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组合 339"/>
              <p:cNvGrpSpPr/>
              <p:nvPr/>
            </p:nvGrpSpPr>
            <p:grpSpPr>
              <a:xfrm>
                <a:off x="1583087" y="2640108"/>
                <a:ext cx="268668" cy="213708"/>
                <a:chOff x="1943088" y="3863452"/>
                <a:chExt cx="358225" cy="284946"/>
              </a:xfrm>
            </p:grpSpPr>
            <p:sp>
              <p:nvSpPr>
                <p:cNvPr id="152" name="椭圆 151"/>
                <p:cNvSpPr/>
                <p:nvPr/>
              </p:nvSpPr>
              <p:spPr bwMode="auto">
                <a:xfrm>
                  <a:off x="1949222" y="3889941"/>
                  <a:ext cx="237854" cy="14780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51422" tIns="25711" rIns="51422" bIns="2571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03">
                    <a:buClr>
                      <a:srgbClr val="CC9900"/>
                    </a:buClr>
                  </a:pP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53" name="文本框 341"/>
                <p:cNvSpPr txBox="1"/>
                <p:nvPr/>
              </p:nvSpPr>
              <p:spPr>
                <a:xfrm>
                  <a:off x="1943088" y="3863452"/>
                  <a:ext cx="358225" cy="284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n-ea"/>
                      <a:ea typeface="+mn-ea"/>
                      <a:cs typeface="Arial" panose="020B0604020202020204" pitchFamily="34" charset="0"/>
                    </a:rPr>
                    <a:t>VM</a:t>
                  </a:r>
                  <a:endParaRPr lang="zh-CN" altLang="en-US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组合 342"/>
              <p:cNvGrpSpPr/>
              <p:nvPr/>
            </p:nvGrpSpPr>
            <p:grpSpPr>
              <a:xfrm>
                <a:off x="1794289" y="2634288"/>
                <a:ext cx="268669" cy="213708"/>
                <a:chOff x="1933202" y="3857303"/>
                <a:chExt cx="358224" cy="284946"/>
              </a:xfrm>
            </p:grpSpPr>
            <p:sp>
              <p:nvSpPr>
                <p:cNvPr id="155" name="椭圆 154"/>
                <p:cNvSpPr/>
                <p:nvPr/>
              </p:nvSpPr>
              <p:spPr bwMode="auto">
                <a:xfrm>
                  <a:off x="1949222" y="3889941"/>
                  <a:ext cx="237854" cy="14780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51422" tIns="25711" rIns="51422" bIns="2571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03">
                    <a:buClr>
                      <a:srgbClr val="CC9900"/>
                    </a:buClr>
                  </a:pP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56" name="文本框 344"/>
                <p:cNvSpPr txBox="1"/>
                <p:nvPr/>
              </p:nvSpPr>
              <p:spPr>
                <a:xfrm>
                  <a:off x="1933202" y="3857303"/>
                  <a:ext cx="358224" cy="284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n-ea"/>
                      <a:ea typeface="+mn-ea"/>
                      <a:cs typeface="Arial" panose="020B0604020202020204" pitchFamily="34" charset="0"/>
                    </a:rPr>
                    <a:t>VM</a:t>
                  </a:r>
                  <a:endParaRPr lang="zh-CN" altLang="en-US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组合 345"/>
              <p:cNvGrpSpPr/>
              <p:nvPr/>
            </p:nvGrpSpPr>
            <p:grpSpPr>
              <a:xfrm>
                <a:off x="1992346" y="2631831"/>
                <a:ext cx="268668" cy="213708"/>
                <a:chOff x="1920894" y="3854868"/>
                <a:chExt cx="358225" cy="284946"/>
              </a:xfrm>
            </p:grpSpPr>
            <p:sp>
              <p:nvSpPr>
                <p:cNvPr id="158" name="椭圆 157"/>
                <p:cNvSpPr/>
                <p:nvPr/>
              </p:nvSpPr>
              <p:spPr bwMode="auto">
                <a:xfrm>
                  <a:off x="1949222" y="3889941"/>
                  <a:ext cx="237854" cy="14780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51422" tIns="25711" rIns="51422" bIns="25711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03">
                    <a:buClr>
                      <a:srgbClr val="CC9900"/>
                    </a:buClr>
                  </a:pP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文本框 347"/>
                <p:cNvSpPr txBox="1"/>
                <p:nvPr/>
              </p:nvSpPr>
              <p:spPr>
                <a:xfrm>
                  <a:off x="1920894" y="3854868"/>
                  <a:ext cx="358225" cy="284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n-ea"/>
                      <a:ea typeface="+mn-ea"/>
                      <a:cs typeface="Arial" panose="020B0604020202020204" pitchFamily="34" charset="0"/>
                    </a:rPr>
                    <a:t>VM</a:t>
                  </a:r>
                  <a:endParaRPr lang="zh-CN" altLang="en-US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0" name="直接连接符 159"/>
              <p:cNvCxnSpPr>
                <a:cxnSpLocks/>
                <a:stCxn id="102" idx="0"/>
                <a:endCxn id="50" idx="2"/>
              </p:cNvCxnSpPr>
              <p:nvPr/>
            </p:nvCxnSpPr>
            <p:spPr bwMode="auto">
              <a:xfrm flipV="1">
                <a:off x="1459117" y="2545760"/>
                <a:ext cx="153810" cy="11486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直接连接符 160"/>
              <p:cNvCxnSpPr>
                <a:cxnSpLocks/>
                <a:stCxn id="152" idx="0"/>
                <a:endCxn id="50" idx="2"/>
              </p:cNvCxnSpPr>
              <p:nvPr/>
            </p:nvCxnSpPr>
            <p:spPr bwMode="auto">
              <a:xfrm flipH="1" flipV="1">
                <a:off x="1612928" y="2545760"/>
                <a:ext cx="63957" cy="11424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直接连接符 161"/>
              <p:cNvCxnSpPr>
                <a:cxnSpLocks/>
                <a:stCxn id="155" idx="0"/>
                <a:endCxn id="53" idx="2"/>
              </p:cNvCxnSpPr>
              <p:nvPr/>
            </p:nvCxnSpPr>
            <p:spPr bwMode="auto">
              <a:xfrm flipV="1">
                <a:off x="1895492" y="2545760"/>
                <a:ext cx="144059" cy="11303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直接连接符 162"/>
              <p:cNvCxnSpPr>
                <a:cxnSpLocks/>
                <a:stCxn id="158" idx="0"/>
                <a:endCxn id="53" idx="2"/>
              </p:cNvCxnSpPr>
              <p:nvPr/>
            </p:nvCxnSpPr>
            <p:spPr bwMode="auto">
              <a:xfrm flipH="1" flipV="1">
                <a:off x="2039551" y="2545760"/>
                <a:ext cx="63239" cy="11240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4" name="矩形 213"/>
              <p:cNvSpPr/>
              <p:nvPr/>
            </p:nvSpPr>
            <p:spPr bwMode="auto">
              <a:xfrm>
                <a:off x="2194296" y="2115736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 bwMode="auto">
              <a:xfrm>
                <a:off x="2592406" y="2115736"/>
                <a:ext cx="364026" cy="130259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16" name="文本框 486"/>
              <p:cNvSpPr txBox="1"/>
              <p:nvPr/>
            </p:nvSpPr>
            <p:spPr>
              <a:xfrm>
                <a:off x="2201985" y="2066794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文本框 487"/>
              <p:cNvSpPr txBox="1"/>
              <p:nvPr/>
            </p:nvSpPr>
            <p:spPr>
              <a:xfrm>
                <a:off x="2611130" y="2074239"/>
                <a:ext cx="301002" cy="21370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Leaf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1" name="圆角矩形 220"/>
              <p:cNvSpPr/>
              <p:nvPr/>
            </p:nvSpPr>
            <p:spPr bwMode="auto">
              <a:xfrm>
                <a:off x="2383045" y="2412032"/>
                <a:ext cx="170171" cy="12694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cxnSp>
            <p:nvCxnSpPr>
              <p:cNvPr id="223" name="直接连接符 222"/>
              <p:cNvCxnSpPr>
                <a:endCxn id="221" idx="0"/>
              </p:cNvCxnSpPr>
              <p:nvPr/>
            </p:nvCxnSpPr>
            <p:spPr bwMode="auto">
              <a:xfrm flipH="1">
                <a:off x="2468132" y="2251739"/>
                <a:ext cx="561" cy="16029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" name="文本框 495"/>
              <p:cNvSpPr txBox="1"/>
              <p:nvPr/>
            </p:nvSpPr>
            <p:spPr>
              <a:xfrm>
                <a:off x="2195736" y="2574019"/>
                <a:ext cx="720080" cy="213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+mn-ea"/>
                    <a:ea typeface="+mn-ea"/>
                    <a:cs typeface="Arial" panose="020B0604020202020204" pitchFamily="34" charset="0"/>
                  </a:rPr>
                  <a:t>物理服务器</a:t>
                </a:r>
              </a:p>
            </p:txBody>
          </p:sp>
          <p:sp>
            <p:nvSpPr>
              <p:cNvPr id="227" name="圆角矩形 226"/>
              <p:cNvSpPr/>
              <p:nvPr/>
            </p:nvSpPr>
            <p:spPr bwMode="auto">
              <a:xfrm>
                <a:off x="2709883" y="2410853"/>
                <a:ext cx="170171" cy="12694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22" tIns="25711" rIns="51422" bIns="2571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703">
                  <a:buClr>
                    <a:srgbClr val="CC9900"/>
                  </a:buClr>
                </a:pPr>
                <a:endParaRPr lang="zh-CN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228" name="文本框 498"/>
              <p:cNvSpPr txBox="1"/>
              <p:nvPr/>
            </p:nvSpPr>
            <p:spPr>
              <a:xfrm>
                <a:off x="2696578" y="2382019"/>
                <a:ext cx="263768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BM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接连接符 228"/>
              <p:cNvCxnSpPr/>
              <p:nvPr/>
            </p:nvCxnSpPr>
            <p:spPr bwMode="auto">
              <a:xfrm flipH="1">
                <a:off x="2771803" y="2250562"/>
                <a:ext cx="561" cy="16029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直接连接符 229"/>
              <p:cNvCxnSpPr>
                <a:stCxn id="22" idx="2"/>
                <a:endCxn id="214" idx="0"/>
              </p:cNvCxnSpPr>
              <p:nvPr/>
            </p:nvCxnSpPr>
            <p:spPr bwMode="auto">
              <a:xfrm>
                <a:off x="1175292" y="1693552"/>
                <a:ext cx="1201037" cy="4221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直接连接符 230"/>
              <p:cNvCxnSpPr>
                <a:stCxn id="32" idx="2"/>
                <a:endCxn id="214" idx="0"/>
              </p:cNvCxnSpPr>
              <p:nvPr/>
            </p:nvCxnSpPr>
            <p:spPr bwMode="auto">
              <a:xfrm>
                <a:off x="2055875" y="1717358"/>
                <a:ext cx="320434" cy="39837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直接连接符 231"/>
              <p:cNvCxnSpPr>
                <a:stCxn id="32" idx="2"/>
                <a:endCxn id="215" idx="0"/>
              </p:cNvCxnSpPr>
              <p:nvPr/>
            </p:nvCxnSpPr>
            <p:spPr bwMode="auto">
              <a:xfrm>
                <a:off x="2055875" y="1717358"/>
                <a:ext cx="718544" cy="39837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直接连接符 232"/>
              <p:cNvCxnSpPr>
                <a:stCxn id="31" idx="2"/>
                <a:endCxn id="215" idx="0"/>
              </p:cNvCxnSpPr>
              <p:nvPr/>
            </p:nvCxnSpPr>
            <p:spPr bwMode="auto">
              <a:xfrm>
                <a:off x="1178024" y="1717358"/>
                <a:ext cx="1596395" cy="39837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1" name="文本框 498"/>
              <p:cNvSpPr txBox="1"/>
              <p:nvPr/>
            </p:nvSpPr>
            <p:spPr>
              <a:xfrm>
                <a:off x="2366470" y="2379597"/>
                <a:ext cx="263768" cy="21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BM</a:t>
                </a:r>
                <a:endParaRPr lang="zh-CN" altLang="en-US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任意多边形 296"/>
            <p:cNvSpPr/>
            <p:nvPr/>
          </p:nvSpPr>
          <p:spPr bwMode="auto">
            <a:xfrm>
              <a:off x="1933576" y="2219641"/>
              <a:ext cx="998537" cy="1685486"/>
            </a:xfrm>
            <a:custGeom>
              <a:avLst/>
              <a:gdLst>
                <a:gd name="connsiteX0" fmla="*/ 361950 w 998537"/>
                <a:gd name="connsiteY0" fmla="*/ 1619250 h 1685925"/>
                <a:gd name="connsiteX1" fmla="*/ 409575 w 998537"/>
                <a:gd name="connsiteY1" fmla="*/ 1276350 h 1685925"/>
                <a:gd name="connsiteX2" fmla="*/ 409575 w 998537"/>
                <a:gd name="connsiteY2" fmla="*/ 1038225 h 1685925"/>
                <a:gd name="connsiteX3" fmla="*/ 57150 w 998537"/>
                <a:gd name="connsiteY3" fmla="*/ 523875 h 1685925"/>
                <a:gd name="connsiteX4" fmla="*/ 66675 w 998537"/>
                <a:gd name="connsiteY4" fmla="*/ 9525 h 1685925"/>
                <a:gd name="connsiteX5" fmla="*/ 285750 w 998537"/>
                <a:gd name="connsiteY5" fmla="*/ 581025 h 1685925"/>
                <a:gd name="connsiteX6" fmla="*/ 895350 w 998537"/>
                <a:gd name="connsiteY6" fmla="*/ 933450 h 1685925"/>
                <a:gd name="connsiteX7" fmla="*/ 904875 w 998537"/>
                <a:gd name="connsiteY7" fmla="*/ 1685925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537" h="1685925">
                  <a:moveTo>
                    <a:pt x="361950" y="1619250"/>
                  </a:moveTo>
                  <a:cubicBezTo>
                    <a:pt x="381794" y="1496219"/>
                    <a:pt x="401638" y="1373188"/>
                    <a:pt x="409575" y="1276350"/>
                  </a:cubicBezTo>
                  <a:cubicBezTo>
                    <a:pt x="417513" y="1179513"/>
                    <a:pt x="468313" y="1163638"/>
                    <a:pt x="409575" y="1038225"/>
                  </a:cubicBezTo>
                  <a:cubicBezTo>
                    <a:pt x="350838" y="912813"/>
                    <a:pt x="114300" y="695325"/>
                    <a:pt x="57150" y="523875"/>
                  </a:cubicBezTo>
                  <a:cubicBezTo>
                    <a:pt x="0" y="352425"/>
                    <a:pt x="28575" y="0"/>
                    <a:pt x="66675" y="9525"/>
                  </a:cubicBezTo>
                  <a:cubicBezTo>
                    <a:pt x="104775" y="19050"/>
                    <a:pt x="147638" y="427038"/>
                    <a:pt x="285750" y="581025"/>
                  </a:cubicBezTo>
                  <a:cubicBezTo>
                    <a:pt x="423863" y="735013"/>
                    <a:pt x="792163" y="749300"/>
                    <a:pt x="895350" y="933450"/>
                  </a:cubicBezTo>
                  <a:cubicBezTo>
                    <a:pt x="998537" y="1117600"/>
                    <a:pt x="951706" y="1401762"/>
                    <a:pt x="904875" y="1685925"/>
                  </a:cubicBezTo>
                </a:path>
              </a:pathLst>
            </a:custGeom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DEC5B4-6C5F-4038-AF0C-741F8D94C388}"/>
              </a:ext>
            </a:extLst>
          </p:cNvPr>
          <p:cNvGrpSpPr/>
          <p:nvPr/>
        </p:nvGrpSpPr>
        <p:grpSpPr>
          <a:xfrm>
            <a:off x="5999292" y="1980032"/>
            <a:ext cx="4057148" cy="4328693"/>
            <a:chOff x="4922506" y="2073546"/>
            <a:chExt cx="2529815" cy="3380624"/>
          </a:xfrm>
        </p:grpSpPr>
        <p:sp>
          <p:nvSpPr>
            <p:cNvPr id="238" name="圆角矩形 237"/>
            <p:cNvSpPr>
              <a:spLocks noChangeArrowheads="1"/>
            </p:cNvSpPr>
            <p:nvPr/>
          </p:nvSpPr>
          <p:spPr bwMode="auto">
            <a:xfrm>
              <a:off x="5010980" y="2073546"/>
              <a:ext cx="2441341" cy="1876653"/>
            </a:xfrm>
            <a:prstGeom prst="roundRect">
              <a:avLst>
                <a:gd name="adj" fmla="val 6619"/>
              </a:avLst>
            </a:prstGeom>
            <a:solidFill>
              <a:srgbClr val="99CCCC">
                <a:alpha val="17000"/>
              </a:srgbClr>
            </a:solidFill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lIns="91427" tIns="45714" rIns="91427" bIns="45714" anchor="ctr"/>
            <a:lstStyle/>
            <a:p>
              <a:pPr algn="ctr"/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239" name="矩形 238"/>
            <p:cNvSpPr/>
            <p:nvPr/>
          </p:nvSpPr>
          <p:spPr bwMode="auto">
            <a:xfrm>
              <a:off x="5362416" y="2625461"/>
              <a:ext cx="468616" cy="1898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6252932" y="2625461"/>
              <a:ext cx="468616" cy="1898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41" name="流程图: 终止 240"/>
            <p:cNvSpPr/>
            <p:nvPr/>
          </p:nvSpPr>
          <p:spPr bwMode="auto">
            <a:xfrm>
              <a:off x="5076027" y="3524250"/>
              <a:ext cx="316195" cy="143264"/>
            </a:xfrm>
            <a:prstGeom prst="flowChartTerminator">
              <a:avLst/>
            </a:prstGeom>
            <a:solidFill>
              <a:srgbClr val="FF707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42" name="矩形 241"/>
            <p:cNvSpPr/>
            <p:nvPr/>
          </p:nvSpPr>
          <p:spPr bwMode="auto">
            <a:xfrm>
              <a:off x="5828202" y="3238035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  <p:sp>
          <p:nvSpPr>
            <p:cNvPr id="243" name="矩形 242"/>
            <p:cNvSpPr/>
            <p:nvPr/>
          </p:nvSpPr>
          <p:spPr bwMode="auto">
            <a:xfrm>
              <a:off x="6222151" y="3238035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cxnSp>
          <p:nvCxnSpPr>
            <p:cNvPr id="244" name="直接连接符 243"/>
            <p:cNvCxnSpPr>
              <a:stCxn id="239" idx="2"/>
              <a:endCxn id="242" idx="0"/>
            </p:cNvCxnSpPr>
            <p:nvPr/>
          </p:nvCxnSpPr>
          <p:spPr bwMode="auto">
            <a:xfrm>
              <a:off x="5596724" y="2815341"/>
              <a:ext cx="413492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直接连接符 244"/>
            <p:cNvCxnSpPr>
              <a:stCxn id="240" idx="2"/>
              <a:endCxn id="242" idx="0"/>
            </p:cNvCxnSpPr>
            <p:nvPr/>
          </p:nvCxnSpPr>
          <p:spPr bwMode="auto">
            <a:xfrm flipH="1">
              <a:off x="6010215" y="2815341"/>
              <a:ext cx="477026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" name="直接连接符 245"/>
            <p:cNvCxnSpPr>
              <a:stCxn id="243" idx="0"/>
              <a:endCxn id="239" idx="2"/>
            </p:cNvCxnSpPr>
            <p:nvPr/>
          </p:nvCxnSpPr>
          <p:spPr bwMode="auto">
            <a:xfrm flipH="1" flipV="1">
              <a:off x="5596724" y="2815341"/>
              <a:ext cx="807440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>
              <a:stCxn id="240" idx="2"/>
              <a:endCxn id="243" idx="0"/>
            </p:cNvCxnSpPr>
            <p:nvPr/>
          </p:nvCxnSpPr>
          <p:spPr bwMode="auto">
            <a:xfrm flipH="1">
              <a:off x="6404179" y="2815341"/>
              <a:ext cx="83077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8" name="文本框 34"/>
            <p:cNvSpPr txBox="1"/>
            <p:nvPr/>
          </p:nvSpPr>
          <p:spPr>
            <a:xfrm>
              <a:off x="5418109" y="2625484"/>
              <a:ext cx="370015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Spine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9" name="文本框 35"/>
            <p:cNvSpPr txBox="1"/>
            <p:nvPr/>
          </p:nvSpPr>
          <p:spPr>
            <a:xfrm>
              <a:off x="6295960" y="2625483"/>
              <a:ext cx="370015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Spine</a:t>
              </a:r>
              <a:endParaRPr lang="zh-CN" altLang="en-US" sz="105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0" name="文本框 36"/>
            <p:cNvSpPr txBox="1"/>
            <p:nvPr/>
          </p:nvSpPr>
          <p:spPr>
            <a:xfrm>
              <a:off x="5844494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" name="文本框 37"/>
            <p:cNvSpPr txBox="1"/>
            <p:nvPr/>
          </p:nvSpPr>
          <p:spPr>
            <a:xfrm>
              <a:off x="6237871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2" name="文本框 40"/>
            <p:cNvSpPr txBox="1"/>
            <p:nvPr/>
          </p:nvSpPr>
          <p:spPr>
            <a:xfrm>
              <a:off x="5091442" y="3503598"/>
              <a:ext cx="26406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FW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5052553" y="3238035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5434976" y="3238035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  <p:sp>
          <p:nvSpPr>
            <p:cNvPr id="255" name="文本框 47"/>
            <p:cNvSpPr txBox="1"/>
            <p:nvPr/>
          </p:nvSpPr>
          <p:spPr>
            <a:xfrm>
              <a:off x="5079166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" name="文本框 48"/>
            <p:cNvSpPr txBox="1"/>
            <p:nvPr/>
          </p:nvSpPr>
          <p:spPr>
            <a:xfrm>
              <a:off x="5466603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57" name="直接连接符 256"/>
            <p:cNvCxnSpPr>
              <a:stCxn id="253" idx="2"/>
              <a:endCxn id="252" idx="0"/>
            </p:cNvCxnSpPr>
            <p:nvPr/>
          </p:nvCxnSpPr>
          <p:spPr bwMode="auto">
            <a:xfrm flipH="1">
              <a:off x="5223474" y="3368261"/>
              <a:ext cx="11093" cy="13533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8" name="流程图: 终止 257"/>
            <p:cNvSpPr/>
            <p:nvPr/>
          </p:nvSpPr>
          <p:spPr bwMode="auto">
            <a:xfrm>
              <a:off x="5465982" y="3521102"/>
              <a:ext cx="316195" cy="143264"/>
            </a:xfrm>
            <a:prstGeom prst="flowChartTerminator">
              <a:avLst/>
            </a:prstGeom>
            <a:solidFill>
              <a:srgbClr val="FF707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59" name="文本框 72"/>
            <p:cNvSpPr txBox="1"/>
            <p:nvPr/>
          </p:nvSpPr>
          <p:spPr>
            <a:xfrm>
              <a:off x="5463345" y="3503598"/>
              <a:ext cx="26406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FW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0" name="直接连接符 259"/>
            <p:cNvCxnSpPr>
              <a:stCxn id="254" idx="2"/>
              <a:endCxn id="252" idx="0"/>
            </p:cNvCxnSpPr>
            <p:nvPr/>
          </p:nvCxnSpPr>
          <p:spPr bwMode="auto">
            <a:xfrm flipH="1">
              <a:off x="5223474" y="3368261"/>
              <a:ext cx="393516" cy="13533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直接连接符 260"/>
            <p:cNvCxnSpPr>
              <a:stCxn id="258" idx="0"/>
              <a:endCxn id="253" idx="2"/>
            </p:cNvCxnSpPr>
            <p:nvPr/>
          </p:nvCxnSpPr>
          <p:spPr bwMode="auto">
            <a:xfrm flipH="1" flipV="1">
              <a:off x="5234567" y="3368283"/>
              <a:ext cx="389506" cy="15281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" name="直接连接符 261"/>
            <p:cNvCxnSpPr>
              <a:stCxn id="258" idx="0"/>
              <a:endCxn id="254" idx="2"/>
            </p:cNvCxnSpPr>
            <p:nvPr/>
          </p:nvCxnSpPr>
          <p:spPr bwMode="auto">
            <a:xfrm flipH="1" flipV="1">
              <a:off x="5616996" y="3368283"/>
              <a:ext cx="7083" cy="15281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" name="直接连接符 262"/>
            <p:cNvCxnSpPr>
              <a:stCxn id="239" idx="2"/>
              <a:endCxn id="253" idx="0"/>
            </p:cNvCxnSpPr>
            <p:nvPr/>
          </p:nvCxnSpPr>
          <p:spPr bwMode="auto">
            <a:xfrm flipH="1">
              <a:off x="5234585" y="2815341"/>
              <a:ext cx="362157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flipH="1">
              <a:off x="5234567" y="2817074"/>
              <a:ext cx="1252674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直接连接符 264"/>
            <p:cNvCxnSpPr>
              <a:stCxn id="248" idx="2"/>
              <a:endCxn id="254" idx="0"/>
            </p:cNvCxnSpPr>
            <p:nvPr/>
          </p:nvCxnSpPr>
          <p:spPr bwMode="auto">
            <a:xfrm>
              <a:off x="5603117" y="2841805"/>
              <a:ext cx="13873" cy="39623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直接连接符 265"/>
            <p:cNvCxnSpPr>
              <a:stCxn id="240" idx="2"/>
              <a:endCxn id="254" idx="0"/>
            </p:cNvCxnSpPr>
            <p:nvPr/>
          </p:nvCxnSpPr>
          <p:spPr bwMode="auto">
            <a:xfrm flipH="1">
              <a:off x="5617003" y="2815341"/>
              <a:ext cx="870251" cy="422699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" name="圆角矩形 266"/>
            <p:cNvSpPr/>
            <p:nvPr/>
          </p:nvSpPr>
          <p:spPr bwMode="auto">
            <a:xfrm>
              <a:off x="5855895" y="3540484"/>
              <a:ext cx="316769" cy="126909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cxnSp>
          <p:nvCxnSpPr>
            <p:cNvPr id="269" name="直接连接符 268"/>
            <p:cNvCxnSpPr>
              <a:cxnSpLocks/>
              <a:stCxn id="242" idx="2"/>
              <a:endCxn id="267" idx="0"/>
            </p:cNvCxnSpPr>
            <p:nvPr/>
          </p:nvCxnSpPr>
          <p:spPr bwMode="auto">
            <a:xfrm>
              <a:off x="6010216" y="3368261"/>
              <a:ext cx="4064" cy="172223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0" name="圆角矩形 269"/>
            <p:cNvSpPr/>
            <p:nvPr/>
          </p:nvSpPr>
          <p:spPr bwMode="auto">
            <a:xfrm>
              <a:off x="6277437" y="3540412"/>
              <a:ext cx="352954" cy="126909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cxnSp>
          <p:nvCxnSpPr>
            <p:cNvPr id="271" name="直接连接符 270"/>
            <p:cNvCxnSpPr>
              <a:cxnSpLocks/>
              <a:stCxn id="243" idx="2"/>
              <a:endCxn id="270" idx="0"/>
            </p:cNvCxnSpPr>
            <p:nvPr/>
          </p:nvCxnSpPr>
          <p:spPr bwMode="auto">
            <a:xfrm>
              <a:off x="6404164" y="3368260"/>
              <a:ext cx="49750" cy="172153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矩形 272"/>
            <p:cNvSpPr/>
            <p:nvPr/>
          </p:nvSpPr>
          <p:spPr bwMode="auto">
            <a:xfrm>
              <a:off x="5427728" y="2190733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74" name="文本框 155"/>
            <p:cNvSpPr txBox="1"/>
            <p:nvPr/>
          </p:nvSpPr>
          <p:spPr>
            <a:xfrm>
              <a:off x="5455761" y="2155027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网关</a:t>
              </a: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6300780" y="2190733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276" name="文本框 157"/>
            <p:cNvSpPr txBox="1"/>
            <p:nvPr/>
          </p:nvSpPr>
          <p:spPr>
            <a:xfrm>
              <a:off x="6320971" y="2157821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网关</a:t>
              </a:r>
            </a:p>
          </p:txBody>
        </p:sp>
        <p:cxnSp>
          <p:nvCxnSpPr>
            <p:cNvPr id="277" name="直接连接符 276"/>
            <p:cNvCxnSpPr>
              <a:stCxn id="275" idx="2"/>
              <a:endCxn id="248" idx="0"/>
            </p:cNvCxnSpPr>
            <p:nvPr/>
          </p:nvCxnSpPr>
          <p:spPr bwMode="auto">
            <a:xfrm flipH="1">
              <a:off x="5603117" y="2320958"/>
              <a:ext cx="879677" cy="30452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" name="直接连接符 277"/>
            <p:cNvCxnSpPr>
              <a:stCxn id="273" idx="2"/>
              <a:endCxn id="249" idx="0"/>
            </p:cNvCxnSpPr>
            <p:nvPr/>
          </p:nvCxnSpPr>
          <p:spPr bwMode="auto">
            <a:xfrm>
              <a:off x="5609741" y="2320958"/>
              <a:ext cx="871227" cy="304525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9" name="直接连接符 278"/>
            <p:cNvCxnSpPr>
              <a:stCxn id="273" idx="2"/>
              <a:endCxn id="248" idx="0"/>
            </p:cNvCxnSpPr>
            <p:nvPr/>
          </p:nvCxnSpPr>
          <p:spPr bwMode="auto">
            <a:xfrm flipH="1">
              <a:off x="5603117" y="2320958"/>
              <a:ext cx="6625" cy="30452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直接连接符 279"/>
            <p:cNvCxnSpPr>
              <a:stCxn id="275" idx="2"/>
              <a:endCxn id="249" idx="0"/>
            </p:cNvCxnSpPr>
            <p:nvPr/>
          </p:nvCxnSpPr>
          <p:spPr bwMode="auto">
            <a:xfrm flipH="1">
              <a:off x="6480968" y="2320958"/>
              <a:ext cx="1826" cy="304525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" name="组合 338"/>
            <p:cNvGrpSpPr/>
            <p:nvPr/>
          </p:nvGrpSpPr>
          <p:grpSpPr>
            <a:xfrm>
              <a:off x="5781962" y="3755852"/>
              <a:ext cx="274076" cy="216331"/>
              <a:chOff x="1936657" y="3854852"/>
              <a:chExt cx="365432" cy="288515"/>
            </a:xfrm>
          </p:grpSpPr>
          <p:sp>
            <p:nvSpPr>
              <p:cNvPr id="282" name="椭圆 281"/>
              <p:cNvSpPr/>
              <p:nvPr/>
            </p:nvSpPr>
            <p:spPr bwMode="auto">
              <a:xfrm>
                <a:off x="1949222" y="3889941"/>
                <a:ext cx="237854" cy="14780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1422" tIns="25711" rIns="51422" bIns="2571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03">
                  <a:buClr>
                    <a:srgbClr val="CC9900"/>
                  </a:buClr>
                </a:pPr>
                <a:endParaRPr lang="zh-CN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83" name="文本框 263"/>
              <p:cNvSpPr txBox="1"/>
              <p:nvPr/>
            </p:nvSpPr>
            <p:spPr>
              <a:xfrm>
                <a:off x="1936657" y="3854852"/>
                <a:ext cx="365432" cy="28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组合 339"/>
            <p:cNvGrpSpPr/>
            <p:nvPr/>
          </p:nvGrpSpPr>
          <p:grpSpPr>
            <a:xfrm>
              <a:off x="6006463" y="3761669"/>
              <a:ext cx="274076" cy="216331"/>
              <a:chOff x="1945634" y="3863452"/>
              <a:chExt cx="365432" cy="288515"/>
            </a:xfrm>
          </p:grpSpPr>
          <p:sp>
            <p:nvSpPr>
              <p:cNvPr id="285" name="椭圆 284"/>
              <p:cNvSpPr/>
              <p:nvPr/>
            </p:nvSpPr>
            <p:spPr bwMode="auto">
              <a:xfrm>
                <a:off x="1949222" y="3889941"/>
                <a:ext cx="237854" cy="14780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1422" tIns="25711" rIns="51422" bIns="2571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03">
                  <a:buClr>
                    <a:srgbClr val="CC9900"/>
                  </a:buClr>
                </a:pPr>
                <a:endParaRPr lang="zh-CN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86" name="文本框 341"/>
              <p:cNvSpPr txBox="1"/>
              <p:nvPr/>
            </p:nvSpPr>
            <p:spPr>
              <a:xfrm>
                <a:off x="1945634" y="3863452"/>
                <a:ext cx="365432" cy="28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342"/>
            <p:cNvGrpSpPr/>
            <p:nvPr/>
          </p:nvGrpSpPr>
          <p:grpSpPr>
            <a:xfrm>
              <a:off x="6217565" y="3755852"/>
              <a:ext cx="274076" cy="216331"/>
              <a:chOff x="1935628" y="3857303"/>
              <a:chExt cx="365432" cy="288515"/>
            </a:xfrm>
          </p:grpSpPr>
          <p:sp>
            <p:nvSpPr>
              <p:cNvPr id="288" name="椭圆 287"/>
              <p:cNvSpPr/>
              <p:nvPr/>
            </p:nvSpPr>
            <p:spPr bwMode="auto">
              <a:xfrm>
                <a:off x="1949222" y="3889941"/>
                <a:ext cx="237854" cy="14780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1422" tIns="25711" rIns="51422" bIns="2571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03">
                  <a:buClr>
                    <a:srgbClr val="CC9900"/>
                  </a:buClr>
                </a:pPr>
                <a:endParaRPr lang="zh-CN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89" name="文本框 344"/>
              <p:cNvSpPr txBox="1"/>
              <p:nvPr/>
            </p:nvSpPr>
            <p:spPr>
              <a:xfrm>
                <a:off x="1935628" y="3857303"/>
                <a:ext cx="365432" cy="28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组合 345"/>
            <p:cNvGrpSpPr/>
            <p:nvPr/>
          </p:nvGrpSpPr>
          <p:grpSpPr>
            <a:xfrm>
              <a:off x="6433016" y="3753395"/>
              <a:ext cx="274076" cy="216331"/>
              <a:chOff x="1946500" y="3854868"/>
              <a:chExt cx="365432" cy="288515"/>
            </a:xfrm>
          </p:grpSpPr>
          <p:sp>
            <p:nvSpPr>
              <p:cNvPr id="291" name="椭圆 290"/>
              <p:cNvSpPr/>
              <p:nvPr/>
            </p:nvSpPr>
            <p:spPr bwMode="auto">
              <a:xfrm>
                <a:off x="1949222" y="3889941"/>
                <a:ext cx="237854" cy="14780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1422" tIns="25711" rIns="51422" bIns="2571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03">
                  <a:buClr>
                    <a:srgbClr val="CC9900"/>
                  </a:buClr>
                </a:pPr>
                <a:endParaRPr lang="zh-CN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292" name="文本框 347"/>
              <p:cNvSpPr txBox="1"/>
              <p:nvPr/>
            </p:nvSpPr>
            <p:spPr>
              <a:xfrm>
                <a:off x="1946500" y="3854868"/>
                <a:ext cx="365432" cy="28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n-ea"/>
                    <a:ea typeface="+mn-ea"/>
                    <a:cs typeface="Arial" panose="020B0604020202020204" pitchFamily="34" charset="0"/>
                  </a:rPr>
                  <a:t>VM</a:t>
                </a:r>
                <a:endParaRPr lang="zh-CN" altLang="en-US" sz="1200" dirty="0"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3" name="直接连接符 292"/>
            <p:cNvCxnSpPr>
              <a:cxnSpLocks/>
              <a:stCxn id="282" idx="0"/>
              <a:endCxn id="267" idx="2"/>
            </p:cNvCxnSpPr>
            <p:nvPr/>
          </p:nvCxnSpPr>
          <p:spPr bwMode="auto">
            <a:xfrm flipV="1">
              <a:off x="5880583" y="3667393"/>
              <a:ext cx="133697" cy="11476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直接连接符 293"/>
            <p:cNvCxnSpPr>
              <a:cxnSpLocks/>
              <a:stCxn id="285" idx="0"/>
              <a:endCxn id="267" idx="2"/>
            </p:cNvCxnSpPr>
            <p:nvPr/>
          </p:nvCxnSpPr>
          <p:spPr bwMode="auto">
            <a:xfrm flipH="1" flipV="1">
              <a:off x="6014280" y="3667393"/>
              <a:ext cx="84071" cy="11413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直接连接符 294"/>
            <p:cNvCxnSpPr>
              <a:cxnSpLocks/>
              <a:stCxn id="288" idx="0"/>
              <a:endCxn id="270" idx="2"/>
            </p:cNvCxnSpPr>
            <p:nvPr/>
          </p:nvCxnSpPr>
          <p:spPr bwMode="auto">
            <a:xfrm flipV="1">
              <a:off x="6316952" y="3667322"/>
              <a:ext cx="136962" cy="112997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" name="直接连接符 295"/>
            <p:cNvCxnSpPr>
              <a:cxnSpLocks/>
              <a:stCxn id="291" idx="0"/>
              <a:endCxn id="270" idx="2"/>
            </p:cNvCxnSpPr>
            <p:nvPr/>
          </p:nvCxnSpPr>
          <p:spPr bwMode="auto">
            <a:xfrm flipH="1" flipV="1">
              <a:off x="6453915" y="3667322"/>
              <a:ext cx="70334" cy="11236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8" name="矩形 35"/>
            <p:cNvSpPr>
              <a:spLocks noChangeArrowheads="1"/>
            </p:cNvSpPr>
            <p:nvPr/>
          </p:nvSpPr>
          <p:spPr bwMode="auto">
            <a:xfrm>
              <a:off x="5010976" y="4017255"/>
              <a:ext cx="2441340" cy="285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7" tIns="45714" rIns="91427" bIns="45714" anchor="ctr"/>
            <a:lstStyle/>
            <a:p>
              <a:pPr algn="ctr" latinLnBrk="1"/>
              <a:r>
                <a:rPr kumimoji="1" lang="zh-CN" altLang="en-US" sz="1400" b="1" dirty="0">
                  <a:solidFill>
                    <a:srgbClr val="FFFFFF"/>
                  </a:solidFill>
                  <a:latin typeface="+mn-ea"/>
                  <a:ea typeface="+mn-ea"/>
                </a:rPr>
                <a:t>硬件分布式</a:t>
              </a:r>
              <a:r>
                <a:rPr kumimoji="1" lang="en-US" altLang="zh-CN" sz="1400" b="1" dirty="0">
                  <a:solidFill>
                    <a:srgbClr val="FFFFFF"/>
                  </a:solidFill>
                  <a:latin typeface="+mn-ea"/>
                  <a:ea typeface="+mn-ea"/>
                </a:rPr>
                <a:t>Overlay</a:t>
              </a:r>
              <a:r>
                <a:rPr kumimoji="1" lang="zh-CN" altLang="en-US" sz="1400" b="1" dirty="0">
                  <a:solidFill>
                    <a:srgbClr val="FFFFFF"/>
                  </a:solidFill>
                  <a:latin typeface="+mn-ea"/>
                  <a:ea typeface="+mn-ea"/>
                </a:rPr>
                <a:t>网关方案</a:t>
              </a:r>
              <a:endParaRPr kumimoji="1" lang="en-US" altLang="ko-KR" sz="14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6615747" y="3237410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7013857" y="3237410"/>
              <a:ext cx="364026" cy="13022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301" name="文本框 486"/>
            <p:cNvSpPr txBox="1"/>
            <p:nvPr/>
          </p:nvSpPr>
          <p:spPr>
            <a:xfrm>
              <a:off x="6623436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2" name="文本框 487"/>
            <p:cNvSpPr txBox="1"/>
            <p:nvPr/>
          </p:nvSpPr>
          <p:spPr>
            <a:xfrm>
              <a:off x="7016258" y="3207770"/>
              <a:ext cx="307044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Leaf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6" name="圆角矩形 305"/>
            <p:cNvSpPr/>
            <p:nvPr/>
          </p:nvSpPr>
          <p:spPr bwMode="auto">
            <a:xfrm>
              <a:off x="6804500" y="3533628"/>
              <a:ext cx="170171" cy="12690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cxnSp>
          <p:nvCxnSpPr>
            <p:cNvPr id="308" name="直接连接符 307"/>
            <p:cNvCxnSpPr>
              <a:endCxn id="306" idx="0"/>
            </p:cNvCxnSpPr>
            <p:nvPr/>
          </p:nvCxnSpPr>
          <p:spPr bwMode="auto">
            <a:xfrm flipH="1">
              <a:off x="6889587" y="3373377"/>
              <a:ext cx="561" cy="16024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圆角矩形 311"/>
            <p:cNvSpPr/>
            <p:nvPr/>
          </p:nvSpPr>
          <p:spPr bwMode="auto">
            <a:xfrm>
              <a:off x="7139262" y="3532449"/>
              <a:ext cx="170171" cy="12690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0" tIns="34286" rIns="68570" bIns="34286" numCol="1" rtlCol="0" anchor="t" anchorCtr="0" compatLnSpc="1">
              <a:prstTxWarp prst="textNoShape">
                <a:avLst/>
              </a:prstTxWarp>
            </a:bodyPr>
            <a:lstStyle/>
            <a:p>
              <a:pPr defTabSz="685703">
                <a:buClr>
                  <a:srgbClr val="CC9900"/>
                </a:buClr>
              </a:pPr>
              <a:endParaRPr lang="zh-CN" altLang="en-US" sz="800" dirty="0">
                <a:latin typeface="+mn-ea"/>
                <a:ea typeface="+mn-ea"/>
              </a:endParaRPr>
            </a:p>
          </p:txBody>
        </p:sp>
        <p:sp>
          <p:nvSpPr>
            <p:cNvPr id="313" name="文本框 498"/>
            <p:cNvSpPr txBox="1"/>
            <p:nvPr/>
          </p:nvSpPr>
          <p:spPr>
            <a:xfrm>
              <a:off x="7128984" y="3517700"/>
              <a:ext cx="269061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BM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14" name="直接连接符 313"/>
            <p:cNvCxnSpPr>
              <a:endCxn id="312" idx="0"/>
            </p:cNvCxnSpPr>
            <p:nvPr/>
          </p:nvCxnSpPr>
          <p:spPr bwMode="auto">
            <a:xfrm flipH="1">
              <a:off x="7224336" y="3372200"/>
              <a:ext cx="561" cy="16024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直接连接符 314"/>
            <p:cNvCxnSpPr>
              <a:stCxn id="239" idx="2"/>
              <a:endCxn id="299" idx="0"/>
            </p:cNvCxnSpPr>
            <p:nvPr/>
          </p:nvCxnSpPr>
          <p:spPr bwMode="auto">
            <a:xfrm>
              <a:off x="5596747" y="2815336"/>
              <a:ext cx="1201037" cy="42207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直接连接符 315"/>
            <p:cNvCxnSpPr>
              <a:stCxn id="249" idx="2"/>
              <a:endCxn id="299" idx="0"/>
            </p:cNvCxnSpPr>
            <p:nvPr/>
          </p:nvCxnSpPr>
          <p:spPr bwMode="auto">
            <a:xfrm>
              <a:off x="6480968" y="2841803"/>
              <a:ext cx="316793" cy="39560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" name="直接连接符 316"/>
            <p:cNvCxnSpPr>
              <a:stCxn id="249" idx="2"/>
              <a:endCxn id="300" idx="0"/>
            </p:cNvCxnSpPr>
            <p:nvPr/>
          </p:nvCxnSpPr>
          <p:spPr bwMode="auto">
            <a:xfrm>
              <a:off x="6480968" y="2841803"/>
              <a:ext cx="714903" cy="395606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" name="直接连接符 317"/>
            <p:cNvCxnSpPr>
              <a:stCxn id="248" idx="2"/>
              <a:endCxn id="300" idx="0"/>
            </p:cNvCxnSpPr>
            <p:nvPr/>
          </p:nvCxnSpPr>
          <p:spPr bwMode="auto">
            <a:xfrm>
              <a:off x="5603117" y="2841805"/>
              <a:ext cx="1592754" cy="395605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9" name="文本框 495"/>
            <p:cNvSpPr txBox="1"/>
            <p:nvPr/>
          </p:nvSpPr>
          <p:spPr>
            <a:xfrm>
              <a:off x="6728227" y="3693307"/>
              <a:ext cx="720080" cy="216321"/>
            </a:xfrm>
            <a:prstGeom prst="rect">
              <a:avLst/>
            </a:prstGeom>
            <a:noFill/>
          </p:spPr>
          <p:txBody>
            <a:bodyPr wrap="square" lIns="91427" tIns="45714" rIns="91427" bIns="45714" rtlCol="0">
              <a:spAutoFit/>
            </a:bodyPr>
            <a:lstStyle/>
            <a:p>
              <a:r>
                <a:rPr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物理服务器</a:t>
              </a:r>
            </a:p>
          </p:txBody>
        </p:sp>
        <p:sp>
          <p:nvSpPr>
            <p:cNvPr id="342" name="文本框 498"/>
            <p:cNvSpPr txBox="1"/>
            <p:nvPr/>
          </p:nvSpPr>
          <p:spPr>
            <a:xfrm>
              <a:off x="6792232" y="3505982"/>
              <a:ext cx="269061" cy="216321"/>
            </a:xfrm>
            <a:prstGeom prst="rect">
              <a:avLst/>
            </a:prstGeom>
            <a:noFill/>
          </p:spPr>
          <p:txBody>
            <a:bodyPr wrap="none" lIns="91427" tIns="45714" rIns="91427" bIns="45714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BM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3" name="文本框 34"/>
            <p:cNvSpPr txBox="1">
              <a:spLocks noChangeArrowheads="1"/>
            </p:cNvSpPr>
            <p:nvPr/>
          </p:nvSpPr>
          <p:spPr bwMode="auto">
            <a:xfrm>
              <a:off x="4922506" y="4357313"/>
              <a:ext cx="2525805" cy="1096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4727" dir="1704217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7" tIns="45714" rIns="91427" bIns="45714">
              <a:spAutoFit/>
            </a:bodyPr>
            <a:lstStyle/>
            <a:p>
              <a:pPr marL="128570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ko-KR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Leaf 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节点既是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VxLAN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二层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VTEP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网关，又是东西向流量的三层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VxLAN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网关</a:t>
              </a:r>
              <a:endParaRPr kumimoji="1"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 marL="128570" lvl="1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南北向流量的网关部署在核心层</a:t>
              </a:r>
              <a:endParaRPr kumimoji="1"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 marL="128570" indent="-128570" latinLnBrk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Spine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：普通路由</a:t>
              </a:r>
              <a:endParaRPr kumimoji="1"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0" name="任意多边形 289"/>
            <p:cNvSpPr/>
            <p:nvPr/>
          </p:nvSpPr>
          <p:spPr bwMode="auto">
            <a:xfrm>
              <a:off x="5867401" y="3179829"/>
              <a:ext cx="695325" cy="725298"/>
            </a:xfrm>
            <a:custGeom>
              <a:avLst/>
              <a:gdLst>
                <a:gd name="connsiteX0" fmla="*/ 0 w 695325"/>
                <a:gd name="connsiteY0" fmla="*/ 696912 h 725487"/>
                <a:gd name="connsiteX1" fmla="*/ 47625 w 695325"/>
                <a:gd name="connsiteY1" fmla="*/ 373062 h 725487"/>
                <a:gd name="connsiteX2" fmla="*/ 133350 w 695325"/>
                <a:gd name="connsiteY2" fmla="*/ 106362 h 725487"/>
                <a:gd name="connsiteX3" fmla="*/ 495300 w 695325"/>
                <a:gd name="connsiteY3" fmla="*/ 11112 h 725487"/>
                <a:gd name="connsiteX4" fmla="*/ 581025 w 695325"/>
                <a:gd name="connsiteY4" fmla="*/ 173037 h 725487"/>
                <a:gd name="connsiteX5" fmla="*/ 695325 w 695325"/>
                <a:gd name="connsiteY5" fmla="*/ 725487 h 72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5" h="725487">
                  <a:moveTo>
                    <a:pt x="0" y="696912"/>
                  </a:moveTo>
                  <a:cubicBezTo>
                    <a:pt x="12700" y="584199"/>
                    <a:pt x="25400" y="471487"/>
                    <a:pt x="47625" y="373062"/>
                  </a:cubicBezTo>
                  <a:cubicBezTo>
                    <a:pt x="69850" y="274637"/>
                    <a:pt x="58738" y="166687"/>
                    <a:pt x="133350" y="106362"/>
                  </a:cubicBezTo>
                  <a:cubicBezTo>
                    <a:pt x="207963" y="46037"/>
                    <a:pt x="420688" y="0"/>
                    <a:pt x="495300" y="11112"/>
                  </a:cubicBezTo>
                  <a:cubicBezTo>
                    <a:pt x="569912" y="22224"/>
                    <a:pt x="547688" y="53975"/>
                    <a:pt x="581025" y="173037"/>
                  </a:cubicBezTo>
                  <a:cubicBezTo>
                    <a:pt x="614362" y="292099"/>
                    <a:pt x="654843" y="508793"/>
                    <a:pt x="695325" y="725487"/>
                  </a:cubicBezTo>
                </a:path>
              </a:pathLst>
            </a:custGeom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91427" tIns="45714" rIns="91427" bIns="45714" rtlCol="0" anchor="ctr"/>
            <a:lstStyle/>
            <a:p>
              <a:pPr algn="ctr"/>
              <a:endParaRPr lang="zh-CN" altLang="en-US" sz="800">
                <a:latin typeface="+mn-ea"/>
              </a:endParaRPr>
            </a:p>
          </p:txBody>
        </p:sp>
      </p:grpSp>
      <p:sp>
        <p:nvSpPr>
          <p:cNvPr id="305" name="矩形 304">
            <a:extLst>
              <a:ext uri="{FF2B5EF4-FFF2-40B4-BE49-F238E27FC236}">
                <a16:creationId xmlns:a16="http://schemas.microsoft.com/office/drawing/2014/main" id="{725F8A70-E036-4ADB-9303-FB18C2A9C30E}"/>
              </a:ext>
            </a:extLst>
          </p:cNvPr>
          <p:cNvSpPr/>
          <p:nvPr/>
        </p:nvSpPr>
        <p:spPr>
          <a:xfrm>
            <a:off x="7464152" y="3836077"/>
            <a:ext cx="741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+mn-ea"/>
                <a:ea typeface="+mn-ea"/>
                <a:cs typeface="Arial" panose="020B0604020202020204" pitchFamily="34" charset="0"/>
              </a:rPr>
              <a:t>vSwitch</a:t>
            </a:r>
            <a:endParaRPr lang="zh-CN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63757C64-4110-4486-802A-1755ECA10F33}"/>
              </a:ext>
            </a:extLst>
          </p:cNvPr>
          <p:cNvSpPr/>
          <p:nvPr/>
        </p:nvSpPr>
        <p:spPr>
          <a:xfrm>
            <a:off x="8148228" y="3825044"/>
            <a:ext cx="741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+mn-ea"/>
                <a:ea typeface="+mn-ea"/>
                <a:cs typeface="Arial" panose="020B0604020202020204" pitchFamily="34" charset="0"/>
              </a:rPr>
              <a:t>vSwitch</a:t>
            </a:r>
            <a:endParaRPr lang="zh-CN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07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 bwMode="auto">
          <a:xfrm>
            <a:off x="3040478" y="1916832"/>
            <a:ext cx="1096039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7577512" y="2002790"/>
            <a:ext cx="1096039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8292244" y="2852936"/>
            <a:ext cx="625613" cy="6891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2932552" y="2560166"/>
            <a:ext cx="1348970" cy="2927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en-US" altLang="zh-CN" sz="1200" dirty="0">
                <a:solidFill>
                  <a:srgbClr val="99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415480" y="1571709"/>
            <a:ext cx="4130642" cy="24310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951984" y="1564861"/>
            <a:ext cx="4188636" cy="24402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73208" y="1901168"/>
            <a:ext cx="1730604" cy="102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2773713" y="2596170"/>
            <a:ext cx="1433281" cy="2927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Gateway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47528" y="2180830"/>
            <a:ext cx="663636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Spine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960069" y="1995815"/>
            <a:ext cx="1096039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74" name="直接连接符 73"/>
          <p:cNvCxnSpPr>
            <a:stCxn id="122" idx="1"/>
            <a:endCxn id="73" idx="3"/>
          </p:cNvCxnSpPr>
          <p:nvPr/>
        </p:nvCxnSpPr>
        <p:spPr bwMode="auto">
          <a:xfrm flipH="1" flipV="1">
            <a:off x="4056108" y="2244356"/>
            <a:ext cx="597392" cy="3560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endCxn id="71" idx="3"/>
          </p:cNvCxnSpPr>
          <p:nvPr/>
        </p:nvCxnSpPr>
        <p:spPr bwMode="auto">
          <a:xfrm flipH="1">
            <a:off x="4206994" y="2457491"/>
            <a:ext cx="381800" cy="2850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73" idx="0"/>
            <a:endCxn id="65" idx="2"/>
          </p:cNvCxnSpPr>
          <p:nvPr/>
        </p:nvCxnSpPr>
        <p:spPr bwMode="auto">
          <a:xfrm flipV="1">
            <a:off x="3508089" y="1882618"/>
            <a:ext cx="115127" cy="1131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2947051" y="2880732"/>
            <a:ext cx="179689" cy="3079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7277996" y="1995358"/>
            <a:ext cx="1542338" cy="5045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21723" y="1825104"/>
            <a:ext cx="1486445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Border leaf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497102" y="2031819"/>
            <a:ext cx="1096039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83" name="直接连接符 82"/>
          <p:cNvCxnSpPr>
            <a:stCxn id="130" idx="1"/>
            <a:endCxn id="91" idx="2"/>
          </p:cNvCxnSpPr>
          <p:nvPr/>
        </p:nvCxnSpPr>
        <p:spPr bwMode="auto">
          <a:xfrm flipH="1" flipV="1">
            <a:off x="8558601" y="3422025"/>
            <a:ext cx="577735" cy="3516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82" idx="0"/>
          </p:cNvCxnSpPr>
          <p:nvPr/>
        </p:nvCxnSpPr>
        <p:spPr bwMode="auto">
          <a:xfrm flipV="1">
            <a:off x="8045122" y="1801337"/>
            <a:ext cx="104613" cy="230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矩形 85"/>
          <p:cNvSpPr/>
          <p:nvPr/>
        </p:nvSpPr>
        <p:spPr bwMode="auto">
          <a:xfrm>
            <a:off x="6185227" y="2888970"/>
            <a:ext cx="927417" cy="5045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6224999" y="2996952"/>
            <a:ext cx="843109" cy="2927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Gateway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3492" y="2863993"/>
            <a:ext cx="1261515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12333" y="2611519"/>
            <a:ext cx="1248152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8148228" y="2888483"/>
            <a:ext cx="1842531" cy="5045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8199345" y="2924944"/>
            <a:ext cx="718512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917857" y="2601775"/>
            <a:ext cx="1294771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Service leaf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751191" y="2318959"/>
            <a:ext cx="2660061" cy="6141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460"/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VXLAN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5" name="直接连接符 94"/>
          <p:cNvCxnSpPr>
            <a:stCxn id="67" idx="2"/>
          </p:cNvCxnSpPr>
          <p:nvPr/>
        </p:nvCxnSpPr>
        <p:spPr bwMode="auto">
          <a:xfrm flipH="1">
            <a:off x="2932553" y="3349315"/>
            <a:ext cx="62889" cy="2706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圆角矩形 96"/>
          <p:cNvSpPr/>
          <p:nvPr/>
        </p:nvSpPr>
        <p:spPr bwMode="auto">
          <a:xfrm>
            <a:off x="8976320" y="2895916"/>
            <a:ext cx="983109" cy="7013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Internet/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98" name="直接连接符 97"/>
          <p:cNvCxnSpPr>
            <a:endCxn id="97" idx="2"/>
          </p:cNvCxnSpPr>
          <p:nvPr/>
        </p:nvCxnSpPr>
        <p:spPr bwMode="auto">
          <a:xfrm>
            <a:off x="9284835" y="3573016"/>
            <a:ext cx="183040" cy="242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7" idx="2"/>
            <a:endCxn id="128" idx="0"/>
          </p:cNvCxnSpPr>
          <p:nvPr/>
        </p:nvCxnSpPr>
        <p:spPr bwMode="auto">
          <a:xfrm flipH="1">
            <a:off x="6539574" y="3289722"/>
            <a:ext cx="106980" cy="2179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4629993" y="2725204"/>
            <a:ext cx="704070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+mn-ea"/>
                <a:ea typeface="+mn-ea"/>
              </a:rPr>
              <a:t>vFW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36414" y="3562901"/>
            <a:ext cx="656931" cy="307752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+mn-ea"/>
                <a:ea typeface="+mn-ea"/>
              </a:rPr>
              <a:t>vFaW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03" name="直接连接符 102"/>
          <p:cNvCxnSpPr>
            <a:endCxn id="117" idx="0"/>
          </p:cNvCxnSpPr>
          <p:nvPr/>
        </p:nvCxnSpPr>
        <p:spPr bwMode="auto">
          <a:xfrm flipH="1">
            <a:off x="3937904" y="2895916"/>
            <a:ext cx="44540" cy="132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117" idx="2"/>
            <a:endCxn id="121" idx="0"/>
          </p:cNvCxnSpPr>
          <p:nvPr/>
        </p:nvCxnSpPr>
        <p:spPr bwMode="auto">
          <a:xfrm flipH="1">
            <a:off x="3872961" y="3335905"/>
            <a:ext cx="64943" cy="1839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777271" y="3517872"/>
            <a:ext cx="1042366" cy="523196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Subnet A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5339" y="3517872"/>
            <a:ext cx="1022051" cy="523196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App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Subnet B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176120" y="2888483"/>
            <a:ext cx="927417" cy="5045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264430" y="2996952"/>
            <a:ext cx="832998" cy="2927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Gateway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13" name="直接连接符 112"/>
          <p:cNvCxnSpPr>
            <a:stCxn id="111" idx="2"/>
            <a:endCxn id="129" idx="0"/>
          </p:cNvCxnSpPr>
          <p:nvPr/>
        </p:nvCxnSpPr>
        <p:spPr bwMode="auto">
          <a:xfrm flipH="1">
            <a:off x="7454136" y="3289722"/>
            <a:ext cx="226793" cy="2301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572668" y="3534156"/>
            <a:ext cx="1004477" cy="523196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Subnet A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34101" y="3492069"/>
            <a:ext cx="1000902" cy="523196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App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Subnet B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9" name="下弧形箭头 118"/>
          <p:cNvSpPr/>
          <p:nvPr/>
        </p:nvSpPr>
        <p:spPr bwMode="auto">
          <a:xfrm>
            <a:off x="3215680" y="3632433"/>
            <a:ext cx="432631" cy="264619"/>
          </a:xfrm>
          <a:prstGeom prst="curved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0" name="下弧形箭头 119"/>
          <p:cNvSpPr/>
          <p:nvPr/>
        </p:nvSpPr>
        <p:spPr bwMode="auto">
          <a:xfrm>
            <a:off x="6780076" y="3704441"/>
            <a:ext cx="432631" cy="264619"/>
          </a:xfrm>
          <a:prstGeom prst="curved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endParaRPr lang="zh-CN" altLang="en-US" sz="1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5" name="圆角矩形标注 124"/>
          <p:cNvSpPr/>
          <p:nvPr/>
        </p:nvSpPr>
        <p:spPr bwMode="auto">
          <a:xfrm>
            <a:off x="5845638" y="2103827"/>
            <a:ext cx="1450991" cy="497081"/>
          </a:xfrm>
          <a:prstGeom prst="wedgeRoundRectCallout">
            <a:avLst>
              <a:gd name="adj1" fmla="val 74186"/>
              <a:gd name="adj2" fmla="val 155024"/>
              <a:gd name="adj3" fmla="val 16667"/>
            </a:avLst>
          </a:prstGeom>
          <a:solidFill>
            <a:srgbClr val="00B0F0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Dynamic gateway/routing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15799"/>
              </p:ext>
            </p:extLst>
          </p:nvPr>
        </p:nvGraphicFramePr>
        <p:xfrm>
          <a:off x="1425764" y="4256225"/>
          <a:ext cx="8714856" cy="1884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6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比较项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分布式部署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804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VM</a:t>
                      </a:r>
                      <a:r>
                        <a:rPr lang="zh-CN" altLang="en-US" sz="1400" dirty="0"/>
                        <a:t>迁移网关部署变化</a:t>
                      </a:r>
                      <a:endParaRPr lang="zh-CN" altLang="en-US" sz="1400" dirty="0"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/>
                        <a:t>VM</a:t>
                      </a:r>
                      <a:r>
                        <a:rPr lang="zh-CN" altLang="en-US" sz="1400" kern="1200" dirty="0"/>
                        <a:t>迁移，网关部署不变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VM</a:t>
                      </a:r>
                      <a:r>
                        <a:rPr lang="zh-CN" altLang="en-US" sz="1400" dirty="0"/>
                        <a:t>迁移，网关动态迁移</a:t>
                      </a:r>
                      <a:endParaRPr lang="en-US" altLang="zh-CN" sz="1400" dirty="0"/>
                    </a:p>
                    <a:p>
                      <a:pPr algn="l"/>
                      <a:r>
                        <a:rPr lang="zh-CN" altLang="en-US" sz="1400" dirty="0"/>
                        <a:t>从源接入设备删除网关，在目的接入设备创建网关</a:t>
                      </a:r>
                      <a:endParaRPr lang="zh-CN" altLang="en-US" sz="1400" dirty="0"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18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VM</a:t>
                      </a:r>
                      <a:r>
                        <a:rPr lang="zh-CN" altLang="en-US" sz="1400" dirty="0"/>
                        <a:t>迁移影响的表项</a:t>
                      </a:r>
                      <a:endParaRPr lang="zh-CN" altLang="en-US" sz="1400" dirty="0"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/>
                        <a:t>集中网关刷新</a:t>
                      </a:r>
                      <a:r>
                        <a:rPr lang="en-US" altLang="zh-CN" sz="1400" kern="1200" dirty="0"/>
                        <a:t>ARP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/>
                        <a:t>接入设备刷新</a:t>
                      </a:r>
                      <a:r>
                        <a:rPr lang="en-US" altLang="zh-CN" sz="1400" kern="1200" dirty="0"/>
                        <a:t>MAC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所有设备刷新主机路由</a:t>
                      </a:r>
                      <a:endParaRPr lang="en-US" altLang="zh-CN" sz="1400" dirty="0"/>
                    </a:p>
                    <a:p>
                      <a:pPr algn="l"/>
                      <a:r>
                        <a:rPr lang="zh-CN" altLang="en-US" sz="1400" dirty="0"/>
                        <a:t>接入设备刷新</a:t>
                      </a:r>
                      <a:r>
                        <a:rPr lang="en-US" altLang="zh-CN" sz="1400" dirty="0"/>
                        <a:t>MAC</a:t>
                      </a:r>
                      <a:endParaRPr lang="zh-CN" altLang="en-US" sz="1400" dirty="0"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矩形 108"/>
          <p:cNvSpPr/>
          <p:nvPr/>
        </p:nvSpPr>
        <p:spPr bwMode="auto">
          <a:xfrm>
            <a:off x="1415482" y="1268759"/>
            <a:ext cx="4130643" cy="264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zh-CN" altLang="en-US" sz="1200" b="1" dirty="0">
                <a:latin typeface="+mn-ea"/>
                <a:ea typeface="+mn-ea"/>
              </a:rPr>
              <a:t>集中网关</a:t>
            </a:r>
          </a:p>
        </p:txBody>
      </p:sp>
      <p:sp>
        <p:nvSpPr>
          <p:cNvPr id="116" name="矩形 115"/>
          <p:cNvSpPr/>
          <p:nvPr/>
        </p:nvSpPr>
        <p:spPr bwMode="auto">
          <a:xfrm>
            <a:off x="5951988" y="1279475"/>
            <a:ext cx="4188632" cy="264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zh-CN" altLang="en-US" sz="1200" b="1" dirty="0">
                <a:latin typeface="+mn-ea"/>
                <a:ea typeface="+mn-ea"/>
              </a:rPr>
              <a:t>分布式网关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网关部署对比</a:t>
            </a:r>
            <a:endParaRPr lang="zh-CN" altLang="en-US" dirty="0"/>
          </a:p>
        </p:txBody>
      </p:sp>
      <p:pic>
        <p:nvPicPr>
          <p:cNvPr id="65" name="图片 6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80" y="1595913"/>
            <a:ext cx="382672" cy="286705"/>
          </a:xfrm>
          <a:prstGeom prst="rect">
            <a:avLst/>
          </a:prstGeom>
        </p:spPr>
      </p:pic>
      <p:pic>
        <p:nvPicPr>
          <p:cNvPr id="67" name="图片 6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83" y="3050531"/>
            <a:ext cx="386918" cy="298784"/>
          </a:xfrm>
          <a:prstGeom prst="rect">
            <a:avLst/>
          </a:prstGeom>
        </p:spPr>
      </p:pic>
      <p:pic>
        <p:nvPicPr>
          <p:cNvPr id="117" name="图片 1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55" y="3028610"/>
            <a:ext cx="399697" cy="307295"/>
          </a:xfrm>
          <a:prstGeom prst="rect">
            <a:avLst/>
          </a:prstGeom>
        </p:spPr>
      </p:pic>
      <p:pic>
        <p:nvPicPr>
          <p:cNvPr id="118" name="图片 11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1" y="3468616"/>
            <a:ext cx="427737" cy="383255"/>
          </a:xfrm>
          <a:prstGeom prst="rect">
            <a:avLst/>
          </a:prstGeom>
        </p:spPr>
      </p:pic>
      <p:pic>
        <p:nvPicPr>
          <p:cNvPr id="121" name="图片 12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2" y="3519881"/>
            <a:ext cx="427737" cy="383255"/>
          </a:xfrm>
          <a:prstGeom prst="rect">
            <a:avLst/>
          </a:prstGeom>
        </p:spPr>
      </p:pic>
      <p:pic>
        <p:nvPicPr>
          <p:cNvPr id="122" name="图片 121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00" y="2419799"/>
            <a:ext cx="465785" cy="361129"/>
          </a:xfrm>
          <a:prstGeom prst="rect">
            <a:avLst/>
          </a:prstGeom>
        </p:spPr>
      </p:pic>
      <p:pic>
        <p:nvPicPr>
          <p:cNvPr id="123" name="图片 12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35" y="2347791"/>
            <a:ext cx="465785" cy="361129"/>
          </a:xfrm>
          <a:prstGeom prst="rect">
            <a:avLst/>
          </a:prstGeom>
        </p:spPr>
      </p:pic>
      <p:sp>
        <p:nvSpPr>
          <p:cNvPr id="124" name="圆角矩形标注 123"/>
          <p:cNvSpPr/>
          <p:nvPr/>
        </p:nvSpPr>
        <p:spPr bwMode="auto">
          <a:xfrm>
            <a:off x="4585160" y="1796568"/>
            <a:ext cx="843107" cy="497081"/>
          </a:xfrm>
          <a:prstGeom prst="wedgeRoundRectCallout">
            <a:avLst>
              <a:gd name="adj1" fmla="val -121466"/>
              <a:gd name="adj2" fmla="val 179550"/>
              <a:gd name="adj3" fmla="val 16667"/>
            </a:avLst>
          </a:prstGeom>
          <a:solidFill>
            <a:srgbClr val="00B0F0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静态网关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 gateway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127" name="图片 12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83" y="1571423"/>
            <a:ext cx="379961" cy="324575"/>
          </a:xfrm>
          <a:prstGeom prst="rect">
            <a:avLst/>
          </a:prstGeom>
        </p:spPr>
      </p:pic>
      <p:pic>
        <p:nvPicPr>
          <p:cNvPr id="128" name="图片 12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05" y="3507646"/>
            <a:ext cx="427737" cy="383255"/>
          </a:xfrm>
          <a:prstGeom prst="rect">
            <a:avLst/>
          </a:prstGeom>
        </p:spPr>
      </p:pic>
      <p:pic>
        <p:nvPicPr>
          <p:cNvPr id="129" name="图片 1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67" y="3519881"/>
            <a:ext cx="427737" cy="383255"/>
          </a:xfrm>
          <a:prstGeom prst="rect">
            <a:avLst/>
          </a:prstGeom>
        </p:spPr>
      </p:pic>
      <p:pic>
        <p:nvPicPr>
          <p:cNvPr id="130" name="图片 12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36" y="3606867"/>
            <a:ext cx="465785" cy="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1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10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03" y="3329690"/>
            <a:ext cx="540000" cy="442800"/>
          </a:xfrm>
          <a:prstGeom prst="rect">
            <a:avLst/>
          </a:prstGeom>
        </p:spPr>
      </p:pic>
      <p:pic>
        <p:nvPicPr>
          <p:cNvPr id="104" name="图片 1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21" y="2486919"/>
            <a:ext cx="423747" cy="365324"/>
          </a:xfrm>
          <a:prstGeom prst="rect">
            <a:avLst/>
          </a:prstGeom>
        </p:spPr>
      </p:pic>
      <p:pic>
        <p:nvPicPr>
          <p:cNvPr id="105" name="图片 10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30" y="2508524"/>
            <a:ext cx="423747" cy="365324"/>
          </a:xfrm>
          <a:prstGeom prst="rect">
            <a:avLst/>
          </a:prstGeom>
        </p:spPr>
      </p:pic>
      <p:pic>
        <p:nvPicPr>
          <p:cNvPr id="212" name="Picture 7" descr="D:\工作\2012\4月\4.13-CloudEngine图标\03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6937" y="3205281"/>
            <a:ext cx="713599" cy="4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矩形 94"/>
          <p:cNvSpPr/>
          <p:nvPr/>
        </p:nvSpPr>
        <p:spPr bwMode="auto">
          <a:xfrm>
            <a:off x="1451486" y="1364886"/>
            <a:ext cx="4365143" cy="2992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zh-CN" altLang="en-US" sz="1425" b="1" dirty="0">
                <a:latin typeface="+mn-ea"/>
                <a:ea typeface="+mn-ea"/>
              </a:rPr>
              <a:t>集中网关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1451484" y="1663762"/>
            <a:ext cx="4368454" cy="23773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425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993666" y="1362792"/>
            <a:ext cx="4212469" cy="2992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zh-CN" altLang="en-US" sz="1425" b="1" dirty="0">
                <a:latin typeface="+mn-ea"/>
                <a:ea typeface="+mn-ea"/>
              </a:rPr>
              <a:t>分布式网关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5984743" y="1662036"/>
            <a:ext cx="4212468" cy="237903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425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229" name="直接连接符 228"/>
          <p:cNvCxnSpPr>
            <a:endCxn id="100" idx="2"/>
          </p:cNvCxnSpPr>
          <p:nvPr/>
        </p:nvCxnSpPr>
        <p:spPr bwMode="auto">
          <a:xfrm flipV="1">
            <a:off x="2886615" y="2096852"/>
            <a:ext cx="154265" cy="3919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直接连接符 229"/>
          <p:cNvCxnSpPr>
            <a:endCxn id="103" idx="2"/>
          </p:cNvCxnSpPr>
          <p:nvPr/>
        </p:nvCxnSpPr>
        <p:spPr bwMode="auto">
          <a:xfrm flipH="1" flipV="1">
            <a:off x="3764820" y="2092313"/>
            <a:ext cx="158598" cy="3916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直接连接符 230"/>
          <p:cNvCxnSpPr>
            <a:endCxn id="100" idx="2"/>
          </p:cNvCxnSpPr>
          <p:nvPr/>
        </p:nvCxnSpPr>
        <p:spPr bwMode="auto">
          <a:xfrm flipH="1" flipV="1">
            <a:off x="3040880" y="2096852"/>
            <a:ext cx="1073920" cy="544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直接连接符 231"/>
          <p:cNvCxnSpPr>
            <a:stCxn id="105" idx="0"/>
            <a:endCxn id="103" idx="2"/>
          </p:cNvCxnSpPr>
          <p:nvPr/>
        </p:nvCxnSpPr>
        <p:spPr bwMode="auto">
          <a:xfrm flipV="1">
            <a:off x="2793204" y="2092313"/>
            <a:ext cx="971616" cy="4162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3" name="TextBox 33"/>
          <p:cNvSpPr txBox="1"/>
          <p:nvPr/>
        </p:nvSpPr>
        <p:spPr>
          <a:xfrm>
            <a:off x="1918606" y="2042536"/>
            <a:ext cx="395797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PE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34" name="直接连接符 233"/>
          <p:cNvCxnSpPr>
            <a:stCxn id="106" idx="0"/>
          </p:cNvCxnSpPr>
          <p:nvPr/>
        </p:nvCxnSpPr>
        <p:spPr bwMode="auto">
          <a:xfrm flipV="1">
            <a:off x="2529703" y="2876552"/>
            <a:ext cx="356912" cy="4531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直接连接符 236"/>
          <p:cNvCxnSpPr>
            <a:stCxn id="106" idx="0"/>
          </p:cNvCxnSpPr>
          <p:nvPr/>
        </p:nvCxnSpPr>
        <p:spPr bwMode="auto">
          <a:xfrm flipV="1">
            <a:off x="2529703" y="2819119"/>
            <a:ext cx="1472936" cy="510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直接连接符 237"/>
          <p:cNvCxnSpPr>
            <a:stCxn id="108" idx="0"/>
          </p:cNvCxnSpPr>
          <p:nvPr/>
        </p:nvCxnSpPr>
        <p:spPr bwMode="auto">
          <a:xfrm flipH="1" flipV="1">
            <a:off x="2894911" y="2874158"/>
            <a:ext cx="1465377" cy="420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TextBox 43"/>
          <p:cNvSpPr txBox="1"/>
          <p:nvPr/>
        </p:nvSpPr>
        <p:spPr>
          <a:xfrm>
            <a:off x="3215680" y="3257279"/>
            <a:ext cx="328322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0" name="TextBox 44"/>
          <p:cNvSpPr txBox="1"/>
          <p:nvPr/>
        </p:nvSpPr>
        <p:spPr>
          <a:xfrm>
            <a:off x="1624624" y="2378906"/>
            <a:ext cx="665697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Spine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1" name="TextBox 45"/>
          <p:cNvSpPr txBox="1"/>
          <p:nvPr/>
        </p:nvSpPr>
        <p:spPr>
          <a:xfrm>
            <a:off x="2841403" y="3729197"/>
            <a:ext cx="1205501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42" name="直接连接符 241"/>
          <p:cNvCxnSpPr>
            <a:stCxn id="108" idx="0"/>
          </p:cNvCxnSpPr>
          <p:nvPr/>
        </p:nvCxnSpPr>
        <p:spPr bwMode="auto">
          <a:xfrm flipH="1" flipV="1">
            <a:off x="4080367" y="2852374"/>
            <a:ext cx="279921" cy="4422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149"/>
          <p:cNvGrpSpPr/>
          <p:nvPr/>
        </p:nvGrpSpPr>
        <p:grpSpPr>
          <a:xfrm>
            <a:off x="2730101" y="2672914"/>
            <a:ext cx="1421685" cy="276999"/>
            <a:chOff x="5876930" y="2522312"/>
            <a:chExt cx="397425" cy="287439"/>
          </a:xfrm>
        </p:grpSpPr>
        <p:sp>
          <p:nvSpPr>
            <p:cNvPr id="246" name="TextBox 63"/>
            <p:cNvSpPr txBox="1"/>
            <p:nvPr/>
          </p:nvSpPr>
          <p:spPr>
            <a:xfrm>
              <a:off x="5876930" y="2581271"/>
              <a:ext cx="360000" cy="143719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47" name="TextBox 64"/>
            <p:cNvSpPr txBox="1"/>
            <p:nvPr/>
          </p:nvSpPr>
          <p:spPr>
            <a:xfrm>
              <a:off x="5995579" y="2522312"/>
              <a:ext cx="278776" cy="28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组合 221"/>
          <p:cNvGrpSpPr/>
          <p:nvPr/>
        </p:nvGrpSpPr>
        <p:grpSpPr>
          <a:xfrm>
            <a:off x="2727506" y="2431527"/>
            <a:ext cx="1686651" cy="292588"/>
            <a:chOff x="2051486" y="2476890"/>
            <a:chExt cx="726415" cy="339744"/>
          </a:xfrm>
        </p:grpSpPr>
        <p:sp>
          <p:nvSpPr>
            <p:cNvPr id="249" name="TextBox 66"/>
            <p:cNvSpPr txBox="1"/>
            <p:nvPr/>
          </p:nvSpPr>
          <p:spPr>
            <a:xfrm>
              <a:off x="2051486" y="2494991"/>
              <a:ext cx="555638" cy="32164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50" name="TextBox 67"/>
            <p:cNvSpPr txBox="1"/>
            <p:nvPr/>
          </p:nvSpPr>
          <p:spPr>
            <a:xfrm>
              <a:off x="2168301" y="2476890"/>
              <a:ext cx="609600" cy="32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Gateway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" name="组合 149"/>
          <p:cNvGrpSpPr/>
          <p:nvPr/>
        </p:nvGrpSpPr>
        <p:grpSpPr>
          <a:xfrm>
            <a:off x="2014234" y="3427508"/>
            <a:ext cx="856382" cy="276999"/>
            <a:chOff x="5876930" y="2542324"/>
            <a:chExt cx="360000" cy="226383"/>
          </a:xfrm>
        </p:grpSpPr>
        <p:sp>
          <p:nvSpPr>
            <p:cNvPr id="255" name="TextBox 72"/>
            <p:cNvSpPr txBox="1"/>
            <p:nvPr/>
          </p:nvSpPr>
          <p:spPr>
            <a:xfrm>
              <a:off x="5876930" y="2581271"/>
              <a:ext cx="360000" cy="113191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56" name="TextBox 73"/>
            <p:cNvSpPr txBox="1"/>
            <p:nvPr/>
          </p:nvSpPr>
          <p:spPr>
            <a:xfrm>
              <a:off x="5939565" y="2542324"/>
              <a:ext cx="250289" cy="22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5" name="圆角矩形标注 204"/>
          <p:cNvSpPr/>
          <p:nvPr/>
        </p:nvSpPr>
        <p:spPr bwMode="auto">
          <a:xfrm>
            <a:off x="1860130" y="1739790"/>
            <a:ext cx="848573" cy="292770"/>
          </a:xfrm>
          <a:prstGeom prst="wedgeRoundRectCallout">
            <a:avLst>
              <a:gd name="adj1" fmla="val 66534"/>
              <a:gd name="adj2" fmla="val 13185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南北向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2597090" y="1676058"/>
            <a:ext cx="502950" cy="1841686"/>
          </a:xfrm>
          <a:custGeom>
            <a:avLst/>
            <a:gdLst>
              <a:gd name="connsiteX0" fmla="*/ 333375 w 436670"/>
              <a:gd name="connsiteY0" fmla="*/ 0 h 1762125"/>
              <a:gd name="connsiteX1" fmla="*/ 323850 w 436670"/>
              <a:gd name="connsiteY1" fmla="*/ 542925 h 1762125"/>
              <a:gd name="connsiteX2" fmla="*/ 428625 w 436670"/>
              <a:gd name="connsiteY2" fmla="*/ 800100 h 1762125"/>
              <a:gd name="connsiteX3" fmla="*/ 76200 w 436670"/>
              <a:gd name="connsiteY3" fmla="*/ 1333500 h 1762125"/>
              <a:gd name="connsiteX4" fmla="*/ 0 w 436670"/>
              <a:gd name="connsiteY4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70" h="1762125">
                <a:moveTo>
                  <a:pt x="333375" y="0"/>
                </a:moveTo>
                <a:cubicBezTo>
                  <a:pt x="320675" y="204787"/>
                  <a:pt x="307975" y="409575"/>
                  <a:pt x="323850" y="542925"/>
                </a:cubicBezTo>
                <a:cubicBezTo>
                  <a:pt x="339725" y="676275"/>
                  <a:pt x="469900" y="668338"/>
                  <a:pt x="428625" y="800100"/>
                </a:cubicBezTo>
                <a:cubicBezTo>
                  <a:pt x="387350" y="931863"/>
                  <a:pt x="147638" y="1173162"/>
                  <a:pt x="76200" y="1333500"/>
                </a:cubicBezTo>
                <a:cubicBezTo>
                  <a:pt x="4762" y="1493838"/>
                  <a:pt x="2381" y="1627981"/>
                  <a:pt x="0" y="176212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2699519" y="2672916"/>
            <a:ext cx="1415267" cy="855558"/>
          </a:xfrm>
          <a:custGeom>
            <a:avLst/>
            <a:gdLst>
              <a:gd name="connsiteX0" fmla="*/ 0 w 742950"/>
              <a:gd name="connsiteY0" fmla="*/ 809643 h 828693"/>
              <a:gd name="connsiteX1" fmla="*/ 314325 w 742950"/>
              <a:gd name="connsiteY1" fmla="*/ 18 h 828693"/>
              <a:gd name="connsiteX2" fmla="*/ 742950 w 742950"/>
              <a:gd name="connsiteY2" fmla="*/ 828693 h 82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828693">
                <a:moveTo>
                  <a:pt x="0" y="809643"/>
                </a:moveTo>
                <a:cubicBezTo>
                  <a:pt x="95250" y="403243"/>
                  <a:pt x="190500" y="-3157"/>
                  <a:pt x="314325" y="18"/>
                </a:cubicBezTo>
                <a:cubicBezTo>
                  <a:pt x="438150" y="3193"/>
                  <a:pt x="590550" y="415943"/>
                  <a:pt x="742950" y="828693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351584" y="3661926"/>
            <a:ext cx="155920" cy="199122"/>
          </a:xfrm>
          <a:custGeom>
            <a:avLst/>
            <a:gdLst>
              <a:gd name="connsiteX0" fmla="*/ 0 w 133350"/>
              <a:gd name="connsiteY0" fmla="*/ 180995 h 190520"/>
              <a:gd name="connsiteX1" fmla="*/ 57150 w 133350"/>
              <a:gd name="connsiteY1" fmla="*/ 20 h 190520"/>
              <a:gd name="connsiteX2" fmla="*/ 133350 w 133350"/>
              <a:gd name="connsiteY2" fmla="*/ 190520 h 1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90520">
                <a:moveTo>
                  <a:pt x="0" y="180995"/>
                </a:moveTo>
                <a:cubicBezTo>
                  <a:pt x="17462" y="89714"/>
                  <a:pt x="34925" y="-1567"/>
                  <a:pt x="57150" y="20"/>
                </a:cubicBezTo>
                <a:cubicBezTo>
                  <a:pt x="79375" y="1607"/>
                  <a:pt x="106362" y="96063"/>
                  <a:pt x="133350" y="19052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8" name="圆角矩形标注 147"/>
          <p:cNvSpPr/>
          <p:nvPr/>
        </p:nvSpPr>
        <p:spPr bwMode="auto">
          <a:xfrm>
            <a:off x="1523492" y="2888940"/>
            <a:ext cx="974694" cy="292770"/>
          </a:xfrm>
          <a:prstGeom prst="wedgeRoundRectCallout">
            <a:avLst>
              <a:gd name="adj1" fmla="val 57193"/>
              <a:gd name="adj2" fmla="val 1887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同一设备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L2</a:t>
            </a:r>
          </a:p>
        </p:txBody>
      </p:sp>
      <p:sp>
        <p:nvSpPr>
          <p:cNvPr id="158" name="圆角矩形标注 157"/>
          <p:cNvSpPr/>
          <p:nvPr/>
        </p:nvSpPr>
        <p:spPr bwMode="auto">
          <a:xfrm>
            <a:off x="4422006" y="2920043"/>
            <a:ext cx="1314333" cy="292770"/>
          </a:xfrm>
          <a:prstGeom prst="wedgeRoundRectCallout">
            <a:avLst>
              <a:gd name="adj1" fmla="val -50235"/>
              <a:gd name="adj2" fmla="val 1257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同一接入设备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L3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3675829" y="2586516"/>
            <a:ext cx="727983" cy="986500"/>
          </a:xfrm>
          <a:custGeom>
            <a:avLst/>
            <a:gdLst>
              <a:gd name="connsiteX0" fmla="*/ 400226 w 622605"/>
              <a:gd name="connsiteY0" fmla="*/ 943883 h 943883"/>
              <a:gd name="connsiteX1" fmla="*/ 390701 w 622605"/>
              <a:gd name="connsiteY1" fmla="*/ 705758 h 943883"/>
              <a:gd name="connsiteX2" fmla="*/ 9701 w 622605"/>
              <a:gd name="connsiteY2" fmla="*/ 86633 h 943883"/>
              <a:gd name="connsiteX3" fmla="*/ 152576 w 622605"/>
              <a:gd name="connsiteY3" fmla="*/ 77108 h 943883"/>
              <a:gd name="connsiteX4" fmla="*/ 571676 w 622605"/>
              <a:gd name="connsiteY4" fmla="*/ 762908 h 943883"/>
              <a:gd name="connsiteX5" fmla="*/ 600251 w 622605"/>
              <a:gd name="connsiteY5" fmla="*/ 934358 h 94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605" h="943883">
                <a:moveTo>
                  <a:pt x="400226" y="943883"/>
                </a:moveTo>
                <a:cubicBezTo>
                  <a:pt x="428007" y="896258"/>
                  <a:pt x="455788" y="848633"/>
                  <a:pt x="390701" y="705758"/>
                </a:cubicBezTo>
                <a:cubicBezTo>
                  <a:pt x="325614" y="562883"/>
                  <a:pt x="49388" y="191408"/>
                  <a:pt x="9701" y="86633"/>
                </a:cubicBezTo>
                <a:cubicBezTo>
                  <a:pt x="-29986" y="-18142"/>
                  <a:pt x="58913" y="-35605"/>
                  <a:pt x="152576" y="77108"/>
                </a:cubicBezTo>
                <a:cubicBezTo>
                  <a:pt x="246238" y="189820"/>
                  <a:pt x="497064" y="620033"/>
                  <a:pt x="571676" y="762908"/>
                </a:cubicBezTo>
                <a:cubicBezTo>
                  <a:pt x="646289" y="905783"/>
                  <a:pt x="623270" y="920070"/>
                  <a:pt x="600251" y="934358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59" name="直接连接符 258"/>
          <p:cNvCxnSpPr>
            <a:stCxn id="272" idx="0"/>
            <a:endCxn id="118" idx="2"/>
          </p:cNvCxnSpPr>
          <p:nvPr/>
        </p:nvCxnSpPr>
        <p:spPr bwMode="auto">
          <a:xfrm flipV="1">
            <a:off x="7262371" y="2024844"/>
            <a:ext cx="249100" cy="159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直接连接符 259"/>
          <p:cNvCxnSpPr>
            <a:endCxn id="119" idx="2"/>
          </p:cNvCxnSpPr>
          <p:nvPr/>
        </p:nvCxnSpPr>
        <p:spPr bwMode="auto">
          <a:xfrm flipH="1" flipV="1">
            <a:off x="8231962" y="2037608"/>
            <a:ext cx="111501" cy="1120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直接连接符 260"/>
          <p:cNvCxnSpPr>
            <a:endCxn id="118" idx="2"/>
          </p:cNvCxnSpPr>
          <p:nvPr/>
        </p:nvCxnSpPr>
        <p:spPr bwMode="auto">
          <a:xfrm flipH="1" flipV="1">
            <a:off x="7511471" y="2024844"/>
            <a:ext cx="794888" cy="185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261"/>
          <p:cNvCxnSpPr>
            <a:stCxn id="119" idx="2"/>
          </p:cNvCxnSpPr>
          <p:nvPr/>
        </p:nvCxnSpPr>
        <p:spPr bwMode="auto">
          <a:xfrm flipH="1">
            <a:off x="7216439" y="2037608"/>
            <a:ext cx="1015523" cy="347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直接连接符 262"/>
          <p:cNvCxnSpPr/>
          <p:nvPr/>
        </p:nvCxnSpPr>
        <p:spPr bwMode="auto">
          <a:xfrm flipV="1">
            <a:off x="6939225" y="2917555"/>
            <a:ext cx="277214" cy="3726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直接连接符 265"/>
          <p:cNvCxnSpPr>
            <a:stCxn id="176" idx="0"/>
            <a:endCxn id="131" idx="2"/>
          </p:cNvCxnSpPr>
          <p:nvPr/>
        </p:nvCxnSpPr>
        <p:spPr bwMode="auto">
          <a:xfrm flipV="1">
            <a:off x="6863291" y="3097551"/>
            <a:ext cx="1459101" cy="4567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直接连接符 266"/>
          <p:cNvCxnSpPr>
            <a:endCxn id="128" idx="2"/>
          </p:cNvCxnSpPr>
          <p:nvPr/>
        </p:nvCxnSpPr>
        <p:spPr bwMode="auto">
          <a:xfrm flipH="1" flipV="1">
            <a:off x="7243241" y="3084767"/>
            <a:ext cx="1307243" cy="3060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8" name="TextBox 24"/>
          <p:cNvSpPr txBox="1"/>
          <p:nvPr/>
        </p:nvSpPr>
        <p:spPr>
          <a:xfrm>
            <a:off x="7702385" y="3277141"/>
            <a:ext cx="316838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9" name="TextBox 25"/>
          <p:cNvSpPr txBox="1"/>
          <p:nvPr/>
        </p:nvSpPr>
        <p:spPr>
          <a:xfrm>
            <a:off x="6213722" y="2586516"/>
            <a:ext cx="610371" cy="280689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Spine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0" name="TextBox 26"/>
          <p:cNvSpPr txBox="1"/>
          <p:nvPr/>
        </p:nvSpPr>
        <p:spPr>
          <a:xfrm>
            <a:off x="6628188" y="3777332"/>
            <a:ext cx="1163337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71" name="直接连接符 270"/>
          <p:cNvCxnSpPr>
            <a:stCxn id="308" idx="0"/>
          </p:cNvCxnSpPr>
          <p:nvPr/>
        </p:nvCxnSpPr>
        <p:spPr bwMode="auto">
          <a:xfrm flipH="1" flipV="1">
            <a:off x="8482376" y="2935746"/>
            <a:ext cx="16223" cy="274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2" name="Picture 7" descr="D:\工作\2012\4月\4.13-CloudEngine图标\03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4711" y="2183964"/>
            <a:ext cx="535319" cy="32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3" name="Picture 7" descr="D:\工作\2012\4月\4.13-CloudEngine图标\03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5040" y="2166658"/>
            <a:ext cx="535319" cy="32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4" name="直接连接符 273"/>
          <p:cNvCxnSpPr>
            <a:endCxn id="272" idx="2"/>
          </p:cNvCxnSpPr>
          <p:nvPr/>
        </p:nvCxnSpPr>
        <p:spPr bwMode="auto">
          <a:xfrm flipV="1">
            <a:off x="7254703" y="2506975"/>
            <a:ext cx="7668" cy="3668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5" name="TextBox 32"/>
          <p:cNvSpPr txBox="1"/>
          <p:nvPr/>
        </p:nvSpPr>
        <p:spPr>
          <a:xfrm>
            <a:off x="6031734" y="2165210"/>
            <a:ext cx="1159069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Border Leaf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78" name="直接连接符 277"/>
          <p:cNvCxnSpPr>
            <a:stCxn id="131" idx="0"/>
          </p:cNvCxnSpPr>
          <p:nvPr/>
        </p:nvCxnSpPr>
        <p:spPr bwMode="auto">
          <a:xfrm flipH="1" flipV="1">
            <a:off x="8292245" y="2384885"/>
            <a:ext cx="30147" cy="342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0" name="TextBox 87"/>
          <p:cNvSpPr txBox="1"/>
          <p:nvPr/>
        </p:nvSpPr>
        <p:spPr>
          <a:xfrm>
            <a:off x="8033979" y="3761963"/>
            <a:ext cx="1250158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Service Leaf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04" name="表格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83192"/>
              </p:ext>
            </p:extLst>
          </p:nvPr>
        </p:nvGraphicFramePr>
        <p:xfrm>
          <a:off x="1451484" y="4258927"/>
          <a:ext cx="8820980" cy="1657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比较项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分布式部署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南北向流量</a:t>
                      </a:r>
                      <a:r>
                        <a:rPr lang="en-US" altLang="zh-CN" sz="1400" dirty="0"/>
                        <a:t>(customer</a:t>
                      </a:r>
                      <a:r>
                        <a:rPr lang="en-US" altLang="zh-CN" sz="1400" baseline="0" dirty="0"/>
                        <a:t> to servers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经过核心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经过核心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87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不同的接入设备间东西向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流量</a:t>
                      </a:r>
                      <a:r>
                        <a:rPr lang="en-US" altLang="zh-CN" sz="1400" dirty="0"/>
                        <a:t>(L2&amp;L3)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经过核心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经过核心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同一个接入设备下东西向流量</a:t>
                      </a:r>
                      <a:r>
                        <a:rPr lang="en-US" altLang="zh-CN" sz="1400" dirty="0"/>
                        <a:t>(L2)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本地转发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本地转发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marL="0" marR="0" indent="0" algn="l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同一个接入设备下东西向流量</a:t>
                      </a:r>
                      <a:r>
                        <a:rPr lang="en-US" altLang="zh-CN" sz="1400" dirty="0"/>
                        <a:t>(L3)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经过核心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本地转发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FrutigerNext LT Regular" panose="020B0503040504020204" pitchFamily="34" charset="0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转发路径优化对比</a:t>
            </a:r>
            <a:endParaRPr lang="zh-CN" altLang="en-US" dirty="0"/>
          </a:p>
        </p:txBody>
      </p:sp>
      <p:grpSp>
        <p:nvGrpSpPr>
          <p:cNvPr id="97" name="组合 149"/>
          <p:cNvGrpSpPr/>
          <p:nvPr/>
        </p:nvGrpSpPr>
        <p:grpSpPr>
          <a:xfrm>
            <a:off x="3937047" y="3422905"/>
            <a:ext cx="856382" cy="276999"/>
            <a:chOff x="5876930" y="2540429"/>
            <a:chExt cx="360000" cy="226383"/>
          </a:xfrm>
        </p:grpSpPr>
        <p:sp>
          <p:nvSpPr>
            <p:cNvPr id="98" name="TextBox 72"/>
            <p:cNvSpPr txBox="1"/>
            <p:nvPr/>
          </p:nvSpPr>
          <p:spPr>
            <a:xfrm>
              <a:off x="5876930" y="2581271"/>
              <a:ext cx="360000" cy="113191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" name="TextBox 73"/>
            <p:cNvSpPr txBox="1"/>
            <p:nvPr/>
          </p:nvSpPr>
          <p:spPr>
            <a:xfrm>
              <a:off x="5938726" y="2540429"/>
              <a:ext cx="250289" cy="22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13" name="Picture 7" descr="D:\工作\2012\4月\4.13-CloudEngine图标\03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8208" y="3252071"/>
            <a:ext cx="713599" cy="4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8" name="组合 149"/>
          <p:cNvGrpSpPr/>
          <p:nvPr/>
        </p:nvGrpSpPr>
        <p:grpSpPr>
          <a:xfrm>
            <a:off x="7052551" y="2429526"/>
            <a:ext cx="1483589" cy="486731"/>
            <a:chOff x="5876930" y="2575070"/>
            <a:chExt cx="395611" cy="328344"/>
          </a:xfrm>
        </p:grpSpPr>
        <p:sp>
          <p:nvSpPr>
            <p:cNvPr id="251" name="TextBox 63"/>
            <p:cNvSpPr txBox="1"/>
            <p:nvPr/>
          </p:nvSpPr>
          <p:spPr>
            <a:xfrm>
              <a:off x="5876930" y="2581271"/>
              <a:ext cx="366623" cy="177663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54" name="TextBox 64"/>
            <p:cNvSpPr txBox="1"/>
            <p:nvPr/>
          </p:nvSpPr>
          <p:spPr>
            <a:xfrm>
              <a:off x="5993765" y="2575070"/>
              <a:ext cx="278776" cy="32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0" name="组合 221"/>
          <p:cNvGrpSpPr/>
          <p:nvPr/>
        </p:nvGrpSpPr>
        <p:grpSpPr>
          <a:xfrm>
            <a:off x="7057595" y="2139795"/>
            <a:ext cx="1835108" cy="292959"/>
            <a:chOff x="2057401" y="2524111"/>
            <a:chExt cx="734820" cy="332276"/>
          </a:xfrm>
        </p:grpSpPr>
        <p:sp>
          <p:nvSpPr>
            <p:cNvPr id="283" name="TextBox 66"/>
            <p:cNvSpPr txBox="1"/>
            <p:nvPr/>
          </p:nvSpPr>
          <p:spPr>
            <a:xfrm>
              <a:off x="2057401" y="2542213"/>
              <a:ext cx="555638" cy="314174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6" name="TextBox 67"/>
            <p:cNvSpPr txBox="1"/>
            <p:nvPr/>
          </p:nvSpPr>
          <p:spPr>
            <a:xfrm>
              <a:off x="2182621" y="2524111"/>
              <a:ext cx="609600" cy="31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Gateway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2" name="组合 149"/>
          <p:cNvGrpSpPr/>
          <p:nvPr/>
        </p:nvGrpSpPr>
        <p:grpSpPr>
          <a:xfrm>
            <a:off x="7982157" y="3443611"/>
            <a:ext cx="761725" cy="276999"/>
            <a:chOff x="5876930" y="2522312"/>
            <a:chExt cx="393646" cy="267625"/>
          </a:xfrm>
        </p:grpSpPr>
        <p:sp>
          <p:nvSpPr>
            <p:cNvPr id="303" name="TextBox 63"/>
            <p:cNvSpPr txBox="1"/>
            <p:nvPr/>
          </p:nvSpPr>
          <p:spPr>
            <a:xfrm>
              <a:off x="5876930" y="2581271"/>
              <a:ext cx="360000" cy="133812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5" name="TextBox 64"/>
            <p:cNvSpPr txBox="1"/>
            <p:nvPr/>
          </p:nvSpPr>
          <p:spPr>
            <a:xfrm>
              <a:off x="5915164" y="2522312"/>
              <a:ext cx="355412" cy="26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6" name="组合 221"/>
          <p:cNvGrpSpPr/>
          <p:nvPr/>
        </p:nvGrpSpPr>
        <p:grpSpPr>
          <a:xfrm>
            <a:off x="7974484" y="3210428"/>
            <a:ext cx="1048230" cy="292322"/>
            <a:chOff x="2040308" y="2524111"/>
            <a:chExt cx="880528" cy="345323"/>
          </a:xfrm>
        </p:grpSpPr>
        <p:sp>
          <p:nvSpPr>
            <p:cNvPr id="307" name="TextBox 66"/>
            <p:cNvSpPr txBox="1"/>
            <p:nvPr/>
          </p:nvSpPr>
          <p:spPr>
            <a:xfrm>
              <a:off x="2057401" y="2542213"/>
              <a:ext cx="555638" cy="327221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8" name="TextBox 67"/>
            <p:cNvSpPr txBox="1"/>
            <p:nvPr/>
          </p:nvSpPr>
          <p:spPr>
            <a:xfrm>
              <a:off x="2040308" y="2524111"/>
              <a:ext cx="880528" cy="32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Gateway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9" name="组合 149"/>
          <p:cNvGrpSpPr/>
          <p:nvPr/>
        </p:nvGrpSpPr>
        <p:grpSpPr>
          <a:xfrm>
            <a:off x="6471010" y="3456331"/>
            <a:ext cx="731267" cy="276999"/>
            <a:chOff x="5876930" y="2543973"/>
            <a:chExt cx="377906" cy="267625"/>
          </a:xfrm>
        </p:grpSpPr>
        <p:sp>
          <p:nvSpPr>
            <p:cNvPr id="310" name="TextBox 63"/>
            <p:cNvSpPr txBox="1"/>
            <p:nvPr/>
          </p:nvSpPr>
          <p:spPr>
            <a:xfrm>
              <a:off x="5876930" y="2581271"/>
              <a:ext cx="360000" cy="133812"/>
            </a:xfrm>
            <a:prstGeom prst="rect">
              <a:avLst/>
            </a:prstGeom>
            <a:solidFill>
              <a:srgbClr val="990000">
                <a:lumMod val="40000"/>
                <a:lumOff val="60000"/>
              </a:srgb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11" name="TextBox 64"/>
            <p:cNvSpPr txBox="1"/>
            <p:nvPr/>
          </p:nvSpPr>
          <p:spPr>
            <a:xfrm>
              <a:off x="5915164" y="2543973"/>
              <a:ext cx="339672" cy="26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VTEP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12" name="组合 221"/>
          <p:cNvGrpSpPr/>
          <p:nvPr/>
        </p:nvGrpSpPr>
        <p:grpSpPr>
          <a:xfrm>
            <a:off x="6385470" y="3151947"/>
            <a:ext cx="914694" cy="317348"/>
            <a:chOff x="1985751" y="2494548"/>
            <a:chExt cx="768356" cy="374886"/>
          </a:xfrm>
        </p:grpSpPr>
        <p:sp>
          <p:nvSpPr>
            <p:cNvPr id="313" name="TextBox 66"/>
            <p:cNvSpPr txBox="1"/>
            <p:nvPr/>
          </p:nvSpPr>
          <p:spPr>
            <a:xfrm>
              <a:off x="2057401" y="2542213"/>
              <a:ext cx="555638" cy="327221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rgbClr val="990000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314" name="TextBox 67"/>
            <p:cNvSpPr txBox="1"/>
            <p:nvPr/>
          </p:nvSpPr>
          <p:spPr>
            <a:xfrm>
              <a:off x="1985751" y="2494548"/>
              <a:ext cx="768356" cy="32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Gateway</a:t>
              </a:r>
              <a:endPara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5" name="圆角矩形标注 314"/>
          <p:cNvSpPr/>
          <p:nvPr/>
        </p:nvSpPr>
        <p:spPr bwMode="auto">
          <a:xfrm>
            <a:off x="6291543" y="1804082"/>
            <a:ext cx="848573" cy="292770"/>
          </a:xfrm>
          <a:prstGeom prst="wedgeRoundRectCallout">
            <a:avLst>
              <a:gd name="adj1" fmla="val 66534"/>
              <a:gd name="adj2" fmla="val 13185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南北向</a:t>
            </a:r>
          </a:p>
        </p:txBody>
      </p:sp>
      <p:sp>
        <p:nvSpPr>
          <p:cNvPr id="316" name="圆角矩形标注 315"/>
          <p:cNvSpPr/>
          <p:nvPr/>
        </p:nvSpPr>
        <p:spPr bwMode="auto">
          <a:xfrm>
            <a:off x="6057410" y="2888940"/>
            <a:ext cx="974694" cy="292770"/>
          </a:xfrm>
          <a:prstGeom prst="wedgeRoundRectCallout">
            <a:avLst>
              <a:gd name="adj1" fmla="val 50329"/>
              <a:gd name="adj2" fmla="val 14687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同一设备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L2</a:t>
            </a:r>
          </a:p>
        </p:txBody>
      </p:sp>
      <p:sp>
        <p:nvSpPr>
          <p:cNvPr id="317" name="圆角矩形标注 316"/>
          <p:cNvSpPr/>
          <p:nvPr/>
        </p:nvSpPr>
        <p:spPr bwMode="auto">
          <a:xfrm>
            <a:off x="4534915" y="2276269"/>
            <a:ext cx="1148085" cy="497081"/>
          </a:xfrm>
          <a:prstGeom prst="wedgeRoundRectCallout">
            <a:avLst>
              <a:gd name="adj1" fmla="val -83466"/>
              <a:gd name="adj2" fmla="val 2327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不同接入东西向（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L2&amp;L3</a:t>
            </a:r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204" name="圆角矩形标注 203"/>
          <p:cNvSpPr/>
          <p:nvPr/>
        </p:nvSpPr>
        <p:spPr bwMode="auto">
          <a:xfrm>
            <a:off x="8911607" y="2314916"/>
            <a:ext cx="1148085" cy="497081"/>
          </a:xfrm>
          <a:prstGeom prst="wedgeRoundRectCallout">
            <a:avLst>
              <a:gd name="adj1" fmla="val -83466"/>
              <a:gd name="adj2" fmla="val 2327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不同接入东西向（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L2&amp;L3</a:t>
            </a:r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318" name="圆角矩形标注 317"/>
          <p:cNvSpPr/>
          <p:nvPr/>
        </p:nvSpPr>
        <p:spPr bwMode="auto">
          <a:xfrm>
            <a:off x="8799586" y="2977054"/>
            <a:ext cx="1314333" cy="292770"/>
          </a:xfrm>
          <a:prstGeom prst="wedgeRoundRectCallout">
            <a:avLst>
              <a:gd name="adj1" fmla="val -50235"/>
              <a:gd name="adj2" fmla="val 1257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zh-CN" altLang="en-US" sz="1200" dirty="0">
                <a:solidFill>
                  <a:srgbClr val="C00000"/>
                </a:solidFill>
                <a:latin typeface="+mn-ea"/>
                <a:ea typeface="+mn-ea"/>
              </a:rPr>
              <a:t>同一接入设备</a:t>
            </a:r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L3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6816080" y="1671746"/>
            <a:ext cx="648508" cy="1955964"/>
          </a:xfrm>
          <a:custGeom>
            <a:avLst/>
            <a:gdLst>
              <a:gd name="connsiteX0" fmla="*/ 333375 w 436670"/>
              <a:gd name="connsiteY0" fmla="*/ 0 h 1762125"/>
              <a:gd name="connsiteX1" fmla="*/ 323850 w 436670"/>
              <a:gd name="connsiteY1" fmla="*/ 542925 h 1762125"/>
              <a:gd name="connsiteX2" fmla="*/ 428625 w 436670"/>
              <a:gd name="connsiteY2" fmla="*/ 800100 h 1762125"/>
              <a:gd name="connsiteX3" fmla="*/ 76200 w 436670"/>
              <a:gd name="connsiteY3" fmla="*/ 1333500 h 1762125"/>
              <a:gd name="connsiteX4" fmla="*/ 0 w 436670"/>
              <a:gd name="connsiteY4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70" h="1762125">
                <a:moveTo>
                  <a:pt x="333375" y="0"/>
                </a:moveTo>
                <a:cubicBezTo>
                  <a:pt x="320675" y="204787"/>
                  <a:pt x="307975" y="409575"/>
                  <a:pt x="323850" y="542925"/>
                </a:cubicBezTo>
                <a:cubicBezTo>
                  <a:pt x="339725" y="676275"/>
                  <a:pt x="469900" y="668338"/>
                  <a:pt x="428625" y="800100"/>
                </a:cubicBezTo>
                <a:cubicBezTo>
                  <a:pt x="387350" y="931863"/>
                  <a:pt x="147638" y="1173162"/>
                  <a:pt x="76200" y="1333500"/>
                </a:cubicBezTo>
                <a:cubicBezTo>
                  <a:pt x="4762" y="1493838"/>
                  <a:pt x="2381" y="1627981"/>
                  <a:pt x="0" y="176212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6" name="任意多边形 175"/>
          <p:cNvSpPr/>
          <p:nvPr/>
        </p:nvSpPr>
        <p:spPr bwMode="auto">
          <a:xfrm>
            <a:off x="6863291" y="2471615"/>
            <a:ext cx="1679310" cy="1108189"/>
          </a:xfrm>
          <a:custGeom>
            <a:avLst/>
            <a:gdLst>
              <a:gd name="connsiteX0" fmla="*/ 0 w 742950"/>
              <a:gd name="connsiteY0" fmla="*/ 809643 h 828693"/>
              <a:gd name="connsiteX1" fmla="*/ 314325 w 742950"/>
              <a:gd name="connsiteY1" fmla="*/ 18 h 828693"/>
              <a:gd name="connsiteX2" fmla="*/ 742950 w 742950"/>
              <a:gd name="connsiteY2" fmla="*/ 828693 h 82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828693">
                <a:moveTo>
                  <a:pt x="0" y="809643"/>
                </a:moveTo>
                <a:cubicBezTo>
                  <a:pt x="95250" y="403243"/>
                  <a:pt x="190500" y="-3157"/>
                  <a:pt x="314325" y="18"/>
                </a:cubicBezTo>
                <a:cubicBezTo>
                  <a:pt x="438150" y="3193"/>
                  <a:pt x="590550" y="415943"/>
                  <a:pt x="742950" y="828693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6777272" y="3533871"/>
            <a:ext cx="150466" cy="213682"/>
          </a:xfrm>
          <a:custGeom>
            <a:avLst/>
            <a:gdLst>
              <a:gd name="connsiteX0" fmla="*/ 0 w 133350"/>
              <a:gd name="connsiteY0" fmla="*/ 180995 h 190520"/>
              <a:gd name="connsiteX1" fmla="*/ 57150 w 133350"/>
              <a:gd name="connsiteY1" fmla="*/ 20 h 190520"/>
              <a:gd name="connsiteX2" fmla="*/ 133350 w 133350"/>
              <a:gd name="connsiteY2" fmla="*/ 190520 h 1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90520">
                <a:moveTo>
                  <a:pt x="0" y="180995"/>
                </a:moveTo>
                <a:cubicBezTo>
                  <a:pt x="17462" y="89714"/>
                  <a:pt x="34925" y="-1567"/>
                  <a:pt x="57150" y="20"/>
                </a:cubicBezTo>
                <a:cubicBezTo>
                  <a:pt x="79375" y="1607"/>
                  <a:pt x="106362" y="96063"/>
                  <a:pt x="133350" y="19052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0" name="任意多边形 209"/>
          <p:cNvSpPr/>
          <p:nvPr/>
        </p:nvSpPr>
        <p:spPr bwMode="auto">
          <a:xfrm>
            <a:off x="8207936" y="3573016"/>
            <a:ext cx="150466" cy="213682"/>
          </a:xfrm>
          <a:custGeom>
            <a:avLst/>
            <a:gdLst>
              <a:gd name="connsiteX0" fmla="*/ 0 w 133350"/>
              <a:gd name="connsiteY0" fmla="*/ 180995 h 190520"/>
              <a:gd name="connsiteX1" fmla="*/ 57150 w 133350"/>
              <a:gd name="connsiteY1" fmla="*/ 20 h 190520"/>
              <a:gd name="connsiteX2" fmla="*/ 133350 w 133350"/>
              <a:gd name="connsiteY2" fmla="*/ 190520 h 1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90520">
                <a:moveTo>
                  <a:pt x="0" y="180995"/>
                </a:moveTo>
                <a:cubicBezTo>
                  <a:pt x="17462" y="89714"/>
                  <a:pt x="34925" y="-1567"/>
                  <a:pt x="57150" y="20"/>
                </a:cubicBezTo>
                <a:cubicBezTo>
                  <a:pt x="79375" y="1607"/>
                  <a:pt x="106362" y="96063"/>
                  <a:pt x="133350" y="19052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5" tIns="45708" rIns="91415" bIns="45708" rtlCol="0" anchor="ctr"/>
          <a:lstStyle/>
          <a:p>
            <a:pPr algn="ctr"/>
            <a:endParaRPr lang="zh-CN" altLang="en-US" sz="75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0" name="图片 9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78" y="1741991"/>
            <a:ext cx="391204" cy="354861"/>
          </a:xfrm>
          <a:prstGeom prst="rect">
            <a:avLst/>
          </a:prstGeom>
        </p:spPr>
      </p:pic>
      <p:pic>
        <p:nvPicPr>
          <p:cNvPr id="103" name="图片 10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18" y="1754605"/>
            <a:ext cx="391204" cy="337708"/>
          </a:xfrm>
          <a:prstGeom prst="rect">
            <a:avLst/>
          </a:prstGeom>
        </p:spPr>
      </p:pic>
      <p:pic>
        <p:nvPicPr>
          <p:cNvPr id="108" name="图片 10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88" y="3294608"/>
            <a:ext cx="540000" cy="442800"/>
          </a:xfrm>
          <a:prstGeom prst="rect">
            <a:avLst/>
          </a:prstGeom>
        </p:spPr>
      </p:pic>
      <p:pic>
        <p:nvPicPr>
          <p:cNvPr id="118" name="图片 11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69" y="1687136"/>
            <a:ext cx="391204" cy="337708"/>
          </a:xfrm>
          <a:prstGeom prst="rect">
            <a:avLst/>
          </a:prstGeom>
        </p:spPr>
      </p:pic>
      <p:pic>
        <p:nvPicPr>
          <p:cNvPr id="119" name="图片 11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60" y="1699900"/>
            <a:ext cx="391204" cy="337708"/>
          </a:xfrm>
          <a:prstGeom prst="rect">
            <a:avLst/>
          </a:prstGeom>
        </p:spPr>
      </p:pic>
      <p:pic>
        <p:nvPicPr>
          <p:cNvPr id="128" name="图片 1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26" y="2714325"/>
            <a:ext cx="423829" cy="370442"/>
          </a:xfrm>
          <a:prstGeom prst="rect">
            <a:avLst/>
          </a:prstGeom>
        </p:spPr>
      </p:pic>
      <p:pic>
        <p:nvPicPr>
          <p:cNvPr id="131" name="图片 1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77" y="2727109"/>
            <a:ext cx="423829" cy="3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1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29" y="4105649"/>
            <a:ext cx="463741" cy="383255"/>
          </a:xfrm>
          <a:prstGeom prst="rect">
            <a:avLst/>
          </a:prstGeom>
        </p:spPr>
      </p:pic>
      <p:sp>
        <p:nvSpPr>
          <p:cNvPr id="186" name="圆角矩形 185"/>
          <p:cNvSpPr/>
          <p:nvPr/>
        </p:nvSpPr>
        <p:spPr bwMode="auto">
          <a:xfrm>
            <a:off x="2969990" y="2464110"/>
            <a:ext cx="1099270" cy="4460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/Access VRF</a:t>
            </a:r>
            <a:endParaRPr lang="zh-CN" altLang="en-US" sz="105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7584413" y="2460585"/>
            <a:ext cx="1090059" cy="4460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/Access VRF</a:t>
            </a:r>
            <a:endParaRPr lang="zh-CN" altLang="en-US" sz="105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8041015" y="3602888"/>
            <a:ext cx="609393" cy="42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Tenant VRF</a:t>
            </a:r>
            <a:endParaRPr lang="zh-CN" altLang="en-US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177" name="圆角矩形 176"/>
          <p:cNvSpPr/>
          <p:nvPr/>
        </p:nvSpPr>
        <p:spPr bwMode="auto">
          <a:xfrm>
            <a:off x="6482369" y="3602173"/>
            <a:ext cx="1071096" cy="2672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Tenant VRF</a:t>
            </a:r>
            <a:endParaRPr lang="zh-CN" altLang="en-US" sz="105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2789719" y="3211002"/>
            <a:ext cx="1352950" cy="2672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460"/>
            <a:r>
              <a:rPr lang="en-US" altLang="zh-CN" sz="1050" dirty="0">
                <a:solidFill>
                  <a:srgbClr val="990000"/>
                </a:solidFill>
                <a:latin typeface="+mn-ea"/>
                <a:ea typeface="+mn-ea"/>
              </a:rPr>
              <a:t>Tenant VRF</a:t>
            </a:r>
            <a:endParaRPr lang="zh-CN" altLang="en-US" sz="1050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1451484" y="1619083"/>
            <a:ext cx="4144700" cy="3569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800" dirty="0">
                <a:latin typeface="+mn-ea"/>
                <a:ea typeface="+mn-ea"/>
              </a:rPr>
              <a:t>Centralized VXLAN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1465648" y="2090516"/>
            <a:ext cx="4142825" cy="25047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5993705" y="1632234"/>
            <a:ext cx="4144700" cy="3569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800" dirty="0">
                <a:latin typeface="+mn-ea"/>
                <a:ea typeface="+mn-ea"/>
              </a:rPr>
              <a:t>Distributed VXLAN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6005866" y="2078151"/>
            <a:ext cx="4093066" cy="25047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572597" y="2412116"/>
            <a:ext cx="1716006" cy="12243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2652896" y="3196359"/>
            <a:ext cx="1437508" cy="2927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07912" y="2803636"/>
            <a:ext cx="845258" cy="338530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Spine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23559" y="2520134"/>
            <a:ext cx="1188541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99" name="直接连接符 98"/>
          <p:cNvCxnSpPr>
            <a:stCxn id="54" idx="1"/>
            <a:endCxn id="92" idx="3"/>
          </p:cNvCxnSpPr>
          <p:nvPr/>
        </p:nvCxnSpPr>
        <p:spPr bwMode="auto">
          <a:xfrm flipH="1" flipV="1">
            <a:off x="4012100" y="2768675"/>
            <a:ext cx="579213" cy="2556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54" idx="1"/>
            <a:endCxn id="89" idx="3"/>
          </p:cNvCxnSpPr>
          <p:nvPr/>
        </p:nvCxnSpPr>
        <p:spPr bwMode="auto">
          <a:xfrm flipH="1">
            <a:off x="4090404" y="3024276"/>
            <a:ext cx="500909" cy="3184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2" idx="0"/>
            <a:endCxn id="51" idx="2"/>
          </p:cNvCxnSpPr>
          <p:nvPr/>
        </p:nvCxnSpPr>
        <p:spPr bwMode="auto">
          <a:xfrm flipH="1" flipV="1">
            <a:off x="3384830" y="2427063"/>
            <a:ext cx="33000" cy="930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89" idx="2"/>
            <a:endCxn id="62" idx="0"/>
          </p:cNvCxnSpPr>
          <p:nvPr/>
        </p:nvCxnSpPr>
        <p:spPr bwMode="auto">
          <a:xfrm>
            <a:off x="3371650" y="3489129"/>
            <a:ext cx="16180" cy="128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7252686" y="2428399"/>
            <a:ext cx="1701196" cy="5513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02590" y="2553264"/>
            <a:ext cx="1457843" cy="338530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Border leaf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18733" y="2509907"/>
            <a:ext cx="1199221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/Access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40" name="直接连接符 139"/>
          <p:cNvCxnSpPr>
            <a:endCxn id="152" idx="2"/>
          </p:cNvCxnSpPr>
          <p:nvPr/>
        </p:nvCxnSpPr>
        <p:spPr bwMode="auto">
          <a:xfrm flipH="1" flipV="1">
            <a:off x="8255390" y="4129402"/>
            <a:ext cx="582975" cy="48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/>
          <p:cNvCxnSpPr>
            <a:stCxn id="138" idx="0"/>
          </p:cNvCxnSpPr>
          <p:nvPr/>
        </p:nvCxnSpPr>
        <p:spPr bwMode="auto">
          <a:xfrm flipV="1">
            <a:off x="8018344" y="2287198"/>
            <a:ext cx="34055" cy="2227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6347577" y="3528394"/>
            <a:ext cx="1230084" cy="5088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6370612" y="3651065"/>
            <a:ext cx="1153947" cy="2927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93428" y="3548982"/>
            <a:ext cx="1613723" cy="338530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33747" y="3244554"/>
            <a:ext cx="1457843" cy="338530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Server leaf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767506" y="3546409"/>
            <a:ext cx="2259280" cy="5204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2" name="圆角矩形 151"/>
          <p:cNvSpPr/>
          <p:nvPr/>
        </p:nvSpPr>
        <p:spPr bwMode="auto">
          <a:xfrm>
            <a:off x="7874406" y="3632321"/>
            <a:ext cx="761967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Tenant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628715" y="3253804"/>
            <a:ext cx="1571741" cy="338530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Service leaf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835320" y="2875207"/>
            <a:ext cx="2645549" cy="5918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460"/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VXLAN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59" name="直接连接符 158"/>
          <p:cNvCxnSpPr>
            <a:stCxn id="62" idx="2"/>
            <a:endCxn id="67" idx="0"/>
          </p:cNvCxnSpPr>
          <p:nvPr/>
        </p:nvCxnSpPr>
        <p:spPr bwMode="auto">
          <a:xfrm flipH="1">
            <a:off x="3374512" y="3940477"/>
            <a:ext cx="13318" cy="2143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圆角矩形 164"/>
          <p:cNvSpPr/>
          <p:nvPr/>
        </p:nvSpPr>
        <p:spPr bwMode="auto">
          <a:xfrm>
            <a:off x="8674623" y="3615365"/>
            <a:ext cx="1132280" cy="4970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Internet/</a:t>
            </a:r>
          </a:p>
          <a:p>
            <a:pPr algn="ctr" defTabSz="801460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</a:rPr>
              <a:t>Access VRF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68" name="直接连接符 167"/>
          <p:cNvCxnSpPr>
            <a:endCxn id="165" idx="2"/>
          </p:cNvCxnSpPr>
          <p:nvPr/>
        </p:nvCxnSpPr>
        <p:spPr bwMode="auto">
          <a:xfrm flipV="1">
            <a:off x="8838365" y="4112446"/>
            <a:ext cx="402398" cy="657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直接连接符 171"/>
          <p:cNvCxnSpPr>
            <a:stCxn id="148" idx="2"/>
          </p:cNvCxnSpPr>
          <p:nvPr/>
        </p:nvCxnSpPr>
        <p:spPr bwMode="auto">
          <a:xfrm>
            <a:off x="6947586" y="3943835"/>
            <a:ext cx="6119" cy="929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/>
          <p:cNvSpPr txBox="1"/>
          <p:nvPr/>
        </p:nvSpPr>
        <p:spPr>
          <a:xfrm>
            <a:off x="4735699" y="3166444"/>
            <a:ext cx="519696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+mn-ea"/>
                <a:ea typeface="+mn-ea"/>
              </a:rPr>
              <a:t>vFW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114059" y="4173002"/>
            <a:ext cx="610305" cy="276975"/>
          </a:xfrm>
          <a:prstGeom prst="rect">
            <a:avLst/>
          </a:prstGeom>
          <a:noFill/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+mn-ea"/>
                <a:ea typeface="+mn-ea"/>
              </a:rPr>
              <a:t>vFW</a:t>
            </a:r>
            <a:endParaRPr lang="zh-CN" altLang="en-US" sz="105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7" name="任意多边形 186"/>
          <p:cNvSpPr/>
          <p:nvPr/>
        </p:nvSpPr>
        <p:spPr bwMode="auto">
          <a:xfrm>
            <a:off x="3509610" y="2050130"/>
            <a:ext cx="1340642" cy="2305292"/>
          </a:xfrm>
          <a:custGeom>
            <a:avLst/>
            <a:gdLst>
              <a:gd name="connsiteX0" fmla="*/ 188976 w 1246022"/>
              <a:gd name="connsiteY0" fmla="*/ 0 h 2172614"/>
              <a:gd name="connsiteX1" fmla="*/ 130454 w 1246022"/>
              <a:gd name="connsiteY1" fmla="*/ 548640 h 2172614"/>
              <a:gd name="connsiteX2" fmla="*/ 971702 w 1246022"/>
              <a:gd name="connsiteY2" fmla="*/ 863193 h 2172614"/>
              <a:gd name="connsiteX3" fmla="*/ 1235049 w 1246022"/>
              <a:gd name="connsiteY3" fmla="*/ 1068019 h 2172614"/>
              <a:gd name="connsiteX4" fmla="*/ 1037539 w 1246022"/>
              <a:gd name="connsiteY4" fmla="*/ 1280160 h 2172614"/>
              <a:gd name="connsiteX5" fmla="*/ 576681 w 1246022"/>
              <a:gd name="connsiteY5" fmla="*/ 1404518 h 2172614"/>
              <a:gd name="connsiteX6" fmla="*/ 137769 w 1246022"/>
              <a:gd name="connsiteY6" fmla="*/ 1455725 h 2172614"/>
              <a:gd name="connsiteX7" fmla="*/ 71932 w 1246022"/>
              <a:gd name="connsiteY7" fmla="*/ 2172614 h 217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6022" h="2172614">
                <a:moveTo>
                  <a:pt x="188976" y="0"/>
                </a:moveTo>
                <a:cubicBezTo>
                  <a:pt x="94488" y="202387"/>
                  <a:pt x="0" y="404775"/>
                  <a:pt x="130454" y="548640"/>
                </a:cubicBezTo>
                <a:cubicBezTo>
                  <a:pt x="260908" y="692505"/>
                  <a:pt x="787603" y="776630"/>
                  <a:pt x="971702" y="863193"/>
                </a:cubicBezTo>
                <a:cubicBezTo>
                  <a:pt x="1155801" y="949756"/>
                  <a:pt x="1224076" y="998525"/>
                  <a:pt x="1235049" y="1068019"/>
                </a:cubicBezTo>
                <a:cubicBezTo>
                  <a:pt x="1246022" y="1137513"/>
                  <a:pt x="1147267" y="1224077"/>
                  <a:pt x="1037539" y="1280160"/>
                </a:cubicBezTo>
                <a:cubicBezTo>
                  <a:pt x="927811" y="1336243"/>
                  <a:pt x="726643" y="1375257"/>
                  <a:pt x="576681" y="1404518"/>
                </a:cubicBezTo>
                <a:cubicBezTo>
                  <a:pt x="426719" y="1433779"/>
                  <a:pt x="221894" y="1327709"/>
                  <a:pt x="137769" y="1455725"/>
                </a:cubicBezTo>
                <a:cubicBezTo>
                  <a:pt x="53644" y="1583741"/>
                  <a:pt x="62788" y="1878177"/>
                  <a:pt x="71932" y="2172614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88" name="任意多边形 187"/>
          <p:cNvSpPr/>
          <p:nvPr/>
        </p:nvSpPr>
        <p:spPr bwMode="auto">
          <a:xfrm>
            <a:off x="6922700" y="2252881"/>
            <a:ext cx="2563821" cy="2084586"/>
          </a:xfrm>
          <a:custGeom>
            <a:avLst/>
            <a:gdLst>
              <a:gd name="connsiteX0" fmla="*/ 991210 w 2329892"/>
              <a:gd name="connsiteY0" fmla="*/ 0 h 2150669"/>
              <a:gd name="connsiteX1" fmla="*/ 954634 w 2329892"/>
              <a:gd name="connsiteY1" fmla="*/ 512064 h 2150669"/>
              <a:gd name="connsiteX2" fmla="*/ 2008023 w 2329892"/>
              <a:gd name="connsiteY2" fmla="*/ 1082650 h 2150669"/>
              <a:gd name="connsiteX3" fmla="*/ 2322577 w 2329892"/>
              <a:gd name="connsiteY3" fmla="*/ 1528877 h 2150669"/>
              <a:gd name="connsiteX4" fmla="*/ 2051914 w 2329892"/>
              <a:gd name="connsiteY4" fmla="*/ 2033626 h 2150669"/>
              <a:gd name="connsiteX5" fmla="*/ 1744676 w 2329892"/>
              <a:gd name="connsiteY5" fmla="*/ 2099463 h 2150669"/>
              <a:gd name="connsiteX6" fmla="*/ 1415492 w 2329892"/>
              <a:gd name="connsiteY6" fmla="*/ 1726388 h 2150669"/>
              <a:gd name="connsiteX7" fmla="*/ 1217982 w 2329892"/>
              <a:gd name="connsiteY7" fmla="*/ 1331367 h 2150669"/>
              <a:gd name="connsiteX8" fmla="*/ 669342 w 2329892"/>
              <a:gd name="connsiteY8" fmla="*/ 1068020 h 2150669"/>
              <a:gd name="connsiteX9" fmla="*/ 106071 w 2329892"/>
              <a:gd name="connsiteY9" fmla="*/ 1243584 h 2150669"/>
              <a:gd name="connsiteX10" fmla="*/ 32919 w 2329892"/>
              <a:gd name="connsiteY10" fmla="*/ 2040941 h 21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9892" h="2150669">
                <a:moveTo>
                  <a:pt x="991210" y="0"/>
                </a:moveTo>
                <a:cubicBezTo>
                  <a:pt x="888187" y="165811"/>
                  <a:pt x="785165" y="331622"/>
                  <a:pt x="954634" y="512064"/>
                </a:cubicBezTo>
                <a:cubicBezTo>
                  <a:pt x="1124103" y="692506"/>
                  <a:pt x="1780033" y="913181"/>
                  <a:pt x="2008023" y="1082650"/>
                </a:cubicBezTo>
                <a:cubicBezTo>
                  <a:pt x="2236014" y="1252119"/>
                  <a:pt x="2315262" y="1370381"/>
                  <a:pt x="2322577" y="1528877"/>
                </a:cubicBezTo>
                <a:cubicBezTo>
                  <a:pt x="2329892" y="1687373"/>
                  <a:pt x="2148231" y="1938528"/>
                  <a:pt x="2051914" y="2033626"/>
                </a:cubicBezTo>
                <a:cubicBezTo>
                  <a:pt x="1955597" y="2128724"/>
                  <a:pt x="1850746" y="2150669"/>
                  <a:pt x="1744676" y="2099463"/>
                </a:cubicBezTo>
                <a:cubicBezTo>
                  <a:pt x="1638606" y="2048257"/>
                  <a:pt x="1503274" y="1854404"/>
                  <a:pt x="1415492" y="1726388"/>
                </a:cubicBezTo>
                <a:cubicBezTo>
                  <a:pt x="1327710" y="1598372"/>
                  <a:pt x="1342340" y="1441095"/>
                  <a:pt x="1217982" y="1331367"/>
                </a:cubicBezTo>
                <a:cubicBezTo>
                  <a:pt x="1093624" y="1221639"/>
                  <a:pt x="854660" y="1082650"/>
                  <a:pt x="669342" y="1068020"/>
                </a:cubicBezTo>
                <a:cubicBezTo>
                  <a:pt x="484024" y="1053390"/>
                  <a:pt x="212142" y="1081430"/>
                  <a:pt x="106071" y="1243584"/>
                </a:cubicBezTo>
                <a:cubicBezTo>
                  <a:pt x="0" y="1405738"/>
                  <a:pt x="16459" y="1723339"/>
                  <a:pt x="32919" y="2040941"/>
                </a:cubicBezTo>
              </a:path>
            </a:pathLst>
          </a:custGeom>
          <a:noFill/>
          <a:ln w="19050" cap="flat" cmpd="sng" algn="ctr">
            <a:solidFill>
              <a:srgbClr val="3333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79179" tIns="39590" rIns="79179" bIns="395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460"/>
            <a:endParaRPr lang="zh-CN" altLang="en-US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43384"/>
              </p:ext>
            </p:extLst>
          </p:nvPr>
        </p:nvGraphicFramePr>
        <p:xfrm>
          <a:off x="1451484" y="4756242"/>
          <a:ext cx="8712968" cy="119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比较项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分布式部署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758">
                <a:tc>
                  <a:txBody>
                    <a:bodyPr/>
                    <a:lstStyle/>
                    <a:p>
                      <a:pPr marL="0" marR="0" indent="0" algn="ctr" defTabSz="685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防火墙引流方案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防火墙旁挂集中网关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集中网关单点部署策略将流量引到防火墙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防火墙与网关非直接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多点网关通过隧道连到防火墙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分布网关多点部署策略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防火墙流量过滤对比</a:t>
            </a:r>
            <a:endParaRPr lang="zh-CN" altLang="en-US" dirty="0"/>
          </a:p>
        </p:txBody>
      </p:sp>
      <p:pic>
        <p:nvPicPr>
          <p:cNvPr id="51" name="图片 5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28" y="2089355"/>
            <a:ext cx="391204" cy="33770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591313" y="2729230"/>
            <a:ext cx="621301" cy="475610"/>
            <a:chOff x="4591313" y="2729230"/>
            <a:chExt cx="621301" cy="475610"/>
          </a:xfrm>
        </p:grpSpPr>
        <p:pic>
          <p:nvPicPr>
            <p:cNvPr id="59" name="图片 58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829" y="2729230"/>
              <a:ext cx="465785" cy="361129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313" y="2843711"/>
              <a:ext cx="465785" cy="361129"/>
            </a:xfrm>
            <a:prstGeom prst="rect">
              <a:avLst/>
            </a:prstGeom>
          </p:spPr>
        </p:pic>
      </p:grpSp>
      <p:pic>
        <p:nvPicPr>
          <p:cNvPr id="60" name="图片 5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13" y="2077292"/>
            <a:ext cx="391204" cy="337708"/>
          </a:xfrm>
          <a:prstGeom prst="rect">
            <a:avLst/>
          </a:prstGeom>
        </p:spPr>
      </p:pic>
      <p:pic>
        <p:nvPicPr>
          <p:cNvPr id="62" name="图片 61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80" y="3617961"/>
            <a:ext cx="401100" cy="322516"/>
          </a:xfrm>
          <a:prstGeom prst="rect">
            <a:avLst/>
          </a:prstGeom>
        </p:spPr>
      </p:pic>
      <p:pic>
        <p:nvPicPr>
          <p:cNvPr id="67" name="图片 6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3" y="4154855"/>
            <a:ext cx="427737" cy="347251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743273" y="4113354"/>
            <a:ext cx="521259" cy="397500"/>
            <a:chOff x="4591313" y="2729230"/>
            <a:chExt cx="621301" cy="475610"/>
          </a:xfrm>
        </p:grpSpPr>
        <p:pic>
          <p:nvPicPr>
            <p:cNvPr id="73" name="图片 72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829" y="2729230"/>
              <a:ext cx="465785" cy="361129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313" y="2843711"/>
              <a:ext cx="465785" cy="36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164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圆角矩形标注 101"/>
          <p:cNvSpPr/>
          <p:nvPr/>
        </p:nvSpPr>
        <p:spPr bwMode="auto">
          <a:xfrm>
            <a:off x="5314980" y="1464107"/>
            <a:ext cx="2071201" cy="1578378"/>
          </a:xfrm>
          <a:prstGeom prst="wedgeRoundRectCallout">
            <a:avLst>
              <a:gd name="adj1" fmla="val -61776"/>
              <a:gd name="adj2" fmla="val 9656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370" tIns="25685" rIns="51370" bIns="25685" numCol="1" rtlCol="0" anchor="t" anchorCtr="0" compatLnSpc="1">
            <a:prstTxWarp prst="textNoShape">
              <a:avLst/>
            </a:prstTxWarp>
          </a:bodyPr>
          <a:lstStyle/>
          <a:p>
            <a:pPr algn="ctr" defTabSz="513703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3" name="TextBox 113"/>
          <p:cNvSpPr txBox="1"/>
          <p:nvPr/>
        </p:nvSpPr>
        <p:spPr>
          <a:xfrm>
            <a:off x="5363925" y="1581029"/>
            <a:ext cx="1946555" cy="1344533"/>
          </a:xfrm>
          <a:prstGeom prst="rect">
            <a:avLst/>
          </a:prstGeom>
          <a:noFill/>
          <a:ln>
            <a:noFill/>
          </a:ln>
        </p:spPr>
        <p:txBody>
          <a:bodyPr wrap="square" lIns="51370" tIns="25685" rIns="51370" bIns="2568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多个网关设备上：</a:t>
            </a:r>
            <a:endParaRPr lang="en-US" altLang="zh-CN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00346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配置相同的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loopback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地址作为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VTEP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00346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配置相同的网关接口，网关接口的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IP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MAC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等配置都相同。</a:t>
            </a:r>
          </a:p>
        </p:txBody>
      </p:sp>
      <p:sp>
        <p:nvSpPr>
          <p:cNvPr id="104" name="圆角矩形标注 103"/>
          <p:cNvSpPr/>
          <p:nvPr/>
        </p:nvSpPr>
        <p:spPr bwMode="auto">
          <a:xfrm>
            <a:off x="5913451" y="3754790"/>
            <a:ext cx="2791977" cy="1618426"/>
          </a:xfrm>
          <a:prstGeom prst="wedgeRoundRectCallout">
            <a:avLst>
              <a:gd name="adj1" fmla="val -53449"/>
              <a:gd name="adj2" fmla="val -24017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370" tIns="25685" rIns="51370" bIns="25685" numCol="1" rtlCol="0" anchor="t" anchorCtr="0" compatLnSpc="1">
            <a:prstTxWarp prst="textNoShape">
              <a:avLst/>
            </a:prstTxWarp>
          </a:bodyPr>
          <a:lstStyle/>
          <a:p>
            <a:pPr algn="ctr" defTabSz="513703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16685"/>
              </p:ext>
            </p:extLst>
          </p:nvPr>
        </p:nvGraphicFramePr>
        <p:xfrm>
          <a:off x="6188507" y="4154345"/>
          <a:ext cx="2215332" cy="46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0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目的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marL="51422" marR="51422" marT="25712" marB="2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远端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VTEP</a:t>
                      </a:r>
                    </a:p>
                  </a:txBody>
                  <a:tcPr marL="51422" marR="51422" marT="25712" marB="2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0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网关虚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marL="51422" marR="51422" marT="25712" marB="2571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dirty="0" err="1">
                          <a:latin typeface="+mn-ea"/>
                          <a:ea typeface="+mn-ea"/>
                        </a:rPr>
                        <a:t>vVTEP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22" marR="51422" marT="25712" marB="2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3123"/>
              </p:ext>
            </p:extLst>
          </p:nvPr>
        </p:nvGraphicFramePr>
        <p:xfrm>
          <a:off x="6191899" y="4628714"/>
          <a:ext cx="2211940" cy="528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latin typeface="+mn-ea"/>
                          <a:ea typeface="+mn-ea"/>
                        </a:rPr>
                        <a:t>目的</a:t>
                      </a:r>
                      <a:r>
                        <a:rPr lang="en-US" altLang="zh-CN" sz="1200" kern="1200" dirty="0">
                          <a:latin typeface="+mn-ea"/>
                          <a:ea typeface="+mn-ea"/>
                        </a:rPr>
                        <a:t>VTEP</a:t>
                      </a:r>
                      <a:r>
                        <a:rPr lang="zh-CN" altLang="en-US" sz="1200" kern="1200" dirty="0">
                          <a:latin typeface="+mn-ea"/>
                          <a:ea typeface="+mn-ea"/>
                        </a:rPr>
                        <a:t>路由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22" marR="51422" marT="25712" marB="2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下一跳</a:t>
                      </a:r>
                      <a:endParaRPr lang="en-US" altLang="zh-CN" sz="1200" dirty="0">
                        <a:latin typeface="+mn-ea"/>
                        <a:ea typeface="+mn-ea"/>
                      </a:endParaRPr>
                    </a:p>
                  </a:txBody>
                  <a:tcPr marL="51422" marR="51422" marT="25712" marB="2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+mn-ea"/>
                          <a:ea typeface="+mn-ea"/>
                        </a:rPr>
                        <a:t>vVTEP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 IP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marL="51422" marR="51422" marT="25712" marB="2571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latin typeface="+mn-ea"/>
                          <a:ea typeface="+mn-ea"/>
                        </a:rPr>
                        <a:t>AGG1&amp;AGG2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22" marR="51422" marT="25712" marB="2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13"/>
          <p:cNvSpPr txBox="1"/>
          <p:nvPr/>
        </p:nvSpPr>
        <p:spPr>
          <a:xfrm>
            <a:off x="5913452" y="3838903"/>
            <a:ext cx="2702828" cy="267315"/>
          </a:xfrm>
          <a:prstGeom prst="rect">
            <a:avLst/>
          </a:prstGeom>
          <a:noFill/>
          <a:ln>
            <a:noFill/>
          </a:ln>
        </p:spPr>
        <p:txBody>
          <a:bodyPr wrap="square" lIns="51370" tIns="25685" rIns="51370" bIns="2568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接入设备上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MAC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IP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路由转发表</a:t>
            </a:r>
          </a:p>
        </p:txBody>
      </p:sp>
      <p:sp>
        <p:nvSpPr>
          <p:cNvPr id="108" name="圆角矩形标注 107"/>
          <p:cNvSpPr/>
          <p:nvPr/>
        </p:nvSpPr>
        <p:spPr bwMode="auto">
          <a:xfrm>
            <a:off x="7725490" y="1256050"/>
            <a:ext cx="3177075" cy="2450614"/>
          </a:xfrm>
          <a:prstGeom prst="wedgeRoundRectCallout">
            <a:avLst>
              <a:gd name="adj1" fmla="val -67487"/>
              <a:gd name="adj2" fmla="val -17430"/>
              <a:gd name="adj3" fmla="val 16667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370" tIns="25685" rIns="51370" bIns="25685" numCol="1" rtlCol="0" anchor="t" anchorCtr="0" compatLnSpc="1">
            <a:prstTxWarp prst="textNoShape">
              <a:avLst/>
            </a:prstTxWarp>
          </a:bodyPr>
          <a:lstStyle/>
          <a:p>
            <a:pPr algn="ctr" defTabSz="513703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9" name="TextBox 113"/>
          <p:cNvSpPr txBox="1"/>
          <p:nvPr/>
        </p:nvSpPr>
        <p:spPr>
          <a:xfrm>
            <a:off x="7921262" y="1346553"/>
            <a:ext cx="2785530" cy="2267863"/>
          </a:xfrm>
          <a:prstGeom prst="rect">
            <a:avLst/>
          </a:prstGeom>
          <a:noFill/>
          <a:ln>
            <a:noFill/>
          </a:ln>
        </p:spPr>
        <p:txBody>
          <a:bodyPr wrap="square" lIns="51370" tIns="25685" rIns="51370" bIns="2568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、网关故障，在恢复时，让恢复设备发布低优先的路由（通过控制器调整），保证上下行流量发给其他网关，待网关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ARP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恢复后，再恢复路由优先级，让此网关参与负载分担；</a:t>
            </a:r>
            <a:endParaRPr lang="en-US" altLang="zh-CN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、网关下行口故障，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underlay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路由收敛；</a:t>
            </a:r>
            <a:endParaRPr lang="en-US" altLang="zh-CN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、网关上行口全故障，依靠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OPS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联动将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</a:rPr>
              <a:t>VTEP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地址发布的优先级降低，保证上行流不发到故障网关。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223571" y="1602220"/>
            <a:ext cx="4600732" cy="3302943"/>
            <a:chOff x="1439652" y="1552575"/>
            <a:chExt cx="3078342" cy="2153301"/>
          </a:xfrm>
        </p:grpSpPr>
        <p:sp>
          <p:nvSpPr>
            <p:cNvPr id="46" name="圆角矩形 45"/>
            <p:cNvSpPr/>
            <p:nvPr/>
          </p:nvSpPr>
          <p:spPr>
            <a:xfrm>
              <a:off x="1925706" y="1707654"/>
              <a:ext cx="918102" cy="3780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prstClr val="white"/>
                  </a:solidFill>
                  <a:latin typeface="+mn-ea"/>
                </a:rPr>
                <a:t>汇聚交换机</a:t>
              </a:r>
              <a:r>
                <a:rPr lang="en-US" altLang="zh-CN" dirty="0">
                  <a:solidFill>
                    <a:prstClr val="white"/>
                  </a:solidFill>
                  <a:latin typeface="+mn-ea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113838" y="1707654"/>
              <a:ext cx="918102" cy="3780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prstClr val="white"/>
                  </a:solidFill>
                  <a:latin typeface="+mn-ea"/>
                </a:rPr>
                <a:t>汇聚交换机</a:t>
              </a:r>
              <a:r>
                <a:rPr lang="en-US" altLang="zh-CN" dirty="0">
                  <a:solidFill>
                    <a:prstClr val="white"/>
                  </a:solidFill>
                  <a:latin typeface="+mn-ea"/>
                </a:rPr>
                <a:t>2</a:t>
              </a: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3" name="组合 103"/>
            <p:cNvGrpSpPr/>
            <p:nvPr/>
          </p:nvGrpSpPr>
          <p:grpSpPr>
            <a:xfrm>
              <a:off x="1439652" y="3003798"/>
              <a:ext cx="1404156" cy="378042"/>
              <a:chOff x="611560" y="4797152"/>
              <a:chExt cx="1872208" cy="504056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611560" y="4797152"/>
                <a:ext cx="792088" cy="50405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接入</a:t>
                </a:r>
                <a:endParaRPr lang="en-US" altLang="zh-CN" dirty="0">
                  <a:solidFill>
                    <a:prstClr val="white"/>
                  </a:solidFill>
                  <a:latin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交换机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691680" y="4797152"/>
                <a:ext cx="792088" cy="50405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接入</a:t>
                </a:r>
                <a:endParaRPr lang="en-US" altLang="zh-CN" dirty="0">
                  <a:solidFill>
                    <a:prstClr val="white"/>
                  </a:solidFill>
                  <a:latin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交换机</a:t>
                </a:r>
              </a:p>
            </p:txBody>
          </p:sp>
        </p:grpSp>
        <p:grpSp>
          <p:nvGrpSpPr>
            <p:cNvPr id="4" name="组合 105"/>
            <p:cNvGrpSpPr/>
            <p:nvPr/>
          </p:nvGrpSpPr>
          <p:grpSpPr>
            <a:xfrm>
              <a:off x="3113838" y="3003798"/>
              <a:ext cx="1404156" cy="378042"/>
              <a:chOff x="2843808" y="4797152"/>
              <a:chExt cx="1872208" cy="504056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843808" y="4797152"/>
                <a:ext cx="792088" cy="50405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接入</a:t>
                </a:r>
                <a:endParaRPr lang="en-US" altLang="zh-CN" dirty="0">
                  <a:solidFill>
                    <a:prstClr val="white"/>
                  </a:solidFill>
                  <a:latin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交换机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3923928" y="4797152"/>
                <a:ext cx="792088" cy="50405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接入</a:t>
                </a:r>
                <a:endParaRPr lang="en-US" altLang="zh-CN" dirty="0">
                  <a:solidFill>
                    <a:prstClr val="white"/>
                  </a:solidFill>
                  <a:latin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prstClr val="white"/>
                    </a:solidFill>
                    <a:latin typeface="+mn-ea"/>
                  </a:rPr>
                  <a:t>交换机</a:t>
                </a:r>
              </a:p>
            </p:txBody>
          </p:sp>
        </p:grpSp>
        <p:cxnSp>
          <p:nvCxnSpPr>
            <p:cNvPr id="73" name="直接连接符 72"/>
            <p:cNvCxnSpPr>
              <a:stCxn id="59" idx="0"/>
              <a:endCxn id="46" idx="2"/>
            </p:cNvCxnSpPr>
            <p:nvPr/>
          </p:nvCxnSpPr>
          <p:spPr>
            <a:xfrm flipV="1">
              <a:off x="1736685" y="2085696"/>
              <a:ext cx="648072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9" idx="0"/>
              <a:endCxn id="55" idx="2"/>
            </p:cNvCxnSpPr>
            <p:nvPr/>
          </p:nvCxnSpPr>
          <p:spPr>
            <a:xfrm flipV="1">
              <a:off x="1736685" y="2085696"/>
              <a:ext cx="1836204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1" idx="0"/>
              <a:endCxn id="46" idx="2"/>
            </p:cNvCxnSpPr>
            <p:nvPr/>
          </p:nvCxnSpPr>
          <p:spPr>
            <a:xfrm flipH="1" flipV="1">
              <a:off x="2384757" y="2085696"/>
              <a:ext cx="162018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1" idx="0"/>
              <a:endCxn id="55" idx="2"/>
            </p:cNvCxnSpPr>
            <p:nvPr/>
          </p:nvCxnSpPr>
          <p:spPr>
            <a:xfrm flipV="1">
              <a:off x="2546775" y="2085696"/>
              <a:ext cx="1026114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68" idx="0"/>
              <a:endCxn id="46" idx="2"/>
            </p:cNvCxnSpPr>
            <p:nvPr/>
          </p:nvCxnSpPr>
          <p:spPr>
            <a:xfrm flipH="1" flipV="1">
              <a:off x="2384757" y="2085696"/>
              <a:ext cx="1026114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8" idx="0"/>
              <a:endCxn id="55" idx="2"/>
            </p:cNvCxnSpPr>
            <p:nvPr/>
          </p:nvCxnSpPr>
          <p:spPr>
            <a:xfrm flipV="1">
              <a:off x="3410871" y="2085696"/>
              <a:ext cx="162018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1" idx="0"/>
              <a:endCxn id="46" idx="2"/>
            </p:cNvCxnSpPr>
            <p:nvPr/>
          </p:nvCxnSpPr>
          <p:spPr>
            <a:xfrm flipH="1" flipV="1">
              <a:off x="2384757" y="2085696"/>
              <a:ext cx="1836204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1" idx="0"/>
              <a:endCxn id="55" idx="2"/>
            </p:cNvCxnSpPr>
            <p:nvPr/>
          </p:nvCxnSpPr>
          <p:spPr>
            <a:xfrm flipH="1" flipV="1">
              <a:off x="3572889" y="2085696"/>
              <a:ext cx="648072" cy="918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圆角矩形 96"/>
            <p:cNvSpPr/>
            <p:nvPr/>
          </p:nvSpPr>
          <p:spPr>
            <a:xfrm>
              <a:off x="2357754" y="1726704"/>
              <a:ext cx="1188132" cy="181068"/>
            </a:xfrm>
            <a:prstGeom prst="roundRect">
              <a:avLst/>
            </a:prstGeom>
            <a:solidFill>
              <a:srgbClr val="FF00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网关</a:t>
              </a: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357754" y="1923678"/>
              <a:ext cx="1188132" cy="181068"/>
            </a:xfrm>
            <a:prstGeom prst="roundRect">
              <a:avLst/>
            </a:prstGeom>
            <a:solidFill>
              <a:srgbClr val="FFFF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虚拟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VTEP 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595289" y="3543858"/>
              <a:ext cx="270030" cy="162018"/>
            </a:xfrm>
            <a:prstGeom prst="ellipse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2408523" y="3543858"/>
              <a:ext cx="270030" cy="162018"/>
            </a:xfrm>
            <a:prstGeom prst="ellips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269475" y="3543858"/>
              <a:ext cx="270030" cy="162018"/>
            </a:xfrm>
            <a:prstGeom prst="ellipse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076421" y="3543858"/>
              <a:ext cx="270030" cy="162018"/>
            </a:xfrm>
            <a:prstGeom prst="ellipse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560333" y="3537477"/>
              <a:ext cx="330108" cy="13417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 lIns="51414" tIns="25708" rIns="51414" bIns="2570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+mn-ea"/>
                  <a:ea typeface="+mn-ea"/>
                </a:rPr>
                <a:t> HOST</a:t>
              </a:r>
              <a:endParaRPr lang="zh-CN" altLang="en-US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373567" y="3537477"/>
              <a:ext cx="330108" cy="13417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 lIns="51414" tIns="25708" rIns="51414" bIns="2570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+mn-ea"/>
                  <a:ea typeface="+mn-ea"/>
                </a:rPr>
                <a:t> HOST</a:t>
              </a:r>
              <a:endParaRPr lang="zh-CN" altLang="en-US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3239827" y="3537477"/>
              <a:ext cx="330108" cy="13417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 lIns="51414" tIns="25708" rIns="51414" bIns="2570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+mn-ea"/>
                  <a:ea typeface="+mn-ea"/>
                </a:rPr>
                <a:t> HOST</a:t>
              </a:r>
              <a:endParaRPr lang="zh-CN" altLang="en-US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4046773" y="3537477"/>
              <a:ext cx="330108" cy="13417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 lIns="51414" tIns="25708" rIns="51414" bIns="2570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+mn-ea"/>
                  <a:ea typeface="+mn-ea"/>
                </a:rPr>
                <a:t> HOST</a:t>
              </a:r>
              <a:endParaRPr lang="zh-CN" altLang="en-US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cxnSp>
          <p:nvCxnSpPr>
            <p:cNvPr id="125" name="直接连接符 124"/>
            <p:cNvCxnSpPr>
              <a:stCxn id="124" idx="0"/>
              <a:endCxn id="71" idx="2"/>
            </p:cNvCxnSpPr>
            <p:nvPr/>
          </p:nvCxnSpPr>
          <p:spPr>
            <a:xfrm flipV="1">
              <a:off x="4211827" y="3381840"/>
              <a:ext cx="9135" cy="15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3" idx="0"/>
              <a:endCxn id="68" idx="2"/>
            </p:cNvCxnSpPr>
            <p:nvPr/>
          </p:nvCxnSpPr>
          <p:spPr>
            <a:xfrm flipV="1">
              <a:off x="3404881" y="3381840"/>
              <a:ext cx="5990" cy="15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2" idx="0"/>
              <a:endCxn id="61" idx="2"/>
            </p:cNvCxnSpPr>
            <p:nvPr/>
          </p:nvCxnSpPr>
          <p:spPr>
            <a:xfrm flipV="1">
              <a:off x="2538621" y="3381840"/>
              <a:ext cx="8155" cy="15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1" idx="0"/>
              <a:endCxn id="59" idx="2"/>
            </p:cNvCxnSpPr>
            <p:nvPr/>
          </p:nvCxnSpPr>
          <p:spPr>
            <a:xfrm flipV="1">
              <a:off x="1725387" y="3381840"/>
              <a:ext cx="11298" cy="15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任意多边形 137"/>
            <p:cNvSpPr/>
            <p:nvPr/>
          </p:nvSpPr>
          <p:spPr>
            <a:xfrm>
              <a:off x="1611313" y="1552575"/>
              <a:ext cx="962025" cy="2038350"/>
            </a:xfrm>
            <a:custGeom>
              <a:avLst/>
              <a:gdLst>
                <a:gd name="connsiteX0" fmla="*/ 201083 w 1282700"/>
                <a:gd name="connsiteY0" fmla="*/ 2717800 h 2717800"/>
                <a:gd name="connsiteX1" fmla="*/ 150283 w 1282700"/>
                <a:gd name="connsiteY1" fmla="*/ 1943100 h 2717800"/>
                <a:gd name="connsiteX2" fmla="*/ 1102783 w 1282700"/>
                <a:gd name="connsiteY2" fmla="*/ 749300 h 2717800"/>
                <a:gd name="connsiteX3" fmla="*/ 1229783 w 1282700"/>
                <a:gd name="connsiteY3" fmla="*/ 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700" h="2717800">
                  <a:moveTo>
                    <a:pt x="201083" y="2717800"/>
                  </a:moveTo>
                  <a:cubicBezTo>
                    <a:pt x="100541" y="2494491"/>
                    <a:pt x="0" y="2271183"/>
                    <a:pt x="150283" y="1943100"/>
                  </a:cubicBezTo>
                  <a:cubicBezTo>
                    <a:pt x="300566" y="1615017"/>
                    <a:pt x="922866" y="1073150"/>
                    <a:pt x="1102783" y="749300"/>
                  </a:cubicBezTo>
                  <a:cubicBezTo>
                    <a:pt x="1282700" y="425450"/>
                    <a:pt x="1256241" y="212725"/>
                    <a:pt x="1229783" y="0"/>
                  </a:cubicBezTo>
                </a:path>
              </a:pathLst>
            </a:custGeom>
            <a:ln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2387600" y="1581150"/>
              <a:ext cx="333375" cy="2038350"/>
            </a:xfrm>
            <a:custGeom>
              <a:avLst/>
              <a:gdLst>
                <a:gd name="connsiteX0" fmla="*/ 207433 w 444500"/>
                <a:gd name="connsiteY0" fmla="*/ 2717800 h 2717800"/>
                <a:gd name="connsiteX1" fmla="*/ 207433 w 444500"/>
                <a:gd name="connsiteY1" fmla="*/ 1930400 h 2717800"/>
                <a:gd name="connsiteX2" fmla="*/ 29633 w 444500"/>
                <a:gd name="connsiteY2" fmla="*/ 1206500 h 2717800"/>
                <a:gd name="connsiteX3" fmla="*/ 385233 w 444500"/>
                <a:gd name="connsiteY3" fmla="*/ 406400 h 2717800"/>
                <a:gd name="connsiteX4" fmla="*/ 385233 w 444500"/>
                <a:gd name="connsiteY4" fmla="*/ 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" h="2717800">
                  <a:moveTo>
                    <a:pt x="207433" y="2717800"/>
                  </a:moveTo>
                  <a:cubicBezTo>
                    <a:pt x="222249" y="2450041"/>
                    <a:pt x="237066" y="2182283"/>
                    <a:pt x="207433" y="1930400"/>
                  </a:cubicBezTo>
                  <a:cubicBezTo>
                    <a:pt x="177800" y="1678517"/>
                    <a:pt x="0" y="1460500"/>
                    <a:pt x="29633" y="1206500"/>
                  </a:cubicBezTo>
                  <a:cubicBezTo>
                    <a:pt x="59266" y="952500"/>
                    <a:pt x="325966" y="607483"/>
                    <a:pt x="385233" y="406400"/>
                  </a:cubicBezTo>
                  <a:cubicBezTo>
                    <a:pt x="444500" y="205317"/>
                    <a:pt x="414866" y="102658"/>
                    <a:pt x="385233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3313112" y="1600200"/>
              <a:ext cx="200025" cy="1981200"/>
            </a:xfrm>
            <a:custGeom>
              <a:avLst/>
              <a:gdLst>
                <a:gd name="connsiteX0" fmla="*/ 103717 w 266700"/>
                <a:gd name="connsiteY0" fmla="*/ 2641600 h 2641600"/>
                <a:gd name="connsiteX1" fmla="*/ 103717 w 266700"/>
                <a:gd name="connsiteY1" fmla="*/ 1879600 h 2641600"/>
                <a:gd name="connsiteX2" fmla="*/ 256117 w 266700"/>
                <a:gd name="connsiteY2" fmla="*/ 1219200 h 2641600"/>
                <a:gd name="connsiteX3" fmla="*/ 40217 w 266700"/>
                <a:gd name="connsiteY3" fmla="*/ 596900 h 2641600"/>
                <a:gd name="connsiteX4" fmla="*/ 14817 w 266700"/>
                <a:gd name="connsiteY4" fmla="*/ 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2641600">
                  <a:moveTo>
                    <a:pt x="103717" y="2641600"/>
                  </a:moveTo>
                  <a:cubicBezTo>
                    <a:pt x="91017" y="2379133"/>
                    <a:pt x="78317" y="2116667"/>
                    <a:pt x="103717" y="1879600"/>
                  </a:cubicBezTo>
                  <a:cubicBezTo>
                    <a:pt x="129117" y="1642533"/>
                    <a:pt x="266700" y="1432983"/>
                    <a:pt x="256117" y="1219200"/>
                  </a:cubicBezTo>
                  <a:cubicBezTo>
                    <a:pt x="245534" y="1005417"/>
                    <a:pt x="80434" y="800100"/>
                    <a:pt x="40217" y="596900"/>
                  </a:cubicBezTo>
                  <a:cubicBezTo>
                    <a:pt x="0" y="393700"/>
                    <a:pt x="7408" y="196850"/>
                    <a:pt x="14817" y="0"/>
                  </a:cubicBezTo>
                </a:path>
              </a:pathLst>
            </a:cu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3344863" y="1609725"/>
              <a:ext cx="1006475" cy="1962150"/>
            </a:xfrm>
            <a:custGeom>
              <a:avLst/>
              <a:gdLst>
                <a:gd name="connsiteX0" fmla="*/ 1153583 w 1341966"/>
                <a:gd name="connsiteY0" fmla="*/ 2616200 h 2616200"/>
                <a:gd name="connsiteX1" fmla="*/ 1178983 w 1341966"/>
                <a:gd name="connsiteY1" fmla="*/ 1765300 h 2616200"/>
                <a:gd name="connsiteX2" fmla="*/ 175683 w 1341966"/>
                <a:gd name="connsiteY2" fmla="*/ 660400 h 2616200"/>
                <a:gd name="connsiteX3" fmla="*/ 124883 w 1341966"/>
                <a:gd name="connsiteY3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1966" h="2616200">
                  <a:moveTo>
                    <a:pt x="1153583" y="2616200"/>
                  </a:moveTo>
                  <a:cubicBezTo>
                    <a:pt x="1247774" y="2353733"/>
                    <a:pt x="1341966" y="2091267"/>
                    <a:pt x="1178983" y="1765300"/>
                  </a:cubicBezTo>
                  <a:cubicBezTo>
                    <a:pt x="1016000" y="1439333"/>
                    <a:pt x="351366" y="954617"/>
                    <a:pt x="175683" y="660400"/>
                  </a:cubicBezTo>
                  <a:cubicBezTo>
                    <a:pt x="0" y="366183"/>
                    <a:pt x="62441" y="183091"/>
                    <a:pt x="1248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1547664" y="3003798"/>
              <a:ext cx="432048" cy="162018"/>
            </a:xfrm>
            <a:prstGeom prst="roundRect">
              <a:avLst/>
            </a:prstGeom>
            <a:solidFill>
              <a:srgbClr val="FFFF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VTEP 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2357754" y="3003798"/>
              <a:ext cx="432048" cy="162018"/>
            </a:xfrm>
            <a:prstGeom prst="roundRect">
              <a:avLst/>
            </a:prstGeom>
            <a:solidFill>
              <a:srgbClr val="FFFF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VTEP 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3167844" y="3003798"/>
              <a:ext cx="432048" cy="162018"/>
            </a:xfrm>
            <a:prstGeom prst="roundRect">
              <a:avLst/>
            </a:prstGeom>
            <a:solidFill>
              <a:srgbClr val="FFFF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VTEP 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4031940" y="3003798"/>
              <a:ext cx="432048" cy="162018"/>
            </a:xfrm>
            <a:prstGeom prst="roundRect">
              <a:avLst/>
            </a:prstGeom>
            <a:solidFill>
              <a:srgbClr val="FFFF00">
                <a:alpha val="61176"/>
              </a:srgbClr>
            </a:solidFill>
            <a:ln w="3175">
              <a:noFill/>
              <a:prstDash val="solid"/>
              <a:bevel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VTEP 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集中网关高可靠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2946" y="5207300"/>
            <a:ext cx="72611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+mn-ea"/>
                <a:ea typeface="+mn-ea"/>
              </a:rPr>
              <a:t>与传统的堆叠、</a:t>
            </a:r>
            <a:r>
              <a:rPr lang="en-US" altLang="zh-CN" sz="1400" b="1" dirty="0">
                <a:latin typeface="+mn-ea"/>
                <a:ea typeface="+mn-ea"/>
              </a:rPr>
              <a:t>VRRP</a:t>
            </a:r>
            <a:r>
              <a:rPr lang="zh-CN" altLang="en-US" sz="1400" b="1" dirty="0">
                <a:latin typeface="+mn-ea"/>
                <a:ea typeface="+mn-ea"/>
              </a:rPr>
              <a:t>网关比，有如下一些优势：</a:t>
            </a:r>
          </a:p>
          <a:p>
            <a:r>
              <a:rPr lang="zh-CN" altLang="en-US" sz="1400" dirty="0">
                <a:latin typeface="+mn-ea"/>
                <a:ea typeface="+mn-ea"/>
              </a:rPr>
              <a:t>网关之间不需要运行类似</a:t>
            </a:r>
            <a:r>
              <a:rPr lang="en-US" altLang="zh-CN" sz="1400" dirty="0">
                <a:latin typeface="+mn-ea"/>
                <a:ea typeface="+mn-ea"/>
              </a:rPr>
              <a:t>VRRP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GLBP</a:t>
            </a:r>
            <a:r>
              <a:rPr lang="zh-CN" altLang="en-US" sz="1400" dirty="0">
                <a:latin typeface="+mn-ea"/>
                <a:ea typeface="+mn-ea"/>
              </a:rPr>
              <a:t>的基于子网粒度的心跳协议，网关信令处理压力小。</a:t>
            </a:r>
          </a:p>
          <a:p>
            <a:r>
              <a:rPr lang="zh-CN" altLang="en-US" sz="1400" dirty="0">
                <a:latin typeface="+mn-ea"/>
                <a:ea typeface="+mn-ea"/>
              </a:rPr>
              <a:t>相比</a:t>
            </a:r>
            <a:r>
              <a:rPr lang="en-US" altLang="zh-CN" sz="1400" dirty="0">
                <a:latin typeface="+mn-ea"/>
                <a:ea typeface="+mn-ea"/>
              </a:rPr>
              <a:t>VRRP</a:t>
            </a:r>
            <a:r>
              <a:rPr lang="zh-CN" altLang="en-US" sz="1400" dirty="0">
                <a:latin typeface="+mn-ea"/>
                <a:ea typeface="+mn-ea"/>
              </a:rPr>
              <a:t>三层网关，物理网关之间流量能够实现</a:t>
            </a:r>
            <a:r>
              <a:rPr lang="en-US" altLang="zh-CN" sz="1400" dirty="0">
                <a:latin typeface="+mn-ea"/>
                <a:ea typeface="+mn-ea"/>
              </a:rPr>
              <a:t>Flow-based </a:t>
            </a:r>
            <a:r>
              <a:rPr lang="en-US" altLang="zh-CN" sz="1400" dirty="0" err="1">
                <a:latin typeface="+mn-ea"/>
                <a:ea typeface="+mn-ea"/>
              </a:rPr>
              <a:t>Loadbalancing</a:t>
            </a:r>
            <a:r>
              <a:rPr lang="zh-CN" altLang="en-US" sz="1400" dirty="0">
                <a:latin typeface="+mn-ea"/>
                <a:ea typeface="+mn-ea"/>
              </a:rPr>
              <a:t>，网关能够扩展到多台。</a:t>
            </a:r>
          </a:p>
          <a:p>
            <a:r>
              <a:rPr lang="zh-CN" altLang="en-US" sz="1400" dirty="0">
                <a:latin typeface="+mn-ea"/>
                <a:ea typeface="+mn-ea"/>
              </a:rPr>
              <a:t>可以通过路由协议控制器</a:t>
            </a:r>
            <a:r>
              <a:rPr lang="en-US" altLang="zh-CN" sz="1400" dirty="0" err="1">
                <a:latin typeface="+mn-ea"/>
                <a:ea typeface="+mn-ea"/>
              </a:rPr>
              <a:t>vVTEP</a:t>
            </a:r>
            <a:r>
              <a:rPr lang="zh-CN" altLang="en-US" sz="1400" dirty="0">
                <a:latin typeface="+mn-ea"/>
                <a:ea typeface="+mn-ea"/>
              </a:rPr>
              <a:t>的路由发布，实现流量无损网关扩容或升级。</a:t>
            </a:r>
          </a:p>
        </p:txBody>
      </p:sp>
    </p:spTree>
    <p:extLst>
      <p:ext uri="{BB962C8B-B14F-4D97-AF65-F5344CB8AC3E}">
        <p14:creationId xmlns:p14="http://schemas.microsoft.com/office/powerpoint/2010/main" val="3049045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</a:t>
            </a:r>
            <a:r>
              <a:rPr lang="en-US" altLang="zh-CN"/>
              <a:t>xx</a:t>
            </a:r>
            <a:r>
              <a:rPr lang="zh-CN" altLang="en-US"/>
              <a:t>互联网</a:t>
            </a:r>
            <a:r>
              <a:rPr lang="en-US" altLang="zh-CN"/>
              <a:t>A</a:t>
            </a:r>
            <a:r>
              <a:rPr lang="zh-CN" altLang="en-US"/>
              <a:t>公司超大规模公有云</a:t>
            </a:r>
            <a:endParaRPr lang="zh-CN" altLang="en-US" dirty="0"/>
          </a:p>
        </p:txBody>
      </p:sp>
      <p:sp>
        <p:nvSpPr>
          <p:cNvPr id="262" name="Text Box 45"/>
          <p:cNvSpPr txBox="1">
            <a:spLocks noChangeArrowheads="1"/>
          </p:cNvSpPr>
          <p:nvPr/>
        </p:nvSpPr>
        <p:spPr bwMode="auto">
          <a:xfrm>
            <a:off x="1527991" y="2648448"/>
            <a:ext cx="1859594" cy="760442"/>
          </a:xfrm>
          <a:prstGeom prst="rect">
            <a:avLst/>
          </a:prstGeom>
          <a:solidFill>
            <a:srgbClr val="FFC00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4" name="Text Box 45"/>
          <p:cNvSpPr txBox="1">
            <a:spLocks noChangeArrowheads="1"/>
          </p:cNvSpPr>
          <p:nvPr/>
        </p:nvSpPr>
        <p:spPr bwMode="auto">
          <a:xfrm>
            <a:off x="4020383" y="2656186"/>
            <a:ext cx="1859594" cy="760442"/>
          </a:xfrm>
          <a:prstGeom prst="rect">
            <a:avLst/>
          </a:prstGeom>
          <a:solidFill>
            <a:srgbClr val="FFC00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3" name="Text Box 45"/>
          <p:cNvSpPr txBox="1">
            <a:spLocks noChangeArrowheads="1"/>
          </p:cNvSpPr>
          <p:nvPr/>
        </p:nvSpPr>
        <p:spPr bwMode="auto">
          <a:xfrm>
            <a:off x="1491183" y="4717770"/>
            <a:ext cx="4371095" cy="760442"/>
          </a:xfrm>
          <a:prstGeom prst="rect">
            <a:avLst/>
          </a:prstGeom>
          <a:solidFill>
            <a:srgbClr val="FFC00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88" name="组合 237"/>
          <p:cNvGrpSpPr>
            <a:grpSpLocks/>
          </p:cNvGrpSpPr>
          <p:nvPr/>
        </p:nvGrpSpPr>
        <p:grpSpPr bwMode="auto">
          <a:xfrm rot="4389800">
            <a:off x="1815675" y="1945579"/>
            <a:ext cx="279517" cy="1295930"/>
            <a:chOff x="0" y="0"/>
            <a:chExt cx="773556" cy="687028"/>
          </a:xfrm>
        </p:grpSpPr>
        <p:sp>
          <p:nvSpPr>
            <p:cNvPr id="340" name="等腰三角形 12"/>
            <p:cNvSpPr>
              <a:spLocks noChangeArrowheads="1"/>
            </p:cNvSpPr>
            <p:nvPr/>
          </p:nvSpPr>
          <p:spPr bwMode="auto">
            <a:xfrm rot="-5400000">
              <a:off x="44305" y="-34789"/>
              <a:ext cx="687202" cy="7560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defTabSz="913897">
                <a:buFont typeface="Wingdings" pitchFamily="2" charset="2"/>
                <a:buChar char="n"/>
              </a:pPr>
              <a:endParaRPr lang="zh-CN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38" name="直接连接符 10"/>
            <p:cNvCxnSpPr>
              <a:cxnSpLocks noChangeShapeType="1"/>
            </p:cNvCxnSpPr>
            <p:nvPr/>
          </p:nvCxnSpPr>
          <p:spPr bwMode="auto">
            <a:xfrm flipV="1">
              <a:off x="0" y="11089"/>
              <a:ext cx="745055" cy="330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  <a:headEnd/>
              <a:tailEnd/>
            </a:ln>
          </p:spPr>
        </p:cxnSp>
        <p:cxnSp>
          <p:nvCxnSpPr>
            <p:cNvPr id="339" name="直接连接符 11"/>
            <p:cNvCxnSpPr>
              <a:cxnSpLocks noChangeShapeType="1"/>
            </p:cNvCxnSpPr>
            <p:nvPr/>
          </p:nvCxnSpPr>
          <p:spPr bwMode="auto">
            <a:xfrm>
              <a:off x="0" y="341385"/>
              <a:ext cx="756218" cy="334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  <a:headEnd/>
              <a:tailEnd/>
            </a:ln>
          </p:spPr>
        </p:cxnSp>
      </p:grpSp>
      <p:grpSp>
        <p:nvGrpSpPr>
          <p:cNvPr id="89" name="组合 314"/>
          <p:cNvGrpSpPr>
            <a:grpSpLocks/>
          </p:cNvGrpSpPr>
          <p:nvPr/>
        </p:nvGrpSpPr>
        <p:grpSpPr bwMode="auto">
          <a:xfrm>
            <a:off x="1400551" y="2052849"/>
            <a:ext cx="601063" cy="476824"/>
            <a:chOff x="91143" y="-2"/>
            <a:chExt cx="838012" cy="753153"/>
          </a:xfrm>
        </p:grpSpPr>
        <p:sp>
          <p:nvSpPr>
            <p:cNvPr id="336" name="Freeform 81"/>
            <p:cNvSpPr>
              <a:spLocks noEditPoints="1"/>
            </p:cNvSpPr>
            <p:nvPr/>
          </p:nvSpPr>
          <p:spPr bwMode="auto">
            <a:xfrm>
              <a:off x="91143" y="-2"/>
              <a:ext cx="409088" cy="753151"/>
            </a:xfrm>
            <a:custGeom>
              <a:avLst/>
              <a:gdLst>
                <a:gd name="T0" fmla="*/ 2147483647 w 7333"/>
                <a:gd name="T1" fmla="*/ 2147483647 h 17750"/>
                <a:gd name="T2" fmla="*/ 2147483647 w 7333"/>
                <a:gd name="T3" fmla="*/ 2147483647 h 17750"/>
                <a:gd name="T4" fmla="*/ 2147483647 w 7333"/>
                <a:gd name="T5" fmla="*/ 2147483647 h 17750"/>
                <a:gd name="T6" fmla="*/ 2147483647 w 7333"/>
                <a:gd name="T7" fmla="*/ 2147483647 h 17750"/>
                <a:gd name="T8" fmla="*/ 2147483647 w 7333"/>
                <a:gd name="T9" fmla="*/ 2147483647 h 17750"/>
                <a:gd name="T10" fmla="*/ 2147483647 w 7333"/>
                <a:gd name="T11" fmla="*/ 2147483647 h 17750"/>
                <a:gd name="T12" fmla="*/ 2147483647 w 7333"/>
                <a:gd name="T13" fmla="*/ 2147483647 h 17750"/>
                <a:gd name="T14" fmla="*/ 2147483647 w 7333"/>
                <a:gd name="T15" fmla="*/ 2147483647 h 17750"/>
                <a:gd name="T16" fmla="*/ 2147483647 w 7333"/>
                <a:gd name="T17" fmla="*/ 2147483647 h 17750"/>
                <a:gd name="T18" fmla="*/ 2147483647 w 7333"/>
                <a:gd name="T19" fmla="*/ 2147483647 h 17750"/>
                <a:gd name="T20" fmla="*/ 2147483647 w 7333"/>
                <a:gd name="T21" fmla="*/ 2147483647 h 17750"/>
                <a:gd name="T22" fmla="*/ 2147483647 w 7333"/>
                <a:gd name="T23" fmla="*/ 2147483647 h 17750"/>
                <a:gd name="T24" fmla="*/ 2147483647 w 7333"/>
                <a:gd name="T25" fmla="*/ 2147483647 h 17750"/>
                <a:gd name="T26" fmla="*/ 2147483647 w 7333"/>
                <a:gd name="T27" fmla="*/ 2147483647 h 17750"/>
                <a:gd name="T28" fmla="*/ 2147483647 w 7333"/>
                <a:gd name="T29" fmla="*/ 2147483647 h 17750"/>
                <a:gd name="T30" fmla="*/ 2147483647 w 7333"/>
                <a:gd name="T31" fmla="*/ 2147483647 h 17750"/>
                <a:gd name="T32" fmla="*/ 2147483647 w 7333"/>
                <a:gd name="T33" fmla="*/ 2147483647 h 17750"/>
                <a:gd name="T34" fmla="*/ 2147483647 w 7333"/>
                <a:gd name="T35" fmla="*/ 2147483647 h 17750"/>
                <a:gd name="T36" fmla="*/ 2147483647 w 7333"/>
                <a:gd name="T37" fmla="*/ 2147483647 h 17750"/>
                <a:gd name="T38" fmla="*/ 2147483647 w 7333"/>
                <a:gd name="T39" fmla="*/ 2147483647 h 17750"/>
                <a:gd name="T40" fmla="*/ 2147483647 w 7333"/>
                <a:gd name="T41" fmla="*/ 2147483647 h 17750"/>
                <a:gd name="T42" fmla="*/ 2147483647 w 7333"/>
                <a:gd name="T43" fmla="*/ 2147483647 h 17750"/>
                <a:gd name="T44" fmla="*/ 2147483647 w 7333"/>
                <a:gd name="T45" fmla="*/ 2147483647 h 17750"/>
                <a:gd name="T46" fmla="*/ 2147483647 w 7333"/>
                <a:gd name="T47" fmla="*/ 2147483647 h 17750"/>
                <a:gd name="T48" fmla="*/ 2147483647 w 7333"/>
                <a:gd name="T49" fmla="*/ 2147483647 h 17750"/>
                <a:gd name="T50" fmla="*/ 2147483647 w 7333"/>
                <a:gd name="T51" fmla="*/ 2147483647 h 17750"/>
                <a:gd name="T52" fmla="*/ 2147483647 w 7333"/>
                <a:gd name="T53" fmla="*/ 2147483647 h 17750"/>
                <a:gd name="T54" fmla="*/ 2147483647 w 7333"/>
                <a:gd name="T55" fmla="*/ 2147483647 h 17750"/>
                <a:gd name="T56" fmla="*/ 2147483647 w 7333"/>
                <a:gd name="T57" fmla="*/ 2147483647 h 17750"/>
                <a:gd name="T58" fmla="*/ 2147483647 w 7333"/>
                <a:gd name="T59" fmla="*/ 2147483647 h 17750"/>
                <a:gd name="T60" fmla="*/ 2147483647 w 7333"/>
                <a:gd name="T61" fmla="*/ 2147483647 h 17750"/>
                <a:gd name="T62" fmla="*/ 2147483647 w 7333"/>
                <a:gd name="T63" fmla="*/ 2147483647 h 17750"/>
                <a:gd name="T64" fmla="*/ 2147483647 w 7333"/>
                <a:gd name="T65" fmla="*/ 2147483647 h 17750"/>
                <a:gd name="T66" fmla="*/ 2147483647 w 7333"/>
                <a:gd name="T67" fmla="*/ 2147483647 h 17750"/>
                <a:gd name="T68" fmla="*/ 2147483647 w 7333"/>
                <a:gd name="T69" fmla="*/ 2147483647 h 17750"/>
                <a:gd name="T70" fmla="*/ 2147483647 w 7333"/>
                <a:gd name="T71" fmla="*/ 2147483647 h 17750"/>
                <a:gd name="T72" fmla="*/ 2147483647 w 7333"/>
                <a:gd name="T73" fmla="*/ 2147483647 h 17750"/>
                <a:gd name="T74" fmla="*/ 2147483647 w 7333"/>
                <a:gd name="T75" fmla="*/ 2147483647 h 17750"/>
                <a:gd name="T76" fmla="*/ 2147483647 w 7333"/>
                <a:gd name="T77" fmla="*/ 2147483647 h 17750"/>
                <a:gd name="T78" fmla="*/ 2147483647 w 7333"/>
                <a:gd name="T79" fmla="*/ 2147483647 h 17750"/>
                <a:gd name="T80" fmla="*/ 2147483647 w 7333"/>
                <a:gd name="T81" fmla="*/ 2147483647 h 17750"/>
                <a:gd name="T82" fmla="*/ 2147483647 w 7333"/>
                <a:gd name="T83" fmla="*/ 2147483647 h 17750"/>
                <a:gd name="T84" fmla="*/ 2147483647 w 7333"/>
                <a:gd name="T85" fmla="*/ 2147483647 h 17750"/>
                <a:gd name="T86" fmla="*/ 2147483647 w 7333"/>
                <a:gd name="T87" fmla="*/ 2147483647 h 17750"/>
                <a:gd name="T88" fmla="*/ 2147483647 w 7333"/>
                <a:gd name="T89" fmla="*/ 2147483647 h 17750"/>
                <a:gd name="T90" fmla="*/ 2147483647 w 7333"/>
                <a:gd name="T91" fmla="*/ 2147483647 h 17750"/>
                <a:gd name="T92" fmla="*/ 2147483647 w 7333"/>
                <a:gd name="T93" fmla="*/ 2147483647 h 17750"/>
                <a:gd name="T94" fmla="*/ 2147483647 w 7333"/>
                <a:gd name="T95" fmla="*/ 2147483647 h 17750"/>
                <a:gd name="T96" fmla="*/ 2147483647 w 7333"/>
                <a:gd name="T97" fmla="*/ 2147483647 h 17750"/>
                <a:gd name="T98" fmla="*/ 2147483647 w 7333"/>
                <a:gd name="T99" fmla="*/ 2147483647 h 17750"/>
                <a:gd name="T100" fmla="*/ 2147483647 w 7333"/>
                <a:gd name="T101" fmla="*/ 2147483647 h 17750"/>
                <a:gd name="T102" fmla="*/ 2147483647 w 7333"/>
                <a:gd name="T103" fmla="*/ 2147483647 h 17750"/>
                <a:gd name="T104" fmla="*/ 2147483647 w 7333"/>
                <a:gd name="T105" fmla="*/ 2147483647 h 17750"/>
                <a:gd name="T106" fmla="*/ 2147483647 w 7333"/>
                <a:gd name="T107" fmla="*/ 2147483647 h 17750"/>
                <a:gd name="T108" fmla="*/ 2147483647 w 7333"/>
                <a:gd name="T109" fmla="*/ 2147483647 h 17750"/>
                <a:gd name="T110" fmla="*/ 2147483647 w 7333"/>
                <a:gd name="T111" fmla="*/ 2147483647 h 17750"/>
                <a:gd name="T112" fmla="*/ 2147483647 w 7333"/>
                <a:gd name="T113" fmla="*/ 2147483647 h 17750"/>
                <a:gd name="T114" fmla="*/ 2147483647 w 7333"/>
                <a:gd name="T115" fmla="*/ 2147483647 h 17750"/>
                <a:gd name="T116" fmla="*/ 2147483647 w 7333"/>
                <a:gd name="T117" fmla="*/ 2147483647 h 17750"/>
                <a:gd name="T118" fmla="*/ 2147483647 w 7333"/>
                <a:gd name="T119" fmla="*/ 2147483647 h 17750"/>
                <a:gd name="T120" fmla="*/ 2147483647 w 7333"/>
                <a:gd name="T121" fmla="*/ 2147483647 h 177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33"/>
                <a:gd name="T184" fmla="*/ 0 h 17750"/>
                <a:gd name="T185" fmla="*/ 7333 w 7333"/>
                <a:gd name="T186" fmla="*/ 17750 h 177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33" h="17750">
                  <a:moveTo>
                    <a:pt x="152" y="0"/>
                  </a:moveTo>
                  <a:lnTo>
                    <a:pt x="7181" y="0"/>
                  </a:lnTo>
                  <a:lnTo>
                    <a:pt x="7196" y="1"/>
                  </a:lnTo>
                  <a:lnTo>
                    <a:pt x="7211" y="3"/>
                  </a:lnTo>
                  <a:lnTo>
                    <a:pt x="7225" y="7"/>
                  </a:lnTo>
                  <a:lnTo>
                    <a:pt x="7240" y="12"/>
                  </a:lnTo>
                  <a:lnTo>
                    <a:pt x="7253" y="19"/>
                  </a:lnTo>
                  <a:lnTo>
                    <a:pt x="7265" y="27"/>
                  </a:lnTo>
                  <a:lnTo>
                    <a:pt x="7277" y="36"/>
                  </a:lnTo>
                  <a:lnTo>
                    <a:pt x="7287" y="44"/>
                  </a:lnTo>
                  <a:lnTo>
                    <a:pt x="7297" y="55"/>
                  </a:lnTo>
                  <a:lnTo>
                    <a:pt x="7306" y="68"/>
                  </a:lnTo>
                  <a:lnTo>
                    <a:pt x="7314" y="80"/>
                  </a:lnTo>
                  <a:lnTo>
                    <a:pt x="7321" y="93"/>
                  </a:lnTo>
                  <a:lnTo>
                    <a:pt x="7325" y="108"/>
                  </a:lnTo>
                  <a:lnTo>
                    <a:pt x="7329" y="122"/>
                  </a:lnTo>
                  <a:lnTo>
                    <a:pt x="7332" y="138"/>
                  </a:lnTo>
                  <a:lnTo>
                    <a:pt x="7333" y="153"/>
                  </a:lnTo>
                  <a:lnTo>
                    <a:pt x="7333" y="17597"/>
                  </a:lnTo>
                  <a:lnTo>
                    <a:pt x="7332" y="17612"/>
                  </a:lnTo>
                  <a:lnTo>
                    <a:pt x="7329" y="17628"/>
                  </a:lnTo>
                  <a:lnTo>
                    <a:pt x="7325" y="17642"/>
                  </a:lnTo>
                  <a:lnTo>
                    <a:pt x="7321" y="17657"/>
                  </a:lnTo>
                  <a:lnTo>
                    <a:pt x="7314" y="17670"/>
                  </a:lnTo>
                  <a:lnTo>
                    <a:pt x="7306" y="17682"/>
                  </a:lnTo>
                  <a:lnTo>
                    <a:pt x="7297" y="17695"/>
                  </a:lnTo>
                  <a:lnTo>
                    <a:pt x="7287" y="17706"/>
                  </a:lnTo>
                  <a:lnTo>
                    <a:pt x="7277" y="17716"/>
                  </a:lnTo>
                  <a:lnTo>
                    <a:pt x="7265" y="17723"/>
                  </a:lnTo>
                  <a:lnTo>
                    <a:pt x="7253" y="17731"/>
                  </a:lnTo>
                  <a:lnTo>
                    <a:pt x="7240" y="17738"/>
                  </a:lnTo>
                  <a:lnTo>
                    <a:pt x="7225" y="17743"/>
                  </a:lnTo>
                  <a:lnTo>
                    <a:pt x="7211" y="17747"/>
                  </a:lnTo>
                  <a:lnTo>
                    <a:pt x="7196" y="17749"/>
                  </a:lnTo>
                  <a:lnTo>
                    <a:pt x="7181" y="17750"/>
                  </a:lnTo>
                  <a:lnTo>
                    <a:pt x="152" y="17750"/>
                  </a:lnTo>
                  <a:lnTo>
                    <a:pt x="136" y="17749"/>
                  </a:lnTo>
                  <a:lnTo>
                    <a:pt x="121" y="17747"/>
                  </a:lnTo>
                  <a:lnTo>
                    <a:pt x="106" y="17743"/>
                  </a:lnTo>
                  <a:lnTo>
                    <a:pt x="93" y="17738"/>
                  </a:lnTo>
                  <a:lnTo>
                    <a:pt x="80" y="17731"/>
                  </a:lnTo>
                  <a:lnTo>
                    <a:pt x="68" y="17723"/>
                  </a:lnTo>
                  <a:lnTo>
                    <a:pt x="55" y="17716"/>
                  </a:lnTo>
                  <a:lnTo>
                    <a:pt x="44" y="17706"/>
                  </a:lnTo>
                  <a:lnTo>
                    <a:pt x="34" y="17695"/>
                  </a:lnTo>
                  <a:lnTo>
                    <a:pt x="26" y="17682"/>
                  </a:lnTo>
                  <a:lnTo>
                    <a:pt x="19" y="17670"/>
                  </a:lnTo>
                  <a:lnTo>
                    <a:pt x="12" y="17657"/>
                  </a:lnTo>
                  <a:lnTo>
                    <a:pt x="7" y="17642"/>
                  </a:lnTo>
                  <a:lnTo>
                    <a:pt x="3" y="17628"/>
                  </a:lnTo>
                  <a:lnTo>
                    <a:pt x="1" y="17612"/>
                  </a:lnTo>
                  <a:lnTo>
                    <a:pt x="0" y="17597"/>
                  </a:lnTo>
                  <a:lnTo>
                    <a:pt x="0" y="153"/>
                  </a:lnTo>
                  <a:lnTo>
                    <a:pt x="1" y="138"/>
                  </a:lnTo>
                  <a:lnTo>
                    <a:pt x="3" y="122"/>
                  </a:lnTo>
                  <a:lnTo>
                    <a:pt x="7" y="108"/>
                  </a:lnTo>
                  <a:lnTo>
                    <a:pt x="12" y="93"/>
                  </a:lnTo>
                  <a:lnTo>
                    <a:pt x="19" y="80"/>
                  </a:lnTo>
                  <a:lnTo>
                    <a:pt x="26" y="68"/>
                  </a:lnTo>
                  <a:lnTo>
                    <a:pt x="34" y="55"/>
                  </a:lnTo>
                  <a:lnTo>
                    <a:pt x="44" y="44"/>
                  </a:lnTo>
                  <a:lnTo>
                    <a:pt x="55" y="36"/>
                  </a:lnTo>
                  <a:lnTo>
                    <a:pt x="68" y="27"/>
                  </a:lnTo>
                  <a:lnTo>
                    <a:pt x="80" y="19"/>
                  </a:lnTo>
                  <a:lnTo>
                    <a:pt x="93" y="12"/>
                  </a:lnTo>
                  <a:lnTo>
                    <a:pt x="106" y="7"/>
                  </a:lnTo>
                  <a:lnTo>
                    <a:pt x="121" y="3"/>
                  </a:lnTo>
                  <a:lnTo>
                    <a:pt x="136" y="1"/>
                  </a:lnTo>
                  <a:lnTo>
                    <a:pt x="152" y="0"/>
                  </a:lnTo>
                  <a:close/>
                  <a:moveTo>
                    <a:pt x="704" y="11207"/>
                  </a:moveTo>
                  <a:lnTo>
                    <a:pt x="6628" y="11207"/>
                  </a:lnTo>
                  <a:lnTo>
                    <a:pt x="6642" y="11207"/>
                  </a:lnTo>
                  <a:lnTo>
                    <a:pt x="6655" y="11208"/>
                  </a:lnTo>
                  <a:lnTo>
                    <a:pt x="6669" y="11209"/>
                  </a:lnTo>
                  <a:lnTo>
                    <a:pt x="6682" y="11211"/>
                  </a:lnTo>
                  <a:lnTo>
                    <a:pt x="6694" y="11215"/>
                  </a:lnTo>
                  <a:lnTo>
                    <a:pt x="6707" y="11218"/>
                  </a:lnTo>
                  <a:lnTo>
                    <a:pt x="6720" y="11221"/>
                  </a:lnTo>
                  <a:lnTo>
                    <a:pt x="6732" y="11226"/>
                  </a:lnTo>
                  <a:lnTo>
                    <a:pt x="6744" y="11231"/>
                  </a:lnTo>
                  <a:lnTo>
                    <a:pt x="6755" y="11237"/>
                  </a:lnTo>
                  <a:lnTo>
                    <a:pt x="6766" y="11242"/>
                  </a:lnTo>
                  <a:lnTo>
                    <a:pt x="6777" y="11249"/>
                  </a:lnTo>
                  <a:lnTo>
                    <a:pt x="6787" y="11256"/>
                  </a:lnTo>
                  <a:lnTo>
                    <a:pt x="6797" y="11263"/>
                  </a:lnTo>
                  <a:lnTo>
                    <a:pt x="6807" y="11271"/>
                  </a:lnTo>
                  <a:lnTo>
                    <a:pt x="6817" y="11279"/>
                  </a:lnTo>
                  <a:lnTo>
                    <a:pt x="6826" y="11288"/>
                  </a:lnTo>
                  <a:lnTo>
                    <a:pt x="6834" y="11297"/>
                  </a:lnTo>
                  <a:lnTo>
                    <a:pt x="6842" y="11307"/>
                  </a:lnTo>
                  <a:lnTo>
                    <a:pt x="6849" y="11316"/>
                  </a:lnTo>
                  <a:lnTo>
                    <a:pt x="6856" y="11327"/>
                  </a:lnTo>
                  <a:lnTo>
                    <a:pt x="6863" y="11337"/>
                  </a:lnTo>
                  <a:lnTo>
                    <a:pt x="6868" y="11348"/>
                  </a:lnTo>
                  <a:lnTo>
                    <a:pt x="6874" y="11358"/>
                  </a:lnTo>
                  <a:lnTo>
                    <a:pt x="6879" y="11370"/>
                  </a:lnTo>
                  <a:lnTo>
                    <a:pt x="6883" y="11381"/>
                  </a:lnTo>
                  <a:lnTo>
                    <a:pt x="6887" y="11392"/>
                  </a:lnTo>
                  <a:lnTo>
                    <a:pt x="6889" y="11404"/>
                  </a:lnTo>
                  <a:lnTo>
                    <a:pt x="6893" y="11417"/>
                  </a:lnTo>
                  <a:lnTo>
                    <a:pt x="6894" y="11429"/>
                  </a:lnTo>
                  <a:lnTo>
                    <a:pt x="6895" y="11442"/>
                  </a:lnTo>
                  <a:lnTo>
                    <a:pt x="6895" y="11454"/>
                  </a:lnTo>
                  <a:lnTo>
                    <a:pt x="6895" y="12041"/>
                  </a:lnTo>
                  <a:lnTo>
                    <a:pt x="6895" y="12054"/>
                  </a:lnTo>
                  <a:lnTo>
                    <a:pt x="6894" y="12067"/>
                  </a:lnTo>
                  <a:lnTo>
                    <a:pt x="6893" y="12079"/>
                  </a:lnTo>
                  <a:lnTo>
                    <a:pt x="6889" y="12091"/>
                  </a:lnTo>
                  <a:lnTo>
                    <a:pt x="6887" y="12103"/>
                  </a:lnTo>
                  <a:lnTo>
                    <a:pt x="6883" y="12115"/>
                  </a:lnTo>
                  <a:lnTo>
                    <a:pt x="6879" y="12127"/>
                  </a:lnTo>
                  <a:lnTo>
                    <a:pt x="6874" y="12138"/>
                  </a:lnTo>
                  <a:lnTo>
                    <a:pt x="6868" y="12149"/>
                  </a:lnTo>
                  <a:lnTo>
                    <a:pt x="6863" y="12160"/>
                  </a:lnTo>
                  <a:lnTo>
                    <a:pt x="6856" y="12170"/>
                  </a:lnTo>
                  <a:lnTo>
                    <a:pt x="6849" y="12180"/>
                  </a:lnTo>
                  <a:lnTo>
                    <a:pt x="6842" y="12190"/>
                  </a:lnTo>
                  <a:lnTo>
                    <a:pt x="6834" y="12199"/>
                  </a:lnTo>
                  <a:lnTo>
                    <a:pt x="6826" y="12208"/>
                  </a:lnTo>
                  <a:lnTo>
                    <a:pt x="6817" y="12216"/>
                  </a:lnTo>
                  <a:lnTo>
                    <a:pt x="6807" y="12224"/>
                  </a:lnTo>
                  <a:lnTo>
                    <a:pt x="6797" y="12232"/>
                  </a:lnTo>
                  <a:lnTo>
                    <a:pt x="6787" y="12240"/>
                  </a:lnTo>
                  <a:lnTo>
                    <a:pt x="6777" y="12246"/>
                  </a:lnTo>
                  <a:lnTo>
                    <a:pt x="6766" y="12253"/>
                  </a:lnTo>
                  <a:lnTo>
                    <a:pt x="6755" y="12260"/>
                  </a:lnTo>
                  <a:lnTo>
                    <a:pt x="6744" y="12265"/>
                  </a:lnTo>
                  <a:lnTo>
                    <a:pt x="6732" y="12270"/>
                  </a:lnTo>
                  <a:lnTo>
                    <a:pt x="6720" y="12274"/>
                  </a:lnTo>
                  <a:lnTo>
                    <a:pt x="6707" y="12279"/>
                  </a:lnTo>
                  <a:lnTo>
                    <a:pt x="6694" y="12282"/>
                  </a:lnTo>
                  <a:lnTo>
                    <a:pt x="6682" y="12284"/>
                  </a:lnTo>
                  <a:lnTo>
                    <a:pt x="6669" y="12286"/>
                  </a:lnTo>
                  <a:lnTo>
                    <a:pt x="6655" y="12287"/>
                  </a:lnTo>
                  <a:lnTo>
                    <a:pt x="6642" y="12289"/>
                  </a:lnTo>
                  <a:lnTo>
                    <a:pt x="6628" y="12290"/>
                  </a:lnTo>
                  <a:lnTo>
                    <a:pt x="704" y="12290"/>
                  </a:lnTo>
                  <a:lnTo>
                    <a:pt x="691" y="12289"/>
                  </a:lnTo>
                  <a:lnTo>
                    <a:pt x="678" y="12287"/>
                  </a:lnTo>
                  <a:lnTo>
                    <a:pt x="664" y="12286"/>
                  </a:lnTo>
                  <a:lnTo>
                    <a:pt x="651" y="12284"/>
                  </a:lnTo>
                  <a:lnTo>
                    <a:pt x="638" y="12282"/>
                  </a:lnTo>
                  <a:lnTo>
                    <a:pt x="625" y="12279"/>
                  </a:lnTo>
                  <a:lnTo>
                    <a:pt x="613" y="12274"/>
                  </a:lnTo>
                  <a:lnTo>
                    <a:pt x="601" y="12270"/>
                  </a:lnTo>
                  <a:lnTo>
                    <a:pt x="589" y="12265"/>
                  </a:lnTo>
                  <a:lnTo>
                    <a:pt x="578" y="12260"/>
                  </a:lnTo>
                  <a:lnTo>
                    <a:pt x="566" y="12253"/>
                  </a:lnTo>
                  <a:lnTo>
                    <a:pt x="556" y="12246"/>
                  </a:lnTo>
                  <a:lnTo>
                    <a:pt x="544" y="12240"/>
                  </a:lnTo>
                  <a:lnTo>
                    <a:pt x="534" y="12232"/>
                  </a:lnTo>
                  <a:lnTo>
                    <a:pt x="524" y="12224"/>
                  </a:lnTo>
                  <a:lnTo>
                    <a:pt x="516" y="12216"/>
                  </a:lnTo>
                  <a:lnTo>
                    <a:pt x="507" y="12208"/>
                  </a:lnTo>
                  <a:lnTo>
                    <a:pt x="498" y="12199"/>
                  </a:lnTo>
                  <a:lnTo>
                    <a:pt x="490" y="12190"/>
                  </a:lnTo>
                  <a:lnTo>
                    <a:pt x="483" y="12180"/>
                  </a:lnTo>
                  <a:lnTo>
                    <a:pt x="476" y="12170"/>
                  </a:lnTo>
                  <a:lnTo>
                    <a:pt x="469" y="12160"/>
                  </a:lnTo>
                  <a:lnTo>
                    <a:pt x="463" y="12149"/>
                  </a:lnTo>
                  <a:lnTo>
                    <a:pt x="458" y="12138"/>
                  </a:lnTo>
                  <a:lnTo>
                    <a:pt x="454" y="12127"/>
                  </a:lnTo>
                  <a:lnTo>
                    <a:pt x="449" y="12115"/>
                  </a:lnTo>
                  <a:lnTo>
                    <a:pt x="446" y="12103"/>
                  </a:lnTo>
                  <a:lnTo>
                    <a:pt x="442" y="12091"/>
                  </a:lnTo>
                  <a:lnTo>
                    <a:pt x="440" y="12079"/>
                  </a:lnTo>
                  <a:lnTo>
                    <a:pt x="439" y="12067"/>
                  </a:lnTo>
                  <a:lnTo>
                    <a:pt x="438" y="12054"/>
                  </a:lnTo>
                  <a:lnTo>
                    <a:pt x="437" y="12041"/>
                  </a:lnTo>
                  <a:lnTo>
                    <a:pt x="437" y="11454"/>
                  </a:lnTo>
                  <a:lnTo>
                    <a:pt x="438" y="11442"/>
                  </a:lnTo>
                  <a:lnTo>
                    <a:pt x="439" y="11429"/>
                  </a:lnTo>
                  <a:lnTo>
                    <a:pt x="440" y="11417"/>
                  </a:lnTo>
                  <a:lnTo>
                    <a:pt x="442" y="11404"/>
                  </a:lnTo>
                  <a:lnTo>
                    <a:pt x="446" y="11392"/>
                  </a:lnTo>
                  <a:lnTo>
                    <a:pt x="449" y="11381"/>
                  </a:lnTo>
                  <a:lnTo>
                    <a:pt x="454" y="11370"/>
                  </a:lnTo>
                  <a:lnTo>
                    <a:pt x="458" y="11358"/>
                  </a:lnTo>
                  <a:lnTo>
                    <a:pt x="463" y="11348"/>
                  </a:lnTo>
                  <a:lnTo>
                    <a:pt x="469" y="11337"/>
                  </a:lnTo>
                  <a:lnTo>
                    <a:pt x="476" y="11327"/>
                  </a:lnTo>
                  <a:lnTo>
                    <a:pt x="483" y="11316"/>
                  </a:lnTo>
                  <a:lnTo>
                    <a:pt x="490" y="11307"/>
                  </a:lnTo>
                  <a:lnTo>
                    <a:pt x="498" y="11297"/>
                  </a:lnTo>
                  <a:lnTo>
                    <a:pt x="507" y="11288"/>
                  </a:lnTo>
                  <a:lnTo>
                    <a:pt x="516" y="11279"/>
                  </a:lnTo>
                  <a:lnTo>
                    <a:pt x="524" y="11271"/>
                  </a:lnTo>
                  <a:lnTo>
                    <a:pt x="534" y="11263"/>
                  </a:lnTo>
                  <a:lnTo>
                    <a:pt x="544" y="11256"/>
                  </a:lnTo>
                  <a:lnTo>
                    <a:pt x="556" y="11249"/>
                  </a:lnTo>
                  <a:lnTo>
                    <a:pt x="566" y="11242"/>
                  </a:lnTo>
                  <a:lnTo>
                    <a:pt x="578" y="11237"/>
                  </a:lnTo>
                  <a:lnTo>
                    <a:pt x="589" y="11231"/>
                  </a:lnTo>
                  <a:lnTo>
                    <a:pt x="601" y="11226"/>
                  </a:lnTo>
                  <a:lnTo>
                    <a:pt x="613" y="11221"/>
                  </a:lnTo>
                  <a:lnTo>
                    <a:pt x="625" y="11218"/>
                  </a:lnTo>
                  <a:lnTo>
                    <a:pt x="638" y="11215"/>
                  </a:lnTo>
                  <a:lnTo>
                    <a:pt x="651" y="11211"/>
                  </a:lnTo>
                  <a:lnTo>
                    <a:pt x="664" y="11209"/>
                  </a:lnTo>
                  <a:lnTo>
                    <a:pt x="678" y="11208"/>
                  </a:lnTo>
                  <a:lnTo>
                    <a:pt x="691" y="11207"/>
                  </a:lnTo>
                  <a:lnTo>
                    <a:pt x="704" y="11207"/>
                  </a:lnTo>
                  <a:close/>
                  <a:moveTo>
                    <a:pt x="704" y="10024"/>
                  </a:moveTo>
                  <a:lnTo>
                    <a:pt x="6628" y="10024"/>
                  </a:lnTo>
                  <a:lnTo>
                    <a:pt x="6642" y="10024"/>
                  </a:lnTo>
                  <a:lnTo>
                    <a:pt x="6655" y="10025"/>
                  </a:lnTo>
                  <a:lnTo>
                    <a:pt x="6669" y="10027"/>
                  </a:lnTo>
                  <a:lnTo>
                    <a:pt x="6682" y="10029"/>
                  </a:lnTo>
                  <a:lnTo>
                    <a:pt x="6694" y="10032"/>
                  </a:lnTo>
                  <a:lnTo>
                    <a:pt x="6707" y="10035"/>
                  </a:lnTo>
                  <a:lnTo>
                    <a:pt x="6720" y="10039"/>
                  </a:lnTo>
                  <a:lnTo>
                    <a:pt x="6732" y="10043"/>
                  </a:lnTo>
                  <a:lnTo>
                    <a:pt x="6744" y="10049"/>
                  </a:lnTo>
                  <a:lnTo>
                    <a:pt x="6755" y="10054"/>
                  </a:lnTo>
                  <a:lnTo>
                    <a:pt x="6766" y="10060"/>
                  </a:lnTo>
                  <a:lnTo>
                    <a:pt x="6777" y="10066"/>
                  </a:lnTo>
                  <a:lnTo>
                    <a:pt x="6787" y="10073"/>
                  </a:lnTo>
                  <a:lnTo>
                    <a:pt x="6797" y="10081"/>
                  </a:lnTo>
                  <a:lnTo>
                    <a:pt x="6807" y="10089"/>
                  </a:lnTo>
                  <a:lnTo>
                    <a:pt x="6817" y="10096"/>
                  </a:lnTo>
                  <a:lnTo>
                    <a:pt x="6826" y="10105"/>
                  </a:lnTo>
                  <a:lnTo>
                    <a:pt x="6834" y="10114"/>
                  </a:lnTo>
                  <a:lnTo>
                    <a:pt x="6842" y="10124"/>
                  </a:lnTo>
                  <a:lnTo>
                    <a:pt x="6849" y="10134"/>
                  </a:lnTo>
                  <a:lnTo>
                    <a:pt x="6856" y="10144"/>
                  </a:lnTo>
                  <a:lnTo>
                    <a:pt x="6863" y="10154"/>
                  </a:lnTo>
                  <a:lnTo>
                    <a:pt x="6868" y="10165"/>
                  </a:lnTo>
                  <a:lnTo>
                    <a:pt x="6874" y="10175"/>
                  </a:lnTo>
                  <a:lnTo>
                    <a:pt x="6879" y="10187"/>
                  </a:lnTo>
                  <a:lnTo>
                    <a:pt x="6883" y="10198"/>
                  </a:lnTo>
                  <a:lnTo>
                    <a:pt x="6887" y="10211"/>
                  </a:lnTo>
                  <a:lnTo>
                    <a:pt x="6889" y="10222"/>
                  </a:lnTo>
                  <a:lnTo>
                    <a:pt x="6893" y="10234"/>
                  </a:lnTo>
                  <a:lnTo>
                    <a:pt x="6894" y="10246"/>
                  </a:lnTo>
                  <a:lnTo>
                    <a:pt x="6895" y="10260"/>
                  </a:lnTo>
                  <a:lnTo>
                    <a:pt x="6895" y="10272"/>
                  </a:lnTo>
                  <a:lnTo>
                    <a:pt x="6895" y="10859"/>
                  </a:lnTo>
                  <a:lnTo>
                    <a:pt x="6895" y="10872"/>
                  </a:lnTo>
                  <a:lnTo>
                    <a:pt x="6894" y="10884"/>
                  </a:lnTo>
                  <a:lnTo>
                    <a:pt x="6893" y="10896"/>
                  </a:lnTo>
                  <a:lnTo>
                    <a:pt x="6889" y="10908"/>
                  </a:lnTo>
                  <a:lnTo>
                    <a:pt x="6887" y="10921"/>
                  </a:lnTo>
                  <a:lnTo>
                    <a:pt x="6883" y="10933"/>
                  </a:lnTo>
                  <a:lnTo>
                    <a:pt x="6879" y="10944"/>
                  </a:lnTo>
                  <a:lnTo>
                    <a:pt x="6874" y="10955"/>
                  </a:lnTo>
                  <a:lnTo>
                    <a:pt x="6868" y="10966"/>
                  </a:lnTo>
                  <a:lnTo>
                    <a:pt x="6863" y="10977"/>
                  </a:lnTo>
                  <a:lnTo>
                    <a:pt x="6856" y="10987"/>
                  </a:lnTo>
                  <a:lnTo>
                    <a:pt x="6849" y="10997"/>
                  </a:lnTo>
                  <a:lnTo>
                    <a:pt x="6842" y="11007"/>
                  </a:lnTo>
                  <a:lnTo>
                    <a:pt x="6834" y="11016"/>
                  </a:lnTo>
                  <a:lnTo>
                    <a:pt x="6826" y="11025"/>
                  </a:lnTo>
                  <a:lnTo>
                    <a:pt x="6817" y="11034"/>
                  </a:lnTo>
                  <a:lnTo>
                    <a:pt x="6807" y="11043"/>
                  </a:lnTo>
                  <a:lnTo>
                    <a:pt x="6797" y="11050"/>
                  </a:lnTo>
                  <a:lnTo>
                    <a:pt x="6787" y="11057"/>
                  </a:lnTo>
                  <a:lnTo>
                    <a:pt x="6777" y="11064"/>
                  </a:lnTo>
                  <a:lnTo>
                    <a:pt x="6766" y="11070"/>
                  </a:lnTo>
                  <a:lnTo>
                    <a:pt x="6755" y="11077"/>
                  </a:lnTo>
                  <a:lnTo>
                    <a:pt x="6744" y="11083"/>
                  </a:lnTo>
                  <a:lnTo>
                    <a:pt x="6732" y="11087"/>
                  </a:lnTo>
                  <a:lnTo>
                    <a:pt x="6720" y="11092"/>
                  </a:lnTo>
                  <a:lnTo>
                    <a:pt x="6707" y="11096"/>
                  </a:lnTo>
                  <a:lnTo>
                    <a:pt x="6694" y="11099"/>
                  </a:lnTo>
                  <a:lnTo>
                    <a:pt x="6682" y="11102"/>
                  </a:lnTo>
                  <a:lnTo>
                    <a:pt x="6669" y="11104"/>
                  </a:lnTo>
                  <a:lnTo>
                    <a:pt x="6655" y="11106"/>
                  </a:lnTo>
                  <a:lnTo>
                    <a:pt x="6642" y="11106"/>
                  </a:lnTo>
                  <a:lnTo>
                    <a:pt x="6628" y="11107"/>
                  </a:lnTo>
                  <a:lnTo>
                    <a:pt x="704" y="11107"/>
                  </a:lnTo>
                  <a:lnTo>
                    <a:pt x="691" y="11106"/>
                  </a:lnTo>
                  <a:lnTo>
                    <a:pt x="678" y="11106"/>
                  </a:lnTo>
                  <a:lnTo>
                    <a:pt x="664" y="11104"/>
                  </a:lnTo>
                  <a:lnTo>
                    <a:pt x="651" y="11102"/>
                  </a:lnTo>
                  <a:lnTo>
                    <a:pt x="638" y="11099"/>
                  </a:lnTo>
                  <a:lnTo>
                    <a:pt x="625" y="11096"/>
                  </a:lnTo>
                  <a:lnTo>
                    <a:pt x="613" y="11092"/>
                  </a:lnTo>
                  <a:lnTo>
                    <a:pt x="601" y="11087"/>
                  </a:lnTo>
                  <a:lnTo>
                    <a:pt x="589" y="11083"/>
                  </a:lnTo>
                  <a:lnTo>
                    <a:pt x="578" y="11077"/>
                  </a:lnTo>
                  <a:lnTo>
                    <a:pt x="566" y="11070"/>
                  </a:lnTo>
                  <a:lnTo>
                    <a:pt x="556" y="11064"/>
                  </a:lnTo>
                  <a:lnTo>
                    <a:pt x="544" y="11057"/>
                  </a:lnTo>
                  <a:lnTo>
                    <a:pt x="534" y="11050"/>
                  </a:lnTo>
                  <a:lnTo>
                    <a:pt x="524" y="11043"/>
                  </a:lnTo>
                  <a:lnTo>
                    <a:pt x="516" y="11034"/>
                  </a:lnTo>
                  <a:lnTo>
                    <a:pt x="507" y="11025"/>
                  </a:lnTo>
                  <a:lnTo>
                    <a:pt x="498" y="11016"/>
                  </a:lnTo>
                  <a:lnTo>
                    <a:pt x="490" y="11007"/>
                  </a:lnTo>
                  <a:lnTo>
                    <a:pt x="483" y="10997"/>
                  </a:lnTo>
                  <a:lnTo>
                    <a:pt x="476" y="10987"/>
                  </a:lnTo>
                  <a:lnTo>
                    <a:pt x="469" y="10977"/>
                  </a:lnTo>
                  <a:lnTo>
                    <a:pt x="463" y="10966"/>
                  </a:lnTo>
                  <a:lnTo>
                    <a:pt x="458" y="10955"/>
                  </a:lnTo>
                  <a:lnTo>
                    <a:pt x="454" y="10944"/>
                  </a:lnTo>
                  <a:lnTo>
                    <a:pt x="449" y="10933"/>
                  </a:lnTo>
                  <a:lnTo>
                    <a:pt x="446" y="10921"/>
                  </a:lnTo>
                  <a:lnTo>
                    <a:pt x="442" y="10908"/>
                  </a:lnTo>
                  <a:lnTo>
                    <a:pt x="440" y="10896"/>
                  </a:lnTo>
                  <a:lnTo>
                    <a:pt x="439" y="10884"/>
                  </a:lnTo>
                  <a:lnTo>
                    <a:pt x="438" y="10872"/>
                  </a:lnTo>
                  <a:lnTo>
                    <a:pt x="437" y="10859"/>
                  </a:lnTo>
                  <a:lnTo>
                    <a:pt x="437" y="10272"/>
                  </a:lnTo>
                  <a:lnTo>
                    <a:pt x="438" y="10260"/>
                  </a:lnTo>
                  <a:lnTo>
                    <a:pt x="439" y="10246"/>
                  </a:lnTo>
                  <a:lnTo>
                    <a:pt x="440" y="10234"/>
                  </a:lnTo>
                  <a:lnTo>
                    <a:pt x="442" y="10222"/>
                  </a:lnTo>
                  <a:lnTo>
                    <a:pt x="446" y="10211"/>
                  </a:lnTo>
                  <a:lnTo>
                    <a:pt x="449" y="10198"/>
                  </a:lnTo>
                  <a:lnTo>
                    <a:pt x="454" y="10187"/>
                  </a:lnTo>
                  <a:lnTo>
                    <a:pt x="458" y="10175"/>
                  </a:lnTo>
                  <a:lnTo>
                    <a:pt x="463" y="10165"/>
                  </a:lnTo>
                  <a:lnTo>
                    <a:pt x="469" y="10154"/>
                  </a:lnTo>
                  <a:lnTo>
                    <a:pt x="476" y="10144"/>
                  </a:lnTo>
                  <a:lnTo>
                    <a:pt x="483" y="10134"/>
                  </a:lnTo>
                  <a:lnTo>
                    <a:pt x="490" y="10124"/>
                  </a:lnTo>
                  <a:lnTo>
                    <a:pt x="498" y="10114"/>
                  </a:lnTo>
                  <a:lnTo>
                    <a:pt x="507" y="10105"/>
                  </a:lnTo>
                  <a:lnTo>
                    <a:pt x="516" y="10096"/>
                  </a:lnTo>
                  <a:lnTo>
                    <a:pt x="524" y="10089"/>
                  </a:lnTo>
                  <a:lnTo>
                    <a:pt x="534" y="10081"/>
                  </a:lnTo>
                  <a:lnTo>
                    <a:pt x="544" y="10073"/>
                  </a:lnTo>
                  <a:lnTo>
                    <a:pt x="556" y="10066"/>
                  </a:lnTo>
                  <a:lnTo>
                    <a:pt x="566" y="10060"/>
                  </a:lnTo>
                  <a:lnTo>
                    <a:pt x="578" y="10054"/>
                  </a:lnTo>
                  <a:lnTo>
                    <a:pt x="589" y="10049"/>
                  </a:lnTo>
                  <a:lnTo>
                    <a:pt x="601" y="10043"/>
                  </a:lnTo>
                  <a:lnTo>
                    <a:pt x="613" y="10039"/>
                  </a:lnTo>
                  <a:lnTo>
                    <a:pt x="625" y="10035"/>
                  </a:lnTo>
                  <a:lnTo>
                    <a:pt x="638" y="10032"/>
                  </a:lnTo>
                  <a:lnTo>
                    <a:pt x="651" y="10029"/>
                  </a:lnTo>
                  <a:lnTo>
                    <a:pt x="664" y="10027"/>
                  </a:lnTo>
                  <a:lnTo>
                    <a:pt x="678" y="10025"/>
                  </a:lnTo>
                  <a:lnTo>
                    <a:pt x="691" y="10024"/>
                  </a:lnTo>
                  <a:lnTo>
                    <a:pt x="704" y="10024"/>
                  </a:lnTo>
                  <a:close/>
                  <a:moveTo>
                    <a:pt x="704" y="8842"/>
                  </a:moveTo>
                  <a:lnTo>
                    <a:pt x="6628" y="8842"/>
                  </a:lnTo>
                  <a:lnTo>
                    <a:pt x="6642" y="8842"/>
                  </a:lnTo>
                  <a:lnTo>
                    <a:pt x="6655" y="8843"/>
                  </a:lnTo>
                  <a:lnTo>
                    <a:pt x="6669" y="8845"/>
                  </a:lnTo>
                  <a:lnTo>
                    <a:pt x="6682" y="8846"/>
                  </a:lnTo>
                  <a:lnTo>
                    <a:pt x="6694" y="8849"/>
                  </a:lnTo>
                  <a:lnTo>
                    <a:pt x="6707" y="8853"/>
                  </a:lnTo>
                  <a:lnTo>
                    <a:pt x="6720" y="8857"/>
                  </a:lnTo>
                  <a:lnTo>
                    <a:pt x="6732" y="8862"/>
                  </a:lnTo>
                  <a:lnTo>
                    <a:pt x="6744" y="8866"/>
                  </a:lnTo>
                  <a:lnTo>
                    <a:pt x="6755" y="8872"/>
                  </a:lnTo>
                  <a:lnTo>
                    <a:pt x="6766" y="8877"/>
                  </a:lnTo>
                  <a:lnTo>
                    <a:pt x="6777" y="8884"/>
                  </a:lnTo>
                  <a:lnTo>
                    <a:pt x="6787" y="8891"/>
                  </a:lnTo>
                  <a:lnTo>
                    <a:pt x="6797" y="8898"/>
                  </a:lnTo>
                  <a:lnTo>
                    <a:pt x="6807" y="8906"/>
                  </a:lnTo>
                  <a:lnTo>
                    <a:pt x="6817" y="8915"/>
                  </a:lnTo>
                  <a:lnTo>
                    <a:pt x="6826" y="8923"/>
                  </a:lnTo>
                  <a:lnTo>
                    <a:pt x="6834" y="8932"/>
                  </a:lnTo>
                  <a:lnTo>
                    <a:pt x="6842" y="8942"/>
                  </a:lnTo>
                  <a:lnTo>
                    <a:pt x="6849" y="8952"/>
                  </a:lnTo>
                  <a:lnTo>
                    <a:pt x="6856" y="8962"/>
                  </a:lnTo>
                  <a:lnTo>
                    <a:pt x="6863" y="8972"/>
                  </a:lnTo>
                  <a:lnTo>
                    <a:pt x="6868" y="8983"/>
                  </a:lnTo>
                  <a:lnTo>
                    <a:pt x="6874" y="8994"/>
                  </a:lnTo>
                  <a:lnTo>
                    <a:pt x="6879" y="9005"/>
                  </a:lnTo>
                  <a:lnTo>
                    <a:pt x="6883" y="9016"/>
                  </a:lnTo>
                  <a:lnTo>
                    <a:pt x="6887" y="9028"/>
                  </a:lnTo>
                  <a:lnTo>
                    <a:pt x="6889" y="9039"/>
                  </a:lnTo>
                  <a:lnTo>
                    <a:pt x="6893" y="9051"/>
                  </a:lnTo>
                  <a:lnTo>
                    <a:pt x="6894" y="9065"/>
                  </a:lnTo>
                  <a:lnTo>
                    <a:pt x="6895" y="9077"/>
                  </a:lnTo>
                  <a:lnTo>
                    <a:pt x="6895" y="9089"/>
                  </a:lnTo>
                  <a:lnTo>
                    <a:pt x="6895" y="9676"/>
                  </a:lnTo>
                  <a:lnTo>
                    <a:pt x="6895" y="9689"/>
                  </a:lnTo>
                  <a:lnTo>
                    <a:pt x="6894" y="9701"/>
                  </a:lnTo>
                  <a:lnTo>
                    <a:pt x="6893" y="9714"/>
                  </a:lnTo>
                  <a:lnTo>
                    <a:pt x="6889" y="9726"/>
                  </a:lnTo>
                  <a:lnTo>
                    <a:pt x="6887" y="9738"/>
                  </a:lnTo>
                  <a:lnTo>
                    <a:pt x="6883" y="9750"/>
                  </a:lnTo>
                  <a:lnTo>
                    <a:pt x="6879" y="9761"/>
                  </a:lnTo>
                  <a:lnTo>
                    <a:pt x="6874" y="9772"/>
                  </a:lnTo>
                  <a:lnTo>
                    <a:pt x="6868" y="9784"/>
                  </a:lnTo>
                  <a:lnTo>
                    <a:pt x="6863" y="9795"/>
                  </a:lnTo>
                  <a:lnTo>
                    <a:pt x="6856" y="9805"/>
                  </a:lnTo>
                  <a:lnTo>
                    <a:pt x="6849" y="9815"/>
                  </a:lnTo>
                  <a:lnTo>
                    <a:pt x="6842" y="9825"/>
                  </a:lnTo>
                  <a:lnTo>
                    <a:pt x="6834" y="9834"/>
                  </a:lnTo>
                  <a:lnTo>
                    <a:pt x="6826" y="9842"/>
                  </a:lnTo>
                  <a:lnTo>
                    <a:pt x="6817" y="9851"/>
                  </a:lnTo>
                  <a:lnTo>
                    <a:pt x="6807" y="9860"/>
                  </a:lnTo>
                  <a:lnTo>
                    <a:pt x="6797" y="9868"/>
                  </a:lnTo>
                  <a:lnTo>
                    <a:pt x="6787" y="9875"/>
                  </a:lnTo>
                  <a:lnTo>
                    <a:pt x="6777" y="9882"/>
                  </a:lnTo>
                  <a:lnTo>
                    <a:pt x="6766" y="9888"/>
                  </a:lnTo>
                  <a:lnTo>
                    <a:pt x="6755" y="9895"/>
                  </a:lnTo>
                  <a:lnTo>
                    <a:pt x="6744" y="9900"/>
                  </a:lnTo>
                  <a:lnTo>
                    <a:pt x="6732" y="9905"/>
                  </a:lnTo>
                  <a:lnTo>
                    <a:pt x="6720" y="9909"/>
                  </a:lnTo>
                  <a:lnTo>
                    <a:pt x="6707" y="9913"/>
                  </a:lnTo>
                  <a:lnTo>
                    <a:pt x="6694" y="9917"/>
                  </a:lnTo>
                  <a:lnTo>
                    <a:pt x="6682" y="9919"/>
                  </a:lnTo>
                  <a:lnTo>
                    <a:pt x="6669" y="9921"/>
                  </a:lnTo>
                  <a:lnTo>
                    <a:pt x="6655" y="9923"/>
                  </a:lnTo>
                  <a:lnTo>
                    <a:pt x="6642" y="9924"/>
                  </a:lnTo>
                  <a:lnTo>
                    <a:pt x="6628" y="9924"/>
                  </a:lnTo>
                  <a:lnTo>
                    <a:pt x="704" y="9924"/>
                  </a:lnTo>
                  <a:lnTo>
                    <a:pt x="691" y="9924"/>
                  </a:lnTo>
                  <a:lnTo>
                    <a:pt x="678" y="9923"/>
                  </a:lnTo>
                  <a:lnTo>
                    <a:pt x="664" y="9921"/>
                  </a:lnTo>
                  <a:lnTo>
                    <a:pt x="651" y="9919"/>
                  </a:lnTo>
                  <a:lnTo>
                    <a:pt x="638" y="9917"/>
                  </a:lnTo>
                  <a:lnTo>
                    <a:pt x="625" y="9913"/>
                  </a:lnTo>
                  <a:lnTo>
                    <a:pt x="613" y="9909"/>
                  </a:lnTo>
                  <a:lnTo>
                    <a:pt x="601" y="9905"/>
                  </a:lnTo>
                  <a:lnTo>
                    <a:pt x="589" y="9900"/>
                  </a:lnTo>
                  <a:lnTo>
                    <a:pt x="578" y="9895"/>
                  </a:lnTo>
                  <a:lnTo>
                    <a:pt x="566" y="9888"/>
                  </a:lnTo>
                  <a:lnTo>
                    <a:pt x="556" y="9882"/>
                  </a:lnTo>
                  <a:lnTo>
                    <a:pt x="544" y="9875"/>
                  </a:lnTo>
                  <a:lnTo>
                    <a:pt x="534" y="9868"/>
                  </a:lnTo>
                  <a:lnTo>
                    <a:pt x="524" y="9860"/>
                  </a:lnTo>
                  <a:lnTo>
                    <a:pt x="516" y="9851"/>
                  </a:lnTo>
                  <a:lnTo>
                    <a:pt x="507" y="9842"/>
                  </a:lnTo>
                  <a:lnTo>
                    <a:pt x="498" y="9834"/>
                  </a:lnTo>
                  <a:lnTo>
                    <a:pt x="490" y="9825"/>
                  </a:lnTo>
                  <a:lnTo>
                    <a:pt x="483" y="9815"/>
                  </a:lnTo>
                  <a:lnTo>
                    <a:pt x="476" y="9805"/>
                  </a:lnTo>
                  <a:lnTo>
                    <a:pt x="469" y="9795"/>
                  </a:lnTo>
                  <a:lnTo>
                    <a:pt x="463" y="9784"/>
                  </a:lnTo>
                  <a:lnTo>
                    <a:pt x="458" y="9772"/>
                  </a:lnTo>
                  <a:lnTo>
                    <a:pt x="454" y="9761"/>
                  </a:lnTo>
                  <a:lnTo>
                    <a:pt x="449" y="9750"/>
                  </a:lnTo>
                  <a:lnTo>
                    <a:pt x="446" y="9738"/>
                  </a:lnTo>
                  <a:lnTo>
                    <a:pt x="442" y="9726"/>
                  </a:lnTo>
                  <a:lnTo>
                    <a:pt x="440" y="9714"/>
                  </a:lnTo>
                  <a:lnTo>
                    <a:pt x="439" y="9701"/>
                  </a:lnTo>
                  <a:lnTo>
                    <a:pt x="438" y="9689"/>
                  </a:lnTo>
                  <a:lnTo>
                    <a:pt x="437" y="9676"/>
                  </a:lnTo>
                  <a:lnTo>
                    <a:pt x="437" y="9089"/>
                  </a:lnTo>
                  <a:lnTo>
                    <a:pt x="438" y="9077"/>
                  </a:lnTo>
                  <a:lnTo>
                    <a:pt x="439" y="9065"/>
                  </a:lnTo>
                  <a:lnTo>
                    <a:pt x="440" y="9051"/>
                  </a:lnTo>
                  <a:lnTo>
                    <a:pt x="442" y="9039"/>
                  </a:lnTo>
                  <a:lnTo>
                    <a:pt x="446" y="9028"/>
                  </a:lnTo>
                  <a:lnTo>
                    <a:pt x="449" y="9016"/>
                  </a:lnTo>
                  <a:lnTo>
                    <a:pt x="454" y="9005"/>
                  </a:lnTo>
                  <a:lnTo>
                    <a:pt x="458" y="8994"/>
                  </a:lnTo>
                  <a:lnTo>
                    <a:pt x="463" y="8983"/>
                  </a:lnTo>
                  <a:lnTo>
                    <a:pt x="469" y="8972"/>
                  </a:lnTo>
                  <a:lnTo>
                    <a:pt x="476" y="8962"/>
                  </a:lnTo>
                  <a:lnTo>
                    <a:pt x="483" y="8952"/>
                  </a:lnTo>
                  <a:lnTo>
                    <a:pt x="490" y="8942"/>
                  </a:lnTo>
                  <a:lnTo>
                    <a:pt x="498" y="8932"/>
                  </a:lnTo>
                  <a:lnTo>
                    <a:pt x="507" y="8923"/>
                  </a:lnTo>
                  <a:lnTo>
                    <a:pt x="516" y="8915"/>
                  </a:lnTo>
                  <a:lnTo>
                    <a:pt x="524" y="8906"/>
                  </a:lnTo>
                  <a:lnTo>
                    <a:pt x="534" y="8898"/>
                  </a:lnTo>
                  <a:lnTo>
                    <a:pt x="544" y="8891"/>
                  </a:lnTo>
                  <a:lnTo>
                    <a:pt x="556" y="8884"/>
                  </a:lnTo>
                  <a:lnTo>
                    <a:pt x="566" y="8877"/>
                  </a:lnTo>
                  <a:lnTo>
                    <a:pt x="578" y="8872"/>
                  </a:lnTo>
                  <a:lnTo>
                    <a:pt x="589" y="8866"/>
                  </a:lnTo>
                  <a:lnTo>
                    <a:pt x="601" y="8862"/>
                  </a:lnTo>
                  <a:lnTo>
                    <a:pt x="613" y="8857"/>
                  </a:lnTo>
                  <a:lnTo>
                    <a:pt x="625" y="8853"/>
                  </a:lnTo>
                  <a:lnTo>
                    <a:pt x="638" y="8849"/>
                  </a:lnTo>
                  <a:lnTo>
                    <a:pt x="651" y="8846"/>
                  </a:lnTo>
                  <a:lnTo>
                    <a:pt x="664" y="8845"/>
                  </a:lnTo>
                  <a:lnTo>
                    <a:pt x="678" y="8843"/>
                  </a:lnTo>
                  <a:lnTo>
                    <a:pt x="691" y="8842"/>
                  </a:lnTo>
                  <a:lnTo>
                    <a:pt x="704" y="8842"/>
                  </a:lnTo>
                  <a:close/>
                  <a:moveTo>
                    <a:pt x="704" y="7659"/>
                  </a:moveTo>
                  <a:lnTo>
                    <a:pt x="6628" y="7659"/>
                  </a:lnTo>
                  <a:lnTo>
                    <a:pt x="6642" y="7659"/>
                  </a:lnTo>
                  <a:lnTo>
                    <a:pt x="6655" y="7660"/>
                  </a:lnTo>
                  <a:lnTo>
                    <a:pt x="6669" y="7662"/>
                  </a:lnTo>
                  <a:lnTo>
                    <a:pt x="6682" y="7665"/>
                  </a:lnTo>
                  <a:lnTo>
                    <a:pt x="6694" y="7667"/>
                  </a:lnTo>
                  <a:lnTo>
                    <a:pt x="6707" y="7670"/>
                  </a:lnTo>
                  <a:lnTo>
                    <a:pt x="6720" y="7675"/>
                  </a:lnTo>
                  <a:lnTo>
                    <a:pt x="6732" y="7679"/>
                  </a:lnTo>
                  <a:lnTo>
                    <a:pt x="6744" y="7684"/>
                  </a:lnTo>
                  <a:lnTo>
                    <a:pt x="6755" y="7689"/>
                  </a:lnTo>
                  <a:lnTo>
                    <a:pt x="6766" y="7696"/>
                  </a:lnTo>
                  <a:lnTo>
                    <a:pt x="6777" y="7701"/>
                  </a:lnTo>
                  <a:lnTo>
                    <a:pt x="6787" y="7709"/>
                  </a:lnTo>
                  <a:lnTo>
                    <a:pt x="6797" y="7716"/>
                  </a:lnTo>
                  <a:lnTo>
                    <a:pt x="6807" y="7723"/>
                  </a:lnTo>
                  <a:lnTo>
                    <a:pt x="6817" y="7732"/>
                  </a:lnTo>
                  <a:lnTo>
                    <a:pt x="6826" y="7740"/>
                  </a:lnTo>
                  <a:lnTo>
                    <a:pt x="6834" y="7750"/>
                  </a:lnTo>
                  <a:lnTo>
                    <a:pt x="6842" y="7759"/>
                  </a:lnTo>
                  <a:lnTo>
                    <a:pt x="6849" y="7769"/>
                  </a:lnTo>
                  <a:lnTo>
                    <a:pt x="6856" y="7779"/>
                  </a:lnTo>
                  <a:lnTo>
                    <a:pt x="6863" y="7789"/>
                  </a:lnTo>
                  <a:lnTo>
                    <a:pt x="6868" y="7800"/>
                  </a:lnTo>
                  <a:lnTo>
                    <a:pt x="6874" y="7811"/>
                  </a:lnTo>
                  <a:lnTo>
                    <a:pt x="6879" y="7822"/>
                  </a:lnTo>
                  <a:lnTo>
                    <a:pt x="6883" y="7833"/>
                  </a:lnTo>
                  <a:lnTo>
                    <a:pt x="6887" y="7846"/>
                  </a:lnTo>
                  <a:lnTo>
                    <a:pt x="6889" y="7858"/>
                  </a:lnTo>
                  <a:lnTo>
                    <a:pt x="6893" y="7870"/>
                  </a:lnTo>
                  <a:lnTo>
                    <a:pt x="6894" y="7882"/>
                  </a:lnTo>
                  <a:lnTo>
                    <a:pt x="6895" y="7894"/>
                  </a:lnTo>
                  <a:lnTo>
                    <a:pt x="6895" y="7907"/>
                  </a:lnTo>
                  <a:lnTo>
                    <a:pt x="6895" y="8494"/>
                  </a:lnTo>
                  <a:lnTo>
                    <a:pt x="6895" y="8507"/>
                  </a:lnTo>
                  <a:lnTo>
                    <a:pt x="6894" y="8519"/>
                  </a:lnTo>
                  <a:lnTo>
                    <a:pt x="6893" y="8531"/>
                  </a:lnTo>
                  <a:lnTo>
                    <a:pt x="6889" y="8543"/>
                  </a:lnTo>
                  <a:lnTo>
                    <a:pt x="6887" y="8556"/>
                  </a:lnTo>
                  <a:lnTo>
                    <a:pt x="6883" y="8568"/>
                  </a:lnTo>
                  <a:lnTo>
                    <a:pt x="6879" y="8579"/>
                  </a:lnTo>
                  <a:lnTo>
                    <a:pt x="6874" y="8590"/>
                  </a:lnTo>
                  <a:lnTo>
                    <a:pt x="6868" y="8601"/>
                  </a:lnTo>
                  <a:lnTo>
                    <a:pt x="6863" y="8612"/>
                  </a:lnTo>
                  <a:lnTo>
                    <a:pt x="6856" y="8622"/>
                  </a:lnTo>
                  <a:lnTo>
                    <a:pt x="6849" y="8632"/>
                  </a:lnTo>
                  <a:lnTo>
                    <a:pt x="6842" y="8642"/>
                  </a:lnTo>
                  <a:lnTo>
                    <a:pt x="6834" y="8651"/>
                  </a:lnTo>
                  <a:lnTo>
                    <a:pt x="6826" y="8661"/>
                  </a:lnTo>
                  <a:lnTo>
                    <a:pt x="6817" y="8669"/>
                  </a:lnTo>
                  <a:lnTo>
                    <a:pt x="6807" y="8678"/>
                  </a:lnTo>
                  <a:lnTo>
                    <a:pt x="6797" y="8685"/>
                  </a:lnTo>
                  <a:lnTo>
                    <a:pt x="6787" y="8692"/>
                  </a:lnTo>
                  <a:lnTo>
                    <a:pt x="6777" y="8700"/>
                  </a:lnTo>
                  <a:lnTo>
                    <a:pt x="6766" y="8706"/>
                  </a:lnTo>
                  <a:lnTo>
                    <a:pt x="6755" y="8712"/>
                  </a:lnTo>
                  <a:lnTo>
                    <a:pt x="6744" y="8717"/>
                  </a:lnTo>
                  <a:lnTo>
                    <a:pt x="6732" y="8722"/>
                  </a:lnTo>
                  <a:lnTo>
                    <a:pt x="6720" y="8726"/>
                  </a:lnTo>
                  <a:lnTo>
                    <a:pt x="6707" y="8731"/>
                  </a:lnTo>
                  <a:lnTo>
                    <a:pt x="6694" y="8734"/>
                  </a:lnTo>
                  <a:lnTo>
                    <a:pt x="6682" y="8736"/>
                  </a:lnTo>
                  <a:lnTo>
                    <a:pt x="6669" y="8739"/>
                  </a:lnTo>
                  <a:lnTo>
                    <a:pt x="6655" y="8741"/>
                  </a:lnTo>
                  <a:lnTo>
                    <a:pt x="6642" y="8742"/>
                  </a:lnTo>
                  <a:lnTo>
                    <a:pt x="6628" y="8742"/>
                  </a:lnTo>
                  <a:lnTo>
                    <a:pt x="704" y="8742"/>
                  </a:lnTo>
                  <a:lnTo>
                    <a:pt x="691" y="8742"/>
                  </a:lnTo>
                  <a:lnTo>
                    <a:pt x="678" y="8741"/>
                  </a:lnTo>
                  <a:lnTo>
                    <a:pt x="664" y="8739"/>
                  </a:lnTo>
                  <a:lnTo>
                    <a:pt x="651" y="8736"/>
                  </a:lnTo>
                  <a:lnTo>
                    <a:pt x="638" y="8734"/>
                  </a:lnTo>
                  <a:lnTo>
                    <a:pt x="625" y="8731"/>
                  </a:lnTo>
                  <a:lnTo>
                    <a:pt x="613" y="8726"/>
                  </a:lnTo>
                  <a:lnTo>
                    <a:pt x="601" y="8722"/>
                  </a:lnTo>
                  <a:lnTo>
                    <a:pt x="589" y="8717"/>
                  </a:lnTo>
                  <a:lnTo>
                    <a:pt x="578" y="8712"/>
                  </a:lnTo>
                  <a:lnTo>
                    <a:pt x="566" y="8706"/>
                  </a:lnTo>
                  <a:lnTo>
                    <a:pt x="556" y="8700"/>
                  </a:lnTo>
                  <a:lnTo>
                    <a:pt x="544" y="8692"/>
                  </a:lnTo>
                  <a:lnTo>
                    <a:pt x="534" y="8685"/>
                  </a:lnTo>
                  <a:lnTo>
                    <a:pt x="524" y="8678"/>
                  </a:lnTo>
                  <a:lnTo>
                    <a:pt x="516" y="8669"/>
                  </a:lnTo>
                  <a:lnTo>
                    <a:pt x="507" y="8661"/>
                  </a:lnTo>
                  <a:lnTo>
                    <a:pt x="498" y="8651"/>
                  </a:lnTo>
                  <a:lnTo>
                    <a:pt x="490" y="8642"/>
                  </a:lnTo>
                  <a:lnTo>
                    <a:pt x="483" y="8632"/>
                  </a:lnTo>
                  <a:lnTo>
                    <a:pt x="476" y="8622"/>
                  </a:lnTo>
                  <a:lnTo>
                    <a:pt x="469" y="8612"/>
                  </a:lnTo>
                  <a:lnTo>
                    <a:pt x="463" y="8601"/>
                  </a:lnTo>
                  <a:lnTo>
                    <a:pt x="458" y="8590"/>
                  </a:lnTo>
                  <a:lnTo>
                    <a:pt x="454" y="8579"/>
                  </a:lnTo>
                  <a:lnTo>
                    <a:pt x="449" y="8568"/>
                  </a:lnTo>
                  <a:lnTo>
                    <a:pt x="446" y="8556"/>
                  </a:lnTo>
                  <a:lnTo>
                    <a:pt x="442" y="8543"/>
                  </a:lnTo>
                  <a:lnTo>
                    <a:pt x="440" y="8531"/>
                  </a:lnTo>
                  <a:lnTo>
                    <a:pt x="439" y="8519"/>
                  </a:lnTo>
                  <a:lnTo>
                    <a:pt x="438" y="8507"/>
                  </a:lnTo>
                  <a:lnTo>
                    <a:pt x="437" y="8494"/>
                  </a:lnTo>
                  <a:lnTo>
                    <a:pt x="437" y="7907"/>
                  </a:lnTo>
                  <a:lnTo>
                    <a:pt x="438" y="7894"/>
                  </a:lnTo>
                  <a:lnTo>
                    <a:pt x="439" y="7882"/>
                  </a:lnTo>
                  <a:lnTo>
                    <a:pt x="440" y="7870"/>
                  </a:lnTo>
                  <a:lnTo>
                    <a:pt x="442" y="7858"/>
                  </a:lnTo>
                  <a:lnTo>
                    <a:pt x="446" y="7846"/>
                  </a:lnTo>
                  <a:lnTo>
                    <a:pt x="449" y="7833"/>
                  </a:lnTo>
                  <a:lnTo>
                    <a:pt x="454" y="7822"/>
                  </a:lnTo>
                  <a:lnTo>
                    <a:pt x="458" y="7811"/>
                  </a:lnTo>
                  <a:lnTo>
                    <a:pt x="463" y="7800"/>
                  </a:lnTo>
                  <a:lnTo>
                    <a:pt x="469" y="7789"/>
                  </a:lnTo>
                  <a:lnTo>
                    <a:pt x="476" y="7779"/>
                  </a:lnTo>
                  <a:lnTo>
                    <a:pt x="483" y="7769"/>
                  </a:lnTo>
                  <a:lnTo>
                    <a:pt x="490" y="7759"/>
                  </a:lnTo>
                  <a:lnTo>
                    <a:pt x="498" y="7750"/>
                  </a:lnTo>
                  <a:lnTo>
                    <a:pt x="507" y="7740"/>
                  </a:lnTo>
                  <a:lnTo>
                    <a:pt x="516" y="7732"/>
                  </a:lnTo>
                  <a:lnTo>
                    <a:pt x="524" y="7723"/>
                  </a:lnTo>
                  <a:lnTo>
                    <a:pt x="534" y="7716"/>
                  </a:lnTo>
                  <a:lnTo>
                    <a:pt x="544" y="7709"/>
                  </a:lnTo>
                  <a:lnTo>
                    <a:pt x="556" y="7701"/>
                  </a:lnTo>
                  <a:lnTo>
                    <a:pt x="566" y="7696"/>
                  </a:lnTo>
                  <a:lnTo>
                    <a:pt x="578" y="7689"/>
                  </a:lnTo>
                  <a:lnTo>
                    <a:pt x="589" y="7684"/>
                  </a:lnTo>
                  <a:lnTo>
                    <a:pt x="601" y="7679"/>
                  </a:lnTo>
                  <a:lnTo>
                    <a:pt x="613" y="7675"/>
                  </a:lnTo>
                  <a:lnTo>
                    <a:pt x="625" y="7670"/>
                  </a:lnTo>
                  <a:lnTo>
                    <a:pt x="638" y="7667"/>
                  </a:lnTo>
                  <a:lnTo>
                    <a:pt x="651" y="7665"/>
                  </a:lnTo>
                  <a:lnTo>
                    <a:pt x="664" y="7662"/>
                  </a:lnTo>
                  <a:lnTo>
                    <a:pt x="678" y="7660"/>
                  </a:lnTo>
                  <a:lnTo>
                    <a:pt x="691" y="7659"/>
                  </a:lnTo>
                  <a:lnTo>
                    <a:pt x="704" y="7659"/>
                  </a:lnTo>
                  <a:close/>
                  <a:moveTo>
                    <a:pt x="704" y="6477"/>
                  </a:moveTo>
                  <a:lnTo>
                    <a:pt x="6628" y="6477"/>
                  </a:lnTo>
                  <a:lnTo>
                    <a:pt x="6642" y="6477"/>
                  </a:lnTo>
                  <a:lnTo>
                    <a:pt x="6655" y="6478"/>
                  </a:lnTo>
                  <a:lnTo>
                    <a:pt x="6669" y="6480"/>
                  </a:lnTo>
                  <a:lnTo>
                    <a:pt x="6682" y="6482"/>
                  </a:lnTo>
                  <a:lnTo>
                    <a:pt x="6694" y="6484"/>
                  </a:lnTo>
                  <a:lnTo>
                    <a:pt x="6707" y="6488"/>
                  </a:lnTo>
                  <a:lnTo>
                    <a:pt x="6720" y="6492"/>
                  </a:lnTo>
                  <a:lnTo>
                    <a:pt x="6732" y="6497"/>
                  </a:lnTo>
                  <a:lnTo>
                    <a:pt x="6744" y="6501"/>
                  </a:lnTo>
                  <a:lnTo>
                    <a:pt x="6755" y="6506"/>
                  </a:lnTo>
                  <a:lnTo>
                    <a:pt x="6766" y="6513"/>
                  </a:lnTo>
                  <a:lnTo>
                    <a:pt x="6777" y="6519"/>
                  </a:lnTo>
                  <a:lnTo>
                    <a:pt x="6787" y="6526"/>
                  </a:lnTo>
                  <a:lnTo>
                    <a:pt x="6797" y="6533"/>
                  </a:lnTo>
                  <a:lnTo>
                    <a:pt x="6807" y="6541"/>
                  </a:lnTo>
                  <a:lnTo>
                    <a:pt x="6817" y="6550"/>
                  </a:lnTo>
                  <a:lnTo>
                    <a:pt x="6826" y="6559"/>
                  </a:lnTo>
                  <a:lnTo>
                    <a:pt x="6834" y="6568"/>
                  </a:lnTo>
                  <a:lnTo>
                    <a:pt x="6842" y="6576"/>
                  </a:lnTo>
                  <a:lnTo>
                    <a:pt x="6849" y="6586"/>
                  </a:lnTo>
                  <a:lnTo>
                    <a:pt x="6856" y="6596"/>
                  </a:lnTo>
                  <a:lnTo>
                    <a:pt x="6863" y="6606"/>
                  </a:lnTo>
                  <a:lnTo>
                    <a:pt x="6868" y="6617"/>
                  </a:lnTo>
                  <a:lnTo>
                    <a:pt x="6874" y="6629"/>
                  </a:lnTo>
                  <a:lnTo>
                    <a:pt x="6879" y="6640"/>
                  </a:lnTo>
                  <a:lnTo>
                    <a:pt x="6883" y="6651"/>
                  </a:lnTo>
                  <a:lnTo>
                    <a:pt x="6887" y="6663"/>
                  </a:lnTo>
                  <a:lnTo>
                    <a:pt x="6889" y="6675"/>
                  </a:lnTo>
                  <a:lnTo>
                    <a:pt x="6893" y="6687"/>
                  </a:lnTo>
                  <a:lnTo>
                    <a:pt x="6894" y="6700"/>
                  </a:lnTo>
                  <a:lnTo>
                    <a:pt x="6895" y="6712"/>
                  </a:lnTo>
                  <a:lnTo>
                    <a:pt x="6895" y="6725"/>
                  </a:lnTo>
                  <a:lnTo>
                    <a:pt x="6895" y="7312"/>
                  </a:lnTo>
                  <a:lnTo>
                    <a:pt x="6895" y="7324"/>
                  </a:lnTo>
                  <a:lnTo>
                    <a:pt x="6894" y="7336"/>
                  </a:lnTo>
                  <a:lnTo>
                    <a:pt x="6893" y="7350"/>
                  </a:lnTo>
                  <a:lnTo>
                    <a:pt x="6889" y="7362"/>
                  </a:lnTo>
                  <a:lnTo>
                    <a:pt x="6887" y="7373"/>
                  </a:lnTo>
                  <a:lnTo>
                    <a:pt x="6883" y="7385"/>
                  </a:lnTo>
                  <a:lnTo>
                    <a:pt x="6879" y="7396"/>
                  </a:lnTo>
                  <a:lnTo>
                    <a:pt x="6874" y="7407"/>
                  </a:lnTo>
                  <a:lnTo>
                    <a:pt x="6868" y="7418"/>
                  </a:lnTo>
                  <a:lnTo>
                    <a:pt x="6863" y="7429"/>
                  </a:lnTo>
                  <a:lnTo>
                    <a:pt x="6856" y="7439"/>
                  </a:lnTo>
                  <a:lnTo>
                    <a:pt x="6849" y="7449"/>
                  </a:lnTo>
                  <a:lnTo>
                    <a:pt x="6842" y="7459"/>
                  </a:lnTo>
                  <a:lnTo>
                    <a:pt x="6834" y="7469"/>
                  </a:lnTo>
                  <a:lnTo>
                    <a:pt x="6826" y="7478"/>
                  </a:lnTo>
                  <a:lnTo>
                    <a:pt x="6817" y="7486"/>
                  </a:lnTo>
                  <a:lnTo>
                    <a:pt x="6807" y="7495"/>
                  </a:lnTo>
                  <a:lnTo>
                    <a:pt x="6797" y="7503"/>
                  </a:lnTo>
                  <a:lnTo>
                    <a:pt x="6787" y="7510"/>
                  </a:lnTo>
                  <a:lnTo>
                    <a:pt x="6777" y="7517"/>
                  </a:lnTo>
                  <a:lnTo>
                    <a:pt x="6766" y="7524"/>
                  </a:lnTo>
                  <a:lnTo>
                    <a:pt x="6755" y="7529"/>
                  </a:lnTo>
                  <a:lnTo>
                    <a:pt x="6744" y="7535"/>
                  </a:lnTo>
                  <a:lnTo>
                    <a:pt x="6732" y="7539"/>
                  </a:lnTo>
                  <a:lnTo>
                    <a:pt x="6720" y="7544"/>
                  </a:lnTo>
                  <a:lnTo>
                    <a:pt x="6707" y="7548"/>
                  </a:lnTo>
                  <a:lnTo>
                    <a:pt x="6694" y="7552"/>
                  </a:lnTo>
                  <a:lnTo>
                    <a:pt x="6682" y="7554"/>
                  </a:lnTo>
                  <a:lnTo>
                    <a:pt x="6669" y="7556"/>
                  </a:lnTo>
                  <a:lnTo>
                    <a:pt x="6655" y="7558"/>
                  </a:lnTo>
                  <a:lnTo>
                    <a:pt x="6642" y="7559"/>
                  </a:lnTo>
                  <a:lnTo>
                    <a:pt x="6628" y="7559"/>
                  </a:lnTo>
                  <a:lnTo>
                    <a:pt x="704" y="7559"/>
                  </a:lnTo>
                  <a:lnTo>
                    <a:pt x="691" y="7559"/>
                  </a:lnTo>
                  <a:lnTo>
                    <a:pt x="678" y="7558"/>
                  </a:lnTo>
                  <a:lnTo>
                    <a:pt x="664" y="7556"/>
                  </a:lnTo>
                  <a:lnTo>
                    <a:pt x="651" y="7554"/>
                  </a:lnTo>
                  <a:lnTo>
                    <a:pt x="638" y="7552"/>
                  </a:lnTo>
                  <a:lnTo>
                    <a:pt x="625" y="7548"/>
                  </a:lnTo>
                  <a:lnTo>
                    <a:pt x="613" y="7544"/>
                  </a:lnTo>
                  <a:lnTo>
                    <a:pt x="601" y="7539"/>
                  </a:lnTo>
                  <a:lnTo>
                    <a:pt x="589" y="7535"/>
                  </a:lnTo>
                  <a:lnTo>
                    <a:pt x="578" y="7529"/>
                  </a:lnTo>
                  <a:lnTo>
                    <a:pt x="566" y="7524"/>
                  </a:lnTo>
                  <a:lnTo>
                    <a:pt x="556" y="7517"/>
                  </a:lnTo>
                  <a:lnTo>
                    <a:pt x="544" y="7510"/>
                  </a:lnTo>
                  <a:lnTo>
                    <a:pt x="534" y="7503"/>
                  </a:lnTo>
                  <a:lnTo>
                    <a:pt x="524" y="7495"/>
                  </a:lnTo>
                  <a:lnTo>
                    <a:pt x="516" y="7486"/>
                  </a:lnTo>
                  <a:lnTo>
                    <a:pt x="507" y="7478"/>
                  </a:lnTo>
                  <a:lnTo>
                    <a:pt x="498" y="7469"/>
                  </a:lnTo>
                  <a:lnTo>
                    <a:pt x="490" y="7459"/>
                  </a:lnTo>
                  <a:lnTo>
                    <a:pt x="483" y="7449"/>
                  </a:lnTo>
                  <a:lnTo>
                    <a:pt x="476" y="7439"/>
                  </a:lnTo>
                  <a:lnTo>
                    <a:pt x="469" y="7429"/>
                  </a:lnTo>
                  <a:lnTo>
                    <a:pt x="463" y="7418"/>
                  </a:lnTo>
                  <a:lnTo>
                    <a:pt x="458" y="7407"/>
                  </a:lnTo>
                  <a:lnTo>
                    <a:pt x="454" y="7396"/>
                  </a:lnTo>
                  <a:lnTo>
                    <a:pt x="449" y="7385"/>
                  </a:lnTo>
                  <a:lnTo>
                    <a:pt x="446" y="7373"/>
                  </a:lnTo>
                  <a:lnTo>
                    <a:pt x="442" y="7362"/>
                  </a:lnTo>
                  <a:lnTo>
                    <a:pt x="440" y="7350"/>
                  </a:lnTo>
                  <a:lnTo>
                    <a:pt x="439" y="7336"/>
                  </a:lnTo>
                  <a:lnTo>
                    <a:pt x="438" y="7324"/>
                  </a:lnTo>
                  <a:lnTo>
                    <a:pt x="437" y="7312"/>
                  </a:lnTo>
                  <a:lnTo>
                    <a:pt x="437" y="6725"/>
                  </a:lnTo>
                  <a:lnTo>
                    <a:pt x="438" y="6712"/>
                  </a:lnTo>
                  <a:lnTo>
                    <a:pt x="439" y="6700"/>
                  </a:lnTo>
                  <a:lnTo>
                    <a:pt x="440" y="6687"/>
                  </a:lnTo>
                  <a:lnTo>
                    <a:pt x="442" y="6675"/>
                  </a:lnTo>
                  <a:lnTo>
                    <a:pt x="446" y="6663"/>
                  </a:lnTo>
                  <a:lnTo>
                    <a:pt x="449" y="6651"/>
                  </a:lnTo>
                  <a:lnTo>
                    <a:pt x="454" y="6640"/>
                  </a:lnTo>
                  <a:lnTo>
                    <a:pt x="458" y="6629"/>
                  </a:lnTo>
                  <a:lnTo>
                    <a:pt x="463" y="6617"/>
                  </a:lnTo>
                  <a:lnTo>
                    <a:pt x="469" y="6606"/>
                  </a:lnTo>
                  <a:lnTo>
                    <a:pt x="476" y="6596"/>
                  </a:lnTo>
                  <a:lnTo>
                    <a:pt x="483" y="6586"/>
                  </a:lnTo>
                  <a:lnTo>
                    <a:pt x="490" y="6576"/>
                  </a:lnTo>
                  <a:lnTo>
                    <a:pt x="498" y="6568"/>
                  </a:lnTo>
                  <a:lnTo>
                    <a:pt x="507" y="6559"/>
                  </a:lnTo>
                  <a:lnTo>
                    <a:pt x="516" y="6550"/>
                  </a:lnTo>
                  <a:lnTo>
                    <a:pt x="524" y="6541"/>
                  </a:lnTo>
                  <a:lnTo>
                    <a:pt x="534" y="6533"/>
                  </a:lnTo>
                  <a:lnTo>
                    <a:pt x="544" y="6526"/>
                  </a:lnTo>
                  <a:lnTo>
                    <a:pt x="556" y="6519"/>
                  </a:lnTo>
                  <a:lnTo>
                    <a:pt x="566" y="6513"/>
                  </a:lnTo>
                  <a:lnTo>
                    <a:pt x="578" y="6506"/>
                  </a:lnTo>
                  <a:lnTo>
                    <a:pt x="589" y="6501"/>
                  </a:lnTo>
                  <a:lnTo>
                    <a:pt x="601" y="6497"/>
                  </a:lnTo>
                  <a:lnTo>
                    <a:pt x="613" y="6492"/>
                  </a:lnTo>
                  <a:lnTo>
                    <a:pt x="625" y="6488"/>
                  </a:lnTo>
                  <a:lnTo>
                    <a:pt x="638" y="6484"/>
                  </a:lnTo>
                  <a:lnTo>
                    <a:pt x="651" y="6482"/>
                  </a:lnTo>
                  <a:lnTo>
                    <a:pt x="664" y="6480"/>
                  </a:lnTo>
                  <a:lnTo>
                    <a:pt x="678" y="6478"/>
                  </a:lnTo>
                  <a:lnTo>
                    <a:pt x="691" y="6477"/>
                  </a:lnTo>
                  <a:lnTo>
                    <a:pt x="704" y="6477"/>
                  </a:lnTo>
                  <a:close/>
                  <a:moveTo>
                    <a:pt x="704" y="5294"/>
                  </a:moveTo>
                  <a:lnTo>
                    <a:pt x="6628" y="5294"/>
                  </a:lnTo>
                  <a:lnTo>
                    <a:pt x="6642" y="5295"/>
                  </a:lnTo>
                  <a:lnTo>
                    <a:pt x="6655" y="5295"/>
                  </a:lnTo>
                  <a:lnTo>
                    <a:pt x="6669" y="5297"/>
                  </a:lnTo>
                  <a:lnTo>
                    <a:pt x="6682" y="5299"/>
                  </a:lnTo>
                  <a:lnTo>
                    <a:pt x="6694" y="5302"/>
                  </a:lnTo>
                  <a:lnTo>
                    <a:pt x="6707" y="5305"/>
                  </a:lnTo>
                  <a:lnTo>
                    <a:pt x="6720" y="5309"/>
                  </a:lnTo>
                  <a:lnTo>
                    <a:pt x="6732" y="5314"/>
                  </a:lnTo>
                  <a:lnTo>
                    <a:pt x="6744" y="5318"/>
                  </a:lnTo>
                  <a:lnTo>
                    <a:pt x="6755" y="5324"/>
                  </a:lnTo>
                  <a:lnTo>
                    <a:pt x="6766" y="5331"/>
                  </a:lnTo>
                  <a:lnTo>
                    <a:pt x="6777" y="5337"/>
                  </a:lnTo>
                  <a:lnTo>
                    <a:pt x="6787" y="5344"/>
                  </a:lnTo>
                  <a:lnTo>
                    <a:pt x="6797" y="5351"/>
                  </a:lnTo>
                  <a:lnTo>
                    <a:pt x="6807" y="5358"/>
                  </a:lnTo>
                  <a:lnTo>
                    <a:pt x="6817" y="5367"/>
                  </a:lnTo>
                  <a:lnTo>
                    <a:pt x="6826" y="5376"/>
                  </a:lnTo>
                  <a:lnTo>
                    <a:pt x="6834" y="5385"/>
                  </a:lnTo>
                  <a:lnTo>
                    <a:pt x="6842" y="5394"/>
                  </a:lnTo>
                  <a:lnTo>
                    <a:pt x="6849" y="5404"/>
                  </a:lnTo>
                  <a:lnTo>
                    <a:pt x="6856" y="5414"/>
                  </a:lnTo>
                  <a:lnTo>
                    <a:pt x="6863" y="5424"/>
                  </a:lnTo>
                  <a:lnTo>
                    <a:pt x="6868" y="5435"/>
                  </a:lnTo>
                  <a:lnTo>
                    <a:pt x="6874" y="5446"/>
                  </a:lnTo>
                  <a:lnTo>
                    <a:pt x="6879" y="5457"/>
                  </a:lnTo>
                  <a:lnTo>
                    <a:pt x="6883" y="5468"/>
                  </a:lnTo>
                  <a:lnTo>
                    <a:pt x="6887" y="5480"/>
                  </a:lnTo>
                  <a:lnTo>
                    <a:pt x="6889" y="5493"/>
                  </a:lnTo>
                  <a:lnTo>
                    <a:pt x="6893" y="5505"/>
                  </a:lnTo>
                  <a:lnTo>
                    <a:pt x="6894" y="5517"/>
                  </a:lnTo>
                  <a:lnTo>
                    <a:pt x="6895" y="5529"/>
                  </a:lnTo>
                  <a:lnTo>
                    <a:pt x="6895" y="5542"/>
                  </a:lnTo>
                  <a:lnTo>
                    <a:pt x="6895" y="6129"/>
                  </a:lnTo>
                  <a:lnTo>
                    <a:pt x="6895" y="6142"/>
                  </a:lnTo>
                  <a:lnTo>
                    <a:pt x="6894" y="6155"/>
                  </a:lnTo>
                  <a:lnTo>
                    <a:pt x="6893" y="6167"/>
                  </a:lnTo>
                  <a:lnTo>
                    <a:pt x="6889" y="6179"/>
                  </a:lnTo>
                  <a:lnTo>
                    <a:pt x="6887" y="6190"/>
                  </a:lnTo>
                  <a:lnTo>
                    <a:pt x="6883" y="6203"/>
                  </a:lnTo>
                  <a:lnTo>
                    <a:pt x="6879" y="6214"/>
                  </a:lnTo>
                  <a:lnTo>
                    <a:pt x="6874" y="6226"/>
                  </a:lnTo>
                  <a:lnTo>
                    <a:pt x="6868" y="6236"/>
                  </a:lnTo>
                  <a:lnTo>
                    <a:pt x="6863" y="6247"/>
                  </a:lnTo>
                  <a:lnTo>
                    <a:pt x="6856" y="6257"/>
                  </a:lnTo>
                  <a:lnTo>
                    <a:pt x="6849" y="6267"/>
                  </a:lnTo>
                  <a:lnTo>
                    <a:pt x="6842" y="6277"/>
                  </a:lnTo>
                  <a:lnTo>
                    <a:pt x="6834" y="6287"/>
                  </a:lnTo>
                  <a:lnTo>
                    <a:pt x="6826" y="6296"/>
                  </a:lnTo>
                  <a:lnTo>
                    <a:pt x="6817" y="6305"/>
                  </a:lnTo>
                  <a:lnTo>
                    <a:pt x="6807" y="6312"/>
                  </a:lnTo>
                  <a:lnTo>
                    <a:pt x="6797" y="6320"/>
                  </a:lnTo>
                  <a:lnTo>
                    <a:pt x="6787" y="6328"/>
                  </a:lnTo>
                  <a:lnTo>
                    <a:pt x="6777" y="6335"/>
                  </a:lnTo>
                  <a:lnTo>
                    <a:pt x="6766" y="6341"/>
                  </a:lnTo>
                  <a:lnTo>
                    <a:pt x="6755" y="6347"/>
                  </a:lnTo>
                  <a:lnTo>
                    <a:pt x="6744" y="6352"/>
                  </a:lnTo>
                  <a:lnTo>
                    <a:pt x="6732" y="6358"/>
                  </a:lnTo>
                  <a:lnTo>
                    <a:pt x="6720" y="6362"/>
                  </a:lnTo>
                  <a:lnTo>
                    <a:pt x="6707" y="6366"/>
                  </a:lnTo>
                  <a:lnTo>
                    <a:pt x="6694" y="6369"/>
                  </a:lnTo>
                  <a:lnTo>
                    <a:pt x="6682" y="6372"/>
                  </a:lnTo>
                  <a:lnTo>
                    <a:pt x="6669" y="6374"/>
                  </a:lnTo>
                  <a:lnTo>
                    <a:pt x="6655" y="6376"/>
                  </a:lnTo>
                  <a:lnTo>
                    <a:pt x="6642" y="6377"/>
                  </a:lnTo>
                  <a:lnTo>
                    <a:pt x="6628" y="6377"/>
                  </a:lnTo>
                  <a:lnTo>
                    <a:pt x="704" y="6377"/>
                  </a:lnTo>
                  <a:lnTo>
                    <a:pt x="691" y="6377"/>
                  </a:lnTo>
                  <a:lnTo>
                    <a:pt x="678" y="6376"/>
                  </a:lnTo>
                  <a:lnTo>
                    <a:pt x="664" y="6374"/>
                  </a:lnTo>
                  <a:lnTo>
                    <a:pt x="651" y="6372"/>
                  </a:lnTo>
                  <a:lnTo>
                    <a:pt x="638" y="6369"/>
                  </a:lnTo>
                  <a:lnTo>
                    <a:pt x="625" y="6366"/>
                  </a:lnTo>
                  <a:lnTo>
                    <a:pt x="613" y="6362"/>
                  </a:lnTo>
                  <a:lnTo>
                    <a:pt x="601" y="6358"/>
                  </a:lnTo>
                  <a:lnTo>
                    <a:pt x="589" y="6352"/>
                  </a:lnTo>
                  <a:lnTo>
                    <a:pt x="578" y="6347"/>
                  </a:lnTo>
                  <a:lnTo>
                    <a:pt x="566" y="6341"/>
                  </a:lnTo>
                  <a:lnTo>
                    <a:pt x="556" y="6335"/>
                  </a:lnTo>
                  <a:lnTo>
                    <a:pt x="544" y="6328"/>
                  </a:lnTo>
                  <a:lnTo>
                    <a:pt x="534" y="6320"/>
                  </a:lnTo>
                  <a:lnTo>
                    <a:pt x="524" y="6312"/>
                  </a:lnTo>
                  <a:lnTo>
                    <a:pt x="516" y="6305"/>
                  </a:lnTo>
                  <a:lnTo>
                    <a:pt x="507" y="6296"/>
                  </a:lnTo>
                  <a:lnTo>
                    <a:pt x="498" y="6287"/>
                  </a:lnTo>
                  <a:lnTo>
                    <a:pt x="490" y="6277"/>
                  </a:lnTo>
                  <a:lnTo>
                    <a:pt x="483" y="6267"/>
                  </a:lnTo>
                  <a:lnTo>
                    <a:pt x="476" y="6257"/>
                  </a:lnTo>
                  <a:lnTo>
                    <a:pt x="469" y="6247"/>
                  </a:lnTo>
                  <a:lnTo>
                    <a:pt x="463" y="6236"/>
                  </a:lnTo>
                  <a:lnTo>
                    <a:pt x="458" y="6226"/>
                  </a:lnTo>
                  <a:lnTo>
                    <a:pt x="454" y="6214"/>
                  </a:lnTo>
                  <a:lnTo>
                    <a:pt x="449" y="6203"/>
                  </a:lnTo>
                  <a:lnTo>
                    <a:pt x="446" y="6190"/>
                  </a:lnTo>
                  <a:lnTo>
                    <a:pt x="442" y="6179"/>
                  </a:lnTo>
                  <a:lnTo>
                    <a:pt x="440" y="6167"/>
                  </a:lnTo>
                  <a:lnTo>
                    <a:pt x="439" y="6155"/>
                  </a:lnTo>
                  <a:lnTo>
                    <a:pt x="438" y="6142"/>
                  </a:lnTo>
                  <a:lnTo>
                    <a:pt x="437" y="6129"/>
                  </a:lnTo>
                  <a:lnTo>
                    <a:pt x="437" y="5542"/>
                  </a:lnTo>
                  <a:lnTo>
                    <a:pt x="438" y="5529"/>
                  </a:lnTo>
                  <a:lnTo>
                    <a:pt x="439" y="5517"/>
                  </a:lnTo>
                  <a:lnTo>
                    <a:pt x="440" y="5505"/>
                  </a:lnTo>
                  <a:lnTo>
                    <a:pt x="442" y="5493"/>
                  </a:lnTo>
                  <a:lnTo>
                    <a:pt x="446" y="5480"/>
                  </a:lnTo>
                  <a:lnTo>
                    <a:pt x="449" y="5468"/>
                  </a:lnTo>
                  <a:lnTo>
                    <a:pt x="454" y="5457"/>
                  </a:lnTo>
                  <a:lnTo>
                    <a:pt x="458" y="5446"/>
                  </a:lnTo>
                  <a:lnTo>
                    <a:pt x="463" y="5435"/>
                  </a:lnTo>
                  <a:lnTo>
                    <a:pt x="469" y="5424"/>
                  </a:lnTo>
                  <a:lnTo>
                    <a:pt x="476" y="5414"/>
                  </a:lnTo>
                  <a:lnTo>
                    <a:pt x="483" y="5404"/>
                  </a:lnTo>
                  <a:lnTo>
                    <a:pt x="490" y="5394"/>
                  </a:lnTo>
                  <a:lnTo>
                    <a:pt x="498" y="5385"/>
                  </a:lnTo>
                  <a:lnTo>
                    <a:pt x="507" y="5376"/>
                  </a:lnTo>
                  <a:lnTo>
                    <a:pt x="516" y="5367"/>
                  </a:lnTo>
                  <a:lnTo>
                    <a:pt x="524" y="5358"/>
                  </a:lnTo>
                  <a:lnTo>
                    <a:pt x="534" y="5351"/>
                  </a:lnTo>
                  <a:lnTo>
                    <a:pt x="544" y="5344"/>
                  </a:lnTo>
                  <a:lnTo>
                    <a:pt x="556" y="5337"/>
                  </a:lnTo>
                  <a:lnTo>
                    <a:pt x="566" y="5331"/>
                  </a:lnTo>
                  <a:lnTo>
                    <a:pt x="578" y="5324"/>
                  </a:lnTo>
                  <a:lnTo>
                    <a:pt x="589" y="5318"/>
                  </a:lnTo>
                  <a:lnTo>
                    <a:pt x="601" y="5314"/>
                  </a:lnTo>
                  <a:lnTo>
                    <a:pt x="613" y="5309"/>
                  </a:lnTo>
                  <a:lnTo>
                    <a:pt x="625" y="5305"/>
                  </a:lnTo>
                  <a:lnTo>
                    <a:pt x="638" y="5302"/>
                  </a:lnTo>
                  <a:lnTo>
                    <a:pt x="651" y="5299"/>
                  </a:lnTo>
                  <a:lnTo>
                    <a:pt x="664" y="5297"/>
                  </a:lnTo>
                  <a:lnTo>
                    <a:pt x="678" y="5295"/>
                  </a:lnTo>
                  <a:lnTo>
                    <a:pt x="691" y="5295"/>
                  </a:lnTo>
                  <a:lnTo>
                    <a:pt x="704" y="5294"/>
                  </a:lnTo>
                  <a:close/>
                  <a:moveTo>
                    <a:pt x="704" y="4111"/>
                  </a:moveTo>
                  <a:lnTo>
                    <a:pt x="6628" y="4111"/>
                  </a:lnTo>
                  <a:lnTo>
                    <a:pt x="6642" y="4112"/>
                  </a:lnTo>
                  <a:lnTo>
                    <a:pt x="6655" y="4112"/>
                  </a:lnTo>
                  <a:lnTo>
                    <a:pt x="6669" y="4115"/>
                  </a:lnTo>
                  <a:lnTo>
                    <a:pt x="6682" y="4117"/>
                  </a:lnTo>
                  <a:lnTo>
                    <a:pt x="6694" y="4119"/>
                  </a:lnTo>
                  <a:lnTo>
                    <a:pt x="6707" y="4122"/>
                  </a:lnTo>
                  <a:lnTo>
                    <a:pt x="6720" y="4127"/>
                  </a:lnTo>
                  <a:lnTo>
                    <a:pt x="6732" y="4131"/>
                  </a:lnTo>
                  <a:lnTo>
                    <a:pt x="6744" y="4136"/>
                  </a:lnTo>
                  <a:lnTo>
                    <a:pt x="6755" y="4141"/>
                  </a:lnTo>
                  <a:lnTo>
                    <a:pt x="6766" y="4148"/>
                  </a:lnTo>
                  <a:lnTo>
                    <a:pt x="6777" y="4155"/>
                  </a:lnTo>
                  <a:lnTo>
                    <a:pt x="6787" y="4161"/>
                  </a:lnTo>
                  <a:lnTo>
                    <a:pt x="6797" y="4169"/>
                  </a:lnTo>
                  <a:lnTo>
                    <a:pt x="6807" y="4177"/>
                  </a:lnTo>
                  <a:lnTo>
                    <a:pt x="6817" y="4185"/>
                  </a:lnTo>
                  <a:lnTo>
                    <a:pt x="6826" y="4193"/>
                  </a:lnTo>
                  <a:lnTo>
                    <a:pt x="6834" y="4202"/>
                  </a:lnTo>
                  <a:lnTo>
                    <a:pt x="6842" y="4211"/>
                  </a:lnTo>
                  <a:lnTo>
                    <a:pt x="6849" y="4221"/>
                  </a:lnTo>
                  <a:lnTo>
                    <a:pt x="6856" y="4231"/>
                  </a:lnTo>
                  <a:lnTo>
                    <a:pt x="6863" y="4241"/>
                  </a:lnTo>
                  <a:lnTo>
                    <a:pt x="6868" y="4252"/>
                  </a:lnTo>
                  <a:lnTo>
                    <a:pt x="6874" y="4263"/>
                  </a:lnTo>
                  <a:lnTo>
                    <a:pt x="6879" y="4274"/>
                  </a:lnTo>
                  <a:lnTo>
                    <a:pt x="6883" y="4287"/>
                  </a:lnTo>
                  <a:lnTo>
                    <a:pt x="6887" y="4298"/>
                  </a:lnTo>
                  <a:lnTo>
                    <a:pt x="6889" y="4310"/>
                  </a:lnTo>
                  <a:lnTo>
                    <a:pt x="6893" y="4322"/>
                  </a:lnTo>
                  <a:lnTo>
                    <a:pt x="6894" y="4334"/>
                  </a:lnTo>
                  <a:lnTo>
                    <a:pt x="6895" y="4347"/>
                  </a:lnTo>
                  <a:lnTo>
                    <a:pt x="6895" y="4360"/>
                  </a:lnTo>
                  <a:lnTo>
                    <a:pt x="6895" y="4947"/>
                  </a:lnTo>
                  <a:lnTo>
                    <a:pt x="6895" y="4959"/>
                  </a:lnTo>
                  <a:lnTo>
                    <a:pt x="6894" y="4972"/>
                  </a:lnTo>
                  <a:lnTo>
                    <a:pt x="6893" y="4984"/>
                  </a:lnTo>
                  <a:lnTo>
                    <a:pt x="6889" y="4997"/>
                  </a:lnTo>
                  <a:lnTo>
                    <a:pt x="6887" y="5009"/>
                  </a:lnTo>
                  <a:lnTo>
                    <a:pt x="6883" y="5020"/>
                  </a:lnTo>
                  <a:lnTo>
                    <a:pt x="6879" y="5031"/>
                  </a:lnTo>
                  <a:lnTo>
                    <a:pt x="6874" y="5043"/>
                  </a:lnTo>
                  <a:lnTo>
                    <a:pt x="6868" y="5054"/>
                  </a:lnTo>
                  <a:lnTo>
                    <a:pt x="6863" y="5064"/>
                  </a:lnTo>
                  <a:lnTo>
                    <a:pt x="6856" y="5074"/>
                  </a:lnTo>
                  <a:lnTo>
                    <a:pt x="6849" y="5085"/>
                  </a:lnTo>
                  <a:lnTo>
                    <a:pt x="6842" y="5094"/>
                  </a:lnTo>
                  <a:lnTo>
                    <a:pt x="6834" y="5104"/>
                  </a:lnTo>
                  <a:lnTo>
                    <a:pt x="6826" y="5113"/>
                  </a:lnTo>
                  <a:lnTo>
                    <a:pt x="6817" y="5122"/>
                  </a:lnTo>
                  <a:lnTo>
                    <a:pt x="6807" y="5130"/>
                  </a:lnTo>
                  <a:lnTo>
                    <a:pt x="6797" y="5138"/>
                  </a:lnTo>
                  <a:lnTo>
                    <a:pt x="6787" y="5145"/>
                  </a:lnTo>
                  <a:lnTo>
                    <a:pt x="6777" y="5152"/>
                  </a:lnTo>
                  <a:lnTo>
                    <a:pt x="6766" y="5159"/>
                  </a:lnTo>
                  <a:lnTo>
                    <a:pt x="6755" y="5164"/>
                  </a:lnTo>
                  <a:lnTo>
                    <a:pt x="6744" y="5170"/>
                  </a:lnTo>
                  <a:lnTo>
                    <a:pt x="6732" y="5175"/>
                  </a:lnTo>
                  <a:lnTo>
                    <a:pt x="6720" y="5180"/>
                  </a:lnTo>
                  <a:lnTo>
                    <a:pt x="6707" y="5183"/>
                  </a:lnTo>
                  <a:lnTo>
                    <a:pt x="6694" y="5186"/>
                  </a:lnTo>
                  <a:lnTo>
                    <a:pt x="6682" y="5190"/>
                  </a:lnTo>
                  <a:lnTo>
                    <a:pt x="6669" y="5192"/>
                  </a:lnTo>
                  <a:lnTo>
                    <a:pt x="6655" y="5193"/>
                  </a:lnTo>
                  <a:lnTo>
                    <a:pt x="6642" y="5194"/>
                  </a:lnTo>
                  <a:lnTo>
                    <a:pt x="6628" y="5194"/>
                  </a:lnTo>
                  <a:lnTo>
                    <a:pt x="704" y="5194"/>
                  </a:lnTo>
                  <a:lnTo>
                    <a:pt x="691" y="5194"/>
                  </a:lnTo>
                  <a:lnTo>
                    <a:pt x="678" y="5193"/>
                  </a:lnTo>
                  <a:lnTo>
                    <a:pt x="664" y="5192"/>
                  </a:lnTo>
                  <a:lnTo>
                    <a:pt x="651" y="5190"/>
                  </a:lnTo>
                  <a:lnTo>
                    <a:pt x="638" y="5186"/>
                  </a:lnTo>
                  <a:lnTo>
                    <a:pt x="625" y="5183"/>
                  </a:lnTo>
                  <a:lnTo>
                    <a:pt x="613" y="5180"/>
                  </a:lnTo>
                  <a:lnTo>
                    <a:pt x="601" y="5175"/>
                  </a:lnTo>
                  <a:lnTo>
                    <a:pt x="589" y="5170"/>
                  </a:lnTo>
                  <a:lnTo>
                    <a:pt x="578" y="5164"/>
                  </a:lnTo>
                  <a:lnTo>
                    <a:pt x="566" y="5159"/>
                  </a:lnTo>
                  <a:lnTo>
                    <a:pt x="556" y="5152"/>
                  </a:lnTo>
                  <a:lnTo>
                    <a:pt x="544" y="5145"/>
                  </a:lnTo>
                  <a:lnTo>
                    <a:pt x="534" y="5138"/>
                  </a:lnTo>
                  <a:lnTo>
                    <a:pt x="524" y="5130"/>
                  </a:lnTo>
                  <a:lnTo>
                    <a:pt x="516" y="5122"/>
                  </a:lnTo>
                  <a:lnTo>
                    <a:pt x="507" y="5113"/>
                  </a:lnTo>
                  <a:lnTo>
                    <a:pt x="498" y="5104"/>
                  </a:lnTo>
                  <a:lnTo>
                    <a:pt x="490" y="5094"/>
                  </a:lnTo>
                  <a:lnTo>
                    <a:pt x="483" y="5085"/>
                  </a:lnTo>
                  <a:lnTo>
                    <a:pt x="476" y="5074"/>
                  </a:lnTo>
                  <a:lnTo>
                    <a:pt x="469" y="5064"/>
                  </a:lnTo>
                  <a:lnTo>
                    <a:pt x="463" y="5054"/>
                  </a:lnTo>
                  <a:lnTo>
                    <a:pt x="458" y="5043"/>
                  </a:lnTo>
                  <a:lnTo>
                    <a:pt x="454" y="5031"/>
                  </a:lnTo>
                  <a:lnTo>
                    <a:pt x="449" y="5020"/>
                  </a:lnTo>
                  <a:lnTo>
                    <a:pt x="446" y="5009"/>
                  </a:lnTo>
                  <a:lnTo>
                    <a:pt x="442" y="4997"/>
                  </a:lnTo>
                  <a:lnTo>
                    <a:pt x="440" y="4984"/>
                  </a:lnTo>
                  <a:lnTo>
                    <a:pt x="439" y="4972"/>
                  </a:lnTo>
                  <a:lnTo>
                    <a:pt x="438" y="4959"/>
                  </a:lnTo>
                  <a:lnTo>
                    <a:pt x="437" y="4947"/>
                  </a:lnTo>
                  <a:lnTo>
                    <a:pt x="437" y="4360"/>
                  </a:lnTo>
                  <a:lnTo>
                    <a:pt x="438" y="4347"/>
                  </a:lnTo>
                  <a:lnTo>
                    <a:pt x="439" y="4334"/>
                  </a:lnTo>
                  <a:lnTo>
                    <a:pt x="440" y="4322"/>
                  </a:lnTo>
                  <a:lnTo>
                    <a:pt x="442" y="4310"/>
                  </a:lnTo>
                  <a:lnTo>
                    <a:pt x="446" y="4298"/>
                  </a:lnTo>
                  <a:lnTo>
                    <a:pt x="449" y="4287"/>
                  </a:lnTo>
                  <a:lnTo>
                    <a:pt x="454" y="4274"/>
                  </a:lnTo>
                  <a:lnTo>
                    <a:pt x="458" y="4263"/>
                  </a:lnTo>
                  <a:lnTo>
                    <a:pt x="463" y="4252"/>
                  </a:lnTo>
                  <a:lnTo>
                    <a:pt x="469" y="4241"/>
                  </a:lnTo>
                  <a:lnTo>
                    <a:pt x="476" y="4231"/>
                  </a:lnTo>
                  <a:lnTo>
                    <a:pt x="483" y="4221"/>
                  </a:lnTo>
                  <a:lnTo>
                    <a:pt x="490" y="4211"/>
                  </a:lnTo>
                  <a:lnTo>
                    <a:pt x="498" y="4202"/>
                  </a:lnTo>
                  <a:lnTo>
                    <a:pt x="507" y="4193"/>
                  </a:lnTo>
                  <a:lnTo>
                    <a:pt x="516" y="4185"/>
                  </a:lnTo>
                  <a:lnTo>
                    <a:pt x="524" y="4177"/>
                  </a:lnTo>
                  <a:lnTo>
                    <a:pt x="534" y="4169"/>
                  </a:lnTo>
                  <a:lnTo>
                    <a:pt x="544" y="4161"/>
                  </a:lnTo>
                  <a:lnTo>
                    <a:pt x="556" y="4155"/>
                  </a:lnTo>
                  <a:lnTo>
                    <a:pt x="566" y="4148"/>
                  </a:lnTo>
                  <a:lnTo>
                    <a:pt x="578" y="4141"/>
                  </a:lnTo>
                  <a:lnTo>
                    <a:pt x="589" y="4136"/>
                  </a:lnTo>
                  <a:lnTo>
                    <a:pt x="601" y="4131"/>
                  </a:lnTo>
                  <a:lnTo>
                    <a:pt x="613" y="4127"/>
                  </a:lnTo>
                  <a:lnTo>
                    <a:pt x="625" y="4122"/>
                  </a:lnTo>
                  <a:lnTo>
                    <a:pt x="638" y="4119"/>
                  </a:lnTo>
                  <a:lnTo>
                    <a:pt x="651" y="4117"/>
                  </a:lnTo>
                  <a:lnTo>
                    <a:pt x="664" y="4115"/>
                  </a:lnTo>
                  <a:lnTo>
                    <a:pt x="678" y="4112"/>
                  </a:lnTo>
                  <a:lnTo>
                    <a:pt x="691" y="4112"/>
                  </a:lnTo>
                  <a:lnTo>
                    <a:pt x="704" y="4111"/>
                  </a:lnTo>
                  <a:close/>
                  <a:moveTo>
                    <a:pt x="3677" y="13159"/>
                  </a:moveTo>
                  <a:lnTo>
                    <a:pt x="3706" y="13159"/>
                  </a:lnTo>
                  <a:lnTo>
                    <a:pt x="3733" y="13162"/>
                  </a:lnTo>
                  <a:lnTo>
                    <a:pt x="3761" y="13165"/>
                  </a:lnTo>
                  <a:lnTo>
                    <a:pt x="3789" y="13171"/>
                  </a:lnTo>
                  <a:lnTo>
                    <a:pt x="3816" y="13176"/>
                  </a:lnTo>
                  <a:lnTo>
                    <a:pt x="3842" y="13184"/>
                  </a:lnTo>
                  <a:lnTo>
                    <a:pt x="3868" y="13193"/>
                  </a:lnTo>
                  <a:lnTo>
                    <a:pt x="3893" y="13203"/>
                  </a:lnTo>
                  <a:lnTo>
                    <a:pt x="3918" y="13214"/>
                  </a:lnTo>
                  <a:lnTo>
                    <a:pt x="3941" y="13226"/>
                  </a:lnTo>
                  <a:lnTo>
                    <a:pt x="3964" y="13239"/>
                  </a:lnTo>
                  <a:lnTo>
                    <a:pt x="3987" y="13254"/>
                  </a:lnTo>
                  <a:lnTo>
                    <a:pt x="4008" y="13269"/>
                  </a:lnTo>
                  <a:lnTo>
                    <a:pt x="4030" y="13286"/>
                  </a:lnTo>
                  <a:lnTo>
                    <a:pt x="4051" y="13304"/>
                  </a:lnTo>
                  <a:lnTo>
                    <a:pt x="4069" y="13322"/>
                  </a:lnTo>
                  <a:lnTo>
                    <a:pt x="4088" y="13341"/>
                  </a:lnTo>
                  <a:lnTo>
                    <a:pt x="4105" y="13361"/>
                  </a:lnTo>
                  <a:lnTo>
                    <a:pt x="4122" y="13382"/>
                  </a:lnTo>
                  <a:lnTo>
                    <a:pt x="4137" y="13405"/>
                  </a:lnTo>
                  <a:lnTo>
                    <a:pt x="4152" y="13427"/>
                  </a:lnTo>
                  <a:lnTo>
                    <a:pt x="4165" y="13450"/>
                  </a:lnTo>
                  <a:lnTo>
                    <a:pt x="4177" y="13474"/>
                  </a:lnTo>
                  <a:lnTo>
                    <a:pt x="4189" y="13499"/>
                  </a:lnTo>
                  <a:lnTo>
                    <a:pt x="4198" y="13524"/>
                  </a:lnTo>
                  <a:lnTo>
                    <a:pt x="4207" y="13550"/>
                  </a:lnTo>
                  <a:lnTo>
                    <a:pt x="4215" y="13577"/>
                  </a:lnTo>
                  <a:lnTo>
                    <a:pt x="4221" y="13603"/>
                  </a:lnTo>
                  <a:lnTo>
                    <a:pt x="4226" y="13630"/>
                  </a:lnTo>
                  <a:lnTo>
                    <a:pt x="4229" y="13658"/>
                  </a:lnTo>
                  <a:lnTo>
                    <a:pt x="4231" y="13686"/>
                  </a:lnTo>
                  <a:lnTo>
                    <a:pt x="4232" y="13715"/>
                  </a:lnTo>
                  <a:lnTo>
                    <a:pt x="4231" y="13743"/>
                  </a:lnTo>
                  <a:lnTo>
                    <a:pt x="4229" y="13772"/>
                  </a:lnTo>
                  <a:lnTo>
                    <a:pt x="4226" y="13800"/>
                  </a:lnTo>
                  <a:lnTo>
                    <a:pt x="4221" y="13826"/>
                  </a:lnTo>
                  <a:lnTo>
                    <a:pt x="4215" y="13854"/>
                  </a:lnTo>
                  <a:lnTo>
                    <a:pt x="4207" y="13879"/>
                  </a:lnTo>
                  <a:lnTo>
                    <a:pt x="4198" y="13905"/>
                  </a:lnTo>
                  <a:lnTo>
                    <a:pt x="4189" y="13930"/>
                  </a:lnTo>
                  <a:lnTo>
                    <a:pt x="4177" y="13955"/>
                  </a:lnTo>
                  <a:lnTo>
                    <a:pt x="4165" y="13979"/>
                  </a:lnTo>
                  <a:lnTo>
                    <a:pt x="4152" y="14003"/>
                  </a:lnTo>
                  <a:lnTo>
                    <a:pt x="4137" y="14025"/>
                  </a:lnTo>
                  <a:lnTo>
                    <a:pt x="4122" y="14047"/>
                  </a:lnTo>
                  <a:lnTo>
                    <a:pt x="4105" y="14068"/>
                  </a:lnTo>
                  <a:lnTo>
                    <a:pt x="4088" y="14088"/>
                  </a:lnTo>
                  <a:lnTo>
                    <a:pt x="4069" y="14107"/>
                  </a:lnTo>
                  <a:lnTo>
                    <a:pt x="4051" y="14126"/>
                  </a:lnTo>
                  <a:lnTo>
                    <a:pt x="4030" y="14143"/>
                  </a:lnTo>
                  <a:lnTo>
                    <a:pt x="4008" y="14160"/>
                  </a:lnTo>
                  <a:lnTo>
                    <a:pt x="3987" y="14176"/>
                  </a:lnTo>
                  <a:lnTo>
                    <a:pt x="3964" y="14190"/>
                  </a:lnTo>
                  <a:lnTo>
                    <a:pt x="3941" y="14203"/>
                  </a:lnTo>
                  <a:lnTo>
                    <a:pt x="3918" y="14216"/>
                  </a:lnTo>
                  <a:lnTo>
                    <a:pt x="3893" y="14227"/>
                  </a:lnTo>
                  <a:lnTo>
                    <a:pt x="3868" y="14237"/>
                  </a:lnTo>
                  <a:lnTo>
                    <a:pt x="3842" y="14245"/>
                  </a:lnTo>
                  <a:lnTo>
                    <a:pt x="3816" y="14253"/>
                  </a:lnTo>
                  <a:lnTo>
                    <a:pt x="3789" y="14259"/>
                  </a:lnTo>
                  <a:lnTo>
                    <a:pt x="3761" y="14264"/>
                  </a:lnTo>
                  <a:lnTo>
                    <a:pt x="3733" y="14268"/>
                  </a:lnTo>
                  <a:lnTo>
                    <a:pt x="3706" y="14270"/>
                  </a:lnTo>
                  <a:lnTo>
                    <a:pt x="3677" y="14270"/>
                  </a:lnTo>
                  <a:lnTo>
                    <a:pt x="3648" y="14270"/>
                  </a:lnTo>
                  <a:lnTo>
                    <a:pt x="3620" y="14268"/>
                  </a:lnTo>
                  <a:lnTo>
                    <a:pt x="3593" y="14264"/>
                  </a:lnTo>
                  <a:lnTo>
                    <a:pt x="3565" y="14259"/>
                  </a:lnTo>
                  <a:lnTo>
                    <a:pt x="3538" y="14253"/>
                  </a:lnTo>
                  <a:lnTo>
                    <a:pt x="3512" y="14245"/>
                  </a:lnTo>
                  <a:lnTo>
                    <a:pt x="3486" y="14237"/>
                  </a:lnTo>
                  <a:lnTo>
                    <a:pt x="3461" y="14227"/>
                  </a:lnTo>
                  <a:lnTo>
                    <a:pt x="3436" y="14216"/>
                  </a:lnTo>
                  <a:lnTo>
                    <a:pt x="3413" y="14203"/>
                  </a:lnTo>
                  <a:lnTo>
                    <a:pt x="3390" y="14190"/>
                  </a:lnTo>
                  <a:lnTo>
                    <a:pt x="3366" y="14176"/>
                  </a:lnTo>
                  <a:lnTo>
                    <a:pt x="3345" y="14160"/>
                  </a:lnTo>
                  <a:lnTo>
                    <a:pt x="3324" y="14143"/>
                  </a:lnTo>
                  <a:lnTo>
                    <a:pt x="3304" y="14126"/>
                  </a:lnTo>
                  <a:lnTo>
                    <a:pt x="3284" y="14107"/>
                  </a:lnTo>
                  <a:lnTo>
                    <a:pt x="3267" y="14088"/>
                  </a:lnTo>
                  <a:lnTo>
                    <a:pt x="3249" y="14068"/>
                  </a:lnTo>
                  <a:lnTo>
                    <a:pt x="3232" y="14047"/>
                  </a:lnTo>
                  <a:lnTo>
                    <a:pt x="3217" y="14025"/>
                  </a:lnTo>
                  <a:lnTo>
                    <a:pt x="3202" y="14003"/>
                  </a:lnTo>
                  <a:lnTo>
                    <a:pt x="3189" y="13979"/>
                  </a:lnTo>
                  <a:lnTo>
                    <a:pt x="3177" y="13955"/>
                  </a:lnTo>
                  <a:lnTo>
                    <a:pt x="3166" y="13930"/>
                  </a:lnTo>
                  <a:lnTo>
                    <a:pt x="3156" y="13905"/>
                  </a:lnTo>
                  <a:lnTo>
                    <a:pt x="3147" y="13879"/>
                  </a:lnTo>
                  <a:lnTo>
                    <a:pt x="3139" y="13854"/>
                  </a:lnTo>
                  <a:lnTo>
                    <a:pt x="3132" y="13826"/>
                  </a:lnTo>
                  <a:lnTo>
                    <a:pt x="3128" y="13800"/>
                  </a:lnTo>
                  <a:lnTo>
                    <a:pt x="3125" y="13772"/>
                  </a:lnTo>
                  <a:lnTo>
                    <a:pt x="3122" y="13743"/>
                  </a:lnTo>
                  <a:lnTo>
                    <a:pt x="3121" y="13715"/>
                  </a:lnTo>
                  <a:lnTo>
                    <a:pt x="3122" y="13686"/>
                  </a:lnTo>
                  <a:lnTo>
                    <a:pt x="3125" y="13658"/>
                  </a:lnTo>
                  <a:lnTo>
                    <a:pt x="3128" y="13630"/>
                  </a:lnTo>
                  <a:lnTo>
                    <a:pt x="3132" y="13603"/>
                  </a:lnTo>
                  <a:lnTo>
                    <a:pt x="3139" y="13577"/>
                  </a:lnTo>
                  <a:lnTo>
                    <a:pt x="3147" y="13550"/>
                  </a:lnTo>
                  <a:lnTo>
                    <a:pt x="3156" y="13524"/>
                  </a:lnTo>
                  <a:lnTo>
                    <a:pt x="3166" y="13499"/>
                  </a:lnTo>
                  <a:lnTo>
                    <a:pt x="3177" y="13474"/>
                  </a:lnTo>
                  <a:lnTo>
                    <a:pt x="3189" y="13450"/>
                  </a:lnTo>
                  <a:lnTo>
                    <a:pt x="3202" y="13427"/>
                  </a:lnTo>
                  <a:lnTo>
                    <a:pt x="3217" y="13405"/>
                  </a:lnTo>
                  <a:lnTo>
                    <a:pt x="3232" y="13382"/>
                  </a:lnTo>
                  <a:lnTo>
                    <a:pt x="3249" y="13361"/>
                  </a:lnTo>
                  <a:lnTo>
                    <a:pt x="3267" y="13341"/>
                  </a:lnTo>
                  <a:lnTo>
                    <a:pt x="3284" y="13322"/>
                  </a:lnTo>
                  <a:lnTo>
                    <a:pt x="3304" y="13304"/>
                  </a:lnTo>
                  <a:lnTo>
                    <a:pt x="3324" y="13286"/>
                  </a:lnTo>
                  <a:lnTo>
                    <a:pt x="3345" y="13269"/>
                  </a:lnTo>
                  <a:lnTo>
                    <a:pt x="3366" y="13254"/>
                  </a:lnTo>
                  <a:lnTo>
                    <a:pt x="3390" y="13239"/>
                  </a:lnTo>
                  <a:lnTo>
                    <a:pt x="3413" y="13226"/>
                  </a:lnTo>
                  <a:lnTo>
                    <a:pt x="3436" y="13214"/>
                  </a:lnTo>
                  <a:lnTo>
                    <a:pt x="3461" y="13203"/>
                  </a:lnTo>
                  <a:lnTo>
                    <a:pt x="3486" y="13193"/>
                  </a:lnTo>
                  <a:lnTo>
                    <a:pt x="3512" y="13184"/>
                  </a:lnTo>
                  <a:lnTo>
                    <a:pt x="3538" y="13176"/>
                  </a:lnTo>
                  <a:lnTo>
                    <a:pt x="3565" y="13171"/>
                  </a:lnTo>
                  <a:lnTo>
                    <a:pt x="3593" y="13165"/>
                  </a:lnTo>
                  <a:lnTo>
                    <a:pt x="3620" y="13162"/>
                  </a:lnTo>
                  <a:lnTo>
                    <a:pt x="3648" y="13159"/>
                  </a:lnTo>
                  <a:lnTo>
                    <a:pt x="3677" y="13159"/>
                  </a:lnTo>
                  <a:close/>
                  <a:moveTo>
                    <a:pt x="1748" y="14955"/>
                  </a:moveTo>
                  <a:lnTo>
                    <a:pt x="5585" y="14955"/>
                  </a:lnTo>
                  <a:lnTo>
                    <a:pt x="5600" y="14957"/>
                  </a:lnTo>
                  <a:lnTo>
                    <a:pt x="5613" y="14958"/>
                  </a:lnTo>
                  <a:lnTo>
                    <a:pt x="5626" y="14961"/>
                  </a:lnTo>
                  <a:lnTo>
                    <a:pt x="5640" y="14965"/>
                  </a:lnTo>
                  <a:lnTo>
                    <a:pt x="5652" y="14972"/>
                  </a:lnTo>
                  <a:lnTo>
                    <a:pt x="5663" y="14979"/>
                  </a:lnTo>
                  <a:lnTo>
                    <a:pt x="5674" y="14987"/>
                  </a:lnTo>
                  <a:lnTo>
                    <a:pt x="5684" y="14994"/>
                  </a:lnTo>
                  <a:lnTo>
                    <a:pt x="5693" y="15004"/>
                  </a:lnTo>
                  <a:lnTo>
                    <a:pt x="5701" y="15014"/>
                  </a:lnTo>
                  <a:lnTo>
                    <a:pt x="5708" y="15025"/>
                  </a:lnTo>
                  <a:lnTo>
                    <a:pt x="5714" y="15038"/>
                  </a:lnTo>
                  <a:lnTo>
                    <a:pt x="5718" y="15050"/>
                  </a:lnTo>
                  <a:lnTo>
                    <a:pt x="5722" y="15062"/>
                  </a:lnTo>
                  <a:lnTo>
                    <a:pt x="5724" y="15075"/>
                  </a:lnTo>
                  <a:lnTo>
                    <a:pt x="5725" y="15090"/>
                  </a:lnTo>
                  <a:lnTo>
                    <a:pt x="5724" y="15103"/>
                  </a:lnTo>
                  <a:lnTo>
                    <a:pt x="5722" y="15116"/>
                  </a:lnTo>
                  <a:lnTo>
                    <a:pt x="5718" y="15130"/>
                  </a:lnTo>
                  <a:lnTo>
                    <a:pt x="5714" y="15142"/>
                  </a:lnTo>
                  <a:lnTo>
                    <a:pt x="5708" y="15153"/>
                  </a:lnTo>
                  <a:lnTo>
                    <a:pt x="5701" y="15164"/>
                  </a:lnTo>
                  <a:lnTo>
                    <a:pt x="5693" y="15175"/>
                  </a:lnTo>
                  <a:lnTo>
                    <a:pt x="5684" y="15184"/>
                  </a:lnTo>
                  <a:lnTo>
                    <a:pt x="5674" y="15193"/>
                  </a:lnTo>
                  <a:lnTo>
                    <a:pt x="5663" y="15201"/>
                  </a:lnTo>
                  <a:lnTo>
                    <a:pt x="5652" y="15207"/>
                  </a:lnTo>
                  <a:lnTo>
                    <a:pt x="5640" y="15213"/>
                  </a:lnTo>
                  <a:lnTo>
                    <a:pt x="5626" y="15217"/>
                  </a:lnTo>
                  <a:lnTo>
                    <a:pt x="5613" y="15221"/>
                  </a:lnTo>
                  <a:lnTo>
                    <a:pt x="5600" y="15223"/>
                  </a:lnTo>
                  <a:lnTo>
                    <a:pt x="5585" y="15224"/>
                  </a:lnTo>
                  <a:lnTo>
                    <a:pt x="1748" y="15224"/>
                  </a:lnTo>
                  <a:lnTo>
                    <a:pt x="1733" y="15223"/>
                  </a:lnTo>
                  <a:lnTo>
                    <a:pt x="1720" y="15221"/>
                  </a:lnTo>
                  <a:lnTo>
                    <a:pt x="1705" y="15217"/>
                  </a:lnTo>
                  <a:lnTo>
                    <a:pt x="1693" y="15213"/>
                  </a:lnTo>
                  <a:lnTo>
                    <a:pt x="1681" y="15207"/>
                  </a:lnTo>
                  <a:lnTo>
                    <a:pt x="1669" y="15201"/>
                  </a:lnTo>
                  <a:lnTo>
                    <a:pt x="1659" y="15193"/>
                  </a:lnTo>
                  <a:lnTo>
                    <a:pt x="1649" y="15184"/>
                  </a:lnTo>
                  <a:lnTo>
                    <a:pt x="1640" y="15175"/>
                  </a:lnTo>
                  <a:lnTo>
                    <a:pt x="1631" y="15164"/>
                  </a:lnTo>
                  <a:lnTo>
                    <a:pt x="1624" y="15153"/>
                  </a:lnTo>
                  <a:lnTo>
                    <a:pt x="1619" y="15142"/>
                  </a:lnTo>
                  <a:lnTo>
                    <a:pt x="1613" y="15130"/>
                  </a:lnTo>
                  <a:lnTo>
                    <a:pt x="1610" y="15116"/>
                  </a:lnTo>
                  <a:lnTo>
                    <a:pt x="1608" y="15103"/>
                  </a:lnTo>
                  <a:lnTo>
                    <a:pt x="1608" y="15090"/>
                  </a:lnTo>
                  <a:lnTo>
                    <a:pt x="1608" y="15075"/>
                  </a:lnTo>
                  <a:lnTo>
                    <a:pt x="1610" y="15062"/>
                  </a:lnTo>
                  <a:lnTo>
                    <a:pt x="1613" y="15050"/>
                  </a:lnTo>
                  <a:lnTo>
                    <a:pt x="1619" y="15038"/>
                  </a:lnTo>
                  <a:lnTo>
                    <a:pt x="1624" y="15025"/>
                  </a:lnTo>
                  <a:lnTo>
                    <a:pt x="1631" y="15014"/>
                  </a:lnTo>
                  <a:lnTo>
                    <a:pt x="1640" y="15004"/>
                  </a:lnTo>
                  <a:lnTo>
                    <a:pt x="1649" y="14994"/>
                  </a:lnTo>
                  <a:lnTo>
                    <a:pt x="1659" y="14987"/>
                  </a:lnTo>
                  <a:lnTo>
                    <a:pt x="1669" y="14979"/>
                  </a:lnTo>
                  <a:lnTo>
                    <a:pt x="1681" y="14972"/>
                  </a:lnTo>
                  <a:lnTo>
                    <a:pt x="1693" y="14965"/>
                  </a:lnTo>
                  <a:lnTo>
                    <a:pt x="1705" y="14961"/>
                  </a:lnTo>
                  <a:lnTo>
                    <a:pt x="1720" y="14958"/>
                  </a:lnTo>
                  <a:lnTo>
                    <a:pt x="1733" y="14957"/>
                  </a:lnTo>
                  <a:lnTo>
                    <a:pt x="1748" y="14955"/>
                  </a:lnTo>
                  <a:close/>
                  <a:moveTo>
                    <a:pt x="1748" y="15438"/>
                  </a:moveTo>
                  <a:lnTo>
                    <a:pt x="5585" y="15438"/>
                  </a:lnTo>
                  <a:lnTo>
                    <a:pt x="5600" y="15439"/>
                  </a:lnTo>
                  <a:lnTo>
                    <a:pt x="5613" y="15440"/>
                  </a:lnTo>
                  <a:lnTo>
                    <a:pt x="5626" y="15444"/>
                  </a:lnTo>
                  <a:lnTo>
                    <a:pt x="5640" y="15449"/>
                  </a:lnTo>
                  <a:lnTo>
                    <a:pt x="5652" y="15455"/>
                  </a:lnTo>
                  <a:lnTo>
                    <a:pt x="5663" y="15461"/>
                  </a:lnTo>
                  <a:lnTo>
                    <a:pt x="5674" y="15469"/>
                  </a:lnTo>
                  <a:lnTo>
                    <a:pt x="5684" y="15478"/>
                  </a:lnTo>
                  <a:lnTo>
                    <a:pt x="5693" y="15487"/>
                  </a:lnTo>
                  <a:lnTo>
                    <a:pt x="5701" y="15497"/>
                  </a:lnTo>
                  <a:lnTo>
                    <a:pt x="5708" y="15508"/>
                  </a:lnTo>
                  <a:lnTo>
                    <a:pt x="5714" y="15520"/>
                  </a:lnTo>
                  <a:lnTo>
                    <a:pt x="5718" y="15532"/>
                  </a:lnTo>
                  <a:lnTo>
                    <a:pt x="5722" y="15546"/>
                  </a:lnTo>
                  <a:lnTo>
                    <a:pt x="5724" y="15559"/>
                  </a:lnTo>
                  <a:lnTo>
                    <a:pt x="5725" y="15572"/>
                  </a:lnTo>
                  <a:lnTo>
                    <a:pt x="5724" y="15586"/>
                  </a:lnTo>
                  <a:lnTo>
                    <a:pt x="5722" y="15599"/>
                  </a:lnTo>
                  <a:lnTo>
                    <a:pt x="5718" y="15612"/>
                  </a:lnTo>
                  <a:lnTo>
                    <a:pt x="5714" y="15624"/>
                  </a:lnTo>
                  <a:lnTo>
                    <a:pt x="5708" y="15636"/>
                  </a:lnTo>
                  <a:lnTo>
                    <a:pt x="5701" y="15647"/>
                  </a:lnTo>
                  <a:lnTo>
                    <a:pt x="5693" y="15658"/>
                  </a:lnTo>
                  <a:lnTo>
                    <a:pt x="5684" y="15667"/>
                  </a:lnTo>
                  <a:lnTo>
                    <a:pt x="5674" y="15675"/>
                  </a:lnTo>
                  <a:lnTo>
                    <a:pt x="5663" y="15683"/>
                  </a:lnTo>
                  <a:lnTo>
                    <a:pt x="5652" y="15690"/>
                  </a:lnTo>
                  <a:lnTo>
                    <a:pt x="5640" y="15695"/>
                  </a:lnTo>
                  <a:lnTo>
                    <a:pt x="5626" y="15700"/>
                  </a:lnTo>
                  <a:lnTo>
                    <a:pt x="5613" y="15703"/>
                  </a:lnTo>
                  <a:lnTo>
                    <a:pt x="5600" y="15705"/>
                  </a:lnTo>
                  <a:lnTo>
                    <a:pt x="5585" y="15707"/>
                  </a:lnTo>
                  <a:lnTo>
                    <a:pt x="1748" y="15707"/>
                  </a:lnTo>
                  <a:lnTo>
                    <a:pt x="1733" y="15705"/>
                  </a:lnTo>
                  <a:lnTo>
                    <a:pt x="1720" y="15703"/>
                  </a:lnTo>
                  <a:lnTo>
                    <a:pt x="1705" y="15700"/>
                  </a:lnTo>
                  <a:lnTo>
                    <a:pt x="1693" y="15695"/>
                  </a:lnTo>
                  <a:lnTo>
                    <a:pt x="1681" y="15690"/>
                  </a:lnTo>
                  <a:lnTo>
                    <a:pt x="1669" y="15683"/>
                  </a:lnTo>
                  <a:lnTo>
                    <a:pt x="1659" y="15675"/>
                  </a:lnTo>
                  <a:lnTo>
                    <a:pt x="1649" y="15667"/>
                  </a:lnTo>
                  <a:lnTo>
                    <a:pt x="1640" y="15658"/>
                  </a:lnTo>
                  <a:lnTo>
                    <a:pt x="1631" y="15647"/>
                  </a:lnTo>
                  <a:lnTo>
                    <a:pt x="1624" y="15636"/>
                  </a:lnTo>
                  <a:lnTo>
                    <a:pt x="1619" y="15624"/>
                  </a:lnTo>
                  <a:lnTo>
                    <a:pt x="1613" y="15612"/>
                  </a:lnTo>
                  <a:lnTo>
                    <a:pt x="1610" y="15599"/>
                  </a:lnTo>
                  <a:lnTo>
                    <a:pt x="1608" y="15586"/>
                  </a:lnTo>
                  <a:lnTo>
                    <a:pt x="1608" y="15572"/>
                  </a:lnTo>
                  <a:lnTo>
                    <a:pt x="1608" y="15559"/>
                  </a:lnTo>
                  <a:lnTo>
                    <a:pt x="1610" y="15546"/>
                  </a:lnTo>
                  <a:lnTo>
                    <a:pt x="1613" y="15532"/>
                  </a:lnTo>
                  <a:lnTo>
                    <a:pt x="1619" y="15520"/>
                  </a:lnTo>
                  <a:lnTo>
                    <a:pt x="1624" y="15508"/>
                  </a:lnTo>
                  <a:lnTo>
                    <a:pt x="1631" y="15497"/>
                  </a:lnTo>
                  <a:lnTo>
                    <a:pt x="1640" y="15487"/>
                  </a:lnTo>
                  <a:lnTo>
                    <a:pt x="1649" y="15478"/>
                  </a:lnTo>
                  <a:lnTo>
                    <a:pt x="1659" y="15469"/>
                  </a:lnTo>
                  <a:lnTo>
                    <a:pt x="1669" y="15461"/>
                  </a:lnTo>
                  <a:lnTo>
                    <a:pt x="1681" y="15455"/>
                  </a:lnTo>
                  <a:lnTo>
                    <a:pt x="1693" y="15449"/>
                  </a:lnTo>
                  <a:lnTo>
                    <a:pt x="1705" y="15444"/>
                  </a:lnTo>
                  <a:lnTo>
                    <a:pt x="1720" y="15440"/>
                  </a:lnTo>
                  <a:lnTo>
                    <a:pt x="1733" y="15439"/>
                  </a:lnTo>
                  <a:lnTo>
                    <a:pt x="1748" y="15438"/>
                  </a:lnTo>
                  <a:close/>
                  <a:moveTo>
                    <a:pt x="1748" y="15921"/>
                  </a:moveTo>
                  <a:lnTo>
                    <a:pt x="5585" y="15921"/>
                  </a:lnTo>
                  <a:lnTo>
                    <a:pt x="5600" y="15922"/>
                  </a:lnTo>
                  <a:lnTo>
                    <a:pt x="5613" y="15924"/>
                  </a:lnTo>
                  <a:lnTo>
                    <a:pt x="5626" y="15927"/>
                  </a:lnTo>
                  <a:lnTo>
                    <a:pt x="5640" y="15932"/>
                  </a:lnTo>
                  <a:lnTo>
                    <a:pt x="5652" y="15937"/>
                  </a:lnTo>
                  <a:lnTo>
                    <a:pt x="5663" y="15944"/>
                  </a:lnTo>
                  <a:lnTo>
                    <a:pt x="5674" y="15952"/>
                  </a:lnTo>
                  <a:lnTo>
                    <a:pt x="5684" y="15961"/>
                  </a:lnTo>
                  <a:lnTo>
                    <a:pt x="5693" y="15969"/>
                  </a:lnTo>
                  <a:lnTo>
                    <a:pt x="5701" y="15981"/>
                  </a:lnTo>
                  <a:lnTo>
                    <a:pt x="5708" y="15992"/>
                  </a:lnTo>
                  <a:lnTo>
                    <a:pt x="5714" y="16003"/>
                  </a:lnTo>
                  <a:lnTo>
                    <a:pt x="5718" y="16015"/>
                  </a:lnTo>
                  <a:lnTo>
                    <a:pt x="5722" y="16028"/>
                  </a:lnTo>
                  <a:lnTo>
                    <a:pt x="5724" y="16042"/>
                  </a:lnTo>
                  <a:lnTo>
                    <a:pt x="5725" y="16055"/>
                  </a:lnTo>
                  <a:lnTo>
                    <a:pt x="5724" y="16068"/>
                  </a:lnTo>
                  <a:lnTo>
                    <a:pt x="5722" y="16082"/>
                  </a:lnTo>
                  <a:lnTo>
                    <a:pt x="5718" y="16095"/>
                  </a:lnTo>
                  <a:lnTo>
                    <a:pt x="5714" y="16107"/>
                  </a:lnTo>
                  <a:lnTo>
                    <a:pt x="5708" y="16119"/>
                  </a:lnTo>
                  <a:lnTo>
                    <a:pt x="5701" y="16129"/>
                  </a:lnTo>
                  <a:lnTo>
                    <a:pt x="5693" y="16140"/>
                  </a:lnTo>
                  <a:lnTo>
                    <a:pt x="5684" y="16149"/>
                  </a:lnTo>
                  <a:lnTo>
                    <a:pt x="5674" y="16158"/>
                  </a:lnTo>
                  <a:lnTo>
                    <a:pt x="5663" y="16166"/>
                  </a:lnTo>
                  <a:lnTo>
                    <a:pt x="5652" y="16172"/>
                  </a:lnTo>
                  <a:lnTo>
                    <a:pt x="5640" y="16178"/>
                  </a:lnTo>
                  <a:lnTo>
                    <a:pt x="5626" y="16182"/>
                  </a:lnTo>
                  <a:lnTo>
                    <a:pt x="5613" y="16186"/>
                  </a:lnTo>
                  <a:lnTo>
                    <a:pt x="5600" y="16188"/>
                  </a:lnTo>
                  <a:lnTo>
                    <a:pt x="5585" y="16189"/>
                  </a:lnTo>
                  <a:lnTo>
                    <a:pt x="1748" y="16189"/>
                  </a:lnTo>
                  <a:lnTo>
                    <a:pt x="1733" y="16188"/>
                  </a:lnTo>
                  <a:lnTo>
                    <a:pt x="1720" y="16186"/>
                  </a:lnTo>
                  <a:lnTo>
                    <a:pt x="1705" y="16182"/>
                  </a:lnTo>
                  <a:lnTo>
                    <a:pt x="1693" y="16178"/>
                  </a:lnTo>
                  <a:lnTo>
                    <a:pt x="1681" y="16172"/>
                  </a:lnTo>
                  <a:lnTo>
                    <a:pt x="1669" y="16166"/>
                  </a:lnTo>
                  <a:lnTo>
                    <a:pt x="1659" y="16158"/>
                  </a:lnTo>
                  <a:lnTo>
                    <a:pt x="1649" y="16149"/>
                  </a:lnTo>
                  <a:lnTo>
                    <a:pt x="1640" y="16140"/>
                  </a:lnTo>
                  <a:lnTo>
                    <a:pt x="1631" y="16129"/>
                  </a:lnTo>
                  <a:lnTo>
                    <a:pt x="1624" y="16119"/>
                  </a:lnTo>
                  <a:lnTo>
                    <a:pt x="1619" y="16107"/>
                  </a:lnTo>
                  <a:lnTo>
                    <a:pt x="1613" y="16095"/>
                  </a:lnTo>
                  <a:lnTo>
                    <a:pt x="1610" y="16082"/>
                  </a:lnTo>
                  <a:lnTo>
                    <a:pt x="1608" y="16068"/>
                  </a:lnTo>
                  <a:lnTo>
                    <a:pt x="1608" y="16055"/>
                  </a:lnTo>
                  <a:lnTo>
                    <a:pt x="1608" y="16042"/>
                  </a:lnTo>
                  <a:lnTo>
                    <a:pt x="1610" y="16028"/>
                  </a:lnTo>
                  <a:lnTo>
                    <a:pt x="1613" y="16015"/>
                  </a:lnTo>
                  <a:lnTo>
                    <a:pt x="1619" y="16003"/>
                  </a:lnTo>
                  <a:lnTo>
                    <a:pt x="1624" y="15992"/>
                  </a:lnTo>
                  <a:lnTo>
                    <a:pt x="1631" y="15981"/>
                  </a:lnTo>
                  <a:lnTo>
                    <a:pt x="1640" y="15969"/>
                  </a:lnTo>
                  <a:lnTo>
                    <a:pt x="1649" y="15961"/>
                  </a:lnTo>
                  <a:lnTo>
                    <a:pt x="1659" y="15952"/>
                  </a:lnTo>
                  <a:lnTo>
                    <a:pt x="1669" y="15944"/>
                  </a:lnTo>
                  <a:lnTo>
                    <a:pt x="1681" y="15937"/>
                  </a:lnTo>
                  <a:lnTo>
                    <a:pt x="1693" y="15932"/>
                  </a:lnTo>
                  <a:lnTo>
                    <a:pt x="1705" y="15927"/>
                  </a:lnTo>
                  <a:lnTo>
                    <a:pt x="1720" y="15924"/>
                  </a:lnTo>
                  <a:lnTo>
                    <a:pt x="1733" y="15922"/>
                  </a:lnTo>
                  <a:lnTo>
                    <a:pt x="1748" y="15921"/>
                  </a:lnTo>
                  <a:close/>
                  <a:moveTo>
                    <a:pt x="704" y="2929"/>
                  </a:moveTo>
                  <a:lnTo>
                    <a:pt x="6628" y="2929"/>
                  </a:lnTo>
                  <a:lnTo>
                    <a:pt x="6642" y="2930"/>
                  </a:lnTo>
                  <a:lnTo>
                    <a:pt x="6655" y="2931"/>
                  </a:lnTo>
                  <a:lnTo>
                    <a:pt x="6669" y="2932"/>
                  </a:lnTo>
                  <a:lnTo>
                    <a:pt x="6682" y="2934"/>
                  </a:lnTo>
                  <a:lnTo>
                    <a:pt x="6694" y="2938"/>
                  </a:lnTo>
                  <a:lnTo>
                    <a:pt x="6707" y="2941"/>
                  </a:lnTo>
                  <a:lnTo>
                    <a:pt x="6720" y="2944"/>
                  </a:lnTo>
                  <a:lnTo>
                    <a:pt x="6732" y="2949"/>
                  </a:lnTo>
                  <a:lnTo>
                    <a:pt x="6744" y="2954"/>
                  </a:lnTo>
                  <a:lnTo>
                    <a:pt x="6755" y="2960"/>
                  </a:lnTo>
                  <a:lnTo>
                    <a:pt x="6766" y="2965"/>
                  </a:lnTo>
                  <a:lnTo>
                    <a:pt x="6777" y="2972"/>
                  </a:lnTo>
                  <a:lnTo>
                    <a:pt x="6787" y="2979"/>
                  </a:lnTo>
                  <a:lnTo>
                    <a:pt x="6797" y="2986"/>
                  </a:lnTo>
                  <a:lnTo>
                    <a:pt x="6807" y="2994"/>
                  </a:lnTo>
                  <a:lnTo>
                    <a:pt x="6817" y="3002"/>
                  </a:lnTo>
                  <a:lnTo>
                    <a:pt x="6826" y="3011"/>
                  </a:lnTo>
                  <a:lnTo>
                    <a:pt x="6834" y="3020"/>
                  </a:lnTo>
                  <a:lnTo>
                    <a:pt x="6842" y="3029"/>
                  </a:lnTo>
                  <a:lnTo>
                    <a:pt x="6849" y="3039"/>
                  </a:lnTo>
                  <a:lnTo>
                    <a:pt x="6856" y="3049"/>
                  </a:lnTo>
                  <a:lnTo>
                    <a:pt x="6863" y="3060"/>
                  </a:lnTo>
                  <a:lnTo>
                    <a:pt x="6868" y="3070"/>
                  </a:lnTo>
                  <a:lnTo>
                    <a:pt x="6874" y="3081"/>
                  </a:lnTo>
                  <a:lnTo>
                    <a:pt x="6879" y="3092"/>
                  </a:lnTo>
                  <a:lnTo>
                    <a:pt x="6883" y="3104"/>
                  </a:lnTo>
                  <a:lnTo>
                    <a:pt x="6887" y="3115"/>
                  </a:lnTo>
                  <a:lnTo>
                    <a:pt x="6889" y="3127"/>
                  </a:lnTo>
                  <a:lnTo>
                    <a:pt x="6893" y="3140"/>
                  </a:lnTo>
                  <a:lnTo>
                    <a:pt x="6894" y="3152"/>
                  </a:lnTo>
                  <a:lnTo>
                    <a:pt x="6895" y="3164"/>
                  </a:lnTo>
                  <a:lnTo>
                    <a:pt x="6895" y="3177"/>
                  </a:lnTo>
                  <a:lnTo>
                    <a:pt x="6895" y="3764"/>
                  </a:lnTo>
                  <a:lnTo>
                    <a:pt x="6895" y="3776"/>
                  </a:lnTo>
                  <a:lnTo>
                    <a:pt x="6894" y="3790"/>
                  </a:lnTo>
                  <a:lnTo>
                    <a:pt x="6893" y="3802"/>
                  </a:lnTo>
                  <a:lnTo>
                    <a:pt x="6889" y="3814"/>
                  </a:lnTo>
                  <a:lnTo>
                    <a:pt x="6887" y="3826"/>
                  </a:lnTo>
                  <a:lnTo>
                    <a:pt x="6883" y="3837"/>
                  </a:lnTo>
                  <a:lnTo>
                    <a:pt x="6879" y="3850"/>
                  </a:lnTo>
                  <a:lnTo>
                    <a:pt x="6874" y="3861"/>
                  </a:lnTo>
                  <a:lnTo>
                    <a:pt x="6868" y="3872"/>
                  </a:lnTo>
                  <a:lnTo>
                    <a:pt x="6863" y="3882"/>
                  </a:lnTo>
                  <a:lnTo>
                    <a:pt x="6856" y="3893"/>
                  </a:lnTo>
                  <a:lnTo>
                    <a:pt x="6849" y="3903"/>
                  </a:lnTo>
                  <a:lnTo>
                    <a:pt x="6842" y="3912"/>
                  </a:lnTo>
                  <a:lnTo>
                    <a:pt x="6834" y="3922"/>
                  </a:lnTo>
                  <a:lnTo>
                    <a:pt x="6826" y="3931"/>
                  </a:lnTo>
                  <a:lnTo>
                    <a:pt x="6817" y="3939"/>
                  </a:lnTo>
                  <a:lnTo>
                    <a:pt x="6807" y="3947"/>
                  </a:lnTo>
                  <a:lnTo>
                    <a:pt x="6797" y="3955"/>
                  </a:lnTo>
                  <a:lnTo>
                    <a:pt x="6787" y="3963"/>
                  </a:lnTo>
                  <a:lnTo>
                    <a:pt x="6777" y="3969"/>
                  </a:lnTo>
                  <a:lnTo>
                    <a:pt x="6766" y="3976"/>
                  </a:lnTo>
                  <a:lnTo>
                    <a:pt x="6755" y="3982"/>
                  </a:lnTo>
                  <a:lnTo>
                    <a:pt x="6744" y="3987"/>
                  </a:lnTo>
                  <a:lnTo>
                    <a:pt x="6732" y="3993"/>
                  </a:lnTo>
                  <a:lnTo>
                    <a:pt x="6720" y="3997"/>
                  </a:lnTo>
                  <a:lnTo>
                    <a:pt x="6707" y="4000"/>
                  </a:lnTo>
                  <a:lnTo>
                    <a:pt x="6694" y="4004"/>
                  </a:lnTo>
                  <a:lnTo>
                    <a:pt x="6682" y="4007"/>
                  </a:lnTo>
                  <a:lnTo>
                    <a:pt x="6669" y="4009"/>
                  </a:lnTo>
                  <a:lnTo>
                    <a:pt x="6655" y="4010"/>
                  </a:lnTo>
                  <a:lnTo>
                    <a:pt x="6642" y="4012"/>
                  </a:lnTo>
                  <a:lnTo>
                    <a:pt x="6628" y="4012"/>
                  </a:lnTo>
                  <a:lnTo>
                    <a:pt x="704" y="4012"/>
                  </a:lnTo>
                  <a:lnTo>
                    <a:pt x="691" y="4012"/>
                  </a:lnTo>
                  <a:lnTo>
                    <a:pt x="678" y="4010"/>
                  </a:lnTo>
                  <a:lnTo>
                    <a:pt x="664" y="4009"/>
                  </a:lnTo>
                  <a:lnTo>
                    <a:pt x="651" y="4007"/>
                  </a:lnTo>
                  <a:lnTo>
                    <a:pt x="638" y="4004"/>
                  </a:lnTo>
                  <a:lnTo>
                    <a:pt x="625" y="4000"/>
                  </a:lnTo>
                  <a:lnTo>
                    <a:pt x="613" y="3997"/>
                  </a:lnTo>
                  <a:lnTo>
                    <a:pt x="601" y="3993"/>
                  </a:lnTo>
                  <a:lnTo>
                    <a:pt x="589" y="3987"/>
                  </a:lnTo>
                  <a:lnTo>
                    <a:pt x="578" y="3982"/>
                  </a:lnTo>
                  <a:lnTo>
                    <a:pt x="566" y="3976"/>
                  </a:lnTo>
                  <a:lnTo>
                    <a:pt x="556" y="3969"/>
                  </a:lnTo>
                  <a:lnTo>
                    <a:pt x="544" y="3963"/>
                  </a:lnTo>
                  <a:lnTo>
                    <a:pt x="534" y="3955"/>
                  </a:lnTo>
                  <a:lnTo>
                    <a:pt x="524" y="3947"/>
                  </a:lnTo>
                  <a:lnTo>
                    <a:pt x="516" y="3939"/>
                  </a:lnTo>
                  <a:lnTo>
                    <a:pt x="507" y="3931"/>
                  </a:lnTo>
                  <a:lnTo>
                    <a:pt x="498" y="3922"/>
                  </a:lnTo>
                  <a:lnTo>
                    <a:pt x="490" y="3912"/>
                  </a:lnTo>
                  <a:lnTo>
                    <a:pt x="483" y="3903"/>
                  </a:lnTo>
                  <a:lnTo>
                    <a:pt x="476" y="3893"/>
                  </a:lnTo>
                  <a:lnTo>
                    <a:pt x="469" y="3882"/>
                  </a:lnTo>
                  <a:lnTo>
                    <a:pt x="463" y="3872"/>
                  </a:lnTo>
                  <a:lnTo>
                    <a:pt x="458" y="3861"/>
                  </a:lnTo>
                  <a:lnTo>
                    <a:pt x="454" y="3850"/>
                  </a:lnTo>
                  <a:lnTo>
                    <a:pt x="449" y="3837"/>
                  </a:lnTo>
                  <a:lnTo>
                    <a:pt x="446" y="3826"/>
                  </a:lnTo>
                  <a:lnTo>
                    <a:pt x="442" y="3814"/>
                  </a:lnTo>
                  <a:lnTo>
                    <a:pt x="440" y="3802"/>
                  </a:lnTo>
                  <a:lnTo>
                    <a:pt x="439" y="3790"/>
                  </a:lnTo>
                  <a:lnTo>
                    <a:pt x="438" y="3776"/>
                  </a:lnTo>
                  <a:lnTo>
                    <a:pt x="437" y="3764"/>
                  </a:lnTo>
                  <a:lnTo>
                    <a:pt x="437" y="3177"/>
                  </a:lnTo>
                  <a:lnTo>
                    <a:pt x="438" y="3164"/>
                  </a:lnTo>
                  <a:lnTo>
                    <a:pt x="439" y="3152"/>
                  </a:lnTo>
                  <a:lnTo>
                    <a:pt x="440" y="3140"/>
                  </a:lnTo>
                  <a:lnTo>
                    <a:pt x="442" y="3127"/>
                  </a:lnTo>
                  <a:lnTo>
                    <a:pt x="446" y="3115"/>
                  </a:lnTo>
                  <a:lnTo>
                    <a:pt x="449" y="3104"/>
                  </a:lnTo>
                  <a:lnTo>
                    <a:pt x="454" y="3092"/>
                  </a:lnTo>
                  <a:lnTo>
                    <a:pt x="458" y="3081"/>
                  </a:lnTo>
                  <a:lnTo>
                    <a:pt x="463" y="3070"/>
                  </a:lnTo>
                  <a:lnTo>
                    <a:pt x="469" y="3060"/>
                  </a:lnTo>
                  <a:lnTo>
                    <a:pt x="476" y="3049"/>
                  </a:lnTo>
                  <a:lnTo>
                    <a:pt x="483" y="3039"/>
                  </a:lnTo>
                  <a:lnTo>
                    <a:pt x="490" y="3029"/>
                  </a:lnTo>
                  <a:lnTo>
                    <a:pt x="498" y="3020"/>
                  </a:lnTo>
                  <a:lnTo>
                    <a:pt x="507" y="3011"/>
                  </a:lnTo>
                  <a:lnTo>
                    <a:pt x="516" y="3002"/>
                  </a:lnTo>
                  <a:lnTo>
                    <a:pt x="524" y="2994"/>
                  </a:lnTo>
                  <a:lnTo>
                    <a:pt x="534" y="2986"/>
                  </a:lnTo>
                  <a:lnTo>
                    <a:pt x="544" y="2979"/>
                  </a:lnTo>
                  <a:lnTo>
                    <a:pt x="556" y="2972"/>
                  </a:lnTo>
                  <a:lnTo>
                    <a:pt x="566" y="2965"/>
                  </a:lnTo>
                  <a:lnTo>
                    <a:pt x="578" y="2960"/>
                  </a:lnTo>
                  <a:lnTo>
                    <a:pt x="589" y="2954"/>
                  </a:lnTo>
                  <a:lnTo>
                    <a:pt x="601" y="2949"/>
                  </a:lnTo>
                  <a:lnTo>
                    <a:pt x="613" y="2944"/>
                  </a:lnTo>
                  <a:lnTo>
                    <a:pt x="625" y="2941"/>
                  </a:lnTo>
                  <a:lnTo>
                    <a:pt x="638" y="2938"/>
                  </a:lnTo>
                  <a:lnTo>
                    <a:pt x="651" y="2934"/>
                  </a:lnTo>
                  <a:lnTo>
                    <a:pt x="664" y="2932"/>
                  </a:lnTo>
                  <a:lnTo>
                    <a:pt x="678" y="2931"/>
                  </a:lnTo>
                  <a:lnTo>
                    <a:pt x="691" y="2930"/>
                  </a:lnTo>
                  <a:lnTo>
                    <a:pt x="704" y="2929"/>
                  </a:lnTo>
                  <a:close/>
                  <a:moveTo>
                    <a:pt x="704" y="1747"/>
                  </a:moveTo>
                  <a:lnTo>
                    <a:pt x="6628" y="1747"/>
                  </a:lnTo>
                  <a:lnTo>
                    <a:pt x="6642" y="1747"/>
                  </a:lnTo>
                  <a:lnTo>
                    <a:pt x="6655" y="1748"/>
                  </a:lnTo>
                  <a:lnTo>
                    <a:pt x="6669" y="1749"/>
                  </a:lnTo>
                  <a:lnTo>
                    <a:pt x="6682" y="1752"/>
                  </a:lnTo>
                  <a:lnTo>
                    <a:pt x="6694" y="1755"/>
                  </a:lnTo>
                  <a:lnTo>
                    <a:pt x="6707" y="1758"/>
                  </a:lnTo>
                  <a:lnTo>
                    <a:pt x="6720" y="1762"/>
                  </a:lnTo>
                  <a:lnTo>
                    <a:pt x="6732" y="1766"/>
                  </a:lnTo>
                  <a:lnTo>
                    <a:pt x="6744" y="1772"/>
                  </a:lnTo>
                  <a:lnTo>
                    <a:pt x="6755" y="1777"/>
                  </a:lnTo>
                  <a:lnTo>
                    <a:pt x="6766" y="1783"/>
                  </a:lnTo>
                  <a:lnTo>
                    <a:pt x="6777" y="1789"/>
                  </a:lnTo>
                  <a:lnTo>
                    <a:pt x="6787" y="1796"/>
                  </a:lnTo>
                  <a:lnTo>
                    <a:pt x="6797" y="1804"/>
                  </a:lnTo>
                  <a:lnTo>
                    <a:pt x="6807" y="1812"/>
                  </a:lnTo>
                  <a:lnTo>
                    <a:pt x="6817" y="1819"/>
                  </a:lnTo>
                  <a:lnTo>
                    <a:pt x="6826" y="1828"/>
                  </a:lnTo>
                  <a:lnTo>
                    <a:pt x="6834" y="1837"/>
                  </a:lnTo>
                  <a:lnTo>
                    <a:pt x="6842" y="1846"/>
                  </a:lnTo>
                  <a:lnTo>
                    <a:pt x="6849" y="1856"/>
                  </a:lnTo>
                  <a:lnTo>
                    <a:pt x="6856" y="1866"/>
                  </a:lnTo>
                  <a:lnTo>
                    <a:pt x="6863" y="1877"/>
                  </a:lnTo>
                  <a:lnTo>
                    <a:pt x="6868" y="1887"/>
                  </a:lnTo>
                  <a:lnTo>
                    <a:pt x="6874" y="1898"/>
                  </a:lnTo>
                  <a:lnTo>
                    <a:pt x="6879" y="1909"/>
                  </a:lnTo>
                  <a:lnTo>
                    <a:pt x="6883" y="1921"/>
                  </a:lnTo>
                  <a:lnTo>
                    <a:pt x="6887" y="1933"/>
                  </a:lnTo>
                  <a:lnTo>
                    <a:pt x="6889" y="1945"/>
                  </a:lnTo>
                  <a:lnTo>
                    <a:pt x="6893" y="1957"/>
                  </a:lnTo>
                  <a:lnTo>
                    <a:pt x="6894" y="1969"/>
                  </a:lnTo>
                  <a:lnTo>
                    <a:pt x="6895" y="1981"/>
                  </a:lnTo>
                  <a:lnTo>
                    <a:pt x="6895" y="1995"/>
                  </a:lnTo>
                  <a:lnTo>
                    <a:pt x="6895" y="2582"/>
                  </a:lnTo>
                  <a:lnTo>
                    <a:pt x="6895" y="2594"/>
                  </a:lnTo>
                  <a:lnTo>
                    <a:pt x="6894" y="2607"/>
                  </a:lnTo>
                  <a:lnTo>
                    <a:pt x="6893" y="2619"/>
                  </a:lnTo>
                  <a:lnTo>
                    <a:pt x="6889" y="2631"/>
                  </a:lnTo>
                  <a:lnTo>
                    <a:pt x="6887" y="2644"/>
                  </a:lnTo>
                  <a:lnTo>
                    <a:pt x="6883" y="2655"/>
                  </a:lnTo>
                  <a:lnTo>
                    <a:pt x="6879" y="2667"/>
                  </a:lnTo>
                  <a:lnTo>
                    <a:pt x="6874" y="2678"/>
                  </a:lnTo>
                  <a:lnTo>
                    <a:pt x="6868" y="2689"/>
                  </a:lnTo>
                  <a:lnTo>
                    <a:pt x="6863" y="2699"/>
                  </a:lnTo>
                  <a:lnTo>
                    <a:pt x="6856" y="2710"/>
                  </a:lnTo>
                  <a:lnTo>
                    <a:pt x="6849" y="2720"/>
                  </a:lnTo>
                  <a:lnTo>
                    <a:pt x="6842" y="2730"/>
                  </a:lnTo>
                  <a:lnTo>
                    <a:pt x="6834" y="2739"/>
                  </a:lnTo>
                  <a:lnTo>
                    <a:pt x="6826" y="2748"/>
                  </a:lnTo>
                  <a:lnTo>
                    <a:pt x="6817" y="2757"/>
                  </a:lnTo>
                  <a:lnTo>
                    <a:pt x="6807" y="2765"/>
                  </a:lnTo>
                  <a:lnTo>
                    <a:pt x="6797" y="2772"/>
                  </a:lnTo>
                  <a:lnTo>
                    <a:pt x="6787" y="2780"/>
                  </a:lnTo>
                  <a:lnTo>
                    <a:pt x="6777" y="2787"/>
                  </a:lnTo>
                  <a:lnTo>
                    <a:pt x="6766" y="2793"/>
                  </a:lnTo>
                  <a:lnTo>
                    <a:pt x="6755" y="2799"/>
                  </a:lnTo>
                  <a:lnTo>
                    <a:pt x="6744" y="2805"/>
                  </a:lnTo>
                  <a:lnTo>
                    <a:pt x="6732" y="2810"/>
                  </a:lnTo>
                  <a:lnTo>
                    <a:pt x="6720" y="2814"/>
                  </a:lnTo>
                  <a:lnTo>
                    <a:pt x="6707" y="2818"/>
                  </a:lnTo>
                  <a:lnTo>
                    <a:pt x="6694" y="2821"/>
                  </a:lnTo>
                  <a:lnTo>
                    <a:pt x="6682" y="2824"/>
                  </a:lnTo>
                  <a:lnTo>
                    <a:pt x="6669" y="2827"/>
                  </a:lnTo>
                  <a:lnTo>
                    <a:pt x="6655" y="2828"/>
                  </a:lnTo>
                  <a:lnTo>
                    <a:pt x="6642" y="2829"/>
                  </a:lnTo>
                  <a:lnTo>
                    <a:pt x="6628" y="2829"/>
                  </a:lnTo>
                  <a:lnTo>
                    <a:pt x="704" y="2829"/>
                  </a:lnTo>
                  <a:lnTo>
                    <a:pt x="691" y="2829"/>
                  </a:lnTo>
                  <a:lnTo>
                    <a:pt x="678" y="2828"/>
                  </a:lnTo>
                  <a:lnTo>
                    <a:pt x="664" y="2827"/>
                  </a:lnTo>
                  <a:lnTo>
                    <a:pt x="651" y="2824"/>
                  </a:lnTo>
                  <a:lnTo>
                    <a:pt x="638" y="2821"/>
                  </a:lnTo>
                  <a:lnTo>
                    <a:pt x="625" y="2818"/>
                  </a:lnTo>
                  <a:lnTo>
                    <a:pt x="613" y="2814"/>
                  </a:lnTo>
                  <a:lnTo>
                    <a:pt x="601" y="2810"/>
                  </a:lnTo>
                  <a:lnTo>
                    <a:pt x="589" y="2805"/>
                  </a:lnTo>
                  <a:lnTo>
                    <a:pt x="578" y="2799"/>
                  </a:lnTo>
                  <a:lnTo>
                    <a:pt x="566" y="2793"/>
                  </a:lnTo>
                  <a:lnTo>
                    <a:pt x="556" y="2787"/>
                  </a:lnTo>
                  <a:lnTo>
                    <a:pt x="544" y="2780"/>
                  </a:lnTo>
                  <a:lnTo>
                    <a:pt x="534" y="2772"/>
                  </a:lnTo>
                  <a:lnTo>
                    <a:pt x="524" y="2765"/>
                  </a:lnTo>
                  <a:lnTo>
                    <a:pt x="516" y="2757"/>
                  </a:lnTo>
                  <a:lnTo>
                    <a:pt x="507" y="2748"/>
                  </a:lnTo>
                  <a:lnTo>
                    <a:pt x="498" y="2739"/>
                  </a:lnTo>
                  <a:lnTo>
                    <a:pt x="490" y="2730"/>
                  </a:lnTo>
                  <a:lnTo>
                    <a:pt x="483" y="2720"/>
                  </a:lnTo>
                  <a:lnTo>
                    <a:pt x="476" y="2710"/>
                  </a:lnTo>
                  <a:lnTo>
                    <a:pt x="469" y="2699"/>
                  </a:lnTo>
                  <a:lnTo>
                    <a:pt x="463" y="2689"/>
                  </a:lnTo>
                  <a:lnTo>
                    <a:pt x="458" y="2678"/>
                  </a:lnTo>
                  <a:lnTo>
                    <a:pt x="454" y="2667"/>
                  </a:lnTo>
                  <a:lnTo>
                    <a:pt x="449" y="2655"/>
                  </a:lnTo>
                  <a:lnTo>
                    <a:pt x="446" y="2644"/>
                  </a:lnTo>
                  <a:lnTo>
                    <a:pt x="442" y="2631"/>
                  </a:lnTo>
                  <a:lnTo>
                    <a:pt x="440" y="2619"/>
                  </a:lnTo>
                  <a:lnTo>
                    <a:pt x="439" y="2607"/>
                  </a:lnTo>
                  <a:lnTo>
                    <a:pt x="438" y="2594"/>
                  </a:lnTo>
                  <a:lnTo>
                    <a:pt x="437" y="2582"/>
                  </a:lnTo>
                  <a:lnTo>
                    <a:pt x="437" y="1995"/>
                  </a:lnTo>
                  <a:lnTo>
                    <a:pt x="438" y="1981"/>
                  </a:lnTo>
                  <a:lnTo>
                    <a:pt x="439" y="1969"/>
                  </a:lnTo>
                  <a:lnTo>
                    <a:pt x="440" y="1957"/>
                  </a:lnTo>
                  <a:lnTo>
                    <a:pt x="442" y="1945"/>
                  </a:lnTo>
                  <a:lnTo>
                    <a:pt x="446" y="1933"/>
                  </a:lnTo>
                  <a:lnTo>
                    <a:pt x="449" y="1921"/>
                  </a:lnTo>
                  <a:lnTo>
                    <a:pt x="454" y="1909"/>
                  </a:lnTo>
                  <a:lnTo>
                    <a:pt x="458" y="1898"/>
                  </a:lnTo>
                  <a:lnTo>
                    <a:pt x="463" y="1887"/>
                  </a:lnTo>
                  <a:lnTo>
                    <a:pt x="469" y="1877"/>
                  </a:lnTo>
                  <a:lnTo>
                    <a:pt x="476" y="1866"/>
                  </a:lnTo>
                  <a:lnTo>
                    <a:pt x="483" y="1856"/>
                  </a:lnTo>
                  <a:lnTo>
                    <a:pt x="490" y="1846"/>
                  </a:lnTo>
                  <a:lnTo>
                    <a:pt x="498" y="1837"/>
                  </a:lnTo>
                  <a:lnTo>
                    <a:pt x="507" y="1828"/>
                  </a:lnTo>
                  <a:lnTo>
                    <a:pt x="516" y="1819"/>
                  </a:lnTo>
                  <a:lnTo>
                    <a:pt x="524" y="1812"/>
                  </a:lnTo>
                  <a:lnTo>
                    <a:pt x="534" y="1804"/>
                  </a:lnTo>
                  <a:lnTo>
                    <a:pt x="544" y="1796"/>
                  </a:lnTo>
                  <a:lnTo>
                    <a:pt x="556" y="1789"/>
                  </a:lnTo>
                  <a:lnTo>
                    <a:pt x="566" y="1783"/>
                  </a:lnTo>
                  <a:lnTo>
                    <a:pt x="578" y="1777"/>
                  </a:lnTo>
                  <a:lnTo>
                    <a:pt x="589" y="1772"/>
                  </a:lnTo>
                  <a:lnTo>
                    <a:pt x="601" y="1766"/>
                  </a:lnTo>
                  <a:lnTo>
                    <a:pt x="613" y="1762"/>
                  </a:lnTo>
                  <a:lnTo>
                    <a:pt x="625" y="1758"/>
                  </a:lnTo>
                  <a:lnTo>
                    <a:pt x="638" y="1755"/>
                  </a:lnTo>
                  <a:lnTo>
                    <a:pt x="651" y="1752"/>
                  </a:lnTo>
                  <a:lnTo>
                    <a:pt x="664" y="1749"/>
                  </a:lnTo>
                  <a:lnTo>
                    <a:pt x="678" y="1748"/>
                  </a:lnTo>
                  <a:lnTo>
                    <a:pt x="691" y="1747"/>
                  </a:lnTo>
                  <a:lnTo>
                    <a:pt x="704" y="1747"/>
                  </a:lnTo>
                  <a:close/>
                  <a:moveTo>
                    <a:pt x="704" y="565"/>
                  </a:moveTo>
                  <a:lnTo>
                    <a:pt x="6628" y="565"/>
                  </a:lnTo>
                  <a:lnTo>
                    <a:pt x="6642" y="565"/>
                  </a:lnTo>
                  <a:lnTo>
                    <a:pt x="6655" y="566"/>
                  </a:lnTo>
                  <a:lnTo>
                    <a:pt x="6669" y="567"/>
                  </a:lnTo>
                  <a:lnTo>
                    <a:pt x="6682" y="569"/>
                  </a:lnTo>
                  <a:lnTo>
                    <a:pt x="6694" y="572"/>
                  </a:lnTo>
                  <a:lnTo>
                    <a:pt x="6707" y="576"/>
                  </a:lnTo>
                  <a:lnTo>
                    <a:pt x="6720" y="579"/>
                  </a:lnTo>
                  <a:lnTo>
                    <a:pt x="6732" y="584"/>
                  </a:lnTo>
                  <a:lnTo>
                    <a:pt x="6744" y="589"/>
                  </a:lnTo>
                  <a:lnTo>
                    <a:pt x="6755" y="595"/>
                  </a:lnTo>
                  <a:lnTo>
                    <a:pt x="6766" y="600"/>
                  </a:lnTo>
                  <a:lnTo>
                    <a:pt x="6777" y="607"/>
                  </a:lnTo>
                  <a:lnTo>
                    <a:pt x="6787" y="613"/>
                  </a:lnTo>
                  <a:lnTo>
                    <a:pt x="6797" y="621"/>
                  </a:lnTo>
                  <a:lnTo>
                    <a:pt x="6807" y="629"/>
                  </a:lnTo>
                  <a:lnTo>
                    <a:pt x="6817" y="637"/>
                  </a:lnTo>
                  <a:lnTo>
                    <a:pt x="6826" y="646"/>
                  </a:lnTo>
                  <a:lnTo>
                    <a:pt x="6834" y="655"/>
                  </a:lnTo>
                  <a:lnTo>
                    <a:pt x="6842" y="665"/>
                  </a:lnTo>
                  <a:lnTo>
                    <a:pt x="6849" y="673"/>
                  </a:lnTo>
                  <a:lnTo>
                    <a:pt x="6856" y="683"/>
                  </a:lnTo>
                  <a:lnTo>
                    <a:pt x="6863" y="694"/>
                  </a:lnTo>
                  <a:lnTo>
                    <a:pt x="6868" y="704"/>
                  </a:lnTo>
                  <a:lnTo>
                    <a:pt x="6874" y="716"/>
                  </a:lnTo>
                  <a:lnTo>
                    <a:pt x="6879" y="727"/>
                  </a:lnTo>
                  <a:lnTo>
                    <a:pt x="6883" y="739"/>
                  </a:lnTo>
                  <a:lnTo>
                    <a:pt x="6887" y="750"/>
                  </a:lnTo>
                  <a:lnTo>
                    <a:pt x="6889" y="762"/>
                  </a:lnTo>
                  <a:lnTo>
                    <a:pt x="6893" y="774"/>
                  </a:lnTo>
                  <a:lnTo>
                    <a:pt x="6894" y="787"/>
                  </a:lnTo>
                  <a:lnTo>
                    <a:pt x="6895" y="800"/>
                  </a:lnTo>
                  <a:lnTo>
                    <a:pt x="6895" y="812"/>
                  </a:lnTo>
                  <a:lnTo>
                    <a:pt x="6895" y="1399"/>
                  </a:lnTo>
                  <a:lnTo>
                    <a:pt x="6895" y="1412"/>
                  </a:lnTo>
                  <a:lnTo>
                    <a:pt x="6894" y="1424"/>
                  </a:lnTo>
                  <a:lnTo>
                    <a:pt x="6893" y="1437"/>
                  </a:lnTo>
                  <a:lnTo>
                    <a:pt x="6889" y="1449"/>
                  </a:lnTo>
                  <a:lnTo>
                    <a:pt x="6887" y="1461"/>
                  </a:lnTo>
                  <a:lnTo>
                    <a:pt x="6883" y="1472"/>
                  </a:lnTo>
                  <a:lnTo>
                    <a:pt x="6879" y="1484"/>
                  </a:lnTo>
                  <a:lnTo>
                    <a:pt x="6874" y="1495"/>
                  </a:lnTo>
                  <a:lnTo>
                    <a:pt x="6868" y="1507"/>
                  </a:lnTo>
                  <a:lnTo>
                    <a:pt x="6863" y="1517"/>
                  </a:lnTo>
                  <a:lnTo>
                    <a:pt x="6856" y="1528"/>
                  </a:lnTo>
                  <a:lnTo>
                    <a:pt x="6849" y="1538"/>
                  </a:lnTo>
                  <a:lnTo>
                    <a:pt x="6842" y="1548"/>
                  </a:lnTo>
                  <a:lnTo>
                    <a:pt x="6834" y="1556"/>
                  </a:lnTo>
                  <a:lnTo>
                    <a:pt x="6826" y="1565"/>
                  </a:lnTo>
                  <a:lnTo>
                    <a:pt x="6817" y="1574"/>
                  </a:lnTo>
                  <a:lnTo>
                    <a:pt x="6807" y="1582"/>
                  </a:lnTo>
                  <a:lnTo>
                    <a:pt x="6797" y="1590"/>
                  </a:lnTo>
                  <a:lnTo>
                    <a:pt x="6787" y="1598"/>
                  </a:lnTo>
                  <a:lnTo>
                    <a:pt x="6777" y="1604"/>
                  </a:lnTo>
                  <a:lnTo>
                    <a:pt x="6766" y="1611"/>
                  </a:lnTo>
                  <a:lnTo>
                    <a:pt x="6755" y="1617"/>
                  </a:lnTo>
                  <a:lnTo>
                    <a:pt x="6744" y="1622"/>
                  </a:lnTo>
                  <a:lnTo>
                    <a:pt x="6732" y="1627"/>
                  </a:lnTo>
                  <a:lnTo>
                    <a:pt x="6720" y="1632"/>
                  </a:lnTo>
                  <a:lnTo>
                    <a:pt x="6707" y="1635"/>
                  </a:lnTo>
                  <a:lnTo>
                    <a:pt x="6694" y="1639"/>
                  </a:lnTo>
                  <a:lnTo>
                    <a:pt x="6682" y="1642"/>
                  </a:lnTo>
                  <a:lnTo>
                    <a:pt x="6669" y="1644"/>
                  </a:lnTo>
                  <a:lnTo>
                    <a:pt x="6655" y="1645"/>
                  </a:lnTo>
                  <a:lnTo>
                    <a:pt x="6642" y="1646"/>
                  </a:lnTo>
                  <a:lnTo>
                    <a:pt x="6628" y="1647"/>
                  </a:lnTo>
                  <a:lnTo>
                    <a:pt x="704" y="1647"/>
                  </a:lnTo>
                  <a:lnTo>
                    <a:pt x="691" y="1646"/>
                  </a:lnTo>
                  <a:lnTo>
                    <a:pt x="678" y="1645"/>
                  </a:lnTo>
                  <a:lnTo>
                    <a:pt x="664" y="1644"/>
                  </a:lnTo>
                  <a:lnTo>
                    <a:pt x="651" y="1642"/>
                  </a:lnTo>
                  <a:lnTo>
                    <a:pt x="638" y="1639"/>
                  </a:lnTo>
                  <a:lnTo>
                    <a:pt x="625" y="1635"/>
                  </a:lnTo>
                  <a:lnTo>
                    <a:pt x="613" y="1632"/>
                  </a:lnTo>
                  <a:lnTo>
                    <a:pt x="601" y="1627"/>
                  </a:lnTo>
                  <a:lnTo>
                    <a:pt x="589" y="1622"/>
                  </a:lnTo>
                  <a:lnTo>
                    <a:pt x="578" y="1617"/>
                  </a:lnTo>
                  <a:lnTo>
                    <a:pt x="566" y="1611"/>
                  </a:lnTo>
                  <a:lnTo>
                    <a:pt x="556" y="1604"/>
                  </a:lnTo>
                  <a:lnTo>
                    <a:pt x="544" y="1598"/>
                  </a:lnTo>
                  <a:lnTo>
                    <a:pt x="534" y="1590"/>
                  </a:lnTo>
                  <a:lnTo>
                    <a:pt x="524" y="1582"/>
                  </a:lnTo>
                  <a:lnTo>
                    <a:pt x="516" y="1574"/>
                  </a:lnTo>
                  <a:lnTo>
                    <a:pt x="507" y="1565"/>
                  </a:lnTo>
                  <a:lnTo>
                    <a:pt x="498" y="1556"/>
                  </a:lnTo>
                  <a:lnTo>
                    <a:pt x="490" y="1548"/>
                  </a:lnTo>
                  <a:lnTo>
                    <a:pt x="483" y="1538"/>
                  </a:lnTo>
                  <a:lnTo>
                    <a:pt x="476" y="1528"/>
                  </a:lnTo>
                  <a:lnTo>
                    <a:pt x="469" y="1517"/>
                  </a:lnTo>
                  <a:lnTo>
                    <a:pt x="463" y="1507"/>
                  </a:lnTo>
                  <a:lnTo>
                    <a:pt x="458" y="1495"/>
                  </a:lnTo>
                  <a:lnTo>
                    <a:pt x="454" y="1484"/>
                  </a:lnTo>
                  <a:lnTo>
                    <a:pt x="449" y="1472"/>
                  </a:lnTo>
                  <a:lnTo>
                    <a:pt x="446" y="1461"/>
                  </a:lnTo>
                  <a:lnTo>
                    <a:pt x="442" y="1449"/>
                  </a:lnTo>
                  <a:lnTo>
                    <a:pt x="440" y="1437"/>
                  </a:lnTo>
                  <a:lnTo>
                    <a:pt x="439" y="1424"/>
                  </a:lnTo>
                  <a:lnTo>
                    <a:pt x="438" y="1412"/>
                  </a:lnTo>
                  <a:lnTo>
                    <a:pt x="437" y="1399"/>
                  </a:lnTo>
                  <a:lnTo>
                    <a:pt x="437" y="812"/>
                  </a:lnTo>
                  <a:lnTo>
                    <a:pt x="438" y="800"/>
                  </a:lnTo>
                  <a:lnTo>
                    <a:pt x="439" y="787"/>
                  </a:lnTo>
                  <a:lnTo>
                    <a:pt x="440" y="774"/>
                  </a:lnTo>
                  <a:lnTo>
                    <a:pt x="442" y="762"/>
                  </a:lnTo>
                  <a:lnTo>
                    <a:pt x="446" y="750"/>
                  </a:lnTo>
                  <a:lnTo>
                    <a:pt x="449" y="739"/>
                  </a:lnTo>
                  <a:lnTo>
                    <a:pt x="454" y="727"/>
                  </a:lnTo>
                  <a:lnTo>
                    <a:pt x="458" y="716"/>
                  </a:lnTo>
                  <a:lnTo>
                    <a:pt x="463" y="704"/>
                  </a:lnTo>
                  <a:lnTo>
                    <a:pt x="469" y="694"/>
                  </a:lnTo>
                  <a:lnTo>
                    <a:pt x="476" y="683"/>
                  </a:lnTo>
                  <a:lnTo>
                    <a:pt x="483" y="673"/>
                  </a:lnTo>
                  <a:lnTo>
                    <a:pt x="490" y="665"/>
                  </a:lnTo>
                  <a:lnTo>
                    <a:pt x="498" y="655"/>
                  </a:lnTo>
                  <a:lnTo>
                    <a:pt x="507" y="646"/>
                  </a:lnTo>
                  <a:lnTo>
                    <a:pt x="516" y="637"/>
                  </a:lnTo>
                  <a:lnTo>
                    <a:pt x="524" y="629"/>
                  </a:lnTo>
                  <a:lnTo>
                    <a:pt x="534" y="621"/>
                  </a:lnTo>
                  <a:lnTo>
                    <a:pt x="544" y="613"/>
                  </a:lnTo>
                  <a:lnTo>
                    <a:pt x="556" y="607"/>
                  </a:lnTo>
                  <a:lnTo>
                    <a:pt x="566" y="600"/>
                  </a:lnTo>
                  <a:lnTo>
                    <a:pt x="578" y="595"/>
                  </a:lnTo>
                  <a:lnTo>
                    <a:pt x="589" y="589"/>
                  </a:lnTo>
                  <a:lnTo>
                    <a:pt x="601" y="584"/>
                  </a:lnTo>
                  <a:lnTo>
                    <a:pt x="613" y="579"/>
                  </a:lnTo>
                  <a:lnTo>
                    <a:pt x="625" y="576"/>
                  </a:lnTo>
                  <a:lnTo>
                    <a:pt x="638" y="572"/>
                  </a:lnTo>
                  <a:lnTo>
                    <a:pt x="651" y="569"/>
                  </a:lnTo>
                  <a:lnTo>
                    <a:pt x="664" y="567"/>
                  </a:lnTo>
                  <a:lnTo>
                    <a:pt x="678" y="566"/>
                  </a:lnTo>
                  <a:lnTo>
                    <a:pt x="691" y="565"/>
                  </a:lnTo>
                  <a:lnTo>
                    <a:pt x="704" y="565"/>
                  </a:lnTo>
                  <a:close/>
                </a:path>
              </a:pathLst>
            </a:custGeom>
            <a:solidFill>
              <a:srgbClr val="C00000"/>
            </a:solidFill>
            <a:ln w="9525" cap="flat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337" name="Freeform 142"/>
            <p:cNvSpPr>
              <a:spLocks noEditPoints="1"/>
            </p:cNvSpPr>
            <p:nvPr/>
          </p:nvSpPr>
          <p:spPr bwMode="auto">
            <a:xfrm>
              <a:off x="520065" y="0"/>
              <a:ext cx="409090" cy="753151"/>
            </a:xfrm>
            <a:custGeom>
              <a:avLst/>
              <a:gdLst>
                <a:gd name="T0" fmla="*/ 2147483647 w 7333"/>
                <a:gd name="T1" fmla="*/ 2147483647 h 17750"/>
                <a:gd name="T2" fmla="*/ 2147483647 w 7333"/>
                <a:gd name="T3" fmla="*/ 2147483647 h 17750"/>
                <a:gd name="T4" fmla="*/ 2147483647 w 7333"/>
                <a:gd name="T5" fmla="*/ 2147483647 h 17750"/>
                <a:gd name="T6" fmla="*/ 2147483647 w 7333"/>
                <a:gd name="T7" fmla="*/ 2147483647 h 17750"/>
                <a:gd name="T8" fmla="*/ 2147483647 w 7333"/>
                <a:gd name="T9" fmla="*/ 2147483647 h 17750"/>
                <a:gd name="T10" fmla="*/ 2147483647 w 7333"/>
                <a:gd name="T11" fmla="*/ 2147483647 h 17750"/>
                <a:gd name="T12" fmla="*/ 2147483647 w 7333"/>
                <a:gd name="T13" fmla="*/ 2147483647 h 17750"/>
                <a:gd name="T14" fmla="*/ 2147483647 w 7333"/>
                <a:gd name="T15" fmla="*/ 2147483647 h 17750"/>
                <a:gd name="T16" fmla="*/ 2147483647 w 7333"/>
                <a:gd name="T17" fmla="*/ 2147483647 h 17750"/>
                <a:gd name="T18" fmla="*/ 2147483647 w 7333"/>
                <a:gd name="T19" fmla="*/ 2147483647 h 17750"/>
                <a:gd name="T20" fmla="*/ 2147483647 w 7333"/>
                <a:gd name="T21" fmla="*/ 2147483647 h 17750"/>
                <a:gd name="T22" fmla="*/ 2147483647 w 7333"/>
                <a:gd name="T23" fmla="*/ 2147483647 h 17750"/>
                <a:gd name="T24" fmla="*/ 2147483647 w 7333"/>
                <a:gd name="T25" fmla="*/ 2147483647 h 17750"/>
                <a:gd name="T26" fmla="*/ 2147483647 w 7333"/>
                <a:gd name="T27" fmla="*/ 2147483647 h 17750"/>
                <a:gd name="T28" fmla="*/ 2147483647 w 7333"/>
                <a:gd name="T29" fmla="*/ 2147483647 h 17750"/>
                <a:gd name="T30" fmla="*/ 2147483647 w 7333"/>
                <a:gd name="T31" fmla="*/ 2147483647 h 17750"/>
                <a:gd name="T32" fmla="*/ 2147483647 w 7333"/>
                <a:gd name="T33" fmla="*/ 2147483647 h 17750"/>
                <a:gd name="T34" fmla="*/ 2147483647 w 7333"/>
                <a:gd name="T35" fmla="*/ 2147483647 h 17750"/>
                <a:gd name="T36" fmla="*/ 2147483647 w 7333"/>
                <a:gd name="T37" fmla="*/ 2147483647 h 17750"/>
                <a:gd name="T38" fmla="*/ 2147483647 w 7333"/>
                <a:gd name="T39" fmla="*/ 2147483647 h 17750"/>
                <a:gd name="T40" fmla="*/ 2147483647 w 7333"/>
                <a:gd name="T41" fmla="*/ 2147483647 h 17750"/>
                <a:gd name="T42" fmla="*/ 2147483647 w 7333"/>
                <a:gd name="T43" fmla="*/ 2147483647 h 17750"/>
                <a:gd name="T44" fmla="*/ 2147483647 w 7333"/>
                <a:gd name="T45" fmla="*/ 2147483647 h 17750"/>
                <a:gd name="T46" fmla="*/ 2147483647 w 7333"/>
                <a:gd name="T47" fmla="*/ 2147483647 h 17750"/>
                <a:gd name="T48" fmla="*/ 2147483647 w 7333"/>
                <a:gd name="T49" fmla="*/ 2147483647 h 17750"/>
                <a:gd name="T50" fmla="*/ 2147483647 w 7333"/>
                <a:gd name="T51" fmla="*/ 2147483647 h 17750"/>
                <a:gd name="T52" fmla="*/ 2147483647 w 7333"/>
                <a:gd name="T53" fmla="*/ 2147483647 h 17750"/>
                <a:gd name="T54" fmla="*/ 2147483647 w 7333"/>
                <a:gd name="T55" fmla="*/ 2147483647 h 17750"/>
                <a:gd name="T56" fmla="*/ 2147483647 w 7333"/>
                <a:gd name="T57" fmla="*/ 2147483647 h 17750"/>
                <a:gd name="T58" fmla="*/ 2147483647 w 7333"/>
                <a:gd name="T59" fmla="*/ 2147483647 h 17750"/>
                <a:gd name="T60" fmla="*/ 2147483647 w 7333"/>
                <a:gd name="T61" fmla="*/ 2147483647 h 17750"/>
                <a:gd name="T62" fmla="*/ 2147483647 w 7333"/>
                <a:gd name="T63" fmla="*/ 2147483647 h 17750"/>
                <a:gd name="T64" fmla="*/ 2147483647 w 7333"/>
                <a:gd name="T65" fmla="*/ 2147483647 h 17750"/>
                <a:gd name="T66" fmla="*/ 2147483647 w 7333"/>
                <a:gd name="T67" fmla="*/ 2147483647 h 17750"/>
                <a:gd name="T68" fmla="*/ 2147483647 w 7333"/>
                <a:gd name="T69" fmla="*/ 2147483647 h 17750"/>
                <a:gd name="T70" fmla="*/ 2147483647 w 7333"/>
                <a:gd name="T71" fmla="*/ 2147483647 h 17750"/>
                <a:gd name="T72" fmla="*/ 2147483647 w 7333"/>
                <a:gd name="T73" fmla="*/ 2147483647 h 17750"/>
                <a:gd name="T74" fmla="*/ 2147483647 w 7333"/>
                <a:gd name="T75" fmla="*/ 2147483647 h 17750"/>
                <a:gd name="T76" fmla="*/ 2147483647 w 7333"/>
                <a:gd name="T77" fmla="*/ 2147483647 h 17750"/>
                <a:gd name="T78" fmla="*/ 2147483647 w 7333"/>
                <a:gd name="T79" fmla="*/ 2147483647 h 17750"/>
                <a:gd name="T80" fmla="*/ 2147483647 w 7333"/>
                <a:gd name="T81" fmla="*/ 2147483647 h 17750"/>
                <a:gd name="T82" fmla="*/ 2147483647 w 7333"/>
                <a:gd name="T83" fmla="*/ 2147483647 h 17750"/>
                <a:gd name="T84" fmla="*/ 2147483647 w 7333"/>
                <a:gd name="T85" fmla="*/ 2147483647 h 17750"/>
                <a:gd name="T86" fmla="*/ 2147483647 w 7333"/>
                <a:gd name="T87" fmla="*/ 2147483647 h 17750"/>
                <a:gd name="T88" fmla="*/ 2147483647 w 7333"/>
                <a:gd name="T89" fmla="*/ 2147483647 h 17750"/>
                <a:gd name="T90" fmla="*/ 2147483647 w 7333"/>
                <a:gd name="T91" fmla="*/ 2147483647 h 17750"/>
                <a:gd name="T92" fmla="*/ 2147483647 w 7333"/>
                <a:gd name="T93" fmla="*/ 2147483647 h 17750"/>
                <a:gd name="T94" fmla="*/ 2147483647 w 7333"/>
                <a:gd name="T95" fmla="*/ 2147483647 h 17750"/>
                <a:gd name="T96" fmla="*/ 2147483647 w 7333"/>
                <a:gd name="T97" fmla="*/ 2147483647 h 17750"/>
                <a:gd name="T98" fmla="*/ 2147483647 w 7333"/>
                <a:gd name="T99" fmla="*/ 2147483647 h 17750"/>
                <a:gd name="T100" fmla="*/ 2147483647 w 7333"/>
                <a:gd name="T101" fmla="*/ 2147483647 h 17750"/>
                <a:gd name="T102" fmla="*/ 2147483647 w 7333"/>
                <a:gd name="T103" fmla="*/ 2147483647 h 17750"/>
                <a:gd name="T104" fmla="*/ 2147483647 w 7333"/>
                <a:gd name="T105" fmla="*/ 2147483647 h 17750"/>
                <a:gd name="T106" fmla="*/ 2147483647 w 7333"/>
                <a:gd name="T107" fmla="*/ 2147483647 h 17750"/>
                <a:gd name="T108" fmla="*/ 2147483647 w 7333"/>
                <a:gd name="T109" fmla="*/ 2147483647 h 17750"/>
                <a:gd name="T110" fmla="*/ 2147483647 w 7333"/>
                <a:gd name="T111" fmla="*/ 2147483647 h 17750"/>
                <a:gd name="T112" fmla="*/ 2147483647 w 7333"/>
                <a:gd name="T113" fmla="*/ 2147483647 h 17750"/>
                <a:gd name="T114" fmla="*/ 2147483647 w 7333"/>
                <a:gd name="T115" fmla="*/ 2147483647 h 17750"/>
                <a:gd name="T116" fmla="*/ 2147483647 w 7333"/>
                <a:gd name="T117" fmla="*/ 2147483647 h 17750"/>
                <a:gd name="T118" fmla="*/ 2147483647 w 7333"/>
                <a:gd name="T119" fmla="*/ 2147483647 h 17750"/>
                <a:gd name="T120" fmla="*/ 2147483647 w 7333"/>
                <a:gd name="T121" fmla="*/ 2147483647 h 177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33"/>
                <a:gd name="T184" fmla="*/ 0 h 17750"/>
                <a:gd name="T185" fmla="*/ 7333 w 7333"/>
                <a:gd name="T186" fmla="*/ 17750 h 177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33" h="17750">
                  <a:moveTo>
                    <a:pt x="152" y="0"/>
                  </a:moveTo>
                  <a:lnTo>
                    <a:pt x="7181" y="0"/>
                  </a:lnTo>
                  <a:lnTo>
                    <a:pt x="7197" y="1"/>
                  </a:lnTo>
                  <a:lnTo>
                    <a:pt x="7211" y="3"/>
                  </a:lnTo>
                  <a:lnTo>
                    <a:pt x="7227" y="7"/>
                  </a:lnTo>
                  <a:lnTo>
                    <a:pt x="7240" y="12"/>
                  </a:lnTo>
                  <a:lnTo>
                    <a:pt x="7253" y="19"/>
                  </a:lnTo>
                  <a:lnTo>
                    <a:pt x="7265" y="27"/>
                  </a:lnTo>
                  <a:lnTo>
                    <a:pt x="7278" y="36"/>
                  </a:lnTo>
                  <a:lnTo>
                    <a:pt x="7289" y="44"/>
                  </a:lnTo>
                  <a:lnTo>
                    <a:pt x="7299" y="55"/>
                  </a:lnTo>
                  <a:lnTo>
                    <a:pt x="7306" y="68"/>
                  </a:lnTo>
                  <a:lnTo>
                    <a:pt x="7314" y="80"/>
                  </a:lnTo>
                  <a:lnTo>
                    <a:pt x="7321" y="93"/>
                  </a:lnTo>
                  <a:lnTo>
                    <a:pt x="7326" y="108"/>
                  </a:lnTo>
                  <a:lnTo>
                    <a:pt x="7330" y="122"/>
                  </a:lnTo>
                  <a:lnTo>
                    <a:pt x="7332" y="138"/>
                  </a:lnTo>
                  <a:lnTo>
                    <a:pt x="7333" y="153"/>
                  </a:lnTo>
                  <a:lnTo>
                    <a:pt x="7333" y="17597"/>
                  </a:lnTo>
                  <a:lnTo>
                    <a:pt x="7332" y="17612"/>
                  </a:lnTo>
                  <a:lnTo>
                    <a:pt x="7330" y="17628"/>
                  </a:lnTo>
                  <a:lnTo>
                    <a:pt x="7326" y="17642"/>
                  </a:lnTo>
                  <a:lnTo>
                    <a:pt x="7321" y="17657"/>
                  </a:lnTo>
                  <a:lnTo>
                    <a:pt x="7314" y="17670"/>
                  </a:lnTo>
                  <a:lnTo>
                    <a:pt x="7306" y="17682"/>
                  </a:lnTo>
                  <a:lnTo>
                    <a:pt x="7299" y="17695"/>
                  </a:lnTo>
                  <a:lnTo>
                    <a:pt x="7289" y="17706"/>
                  </a:lnTo>
                  <a:lnTo>
                    <a:pt x="7278" y="17716"/>
                  </a:lnTo>
                  <a:lnTo>
                    <a:pt x="7265" y="17723"/>
                  </a:lnTo>
                  <a:lnTo>
                    <a:pt x="7253" y="17731"/>
                  </a:lnTo>
                  <a:lnTo>
                    <a:pt x="7240" y="17738"/>
                  </a:lnTo>
                  <a:lnTo>
                    <a:pt x="7227" y="17743"/>
                  </a:lnTo>
                  <a:lnTo>
                    <a:pt x="7211" y="17747"/>
                  </a:lnTo>
                  <a:lnTo>
                    <a:pt x="7197" y="17749"/>
                  </a:lnTo>
                  <a:lnTo>
                    <a:pt x="7181" y="17750"/>
                  </a:lnTo>
                  <a:lnTo>
                    <a:pt x="152" y="17750"/>
                  </a:lnTo>
                  <a:lnTo>
                    <a:pt x="137" y="17749"/>
                  </a:lnTo>
                  <a:lnTo>
                    <a:pt x="122" y="17747"/>
                  </a:lnTo>
                  <a:lnTo>
                    <a:pt x="108" y="17743"/>
                  </a:lnTo>
                  <a:lnTo>
                    <a:pt x="93" y="17738"/>
                  </a:lnTo>
                  <a:lnTo>
                    <a:pt x="80" y="17731"/>
                  </a:lnTo>
                  <a:lnTo>
                    <a:pt x="68" y="17723"/>
                  </a:lnTo>
                  <a:lnTo>
                    <a:pt x="56" y="17716"/>
                  </a:lnTo>
                  <a:lnTo>
                    <a:pt x="46" y="17706"/>
                  </a:lnTo>
                  <a:lnTo>
                    <a:pt x="36" y="17695"/>
                  </a:lnTo>
                  <a:lnTo>
                    <a:pt x="27" y="17682"/>
                  </a:lnTo>
                  <a:lnTo>
                    <a:pt x="19" y="17670"/>
                  </a:lnTo>
                  <a:lnTo>
                    <a:pt x="12" y="17657"/>
                  </a:lnTo>
                  <a:lnTo>
                    <a:pt x="8" y="17642"/>
                  </a:lnTo>
                  <a:lnTo>
                    <a:pt x="4" y="17628"/>
                  </a:lnTo>
                  <a:lnTo>
                    <a:pt x="1" y="17612"/>
                  </a:lnTo>
                  <a:lnTo>
                    <a:pt x="0" y="17597"/>
                  </a:lnTo>
                  <a:lnTo>
                    <a:pt x="0" y="153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3"/>
                  </a:lnTo>
                  <a:lnTo>
                    <a:pt x="19" y="80"/>
                  </a:lnTo>
                  <a:lnTo>
                    <a:pt x="27" y="68"/>
                  </a:lnTo>
                  <a:lnTo>
                    <a:pt x="36" y="55"/>
                  </a:lnTo>
                  <a:lnTo>
                    <a:pt x="46" y="44"/>
                  </a:lnTo>
                  <a:lnTo>
                    <a:pt x="56" y="36"/>
                  </a:lnTo>
                  <a:lnTo>
                    <a:pt x="68" y="27"/>
                  </a:lnTo>
                  <a:lnTo>
                    <a:pt x="80" y="19"/>
                  </a:lnTo>
                  <a:lnTo>
                    <a:pt x="93" y="12"/>
                  </a:lnTo>
                  <a:lnTo>
                    <a:pt x="108" y="7"/>
                  </a:lnTo>
                  <a:lnTo>
                    <a:pt x="122" y="3"/>
                  </a:lnTo>
                  <a:lnTo>
                    <a:pt x="137" y="1"/>
                  </a:lnTo>
                  <a:lnTo>
                    <a:pt x="152" y="0"/>
                  </a:lnTo>
                  <a:close/>
                  <a:moveTo>
                    <a:pt x="705" y="11207"/>
                  </a:moveTo>
                  <a:lnTo>
                    <a:pt x="6629" y="11207"/>
                  </a:lnTo>
                  <a:lnTo>
                    <a:pt x="6642" y="11207"/>
                  </a:lnTo>
                  <a:lnTo>
                    <a:pt x="6655" y="11208"/>
                  </a:lnTo>
                  <a:lnTo>
                    <a:pt x="6669" y="11209"/>
                  </a:lnTo>
                  <a:lnTo>
                    <a:pt x="6682" y="11211"/>
                  </a:lnTo>
                  <a:lnTo>
                    <a:pt x="6695" y="11215"/>
                  </a:lnTo>
                  <a:lnTo>
                    <a:pt x="6708" y="11218"/>
                  </a:lnTo>
                  <a:lnTo>
                    <a:pt x="6720" y="11221"/>
                  </a:lnTo>
                  <a:lnTo>
                    <a:pt x="6732" y="11226"/>
                  </a:lnTo>
                  <a:lnTo>
                    <a:pt x="6744" y="11231"/>
                  </a:lnTo>
                  <a:lnTo>
                    <a:pt x="6755" y="11237"/>
                  </a:lnTo>
                  <a:lnTo>
                    <a:pt x="6766" y="11242"/>
                  </a:lnTo>
                  <a:lnTo>
                    <a:pt x="6777" y="11249"/>
                  </a:lnTo>
                  <a:lnTo>
                    <a:pt x="6789" y="11256"/>
                  </a:lnTo>
                  <a:lnTo>
                    <a:pt x="6799" y="11263"/>
                  </a:lnTo>
                  <a:lnTo>
                    <a:pt x="6809" y="11271"/>
                  </a:lnTo>
                  <a:lnTo>
                    <a:pt x="6817" y="11279"/>
                  </a:lnTo>
                  <a:lnTo>
                    <a:pt x="6826" y="11288"/>
                  </a:lnTo>
                  <a:lnTo>
                    <a:pt x="6834" y="11297"/>
                  </a:lnTo>
                  <a:lnTo>
                    <a:pt x="6843" y="11307"/>
                  </a:lnTo>
                  <a:lnTo>
                    <a:pt x="6850" y="11316"/>
                  </a:lnTo>
                  <a:lnTo>
                    <a:pt x="6857" y="11327"/>
                  </a:lnTo>
                  <a:lnTo>
                    <a:pt x="6863" y="11337"/>
                  </a:lnTo>
                  <a:lnTo>
                    <a:pt x="6870" y="11348"/>
                  </a:lnTo>
                  <a:lnTo>
                    <a:pt x="6875" y="11358"/>
                  </a:lnTo>
                  <a:lnTo>
                    <a:pt x="6879" y="11370"/>
                  </a:lnTo>
                  <a:lnTo>
                    <a:pt x="6884" y="11381"/>
                  </a:lnTo>
                  <a:lnTo>
                    <a:pt x="6887" y="11392"/>
                  </a:lnTo>
                  <a:lnTo>
                    <a:pt x="6891" y="11404"/>
                  </a:lnTo>
                  <a:lnTo>
                    <a:pt x="6893" y="11417"/>
                  </a:lnTo>
                  <a:lnTo>
                    <a:pt x="6894" y="11429"/>
                  </a:lnTo>
                  <a:lnTo>
                    <a:pt x="6895" y="11442"/>
                  </a:lnTo>
                  <a:lnTo>
                    <a:pt x="6896" y="11454"/>
                  </a:lnTo>
                  <a:lnTo>
                    <a:pt x="6896" y="12041"/>
                  </a:lnTo>
                  <a:lnTo>
                    <a:pt x="6895" y="12054"/>
                  </a:lnTo>
                  <a:lnTo>
                    <a:pt x="6894" y="12067"/>
                  </a:lnTo>
                  <a:lnTo>
                    <a:pt x="6893" y="12079"/>
                  </a:lnTo>
                  <a:lnTo>
                    <a:pt x="6891" y="12091"/>
                  </a:lnTo>
                  <a:lnTo>
                    <a:pt x="6887" y="12103"/>
                  </a:lnTo>
                  <a:lnTo>
                    <a:pt x="6884" y="12115"/>
                  </a:lnTo>
                  <a:lnTo>
                    <a:pt x="6879" y="12127"/>
                  </a:lnTo>
                  <a:lnTo>
                    <a:pt x="6875" y="12138"/>
                  </a:lnTo>
                  <a:lnTo>
                    <a:pt x="6870" y="12149"/>
                  </a:lnTo>
                  <a:lnTo>
                    <a:pt x="6863" y="12160"/>
                  </a:lnTo>
                  <a:lnTo>
                    <a:pt x="6857" y="12170"/>
                  </a:lnTo>
                  <a:lnTo>
                    <a:pt x="6850" y="12180"/>
                  </a:lnTo>
                  <a:lnTo>
                    <a:pt x="6843" y="12190"/>
                  </a:lnTo>
                  <a:lnTo>
                    <a:pt x="6834" y="12199"/>
                  </a:lnTo>
                  <a:lnTo>
                    <a:pt x="6826" y="12208"/>
                  </a:lnTo>
                  <a:lnTo>
                    <a:pt x="6817" y="12216"/>
                  </a:lnTo>
                  <a:lnTo>
                    <a:pt x="6809" y="12224"/>
                  </a:lnTo>
                  <a:lnTo>
                    <a:pt x="6799" y="12232"/>
                  </a:lnTo>
                  <a:lnTo>
                    <a:pt x="6789" y="12240"/>
                  </a:lnTo>
                  <a:lnTo>
                    <a:pt x="6777" y="12246"/>
                  </a:lnTo>
                  <a:lnTo>
                    <a:pt x="6766" y="12253"/>
                  </a:lnTo>
                  <a:lnTo>
                    <a:pt x="6755" y="12260"/>
                  </a:lnTo>
                  <a:lnTo>
                    <a:pt x="6744" y="12265"/>
                  </a:lnTo>
                  <a:lnTo>
                    <a:pt x="6732" y="12270"/>
                  </a:lnTo>
                  <a:lnTo>
                    <a:pt x="6720" y="12274"/>
                  </a:lnTo>
                  <a:lnTo>
                    <a:pt x="6708" y="12279"/>
                  </a:lnTo>
                  <a:lnTo>
                    <a:pt x="6695" y="12282"/>
                  </a:lnTo>
                  <a:lnTo>
                    <a:pt x="6682" y="12284"/>
                  </a:lnTo>
                  <a:lnTo>
                    <a:pt x="6669" y="12286"/>
                  </a:lnTo>
                  <a:lnTo>
                    <a:pt x="6655" y="12287"/>
                  </a:lnTo>
                  <a:lnTo>
                    <a:pt x="6642" y="12289"/>
                  </a:lnTo>
                  <a:lnTo>
                    <a:pt x="6629" y="12290"/>
                  </a:lnTo>
                  <a:lnTo>
                    <a:pt x="705" y="12290"/>
                  </a:lnTo>
                  <a:lnTo>
                    <a:pt x="691" y="12289"/>
                  </a:lnTo>
                  <a:lnTo>
                    <a:pt x="678" y="12287"/>
                  </a:lnTo>
                  <a:lnTo>
                    <a:pt x="664" y="12286"/>
                  </a:lnTo>
                  <a:lnTo>
                    <a:pt x="651" y="12284"/>
                  </a:lnTo>
                  <a:lnTo>
                    <a:pt x="638" y="12282"/>
                  </a:lnTo>
                  <a:lnTo>
                    <a:pt x="626" y="12279"/>
                  </a:lnTo>
                  <a:lnTo>
                    <a:pt x="613" y="12274"/>
                  </a:lnTo>
                  <a:lnTo>
                    <a:pt x="601" y="12270"/>
                  </a:lnTo>
                  <a:lnTo>
                    <a:pt x="589" y="12265"/>
                  </a:lnTo>
                  <a:lnTo>
                    <a:pt x="578" y="12260"/>
                  </a:lnTo>
                  <a:lnTo>
                    <a:pt x="567" y="12253"/>
                  </a:lnTo>
                  <a:lnTo>
                    <a:pt x="556" y="12246"/>
                  </a:lnTo>
                  <a:lnTo>
                    <a:pt x="546" y="12240"/>
                  </a:lnTo>
                  <a:lnTo>
                    <a:pt x="536" y="12232"/>
                  </a:lnTo>
                  <a:lnTo>
                    <a:pt x="526" y="12224"/>
                  </a:lnTo>
                  <a:lnTo>
                    <a:pt x="516" y="12216"/>
                  </a:lnTo>
                  <a:lnTo>
                    <a:pt x="507" y="12208"/>
                  </a:lnTo>
                  <a:lnTo>
                    <a:pt x="499" y="12199"/>
                  </a:lnTo>
                  <a:lnTo>
                    <a:pt x="491" y="12190"/>
                  </a:lnTo>
                  <a:lnTo>
                    <a:pt x="484" y="12180"/>
                  </a:lnTo>
                  <a:lnTo>
                    <a:pt x="477" y="12170"/>
                  </a:lnTo>
                  <a:lnTo>
                    <a:pt x="470" y="12160"/>
                  </a:lnTo>
                  <a:lnTo>
                    <a:pt x="464" y="12149"/>
                  </a:lnTo>
                  <a:lnTo>
                    <a:pt x="459" y="12138"/>
                  </a:lnTo>
                  <a:lnTo>
                    <a:pt x="454" y="12127"/>
                  </a:lnTo>
                  <a:lnTo>
                    <a:pt x="450" y="12115"/>
                  </a:lnTo>
                  <a:lnTo>
                    <a:pt x="446" y="12103"/>
                  </a:lnTo>
                  <a:lnTo>
                    <a:pt x="444" y="12091"/>
                  </a:lnTo>
                  <a:lnTo>
                    <a:pt x="440" y="12079"/>
                  </a:lnTo>
                  <a:lnTo>
                    <a:pt x="439" y="12067"/>
                  </a:lnTo>
                  <a:lnTo>
                    <a:pt x="438" y="12054"/>
                  </a:lnTo>
                  <a:lnTo>
                    <a:pt x="438" y="12041"/>
                  </a:lnTo>
                  <a:lnTo>
                    <a:pt x="438" y="11454"/>
                  </a:lnTo>
                  <a:lnTo>
                    <a:pt x="438" y="11442"/>
                  </a:lnTo>
                  <a:lnTo>
                    <a:pt x="439" y="11429"/>
                  </a:lnTo>
                  <a:lnTo>
                    <a:pt x="440" y="11417"/>
                  </a:lnTo>
                  <a:lnTo>
                    <a:pt x="444" y="11404"/>
                  </a:lnTo>
                  <a:lnTo>
                    <a:pt x="446" y="11392"/>
                  </a:lnTo>
                  <a:lnTo>
                    <a:pt x="450" y="11381"/>
                  </a:lnTo>
                  <a:lnTo>
                    <a:pt x="454" y="11370"/>
                  </a:lnTo>
                  <a:lnTo>
                    <a:pt x="459" y="11358"/>
                  </a:lnTo>
                  <a:lnTo>
                    <a:pt x="464" y="11348"/>
                  </a:lnTo>
                  <a:lnTo>
                    <a:pt x="470" y="11337"/>
                  </a:lnTo>
                  <a:lnTo>
                    <a:pt x="477" y="11327"/>
                  </a:lnTo>
                  <a:lnTo>
                    <a:pt x="484" y="11316"/>
                  </a:lnTo>
                  <a:lnTo>
                    <a:pt x="491" y="11307"/>
                  </a:lnTo>
                  <a:lnTo>
                    <a:pt x="499" y="11297"/>
                  </a:lnTo>
                  <a:lnTo>
                    <a:pt x="507" y="11288"/>
                  </a:lnTo>
                  <a:lnTo>
                    <a:pt x="516" y="11279"/>
                  </a:lnTo>
                  <a:lnTo>
                    <a:pt x="526" y="11271"/>
                  </a:lnTo>
                  <a:lnTo>
                    <a:pt x="536" y="11263"/>
                  </a:lnTo>
                  <a:lnTo>
                    <a:pt x="546" y="11256"/>
                  </a:lnTo>
                  <a:lnTo>
                    <a:pt x="556" y="11249"/>
                  </a:lnTo>
                  <a:lnTo>
                    <a:pt x="567" y="11242"/>
                  </a:lnTo>
                  <a:lnTo>
                    <a:pt x="578" y="11237"/>
                  </a:lnTo>
                  <a:lnTo>
                    <a:pt x="589" y="11231"/>
                  </a:lnTo>
                  <a:lnTo>
                    <a:pt x="601" y="11226"/>
                  </a:lnTo>
                  <a:lnTo>
                    <a:pt x="613" y="11221"/>
                  </a:lnTo>
                  <a:lnTo>
                    <a:pt x="626" y="11218"/>
                  </a:lnTo>
                  <a:lnTo>
                    <a:pt x="638" y="11215"/>
                  </a:lnTo>
                  <a:lnTo>
                    <a:pt x="651" y="11211"/>
                  </a:lnTo>
                  <a:lnTo>
                    <a:pt x="664" y="11209"/>
                  </a:lnTo>
                  <a:lnTo>
                    <a:pt x="678" y="11208"/>
                  </a:lnTo>
                  <a:lnTo>
                    <a:pt x="691" y="11207"/>
                  </a:lnTo>
                  <a:lnTo>
                    <a:pt x="705" y="11207"/>
                  </a:lnTo>
                  <a:close/>
                  <a:moveTo>
                    <a:pt x="705" y="10024"/>
                  </a:moveTo>
                  <a:lnTo>
                    <a:pt x="6629" y="10024"/>
                  </a:lnTo>
                  <a:lnTo>
                    <a:pt x="6642" y="10024"/>
                  </a:lnTo>
                  <a:lnTo>
                    <a:pt x="6655" y="10025"/>
                  </a:lnTo>
                  <a:lnTo>
                    <a:pt x="6669" y="10027"/>
                  </a:lnTo>
                  <a:lnTo>
                    <a:pt x="6682" y="10029"/>
                  </a:lnTo>
                  <a:lnTo>
                    <a:pt x="6695" y="10032"/>
                  </a:lnTo>
                  <a:lnTo>
                    <a:pt x="6708" y="10035"/>
                  </a:lnTo>
                  <a:lnTo>
                    <a:pt x="6720" y="10039"/>
                  </a:lnTo>
                  <a:lnTo>
                    <a:pt x="6732" y="10043"/>
                  </a:lnTo>
                  <a:lnTo>
                    <a:pt x="6744" y="10049"/>
                  </a:lnTo>
                  <a:lnTo>
                    <a:pt x="6755" y="10054"/>
                  </a:lnTo>
                  <a:lnTo>
                    <a:pt x="6766" y="10060"/>
                  </a:lnTo>
                  <a:lnTo>
                    <a:pt x="6777" y="10066"/>
                  </a:lnTo>
                  <a:lnTo>
                    <a:pt x="6789" y="10073"/>
                  </a:lnTo>
                  <a:lnTo>
                    <a:pt x="6799" y="10081"/>
                  </a:lnTo>
                  <a:lnTo>
                    <a:pt x="6809" y="10089"/>
                  </a:lnTo>
                  <a:lnTo>
                    <a:pt x="6817" y="10096"/>
                  </a:lnTo>
                  <a:lnTo>
                    <a:pt x="6826" y="10105"/>
                  </a:lnTo>
                  <a:lnTo>
                    <a:pt x="6834" y="10114"/>
                  </a:lnTo>
                  <a:lnTo>
                    <a:pt x="6843" y="10124"/>
                  </a:lnTo>
                  <a:lnTo>
                    <a:pt x="6850" y="10134"/>
                  </a:lnTo>
                  <a:lnTo>
                    <a:pt x="6857" y="10144"/>
                  </a:lnTo>
                  <a:lnTo>
                    <a:pt x="6863" y="10154"/>
                  </a:lnTo>
                  <a:lnTo>
                    <a:pt x="6870" y="10165"/>
                  </a:lnTo>
                  <a:lnTo>
                    <a:pt x="6875" y="10175"/>
                  </a:lnTo>
                  <a:lnTo>
                    <a:pt x="6879" y="10187"/>
                  </a:lnTo>
                  <a:lnTo>
                    <a:pt x="6884" y="10198"/>
                  </a:lnTo>
                  <a:lnTo>
                    <a:pt x="6887" y="10211"/>
                  </a:lnTo>
                  <a:lnTo>
                    <a:pt x="6891" y="10222"/>
                  </a:lnTo>
                  <a:lnTo>
                    <a:pt x="6893" y="10234"/>
                  </a:lnTo>
                  <a:lnTo>
                    <a:pt x="6894" y="10246"/>
                  </a:lnTo>
                  <a:lnTo>
                    <a:pt x="6895" y="10260"/>
                  </a:lnTo>
                  <a:lnTo>
                    <a:pt x="6896" y="10272"/>
                  </a:lnTo>
                  <a:lnTo>
                    <a:pt x="6896" y="10859"/>
                  </a:lnTo>
                  <a:lnTo>
                    <a:pt x="6895" y="10872"/>
                  </a:lnTo>
                  <a:lnTo>
                    <a:pt x="6894" y="10884"/>
                  </a:lnTo>
                  <a:lnTo>
                    <a:pt x="6893" y="10896"/>
                  </a:lnTo>
                  <a:lnTo>
                    <a:pt x="6891" y="10908"/>
                  </a:lnTo>
                  <a:lnTo>
                    <a:pt x="6887" y="10921"/>
                  </a:lnTo>
                  <a:lnTo>
                    <a:pt x="6884" y="10933"/>
                  </a:lnTo>
                  <a:lnTo>
                    <a:pt x="6879" y="10944"/>
                  </a:lnTo>
                  <a:lnTo>
                    <a:pt x="6875" y="10955"/>
                  </a:lnTo>
                  <a:lnTo>
                    <a:pt x="6870" y="10966"/>
                  </a:lnTo>
                  <a:lnTo>
                    <a:pt x="6863" y="10977"/>
                  </a:lnTo>
                  <a:lnTo>
                    <a:pt x="6857" y="10987"/>
                  </a:lnTo>
                  <a:lnTo>
                    <a:pt x="6850" y="10997"/>
                  </a:lnTo>
                  <a:lnTo>
                    <a:pt x="6843" y="11007"/>
                  </a:lnTo>
                  <a:lnTo>
                    <a:pt x="6834" y="11016"/>
                  </a:lnTo>
                  <a:lnTo>
                    <a:pt x="6826" y="11025"/>
                  </a:lnTo>
                  <a:lnTo>
                    <a:pt x="6817" y="11034"/>
                  </a:lnTo>
                  <a:lnTo>
                    <a:pt x="6809" y="11043"/>
                  </a:lnTo>
                  <a:lnTo>
                    <a:pt x="6799" y="11050"/>
                  </a:lnTo>
                  <a:lnTo>
                    <a:pt x="6789" y="11057"/>
                  </a:lnTo>
                  <a:lnTo>
                    <a:pt x="6777" y="11064"/>
                  </a:lnTo>
                  <a:lnTo>
                    <a:pt x="6766" y="11070"/>
                  </a:lnTo>
                  <a:lnTo>
                    <a:pt x="6755" y="11077"/>
                  </a:lnTo>
                  <a:lnTo>
                    <a:pt x="6744" y="11083"/>
                  </a:lnTo>
                  <a:lnTo>
                    <a:pt x="6732" y="11087"/>
                  </a:lnTo>
                  <a:lnTo>
                    <a:pt x="6720" y="11092"/>
                  </a:lnTo>
                  <a:lnTo>
                    <a:pt x="6708" y="11096"/>
                  </a:lnTo>
                  <a:lnTo>
                    <a:pt x="6695" y="11099"/>
                  </a:lnTo>
                  <a:lnTo>
                    <a:pt x="6682" y="11102"/>
                  </a:lnTo>
                  <a:lnTo>
                    <a:pt x="6669" y="11104"/>
                  </a:lnTo>
                  <a:lnTo>
                    <a:pt x="6655" y="11106"/>
                  </a:lnTo>
                  <a:lnTo>
                    <a:pt x="6642" y="11106"/>
                  </a:lnTo>
                  <a:lnTo>
                    <a:pt x="6629" y="11107"/>
                  </a:lnTo>
                  <a:lnTo>
                    <a:pt x="705" y="11107"/>
                  </a:lnTo>
                  <a:lnTo>
                    <a:pt x="691" y="11106"/>
                  </a:lnTo>
                  <a:lnTo>
                    <a:pt x="678" y="11106"/>
                  </a:lnTo>
                  <a:lnTo>
                    <a:pt x="664" y="11104"/>
                  </a:lnTo>
                  <a:lnTo>
                    <a:pt x="651" y="11102"/>
                  </a:lnTo>
                  <a:lnTo>
                    <a:pt x="638" y="11099"/>
                  </a:lnTo>
                  <a:lnTo>
                    <a:pt x="626" y="11096"/>
                  </a:lnTo>
                  <a:lnTo>
                    <a:pt x="613" y="11092"/>
                  </a:lnTo>
                  <a:lnTo>
                    <a:pt x="601" y="11087"/>
                  </a:lnTo>
                  <a:lnTo>
                    <a:pt x="589" y="11083"/>
                  </a:lnTo>
                  <a:lnTo>
                    <a:pt x="578" y="11077"/>
                  </a:lnTo>
                  <a:lnTo>
                    <a:pt x="567" y="11070"/>
                  </a:lnTo>
                  <a:lnTo>
                    <a:pt x="556" y="11064"/>
                  </a:lnTo>
                  <a:lnTo>
                    <a:pt x="546" y="11057"/>
                  </a:lnTo>
                  <a:lnTo>
                    <a:pt x="536" y="11050"/>
                  </a:lnTo>
                  <a:lnTo>
                    <a:pt x="526" y="11043"/>
                  </a:lnTo>
                  <a:lnTo>
                    <a:pt x="516" y="11034"/>
                  </a:lnTo>
                  <a:lnTo>
                    <a:pt x="507" y="11025"/>
                  </a:lnTo>
                  <a:lnTo>
                    <a:pt x="499" y="11016"/>
                  </a:lnTo>
                  <a:lnTo>
                    <a:pt x="491" y="11007"/>
                  </a:lnTo>
                  <a:lnTo>
                    <a:pt x="484" y="10997"/>
                  </a:lnTo>
                  <a:lnTo>
                    <a:pt x="477" y="10987"/>
                  </a:lnTo>
                  <a:lnTo>
                    <a:pt x="470" y="10977"/>
                  </a:lnTo>
                  <a:lnTo>
                    <a:pt x="464" y="10966"/>
                  </a:lnTo>
                  <a:lnTo>
                    <a:pt x="459" y="10955"/>
                  </a:lnTo>
                  <a:lnTo>
                    <a:pt x="454" y="10944"/>
                  </a:lnTo>
                  <a:lnTo>
                    <a:pt x="450" y="10933"/>
                  </a:lnTo>
                  <a:lnTo>
                    <a:pt x="446" y="10921"/>
                  </a:lnTo>
                  <a:lnTo>
                    <a:pt x="444" y="10908"/>
                  </a:lnTo>
                  <a:lnTo>
                    <a:pt x="440" y="10896"/>
                  </a:lnTo>
                  <a:lnTo>
                    <a:pt x="439" y="10884"/>
                  </a:lnTo>
                  <a:lnTo>
                    <a:pt x="438" y="10872"/>
                  </a:lnTo>
                  <a:lnTo>
                    <a:pt x="438" y="10859"/>
                  </a:lnTo>
                  <a:lnTo>
                    <a:pt x="438" y="10272"/>
                  </a:lnTo>
                  <a:lnTo>
                    <a:pt x="438" y="10260"/>
                  </a:lnTo>
                  <a:lnTo>
                    <a:pt x="439" y="10246"/>
                  </a:lnTo>
                  <a:lnTo>
                    <a:pt x="440" y="10234"/>
                  </a:lnTo>
                  <a:lnTo>
                    <a:pt x="444" y="10222"/>
                  </a:lnTo>
                  <a:lnTo>
                    <a:pt x="446" y="10211"/>
                  </a:lnTo>
                  <a:lnTo>
                    <a:pt x="450" y="10198"/>
                  </a:lnTo>
                  <a:lnTo>
                    <a:pt x="454" y="10187"/>
                  </a:lnTo>
                  <a:lnTo>
                    <a:pt x="459" y="10175"/>
                  </a:lnTo>
                  <a:lnTo>
                    <a:pt x="464" y="10165"/>
                  </a:lnTo>
                  <a:lnTo>
                    <a:pt x="470" y="10154"/>
                  </a:lnTo>
                  <a:lnTo>
                    <a:pt x="477" y="10144"/>
                  </a:lnTo>
                  <a:lnTo>
                    <a:pt x="484" y="10134"/>
                  </a:lnTo>
                  <a:lnTo>
                    <a:pt x="491" y="10124"/>
                  </a:lnTo>
                  <a:lnTo>
                    <a:pt x="499" y="10114"/>
                  </a:lnTo>
                  <a:lnTo>
                    <a:pt x="507" y="10105"/>
                  </a:lnTo>
                  <a:lnTo>
                    <a:pt x="516" y="10096"/>
                  </a:lnTo>
                  <a:lnTo>
                    <a:pt x="526" y="10089"/>
                  </a:lnTo>
                  <a:lnTo>
                    <a:pt x="536" y="10081"/>
                  </a:lnTo>
                  <a:lnTo>
                    <a:pt x="546" y="10073"/>
                  </a:lnTo>
                  <a:lnTo>
                    <a:pt x="556" y="10066"/>
                  </a:lnTo>
                  <a:lnTo>
                    <a:pt x="567" y="10060"/>
                  </a:lnTo>
                  <a:lnTo>
                    <a:pt x="578" y="10054"/>
                  </a:lnTo>
                  <a:lnTo>
                    <a:pt x="589" y="10049"/>
                  </a:lnTo>
                  <a:lnTo>
                    <a:pt x="601" y="10043"/>
                  </a:lnTo>
                  <a:lnTo>
                    <a:pt x="613" y="10039"/>
                  </a:lnTo>
                  <a:lnTo>
                    <a:pt x="626" y="10035"/>
                  </a:lnTo>
                  <a:lnTo>
                    <a:pt x="638" y="10032"/>
                  </a:lnTo>
                  <a:lnTo>
                    <a:pt x="651" y="10029"/>
                  </a:lnTo>
                  <a:lnTo>
                    <a:pt x="664" y="10027"/>
                  </a:lnTo>
                  <a:lnTo>
                    <a:pt x="678" y="10025"/>
                  </a:lnTo>
                  <a:lnTo>
                    <a:pt x="691" y="10024"/>
                  </a:lnTo>
                  <a:lnTo>
                    <a:pt x="705" y="10024"/>
                  </a:lnTo>
                  <a:close/>
                  <a:moveTo>
                    <a:pt x="705" y="8842"/>
                  </a:moveTo>
                  <a:lnTo>
                    <a:pt x="6629" y="8842"/>
                  </a:lnTo>
                  <a:lnTo>
                    <a:pt x="6642" y="8842"/>
                  </a:lnTo>
                  <a:lnTo>
                    <a:pt x="6655" y="8843"/>
                  </a:lnTo>
                  <a:lnTo>
                    <a:pt x="6669" y="8845"/>
                  </a:lnTo>
                  <a:lnTo>
                    <a:pt x="6682" y="8846"/>
                  </a:lnTo>
                  <a:lnTo>
                    <a:pt x="6695" y="8849"/>
                  </a:lnTo>
                  <a:lnTo>
                    <a:pt x="6708" y="8853"/>
                  </a:lnTo>
                  <a:lnTo>
                    <a:pt x="6720" y="8857"/>
                  </a:lnTo>
                  <a:lnTo>
                    <a:pt x="6732" y="8862"/>
                  </a:lnTo>
                  <a:lnTo>
                    <a:pt x="6744" y="8866"/>
                  </a:lnTo>
                  <a:lnTo>
                    <a:pt x="6755" y="8872"/>
                  </a:lnTo>
                  <a:lnTo>
                    <a:pt x="6766" y="8877"/>
                  </a:lnTo>
                  <a:lnTo>
                    <a:pt x="6777" y="8884"/>
                  </a:lnTo>
                  <a:lnTo>
                    <a:pt x="6789" y="8891"/>
                  </a:lnTo>
                  <a:lnTo>
                    <a:pt x="6799" y="8898"/>
                  </a:lnTo>
                  <a:lnTo>
                    <a:pt x="6809" y="8906"/>
                  </a:lnTo>
                  <a:lnTo>
                    <a:pt x="6817" y="8915"/>
                  </a:lnTo>
                  <a:lnTo>
                    <a:pt x="6826" y="8923"/>
                  </a:lnTo>
                  <a:lnTo>
                    <a:pt x="6834" y="8932"/>
                  </a:lnTo>
                  <a:lnTo>
                    <a:pt x="6843" y="8942"/>
                  </a:lnTo>
                  <a:lnTo>
                    <a:pt x="6850" y="8952"/>
                  </a:lnTo>
                  <a:lnTo>
                    <a:pt x="6857" y="8962"/>
                  </a:lnTo>
                  <a:lnTo>
                    <a:pt x="6863" y="8972"/>
                  </a:lnTo>
                  <a:lnTo>
                    <a:pt x="6870" y="8983"/>
                  </a:lnTo>
                  <a:lnTo>
                    <a:pt x="6875" y="8994"/>
                  </a:lnTo>
                  <a:lnTo>
                    <a:pt x="6879" y="9005"/>
                  </a:lnTo>
                  <a:lnTo>
                    <a:pt x="6884" y="9016"/>
                  </a:lnTo>
                  <a:lnTo>
                    <a:pt x="6887" y="9028"/>
                  </a:lnTo>
                  <a:lnTo>
                    <a:pt x="6891" y="9039"/>
                  </a:lnTo>
                  <a:lnTo>
                    <a:pt x="6893" y="9051"/>
                  </a:lnTo>
                  <a:lnTo>
                    <a:pt x="6894" y="9065"/>
                  </a:lnTo>
                  <a:lnTo>
                    <a:pt x="6895" y="9077"/>
                  </a:lnTo>
                  <a:lnTo>
                    <a:pt x="6896" y="9089"/>
                  </a:lnTo>
                  <a:lnTo>
                    <a:pt x="6896" y="9676"/>
                  </a:lnTo>
                  <a:lnTo>
                    <a:pt x="6895" y="9689"/>
                  </a:lnTo>
                  <a:lnTo>
                    <a:pt x="6894" y="9701"/>
                  </a:lnTo>
                  <a:lnTo>
                    <a:pt x="6893" y="9714"/>
                  </a:lnTo>
                  <a:lnTo>
                    <a:pt x="6891" y="9726"/>
                  </a:lnTo>
                  <a:lnTo>
                    <a:pt x="6887" y="9738"/>
                  </a:lnTo>
                  <a:lnTo>
                    <a:pt x="6884" y="9750"/>
                  </a:lnTo>
                  <a:lnTo>
                    <a:pt x="6879" y="9761"/>
                  </a:lnTo>
                  <a:lnTo>
                    <a:pt x="6875" y="9772"/>
                  </a:lnTo>
                  <a:lnTo>
                    <a:pt x="6870" y="9784"/>
                  </a:lnTo>
                  <a:lnTo>
                    <a:pt x="6863" y="9795"/>
                  </a:lnTo>
                  <a:lnTo>
                    <a:pt x="6857" y="9805"/>
                  </a:lnTo>
                  <a:lnTo>
                    <a:pt x="6850" y="9815"/>
                  </a:lnTo>
                  <a:lnTo>
                    <a:pt x="6843" y="9825"/>
                  </a:lnTo>
                  <a:lnTo>
                    <a:pt x="6834" y="9834"/>
                  </a:lnTo>
                  <a:lnTo>
                    <a:pt x="6826" y="9842"/>
                  </a:lnTo>
                  <a:lnTo>
                    <a:pt x="6817" y="9851"/>
                  </a:lnTo>
                  <a:lnTo>
                    <a:pt x="6809" y="9860"/>
                  </a:lnTo>
                  <a:lnTo>
                    <a:pt x="6799" y="9868"/>
                  </a:lnTo>
                  <a:lnTo>
                    <a:pt x="6789" y="9875"/>
                  </a:lnTo>
                  <a:lnTo>
                    <a:pt x="6777" y="9882"/>
                  </a:lnTo>
                  <a:lnTo>
                    <a:pt x="6766" y="9888"/>
                  </a:lnTo>
                  <a:lnTo>
                    <a:pt x="6755" y="9895"/>
                  </a:lnTo>
                  <a:lnTo>
                    <a:pt x="6744" y="9900"/>
                  </a:lnTo>
                  <a:lnTo>
                    <a:pt x="6732" y="9905"/>
                  </a:lnTo>
                  <a:lnTo>
                    <a:pt x="6720" y="9909"/>
                  </a:lnTo>
                  <a:lnTo>
                    <a:pt x="6708" y="9913"/>
                  </a:lnTo>
                  <a:lnTo>
                    <a:pt x="6695" y="9917"/>
                  </a:lnTo>
                  <a:lnTo>
                    <a:pt x="6682" y="9919"/>
                  </a:lnTo>
                  <a:lnTo>
                    <a:pt x="6669" y="9921"/>
                  </a:lnTo>
                  <a:lnTo>
                    <a:pt x="6655" y="9923"/>
                  </a:lnTo>
                  <a:lnTo>
                    <a:pt x="6642" y="9924"/>
                  </a:lnTo>
                  <a:lnTo>
                    <a:pt x="6629" y="9924"/>
                  </a:lnTo>
                  <a:lnTo>
                    <a:pt x="705" y="9924"/>
                  </a:lnTo>
                  <a:lnTo>
                    <a:pt x="691" y="9924"/>
                  </a:lnTo>
                  <a:lnTo>
                    <a:pt x="678" y="9923"/>
                  </a:lnTo>
                  <a:lnTo>
                    <a:pt x="664" y="9921"/>
                  </a:lnTo>
                  <a:lnTo>
                    <a:pt x="651" y="9919"/>
                  </a:lnTo>
                  <a:lnTo>
                    <a:pt x="638" y="9917"/>
                  </a:lnTo>
                  <a:lnTo>
                    <a:pt x="626" y="9913"/>
                  </a:lnTo>
                  <a:lnTo>
                    <a:pt x="613" y="9909"/>
                  </a:lnTo>
                  <a:lnTo>
                    <a:pt x="601" y="9905"/>
                  </a:lnTo>
                  <a:lnTo>
                    <a:pt x="589" y="9900"/>
                  </a:lnTo>
                  <a:lnTo>
                    <a:pt x="578" y="9895"/>
                  </a:lnTo>
                  <a:lnTo>
                    <a:pt x="567" y="9888"/>
                  </a:lnTo>
                  <a:lnTo>
                    <a:pt x="556" y="9882"/>
                  </a:lnTo>
                  <a:lnTo>
                    <a:pt x="546" y="9875"/>
                  </a:lnTo>
                  <a:lnTo>
                    <a:pt x="536" y="9868"/>
                  </a:lnTo>
                  <a:lnTo>
                    <a:pt x="526" y="9860"/>
                  </a:lnTo>
                  <a:lnTo>
                    <a:pt x="516" y="9851"/>
                  </a:lnTo>
                  <a:lnTo>
                    <a:pt x="507" y="9842"/>
                  </a:lnTo>
                  <a:lnTo>
                    <a:pt x="499" y="9834"/>
                  </a:lnTo>
                  <a:lnTo>
                    <a:pt x="491" y="9825"/>
                  </a:lnTo>
                  <a:lnTo>
                    <a:pt x="484" y="9815"/>
                  </a:lnTo>
                  <a:lnTo>
                    <a:pt x="477" y="9805"/>
                  </a:lnTo>
                  <a:lnTo>
                    <a:pt x="470" y="9795"/>
                  </a:lnTo>
                  <a:lnTo>
                    <a:pt x="464" y="9784"/>
                  </a:lnTo>
                  <a:lnTo>
                    <a:pt x="459" y="9772"/>
                  </a:lnTo>
                  <a:lnTo>
                    <a:pt x="454" y="9761"/>
                  </a:lnTo>
                  <a:lnTo>
                    <a:pt x="450" y="9750"/>
                  </a:lnTo>
                  <a:lnTo>
                    <a:pt x="446" y="9738"/>
                  </a:lnTo>
                  <a:lnTo>
                    <a:pt x="444" y="9726"/>
                  </a:lnTo>
                  <a:lnTo>
                    <a:pt x="440" y="9714"/>
                  </a:lnTo>
                  <a:lnTo>
                    <a:pt x="439" y="9701"/>
                  </a:lnTo>
                  <a:lnTo>
                    <a:pt x="438" y="9689"/>
                  </a:lnTo>
                  <a:lnTo>
                    <a:pt x="438" y="9676"/>
                  </a:lnTo>
                  <a:lnTo>
                    <a:pt x="438" y="9089"/>
                  </a:lnTo>
                  <a:lnTo>
                    <a:pt x="438" y="9077"/>
                  </a:lnTo>
                  <a:lnTo>
                    <a:pt x="439" y="9065"/>
                  </a:lnTo>
                  <a:lnTo>
                    <a:pt x="440" y="9051"/>
                  </a:lnTo>
                  <a:lnTo>
                    <a:pt x="444" y="9039"/>
                  </a:lnTo>
                  <a:lnTo>
                    <a:pt x="446" y="9028"/>
                  </a:lnTo>
                  <a:lnTo>
                    <a:pt x="450" y="9016"/>
                  </a:lnTo>
                  <a:lnTo>
                    <a:pt x="454" y="9005"/>
                  </a:lnTo>
                  <a:lnTo>
                    <a:pt x="459" y="8994"/>
                  </a:lnTo>
                  <a:lnTo>
                    <a:pt x="464" y="8983"/>
                  </a:lnTo>
                  <a:lnTo>
                    <a:pt x="470" y="8972"/>
                  </a:lnTo>
                  <a:lnTo>
                    <a:pt x="477" y="8962"/>
                  </a:lnTo>
                  <a:lnTo>
                    <a:pt x="484" y="8952"/>
                  </a:lnTo>
                  <a:lnTo>
                    <a:pt x="491" y="8942"/>
                  </a:lnTo>
                  <a:lnTo>
                    <a:pt x="499" y="8932"/>
                  </a:lnTo>
                  <a:lnTo>
                    <a:pt x="507" y="8923"/>
                  </a:lnTo>
                  <a:lnTo>
                    <a:pt x="516" y="8915"/>
                  </a:lnTo>
                  <a:lnTo>
                    <a:pt x="526" y="8906"/>
                  </a:lnTo>
                  <a:lnTo>
                    <a:pt x="536" y="8898"/>
                  </a:lnTo>
                  <a:lnTo>
                    <a:pt x="546" y="8891"/>
                  </a:lnTo>
                  <a:lnTo>
                    <a:pt x="556" y="8884"/>
                  </a:lnTo>
                  <a:lnTo>
                    <a:pt x="567" y="8877"/>
                  </a:lnTo>
                  <a:lnTo>
                    <a:pt x="578" y="8872"/>
                  </a:lnTo>
                  <a:lnTo>
                    <a:pt x="589" y="8866"/>
                  </a:lnTo>
                  <a:lnTo>
                    <a:pt x="601" y="8862"/>
                  </a:lnTo>
                  <a:lnTo>
                    <a:pt x="613" y="8857"/>
                  </a:lnTo>
                  <a:lnTo>
                    <a:pt x="626" y="8853"/>
                  </a:lnTo>
                  <a:lnTo>
                    <a:pt x="638" y="8849"/>
                  </a:lnTo>
                  <a:lnTo>
                    <a:pt x="651" y="8846"/>
                  </a:lnTo>
                  <a:lnTo>
                    <a:pt x="664" y="8845"/>
                  </a:lnTo>
                  <a:lnTo>
                    <a:pt x="678" y="8843"/>
                  </a:lnTo>
                  <a:lnTo>
                    <a:pt x="691" y="8842"/>
                  </a:lnTo>
                  <a:lnTo>
                    <a:pt x="705" y="8842"/>
                  </a:lnTo>
                  <a:close/>
                  <a:moveTo>
                    <a:pt x="705" y="7659"/>
                  </a:moveTo>
                  <a:lnTo>
                    <a:pt x="6629" y="7659"/>
                  </a:lnTo>
                  <a:lnTo>
                    <a:pt x="6642" y="7659"/>
                  </a:lnTo>
                  <a:lnTo>
                    <a:pt x="6655" y="7660"/>
                  </a:lnTo>
                  <a:lnTo>
                    <a:pt x="6669" y="7662"/>
                  </a:lnTo>
                  <a:lnTo>
                    <a:pt x="6682" y="7665"/>
                  </a:lnTo>
                  <a:lnTo>
                    <a:pt x="6695" y="7667"/>
                  </a:lnTo>
                  <a:lnTo>
                    <a:pt x="6708" y="7670"/>
                  </a:lnTo>
                  <a:lnTo>
                    <a:pt x="6720" y="7675"/>
                  </a:lnTo>
                  <a:lnTo>
                    <a:pt x="6732" y="7679"/>
                  </a:lnTo>
                  <a:lnTo>
                    <a:pt x="6744" y="7684"/>
                  </a:lnTo>
                  <a:lnTo>
                    <a:pt x="6755" y="7689"/>
                  </a:lnTo>
                  <a:lnTo>
                    <a:pt x="6766" y="7696"/>
                  </a:lnTo>
                  <a:lnTo>
                    <a:pt x="6777" y="7701"/>
                  </a:lnTo>
                  <a:lnTo>
                    <a:pt x="6789" y="7709"/>
                  </a:lnTo>
                  <a:lnTo>
                    <a:pt x="6799" y="7716"/>
                  </a:lnTo>
                  <a:lnTo>
                    <a:pt x="6809" y="7723"/>
                  </a:lnTo>
                  <a:lnTo>
                    <a:pt x="6817" y="7732"/>
                  </a:lnTo>
                  <a:lnTo>
                    <a:pt x="6826" y="7740"/>
                  </a:lnTo>
                  <a:lnTo>
                    <a:pt x="6834" y="7750"/>
                  </a:lnTo>
                  <a:lnTo>
                    <a:pt x="6843" y="7759"/>
                  </a:lnTo>
                  <a:lnTo>
                    <a:pt x="6850" y="7769"/>
                  </a:lnTo>
                  <a:lnTo>
                    <a:pt x="6857" y="7779"/>
                  </a:lnTo>
                  <a:lnTo>
                    <a:pt x="6863" y="7789"/>
                  </a:lnTo>
                  <a:lnTo>
                    <a:pt x="6870" y="7800"/>
                  </a:lnTo>
                  <a:lnTo>
                    <a:pt x="6875" y="7811"/>
                  </a:lnTo>
                  <a:lnTo>
                    <a:pt x="6879" y="7822"/>
                  </a:lnTo>
                  <a:lnTo>
                    <a:pt x="6884" y="7833"/>
                  </a:lnTo>
                  <a:lnTo>
                    <a:pt x="6887" y="7846"/>
                  </a:lnTo>
                  <a:lnTo>
                    <a:pt x="6891" y="7858"/>
                  </a:lnTo>
                  <a:lnTo>
                    <a:pt x="6893" y="7870"/>
                  </a:lnTo>
                  <a:lnTo>
                    <a:pt x="6894" y="7882"/>
                  </a:lnTo>
                  <a:lnTo>
                    <a:pt x="6895" y="7894"/>
                  </a:lnTo>
                  <a:lnTo>
                    <a:pt x="6896" y="7907"/>
                  </a:lnTo>
                  <a:lnTo>
                    <a:pt x="6896" y="8494"/>
                  </a:lnTo>
                  <a:lnTo>
                    <a:pt x="6895" y="8507"/>
                  </a:lnTo>
                  <a:lnTo>
                    <a:pt x="6894" y="8519"/>
                  </a:lnTo>
                  <a:lnTo>
                    <a:pt x="6893" y="8531"/>
                  </a:lnTo>
                  <a:lnTo>
                    <a:pt x="6891" y="8543"/>
                  </a:lnTo>
                  <a:lnTo>
                    <a:pt x="6887" y="8556"/>
                  </a:lnTo>
                  <a:lnTo>
                    <a:pt x="6884" y="8568"/>
                  </a:lnTo>
                  <a:lnTo>
                    <a:pt x="6879" y="8579"/>
                  </a:lnTo>
                  <a:lnTo>
                    <a:pt x="6875" y="8590"/>
                  </a:lnTo>
                  <a:lnTo>
                    <a:pt x="6870" y="8601"/>
                  </a:lnTo>
                  <a:lnTo>
                    <a:pt x="6863" y="8612"/>
                  </a:lnTo>
                  <a:lnTo>
                    <a:pt x="6857" y="8622"/>
                  </a:lnTo>
                  <a:lnTo>
                    <a:pt x="6850" y="8632"/>
                  </a:lnTo>
                  <a:lnTo>
                    <a:pt x="6843" y="8642"/>
                  </a:lnTo>
                  <a:lnTo>
                    <a:pt x="6834" y="8651"/>
                  </a:lnTo>
                  <a:lnTo>
                    <a:pt x="6826" y="8661"/>
                  </a:lnTo>
                  <a:lnTo>
                    <a:pt x="6817" y="8669"/>
                  </a:lnTo>
                  <a:lnTo>
                    <a:pt x="6809" y="8678"/>
                  </a:lnTo>
                  <a:lnTo>
                    <a:pt x="6799" y="8685"/>
                  </a:lnTo>
                  <a:lnTo>
                    <a:pt x="6789" y="8692"/>
                  </a:lnTo>
                  <a:lnTo>
                    <a:pt x="6777" y="8700"/>
                  </a:lnTo>
                  <a:lnTo>
                    <a:pt x="6766" y="8706"/>
                  </a:lnTo>
                  <a:lnTo>
                    <a:pt x="6755" y="8712"/>
                  </a:lnTo>
                  <a:lnTo>
                    <a:pt x="6744" y="8717"/>
                  </a:lnTo>
                  <a:lnTo>
                    <a:pt x="6732" y="8722"/>
                  </a:lnTo>
                  <a:lnTo>
                    <a:pt x="6720" y="8726"/>
                  </a:lnTo>
                  <a:lnTo>
                    <a:pt x="6708" y="8731"/>
                  </a:lnTo>
                  <a:lnTo>
                    <a:pt x="6695" y="8734"/>
                  </a:lnTo>
                  <a:lnTo>
                    <a:pt x="6682" y="8736"/>
                  </a:lnTo>
                  <a:lnTo>
                    <a:pt x="6669" y="8739"/>
                  </a:lnTo>
                  <a:lnTo>
                    <a:pt x="6655" y="8741"/>
                  </a:lnTo>
                  <a:lnTo>
                    <a:pt x="6642" y="8742"/>
                  </a:lnTo>
                  <a:lnTo>
                    <a:pt x="6629" y="8742"/>
                  </a:lnTo>
                  <a:lnTo>
                    <a:pt x="705" y="8742"/>
                  </a:lnTo>
                  <a:lnTo>
                    <a:pt x="691" y="8742"/>
                  </a:lnTo>
                  <a:lnTo>
                    <a:pt x="678" y="8741"/>
                  </a:lnTo>
                  <a:lnTo>
                    <a:pt x="664" y="8739"/>
                  </a:lnTo>
                  <a:lnTo>
                    <a:pt x="651" y="8736"/>
                  </a:lnTo>
                  <a:lnTo>
                    <a:pt x="638" y="8734"/>
                  </a:lnTo>
                  <a:lnTo>
                    <a:pt x="626" y="8731"/>
                  </a:lnTo>
                  <a:lnTo>
                    <a:pt x="613" y="8726"/>
                  </a:lnTo>
                  <a:lnTo>
                    <a:pt x="601" y="8722"/>
                  </a:lnTo>
                  <a:lnTo>
                    <a:pt x="589" y="8717"/>
                  </a:lnTo>
                  <a:lnTo>
                    <a:pt x="578" y="8712"/>
                  </a:lnTo>
                  <a:lnTo>
                    <a:pt x="567" y="8706"/>
                  </a:lnTo>
                  <a:lnTo>
                    <a:pt x="556" y="8700"/>
                  </a:lnTo>
                  <a:lnTo>
                    <a:pt x="546" y="8692"/>
                  </a:lnTo>
                  <a:lnTo>
                    <a:pt x="536" y="8685"/>
                  </a:lnTo>
                  <a:lnTo>
                    <a:pt x="526" y="8678"/>
                  </a:lnTo>
                  <a:lnTo>
                    <a:pt x="516" y="8669"/>
                  </a:lnTo>
                  <a:lnTo>
                    <a:pt x="507" y="8661"/>
                  </a:lnTo>
                  <a:lnTo>
                    <a:pt x="499" y="8651"/>
                  </a:lnTo>
                  <a:lnTo>
                    <a:pt x="491" y="8642"/>
                  </a:lnTo>
                  <a:lnTo>
                    <a:pt x="484" y="8632"/>
                  </a:lnTo>
                  <a:lnTo>
                    <a:pt x="477" y="8622"/>
                  </a:lnTo>
                  <a:lnTo>
                    <a:pt x="470" y="8612"/>
                  </a:lnTo>
                  <a:lnTo>
                    <a:pt x="464" y="8601"/>
                  </a:lnTo>
                  <a:lnTo>
                    <a:pt x="459" y="8590"/>
                  </a:lnTo>
                  <a:lnTo>
                    <a:pt x="454" y="8579"/>
                  </a:lnTo>
                  <a:lnTo>
                    <a:pt x="450" y="8568"/>
                  </a:lnTo>
                  <a:lnTo>
                    <a:pt x="446" y="8556"/>
                  </a:lnTo>
                  <a:lnTo>
                    <a:pt x="444" y="8543"/>
                  </a:lnTo>
                  <a:lnTo>
                    <a:pt x="440" y="8531"/>
                  </a:lnTo>
                  <a:lnTo>
                    <a:pt x="439" y="8519"/>
                  </a:lnTo>
                  <a:lnTo>
                    <a:pt x="438" y="8507"/>
                  </a:lnTo>
                  <a:lnTo>
                    <a:pt x="438" y="8494"/>
                  </a:lnTo>
                  <a:lnTo>
                    <a:pt x="438" y="7907"/>
                  </a:lnTo>
                  <a:lnTo>
                    <a:pt x="438" y="7894"/>
                  </a:lnTo>
                  <a:lnTo>
                    <a:pt x="439" y="7882"/>
                  </a:lnTo>
                  <a:lnTo>
                    <a:pt x="440" y="7870"/>
                  </a:lnTo>
                  <a:lnTo>
                    <a:pt x="444" y="7858"/>
                  </a:lnTo>
                  <a:lnTo>
                    <a:pt x="446" y="7846"/>
                  </a:lnTo>
                  <a:lnTo>
                    <a:pt x="450" y="7833"/>
                  </a:lnTo>
                  <a:lnTo>
                    <a:pt x="454" y="7822"/>
                  </a:lnTo>
                  <a:lnTo>
                    <a:pt x="459" y="7811"/>
                  </a:lnTo>
                  <a:lnTo>
                    <a:pt x="464" y="7800"/>
                  </a:lnTo>
                  <a:lnTo>
                    <a:pt x="470" y="7789"/>
                  </a:lnTo>
                  <a:lnTo>
                    <a:pt x="477" y="7779"/>
                  </a:lnTo>
                  <a:lnTo>
                    <a:pt x="484" y="7769"/>
                  </a:lnTo>
                  <a:lnTo>
                    <a:pt x="491" y="7759"/>
                  </a:lnTo>
                  <a:lnTo>
                    <a:pt x="499" y="7750"/>
                  </a:lnTo>
                  <a:lnTo>
                    <a:pt x="507" y="7740"/>
                  </a:lnTo>
                  <a:lnTo>
                    <a:pt x="516" y="7732"/>
                  </a:lnTo>
                  <a:lnTo>
                    <a:pt x="526" y="7723"/>
                  </a:lnTo>
                  <a:lnTo>
                    <a:pt x="536" y="7716"/>
                  </a:lnTo>
                  <a:lnTo>
                    <a:pt x="546" y="7709"/>
                  </a:lnTo>
                  <a:lnTo>
                    <a:pt x="556" y="7701"/>
                  </a:lnTo>
                  <a:lnTo>
                    <a:pt x="567" y="7696"/>
                  </a:lnTo>
                  <a:lnTo>
                    <a:pt x="578" y="7689"/>
                  </a:lnTo>
                  <a:lnTo>
                    <a:pt x="589" y="7684"/>
                  </a:lnTo>
                  <a:lnTo>
                    <a:pt x="601" y="7679"/>
                  </a:lnTo>
                  <a:lnTo>
                    <a:pt x="613" y="7675"/>
                  </a:lnTo>
                  <a:lnTo>
                    <a:pt x="626" y="7670"/>
                  </a:lnTo>
                  <a:lnTo>
                    <a:pt x="638" y="7667"/>
                  </a:lnTo>
                  <a:lnTo>
                    <a:pt x="651" y="7665"/>
                  </a:lnTo>
                  <a:lnTo>
                    <a:pt x="664" y="7662"/>
                  </a:lnTo>
                  <a:lnTo>
                    <a:pt x="678" y="7660"/>
                  </a:lnTo>
                  <a:lnTo>
                    <a:pt x="691" y="7659"/>
                  </a:lnTo>
                  <a:lnTo>
                    <a:pt x="705" y="7659"/>
                  </a:lnTo>
                  <a:close/>
                  <a:moveTo>
                    <a:pt x="705" y="6477"/>
                  </a:moveTo>
                  <a:lnTo>
                    <a:pt x="6629" y="6477"/>
                  </a:lnTo>
                  <a:lnTo>
                    <a:pt x="6642" y="6477"/>
                  </a:lnTo>
                  <a:lnTo>
                    <a:pt x="6655" y="6478"/>
                  </a:lnTo>
                  <a:lnTo>
                    <a:pt x="6669" y="6480"/>
                  </a:lnTo>
                  <a:lnTo>
                    <a:pt x="6682" y="6482"/>
                  </a:lnTo>
                  <a:lnTo>
                    <a:pt x="6695" y="6484"/>
                  </a:lnTo>
                  <a:lnTo>
                    <a:pt x="6708" y="6488"/>
                  </a:lnTo>
                  <a:lnTo>
                    <a:pt x="6720" y="6492"/>
                  </a:lnTo>
                  <a:lnTo>
                    <a:pt x="6732" y="6497"/>
                  </a:lnTo>
                  <a:lnTo>
                    <a:pt x="6744" y="6501"/>
                  </a:lnTo>
                  <a:lnTo>
                    <a:pt x="6755" y="6506"/>
                  </a:lnTo>
                  <a:lnTo>
                    <a:pt x="6766" y="6513"/>
                  </a:lnTo>
                  <a:lnTo>
                    <a:pt x="6777" y="6519"/>
                  </a:lnTo>
                  <a:lnTo>
                    <a:pt x="6789" y="6526"/>
                  </a:lnTo>
                  <a:lnTo>
                    <a:pt x="6799" y="6533"/>
                  </a:lnTo>
                  <a:lnTo>
                    <a:pt x="6809" y="6541"/>
                  </a:lnTo>
                  <a:lnTo>
                    <a:pt x="6817" y="6550"/>
                  </a:lnTo>
                  <a:lnTo>
                    <a:pt x="6826" y="6559"/>
                  </a:lnTo>
                  <a:lnTo>
                    <a:pt x="6834" y="6568"/>
                  </a:lnTo>
                  <a:lnTo>
                    <a:pt x="6843" y="6576"/>
                  </a:lnTo>
                  <a:lnTo>
                    <a:pt x="6850" y="6586"/>
                  </a:lnTo>
                  <a:lnTo>
                    <a:pt x="6857" y="6596"/>
                  </a:lnTo>
                  <a:lnTo>
                    <a:pt x="6863" y="6606"/>
                  </a:lnTo>
                  <a:lnTo>
                    <a:pt x="6870" y="6617"/>
                  </a:lnTo>
                  <a:lnTo>
                    <a:pt x="6875" y="6629"/>
                  </a:lnTo>
                  <a:lnTo>
                    <a:pt x="6879" y="6640"/>
                  </a:lnTo>
                  <a:lnTo>
                    <a:pt x="6884" y="6651"/>
                  </a:lnTo>
                  <a:lnTo>
                    <a:pt x="6887" y="6663"/>
                  </a:lnTo>
                  <a:lnTo>
                    <a:pt x="6891" y="6675"/>
                  </a:lnTo>
                  <a:lnTo>
                    <a:pt x="6893" y="6687"/>
                  </a:lnTo>
                  <a:lnTo>
                    <a:pt x="6894" y="6700"/>
                  </a:lnTo>
                  <a:lnTo>
                    <a:pt x="6895" y="6712"/>
                  </a:lnTo>
                  <a:lnTo>
                    <a:pt x="6896" y="6725"/>
                  </a:lnTo>
                  <a:lnTo>
                    <a:pt x="6896" y="7312"/>
                  </a:lnTo>
                  <a:lnTo>
                    <a:pt x="6895" y="7324"/>
                  </a:lnTo>
                  <a:lnTo>
                    <a:pt x="6894" y="7336"/>
                  </a:lnTo>
                  <a:lnTo>
                    <a:pt x="6893" y="7350"/>
                  </a:lnTo>
                  <a:lnTo>
                    <a:pt x="6891" y="7362"/>
                  </a:lnTo>
                  <a:lnTo>
                    <a:pt x="6887" y="7373"/>
                  </a:lnTo>
                  <a:lnTo>
                    <a:pt x="6884" y="7385"/>
                  </a:lnTo>
                  <a:lnTo>
                    <a:pt x="6879" y="7396"/>
                  </a:lnTo>
                  <a:lnTo>
                    <a:pt x="6875" y="7407"/>
                  </a:lnTo>
                  <a:lnTo>
                    <a:pt x="6870" y="7418"/>
                  </a:lnTo>
                  <a:lnTo>
                    <a:pt x="6863" y="7429"/>
                  </a:lnTo>
                  <a:lnTo>
                    <a:pt x="6857" y="7439"/>
                  </a:lnTo>
                  <a:lnTo>
                    <a:pt x="6850" y="7449"/>
                  </a:lnTo>
                  <a:lnTo>
                    <a:pt x="6843" y="7459"/>
                  </a:lnTo>
                  <a:lnTo>
                    <a:pt x="6834" y="7469"/>
                  </a:lnTo>
                  <a:lnTo>
                    <a:pt x="6826" y="7478"/>
                  </a:lnTo>
                  <a:lnTo>
                    <a:pt x="6817" y="7486"/>
                  </a:lnTo>
                  <a:lnTo>
                    <a:pt x="6809" y="7495"/>
                  </a:lnTo>
                  <a:lnTo>
                    <a:pt x="6799" y="7503"/>
                  </a:lnTo>
                  <a:lnTo>
                    <a:pt x="6789" y="7510"/>
                  </a:lnTo>
                  <a:lnTo>
                    <a:pt x="6777" y="7517"/>
                  </a:lnTo>
                  <a:lnTo>
                    <a:pt x="6766" y="7524"/>
                  </a:lnTo>
                  <a:lnTo>
                    <a:pt x="6755" y="7529"/>
                  </a:lnTo>
                  <a:lnTo>
                    <a:pt x="6744" y="7535"/>
                  </a:lnTo>
                  <a:lnTo>
                    <a:pt x="6732" y="7539"/>
                  </a:lnTo>
                  <a:lnTo>
                    <a:pt x="6720" y="7544"/>
                  </a:lnTo>
                  <a:lnTo>
                    <a:pt x="6708" y="7548"/>
                  </a:lnTo>
                  <a:lnTo>
                    <a:pt x="6695" y="7552"/>
                  </a:lnTo>
                  <a:lnTo>
                    <a:pt x="6682" y="7554"/>
                  </a:lnTo>
                  <a:lnTo>
                    <a:pt x="6669" y="7556"/>
                  </a:lnTo>
                  <a:lnTo>
                    <a:pt x="6655" y="7558"/>
                  </a:lnTo>
                  <a:lnTo>
                    <a:pt x="6642" y="7559"/>
                  </a:lnTo>
                  <a:lnTo>
                    <a:pt x="6629" y="7559"/>
                  </a:lnTo>
                  <a:lnTo>
                    <a:pt x="705" y="7559"/>
                  </a:lnTo>
                  <a:lnTo>
                    <a:pt x="691" y="7559"/>
                  </a:lnTo>
                  <a:lnTo>
                    <a:pt x="678" y="7558"/>
                  </a:lnTo>
                  <a:lnTo>
                    <a:pt x="664" y="7556"/>
                  </a:lnTo>
                  <a:lnTo>
                    <a:pt x="651" y="7554"/>
                  </a:lnTo>
                  <a:lnTo>
                    <a:pt x="638" y="7552"/>
                  </a:lnTo>
                  <a:lnTo>
                    <a:pt x="626" y="7548"/>
                  </a:lnTo>
                  <a:lnTo>
                    <a:pt x="613" y="7544"/>
                  </a:lnTo>
                  <a:lnTo>
                    <a:pt x="601" y="7539"/>
                  </a:lnTo>
                  <a:lnTo>
                    <a:pt x="589" y="7535"/>
                  </a:lnTo>
                  <a:lnTo>
                    <a:pt x="578" y="7529"/>
                  </a:lnTo>
                  <a:lnTo>
                    <a:pt x="567" y="7524"/>
                  </a:lnTo>
                  <a:lnTo>
                    <a:pt x="556" y="7517"/>
                  </a:lnTo>
                  <a:lnTo>
                    <a:pt x="546" y="7510"/>
                  </a:lnTo>
                  <a:lnTo>
                    <a:pt x="536" y="7503"/>
                  </a:lnTo>
                  <a:lnTo>
                    <a:pt x="526" y="7495"/>
                  </a:lnTo>
                  <a:lnTo>
                    <a:pt x="516" y="7486"/>
                  </a:lnTo>
                  <a:lnTo>
                    <a:pt x="507" y="7478"/>
                  </a:lnTo>
                  <a:lnTo>
                    <a:pt x="499" y="7469"/>
                  </a:lnTo>
                  <a:lnTo>
                    <a:pt x="491" y="7459"/>
                  </a:lnTo>
                  <a:lnTo>
                    <a:pt x="484" y="7449"/>
                  </a:lnTo>
                  <a:lnTo>
                    <a:pt x="477" y="7439"/>
                  </a:lnTo>
                  <a:lnTo>
                    <a:pt x="470" y="7429"/>
                  </a:lnTo>
                  <a:lnTo>
                    <a:pt x="464" y="7418"/>
                  </a:lnTo>
                  <a:lnTo>
                    <a:pt x="459" y="7407"/>
                  </a:lnTo>
                  <a:lnTo>
                    <a:pt x="454" y="7396"/>
                  </a:lnTo>
                  <a:lnTo>
                    <a:pt x="450" y="7385"/>
                  </a:lnTo>
                  <a:lnTo>
                    <a:pt x="446" y="7373"/>
                  </a:lnTo>
                  <a:lnTo>
                    <a:pt x="444" y="7362"/>
                  </a:lnTo>
                  <a:lnTo>
                    <a:pt x="440" y="7350"/>
                  </a:lnTo>
                  <a:lnTo>
                    <a:pt x="439" y="7336"/>
                  </a:lnTo>
                  <a:lnTo>
                    <a:pt x="438" y="7324"/>
                  </a:lnTo>
                  <a:lnTo>
                    <a:pt x="438" y="7312"/>
                  </a:lnTo>
                  <a:lnTo>
                    <a:pt x="438" y="6725"/>
                  </a:lnTo>
                  <a:lnTo>
                    <a:pt x="438" y="6712"/>
                  </a:lnTo>
                  <a:lnTo>
                    <a:pt x="439" y="6700"/>
                  </a:lnTo>
                  <a:lnTo>
                    <a:pt x="440" y="6687"/>
                  </a:lnTo>
                  <a:lnTo>
                    <a:pt x="444" y="6675"/>
                  </a:lnTo>
                  <a:lnTo>
                    <a:pt x="446" y="6663"/>
                  </a:lnTo>
                  <a:lnTo>
                    <a:pt x="450" y="6651"/>
                  </a:lnTo>
                  <a:lnTo>
                    <a:pt x="454" y="6640"/>
                  </a:lnTo>
                  <a:lnTo>
                    <a:pt x="459" y="6629"/>
                  </a:lnTo>
                  <a:lnTo>
                    <a:pt x="464" y="6617"/>
                  </a:lnTo>
                  <a:lnTo>
                    <a:pt x="470" y="6606"/>
                  </a:lnTo>
                  <a:lnTo>
                    <a:pt x="477" y="6596"/>
                  </a:lnTo>
                  <a:lnTo>
                    <a:pt x="484" y="6586"/>
                  </a:lnTo>
                  <a:lnTo>
                    <a:pt x="491" y="6576"/>
                  </a:lnTo>
                  <a:lnTo>
                    <a:pt x="499" y="6568"/>
                  </a:lnTo>
                  <a:lnTo>
                    <a:pt x="507" y="6559"/>
                  </a:lnTo>
                  <a:lnTo>
                    <a:pt x="516" y="6550"/>
                  </a:lnTo>
                  <a:lnTo>
                    <a:pt x="526" y="6541"/>
                  </a:lnTo>
                  <a:lnTo>
                    <a:pt x="536" y="6533"/>
                  </a:lnTo>
                  <a:lnTo>
                    <a:pt x="546" y="6526"/>
                  </a:lnTo>
                  <a:lnTo>
                    <a:pt x="556" y="6519"/>
                  </a:lnTo>
                  <a:lnTo>
                    <a:pt x="567" y="6513"/>
                  </a:lnTo>
                  <a:lnTo>
                    <a:pt x="578" y="6506"/>
                  </a:lnTo>
                  <a:lnTo>
                    <a:pt x="589" y="6501"/>
                  </a:lnTo>
                  <a:lnTo>
                    <a:pt x="601" y="6497"/>
                  </a:lnTo>
                  <a:lnTo>
                    <a:pt x="613" y="6492"/>
                  </a:lnTo>
                  <a:lnTo>
                    <a:pt x="626" y="6488"/>
                  </a:lnTo>
                  <a:lnTo>
                    <a:pt x="638" y="6484"/>
                  </a:lnTo>
                  <a:lnTo>
                    <a:pt x="651" y="6482"/>
                  </a:lnTo>
                  <a:lnTo>
                    <a:pt x="664" y="6480"/>
                  </a:lnTo>
                  <a:lnTo>
                    <a:pt x="678" y="6478"/>
                  </a:lnTo>
                  <a:lnTo>
                    <a:pt x="691" y="6477"/>
                  </a:lnTo>
                  <a:lnTo>
                    <a:pt x="705" y="6477"/>
                  </a:lnTo>
                  <a:close/>
                  <a:moveTo>
                    <a:pt x="705" y="5294"/>
                  </a:moveTo>
                  <a:lnTo>
                    <a:pt x="6629" y="5294"/>
                  </a:lnTo>
                  <a:lnTo>
                    <a:pt x="6642" y="5295"/>
                  </a:lnTo>
                  <a:lnTo>
                    <a:pt x="6655" y="5295"/>
                  </a:lnTo>
                  <a:lnTo>
                    <a:pt x="6669" y="5297"/>
                  </a:lnTo>
                  <a:lnTo>
                    <a:pt x="6682" y="5299"/>
                  </a:lnTo>
                  <a:lnTo>
                    <a:pt x="6695" y="5302"/>
                  </a:lnTo>
                  <a:lnTo>
                    <a:pt x="6708" y="5305"/>
                  </a:lnTo>
                  <a:lnTo>
                    <a:pt x="6720" y="5309"/>
                  </a:lnTo>
                  <a:lnTo>
                    <a:pt x="6732" y="5314"/>
                  </a:lnTo>
                  <a:lnTo>
                    <a:pt x="6744" y="5318"/>
                  </a:lnTo>
                  <a:lnTo>
                    <a:pt x="6755" y="5324"/>
                  </a:lnTo>
                  <a:lnTo>
                    <a:pt x="6766" y="5331"/>
                  </a:lnTo>
                  <a:lnTo>
                    <a:pt x="6777" y="5337"/>
                  </a:lnTo>
                  <a:lnTo>
                    <a:pt x="6789" y="5344"/>
                  </a:lnTo>
                  <a:lnTo>
                    <a:pt x="6799" y="5351"/>
                  </a:lnTo>
                  <a:lnTo>
                    <a:pt x="6809" y="5358"/>
                  </a:lnTo>
                  <a:lnTo>
                    <a:pt x="6817" y="5367"/>
                  </a:lnTo>
                  <a:lnTo>
                    <a:pt x="6826" y="5376"/>
                  </a:lnTo>
                  <a:lnTo>
                    <a:pt x="6834" y="5385"/>
                  </a:lnTo>
                  <a:lnTo>
                    <a:pt x="6843" y="5394"/>
                  </a:lnTo>
                  <a:lnTo>
                    <a:pt x="6850" y="5404"/>
                  </a:lnTo>
                  <a:lnTo>
                    <a:pt x="6857" y="5414"/>
                  </a:lnTo>
                  <a:lnTo>
                    <a:pt x="6863" y="5424"/>
                  </a:lnTo>
                  <a:lnTo>
                    <a:pt x="6870" y="5435"/>
                  </a:lnTo>
                  <a:lnTo>
                    <a:pt x="6875" y="5446"/>
                  </a:lnTo>
                  <a:lnTo>
                    <a:pt x="6879" y="5457"/>
                  </a:lnTo>
                  <a:lnTo>
                    <a:pt x="6884" y="5468"/>
                  </a:lnTo>
                  <a:lnTo>
                    <a:pt x="6887" y="5480"/>
                  </a:lnTo>
                  <a:lnTo>
                    <a:pt x="6891" y="5493"/>
                  </a:lnTo>
                  <a:lnTo>
                    <a:pt x="6893" y="5505"/>
                  </a:lnTo>
                  <a:lnTo>
                    <a:pt x="6894" y="5517"/>
                  </a:lnTo>
                  <a:lnTo>
                    <a:pt x="6895" y="5529"/>
                  </a:lnTo>
                  <a:lnTo>
                    <a:pt x="6896" y="5542"/>
                  </a:lnTo>
                  <a:lnTo>
                    <a:pt x="6896" y="6129"/>
                  </a:lnTo>
                  <a:lnTo>
                    <a:pt x="6895" y="6142"/>
                  </a:lnTo>
                  <a:lnTo>
                    <a:pt x="6894" y="6155"/>
                  </a:lnTo>
                  <a:lnTo>
                    <a:pt x="6893" y="6167"/>
                  </a:lnTo>
                  <a:lnTo>
                    <a:pt x="6891" y="6179"/>
                  </a:lnTo>
                  <a:lnTo>
                    <a:pt x="6887" y="6190"/>
                  </a:lnTo>
                  <a:lnTo>
                    <a:pt x="6884" y="6203"/>
                  </a:lnTo>
                  <a:lnTo>
                    <a:pt x="6879" y="6214"/>
                  </a:lnTo>
                  <a:lnTo>
                    <a:pt x="6875" y="6226"/>
                  </a:lnTo>
                  <a:lnTo>
                    <a:pt x="6870" y="6236"/>
                  </a:lnTo>
                  <a:lnTo>
                    <a:pt x="6863" y="6247"/>
                  </a:lnTo>
                  <a:lnTo>
                    <a:pt x="6857" y="6257"/>
                  </a:lnTo>
                  <a:lnTo>
                    <a:pt x="6850" y="6267"/>
                  </a:lnTo>
                  <a:lnTo>
                    <a:pt x="6843" y="6277"/>
                  </a:lnTo>
                  <a:lnTo>
                    <a:pt x="6834" y="6287"/>
                  </a:lnTo>
                  <a:lnTo>
                    <a:pt x="6826" y="6296"/>
                  </a:lnTo>
                  <a:lnTo>
                    <a:pt x="6817" y="6305"/>
                  </a:lnTo>
                  <a:lnTo>
                    <a:pt x="6809" y="6312"/>
                  </a:lnTo>
                  <a:lnTo>
                    <a:pt x="6799" y="6320"/>
                  </a:lnTo>
                  <a:lnTo>
                    <a:pt x="6789" y="6328"/>
                  </a:lnTo>
                  <a:lnTo>
                    <a:pt x="6777" y="6335"/>
                  </a:lnTo>
                  <a:lnTo>
                    <a:pt x="6766" y="6341"/>
                  </a:lnTo>
                  <a:lnTo>
                    <a:pt x="6755" y="6347"/>
                  </a:lnTo>
                  <a:lnTo>
                    <a:pt x="6744" y="6352"/>
                  </a:lnTo>
                  <a:lnTo>
                    <a:pt x="6732" y="6358"/>
                  </a:lnTo>
                  <a:lnTo>
                    <a:pt x="6720" y="6362"/>
                  </a:lnTo>
                  <a:lnTo>
                    <a:pt x="6708" y="6366"/>
                  </a:lnTo>
                  <a:lnTo>
                    <a:pt x="6695" y="6369"/>
                  </a:lnTo>
                  <a:lnTo>
                    <a:pt x="6682" y="6372"/>
                  </a:lnTo>
                  <a:lnTo>
                    <a:pt x="6669" y="6374"/>
                  </a:lnTo>
                  <a:lnTo>
                    <a:pt x="6655" y="6376"/>
                  </a:lnTo>
                  <a:lnTo>
                    <a:pt x="6642" y="6377"/>
                  </a:lnTo>
                  <a:lnTo>
                    <a:pt x="6629" y="6377"/>
                  </a:lnTo>
                  <a:lnTo>
                    <a:pt x="705" y="6377"/>
                  </a:lnTo>
                  <a:lnTo>
                    <a:pt x="691" y="6377"/>
                  </a:lnTo>
                  <a:lnTo>
                    <a:pt x="678" y="6376"/>
                  </a:lnTo>
                  <a:lnTo>
                    <a:pt x="664" y="6374"/>
                  </a:lnTo>
                  <a:lnTo>
                    <a:pt x="651" y="6372"/>
                  </a:lnTo>
                  <a:lnTo>
                    <a:pt x="638" y="6369"/>
                  </a:lnTo>
                  <a:lnTo>
                    <a:pt x="626" y="6366"/>
                  </a:lnTo>
                  <a:lnTo>
                    <a:pt x="613" y="6362"/>
                  </a:lnTo>
                  <a:lnTo>
                    <a:pt x="601" y="6358"/>
                  </a:lnTo>
                  <a:lnTo>
                    <a:pt x="589" y="6352"/>
                  </a:lnTo>
                  <a:lnTo>
                    <a:pt x="578" y="6347"/>
                  </a:lnTo>
                  <a:lnTo>
                    <a:pt x="567" y="6341"/>
                  </a:lnTo>
                  <a:lnTo>
                    <a:pt x="556" y="6335"/>
                  </a:lnTo>
                  <a:lnTo>
                    <a:pt x="546" y="6328"/>
                  </a:lnTo>
                  <a:lnTo>
                    <a:pt x="536" y="6320"/>
                  </a:lnTo>
                  <a:lnTo>
                    <a:pt x="526" y="6312"/>
                  </a:lnTo>
                  <a:lnTo>
                    <a:pt x="516" y="6305"/>
                  </a:lnTo>
                  <a:lnTo>
                    <a:pt x="507" y="6296"/>
                  </a:lnTo>
                  <a:lnTo>
                    <a:pt x="499" y="6287"/>
                  </a:lnTo>
                  <a:lnTo>
                    <a:pt x="491" y="6277"/>
                  </a:lnTo>
                  <a:lnTo>
                    <a:pt x="484" y="6267"/>
                  </a:lnTo>
                  <a:lnTo>
                    <a:pt x="477" y="6257"/>
                  </a:lnTo>
                  <a:lnTo>
                    <a:pt x="470" y="6247"/>
                  </a:lnTo>
                  <a:lnTo>
                    <a:pt x="464" y="6236"/>
                  </a:lnTo>
                  <a:lnTo>
                    <a:pt x="459" y="6226"/>
                  </a:lnTo>
                  <a:lnTo>
                    <a:pt x="454" y="6214"/>
                  </a:lnTo>
                  <a:lnTo>
                    <a:pt x="450" y="6203"/>
                  </a:lnTo>
                  <a:lnTo>
                    <a:pt x="446" y="6190"/>
                  </a:lnTo>
                  <a:lnTo>
                    <a:pt x="444" y="6179"/>
                  </a:lnTo>
                  <a:lnTo>
                    <a:pt x="440" y="6167"/>
                  </a:lnTo>
                  <a:lnTo>
                    <a:pt x="439" y="6155"/>
                  </a:lnTo>
                  <a:lnTo>
                    <a:pt x="438" y="6142"/>
                  </a:lnTo>
                  <a:lnTo>
                    <a:pt x="438" y="6129"/>
                  </a:lnTo>
                  <a:lnTo>
                    <a:pt x="438" y="5542"/>
                  </a:lnTo>
                  <a:lnTo>
                    <a:pt x="438" y="5529"/>
                  </a:lnTo>
                  <a:lnTo>
                    <a:pt x="439" y="5517"/>
                  </a:lnTo>
                  <a:lnTo>
                    <a:pt x="440" y="5505"/>
                  </a:lnTo>
                  <a:lnTo>
                    <a:pt x="444" y="5493"/>
                  </a:lnTo>
                  <a:lnTo>
                    <a:pt x="446" y="5480"/>
                  </a:lnTo>
                  <a:lnTo>
                    <a:pt x="450" y="5468"/>
                  </a:lnTo>
                  <a:lnTo>
                    <a:pt x="454" y="5457"/>
                  </a:lnTo>
                  <a:lnTo>
                    <a:pt x="459" y="5446"/>
                  </a:lnTo>
                  <a:lnTo>
                    <a:pt x="464" y="5435"/>
                  </a:lnTo>
                  <a:lnTo>
                    <a:pt x="470" y="5424"/>
                  </a:lnTo>
                  <a:lnTo>
                    <a:pt x="477" y="5414"/>
                  </a:lnTo>
                  <a:lnTo>
                    <a:pt x="484" y="5404"/>
                  </a:lnTo>
                  <a:lnTo>
                    <a:pt x="491" y="5394"/>
                  </a:lnTo>
                  <a:lnTo>
                    <a:pt x="499" y="5385"/>
                  </a:lnTo>
                  <a:lnTo>
                    <a:pt x="507" y="5376"/>
                  </a:lnTo>
                  <a:lnTo>
                    <a:pt x="516" y="5367"/>
                  </a:lnTo>
                  <a:lnTo>
                    <a:pt x="526" y="5358"/>
                  </a:lnTo>
                  <a:lnTo>
                    <a:pt x="536" y="5351"/>
                  </a:lnTo>
                  <a:lnTo>
                    <a:pt x="546" y="5344"/>
                  </a:lnTo>
                  <a:lnTo>
                    <a:pt x="556" y="5337"/>
                  </a:lnTo>
                  <a:lnTo>
                    <a:pt x="567" y="5331"/>
                  </a:lnTo>
                  <a:lnTo>
                    <a:pt x="578" y="5324"/>
                  </a:lnTo>
                  <a:lnTo>
                    <a:pt x="589" y="5318"/>
                  </a:lnTo>
                  <a:lnTo>
                    <a:pt x="601" y="5314"/>
                  </a:lnTo>
                  <a:lnTo>
                    <a:pt x="613" y="5309"/>
                  </a:lnTo>
                  <a:lnTo>
                    <a:pt x="626" y="5305"/>
                  </a:lnTo>
                  <a:lnTo>
                    <a:pt x="638" y="5302"/>
                  </a:lnTo>
                  <a:lnTo>
                    <a:pt x="651" y="5299"/>
                  </a:lnTo>
                  <a:lnTo>
                    <a:pt x="664" y="5297"/>
                  </a:lnTo>
                  <a:lnTo>
                    <a:pt x="678" y="5295"/>
                  </a:lnTo>
                  <a:lnTo>
                    <a:pt x="691" y="5295"/>
                  </a:lnTo>
                  <a:lnTo>
                    <a:pt x="705" y="5294"/>
                  </a:lnTo>
                  <a:close/>
                  <a:moveTo>
                    <a:pt x="705" y="4111"/>
                  </a:moveTo>
                  <a:lnTo>
                    <a:pt x="6629" y="4111"/>
                  </a:lnTo>
                  <a:lnTo>
                    <a:pt x="6642" y="4112"/>
                  </a:lnTo>
                  <a:lnTo>
                    <a:pt x="6655" y="4112"/>
                  </a:lnTo>
                  <a:lnTo>
                    <a:pt x="6669" y="4115"/>
                  </a:lnTo>
                  <a:lnTo>
                    <a:pt x="6682" y="4117"/>
                  </a:lnTo>
                  <a:lnTo>
                    <a:pt x="6695" y="4119"/>
                  </a:lnTo>
                  <a:lnTo>
                    <a:pt x="6708" y="4122"/>
                  </a:lnTo>
                  <a:lnTo>
                    <a:pt x="6720" y="4127"/>
                  </a:lnTo>
                  <a:lnTo>
                    <a:pt x="6732" y="4131"/>
                  </a:lnTo>
                  <a:lnTo>
                    <a:pt x="6744" y="4136"/>
                  </a:lnTo>
                  <a:lnTo>
                    <a:pt x="6755" y="4141"/>
                  </a:lnTo>
                  <a:lnTo>
                    <a:pt x="6766" y="4148"/>
                  </a:lnTo>
                  <a:lnTo>
                    <a:pt x="6777" y="4155"/>
                  </a:lnTo>
                  <a:lnTo>
                    <a:pt x="6789" y="4161"/>
                  </a:lnTo>
                  <a:lnTo>
                    <a:pt x="6799" y="4169"/>
                  </a:lnTo>
                  <a:lnTo>
                    <a:pt x="6809" y="4177"/>
                  </a:lnTo>
                  <a:lnTo>
                    <a:pt x="6817" y="4185"/>
                  </a:lnTo>
                  <a:lnTo>
                    <a:pt x="6826" y="4193"/>
                  </a:lnTo>
                  <a:lnTo>
                    <a:pt x="6834" y="4202"/>
                  </a:lnTo>
                  <a:lnTo>
                    <a:pt x="6843" y="4211"/>
                  </a:lnTo>
                  <a:lnTo>
                    <a:pt x="6850" y="4221"/>
                  </a:lnTo>
                  <a:lnTo>
                    <a:pt x="6857" y="4231"/>
                  </a:lnTo>
                  <a:lnTo>
                    <a:pt x="6863" y="4241"/>
                  </a:lnTo>
                  <a:lnTo>
                    <a:pt x="6870" y="4252"/>
                  </a:lnTo>
                  <a:lnTo>
                    <a:pt x="6875" y="4263"/>
                  </a:lnTo>
                  <a:lnTo>
                    <a:pt x="6879" y="4274"/>
                  </a:lnTo>
                  <a:lnTo>
                    <a:pt x="6884" y="4287"/>
                  </a:lnTo>
                  <a:lnTo>
                    <a:pt x="6887" y="4298"/>
                  </a:lnTo>
                  <a:lnTo>
                    <a:pt x="6891" y="4310"/>
                  </a:lnTo>
                  <a:lnTo>
                    <a:pt x="6893" y="4322"/>
                  </a:lnTo>
                  <a:lnTo>
                    <a:pt x="6894" y="4334"/>
                  </a:lnTo>
                  <a:lnTo>
                    <a:pt x="6895" y="4347"/>
                  </a:lnTo>
                  <a:lnTo>
                    <a:pt x="6896" y="4360"/>
                  </a:lnTo>
                  <a:lnTo>
                    <a:pt x="6896" y="4947"/>
                  </a:lnTo>
                  <a:lnTo>
                    <a:pt x="6895" y="4959"/>
                  </a:lnTo>
                  <a:lnTo>
                    <a:pt x="6894" y="4972"/>
                  </a:lnTo>
                  <a:lnTo>
                    <a:pt x="6893" y="4984"/>
                  </a:lnTo>
                  <a:lnTo>
                    <a:pt x="6891" y="4997"/>
                  </a:lnTo>
                  <a:lnTo>
                    <a:pt x="6887" y="5009"/>
                  </a:lnTo>
                  <a:lnTo>
                    <a:pt x="6884" y="5020"/>
                  </a:lnTo>
                  <a:lnTo>
                    <a:pt x="6879" y="5031"/>
                  </a:lnTo>
                  <a:lnTo>
                    <a:pt x="6875" y="5043"/>
                  </a:lnTo>
                  <a:lnTo>
                    <a:pt x="6870" y="5054"/>
                  </a:lnTo>
                  <a:lnTo>
                    <a:pt x="6863" y="5064"/>
                  </a:lnTo>
                  <a:lnTo>
                    <a:pt x="6857" y="5074"/>
                  </a:lnTo>
                  <a:lnTo>
                    <a:pt x="6850" y="5085"/>
                  </a:lnTo>
                  <a:lnTo>
                    <a:pt x="6843" y="5094"/>
                  </a:lnTo>
                  <a:lnTo>
                    <a:pt x="6834" y="5104"/>
                  </a:lnTo>
                  <a:lnTo>
                    <a:pt x="6826" y="5113"/>
                  </a:lnTo>
                  <a:lnTo>
                    <a:pt x="6817" y="5122"/>
                  </a:lnTo>
                  <a:lnTo>
                    <a:pt x="6809" y="5130"/>
                  </a:lnTo>
                  <a:lnTo>
                    <a:pt x="6799" y="5138"/>
                  </a:lnTo>
                  <a:lnTo>
                    <a:pt x="6789" y="5145"/>
                  </a:lnTo>
                  <a:lnTo>
                    <a:pt x="6777" y="5152"/>
                  </a:lnTo>
                  <a:lnTo>
                    <a:pt x="6766" y="5159"/>
                  </a:lnTo>
                  <a:lnTo>
                    <a:pt x="6755" y="5164"/>
                  </a:lnTo>
                  <a:lnTo>
                    <a:pt x="6744" y="5170"/>
                  </a:lnTo>
                  <a:lnTo>
                    <a:pt x="6732" y="5175"/>
                  </a:lnTo>
                  <a:lnTo>
                    <a:pt x="6720" y="5180"/>
                  </a:lnTo>
                  <a:lnTo>
                    <a:pt x="6708" y="5183"/>
                  </a:lnTo>
                  <a:lnTo>
                    <a:pt x="6695" y="5186"/>
                  </a:lnTo>
                  <a:lnTo>
                    <a:pt x="6682" y="5190"/>
                  </a:lnTo>
                  <a:lnTo>
                    <a:pt x="6669" y="5192"/>
                  </a:lnTo>
                  <a:lnTo>
                    <a:pt x="6655" y="5193"/>
                  </a:lnTo>
                  <a:lnTo>
                    <a:pt x="6642" y="5194"/>
                  </a:lnTo>
                  <a:lnTo>
                    <a:pt x="6629" y="5194"/>
                  </a:lnTo>
                  <a:lnTo>
                    <a:pt x="705" y="5194"/>
                  </a:lnTo>
                  <a:lnTo>
                    <a:pt x="691" y="5194"/>
                  </a:lnTo>
                  <a:lnTo>
                    <a:pt x="678" y="5193"/>
                  </a:lnTo>
                  <a:lnTo>
                    <a:pt x="664" y="5192"/>
                  </a:lnTo>
                  <a:lnTo>
                    <a:pt x="651" y="5190"/>
                  </a:lnTo>
                  <a:lnTo>
                    <a:pt x="638" y="5186"/>
                  </a:lnTo>
                  <a:lnTo>
                    <a:pt x="626" y="5183"/>
                  </a:lnTo>
                  <a:lnTo>
                    <a:pt x="613" y="5180"/>
                  </a:lnTo>
                  <a:lnTo>
                    <a:pt x="601" y="5175"/>
                  </a:lnTo>
                  <a:lnTo>
                    <a:pt x="589" y="5170"/>
                  </a:lnTo>
                  <a:lnTo>
                    <a:pt x="578" y="5164"/>
                  </a:lnTo>
                  <a:lnTo>
                    <a:pt x="567" y="5159"/>
                  </a:lnTo>
                  <a:lnTo>
                    <a:pt x="556" y="5152"/>
                  </a:lnTo>
                  <a:lnTo>
                    <a:pt x="546" y="5145"/>
                  </a:lnTo>
                  <a:lnTo>
                    <a:pt x="536" y="5138"/>
                  </a:lnTo>
                  <a:lnTo>
                    <a:pt x="526" y="5130"/>
                  </a:lnTo>
                  <a:lnTo>
                    <a:pt x="516" y="5122"/>
                  </a:lnTo>
                  <a:lnTo>
                    <a:pt x="507" y="5113"/>
                  </a:lnTo>
                  <a:lnTo>
                    <a:pt x="499" y="5104"/>
                  </a:lnTo>
                  <a:lnTo>
                    <a:pt x="491" y="5094"/>
                  </a:lnTo>
                  <a:lnTo>
                    <a:pt x="484" y="5085"/>
                  </a:lnTo>
                  <a:lnTo>
                    <a:pt x="477" y="5074"/>
                  </a:lnTo>
                  <a:lnTo>
                    <a:pt x="470" y="5064"/>
                  </a:lnTo>
                  <a:lnTo>
                    <a:pt x="464" y="5054"/>
                  </a:lnTo>
                  <a:lnTo>
                    <a:pt x="459" y="5043"/>
                  </a:lnTo>
                  <a:lnTo>
                    <a:pt x="454" y="5031"/>
                  </a:lnTo>
                  <a:lnTo>
                    <a:pt x="450" y="5020"/>
                  </a:lnTo>
                  <a:lnTo>
                    <a:pt x="446" y="5009"/>
                  </a:lnTo>
                  <a:lnTo>
                    <a:pt x="444" y="4997"/>
                  </a:lnTo>
                  <a:lnTo>
                    <a:pt x="440" y="4984"/>
                  </a:lnTo>
                  <a:lnTo>
                    <a:pt x="439" y="4972"/>
                  </a:lnTo>
                  <a:lnTo>
                    <a:pt x="438" y="4959"/>
                  </a:lnTo>
                  <a:lnTo>
                    <a:pt x="438" y="4947"/>
                  </a:lnTo>
                  <a:lnTo>
                    <a:pt x="438" y="4360"/>
                  </a:lnTo>
                  <a:lnTo>
                    <a:pt x="438" y="4347"/>
                  </a:lnTo>
                  <a:lnTo>
                    <a:pt x="439" y="4334"/>
                  </a:lnTo>
                  <a:lnTo>
                    <a:pt x="440" y="4322"/>
                  </a:lnTo>
                  <a:lnTo>
                    <a:pt x="444" y="4310"/>
                  </a:lnTo>
                  <a:lnTo>
                    <a:pt x="446" y="4298"/>
                  </a:lnTo>
                  <a:lnTo>
                    <a:pt x="450" y="4287"/>
                  </a:lnTo>
                  <a:lnTo>
                    <a:pt x="454" y="4274"/>
                  </a:lnTo>
                  <a:lnTo>
                    <a:pt x="459" y="4263"/>
                  </a:lnTo>
                  <a:lnTo>
                    <a:pt x="464" y="4252"/>
                  </a:lnTo>
                  <a:lnTo>
                    <a:pt x="470" y="4241"/>
                  </a:lnTo>
                  <a:lnTo>
                    <a:pt x="477" y="4231"/>
                  </a:lnTo>
                  <a:lnTo>
                    <a:pt x="484" y="4221"/>
                  </a:lnTo>
                  <a:lnTo>
                    <a:pt x="491" y="4211"/>
                  </a:lnTo>
                  <a:lnTo>
                    <a:pt x="499" y="4202"/>
                  </a:lnTo>
                  <a:lnTo>
                    <a:pt x="507" y="4193"/>
                  </a:lnTo>
                  <a:lnTo>
                    <a:pt x="516" y="4185"/>
                  </a:lnTo>
                  <a:lnTo>
                    <a:pt x="526" y="4177"/>
                  </a:lnTo>
                  <a:lnTo>
                    <a:pt x="536" y="4169"/>
                  </a:lnTo>
                  <a:lnTo>
                    <a:pt x="546" y="4161"/>
                  </a:lnTo>
                  <a:lnTo>
                    <a:pt x="556" y="4155"/>
                  </a:lnTo>
                  <a:lnTo>
                    <a:pt x="567" y="4148"/>
                  </a:lnTo>
                  <a:lnTo>
                    <a:pt x="578" y="4141"/>
                  </a:lnTo>
                  <a:lnTo>
                    <a:pt x="589" y="4136"/>
                  </a:lnTo>
                  <a:lnTo>
                    <a:pt x="601" y="4131"/>
                  </a:lnTo>
                  <a:lnTo>
                    <a:pt x="613" y="4127"/>
                  </a:lnTo>
                  <a:lnTo>
                    <a:pt x="626" y="4122"/>
                  </a:lnTo>
                  <a:lnTo>
                    <a:pt x="638" y="4119"/>
                  </a:lnTo>
                  <a:lnTo>
                    <a:pt x="651" y="4117"/>
                  </a:lnTo>
                  <a:lnTo>
                    <a:pt x="664" y="4115"/>
                  </a:lnTo>
                  <a:lnTo>
                    <a:pt x="678" y="4112"/>
                  </a:lnTo>
                  <a:lnTo>
                    <a:pt x="691" y="4112"/>
                  </a:lnTo>
                  <a:lnTo>
                    <a:pt x="705" y="4111"/>
                  </a:lnTo>
                  <a:close/>
                  <a:moveTo>
                    <a:pt x="3677" y="13159"/>
                  </a:moveTo>
                  <a:lnTo>
                    <a:pt x="3706" y="13159"/>
                  </a:lnTo>
                  <a:lnTo>
                    <a:pt x="3735" y="13162"/>
                  </a:lnTo>
                  <a:lnTo>
                    <a:pt x="3763" y="13165"/>
                  </a:lnTo>
                  <a:lnTo>
                    <a:pt x="3789" y="13171"/>
                  </a:lnTo>
                  <a:lnTo>
                    <a:pt x="3816" y="13176"/>
                  </a:lnTo>
                  <a:lnTo>
                    <a:pt x="3842" y="13184"/>
                  </a:lnTo>
                  <a:lnTo>
                    <a:pt x="3868" y="13193"/>
                  </a:lnTo>
                  <a:lnTo>
                    <a:pt x="3893" y="13203"/>
                  </a:lnTo>
                  <a:lnTo>
                    <a:pt x="3918" y="13214"/>
                  </a:lnTo>
                  <a:lnTo>
                    <a:pt x="3942" y="13226"/>
                  </a:lnTo>
                  <a:lnTo>
                    <a:pt x="3965" y="13239"/>
                  </a:lnTo>
                  <a:lnTo>
                    <a:pt x="3988" y="13254"/>
                  </a:lnTo>
                  <a:lnTo>
                    <a:pt x="4010" y="13269"/>
                  </a:lnTo>
                  <a:lnTo>
                    <a:pt x="4031" y="13286"/>
                  </a:lnTo>
                  <a:lnTo>
                    <a:pt x="4051" y="13304"/>
                  </a:lnTo>
                  <a:lnTo>
                    <a:pt x="4070" y="13322"/>
                  </a:lnTo>
                  <a:lnTo>
                    <a:pt x="4089" y="13341"/>
                  </a:lnTo>
                  <a:lnTo>
                    <a:pt x="4106" y="13361"/>
                  </a:lnTo>
                  <a:lnTo>
                    <a:pt x="4123" y="13382"/>
                  </a:lnTo>
                  <a:lnTo>
                    <a:pt x="4138" y="13405"/>
                  </a:lnTo>
                  <a:lnTo>
                    <a:pt x="4153" y="13427"/>
                  </a:lnTo>
                  <a:lnTo>
                    <a:pt x="4166" y="13450"/>
                  </a:lnTo>
                  <a:lnTo>
                    <a:pt x="4178" y="13474"/>
                  </a:lnTo>
                  <a:lnTo>
                    <a:pt x="4189" y="13499"/>
                  </a:lnTo>
                  <a:lnTo>
                    <a:pt x="4199" y="13524"/>
                  </a:lnTo>
                  <a:lnTo>
                    <a:pt x="4208" y="13550"/>
                  </a:lnTo>
                  <a:lnTo>
                    <a:pt x="4216" y="13577"/>
                  </a:lnTo>
                  <a:lnTo>
                    <a:pt x="4222" y="13603"/>
                  </a:lnTo>
                  <a:lnTo>
                    <a:pt x="4227" y="13630"/>
                  </a:lnTo>
                  <a:lnTo>
                    <a:pt x="4230" y="13658"/>
                  </a:lnTo>
                  <a:lnTo>
                    <a:pt x="4233" y="13686"/>
                  </a:lnTo>
                  <a:lnTo>
                    <a:pt x="4233" y="13715"/>
                  </a:lnTo>
                  <a:lnTo>
                    <a:pt x="4233" y="13743"/>
                  </a:lnTo>
                  <a:lnTo>
                    <a:pt x="4230" y="13772"/>
                  </a:lnTo>
                  <a:lnTo>
                    <a:pt x="4227" y="13800"/>
                  </a:lnTo>
                  <a:lnTo>
                    <a:pt x="4222" y="13826"/>
                  </a:lnTo>
                  <a:lnTo>
                    <a:pt x="4216" y="13854"/>
                  </a:lnTo>
                  <a:lnTo>
                    <a:pt x="4208" y="13879"/>
                  </a:lnTo>
                  <a:lnTo>
                    <a:pt x="4199" y="13905"/>
                  </a:lnTo>
                  <a:lnTo>
                    <a:pt x="4189" y="13930"/>
                  </a:lnTo>
                  <a:lnTo>
                    <a:pt x="4178" y="13955"/>
                  </a:lnTo>
                  <a:lnTo>
                    <a:pt x="4166" y="13979"/>
                  </a:lnTo>
                  <a:lnTo>
                    <a:pt x="4153" y="14003"/>
                  </a:lnTo>
                  <a:lnTo>
                    <a:pt x="4138" y="14025"/>
                  </a:lnTo>
                  <a:lnTo>
                    <a:pt x="4123" y="14047"/>
                  </a:lnTo>
                  <a:lnTo>
                    <a:pt x="4106" y="14068"/>
                  </a:lnTo>
                  <a:lnTo>
                    <a:pt x="4089" y="14088"/>
                  </a:lnTo>
                  <a:lnTo>
                    <a:pt x="4070" y="14107"/>
                  </a:lnTo>
                  <a:lnTo>
                    <a:pt x="4051" y="14126"/>
                  </a:lnTo>
                  <a:lnTo>
                    <a:pt x="4031" y="14143"/>
                  </a:lnTo>
                  <a:lnTo>
                    <a:pt x="4010" y="14160"/>
                  </a:lnTo>
                  <a:lnTo>
                    <a:pt x="3988" y="14176"/>
                  </a:lnTo>
                  <a:lnTo>
                    <a:pt x="3965" y="14190"/>
                  </a:lnTo>
                  <a:lnTo>
                    <a:pt x="3942" y="14203"/>
                  </a:lnTo>
                  <a:lnTo>
                    <a:pt x="3918" y="14216"/>
                  </a:lnTo>
                  <a:lnTo>
                    <a:pt x="3893" y="14227"/>
                  </a:lnTo>
                  <a:lnTo>
                    <a:pt x="3868" y="14237"/>
                  </a:lnTo>
                  <a:lnTo>
                    <a:pt x="3842" y="14245"/>
                  </a:lnTo>
                  <a:lnTo>
                    <a:pt x="3816" y="14253"/>
                  </a:lnTo>
                  <a:lnTo>
                    <a:pt x="3789" y="14259"/>
                  </a:lnTo>
                  <a:lnTo>
                    <a:pt x="3763" y="14264"/>
                  </a:lnTo>
                  <a:lnTo>
                    <a:pt x="3735" y="14268"/>
                  </a:lnTo>
                  <a:lnTo>
                    <a:pt x="3706" y="14270"/>
                  </a:lnTo>
                  <a:lnTo>
                    <a:pt x="3677" y="14270"/>
                  </a:lnTo>
                  <a:lnTo>
                    <a:pt x="3649" y="14270"/>
                  </a:lnTo>
                  <a:lnTo>
                    <a:pt x="3621" y="14268"/>
                  </a:lnTo>
                  <a:lnTo>
                    <a:pt x="3593" y="14264"/>
                  </a:lnTo>
                  <a:lnTo>
                    <a:pt x="3566" y="14259"/>
                  </a:lnTo>
                  <a:lnTo>
                    <a:pt x="3539" y="14253"/>
                  </a:lnTo>
                  <a:lnTo>
                    <a:pt x="3513" y="14245"/>
                  </a:lnTo>
                  <a:lnTo>
                    <a:pt x="3488" y="14237"/>
                  </a:lnTo>
                  <a:lnTo>
                    <a:pt x="3462" y="14227"/>
                  </a:lnTo>
                  <a:lnTo>
                    <a:pt x="3438" y="14216"/>
                  </a:lnTo>
                  <a:lnTo>
                    <a:pt x="3413" y="14203"/>
                  </a:lnTo>
                  <a:lnTo>
                    <a:pt x="3390" y="14190"/>
                  </a:lnTo>
                  <a:lnTo>
                    <a:pt x="3368" y="14176"/>
                  </a:lnTo>
                  <a:lnTo>
                    <a:pt x="3346" y="14160"/>
                  </a:lnTo>
                  <a:lnTo>
                    <a:pt x="3325" y="14143"/>
                  </a:lnTo>
                  <a:lnTo>
                    <a:pt x="3305" y="14126"/>
                  </a:lnTo>
                  <a:lnTo>
                    <a:pt x="3286" y="14107"/>
                  </a:lnTo>
                  <a:lnTo>
                    <a:pt x="3267" y="14088"/>
                  </a:lnTo>
                  <a:lnTo>
                    <a:pt x="3249" y="14068"/>
                  </a:lnTo>
                  <a:lnTo>
                    <a:pt x="3233" y="14047"/>
                  </a:lnTo>
                  <a:lnTo>
                    <a:pt x="3217" y="14025"/>
                  </a:lnTo>
                  <a:lnTo>
                    <a:pt x="3203" y="14003"/>
                  </a:lnTo>
                  <a:lnTo>
                    <a:pt x="3189" y="13979"/>
                  </a:lnTo>
                  <a:lnTo>
                    <a:pt x="3177" y="13955"/>
                  </a:lnTo>
                  <a:lnTo>
                    <a:pt x="3166" y="13930"/>
                  </a:lnTo>
                  <a:lnTo>
                    <a:pt x="3156" y="13905"/>
                  </a:lnTo>
                  <a:lnTo>
                    <a:pt x="3147" y="13879"/>
                  </a:lnTo>
                  <a:lnTo>
                    <a:pt x="3139" y="13854"/>
                  </a:lnTo>
                  <a:lnTo>
                    <a:pt x="3134" y="13826"/>
                  </a:lnTo>
                  <a:lnTo>
                    <a:pt x="3128" y="13800"/>
                  </a:lnTo>
                  <a:lnTo>
                    <a:pt x="3125" y="13772"/>
                  </a:lnTo>
                  <a:lnTo>
                    <a:pt x="3123" y="13743"/>
                  </a:lnTo>
                  <a:lnTo>
                    <a:pt x="3123" y="13715"/>
                  </a:lnTo>
                  <a:lnTo>
                    <a:pt x="3123" y="13686"/>
                  </a:lnTo>
                  <a:lnTo>
                    <a:pt x="3125" y="13658"/>
                  </a:lnTo>
                  <a:lnTo>
                    <a:pt x="3128" y="13630"/>
                  </a:lnTo>
                  <a:lnTo>
                    <a:pt x="3134" y="13603"/>
                  </a:lnTo>
                  <a:lnTo>
                    <a:pt x="3139" y="13577"/>
                  </a:lnTo>
                  <a:lnTo>
                    <a:pt x="3147" y="13550"/>
                  </a:lnTo>
                  <a:lnTo>
                    <a:pt x="3156" y="13524"/>
                  </a:lnTo>
                  <a:lnTo>
                    <a:pt x="3166" y="13499"/>
                  </a:lnTo>
                  <a:lnTo>
                    <a:pt x="3177" y="13474"/>
                  </a:lnTo>
                  <a:lnTo>
                    <a:pt x="3189" y="13450"/>
                  </a:lnTo>
                  <a:lnTo>
                    <a:pt x="3203" y="13427"/>
                  </a:lnTo>
                  <a:lnTo>
                    <a:pt x="3217" y="13405"/>
                  </a:lnTo>
                  <a:lnTo>
                    <a:pt x="3233" y="13382"/>
                  </a:lnTo>
                  <a:lnTo>
                    <a:pt x="3249" y="13361"/>
                  </a:lnTo>
                  <a:lnTo>
                    <a:pt x="3267" y="13341"/>
                  </a:lnTo>
                  <a:lnTo>
                    <a:pt x="3286" y="13322"/>
                  </a:lnTo>
                  <a:lnTo>
                    <a:pt x="3305" y="13304"/>
                  </a:lnTo>
                  <a:lnTo>
                    <a:pt x="3325" y="13286"/>
                  </a:lnTo>
                  <a:lnTo>
                    <a:pt x="3346" y="13269"/>
                  </a:lnTo>
                  <a:lnTo>
                    <a:pt x="3368" y="13254"/>
                  </a:lnTo>
                  <a:lnTo>
                    <a:pt x="3390" y="13239"/>
                  </a:lnTo>
                  <a:lnTo>
                    <a:pt x="3413" y="13226"/>
                  </a:lnTo>
                  <a:lnTo>
                    <a:pt x="3438" y="13214"/>
                  </a:lnTo>
                  <a:lnTo>
                    <a:pt x="3462" y="13203"/>
                  </a:lnTo>
                  <a:lnTo>
                    <a:pt x="3488" y="13193"/>
                  </a:lnTo>
                  <a:lnTo>
                    <a:pt x="3513" y="13184"/>
                  </a:lnTo>
                  <a:lnTo>
                    <a:pt x="3539" y="13176"/>
                  </a:lnTo>
                  <a:lnTo>
                    <a:pt x="3566" y="13171"/>
                  </a:lnTo>
                  <a:lnTo>
                    <a:pt x="3593" y="13165"/>
                  </a:lnTo>
                  <a:lnTo>
                    <a:pt x="3621" y="13162"/>
                  </a:lnTo>
                  <a:lnTo>
                    <a:pt x="3649" y="13159"/>
                  </a:lnTo>
                  <a:lnTo>
                    <a:pt x="3677" y="13159"/>
                  </a:lnTo>
                  <a:close/>
                  <a:moveTo>
                    <a:pt x="1748" y="14955"/>
                  </a:moveTo>
                  <a:lnTo>
                    <a:pt x="5585" y="14955"/>
                  </a:lnTo>
                  <a:lnTo>
                    <a:pt x="5600" y="14957"/>
                  </a:lnTo>
                  <a:lnTo>
                    <a:pt x="5613" y="14958"/>
                  </a:lnTo>
                  <a:lnTo>
                    <a:pt x="5626" y="14961"/>
                  </a:lnTo>
                  <a:lnTo>
                    <a:pt x="5640" y="14965"/>
                  </a:lnTo>
                  <a:lnTo>
                    <a:pt x="5652" y="14972"/>
                  </a:lnTo>
                  <a:lnTo>
                    <a:pt x="5663" y="14979"/>
                  </a:lnTo>
                  <a:lnTo>
                    <a:pt x="5674" y="14987"/>
                  </a:lnTo>
                  <a:lnTo>
                    <a:pt x="5684" y="14994"/>
                  </a:lnTo>
                  <a:lnTo>
                    <a:pt x="5693" y="15004"/>
                  </a:lnTo>
                  <a:lnTo>
                    <a:pt x="5702" y="15014"/>
                  </a:lnTo>
                  <a:lnTo>
                    <a:pt x="5709" y="15025"/>
                  </a:lnTo>
                  <a:lnTo>
                    <a:pt x="5714" y="15038"/>
                  </a:lnTo>
                  <a:lnTo>
                    <a:pt x="5720" y="15050"/>
                  </a:lnTo>
                  <a:lnTo>
                    <a:pt x="5723" y="15062"/>
                  </a:lnTo>
                  <a:lnTo>
                    <a:pt x="5725" y="15075"/>
                  </a:lnTo>
                  <a:lnTo>
                    <a:pt x="5725" y="15090"/>
                  </a:lnTo>
                  <a:lnTo>
                    <a:pt x="5725" y="15103"/>
                  </a:lnTo>
                  <a:lnTo>
                    <a:pt x="5723" y="15116"/>
                  </a:lnTo>
                  <a:lnTo>
                    <a:pt x="5720" y="15130"/>
                  </a:lnTo>
                  <a:lnTo>
                    <a:pt x="5714" y="15142"/>
                  </a:lnTo>
                  <a:lnTo>
                    <a:pt x="5709" y="15153"/>
                  </a:lnTo>
                  <a:lnTo>
                    <a:pt x="5702" y="15164"/>
                  </a:lnTo>
                  <a:lnTo>
                    <a:pt x="5693" y="15175"/>
                  </a:lnTo>
                  <a:lnTo>
                    <a:pt x="5684" y="15184"/>
                  </a:lnTo>
                  <a:lnTo>
                    <a:pt x="5674" y="15193"/>
                  </a:lnTo>
                  <a:lnTo>
                    <a:pt x="5663" y="15201"/>
                  </a:lnTo>
                  <a:lnTo>
                    <a:pt x="5652" y="15207"/>
                  </a:lnTo>
                  <a:lnTo>
                    <a:pt x="5640" y="15213"/>
                  </a:lnTo>
                  <a:lnTo>
                    <a:pt x="5626" y="15217"/>
                  </a:lnTo>
                  <a:lnTo>
                    <a:pt x="5613" y="15221"/>
                  </a:lnTo>
                  <a:lnTo>
                    <a:pt x="5600" y="15223"/>
                  </a:lnTo>
                  <a:lnTo>
                    <a:pt x="5585" y="15224"/>
                  </a:lnTo>
                  <a:lnTo>
                    <a:pt x="1748" y="15224"/>
                  </a:lnTo>
                  <a:lnTo>
                    <a:pt x="1733" y="15223"/>
                  </a:lnTo>
                  <a:lnTo>
                    <a:pt x="1720" y="15221"/>
                  </a:lnTo>
                  <a:lnTo>
                    <a:pt x="1707" y="15217"/>
                  </a:lnTo>
                  <a:lnTo>
                    <a:pt x="1693" y="15213"/>
                  </a:lnTo>
                  <a:lnTo>
                    <a:pt x="1681" y="15207"/>
                  </a:lnTo>
                  <a:lnTo>
                    <a:pt x="1670" y="15201"/>
                  </a:lnTo>
                  <a:lnTo>
                    <a:pt x="1659" y="15193"/>
                  </a:lnTo>
                  <a:lnTo>
                    <a:pt x="1649" y="15184"/>
                  </a:lnTo>
                  <a:lnTo>
                    <a:pt x="1640" y="15175"/>
                  </a:lnTo>
                  <a:lnTo>
                    <a:pt x="1632" y="15164"/>
                  </a:lnTo>
                  <a:lnTo>
                    <a:pt x="1625" y="15153"/>
                  </a:lnTo>
                  <a:lnTo>
                    <a:pt x="1619" y="15142"/>
                  </a:lnTo>
                  <a:lnTo>
                    <a:pt x="1615" y="15130"/>
                  </a:lnTo>
                  <a:lnTo>
                    <a:pt x="1611" y="15116"/>
                  </a:lnTo>
                  <a:lnTo>
                    <a:pt x="1609" y="15103"/>
                  </a:lnTo>
                  <a:lnTo>
                    <a:pt x="1608" y="15090"/>
                  </a:lnTo>
                  <a:lnTo>
                    <a:pt x="1609" y="15075"/>
                  </a:lnTo>
                  <a:lnTo>
                    <a:pt x="1611" y="15062"/>
                  </a:lnTo>
                  <a:lnTo>
                    <a:pt x="1615" y="15050"/>
                  </a:lnTo>
                  <a:lnTo>
                    <a:pt x="1619" y="15038"/>
                  </a:lnTo>
                  <a:lnTo>
                    <a:pt x="1625" y="15025"/>
                  </a:lnTo>
                  <a:lnTo>
                    <a:pt x="1632" y="15014"/>
                  </a:lnTo>
                  <a:lnTo>
                    <a:pt x="1640" y="15004"/>
                  </a:lnTo>
                  <a:lnTo>
                    <a:pt x="1649" y="14994"/>
                  </a:lnTo>
                  <a:lnTo>
                    <a:pt x="1659" y="14987"/>
                  </a:lnTo>
                  <a:lnTo>
                    <a:pt x="1670" y="14979"/>
                  </a:lnTo>
                  <a:lnTo>
                    <a:pt x="1681" y="14972"/>
                  </a:lnTo>
                  <a:lnTo>
                    <a:pt x="1693" y="14965"/>
                  </a:lnTo>
                  <a:lnTo>
                    <a:pt x="1707" y="14961"/>
                  </a:lnTo>
                  <a:lnTo>
                    <a:pt x="1720" y="14958"/>
                  </a:lnTo>
                  <a:lnTo>
                    <a:pt x="1733" y="14957"/>
                  </a:lnTo>
                  <a:lnTo>
                    <a:pt x="1748" y="14955"/>
                  </a:lnTo>
                  <a:close/>
                  <a:moveTo>
                    <a:pt x="1748" y="15438"/>
                  </a:moveTo>
                  <a:lnTo>
                    <a:pt x="5585" y="15438"/>
                  </a:lnTo>
                  <a:lnTo>
                    <a:pt x="5600" y="15439"/>
                  </a:lnTo>
                  <a:lnTo>
                    <a:pt x="5613" y="15440"/>
                  </a:lnTo>
                  <a:lnTo>
                    <a:pt x="5626" y="15444"/>
                  </a:lnTo>
                  <a:lnTo>
                    <a:pt x="5640" y="15449"/>
                  </a:lnTo>
                  <a:lnTo>
                    <a:pt x="5652" y="15455"/>
                  </a:lnTo>
                  <a:lnTo>
                    <a:pt x="5663" y="15461"/>
                  </a:lnTo>
                  <a:lnTo>
                    <a:pt x="5674" y="15469"/>
                  </a:lnTo>
                  <a:lnTo>
                    <a:pt x="5684" y="15478"/>
                  </a:lnTo>
                  <a:lnTo>
                    <a:pt x="5693" y="15487"/>
                  </a:lnTo>
                  <a:lnTo>
                    <a:pt x="5702" y="15497"/>
                  </a:lnTo>
                  <a:lnTo>
                    <a:pt x="5709" y="15508"/>
                  </a:lnTo>
                  <a:lnTo>
                    <a:pt x="5714" y="15520"/>
                  </a:lnTo>
                  <a:lnTo>
                    <a:pt x="5720" y="15532"/>
                  </a:lnTo>
                  <a:lnTo>
                    <a:pt x="5723" y="15546"/>
                  </a:lnTo>
                  <a:lnTo>
                    <a:pt x="5725" y="15559"/>
                  </a:lnTo>
                  <a:lnTo>
                    <a:pt x="5725" y="15572"/>
                  </a:lnTo>
                  <a:lnTo>
                    <a:pt x="5725" y="15586"/>
                  </a:lnTo>
                  <a:lnTo>
                    <a:pt x="5723" y="15599"/>
                  </a:lnTo>
                  <a:lnTo>
                    <a:pt x="5720" y="15612"/>
                  </a:lnTo>
                  <a:lnTo>
                    <a:pt x="5714" y="15624"/>
                  </a:lnTo>
                  <a:lnTo>
                    <a:pt x="5709" y="15636"/>
                  </a:lnTo>
                  <a:lnTo>
                    <a:pt x="5702" y="15647"/>
                  </a:lnTo>
                  <a:lnTo>
                    <a:pt x="5693" y="15658"/>
                  </a:lnTo>
                  <a:lnTo>
                    <a:pt x="5684" y="15667"/>
                  </a:lnTo>
                  <a:lnTo>
                    <a:pt x="5674" y="15675"/>
                  </a:lnTo>
                  <a:lnTo>
                    <a:pt x="5663" y="15683"/>
                  </a:lnTo>
                  <a:lnTo>
                    <a:pt x="5652" y="15690"/>
                  </a:lnTo>
                  <a:lnTo>
                    <a:pt x="5640" y="15695"/>
                  </a:lnTo>
                  <a:lnTo>
                    <a:pt x="5626" y="15700"/>
                  </a:lnTo>
                  <a:lnTo>
                    <a:pt x="5613" y="15703"/>
                  </a:lnTo>
                  <a:lnTo>
                    <a:pt x="5600" y="15705"/>
                  </a:lnTo>
                  <a:lnTo>
                    <a:pt x="5585" y="15707"/>
                  </a:lnTo>
                  <a:lnTo>
                    <a:pt x="1748" y="15707"/>
                  </a:lnTo>
                  <a:lnTo>
                    <a:pt x="1733" y="15705"/>
                  </a:lnTo>
                  <a:lnTo>
                    <a:pt x="1720" y="15703"/>
                  </a:lnTo>
                  <a:lnTo>
                    <a:pt x="1707" y="15700"/>
                  </a:lnTo>
                  <a:lnTo>
                    <a:pt x="1693" y="15695"/>
                  </a:lnTo>
                  <a:lnTo>
                    <a:pt x="1681" y="15690"/>
                  </a:lnTo>
                  <a:lnTo>
                    <a:pt x="1670" y="15683"/>
                  </a:lnTo>
                  <a:lnTo>
                    <a:pt x="1659" y="15675"/>
                  </a:lnTo>
                  <a:lnTo>
                    <a:pt x="1649" y="15667"/>
                  </a:lnTo>
                  <a:lnTo>
                    <a:pt x="1640" y="15658"/>
                  </a:lnTo>
                  <a:lnTo>
                    <a:pt x="1632" y="15647"/>
                  </a:lnTo>
                  <a:lnTo>
                    <a:pt x="1625" y="15636"/>
                  </a:lnTo>
                  <a:lnTo>
                    <a:pt x="1619" y="15624"/>
                  </a:lnTo>
                  <a:lnTo>
                    <a:pt x="1615" y="15612"/>
                  </a:lnTo>
                  <a:lnTo>
                    <a:pt x="1611" y="15599"/>
                  </a:lnTo>
                  <a:lnTo>
                    <a:pt x="1609" y="15586"/>
                  </a:lnTo>
                  <a:lnTo>
                    <a:pt x="1608" y="15572"/>
                  </a:lnTo>
                  <a:lnTo>
                    <a:pt x="1609" y="15559"/>
                  </a:lnTo>
                  <a:lnTo>
                    <a:pt x="1611" y="15546"/>
                  </a:lnTo>
                  <a:lnTo>
                    <a:pt x="1615" y="15532"/>
                  </a:lnTo>
                  <a:lnTo>
                    <a:pt x="1619" y="15520"/>
                  </a:lnTo>
                  <a:lnTo>
                    <a:pt x="1625" y="15508"/>
                  </a:lnTo>
                  <a:lnTo>
                    <a:pt x="1632" y="15497"/>
                  </a:lnTo>
                  <a:lnTo>
                    <a:pt x="1640" y="15487"/>
                  </a:lnTo>
                  <a:lnTo>
                    <a:pt x="1649" y="15478"/>
                  </a:lnTo>
                  <a:lnTo>
                    <a:pt x="1659" y="15469"/>
                  </a:lnTo>
                  <a:lnTo>
                    <a:pt x="1670" y="15461"/>
                  </a:lnTo>
                  <a:lnTo>
                    <a:pt x="1681" y="15455"/>
                  </a:lnTo>
                  <a:lnTo>
                    <a:pt x="1693" y="15449"/>
                  </a:lnTo>
                  <a:lnTo>
                    <a:pt x="1707" y="15444"/>
                  </a:lnTo>
                  <a:lnTo>
                    <a:pt x="1720" y="15440"/>
                  </a:lnTo>
                  <a:lnTo>
                    <a:pt x="1733" y="15439"/>
                  </a:lnTo>
                  <a:lnTo>
                    <a:pt x="1748" y="15438"/>
                  </a:lnTo>
                  <a:close/>
                  <a:moveTo>
                    <a:pt x="1748" y="15921"/>
                  </a:moveTo>
                  <a:lnTo>
                    <a:pt x="5585" y="15921"/>
                  </a:lnTo>
                  <a:lnTo>
                    <a:pt x="5600" y="15922"/>
                  </a:lnTo>
                  <a:lnTo>
                    <a:pt x="5613" y="15924"/>
                  </a:lnTo>
                  <a:lnTo>
                    <a:pt x="5626" y="15927"/>
                  </a:lnTo>
                  <a:lnTo>
                    <a:pt x="5640" y="15932"/>
                  </a:lnTo>
                  <a:lnTo>
                    <a:pt x="5652" y="15937"/>
                  </a:lnTo>
                  <a:lnTo>
                    <a:pt x="5663" y="15944"/>
                  </a:lnTo>
                  <a:lnTo>
                    <a:pt x="5674" y="15952"/>
                  </a:lnTo>
                  <a:lnTo>
                    <a:pt x="5684" y="15961"/>
                  </a:lnTo>
                  <a:lnTo>
                    <a:pt x="5693" y="15969"/>
                  </a:lnTo>
                  <a:lnTo>
                    <a:pt x="5702" y="15981"/>
                  </a:lnTo>
                  <a:lnTo>
                    <a:pt x="5709" y="15992"/>
                  </a:lnTo>
                  <a:lnTo>
                    <a:pt x="5714" y="16003"/>
                  </a:lnTo>
                  <a:lnTo>
                    <a:pt x="5720" y="16015"/>
                  </a:lnTo>
                  <a:lnTo>
                    <a:pt x="5723" y="16028"/>
                  </a:lnTo>
                  <a:lnTo>
                    <a:pt x="5725" y="16042"/>
                  </a:lnTo>
                  <a:lnTo>
                    <a:pt x="5725" y="16055"/>
                  </a:lnTo>
                  <a:lnTo>
                    <a:pt x="5725" y="16068"/>
                  </a:lnTo>
                  <a:lnTo>
                    <a:pt x="5723" y="16082"/>
                  </a:lnTo>
                  <a:lnTo>
                    <a:pt x="5720" y="16095"/>
                  </a:lnTo>
                  <a:lnTo>
                    <a:pt x="5714" y="16107"/>
                  </a:lnTo>
                  <a:lnTo>
                    <a:pt x="5709" y="16119"/>
                  </a:lnTo>
                  <a:lnTo>
                    <a:pt x="5702" y="16129"/>
                  </a:lnTo>
                  <a:lnTo>
                    <a:pt x="5693" y="16140"/>
                  </a:lnTo>
                  <a:lnTo>
                    <a:pt x="5684" y="16149"/>
                  </a:lnTo>
                  <a:lnTo>
                    <a:pt x="5674" y="16158"/>
                  </a:lnTo>
                  <a:lnTo>
                    <a:pt x="5663" y="16166"/>
                  </a:lnTo>
                  <a:lnTo>
                    <a:pt x="5652" y="16172"/>
                  </a:lnTo>
                  <a:lnTo>
                    <a:pt x="5640" y="16178"/>
                  </a:lnTo>
                  <a:lnTo>
                    <a:pt x="5626" y="16182"/>
                  </a:lnTo>
                  <a:lnTo>
                    <a:pt x="5613" y="16186"/>
                  </a:lnTo>
                  <a:lnTo>
                    <a:pt x="5600" y="16188"/>
                  </a:lnTo>
                  <a:lnTo>
                    <a:pt x="5585" y="16189"/>
                  </a:lnTo>
                  <a:lnTo>
                    <a:pt x="1748" y="16189"/>
                  </a:lnTo>
                  <a:lnTo>
                    <a:pt x="1733" y="16188"/>
                  </a:lnTo>
                  <a:lnTo>
                    <a:pt x="1720" y="16186"/>
                  </a:lnTo>
                  <a:lnTo>
                    <a:pt x="1707" y="16182"/>
                  </a:lnTo>
                  <a:lnTo>
                    <a:pt x="1693" y="16178"/>
                  </a:lnTo>
                  <a:lnTo>
                    <a:pt x="1681" y="16172"/>
                  </a:lnTo>
                  <a:lnTo>
                    <a:pt x="1670" y="16166"/>
                  </a:lnTo>
                  <a:lnTo>
                    <a:pt x="1659" y="16158"/>
                  </a:lnTo>
                  <a:lnTo>
                    <a:pt x="1649" y="16149"/>
                  </a:lnTo>
                  <a:lnTo>
                    <a:pt x="1640" y="16140"/>
                  </a:lnTo>
                  <a:lnTo>
                    <a:pt x="1632" y="16129"/>
                  </a:lnTo>
                  <a:lnTo>
                    <a:pt x="1625" y="16119"/>
                  </a:lnTo>
                  <a:lnTo>
                    <a:pt x="1619" y="16107"/>
                  </a:lnTo>
                  <a:lnTo>
                    <a:pt x="1615" y="16095"/>
                  </a:lnTo>
                  <a:lnTo>
                    <a:pt x="1611" y="16082"/>
                  </a:lnTo>
                  <a:lnTo>
                    <a:pt x="1609" y="16068"/>
                  </a:lnTo>
                  <a:lnTo>
                    <a:pt x="1608" y="16055"/>
                  </a:lnTo>
                  <a:lnTo>
                    <a:pt x="1609" y="16042"/>
                  </a:lnTo>
                  <a:lnTo>
                    <a:pt x="1611" y="16028"/>
                  </a:lnTo>
                  <a:lnTo>
                    <a:pt x="1615" y="16015"/>
                  </a:lnTo>
                  <a:lnTo>
                    <a:pt x="1619" y="16003"/>
                  </a:lnTo>
                  <a:lnTo>
                    <a:pt x="1625" y="15992"/>
                  </a:lnTo>
                  <a:lnTo>
                    <a:pt x="1632" y="15981"/>
                  </a:lnTo>
                  <a:lnTo>
                    <a:pt x="1640" y="15969"/>
                  </a:lnTo>
                  <a:lnTo>
                    <a:pt x="1649" y="15961"/>
                  </a:lnTo>
                  <a:lnTo>
                    <a:pt x="1659" y="15952"/>
                  </a:lnTo>
                  <a:lnTo>
                    <a:pt x="1670" y="15944"/>
                  </a:lnTo>
                  <a:lnTo>
                    <a:pt x="1681" y="15937"/>
                  </a:lnTo>
                  <a:lnTo>
                    <a:pt x="1693" y="15932"/>
                  </a:lnTo>
                  <a:lnTo>
                    <a:pt x="1707" y="15927"/>
                  </a:lnTo>
                  <a:lnTo>
                    <a:pt x="1720" y="15924"/>
                  </a:lnTo>
                  <a:lnTo>
                    <a:pt x="1733" y="15922"/>
                  </a:lnTo>
                  <a:lnTo>
                    <a:pt x="1748" y="15921"/>
                  </a:lnTo>
                  <a:close/>
                  <a:moveTo>
                    <a:pt x="705" y="2929"/>
                  </a:moveTo>
                  <a:lnTo>
                    <a:pt x="6629" y="2929"/>
                  </a:lnTo>
                  <a:lnTo>
                    <a:pt x="6642" y="2930"/>
                  </a:lnTo>
                  <a:lnTo>
                    <a:pt x="6655" y="2931"/>
                  </a:lnTo>
                  <a:lnTo>
                    <a:pt x="6669" y="2932"/>
                  </a:lnTo>
                  <a:lnTo>
                    <a:pt x="6682" y="2934"/>
                  </a:lnTo>
                  <a:lnTo>
                    <a:pt x="6695" y="2938"/>
                  </a:lnTo>
                  <a:lnTo>
                    <a:pt x="6708" y="2941"/>
                  </a:lnTo>
                  <a:lnTo>
                    <a:pt x="6720" y="2944"/>
                  </a:lnTo>
                  <a:lnTo>
                    <a:pt x="6732" y="2949"/>
                  </a:lnTo>
                  <a:lnTo>
                    <a:pt x="6744" y="2954"/>
                  </a:lnTo>
                  <a:lnTo>
                    <a:pt x="6755" y="2960"/>
                  </a:lnTo>
                  <a:lnTo>
                    <a:pt x="6766" y="2965"/>
                  </a:lnTo>
                  <a:lnTo>
                    <a:pt x="6777" y="2972"/>
                  </a:lnTo>
                  <a:lnTo>
                    <a:pt x="6789" y="2979"/>
                  </a:lnTo>
                  <a:lnTo>
                    <a:pt x="6799" y="2986"/>
                  </a:lnTo>
                  <a:lnTo>
                    <a:pt x="6809" y="2994"/>
                  </a:lnTo>
                  <a:lnTo>
                    <a:pt x="6817" y="3002"/>
                  </a:lnTo>
                  <a:lnTo>
                    <a:pt x="6826" y="3011"/>
                  </a:lnTo>
                  <a:lnTo>
                    <a:pt x="6834" y="3020"/>
                  </a:lnTo>
                  <a:lnTo>
                    <a:pt x="6843" y="3029"/>
                  </a:lnTo>
                  <a:lnTo>
                    <a:pt x="6850" y="3039"/>
                  </a:lnTo>
                  <a:lnTo>
                    <a:pt x="6857" y="3049"/>
                  </a:lnTo>
                  <a:lnTo>
                    <a:pt x="6863" y="3060"/>
                  </a:lnTo>
                  <a:lnTo>
                    <a:pt x="6870" y="3070"/>
                  </a:lnTo>
                  <a:lnTo>
                    <a:pt x="6875" y="3081"/>
                  </a:lnTo>
                  <a:lnTo>
                    <a:pt x="6879" y="3092"/>
                  </a:lnTo>
                  <a:lnTo>
                    <a:pt x="6884" y="3104"/>
                  </a:lnTo>
                  <a:lnTo>
                    <a:pt x="6887" y="3115"/>
                  </a:lnTo>
                  <a:lnTo>
                    <a:pt x="6891" y="3127"/>
                  </a:lnTo>
                  <a:lnTo>
                    <a:pt x="6893" y="3140"/>
                  </a:lnTo>
                  <a:lnTo>
                    <a:pt x="6894" y="3152"/>
                  </a:lnTo>
                  <a:lnTo>
                    <a:pt x="6895" y="3164"/>
                  </a:lnTo>
                  <a:lnTo>
                    <a:pt x="6896" y="3177"/>
                  </a:lnTo>
                  <a:lnTo>
                    <a:pt x="6896" y="3764"/>
                  </a:lnTo>
                  <a:lnTo>
                    <a:pt x="6895" y="3776"/>
                  </a:lnTo>
                  <a:lnTo>
                    <a:pt x="6894" y="3790"/>
                  </a:lnTo>
                  <a:lnTo>
                    <a:pt x="6893" y="3802"/>
                  </a:lnTo>
                  <a:lnTo>
                    <a:pt x="6891" y="3814"/>
                  </a:lnTo>
                  <a:lnTo>
                    <a:pt x="6887" y="3826"/>
                  </a:lnTo>
                  <a:lnTo>
                    <a:pt x="6884" y="3837"/>
                  </a:lnTo>
                  <a:lnTo>
                    <a:pt x="6879" y="3850"/>
                  </a:lnTo>
                  <a:lnTo>
                    <a:pt x="6875" y="3861"/>
                  </a:lnTo>
                  <a:lnTo>
                    <a:pt x="6870" y="3872"/>
                  </a:lnTo>
                  <a:lnTo>
                    <a:pt x="6863" y="3882"/>
                  </a:lnTo>
                  <a:lnTo>
                    <a:pt x="6857" y="3893"/>
                  </a:lnTo>
                  <a:lnTo>
                    <a:pt x="6850" y="3903"/>
                  </a:lnTo>
                  <a:lnTo>
                    <a:pt x="6843" y="3912"/>
                  </a:lnTo>
                  <a:lnTo>
                    <a:pt x="6834" y="3922"/>
                  </a:lnTo>
                  <a:lnTo>
                    <a:pt x="6826" y="3931"/>
                  </a:lnTo>
                  <a:lnTo>
                    <a:pt x="6817" y="3939"/>
                  </a:lnTo>
                  <a:lnTo>
                    <a:pt x="6809" y="3947"/>
                  </a:lnTo>
                  <a:lnTo>
                    <a:pt x="6799" y="3955"/>
                  </a:lnTo>
                  <a:lnTo>
                    <a:pt x="6789" y="3963"/>
                  </a:lnTo>
                  <a:lnTo>
                    <a:pt x="6777" y="3969"/>
                  </a:lnTo>
                  <a:lnTo>
                    <a:pt x="6766" y="3976"/>
                  </a:lnTo>
                  <a:lnTo>
                    <a:pt x="6755" y="3982"/>
                  </a:lnTo>
                  <a:lnTo>
                    <a:pt x="6744" y="3987"/>
                  </a:lnTo>
                  <a:lnTo>
                    <a:pt x="6732" y="3993"/>
                  </a:lnTo>
                  <a:lnTo>
                    <a:pt x="6720" y="3997"/>
                  </a:lnTo>
                  <a:lnTo>
                    <a:pt x="6708" y="4000"/>
                  </a:lnTo>
                  <a:lnTo>
                    <a:pt x="6695" y="4004"/>
                  </a:lnTo>
                  <a:lnTo>
                    <a:pt x="6682" y="4007"/>
                  </a:lnTo>
                  <a:lnTo>
                    <a:pt x="6669" y="4009"/>
                  </a:lnTo>
                  <a:lnTo>
                    <a:pt x="6655" y="4010"/>
                  </a:lnTo>
                  <a:lnTo>
                    <a:pt x="6642" y="4012"/>
                  </a:lnTo>
                  <a:lnTo>
                    <a:pt x="6629" y="4012"/>
                  </a:lnTo>
                  <a:lnTo>
                    <a:pt x="705" y="4012"/>
                  </a:lnTo>
                  <a:lnTo>
                    <a:pt x="691" y="4012"/>
                  </a:lnTo>
                  <a:lnTo>
                    <a:pt x="678" y="4010"/>
                  </a:lnTo>
                  <a:lnTo>
                    <a:pt x="664" y="4009"/>
                  </a:lnTo>
                  <a:lnTo>
                    <a:pt x="651" y="4007"/>
                  </a:lnTo>
                  <a:lnTo>
                    <a:pt x="638" y="4004"/>
                  </a:lnTo>
                  <a:lnTo>
                    <a:pt x="626" y="4000"/>
                  </a:lnTo>
                  <a:lnTo>
                    <a:pt x="613" y="3997"/>
                  </a:lnTo>
                  <a:lnTo>
                    <a:pt x="601" y="3993"/>
                  </a:lnTo>
                  <a:lnTo>
                    <a:pt x="589" y="3987"/>
                  </a:lnTo>
                  <a:lnTo>
                    <a:pt x="578" y="3982"/>
                  </a:lnTo>
                  <a:lnTo>
                    <a:pt x="567" y="3976"/>
                  </a:lnTo>
                  <a:lnTo>
                    <a:pt x="556" y="3969"/>
                  </a:lnTo>
                  <a:lnTo>
                    <a:pt x="546" y="3963"/>
                  </a:lnTo>
                  <a:lnTo>
                    <a:pt x="536" y="3955"/>
                  </a:lnTo>
                  <a:lnTo>
                    <a:pt x="526" y="3947"/>
                  </a:lnTo>
                  <a:lnTo>
                    <a:pt x="516" y="3939"/>
                  </a:lnTo>
                  <a:lnTo>
                    <a:pt x="507" y="3931"/>
                  </a:lnTo>
                  <a:lnTo>
                    <a:pt x="499" y="3922"/>
                  </a:lnTo>
                  <a:lnTo>
                    <a:pt x="491" y="3912"/>
                  </a:lnTo>
                  <a:lnTo>
                    <a:pt x="484" y="3903"/>
                  </a:lnTo>
                  <a:lnTo>
                    <a:pt x="477" y="3893"/>
                  </a:lnTo>
                  <a:lnTo>
                    <a:pt x="470" y="3882"/>
                  </a:lnTo>
                  <a:lnTo>
                    <a:pt x="464" y="3872"/>
                  </a:lnTo>
                  <a:lnTo>
                    <a:pt x="459" y="3861"/>
                  </a:lnTo>
                  <a:lnTo>
                    <a:pt x="454" y="3850"/>
                  </a:lnTo>
                  <a:lnTo>
                    <a:pt x="450" y="3837"/>
                  </a:lnTo>
                  <a:lnTo>
                    <a:pt x="446" y="3826"/>
                  </a:lnTo>
                  <a:lnTo>
                    <a:pt x="444" y="3814"/>
                  </a:lnTo>
                  <a:lnTo>
                    <a:pt x="440" y="3802"/>
                  </a:lnTo>
                  <a:lnTo>
                    <a:pt x="439" y="3790"/>
                  </a:lnTo>
                  <a:lnTo>
                    <a:pt x="438" y="3776"/>
                  </a:lnTo>
                  <a:lnTo>
                    <a:pt x="438" y="3764"/>
                  </a:lnTo>
                  <a:lnTo>
                    <a:pt x="438" y="3177"/>
                  </a:lnTo>
                  <a:lnTo>
                    <a:pt x="438" y="3164"/>
                  </a:lnTo>
                  <a:lnTo>
                    <a:pt x="439" y="3152"/>
                  </a:lnTo>
                  <a:lnTo>
                    <a:pt x="440" y="3140"/>
                  </a:lnTo>
                  <a:lnTo>
                    <a:pt x="444" y="3127"/>
                  </a:lnTo>
                  <a:lnTo>
                    <a:pt x="446" y="3115"/>
                  </a:lnTo>
                  <a:lnTo>
                    <a:pt x="450" y="3104"/>
                  </a:lnTo>
                  <a:lnTo>
                    <a:pt x="454" y="3092"/>
                  </a:lnTo>
                  <a:lnTo>
                    <a:pt x="459" y="3081"/>
                  </a:lnTo>
                  <a:lnTo>
                    <a:pt x="464" y="3070"/>
                  </a:lnTo>
                  <a:lnTo>
                    <a:pt x="470" y="3060"/>
                  </a:lnTo>
                  <a:lnTo>
                    <a:pt x="477" y="3049"/>
                  </a:lnTo>
                  <a:lnTo>
                    <a:pt x="484" y="3039"/>
                  </a:lnTo>
                  <a:lnTo>
                    <a:pt x="491" y="3029"/>
                  </a:lnTo>
                  <a:lnTo>
                    <a:pt x="499" y="3020"/>
                  </a:lnTo>
                  <a:lnTo>
                    <a:pt x="507" y="3011"/>
                  </a:lnTo>
                  <a:lnTo>
                    <a:pt x="516" y="3002"/>
                  </a:lnTo>
                  <a:lnTo>
                    <a:pt x="526" y="2994"/>
                  </a:lnTo>
                  <a:lnTo>
                    <a:pt x="536" y="2986"/>
                  </a:lnTo>
                  <a:lnTo>
                    <a:pt x="546" y="2979"/>
                  </a:lnTo>
                  <a:lnTo>
                    <a:pt x="556" y="2972"/>
                  </a:lnTo>
                  <a:lnTo>
                    <a:pt x="567" y="2965"/>
                  </a:lnTo>
                  <a:lnTo>
                    <a:pt x="578" y="2960"/>
                  </a:lnTo>
                  <a:lnTo>
                    <a:pt x="589" y="2954"/>
                  </a:lnTo>
                  <a:lnTo>
                    <a:pt x="601" y="2949"/>
                  </a:lnTo>
                  <a:lnTo>
                    <a:pt x="613" y="2944"/>
                  </a:lnTo>
                  <a:lnTo>
                    <a:pt x="626" y="2941"/>
                  </a:lnTo>
                  <a:lnTo>
                    <a:pt x="638" y="2938"/>
                  </a:lnTo>
                  <a:lnTo>
                    <a:pt x="651" y="2934"/>
                  </a:lnTo>
                  <a:lnTo>
                    <a:pt x="664" y="2932"/>
                  </a:lnTo>
                  <a:lnTo>
                    <a:pt x="678" y="2931"/>
                  </a:lnTo>
                  <a:lnTo>
                    <a:pt x="691" y="2930"/>
                  </a:lnTo>
                  <a:lnTo>
                    <a:pt x="705" y="2929"/>
                  </a:lnTo>
                  <a:close/>
                  <a:moveTo>
                    <a:pt x="705" y="1747"/>
                  </a:moveTo>
                  <a:lnTo>
                    <a:pt x="6629" y="1747"/>
                  </a:lnTo>
                  <a:lnTo>
                    <a:pt x="6642" y="1747"/>
                  </a:lnTo>
                  <a:lnTo>
                    <a:pt x="6655" y="1748"/>
                  </a:lnTo>
                  <a:lnTo>
                    <a:pt x="6669" y="1749"/>
                  </a:lnTo>
                  <a:lnTo>
                    <a:pt x="6682" y="1752"/>
                  </a:lnTo>
                  <a:lnTo>
                    <a:pt x="6695" y="1755"/>
                  </a:lnTo>
                  <a:lnTo>
                    <a:pt x="6708" y="1758"/>
                  </a:lnTo>
                  <a:lnTo>
                    <a:pt x="6720" y="1762"/>
                  </a:lnTo>
                  <a:lnTo>
                    <a:pt x="6732" y="1766"/>
                  </a:lnTo>
                  <a:lnTo>
                    <a:pt x="6744" y="1772"/>
                  </a:lnTo>
                  <a:lnTo>
                    <a:pt x="6755" y="1777"/>
                  </a:lnTo>
                  <a:lnTo>
                    <a:pt x="6766" y="1783"/>
                  </a:lnTo>
                  <a:lnTo>
                    <a:pt x="6777" y="1789"/>
                  </a:lnTo>
                  <a:lnTo>
                    <a:pt x="6789" y="1796"/>
                  </a:lnTo>
                  <a:lnTo>
                    <a:pt x="6799" y="1804"/>
                  </a:lnTo>
                  <a:lnTo>
                    <a:pt x="6809" y="1812"/>
                  </a:lnTo>
                  <a:lnTo>
                    <a:pt x="6817" y="1819"/>
                  </a:lnTo>
                  <a:lnTo>
                    <a:pt x="6826" y="1828"/>
                  </a:lnTo>
                  <a:lnTo>
                    <a:pt x="6834" y="1837"/>
                  </a:lnTo>
                  <a:lnTo>
                    <a:pt x="6843" y="1846"/>
                  </a:lnTo>
                  <a:lnTo>
                    <a:pt x="6850" y="1856"/>
                  </a:lnTo>
                  <a:lnTo>
                    <a:pt x="6857" y="1866"/>
                  </a:lnTo>
                  <a:lnTo>
                    <a:pt x="6863" y="1877"/>
                  </a:lnTo>
                  <a:lnTo>
                    <a:pt x="6870" y="1887"/>
                  </a:lnTo>
                  <a:lnTo>
                    <a:pt x="6875" y="1898"/>
                  </a:lnTo>
                  <a:lnTo>
                    <a:pt x="6879" y="1909"/>
                  </a:lnTo>
                  <a:lnTo>
                    <a:pt x="6884" y="1921"/>
                  </a:lnTo>
                  <a:lnTo>
                    <a:pt x="6887" y="1933"/>
                  </a:lnTo>
                  <a:lnTo>
                    <a:pt x="6891" y="1945"/>
                  </a:lnTo>
                  <a:lnTo>
                    <a:pt x="6893" y="1957"/>
                  </a:lnTo>
                  <a:lnTo>
                    <a:pt x="6894" y="1969"/>
                  </a:lnTo>
                  <a:lnTo>
                    <a:pt x="6895" y="1981"/>
                  </a:lnTo>
                  <a:lnTo>
                    <a:pt x="6896" y="1995"/>
                  </a:lnTo>
                  <a:lnTo>
                    <a:pt x="6896" y="2582"/>
                  </a:lnTo>
                  <a:lnTo>
                    <a:pt x="6895" y="2594"/>
                  </a:lnTo>
                  <a:lnTo>
                    <a:pt x="6894" y="2607"/>
                  </a:lnTo>
                  <a:lnTo>
                    <a:pt x="6893" y="2619"/>
                  </a:lnTo>
                  <a:lnTo>
                    <a:pt x="6891" y="2631"/>
                  </a:lnTo>
                  <a:lnTo>
                    <a:pt x="6887" y="2644"/>
                  </a:lnTo>
                  <a:lnTo>
                    <a:pt x="6884" y="2655"/>
                  </a:lnTo>
                  <a:lnTo>
                    <a:pt x="6879" y="2667"/>
                  </a:lnTo>
                  <a:lnTo>
                    <a:pt x="6875" y="2678"/>
                  </a:lnTo>
                  <a:lnTo>
                    <a:pt x="6870" y="2689"/>
                  </a:lnTo>
                  <a:lnTo>
                    <a:pt x="6863" y="2699"/>
                  </a:lnTo>
                  <a:lnTo>
                    <a:pt x="6857" y="2710"/>
                  </a:lnTo>
                  <a:lnTo>
                    <a:pt x="6850" y="2720"/>
                  </a:lnTo>
                  <a:lnTo>
                    <a:pt x="6843" y="2730"/>
                  </a:lnTo>
                  <a:lnTo>
                    <a:pt x="6834" y="2739"/>
                  </a:lnTo>
                  <a:lnTo>
                    <a:pt x="6826" y="2748"/>
                  </a:lnTo>
                  <a:lnTo>
                    <a:pt x="6817" y="2757"/>
                  </a:lnTo>
                  <a:lnTo>
                    <a:pt x="6809" y="2765"/>
                  </a:lnTo>
                  <a:lnTo>
                    <a:pt x="6799" y="2772"/>
                  </a:lnTo>
                  <a:lnTo>
                    <a:pt x="6789" y="2780"/>
                  </a:lnTo>
                  <a:lnTo>
                    <a:pt x="6777" y="2787"/>
                  </a:lnTo>
                  <a:lnTo>
                    <a:pt x="6766" y="2793"/>
                  </a:lnTo>
                  <a:lnTo>
                    <a:pt x="6755" y="2799"/>
                  </a:lnTo>
                  <a:lnTo>
                    <a:pt x="6744" y="2805"/>
                  </a:lnTo>
                  <a:lnTo>
                    <a:pt x="6732" y="2810"/>
                  </a:lnTo>
                  <a:lnTo>
                    <a:pt x="6720" y="2814"/>
                  </a:lnTo>
                  <a:lnTo>
                    <a:pt x="6708" y="2818"/>
                  </a:lnTo>
                  <a:lnTo>
                    <a:pt x="6695" y="2821"/>
                  </a:lnTo>
                  <a:lnTo>
                    <a:pt x="6682" y="2824"/>
                  </a:lnTo>
                  <a:lnTo>
                    <a:pt x="6669" y="2827"/>
                  </a:lnTo>
                  <a:lnTo>
                    <a:pt x="6655" y="2828"/>
                  </a:lnTo>
                  <a:lnTo>
                    <a:pt x="6642" y="2829"/>
                  </a:lnTo>
                  <a:lnTo>
                    <a:pt x="6629" y="2829"/>
                  </a:lnTo>
                  <a:lnTo>
                    <a:pt x="705" y="2829"/>
                  </a:lnTo>
                  <a:lnTo>
                    <a:pt x="691" y="2829"/>
                  </a:lnTo>
                  <a:lnTo>
                    <a:pt x="678" y="2828"/>
                  </a:lnTo>
                  <a:lnTo>
                    <a:pt x="664" y="2827"/>
                  </a:lnTo>
                  <a:lnTo>
                    <a:pt x="651" y="2824"/>
                  </a:lnTo>
                  <a:lnTo>
                    <a:pt x="638" y="2821"/>
                  </a:lnTo>
                  <a:lnTo>
                    <a:pt x="626" y="2818"/>
                  </a:lnTo>
                  <a:lnTo>
                    <a:pt x="613" y="2814"/>
                  </a:lnTo>
                  <a:lnTo>
                    <a:pt x="601" y="2810"/>
                  </a:lnTo>
                  <a:lnTo>
                    <a:pt x="589" y="2805"/>
                  </a:lnTo>
                  <a:lnTo>
                    <a:pt x="578" y="2799"/>
                  </a:lnTo>
                  <a:lnTo>
                    <a:pt x="567" y="2793"/>
                  </a:lnTo>
                  <a:lnTo>
                    <a:pt x="556" y="2787"/>
                  </a:lnTo>
                  <a:lnTo>
                    <a:pt x="546" y="2780"/>
                  </a:lnTo>
                  <a:lnTo>
                    <a:pt x="536" y="2772"/>
                  </a:lnTo>
                  <a:lnTo>
                    <a:pt x="526" y="2765"/>
                  </a:lnTo>
                  <a:lnTo>
                    <a:pt x="516" y="2757"/>
                  </a:lnTo>
                  <a:lnTo>
                    <a:pt x="507" y="2748"/>
                  </a:lnTo>
                  <a:lnTo>
                    <a:pt x="499" y="2739"/>
                  </a:lnTo>
                  <a:lnTo>
                    <a:pt x="491" y="2730"/>
                  </a:lnTo>
                  <a:lnTo>
                    <a:pt x="484" y="2720"/>
                  </a:lnTo>
                  <a:lnTo>
                    <a:pt x="477" y="2710"/>
                  </a:lnTo>
                  <a:lnTo>
                    <a:pt x="470" y="2699"/>
                  </a:lnTo>
                  <a:lnTo>
                    <a:pt x="464" y="2689"/>
                  </a:lnTo>
                  <a:lnTo>
                    <a:pt x="459" y="2678"/>
                  </a:lnTo>
                  <a:lnTo>
                    <a:pt x="454" y="2667"/>
                  </a:lnTo>
                  <a:lnTo>
                    <a:pt x="450" y="2655"/>
                  </a:lnTo>
                  <a:lnTo>
                    <a:pt x="446" y="2644"/>
                  </a:lnTo>
                  <a:lnTo>
                    <a:pt x="444" y="2631"/>
                  </a:lnTo>
                  <a:lnTo>
                    <a:pt x="440" y="2619"/>
                  </a:lnTo>
                  <a:lnTo>
                    <a:pt x="439" y="2607"/>
                  </a:lnTo>
                  <a:lnTo>
                    <a:pt x="438" y="2594"/>
                  </a:lnTo>
                  <a:lnTo>
                    <a:pt x="438" y="2582"/>
                  </a:lnTo>
                  <a:lnTo>
                    <a:pt x="438" y="1995"/>
                  </a:lnTo>
                  <a:lnTo>
                    <a:pt x="438" y="1981"/>
                  </a:lnTo>
                  <a:lnTo>
                    <a:pt x="439" y="1969"/>
                  </a:lnTo>
                  <a:lnTo>
                    <a:pt x="440" y="1957"/>
                  </a:lnTo>
                  <a:lnTo>
                    <a:pt x="444" y="1945"/>
                  </a:lnTo>
                  <a:lnTo>
                    <a:pt x="446" y="1933"/>
                  </a:lnTo>
                  <a:lnTo>
                    <a:pt x="450" y="1921"/>
                  </a:lnTo>
                  <a:lnTo>
                    <a:pt x="454" y="1909"/>
                  </a:lnTo>
                  <a:lnTo>
                    <a:pt x="459" y="1898"/>
                  </a:lnTo>
                  <a:lnTo>
                    <a:pt x="464" y="1887"/>
                  </a:lnTo>
                  <a:lnTo>
                    <a:pt x="470" y="1877"/>
                  </a:lnTo>
                  <a:lnTo>
                    <a:pt x="477" y="1866"/>
                  </a:lnTo>
                  <a:lnTo>
                    <a:pt x="484" y="1856"/>
                  </a:lnTo>
                  <a:lnTo>
                    <a:pt x="491" y="1846"/>
                  </a:lnTo>
                  <a:lnTo>
                    <a:pt x="499" y="1837"/>
                  </a:lnTo>
                  <a:lnTo>
                    <a:pt x="507" y="1828"/>
                  </a:lnTo>
                  <a:lnTo>
                    <a:pt x="516" y="1819"/>
                  </a:lnTo>
                  <a:lnTo>
                    <a:pt x="526" y="1812"/>
                  </a:lnTo>
                  <a:lnTo>
                    <a:pt x="536" y="1804"/>
                  </a:lnTo>
                  <a:lnTo>
                    <a:pt x="546" y="1796"/>
                  </a:lnTo>
                  <a:lnTo>
                    <a:pt x="556" y="1789"/>
                  </a:lnTo>
                  <a:lnTo>
                    <a:pt x="567" y="1783"/>
                  </a:lnTo>
                  <a:lnTo>
                    <a:pt x="578" y="1777"/>
                  </a:lnTo>
                  <a:lnTo>
                    <a:pt x="589" y="1772"/>
                  </a:lnTo>
                  <a:lnTo>
                    <a:pt x="601" y="1766"/>
                  </a:lnTo>
                  <a:lnTo>
                    <a:pt x="613" y="1762"/>
                  </a:lnTo>
                  <a:lnTo>
                    <a:pt x="626" y="1758"/>
                  </a:lnTo>
                  <a:lnTo>
                    <a:pt x="638" y="1755"/>
                  </a:lnTo>
                  <a:lnTo>
                    <a:pt x="651" y="1752"/>
                  </a:lnTo>
                  <a:lnTo>
                    <a:pt x="664" y="1749"/>
                  </a:lnTo>
                  <a:lnTo>
                    <a:pt x="678" y="1748"/>
                  </a:lnTo>
                  <a:lnTo>
                    <a:pt x="691" y="1747"/>
                  </a:lnTo>
                  <a:lnTo>
                    <a:pt x="705" y="1747"/>
                  </a:lnTo>
                  <a:close/>
                  <a:moveTo>
                    <a:pt x="705" y="565"/>
                  </a:moveTo>
                  <a:lnTo>
                    <a:pt x="6629" y="565"/>
                  </a:lnTo>
                  <a:lnTo>
                    <a:pt x="6642" y="565"/>
                  </a:lnTo>
                  <a:lnTo>
                    <a:pt x="6655" y="566"/>
                  </a:lnTo>
                  <a:lnTo>
                    <a:pt x="6669" y="567"/>
                  </a:lnTo>
                  <a:lnTo>
                    <a:pt x="6682" y="569"/>
                  </a:lnTo>
                  <a:lnTo>
                    <a:pt x="6695" y="572"/>
                  </a:lnTo>
                  <a:lnTo>
                    <a:pt x="6708" y="576"/>
                  </a:lnTo>
                  <a:lnTo>
                    <a:pt x="6720" y="579"/>
                  </a:lnTo>
                  <a:lnTo>
                    <a:pt x="6732" y="584"/>
                  </a:lnTo>
                  <a:lnTo>
                    <a:pt x="6744" y="589"/>
                  </a:lnTo>
                  <a:lnTo>
                    <a:pt x="6755" y="595"/>
                  </a:lnTo>
                  <a:lnTo>
                    <a:pt x="6766" y="600"/>
                  </a:lnTo>
                  <a:lnTo>
                    <a:pt x="6777" y="607"/>
                  </a:lnTo>
                  <a:lnTo>
                    <a:pt x="6789" y="613"/>
                  </a:lnTo>
                  <a:lnTo>
                    <a:pt x="6799" y="621"/>
                  </a:lnTo>
                  <a:lnTo>
                    <a:pt x="6809" y="629"/>
                  </a:lnTo>
                  <a:lnTo>
                    <a:pt x="6817" y="637"/>
                  </a:lnTo>
                  <a:lnTo>
                    <a:pt x="6826" y="646"/>
                  </a:lnTo>
                  <a:lnTo>
                    <a:pt x="6834" y="655"/>
                  </a:lnTo>
                  <a:lnTo>
                    <a:pt x="6843" y="665"/>
                  </a:lnTo>
                  <a:lnTo>
                    <a:pt x="6850" y="673"/>
                  </a:lnTo>
                  <a:lnTo>
                    <a:pt x="6857" y="683"/>
                  </a:lnTo>
                  <a:lnTo>
                    <a:pt x="6863" y="694"/>
                  </a:lnTo>
                  <a:lnTo>
                    <a:pt x="6870" y="704"/>
                  </a:lnTo>
                  <a:lnTo>
                    <a:pt x="6875" y="716"/>
                  </a:lnTo>
                  <a:lnTo>
                    <a:pt x="6879" y="727"/>
                  </a:lnTo>
                  <a:lnTo>
                    <a:pt x="6884" y="739"/>
                  </a:lnTo>
                  <a:lnTo>
                    <a:pt x="6887" y="750"/>
                  </a:lnTo>
                  <a:lnTo>
                    <a:pt x="6891" y="762"/>
                  </a:lnTo>
                  <a:lnTo>
                    <a:pt x="6893" y="774"/>
                  </a:lnTo>
                  <a:lnTo>
                    <a:pt x="6894" y="787"/>
                  </a:lnTo>
                  <a:lnTo>
                    <a:pt x="6895" y="800"/>
                  </a:lnTo>
                  <a:lnTo>
                    <a:pt x="6896" y="812"/>
                  </a:lnTo>
                  <a:lnTo>
                    <a:pt x="6896" y="1399"/>
                  </a:lnTo>
                  <a:lnTo>
                    <a:pt x="6895" y="1412"/>
                  </a:lnTo>
                  <a:lnTo>
                    <a:pt x="6894" y="1424"/>
                  </a:lnTo>
                  <a:lnTo>
                    <a:pt x="6893" y="1437"/>
                  </a:lnTo>
                  <a:lnTo>
                    <a:pt x="6891" y="1449"/>
                  </a:lnTo>
                  <a:lnTo>
                    <a:pt x="6887" y="1461"/>
                  </a:lnTo>
                  <a:lnTo>
                    <a:pt x="6884" y="1472"/>
                  </a:lnTo>
                  <a:lnTo>
                    <a:pt x="6879" y="1484"/>
                  </a:lnTo>
                  <a:lnTo>
                    <a:pt x="6875" y="1495"/>
                  </a:lnTo>
                  <a:lnTo>
                    <a:pt x="6870" y="1507"/>
                  </a:lnTo>
                  <a:lnTo>
                    <a:pt x="6863" y="1517"/>
                  </a:lnTo>
                  <a:lnTo>
                    <a:pt x="6857" y="1528"/>
                  </a:lnTo>
                  <a:lnTo>
                    <a:pt x="6850" y="1538"/>
                  </a:lnTo>
                  <a:lnTo>
                    <a:pt x="6843" y="1548"/>
                  </a:lnTo>
                  <a:lnTo>
                    <a:pt x="6834" y="1556"/>
                  </a:lnTo>
                  <a:lnTo>
                    <a:pt x="6826" y="1565"/>
                  </a:lnTo>
                  <a:lnTo>
                    <a:pt x="6817" y="1574"/>
                  </a:lnTo>
                  <a:lnTo>
                    <a:pt x="6809" y="1582"/>
                  </a:lnTo>
                  <a:lnTo>
                    <a:pt x="6799" y="1590"/>
                  </a:lnTo>
                  <a:lnTo>
                    <a:pt x="6789" y="1598"/>
                  </a:lnTo>
                  <a:lnTo>
                    <a:pt x="6777" y="1604"/>
                  </a:lnTo>
                  <a:lnTo>
                    <a:pt x="6766" y="1611"/>
                  </a:lnTo>
                  <a:lnTo>
                    <a:pt x="6755" y="1617"/>
                  </a:lnTo>
                  <a:lnTo>
                    <a:pt x="6744" y="1622"/>
                  </a:lnTo>
                  <a:lnTo>
                    <a:pt x="6732" y="1627"/>
                  </a:lnTo>
                  <a:lnTo>
                    <a:pt x="6720" y="1632"/>
                  </a:lnTo>
                  <a:lnTo>
                    <a:pt x="6708" y="1635"/>
                  </a:lnTo>
                  <a:lnTo>
                    <a:pt x="6695" y="1639"/>
                  </a:lnTo>
                  <a:lnTo>
                    <a:pt x="6682" y="1642"/>
                  </a:lnTo>
                  <a:lnTo>
                    <a:pt x="6669" y="1644"/>
                  </a:lnTo>
                  <a:lnTo>
                    <a:pt x="6655" y="1645"/>
                  </a:lnTo>
                  <a:lnTo>
                    <a:pt x="6642" y="1646"/>
                  </a:lnTo>
                  <a:lnTo>
                    <a:pt x="6629" y="1647"/>
                  </a:lnTo>
                  <a:lnTo>
                    <a:pt x="705" y="1647"/>
                  </a:lnTo>
                  <a:lnTo>
                    <a:pt x="691" y="1646"/>
                  </a:lnTo>
                  <a:lnTo>
                    <a:pt x="678" y="1645"/>
                  </a:lnTo>
                  <a:lnTo>
                    <a:pt x="664" y="1644"/>
                  </a:lnTo>
                  <a:lnTo>
                    <a:pt x="651" y="1642"/>
                  </a:lnTo>
                  <a:lnTo>
                    <a:pt x="638" y="1639"/>
                  </a:lnTo>
                  <a:lnTo>
                    <a:pt x="626" y="1635"/>
                  </a:lnTo>
                  <a:lnTo>
                    <a:pt x="613" y="1632"/>
                  </a:lnTo>
                  <a:lnTo>
                    <a:pt x="601" y="1627"/>
                  </a:lnTo>
                  <a:lnTo>
                    <a:pt x="589" y="1622"/>
                  </a:lnTo>
                  <a:lnTo>
                    <a:pt x="578" y="1617"/>
                  </a:lnTo>
                  <a:lnTo>
                    <a:pt x="567" y="1611"/>
                  </a:lnTo>
                  <a:lnTo>
                    <a:pt x="556" y="1604"/>
                  </a:lnTo>
                  <a:lnTo>
                    <a:pt x="546" y="1598"/>
                  </a:lnTo>
                  <a:lnTo>
                    <a:pt x="536" y="1590"/>
                  </a:lnTo>
                  <a:lnTo>
                    <a:pt x="526" y="1582"/>
                  </a:lnTo>
                  <a:lnTo>
                    <a:pt x="516" y="1574"/>
                  </a:lnTo>
                  <a:lnTo>
                    <a:pt x="507" y="1565"/>
                  </a:lnTo>
                  <a:lnTo>
                    <a:pt x="499" y="1556"/>
                  </a:lnTo>
                  <a:lnTo>
                    <a:pt x="491" y="1548"/>
                  </a:lnTo>
                  <a:lnTo>
                    <a:pt x="484" y="1538"/>
                  </a:lnTo>
                  <a:lnTo>
                    <a:pt x="477" y="1528"/>
                  </a:lnTo>
                  <a:lnTo>
                    <a:pt x="470" y="1517"/>
                  </a:lnTo>
                  <a:lnTo>
                    <a:pt x="464" y="1507"/>
                  </a:lnTo>
                  <a:lnTo>
                    <a:pt x="459" y="1495"/>
                  </a:lnTo>
                  <a:lnTo>
                    <a:pt x="454" y="1484"/>
                  </a:lnTo>
                  <a:lnTo>
                    <a:pt x="450" y="1472"/>
                  </a:lnTo>
                  <a:lnTo>
                    <a:pt x="446" y="1461"/>
                  </a:lnTo>
                  <a:lnTo>
                    <a:pt x="444" y="1449"/>
                  </a:lnTo>
                  <a:lnTo>
                    <a:pt x="440" y="1437"/>
                  </a:lnTo>
                  <a:lnTo>
                    <a:pt x="439" y="1424"/>
                  </a:lnTo>
                  <a:lnTo>
                    <a:pt x="438" y="1412"/>
                  </a:lnTo>
                  <a:lnTo>
                    <a:pt x="438" y="1399"/>
                  </a:lnTo>
                  <a:lnTo>
                    <a:pt x="438" y="812"/>
                  </a:lnTo>
                  <a:lnTo>
                    <a:pt x="438" y="800"/>
                  </a:lnTo>
                  <a:lnTo>
                    <a:pt x="439" y="787"/>
                  </a:lnTo>
                  <a:lnTo>
                    <a:pt x="440" y="774"/>
                  </a:lnTo>
                  <a:lnTo>
                    <a:pt x="444" y="762"/>
                  </a:lnTo>
                  <a:lnTo>
                    <a:pt x="446" y="750"/>
                  </a:lnTo>
                  <a:lnTo>
                    <a:pt x="450" y="739"/>
                  </a:lnTo>
                  <a:lnTo>
                    <a:pt x="454" y="727"/>
                  </a:lnTo>
                  <a:lnTo>
                    <a:pt x="459" y="716"/>
                  </a:lnTo>
                  <a:lnTo>
                    <a:pt x="464" y="704"/>
                  </a:lnTo>
                  <a:lnTo>
                    <a:pt x="470" y="694"/>
                  </a:lnTo>
                  <a:lnTo>
                    <a:pt x="477" y="683"/>
                  </a:lnTo>
                  <a:lnTo>
                    <a:pt x="484" y="673"/>
                  </a:lnTo>
                  <a:lnTo>
                    <a:pt x="491" y="665"/>
                  </a:lnTo>
                  <a:lnTo>
                    <a:pt x="499" y="655"/>
                  </a:lnTo>
                  <a:lnTo>
                    <a:pt x="507" y="646"/>
                  </a:lnTo>
                  <a:lnTo>
                    <a:pt x="516" y="637"/>
                  </a:lnTo>
                  <a:lnTo>
                    <a:pt x="526" y="629"/>
                  </a:lnTo>
                  <a:lnTo>
                    <a:pt x="536" y="621"/>
                  </a:lnTo>
                  <a:lnTo>
                    <a:pt x="546" y="613"/>
                  </a:lnTo>
                  <a:lnTo>
                    <a:pt x="556" y="607"/>
                  </a:lnTo>
                  <a:lnTo>
                    <a:pt x="567" y="600"/>
                  </a:lnTo>
                  <a:lnTo>
                    <a:pt x="578" y="595"/>
                  </a:lnTo>
                  <a:lnTo>
                    <a:pt x="589" y="589"/>
                  </a:lnTo>
                  <a:lnTo>
                    <a:pt x="601" y="584"/>
                  </a:lnTo>
                  <a:lnTo>
                    <a:pt x="613" y="579"/>
                  </a:lnTo>
                  <a:lnTo>
                    <a:pt x="626" y="576"/>
                  </a:lnTo>
                  <a:lnTo>
                    <a:pt x="638" y="572"/>
                  </a:lnTo>
                  <a:lnTo>
                    <a:pt x="651" y="569"/>
                  </a:lnTo>
                  <a:lnTo>
                    <a:pt x="664" y="567"/>
                  </a:lnTo>
                  <a:lnTo>
                    <a:pt x="678" y="566"/>
                  </a:lnTo>
                  <a:lnTo>
                    <a:pt x="691" y="565"/>
                  </a:lnTo>
                  <a:lnTo>
                    <a:pt x="705" y="565"/>
                  </a:lnTo>
                  <a:close/>
                </a:path>
              </a:pathLst>
            </a:custGeom>
            <a:solidFill>
              <a:srgbClr val="C00000"/>
            </a:solidFill>
            <a:ln w="9525" cap="flat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90" name="TextBox 249"/>
          <p:cNvSpPr txBox="1">
            <a:spLocks noChangeArrowheads="1"/>
          </p:cNvSpPr>
          <p:nvPr/>
        </p:nvSpPr>
        <p:spPr bwMode="auto">
          <a:xfrm>
            <a:off x="1977051" y="2093512"/>
            <a:ext cx="907846" cy="25387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68533" tIns="34268" rIns="68533" bIns="34268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ea"/>
                <a:ea typeface="+mn-ea"/>
              </a:rPr>
              <a:t>网络控制器</a:t>
            </a:r>
          </a:p>
        </p:txBody>
      </p:sp>
      <p:sp>
        <p:nvSpPr>
          <p:cNvPr id="91" name="TextBox 255"/>
          <p:cNvSpPr txBox="1"/>
          <p:nvPr/>
        </p:nvSpPr>
        <p:spPr>
          <a:xfrm>
            <a:off x="3040061" y="1953812"/>
            <a:ext cx="1013903" cy="253871"/>
          </a:xfrm>
          <a:prstGeom prst="rect">
            <a:avLst/>
          </a:prstGeom>
          <a:noFill/>
        </p:spPr>
        <p:txBody>
          <a:bodyPr wrap="square" lIns="68533" tIns="34268" rIns="68533" bIns="34268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  <a:cs typeface="Arial" pitchFamily="34" charset="0"/>
              </a:rPr>
              <a:t>自研云平台</a:t>
            </a:r>
          </a:p>
        </p:txBody>
      </p:sp>
      <p:sp>
        <p:nvSpPr>
          <p:cNvPr id="94" name="Rectangle 138"/>
          <p:cNvSpPr>
            <a:spLocks noChangeArrowheads="1"/>
          </p:cNvSpPr>
          <p:nvPr/>
        </p:nvSpPr>
        <p:spPr bwMode="auto">
          <a:xfrm>
            <a:off x="1693969" y="3808229"/>
            <a:ext cx="1777571" cy="2321071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29"/>
          <p:cNvCxnSpPr>
            <a:cxnSpLocks noChangeShapeType="1"/>
          </p:cNvCxnSpPr>
          <p:nvPr/>
        </p:nvCxnSpPr>
        <p:spPr bwMode="auto">
          <a:xfrm rot="5400000">
            <a:off x="2735397" y="5352284"/>
            <a:ext cx="408168" cy="12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椭圆 96"/>
          <p:cNvSpPr/>
          <p:nvPr/>
        </p:nvSpPr>
        <p:spPr bwMode="auto">
          <a:xfrm rot="19456575">
            <a:off x="3171603" y="5446990"/>
            <a:ext cx="270164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8" name="椭圆 97"/>
          <p:cNvSpPr/>
          <p:nvPr/>
        </p:nvSpPr>
        <p:spPr bwMode="auto">
          <a:xfrm rot="1761942">
            <a:off x="2830864" y="5449427"/>
            <a:ext cx="270165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01" name="AutoShape 21"/>
          <p:cNvCxnSpPr>
            <a:cxnSpLocks noChangeShapeType="1"/>
            <a:endCxn id="349" idx="0"/>
          </p:cNvCxnSpPr>
          <p:nvPr/>
        </p:nvCxnSpPr>
        <p:spPr bwMode="auto">
          <a:xfrm>
            <a:off x="2336922" y="4290919"/>
            <a:ext cx="718418" cy="5639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21"/>
          <p:cNvCxnSpPr>
            <a:cxnSpLocks noChangeShapeType="1"/>
            <a:endCxn id="349" idx="0"/>
          </p:cNvCxnSpPr>
          <p:nvPr/>
        </p:nvCxnSpPr>
        <p:spPr bwMode="auto">
          <a:xfrm>
            <a:off x="2871952" y="4290919"/>
            <a:ext cx="183388" cy="5639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29"/>
          <p:cNvCxnSpPr>
            <a:cxnSpLocks noChangeShapeType="1"/>
            <a:stCxn id="350" idx="1"/>
            <a:endCxn id="361" idx="0"/>
          </p:cNvCxnSpPr>
          <p:nvPr/>
        </p:nvCxnSpPr>
        <p:spPr bwMode="auto">
          <a:xfrm flipH="1">
            <a:off x="2836387" y="5101631"/>
            <a:ext cx="200461" cy="528184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Line 58"/>
          <p:cNvSpPr>
            <a:spLocks noChangeShapeType="1"/>
          </p:cNvSpPr>
          <p:nvPr/>
        </p:nvSpPr>
        <p:spPr bwMode="auto">
          <a:xfrm>
            <a:off x="3529983" y="5471359"/>
            <a:ext cx="250316" cy="0"/>
          </a:xfrm>
          <a:prstGeom prst="line">
            <a:avLst/>
          </a:prstGeom>
          <a:noFill/>
          <a:ln w="4127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08" name="AutoShape 21"/>
          <p:cNvCxnSpPr>
            <a:cxnSpLocks noChangeShapeType="1"/>
          </p:cNvCxnSpPr>
          <p:nvPr/>
        </p:nvCxnSpPr>
        <p:spPr bwMode="auto">
          <a:xfrm flipH="1">
            <a:off x="1835792" y="4327425"/>
            <a:ext cx="501311" cy="600522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1"/>
          <p:cNvCxnSpPr>
            <a:cxnSpLocks noChangeShapeType="1"/>
            <a:endCxn id="341" idx="3"/>
          </p:cNvCxnSpPr>
          <p:nvPr/>
        </p:nvCxnSpPr>
        <p:spPr bwMode="auto">
          <a:xfrm flipH="1">
            <a:off x="2210706" y="4290919"/>
            <a:ext cx="661245" cy="7407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  <a:stCxn id="350" idx="2"/>
            <a:endCxn id="360" idx="0"/>
          </p:cNvCxnSpPr>
          <p:nvPr/>
        </p:nvCxnSpPr>
        <p:spPr bwMode="auto">
          <a:xfrm>
            <a:off x="3234276" y="5265204"/>
            <a:ext cx="126305" cy="35236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29"/>
          <p:cNvCxnSpPr>
            <a:cxnSpLocks noChangeShapeType="1"/>
            <a:stCxn id="350" idx="2"/>
            <a:endCxn id="361" idx="0"/>
          </p:cNvCxnSpPr>
          <p:nvPr/>
        </p:nvCxnSpPr>
        <p:spPr bwMode="auto">
          <a:xfrm flipH="1">
            <a:off x="2836387" y="5265204"/>
            <a:ext cx="397889" cy="364611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9"/>
          <p:cNvCxnSpPr>
            <a:cxnSpLocks noChangeShapeType="1"/>
            <a:stCxn id="347" idx="1"/>
            <a:endCxn id="358" idx="0"/>
          </p:cNvCxnSpPr>
          <p:nvPr/>
        </p:nvCxnSpPr>
        <p:spPr bwMode="auto">
          <a:xfrm flipH="1">
            <a:off x="1924697" y="5184019"/>
            <a:ext cx="43553" cy="45788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椭圆 114"/>
          <p:cNvSpPr/>
          <p:nvPr/>
        </p:nvSpPr>
        <p:spPr bwMode="auto">
          <a:xfrm rot="19456575">
            <a:off x="2143876" y="5501818"/>
            <a:ext cx="270164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6" name="椭圆 115"/>
          <p:cNvSpPr/>
          <p:nvPr/>
        </p:nvSpPr>
        <p:spPr bwMode="auto">
          <a:xfrm rot="1761942">
            <a:off x="1803137" y="5504255"/>
            <a:ext cx="270165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17" name="AutoShape 29"/>
          <p:cNvCxnSpPr>
            <a:cxnSpLocks noChangeShapeType="1"/>
            <a:stCxn id="347" idx="2"/>
            <a:endCxn id="358" idx="0"/>
          </p:cNvCxnSpPr>
          <p:nvPr/>
        </p:nvCxnSpPr>
        <p:spPr bwMode="auto">
          <a:xfrm flipH="1">
            <a:off x="1924697" y="5347592"/>
            <a:ext cx="240981" cy="29430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29"/>
          <p:cNvCxnSpPr>
            <a:cxnSpLocks noChangeShapeType="1"/>
            <a:stCxn id="347" idx="1"/>
          </p:cNvCxnSpPr>
          <p:nvPr/>
        </p:nvCxnSpPr>
        <p:spPr bwMode="auto">
          <a:xfrm>
            <a:off x="1968250" y="5184019"/>
            <a:ext cx="378524" cy="43354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29"/>
          <p:cNvCxnSpPr>
            <a:cxnSpLocks noChangeShapeType="1"/>
            <a:stCxn id="347" idx="2"/>
            <a:endCxn id="359" idx="0"/>
          </p:cNvCxnSpPr>
          <p:nvPr/>
        </p:nvCxnSpPr>
        <p:spPr bwMode="auto">
          <a:xfrm>
            <a:off x="2165678" y="5347592"/>
            <a:ext cx="215031" cy="29430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21"/>
          <p:cNvCxnSpPr>
            <a:cxnSpLocks noChangeShapeType="1"/>
            <a:stCxn id="289" idx="2"/>
            <a:endCxn id="356" idx="1"/>
          </p:cNvCxnSpPr>
          <p:nvPr/>
        </p:nvCxnSpPr>
        <p:spPr bwMode="auto">
          <a:xfrm>
            <a:off x="4455011" y="4268989"/>
            <a:ext cx="549075" cy="673113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Rectangle 138"/>
          <p:cNvSpPr>
            <a:spLocks noChangeArrowheads="1"/>
          </p:cNvSpPr>
          <p:nvPr/>
        </p:nvSpPr>
        <p:spPr bwMode="auto">
          <a:xfrm>
            <a:off x="3821099" y="3808229"/>
            <a:ext cx="2034282" cy="2299141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24" name="AutoShape 29"/>
          <p:cNvCxnSpPr>
            <a:cxnSpLocks noChangeShapeType="1"/>
            <a:stCxn id="356" idx="2"/>
            <a:endCxn id="365" idx="0"/>
          </p:cNvCxnSpPr>
          <p:nvPr/>
        </p:nvCxnSpPr>
        <p:spPr bwMode="auto">
          <a:xfrm flipH="1">
            <a:off x="4973433" y="5105675"/>
            <a:ext cx="228081" cy="52578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椭圆 124"/>
          <p:cNvSpPr/>
          <p:nvPr/>
        </p:nvSpPr>
        <p:spPr bwMode="auto">
          <a:xfrm rot="19456575">
            <a:off x="5298733" y="5425059"/>
            <a:ext cx="270165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6" name="椭圆 125"/>
          <p:cNvSpPr/>
          <p:nvPr/>
        </p:nvSpPr>
        <p:spPr bwMode="auto">
          <a:xfrm rot="1761942">
            <a:off x="4957995" y="5427496"/>
            <a:ext cx="270164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128" name="AutoShape 21"/>
          <p:cNvCxnSpPr>
            <a:cxnSpLocks noChangeShapeType="1"/>
            <a:stCxn id="286" idx="2"/>
            <a:endCxn id="357" idx="0"/>
          </p:cNvCxnSpPr>
          <p:nvPr/>
        </p:nvCxnSpPr>
        <p:spPr bwMode="auto">
          <a:xfrm>
            <a:off x="4999082" y="4269027"/>
            <a:ext cx="381368" cy="592689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29"/>
          <p:cNvCxnSpPr>
            <a:cxnSpLocks noChangeShapeType="1"/>
            <a:stCxn id="357" idx="2"/>
            <a:endCxn id="365" idx="0"/>
          </p:cNvCxnSpPr>
          <p:nvPr/>
        </p:nvCxnSpPr>
        <p:spPr bwMode="auto">
          <a:xfrm flipH="1">
            <a:off x="4973433" y="5188863"/>
            <a:ext cx="407017" cy="442601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21"/>
          <p:cNvCxnSpPr>
            <a:cxnSpLocks noChangeShapeType="1"/>
            <a:stCxn id="289" idx="2"/>
            <a:endCxn id="353" idx="0"/>
          </p:cNvCxnSpPr>
          <p:nvPr/>
        </p:nvCxnSpPr>
        <p:spPr bwMode="auto">
          <a:xfrm flipH="1">
            <a:off x="4096438" y="4268989"/>
            <a:ext cx="358573" cy="50947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21"/>
          <p:cNvCxnSpPr>
            <a:cxnSpLocks noChangeShapeType="1"/>
            <a:stCxn id="286" idx="2"/>
            <a:endCxn id="354" idx="0"/>
          </p:cNvCxnSpPr>
          <p:nvPr/>
        </p:nvCxnSpPr>
        <p:spPr bwMode="auto">
          <a:xfrm flipH="1">
            <a:off x="4275374" y="4269027"/>
            <a:ext cx="723708" cy="59262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29"/>
          <p:cNvCxnSpPr>
            <a:cxnSpLocks noChangeShapeType="1"/>
            <a:stCxn id="356" idx="2"/>
            <a:endCxn id="364" idx="0"/>
          </p:cNvCxnSpPr>
          <p:nvPr/>
        </p:nvCxnSpPr>
        <p:spPr bwMode="auto">
          <a:xfrm>
            <a:off x="5201514" y="5105675"/>
            <a:ext cx="290842" cy="51189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29"/>
          <p:cNvCxnSpPr>
            <a:cxnSpLocks noChangeShapeType="1"/>
            <a:stCxn id="357" idx="2"/>
            <a:endCxn id="364" idx="0"/>
          </p:cNvCxnSpPr>
          <p:nvPr/>
        </p:nvCxnSpPr>
        <p:spPr bwMode="auto">
          <a:xfrm>
            <a:off x="5380450" y="5188863"/>
            <a:ext cx="111906" cy="428704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29"/>
          <p:cNvCxnSpPr>
            <a:cxnSpLocks noChangeShapeType="1"/>
            <a:stCxn id="353" idx="2"/>
            <a:endCxn id="363" idx="0"/>
          </p:cNvCxnSpPr>
          <p:nvPr/>
        </p:nvCxnSpPr>
        <p:spPr bwMode="auto">
          <a:xfrm flipH="1">
            <a:off x="4009947" y="5105614"/>
            <a:ext cx="86491" cy="5362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椭圆 220"/>
          <p:cNvSpPr/>
          <p:nvPr/>
        </p:nvSpPr>
        <p:spPr bwMode="auto">
          <a:xfrm rot="19456575">
            <a:off x="4271005" y="5479886"/>
            <a:ext cx="270165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22" name="椭圆 221"/>
          <p:cNvSpPr/>
          <p:nvPr/>
        </p:nvSpPr>
        <p:spPr bwMode="auto">
          <a:xfrm rot="1761942">
            <a:off x="3930268" y="5482323"/>
            <a:ext cx="270164" cy="56047"/>
          </a:xfrm>
          <a:prstGeom prst="ellipse">
            <a:avLst/>
          </a:prstGeom>
          <a:noFill/>
          <a:ln w="19050" cap="flat" cmpd="sng" algn="ctr">
            <a:solidFill>
              <a:srgbClr val="F79646">
                <a:lumMod val="60000"/>
                <a:lumOff val="40000"/>
              </a:srgbClr>
            </a:solidFill>
            <a:prstDash val="dash"/>
            <a:round/>
            <a:headEnd type="none" w="lg" len="sm"/>
            <a:tailEnd type="none" w="lg" len="sm"/>
          </a:ln>
          <a:effectLst/>
        </p:spPr>
        <p:txBody>
          <a:bodyPr wrap="none" lIns="67482" tIns="35091" rIns="67482" bIns="35091" anchor="ctr"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223" name="AutoShape 29"/>
          <p:cNvCxnSpPr>
            <a:cxnSpLocks noChangeShapeType="1"/>
            <a:stCxn id="354" idx="2"/>
            <a:endCxn id="363" idx="0"/>
          </p:cNvCxnSpPr>
          <p:nvPr/>
        </p:nvCxnSpPr>
        <p:spPr bwMode="auto">
          <a:xfrm flipH="1">
            <a:off x="4009947" y="5188802"/>
            <a:ext cx="265427" cy="45309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AutoShape 29"/>
          <p:cNvCxnSpPr>
            <a:cxnSpLocks noChangeShapeType="1"/>
            <a:stCxn id="353" idx="2"/>
            <a:endCxn id="362" idx="0"/>
          </p:cNvCxnSpPr>
          <p:nvPr/>
        </p:nvCxnSpPr>
        <p:spPr bwMode="auto">
          <a:xfrm>
            <a:off x="4096438" y="5105614"/>
            <a:ext cx="444807" cy="5362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29"/>
          <p:cNvCxnSpPr>
            <a:cxnSpLocks noChangeShapeType="1"/>
            <a:stCxn id="354" idx="2"/>
            <a:endCxn id="362" idx="0"/>
          </p:cNvCxnSpPr>
          <p:nvPr/>
        </p:nvCxnSpPr>
        <p:spPr bwMode="auto">
          <a:xfrm>
            <a:off x="4275374" y="5188802"/>
            <a:ext cx="265871" cy="45309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21"/>
          <p:cNvCxnSpPr>
            <a:cxnSpLocks noChangeShapeType="1"/>
            <a:stCxn id="183" idx="2"/>
          </p:cNvCxnSpPr>
          <p:nvPr/>
        </p:nvCxnSpPr>
        <p:spPr bwMode="auto">
          <a:xfrm>
            <a:off x="1978478" y="3329863"/>
            <a:ext cx="358625" cy="667015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AutoShape 21"/>
          <p:cNvCxnSpPr>
            <a:cxnSpLocks noChangeShapeType="1"/>
            <a:stCxn id="191" idx="2"/>
            <a:endCxn id="207" idx="0"/>
          </p:cNvCxnSpPr>
          <p:nvPr/>
        </p:nvCxnSpPr>
        <p:spPr bwMode="auto">
          <a:xfrm flipH="1">
            <a:off x="2354561" y="3289183"/>
            <a:ext cx="2159752" cy="713587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AutoShape 21"/>
          <p:cNvCxnSpPr>
            <a:cxnSpLocks noChangeShapeType="1"/>
            <a:stCxn id="183" idx="2"/>
            <a:endCxn id="208" idx="0"/>
          </p:cNvCxnSpPr>
          <p:nvPr/>
        </p:nvCxnSpPr>
        <p:spPr bwMode="auto">
          <a:xfrm>
            <a:off x="1978478" y="3329863"/>
            <a:ext cx="922170" cy="66011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AutoShape 21"/>
          <p:cNvCxnSpPr>
            <a:cxnSpLocks noChangeShapeType="1"/>
            <a:stCxn id="191" idx="2"/>
            <a:endCxn id="208" idx="0"/>
          </p:cNvCxnSpPr>
          <p:nvPr/>
        </p:nvCxnSpPr>
        <p:spPr bwMode="auto">
          <a:xfrm flipH="1">
            <a:off x="2900648" y="3289183"/>
            <a:ext cx="1613665" cy="70079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21"/>
          <p:cNvCxnSpPr>
            <a:cxnSpLocks noChangeShapeType="1"/>
            <a:endCxn id="290" idx="0"/>
          </p:cNvCxnSpPr>
          <p:nvPr/>
        </p:nvCxnSpPr>
        <p:spPr bwMode="auto">
          <a:xfrm>
            <a:off x="1963240" y="3384085"/>
            <a:ext cx="2491952" cy="590862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1"/>
          <p:cNvCxnSpPr>
            <a:cxnSpLocks noChangeShapeType="1"/>
            <a:stCxn id="191" idx="2"/>
            <a:endCxn id="290" idx="0"/>
          </p:cNvCxnSpPr>
          <p:nvPr/>
        </p:nvCxnSpPr>
        <p:spPr bwMode="auto">
          <a:xfrm flipH="1">
            <a:off x="4455191" y="3289183"/>
            <a:ext cx="59121" cy="685764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AutoShape 21"/>
          <p:cNvCxnSpPr>
            <a:cxnSpLocks noChangeShapeType="1"/>
            <a:stCxn id="191" idx="2"/>
            <a:endCxn id="287" idx="0"/>
          </p:cNvCxnSpPr>
          <p:nvPr/>
        </p:nvCxnSpPr>
        <p:spPr bwMode="auto">
          <a:xfrm>
            <a:off x="4514313" y="3289183"/>
            <a:ext cx="484951" cy="685764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4" name="AutoShape 21"/>
          <p:cNvCxnSpPr>
            <a:cxnSpLocks noChangeShapeType="1"/>
            <a:stCxn id="183" idx="2"/>
            <a:endCxn id="287" idx="0"/>
          </p:cNvCxnSpPr>
          <p:nvPr/>
        </p:nvCxnSpPr>
        <p:spPr bwMode="auto">
          <a:xfrm>
            <a:off x="1978478" y="3329863"/>
            <a:ext cx="3020786" cy="645084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" name="Text Box 45"/>
          <p:cNvSpPr txBox="1">
            <a:spLocks noChangeArrowheads="1"/>
          </p:cNvSpPr>
          <p:nvPr/>
        </p:nvSpPr>
        <p:spPr bwMode="auto">
          <a:xfrm>
            <a:off x="3185766" y="2851427"/>
            <a:ext cx="799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CORE</a:t>
            </a:r>
          </a:p>
          <a:p>
            <a:pPr algn="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CE12816</a:t>
            </a:r>
          </a:p>
        </p:txBody>
      </p:sp>
      <p:sp>
        <p:nvSpPr>
          <p:cNvPr id="236" name="Text Box 45"/>
          <p:cNvSpPr txBox="1">
            <a:spLocks noChangeArrowheads="1"/>
          </p:cNvSpPr>
          <p:nvPr/>
        </p:nvSpPr>
        <p:spPr bwMode="auto">
          <a:xfrm>
            <a:off x="1180055" y="3846748"/>
            <a:ext cx="1031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AGG</a:t>
            </a:r>
          </a:p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CE12804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*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2  </a:t>
            </a:r>
          </a:p>
        </p:txBody>
      </p:sp>
      <p:sp>
        <p:nvSpPr>
          <p:cNvPr id="237" name="Line 58"/>
          <p:cNvSpPr>
            <a:spLocks noChangeShapeType="1"/>
          </p:cNvSpPr>
          <p:nvPr/>
        </p:nvSpPr>
        <p:spPr bwMode="auto">
          <a:xfrm>
            <a:off x="2384267" y="5069283"/>
            <a:ext cx="500631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38" name="Line 58"/>
          <p:cNvSpPr>
            <a:spLocks noChangeShapeType="1"/>
          </p:cNvSpPr>
          <p:nvPr/>
        </p:nvSpPr>
        <p:spPr bwMode="auto">
          <a:xfrm>
            <a:off x="4472802" y="5069283"/>
            <a:ext cx="500631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39" name="Line 58"/>
          <p:cNvSpPr>
            <a:spLocks noChangeShapeType="1"/>
          </p:cNvSpPr>
          <p:nvPr/>
        </p:nvSpPr>
        <p:spPr bwMode="auto">
          <a:xfrm>
            <a:off x="1989496" y="5803984"/>
            <a:ext cx="250315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40" name="Line 58"/>
          <p:cNvSpPr>
            <a:spLocks noChangeShapeType="1"/>
          </p:cNvSpPr>
          <p:nvPr/>
        </p:nvSpPr>
        <p:spPr bwMode="auto">
          <a:xfrm>
            <a:off x="2981936" y="5803984"/>
            <a:ext cx="250315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41" name="Line 58"/>
          <p:cNvSpPr>
            <a:spLocks noChangeShapeType="1"/>
          </p:cNvSpPr>
          <p:nvPr/>
        </p:nvSpPr>
        <p:spPr bwMode="auto">
          <a:xfrm>
            <a:off x="4123242" y="5782052"/>
            <a:ext cx="250316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42" name="Line 58"/>
          <p:cNvSpPr>
            <a:spLocks noChangeShapeType="1"/>
          </p:cNvSpPr>
          <p:nvPr/>
        </p:nvSpPr>
        <p:spPr bwMode="auto">
          <a:xfrm>
            <a:off x="5120092" y="5782052"/>
            <a:ext cx="250316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43" name="Text Box 45"/>
          <p:cNvSpPr txBox="1">
            <a:spLocks noChangeArrowheads="1"/>
          </p:cNvSpPr>
          <p:nvPr/>
        </p:nvSpPr>
        <p:spPr bwMode="auto">
          <a:xfrm>
            <a:off x="2321821" y="4800426"/>
            <a:ext cx="6787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POD1</a:t>
            </a:r>
          </a:p>
        </p:txBody>
      </p:sp>
      <p:sp>
        <p:nvSpPr>
          <p:cNvPr id="244" name="Text Box 45"/>
          <p:cNvSpPr txBox="1">
            <a:spLocks noChangeArrowheads="1"/>
          </p:cNvSpPr>
          <p:nvPr/>
        </p:nvSpPr>
        <p:spPr bwMode="auto">
          <a:xfrm>
            <a:off x="4384030" y="4780571"/>
            <a:ext cx="7961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POD44</a:t>
            </a:r>
          </a:p>
        </p:txBody>
      </p:sp>
      <p:grpSp>
        <p:nvGrpSpPr>
          <p:cNvPr id="245" name="组合 1292"/>
          <p:cNvGrpSpPr>
            <a:grpSpLocks noChangeAspect="1"/>
          </p:cNvGrpSpPr>
          <p:nvPr/>
        </p:nvGrpSpPr>
        <p:grpSpPr>
          <a:xfrm>
            <a:off x="1959888" y="4450674"/>
            <a:ext cx="1262947" cy="312582"/>
            <a:chOff x="5241853" y="3129121"/>
            <a:chExt cx="1285461" cy="384789"/>
          </a:xfrm>
          <a:solidFill>
            <a:srgbClr val="FFFFFF"/>
          </a:solidFill>
        </p:grpSpPr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5241853" y="3129121"/>
              <a:ext cx="1285461" cy="384789"/>
            </a:xfrm>
            <a:custGeom>
              <a:avLst/>
              <a:gdLst>
                <a:gd name="T0" fmla="*/ 99 w 574"/>
                <a:gd name="T1" fmla="*/ 300 h 395"/>
                <a:gd name="T2" fmla="*/ 71 w 574"/>
                <a:gd name="T3" fmla="*/ 277 h 395"/>
                <a:gd name="T4" fmla="*/ 57 w 574"/>
                <a:gd name="T5" fmla="*/ 251 h 395"/>
                <a:gd name="T6" fmla="*/ 54 w 574"/>
                <a:gd name="T7" fmla="*/ 222 h 395"/>
                <a:gd name="T8" fmla="*/ 61 w 574"/>
                <a:gd name="T9" fmla="*/ 208 h 395"/>
                <a:gd name="T10" fmla="*/ 42 w 574"/>
                <a:gd name="T11" fmla="*/ 201 h 395"/>
                <a:gd name="T12" fmla="*/ 19 w 574"/>
                <a:gd name="T13" fmla="*/ 185 h 395"/>
                <a:gd name="T14" fmla="*/ 5 w 574"/>
                <a:gd name="T15" fmla="*/ 163 h 395"/>
                <a:gd name="T16" fmla="*/ 0 w 574"/>
                <a:gd name="T17" fmla="*/ 137 h 395"/>
                <a:gd name="T18" fmla="*/ 12 w 574"/>
                <a:gd name="T19" fmla="*/ 109 h 395"/>
                <a:gd name="T20" fmla="*/ 35 w 574"/>
                <a:gd name="T21" fmla="*/ 88 h 395"/>
                <a:gd name="T22" fmla="*/ 68 w 574"/>
                <a:gd name="T23" fmla="*/ 76 h 395"/>
                <a:gd name="T24" fmla="*/ 97 w 574"/>
                <a:gd name="T25" fmla="*/ 76 h 395"/>
                <a:gd name="T26" fmla="*/ 97 w 574"/>
                <a:gd name="T27" fmla="*/ 69 h 395"/>
                <a:gd name="T28" fmla="*/ 97 w 574"/>
                <a:gd name="T29" fmla="*/ 57 h 395"/>
                <a:gd name="T30" fmla="*/ 106 w 574"/>
                <a:gd name="T31" fmla="*/ 36 h 395"/>
                <a:gd name="T32" fmla="*/ 130 w 574"/>
                <a:gd name="T33" fmla="*/ 19 h 395"/>
                <a:gd name="T34" fmla="*/ 161 w 574"/>
                <a:gd name="T35" fmla="*/ 12 h 395"/>
                <a:gd name="T36" fmla="*/ 187 w 574"/>
                <a:gd name="T37" fmla="*/ 12 h 395"/>
                <a:gd name="T38" fmla="*/ 203 w 574"/>
                <a:gd name="T39" fmla="*/ 15 h 395"/>
                <a:gd name="T40" fmla="*/ 217 w 574"/>
                <a:gd name="T41" fmla="*/ 22 h 395"/>
                <a:gd name="T42" fmla="*/ 231 w 574"/>
                <a:gd name="T43" fmla="*/ 29 h 395"/>
                <a:gd name="T44" fmla="*/ 238 w 574"/>
                <a:gd name="T45" fmla="*/ 24 h 395"/>
                <a:gd name="T46" fmla="*/ 262 w 574"/>
                <a:gd name="T47" fmla="*/ 12 h 395"/>
                <a:gd name="T48" fmla="*/ 290 w 574"/>
                <a:gd name="T49" fmla="*/ 3 h 395"/>
                <a:gd name="T50" fmla="*/ 321 w 574"/>
                <a:gd name="T51" fmla="*/ 0 h 395"/>
                <a:gd name="T52" fmla="*/ 361 w 574"/>
                <a:gd name="T53" fmla="*/ 3 h 395"/>
                <a:gd name="T54" fmla="*/ 394 w 574"/>
                <a:gd name="T55" fmla="*/ 15 h 395"/>
                <a:gd name="T56" fmla="*/ 420 w 574"/>
                <a:gd name="T57" fmla="*/ 33 h 395"/>
                <a:gd name="T58" fmla="*/ 439 w 574"/>
                <a:gd name="T59" fmla="*/ 52 h 395"/>
                <a:gd name="T60" fmla="*/ 461 w 574"/>
                <a:gd name="T61" fmla="*/ 55 h 395"/>
                <a:gd name="T62" fmla="*/ 482 w 574"/>
                <a:gd name="T63" fmla="*/ 62 h 395"/>
                <a:gd name="T64" fmla="*/ 498 w 574"/>
                <a:gd name="T65" fmla="*/ 78 h 395"/>
                <a:gd name="T66" fmla="*/ 505 w 574"/>
                <a:gd name="T67" fmla="*/ 92 h 395"/>
                <a:gd name="T68" fmla="*/ 510 w 574"/>
                <a:gd name="T69" fmla="*/ 104 h 395"/>
                <a:gd name="T70" fmla="*/ 531 w 574"/>
                <a:gd name="T71" fmla="*/ 111 h 395"/>
                <a:gd name="T72" fmla="*/ 553 w 574"/>
                <a:gd name="T73" fmla="*/ 126 h 395"/>
                <a:gd name="T74" fmla="*/ 572 w 574"/>
                <a:gd name="T75" fmla="*/ 152 h 395"/>
                <a:gd name="T76" fmla="*/ 574 w 574"/>
                <a:gd name="T77" fmla="*/ 180 h 395"/>
                <a:gd name="T78" fmla="*/ 560 w 574"/>
                <a:gd name="T79" fmla="*/ 206 h 395"/>
                <a:gd name="T80" fmla="*/ 541 w 574"/>
                <a:gd name="T81" fmla="*/ 220 h 395"/>
                <a:gd name="T82" fmla="*/ 524 w 574"/>
                <a:gd name="T83" fmla="*/ 227 h 395"/>
                <a:gd name="T84" fmla="*/ 534 w 574"/>
                <a:gd name="T85" fmla="*/ 234 h 395"/>
                <a:gd name="T86" fmla="*/ 543 w 574"/>
                <a:gd name="T87" fmla="*/ 246 h 395"/>
                <a:gd name="T88" fmla="*/ 550 w 574"/>
                <a:gd name="T89" fmla="*/ 258 h 395"/>
                <a:gd name="T90" fmla="*/ 546 w 574"/>
                <a:gd name="T91" fmla="*/ 286 h 395"/>
                <a:gd name="T92" fmla="*/ 524 w 574"/>
                <a:gd name="T93" fmla="*/ 315 h 395"/>
                <a:gd name="T94" fmla="*/ 489 w 574"/>
                <a:gd name="T95" fmla="*/ 336 h 395"/>
                <a:gd name="T96" fmla="*/ 451 w 574"/>
                <a:gd name="T97" fmla="*/ 345 h 395"/>
                <a:gd name="T98" fmla="*/ 427 w 574"/>
                <a:gd name="T99" fmla="*/ 348 h 395"/>
                <a:gd name="T100" fmla="*/ 404 w 574"/>
                <a:gd name="T101" fmla="*/ 345 h 395"/>
                <a:gd name="T102" fmla="*/ 385 w 574"/>
                <a:gd name="T103" fmla="*/ 343 h 395"/>
                <a:gd name="T104" fmla="*/ 364 w 574"/>
                <a:gd name="T105" fmla="*/ 364 h 395"/>
                <a:gd name="T106" fmla="*/ 335 w 574"/>
                <a:gd name="T107" fmla="*/ 378 h 395"/>
                <a:gd name="T108" fmla="*/ 302 w 574"/>
                <a:gd name="T109" fmla="*/ 390 h 395"/>
                <a:gd name="T110" fmla="*/ 250 w 574"/>
                <a:gd name="T111" fmla="*/ 395 h 395"/>
                <a:gd name="T112" fmla="*/ 189 w 574"/>
                <a:gd name="T113" fmla="*/ 383 h 395"/>
                <a:gd name="T114" fmla="*/ 142 w 574"/>
                <a:gd name="T115" fmla="*/ 352 h 395"/>
                <a:gd name="T116" fmla="*/ 118 w 574"/>
                <a:gd name="T117" fmla="*/ 312 h 3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74"/>
                <a:gd name="T178" fmla="*/ 0 h 395"/>
                <a:gd name="T179" fmla="*/ 574 w 574"/>
                <a:gd name="T180" fmla="*/ 395 h 39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74" h="395">
                  <a:moveTo>
                    <a:pt x="118" y="312"/>
                  </a:moveTo>
                  <a:lnTo>
                    <a:pt x="118" y="310"/>
                  </a:lnTo>
                  <a:lnTo>
                    <a:pt x="116" y="310"/>
                  </a:lnTo>
                  <a:lnTo>
                    <a:pt x="113" y="307"/>
                  </a:lnTo>
                  <a:lnTo>
                    <a:pt x="109" y="305"/>
                  </a:lnTo>
                  <a:lnTo>
                    <a:pt x="104" y="303"/>
                  </a:lnTo>
                  <a:lnTo>
                    <a:pt x="99" y="300"/>
                  </a:lnTo>
                  <a:lnTo>
                    <a:pt x="97" y="298"/>
                  </a:lnTo>
                  <a:lnTo>
                    <a:pt x="92" y="296"/>
                  </a:lnTo>
                  <a:lnTo>
                    <a:pt x="90" y="293"/>
                  </a:lnTo>
                  <a:lnTo>
                    <a:pt x="85" y="291"/>
                  </a:lnTo>
                  <a:lnTo>
                    <a:pt x="83" y="289"/>
                  </a:lnTo>
                  <a:lnTo>
                    <a:pt x="80" y="286"/>
                  </a:lnTo>
                  <a:lnTo>
                    <a:pt x="78" y="284"/>
                  </a:lnTo>
                  <a:lnTo>
                    <a:pt x="73" y="282"/>
                  </a:lnTo>
                  <a:lnTo>
                    <a:pt x="71" y="277"/>
                  </a:lnTo>
                  <a:lnTo>
                    <a:pt x="68" y="274"/>
                  </a:lnTo>
                  <a:lnTo>
                    <a:pt x="66" y="272"/>
                  </a:lnTo>
                  <a:lnTo>
                    <a:pt x="64" y="270"/>
                  </a:lnTo>
                  <a:lnTo>
                    <a:pt x="64" y="265"/>
                  </a:lnTo>
                  <a:lnTo>
                    <a:pt x="61" y="263"/>
                  </a:lnTo>
                  <a:lnTo>
                    <a:pt x="59" y="260"/>
                  </a:lnTo>
                  <a:lnTo>
                    <a:pt x="59" y="256"/>
                  </a:lnTo>
                  <a:lnTo>
                    <a:pt x="57" y="253"/>
                  </a:lnTo>
                  <a:lnTo>
                    <a:pt x="57" y="251"/>
                  </a:lnTo>
                  <a:lnTo>
                    <a:pt x="54" y="246"/>
                  </a:lnTo>
                  <a:lnTo>
                    <a:pt x="54" y="244"/>
                  </a:lnTo>
                  <a:lnTo>
                    <a:pt x="54" y="241"/>
                  </a:lnTo>
                  <a:lnTo>
                    <a:pt x="54" y="237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2"/>
                  </a:lnTo>
                  <a:lnTo>
                    <a:pt x="57" y="218"/>
                  </a:lnTo>
                  <a:lnTo>
                    <a:pt x="57" y="215"/>
                  </a:lnTo>
                  <a:lnTo>
                    <a:pt x="59" y="213"/>
                  </a:lnTo>
                  <a:lnTo>
                    <a:pt x="59" y="211"/>
                  </a:lnTo>
                  <a:lnTo>
                    <a:pt x="61" y="208"/>
                  </a:lnTo>
                  <a:lnTo>
                    <a:pt x="61" y="206"/>
                  </a:lnTo>
                  <a:lnTo>
                    <a:pt x="57" y="206"/>
                  </a:lnTo>
                  <a:lnTo>
                    <a:pt x="54" y="206"/>
                  </a:lnTo>
                  <a:lnTo>
                    <a:pt x="50" y="204"/>
                  </a:lnTo>
                  <a:lnTo>
                    <a:pt x="47" y="204"/>
                  </a:lnTo>
                  <a:lnTo>
                    <a:pt x="45" y="201"/>
                  </a:lnTo>
                  <a:lnTo>
                    <a:pt x="42" y="201"/>
                  </a:lnTo>
                  <a:lnTo>
                    <a:pt x="38" y="199"/>
                  </a:lnTo>
                  <a:lnTo>
                    <a:pt x="35" y="196"/>
                  </a:lnTo>
                  <a:lnTo>
                    <a:pt x="33" y="196"/>
                  </a:lnTo>
                  <a:lnTo>
                    <a:pt x="31" y="194"/>
                  </a:lnTo>
                  <a:lnTo>
                    <a:pt x="28" y="192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1" y="187"/>
                  </a:lnTo>
                  <a:lnTo>
                    <a:pt x="19" y="185"/>
                  </a:lnTo>
                  <a:lnTo>
                    <a:pt x="16" y="182"/>
                  </a:lnTo>
                  <a:lnTo>
                    <a:pt x="14" y="180"/>
                  </a:lnTo>
                  <a:lnTo>
                    <a:pt x="12" y="178"/>
                  </a:lnTo>
                  <a:lnTo>
                    <a:pt x="12" y="175"/>
                  </a:lnTo>
                  <a:lnTo>
                    <a:pt x="9" y="173"/>
                  </a:lnTo>
                  <a:lnTo>
                    <a:pt x="7" y="170"/>
                  </a:lnTo>
                  <a:lnTo>
                    <a:pt x="7" y="168"/>
                  </a:lnTo>
                  <a:lnTo>
                    <a:pt x="5" y="166"/>
                  </a:lnTo>
                  <a:lnTo>
                    <a:pt x="5" y="163"/>
                  </a:lnTo>
                  <a:lnTo>
                    <a:pt x="2" y="161"/>
                  </a:lnTo>
                  <a:lnTo>
                    <a:pt x="2" y="156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2" y="123"/>
                  </a:lnTo>
                  <a:lnTo>
                    <a:pt x="5" y="121"/>
                  </a:lnTo>
                  <a:lnTo>
                    <a:pt x="5" y="116"/>
                  </a:lnTo>
                  <a:lnTo>
                    <a:pt x="7" y="114"/>
                  </a:lnTo>
                  <a:lnTo>
                    <a:pt x="9" y="111"/>
                  </a:lnTo>
                  <a:lnTo>
                    <a:pt x="12" y="109"/>
                  </a:lnTo>
                  <a:lnTo>
                    <a:pt x="14" y="107"/>
                  </a:lnTo>
                  <a:lnTo>
                    <a:pt x="16" y="102"/>
                  </a:lnTo>
                  <a:lnTo>
                    <a:pt x="19" y="100"/>
                  </a:lnTo>
                  <a:lnTo>
                    <a:pt x="21" y="97"/>
                  </a:lnTo>
                  <a:lnTo>
                    <a:pt x="24" y="95"/>
                  </a:lnTo>
                  <a:lnTo>
                    <a:pt x="26" y="92"/>
                  </a:lnTo>
                  <a:lnTo>
                    <a:pt x="28" y="90"/>
                  </a:lnTo>
                  <a:lnTo>
                    <a:pt x="33" y="90"/>
                  </a:lnTo>
                  <a:lnTo>
                    <a:pt x="35" y="88"/>
                  </a:lnTo>
                  <a:lnTo>
                    <a:pt x="38" y="85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7" y="78"/>
                  </a:lnTo>
                  <a:lnTo>
                    <a:pt x="61" y="78"/>
                  </a:lnTo>
                  <a:lnTo>
                    <a:pt x="64" y="76"/>
                  </a:lnTo>
                  <a:lnTo>
                    <a:pt x="68" y="76"/>
                  </a:lnTo>
                  <a:lnTo>
                    <a:pt x="73" y="76"/>
                  </a:lnTo>
                  <a:lnTo>
                    <a:pt x="78" y="76"/>
                  </a:lnTo>
                  <a:lnTo>
                    <a:pt x="83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90" y="76"/>
                  </a:lnTo>
                  <a:lnTo>
                    <a:pt x="92" y="76"/>
                  </a:lnTo>
                  <a:lnTo>
                    <a:pt x="94" y="76"/>
                  </a:lnTo>
                  <a:lnTo>
                    <a:pt x="97" y="76"/>
                  </a:lnTo>
                  <a:lnTo>
                    <a:pt x="99" y="76"/>
                  </a:lnTo>
                  <a:lnTo>
                    <a:pt x="99" y="74"/>
                  </a:lnTo>
                  <a:lnTo>
                    <a:pt x="99" y="71"/>
                  </a:lnTo>
                  <a:lnTo>
                    <a:pt x="97" y="69"/>
                  </a:lnTo>
                  <a:lnTo>
                    <a:pt x="97" y="66"/>
                  </a:lnTo>
                  <a:lnTo>
                    <a:pt x="97" y="64"/>
                  </a:lnTo>
                  <a:lnTo>
                    <a:pt x="97" y="62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2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1" y="45"/>
                  </a:lnTo>
                  <a:lnTo>
                    <a:pt x="101" y="43"/>
                  </a:lnTo>
                  <a:lnTo>
                    <a:pt x="104" y="40"/>
                  </a:lnTo>
                  <a:lnTo>
                    <a:pt x="104" y="38"/>
                  </a:lnTo>
                  <a:lnTo>
                    <a:pt x="106" y="36"/>
                  </a:lnTo>
                  <a:lnTo>
                    <a:pt x="109" y="33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6" y="29"/>
                  </a:lnTo>
                  <a:lnTo>
                    <a:pt x="118" y="26"/>
                  </a:lnTo>
                  <a:lnTo>
                    <a:pt x="120" y="24"/>
                  </a:lnTo>
                  <a:lnTo>
                    <a:pt x="123" y="24"/>
                  </a:lnTo>
                  <a:lnTo>
                    <a:pt x="125" y="22"/>
                  </a:lnTo>
                  <a:lnTo>
                    <a:pt x="130" y="19"/>
                  </a:lnTo>
                  <a:lnTo>
                    <a:pt x="132" y="19"/>
                  </a:lnTo>
                  <a:lnTo>
                    <a:pt x="135" y="17"/>
                  </a:lnTo>
                  <a:lnTo>
                    <a:pt x="139" y="17"/>
                  </a:lnTo>
                  <a:lnTo>
                    <a:pt x="142" y="15"/>
                  </a:lnTo>
                  <a:lnTo>
                    <a:pt x="144" y="15"/>
                  </a:lnTo>
                  <a:lnTo>
                    <a:pt x="149" y="15"/>
                  </a:lnTo>
                  <a:lnTo>
                    <a:pt x="153" y="12"/>
                  </a:lnTo>
                  <a:lnTo>
                    <a:pt x="156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8" y="12"/>
                  </a:lnTo>
                  <a:lnTo>
                    <a:pt x="172" y="12"/>
                  </a:lnTo>
                  <a:lnTo>
                    <a:pt x="175" y="12"/>
                  </a:lnTo>
                  <a:lnTo>
                    <a:pt x="177" y="12"/>
                  </a:lnTo>
                  <a:lnTo>
                    <a:pt x="179" y="12"/>
                  </a:lnTo>
                  <a:lnTo>
                    <a:pt x="182" y="12"/>
                  </a:lnTo>
                  <a:lnTo>
                    <a:pt x="184" y="12"/>
                  </a:lnTo>
                  <a:lnTo>
                    <a:pt x="187" y="12"/>
                  </a:lnTo>
                  <a:lnTo>
                    <a:pt x="189" y="12"/>
                  </a:lnTo>
                  <a:lnTo>
                    <a:pt x="191" y="12"/>
                  </a:lnTo>
                  <a:lnTo>
                    <a:pt x="194" y="12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1" y="15"/>
                  </a:lnTo>
                  <a:lnTo>
                    <a:pt x="203" y="15"/>
                  </a:lnTo>
                  <a:lnTo>
                    <a:pt x="205" y="17"/>
                  </a:lnTo>
                  <a:lnTo>
                    <a:pt x="208" y="17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12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7" y="22"/>
                  </a:lnTo>
                  <a:lnTo>
                    <a:pt x="220" y="22"/>
                  </a:lnTo>
                  <a:lnTo>
                    <a:pt x="222" y="24"/>
                  </a:lnTo>
                  <a:lnTo>
                    <a:pt x="224" y="24"/>
                  </a:lnTo>
                  <a:lnTo>
                    <a:pt x="227" y="26"/>
                  </a:lnTo>
                  <a:lnTo>
                    <a:pt x="229" y="26"/>
                  </a:lnTo>
                  <a:lnTo>
                    <a:pt x="229" y="29"/>
                  </a:lnTo>
                  <a:lnTo>
                    <a:pt x="231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6" y="26"/>
                  </a:lnTo>
                  <a:lnTo>
                    <a:pt x="238" y="24"/>
                  </a:lnTo>
                  <a:lnTo>
                    <a:pt x="241" y="24"/>
                  </a:lnTo>
                  <a:lnTo>
                    <a:pt x="243" y="22"/>
                  </a:lnTo>
                  <a:lnTo>
                    <a:pt x="246" y="19"/>
                  </a:lnTo>
                  <a:lnTo>
                    <a:pt x="248" y="17"/>
                  </a:lnTo>
                  <a:lnTo>
                    <a:pt x="250" y="17"/>
                  </a:lnTo>
                  <a:lnTo>
                    <a:pt x="253" y="15"/>
                  </a:lnTo>
                  <a:lnTo>
                    <a:pt x="255" y="15"/>
                  </a:lnTo>
                  <a:lnTo>
                    <a:pt x="260" y="12"/>
                  </a:lnTo>
                  <a:lnTo>
                    <a:pt x="262" y="12"/>
                  </a:lnTo>
                  <a:lnTo>
                    <a:pt x="264" y="10"/>
                  </a:lnTo>
                  <a:lnTo>
                    <a:pt x="267" y="10"/>
                  </a:lnTo>
                  <a:lnTo>
                    <a:pt x="272" y="7"/>
                  </a:lnTo>
                  <a:lnTo>
                    <a:pt x="274" y="7"/>
                  </a:lnTo>
                  <a:lnTo>
                    <a:pt x="276" y="5"/>
                  </a:lnTo>
                  <a:lnTo>
                    <a:pt x="281" y="5"/>
                  </a:lnTo>
                  <a:lnTo>
                    <a:pt x="283" y="5"/>
                  </a:lnTo>
                  <a:lnTo>
                    <a:pt x="286" y="3"/>
                  </a:lnTo>
                  <a:lnTo>
                    <a:pt x="290" y="3"/>
                  </a:lnTo>
                  <a:lnTo>
                    <a:pt x="293" y="3"/>
                  </a:lnTo>
                  <a:lnTo>
                    <a:pt x="298" y="0"/>
                  </a:lnTo>
                  <a:lnTo>
                    <a:pt x="300" y="0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4" y="0"/>
                  </a:lnTo>
                  <a:lnTo>
                    <a:pt x="319" y="0"/>
                  </a:lnTo>
                  <a:lnTo>
                    <a:pt x="321" y="0"/>
                  </a:lnTo>
                  <a:lnTo>
                    <a:pt x="326" y="0"/>
                  </a:lnTo>
                  <a:lnTo>
                    <a:pt x="331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2" y="3"/>
                  </a:lnTo>
                  <a:lnTo>
                    <a:pt x="357" y="3"/>
                  </a:lnTo>
                  <a:lnTo>
                    <a:pt x="361" y="3"/>
                  </a:lnTo>
                  <a:lnTo>
                    <a:pt x="364" y="5"/>
                  </a:lnTo>
                  <a:lnTo>
                    <a:pt x="368" y="5"/>
                  </a:lnTo>
                  <a:lnTo>
                    <a:pt x="373" y="7"/>
                  </a:lnTo>
                  <a:lnTo>
                    <a:pt x="378" y="7"/>
                  </a:lnTo>
                  <a:lnTo>
                    <a:pt x="380" y="10"/>
                  </a:lnTo>
                  <a:lnTo>
                    <a:pt x="385" y="10"/>
                  </a:lnTo>
                  <a:lnTo>
                    <a:pt x="387" y="12"/>
                  </a:lnTo>
                  <a:lnTo>
                    <a:pt x="392" y="15"/>
                  </a:lnTo>
                  <a:lnTo>
                    <a:pt x="394" y="15"/>
                  </a:lnTo>
                  <a:lnTo>
                    <a:pt x="399" y="17"/>
                  </a:lnTo>
                  <a:lnTo>
                    <a:pt x="401" y="19"/>
                  </a:lnTo>
                  <a:lnTo>
                    <a:pt x="404" y="22"/>
                  </a:lnTo>
                  <a:lnTo>
                    <a:pt x="409" y="22"/>
                  </a:lnTo>
                  <a:lnTo>
                    <a:pt x="411" y="24"/>
                  </a:lnTo>
                  <a:lnTo>
                    <a:pt x="413" y="26"/>
                  </a:lnTo>
                  <a:lnTo>
                    <a:pt x="418" y="29"/>
                  </a:lnTo>
                  <a:lnTo>
                    <a:pt x="420" y="31"/>
                  </a:lnTo>
                  <a:lnTo>
                    <a:pt x="420" y="33"/>
                  </a:lnTo>
                  <a:lnTo>
                    <a:pt x="423" y="36"/>
                  </a:lnTo>
                  <a:lnTo>
                    <a:pt x="425" y="38"/>
                  </a:lnTo>
                  <a:lnTo>
                    <a:pt x="427" y="40"/>
                  </a:lnTo>
                  <a:lnTo>
                    <a:pt x="430" y="43"/>
                  </a:lnTo>
                  <a:lnTo>
                    <a:pt x="432" y="45"/>
                  </a:lnTo>
                  <a:lnTo>
                    <a:pt x="432" y="48"/>
                  </a:lnTo>
                  <a:lnTo>
                    <a:pt x="435" y="50"/>
                  </a:lnTo>
                  <a:lnTo>
                    <a:pt x="437" y="52"/>
                  </a:lnTo>
                  <a:lnTo>
                    <a:pt x="439" y="52"/>
                  </a:lnTo>
                  <a:lnTo>
                    <a:pt x="442" y="52"/>
                  </a:lnTo>
                  <a:lnTo>
                    <a:pt x="444" y="52"/>
                  </a:lnTo>
                  <a:lnTo>
                    <a:pt x="446" y="52"/>
                  </a:lnTo>
                  <a:lnTo>
                    <a:pt x="449" y="52"/>
                  </a:lnTo>
                  <a:lnTo>
                    <a:pt x="451" y="52"/>
                  </a:lnTo>
                  <a:lnTo>
                    <a:pt x="453" y="52"/>
                  </a:lnTo>
                  <a:lnTo>
                    <a:pt x="456" y="52"/>
                  </a:lnTo>
                  <a:lnTo>
                    <a:pt x="458" y="52"/>
                  </a:lnTo>
                  <a:lnTo>
                    <a:pt x="461" y="55"/>
                  </a:lnTo>
                  <a:lnTo>
                    <a:pt x="463" y="55"/>
                  </a:lnTo>
                  <a:lnTo>
                    <a:pt x="465" y="55"/>
                  </a:lnTo>
                  <a:lnTo>
                    <a:pt x="468" y="57"/>
                  </a:lnTo>
                  <a:lnTo>
                    <a:pt x="470" y="57"/>
                  </a:lnTo>
                  <a:lnTo>
                    <a:pt x="472" y="57"/>
                  </a:lnTo>
                  <a:lnTo>
                    <a:pt x="475" y="59"/>
                  </a:lnTo>
                  <a:lnTo>
                    <a:pt x="477" y="59"/>
                  </a:lnTo>
                  <a:lnTo>
                    <a:pt x="479" y="62"/>
                  </a:lnTo>
                  <a:lnTo>
                    <a:pt x="482" y="62"/>
                  </a:lnTo>
                  <a:lnTo>
                    <a:pt x="484" y="64"/>
                  </a:lnTo>
                  <a:lnTo>
                    <a:pt x="486" y="66"/>
                  </a:lnTo>
                  <a:lnTo>
                    <a:pt x="489" y="69"/>
                  </a:lnTo>
                  <a:lnTo>
                    <a:pt x="491" y="71"/>
                  </a:lnTo>
                  <a:lnTo>
                    <a:pt x="494" y="74"/>
                  </a:lnTo>
                  <a:lnTo>
                    <a:pt x="496" y="74"/>
                  </a:lnTo>
                  <a:lnTo>
                    <a:pt x="496" y="76"/>
                  </a:lnTo>
                  <a:lnTo>
                    <a:pt x="498" y="78"/>
                  </a:lnTo>
                  <a:lnTo>
                    <a:pt x="498" y="81"/>
                  </a:lnTo>
                  <a:lnTo>
                    <a:pt x="501" y="83"/>
                  </a:lnTo>
                  <a:lnTo>
                    <a:pt x="503" y="85"/>
                  </a:lnTo>
                  <a:lnTo>
                    <a:pt x="503" y="88"/>
                  </a:lnTo>
                  <a:lnTo>
                    <a:pt x="505" y="90"/>
                  </a:lnTo>
                  <a:lnTo>
                    <a:pt x="505" y="92"/>
                  </a:lnTo>
                  <a:lnTo>
                    <a:pt x="508" y="95"/>
                  </a:lnTo>
                  <a:lnTo>
                    <a:pt x="508" y="97"/>
                  </a:lnTo>
                  <a:lnTo>
                    <a:pt x="508" y="100"/>
                  </a:lnTo>
                  <a:lnTo>
                    <a:pt x="508" y="102"/>
                  </a:lnTo>
                  <a:lnTo>
                    <a:pt x="510" y="104"/>
                  </a:lnTo>
                  <a:lnTo>
                    <a:pt x="512" y="104"/>
                  </a:lnTo>
                  <a:lnTo>
                    <a:pt x="515" y="104"/>
                  </a:lnTo>
                  <a:lnTo>
                    <a:pt x="517" y="107"/>
                  </a:lnTo>
                  <a:lnTo>
                    <a:pt x="520" y="107"/>
                  </a:lnTo>
                  <a:lnTo>
                    <a:pt x="522" y="107"/>
                  </a:lnTo>
                  <a:lnTo>
                    <a:pt x="524" y="109"/>
                  </a:lnTo>
                  <a:lnTo>
                    <a:pt x="527" y="109"/>
                  </a:lnTo>
                  <a:lnTo>
                    <a:pt x="529" y="111"/>
                  </a:lnTo>
                  <a:lnTo>
                    <a:pt x="531" y="111"/>
                  </a:lnTo>
                  <a:lnTo>
                    <a:pt x="534" y="114"/>
                  </a:lnTo>
                  <a:lnTo>
                    <a:pt x="536" y="114"/>
                  </a:lnTo>
                  <a:lnTo>
                    <a:pt x="538" y="116"/>
                  </a:lnTo>
                  <a:lnTo>
                    <a:pt x="541" y="116"/>
                  </a:lnTo>
                  <a:lnTo>
                    <a:pt x="543" y="118"/>
                  </a:lnTo>
                  <a:lnTo>
                    <a:pt x="546" y="121"/>
                  </a:lnTo>
                  <a:lnTo>
                    <a:pt x="548" y="121"/>
                  </a:lnTo>
                  <a:lnTo>
                    <a:pt x="550" y="123"/>
                  </a:lnTo>
                  <a:lnTo>
                    <a:pt x="553" y="126"/>
                  </a:lnTo>
                  <a:lnTo>
                    <a:pt x="557" y="130"/>
                  </a:lnTo>
                  <a:lnTo>
                    <a:pt x="560" y="133"/>
                  </a:lnTo>
                  <a:lnTo>
                    <a:pt x="560" y="135"/>
                  </a:lnTo>
                  <a:lnTo>
                    <a:pt x="562" y="137"/>
                  </a:lnTo>
                  <a:lnTo>
                    <a:pt x="564" y="140"/>
                  </a:lnTo>
                  <a:lnTo>
                    <a:pt x="567" y="142"/>
                  </a:lnTo>
                  <a:lnTo>
                    <a:pt x="569" y="147"/>
                  </a:lnTo>
                  <a:lnTo>
                    <a:pt x="569" y="149"/>
                  </a:lnTo>
                  <a:lnTo>
                    <a:pt x="572" y="152"/>
                  </a:lnTo>
                  <a:lnTo>
                    <a:pt x="572" y="156"/>
                  </a:lnTo>
                  <a:lnTo>
                    <a:pt x="574" y="159"/>
                  </a:lnTo>
                  <a:lnTo>
                    <a:pt x="574" y="161"/>
                  </a:lnTo>
                  <a:lnTo>
                    <a:pt x="574" y="166"/>
                  </a:lnTo>
                  <a:lnTo>
                    <a:pt x="574" y="168"/>
                  </a:lnTo>
                  <a:lnTo>
                    <a:pt x="574" y="170"/>
                  </a:lnTo>
                  <a:lnTo>
                    <a:pt x="574" y="175"/>
                  </a:lnTo>
                  <a:lnTo>
                    <a:pt x="574" y="178"/>
                  </a:lnTo>
                  <a:lnTo>
                    <a:pt x="574" y="180"/>
                  </a:lnTo>
                  <a:lnTo>
                    <a:pt x="572" y="182"/>
                  </a:lnTo>
                  <a:lnTo>
                    <a:pt x="572" y="187"/>
                  </a:lnTo>
                  <a:lnTo>
                    <a:pt x="569" y="189"/>
                  </a:lnTo>
                  <a:lnTo>
                    <a:pt x="569" y="192"/>
                  </a:lnTo>
                  <a:lnTo>
                    <a:pt x="567" y="196"/>
                  </a:lnTo>
                  <a:lnTo>
                    <a:pt x="564" y="199"/>
                  </a:lnTo>
                  <a:lnTo>
                    <a:pt x="562" y="201"/>
                  </a:lnTo>
                  <a:lnTo>
                    <a:pt x="562" y="204"/>
                  </a:lnTo>
                  <a:lnTo>
                    <a:pt x="560" y="206"/>
                  </a:lnTo>
                  <a:lnTo>
                    <a:pt x="555" y="208"/>
                  </a:lnTo>
                  <a:lnTo>
                    <a:pt x="553" y="211"/>
                  </a:lnTo>
                  <a:lnTo>
                    <a:pt x="550" y="213"/>
                  </a:lnTo>
                  <a:lnTo>
                    <a:pt x="548" y="215"/>
                  </a:lnTo>
                  <a:lnTo>
                    <a:pt x="546" y="215"/>
                  </a:lnTo>
                  <a:lnTo>
                    <a:pt x="546" y="218"/>
                  </a:lnTo>
                  <a:lnTo>
                    <a:pt x="543" y="218"/>
                  </a:lnTo>
                  <a:lnTo>
                    <a:pt x="541" y="220"/>
                  </a:lnTo>
                  <a:lnTo>
                    <a:pt x="538" y="220"/>
                  </a:lnTo>
                  <a:lnTo>
                    <a:pt x="536" y="222"/>
                  </a:lnTo>
                  <a:lnTo>
                    <a:pt x="534" y="222"/>
                  </a:lnTo>
                  <a:lnTo>
                    <a:pt x="531" y="225"/>
                  </a:lnTo>
                  <a:lnTo>
                    <a:pt x="529" y="225"/>
                  </a:lnTo>
                  <a:lnTo>
                    <a:pt x="527" y="225"/>
                  </a:lnTo>
                  <a:lnTo>
                    <a:pt x="524" y="227"/>
                  </a:lnTo>
                  <a:lnTo>
                    <a:pt x="527" y="227"/>
                  </a:lnTo>
                  <a:lnTo>
                    <a:pt x="529" y="230"/>
                  </a:lnTo>
                  <a:lnTo>
                    <a:pt x="531" y="232"/>
                  </a:lnTo>
                  <a:lnTo>
                    <a:pt x="534" y="232"/>
                  </a:lnTo>
                  <a:lnTo>
                    <a:pt x="534" y="234"/>
                  </a:lnTo>
                  <a:lnTo>
                    <a:pt x="536" y="234"/>
                  </a:lnTo>
                  <a:lnTo>
                    <a:pt x="536" y="237"/>
                  </a:lnTo>
                  <a:lnTo>
                    <a:pt x="538" y="237"/>
                  </a:lnTo>
                  <a:lnTo>
                    <a:pt x="538" y="239"/>
                  </a:lnTo>
                  <a:lnTo>
                    <a:pt x="541" y="241"/>
                  </a:lnTo>
                  <a:lnTo>
                    <a:pt x="543" y="244"/>
                  </a:lnTo>
                  <a:lnTo>
                    <a:pt x="543" y="246"/>
                  </a:lnTo>
                  <a:lnTo>
                    <a:pt x="546" y="246"/>
                  </a:lnTo>
                  <a:lnTo>
                    <a:pt x="546" y="248"/>
                  </a:lnTo>
                  <a:lnTo>
                    <a:pt x="548" y="251"/>
                  </a:lnTo>
                  <a:lnTo>
                    <a:pt x="548" y="253"/>
                  </a:lnTo>
                  <a:lnTo>
                    <a:pt x="548" y="256"/>
                  </a:lnTo>
                  <a:lnTo>
                    <a:pt x="550" y="256"/>
                  </a:lnTo>
                  <a:lnTo>
                    <a:pt x="550" y="258"/>
                  </a:lnTo>
                  <a:lnTo>
                    <a:pt x="550" y="263"/>
                  </a:lnTo>
                  <a:lnTo>
                    <a:pt x="550" y="265"/>
                  </a:lnTo>
                  <a:lnTo>
                    <a:pt x="550" y="270"/>
                  </a:lnTo>
                  <a:lnTo>
                    <a:pt x="550" y="272"/>
                  </a:lnTo>
                  <a:lnTo>
                    <a:pt x="550" y="274"/>
                  </a:lnTo>
                  <a:lnTo>
                    <a:pt x="550" y="279"/>
                  </a:lnTo>
                  <a:lnTo>
                    <a:pt x="548" y="282"/>
                  </a:lnTo>
                  <a:lnTo>
                    <a:pt x="546" y="286"/>
                  </a:lnTo>
                  <a:lnTo>
                    <a:pt x="546" y="289"/>
                  </a:lnTo>
                  <a:lnTo>
                    <a:pt x="543" y="293"/>
                  </a:lnTo>
                  <a:lnTo>
                    <a:pt x="541" y="296"/>
                  </a:lnTo>
                  <a:lnTo>
                    <a:pt x="538" y="298"/>
                  </a:lnTo>
                  <a:lnTo>
                    <a:pt x="536" y="303"/>
                  </a:lnTo>
                  <a:lnTo>
                    <a:pt x="534" y="305"/>
                  </a:lnTo>
                  <a:lnTo>
                    <a:pt x="531" y="307"/>
                  </a:lnTo>
                  <a:lnTo>
                    <a:pt x="529" y="310"/>
                  </a:lnTo>
                  <a:lnTo>
                    <a:pt x="524" y="315"/>
                  </a:lnTo>
                  <a:lnTo>
                    <a:pt x="522" y="317"/>
                  </a:lnTo>
                  <a:lnTo>
                    <a:pt x="517" y="319"/>
                  </a:lnTo>
                  <a:lnTo>
                    <a:pt x="515" y="322"/>
                  </a:lnTo>
                  <a:lnTo>
                    <a:pt x="510" y="324"/>
                  </a:lnTo>
                  <a:lnTo>
                    <a:pt x="508" y="326"/>
                  </a:lnTo>
                  <a:lnTo>
                    <a:pt x="503" y="329"/>
                  </a:lnTo>
                  <a:lnTo>
                    <a:pt x="498" y="331"/>
                  </a:lnTo>
                  <a:lnTo>
                    <a:pt x="494" y="333"/>
                  </a:lnTo>
                  <a:lnTo>
                    <a:pt x="489" y="336"/>
                  </a:lnTo>
                  <a:lnTo>
                    <a:pt x="484" y="338"/>
                  </a:lnTo>
                  <a:lnTo>
                    <a:pt x="479" y="338"/>
                  </a:lnTo>
                  <a:lnTo>
                    <a:pt x="475" y="341"/>
                  </a:lnTo>
                  <a:lnTo>
                    <a:pt x="470" y="343"/>
                  </a:lnTo>
                  <a:lnTo>
                    <a:pt x="465" y="343"/>
                  </a:lnTo>
                  <a:lnTo>
                    <a:pt x="458" y="343"/>
                  </a:lnTo>
                  <a:lnTo>
                    <a:pt x="456" y="345"/>
                  </a:lnTo>
                  <a:lnTo>
                    <a:pt x="453" y="345"/>
                  </a:lnTo>
                  <a:lnTo>
                    <a:pt x="451" y="345"/>
                  </a:lnTo>
                  <a:lnTo>
                    <a:pt x="449" y="345"/>
                  </a:lnTo>
                  <a:lnTo>
                    <a:pt x="446" y="345"/>
                  </a:lnTo>
                  <a:lnTo>
                    <a:pt x="444" y="345"/>
                  </a:lnTo>
                  <a:lnTo>
                    <a:pt x="442" y="345"/>
                  </a:lnTo>
                  <a:lnTo>
                    <a:pt x="439" y="345"/>
                  </a:lnTo>
                  <a:lnTo>
                    <a:pt x="435" y="348"/>
                  </a:lnTo>
                  <a:lnTo>
                    <a:pt x="432" y="348"/>
                  </a:lnTo>
                  <a:lnTo>
                    <a:pt x="430" y="348"/>
                  </a:lnTo>
                  <a:lnTo>
                    <a:pt x="427" y="348"/>
                  </a:lnTo>
                  <a:lnTo>
                    <a:pt x="425" y="348"/>
                  </a:lnTo>
                  <a:lnTo>
                    <a:pt x="420" y="348"/>
                  </a:lnTo>
                  <a:lnTo>
                    <a:pt x="418" y="348"/>
                  </a:lnTo>
                  <a:lnTo>
                    <a:pt x="416" y="345"/>
                  </a:lnTo>
                  <a:lnTo>
                    <a:pt x="413" y="345"/>
                  </a:lnTo>
                  <a:lnTo>
                    <a:pt x="411" y="345"/>
                  </a:lnTo>
                  <a:lnTo>
                    <a:pt x="409" y="345"/>
                  </a:lnTo>
                  <a:lnTo>
                    <a:pt x="404" y="345"/>
                  </a:lnTo>
                  <a:lnTo>
                    <a:pt x="401" y="345"/>
                  </a:lnTo>
                  <a:lnTo>
                    <a:pt x="399" y="343"/>
                  </a:lnTo>
                  <a:lnTo>
                    <a:pt x="397" y="343"/>
                  </a:lnTo>
                  <a:lnTo>
                    <a:pt x="394" y="343"/>
                  </a:lnTo>
                  <a:lnTo>
                    <a:pt x="392" y="343"/>
                  </a:lnTo>
                  <a:lnTo>
                    <a:pt x="390" y="343"/>
                  </a:lnTo>
                  <a:lnTo>
                    <a:pt x="387" y="341"/>
                  </a:lnTo>
                  <a:lnTo>
                    <a:pt x="385" y="343"/>
                  </a:lnTo>
                  <a:lnTo>
                    <a:pt x="385" y="345"/>
                  </a:lnTo>
                  <a:lnTo>
                    <a:pt x="383" y="348"/>
                  </a:lnTo>
                  <a:lnTo>
                    <a:pt x="380" y="350"/>
                  </a:lnTo>
                  <a:lnTo>
                    <a:pt x="378" y="352"/>
                  </a:lnTo>
                  <a:lnTo>
                    <a:pt x="375" y="355"/>
                  </a:lnTo>
                  <a:lnTo>
                    <a:pt x="373" y="357"/>
                  </a:lnTo>
                  <a:lnTo>
                    <a:pt x="371" y="359"/>
                  </a:lnTo>
                  <a:lnTo>
                    <a:pt x="366" y="362"/>
                  </a:lnTo>
                  <a:lnTo>
                    <a:pt x="364" y="364"/>
                  </a:lnTo>
                  <a:lnTo>
                    <a:pt x="361" y="367"/>
                  </a:lnTo>
                  <a:lnTo>
                    <a:pt x="359" y="367"/>
                  </a:lnTo>
                  <a:lnTo>
                    <a:pt x="354" y="369"/>
                  </a:lnTo>
                  <a:lnTo>
                    <a:pt x="352" y="371"/>
                  </a:lnTo>
                  <a:lnTo>
                    <a:pt x="349" y="374"/>
                  </a:lnTo>
                  <a:lnTo>
                    <a:pt x="345" y="374"/>
                  </a:lnTo>
                  <a:lnTo>
                    <a:pt x="342" y="376"/>
                  </a:lnTo>
                  <a:lnTo>
                    <a:pt x="340" y="378"/>
                  </a:lnTo>
                  <a:lnTo>
                    <a:pt x="335" y="378"/>
                  </a:lnTo>
                  <a:lnTo>
                    <a:pt x="333" y="381"/>
                  </a:lnTo>
                  <a:lnTo>
                    <a:pt x="328" y="383"/>
                  </a:lnTo>
                  <a:lnTo>
                    <a:pt x="326" y="383"/>
                  </a:lnTo>
                  <a:lnTo>
                    <a:pt x="321" y="385"/>
                  </a:lnTo>
                  <a:lnTo>
                    <a:pt x="316" y="385"/>
                  </a:lnTo>
                  <a:lnTo>
                    <a:pt x="314" y="388"/>
                  </a:lnTo>
                  <a:lnTo>
                    <a:pt x="312" y="388"/>
                  </a:lnTo>
                  <a:lnTo>
                    <a:pt x="307" y="388"/>
                  </a:lnTo>
                  <a:lnTo>
                    <a:pt x="302" y="390"/>
                  </a:lnTo>
                  <a:lnTo>
                    <a:pt x="298" y="390"/>
                  </a:lnTo>
                  <a:lnTo>
                    <a:pt x="295" y="393"/>
                  </a:lnTo>
                  <a:lnTo>
                    <a:pt x="290" y="393"/>
                  </a:lnTo>
                  <a:lnTo>
                    <a:pt x="286" y="393"/>
                  </a:lnTo>
                  <a:lnTo>
                    <a:pt x="279" y="395"/>
                  </a:lnTo>
                  <a:lnTo>
                    <a:pt x="272" y="395"/>
                  </a:lnTo>
                  <a:lnTo>
                    <a:pt x="264" y="395"/>
                  </a:lnTo>
                  <a:lnTo>
                    <a:pt x="257" y="395"/>
                  </a:lnTo>
                  <a:lnTo>
                    <a:pt x="250" y="395"/>
                  </a:lnTo>
                  <a:lnTo>
                    <a:pt x="243" y="395"/>
                  </a:lnTo>
                  <a:lnTo>
                    <a:pt x="236" y="395"/>
                  </a:lnTo>
                  <a:lnTo>
                    <a:pt x="229" y="393"/>
                  </a:lnTo>
                  <a:lnTo>
                    <a:pt x="222" y="393"/>
                  </a:lnTo>
                  <a:lnTo>
                    <a:pt x="215" y="390"/>
                  </a:lnTo>
                  <a:lnTo>
                    <a:pt x="208" y="388"/>
                  </a:lnTo>
                  <a:lnTo>
                    <a:pt x="201" y="385"/>
                  </a:lnTo>
                  <a:lnTo>
                    <a:pt x="194" y="385"/>
                  </a:lnTo>
                  <a:lnTo>
                    <a:pt x="189" y="383"/>
                  </a:lnTo>
                  <a:lnTo>
                    <a:pt x="182" y="381"/>
                  </a:lnTo>
                  <a:lnTo>
                    <a:pt x="177" y="376"/>
                  </a:lnTo>
                  <a:lnTo>
                    <a:pt x="170" y="374"/>
                  </a:lnTo>
                  <a:lnTo>
                    <a:pt x="165" y="371"/>
                  </a:lnTo>
                  <a:lnTo>
                    <a:pt x="161" y="369"/>
                  </a:lnTo>
                  <a:lnTo>
                    <a:pt x="156" y="364"/>
                  </a:lnTo>
                  <a:lnTo>
                    <a:pt x="151" y="362"/>
                  </a:lnTo>
                  <a:lnTo>
                    <a:pt x="146" y="357"/>
                  </a:lnTo>
                  <a:lnTo>
                    <a:pt x="142" y="352"/>
                  </a:lnTo>
                  <a:lnTo>
                    <a:pt x="137" y="350"/>
                  </a:lnTo>
                  <a:lnTo>
                    <a:pt x="135" y="345"/>
                  </a:lnTo>
                  <a:lnTo>
                    <a:pt x="130" y="341"/>
                  </a:lnTo>
                  <a:lnTo>
                    <a:pt x="127" y="336"/>
                  </a:lnTo>
                  <a:lnTo>
                    <a:pt x="125" y="331"/>
                  </a:lnTo>
                  <a:lnTo>
                    <a:pt x="123" y="326"/>
                  </a:lnTo>
                  <a:lnTo>
                    <a:pt x="120" y="322"/>
                  </a:lnTo>
                  <a:lnTo>
                    <a:pt x="118" y="317"/>
                  </a:lnTo>
                  <a:lnTo>
                    <a:pt x="118" y="31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1" name="TextBox 275"/>
            <p:cNvSpPr txBox="1"/>
            <p:nvPr/>
          </p:nvSpPr>
          <p:spPr>
            <a:xfrm>
              <a:off x="5575299" y="3177835"/>
              <a:ext cx="612001" cy="227324"/>
            </a:xfrm>
            <a:prstGeom prst="rect">
              <a:avLst/>
            </a:prstGeom>
            <a:grp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200" i="1" dirty="0">
                  <a:solidFill>
                    <a:srgbClr val="000000"/>
                  </a:solidFill>
                  <a:latin typeface="+mn-ea"/>
                  <a:ea typeface="+mn-ea"/>
                </a:rPr>
                <a:t>BGP</a:t>
              </a:r>
              <a:endParaRPr lang="zh-CN" altLang="en-US" sz="1200" i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6" name="组合 1292"/>
          <p:cNvGrpSpPr>
            <a:grpSpLocks noChangeAspect="1"/>
          </p:cNvGrpSpPr>
          <p:nvPr/>
        </p:nvGrpSpPr>
        <p:grpSpPr>
          <a:xfrm>
            <a:off x="4140192" y="4395939"/>
            <a:ext cx="1262947" cy="312582"/>
            <a:chOff x="5241853" y="3129121"/>
            <a:chExt cx="1285461" cy="384789"/>
          </a:xfrm>
          <a:solidFill>
            <a:srgbClr val="FFFFFF"/>
          </a:solidFill>
        </p:grpSpPr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5241853" y="3129121"/>
              <a:ext cx="1285461" cy="384789"/>
            </a:xfrm>
            <a:custGeom>
              <a:avLst/>
              <a:gdLst>
                <a:gd name="T0" fmla="*/ 99 w 574"/>
                <a:gd name="T1" fmla="*/ 300 h 395"/>
                <a:gd name="T2" fmla="*/ 71 w 574"/>
                <a:gd name="T3" fmla="*/ 277 h 395"/>
                <a:gd name="T4" fmla="*/ 57 w 574"/>
                <a:gd name="T5" fmla="*/ 251 h 395"/>
                <a:gd name="T6" fmla="*/ 54 w 574"/>
                <a:gd name="T7" fmla="*/ 222 h 395"/>
                <a:gd name="T8" fmla="*/ 61 w 574"/>
                <a:gd name="T9" fmla="*/ 208 h 395"/>
                <a:gd name="T10" fmla="*/ 42 w 574"/>
                <a:gd name="T11" fmla="*/ 201 h 395"/>
                <a:gd name="T12" fmla="*/ 19 w 574"/>
                <a:gd name="T13" fmla="*/ 185 h 395"/>
                <a:gd name="T14" fmla="*/ 5 w 574"/>
                <a:gd name="T15" fmla="*/ 163 h 395"/>
                <a:gd name="T16" fmla="*/ 0 w 574"/>
                <a:gd name="T17" fmla="*/ 137 h 395"/>
                <a:gd name="T18" fmla="*/ 12 w 574"/>
                <a:gd name="T19" fmla="*/ 109 h 395"/>
                <a:gd name="T20" fmla="*/ 35 w 574"/>
                <a:gd name="T21" fmla="*/ 88 h 395"/>
                <a:gd name="T22" fmla="*/ 68 w 574"/>
                <a:gd name="T23" fmla="*/ 76 h 395"/>
                <a:gd name="T24" fmla="*/ 97 w 574"/>
                <a:gd name="T25" fmla="*/ 76 h 395"/>
                <a:gd name="T26" fmla="*/ 97 w 574"/>
                <a:gd name="T27" fmla="*/ 69 h 395"/>
                <a:gd name="T28" fmla="*/ 97 w 574"/>
                <a:gd name="T29" fmla="*/ 57 h 395"/>
                <a:gd name="T30" fmla="*/ 106 w 574"/>
                <a:gd name="T31" fmla="*/ 36 h 395"/>
                <a:gd name="T32" fmla="*/ 130 w 574"/>
                <a:gd name="T33" fmla="*/ 19 h 395"/>
                <a:gd name="T34" fmla="*/ 161 w 574"/>
                <a:gd name="T35" fmla="*/ 12 h 395"/>
                <a:gd name="T36" fmla="*/ 187 w 574"/>
                <a:gd name="T37" fmla="*/ 12 h 395"/>
                <a:gd name="T38" fmla="*/ 203 w 574"/>
                <a:gd name="T39" fmla="*/ 15 h 395"/>
                <a:gd name="T40" fmla="*/ 217 w 574"/>
                <a:gd name="T41" fmla="*/ 22 h 395"/>
                <a:gd name="T42" fmla="*/ 231 w 574"/>
                <a:gd name="T43" fmla="*/ 29 h 395"/>
                <a:gd name="T44" fmla="*/ 238 w 574"/>
                <a:gd name="T45" fmla="*/ 24 h 395"/>
                <a:gd name="T46" fmla="*/ 262 w 574"/>
                <a:gd name="T47" fmla="*/ 12 h 395"/>
                <a:gd name="T48" fmla="*/ 290 w 574"/>
                <a:gd name="T49" fmla="*/ 3 h 395"/>
                <a:gd name="T50" fmla="*/ 321 w 574"/>
                <a:gd name="T51" fmla="*/ 0 h 395"/>
                <a:gd name="T52" fmla="*/ 361 w 574"/>
                <a:gd name="T53" fmla="*/ 3 h 395"/>
                <a:gd name="T54" fmla="*/ 394 w 574"/>
                <a:gd name="T55" fmla="*/ 15 h 395"/>
                <a:gd name="T56" fmla="*/ 420 w 574"/>
                <a:gd name="T57" fmla="*/ 33 h 395"/>
                <a:gd name="T58" fmla="*/ 439 w 574"/>
                <a:gd name="T59" fmla="*/ 52 h 395"/>
                <a:gd name="T60" fmla="*/ 461 w 574"/>
                <a:gd name="T61" fmla="*/ 55 h 395"/>
                <a:gd name="T62" fmla="*/ 482 w 574"/>
                <a:gd name="T63" fmla="*/ 62 h 395"/>
                <a:gd name="T64" fmla="*/ 498 w 574"/>
                <a:gd name="T65" fmla="*/ 78 h 395"/>
                <a:gd name="T66" fmla="*/ 505 w 574"/>
                <a:gd name="T67" fmla="*/ 92 h 395"/>
                <a:gd name="T68" fmla="*/ 510 w 574"/>
                <a:gd name="T69" fmla="*/ 104 h 395"/>
                <a:gd name="T70" fmla="*/ 531 w 574"/>
                <a:gd name="T71" fmla="*/ 111 h 395"/>
                <a:gd name="T72" fmla="*/ 553 w 574"/>
                <a:gd name="T73" fmla="*/ 126 h 395"/>
                <a:gd name="T74" fmla="*/ 572 w 574"/>
                <a:gd name="T75" fmla="*/ 152 h 395"/>
                <a:gd name="T76" fmla="*/ 574 w 574"/>
                <a:gd name="T77" fmla="*/ 180 h 395"/>
                <a:gd name="T78" fmla="*/ 560 w 574"/>
                <a:gd name="T79" fmla="*/ 206 h 395"/>
                <a:gd name="T80" fmla="*/ 541 w 574"/>
                <a:gd name="T81" fmla="*/ 220 h 395"/>
                <a:gd name="T82" fmla="*/ 524 w 574"/>
                <a:gd name="T83" fmla="*/ 227 h 395"/>
                <a:gd name="T84" fmla="*/ 534 w 574"/>
                <a:gd name="T85" fmla="*/ 234 h 395"/>
                <a:gd name="T86" fmla="*/ 543 w 574"/>
                <a:gd name="T87" fmla="*/ 246 h 395"/>
                <a:gd name="T88" fmla="*/ 550 w 574"/>
                <a:gd name="T89" fmla="*/ 258 h 395"/>
                <a:gd name="T90" fmla="*/ 546 w 574"/>
                <a:gd name="T91" fmla="*/ 286 h 395"/>
                <a:gd name="T92" fmla="*/ 524 w 574"/>
                <a:gd name="T93" fmla="*/ 315 h 395"/>
                <a:gd name="T94" fmla="*/ 489 w 574"/>
                <a:gd name="T95" fmla="*/ 336 h 395"/>
                <a:gd name="T96" fmla="*/ 451 w 574"/>
                <a:gd name="T97" fmla="*/ 345 h 395"/>
                <a:gd name="T98" fmla="*/ 427 w 574"/>
                <a:gd name="T99" fmla="*/ 348 h 395"/>
                <a:gd name="T100" fmla="*/ 404 w 574"/>
                <a:gd name="T101" fmla="*/ 345 h 395"/>
                <a:gd name="T102" fmla="*/ 385 w 574"/>
                <a:gd name="T103" fmla="*/ 343 h 395"/>
                <a:gd name="T104" fmla="*/ 364 w 574"/>
                <a:gd name="T105" fmla="*/ 364 h 395"/>
                <a:gd name="T106" fmla="*/ 335 w 574"/>
                <a:gd name="T107" fmla="*/ 378 h 395"/>
                <a:gd name="T108" fmla="*/ 302 w 574"/>
                <a:gd name="T109" fmla="*/ 390 h 395"/>
                <a:gd name="T110" fmla="*/ 250 w 574"/>
                <a:gd name="T111" fmla="*/ 395 h 395"/>
                <a:gd name="T112" fmla="*/ 189 w 574"/>
                <a:gd name="T113" fmla="*/ 383 h 395"/>
                <a:gd name="T114" fmla="*/ 142 w 574"/>
                <a:gd name="T115" fmla="*/ 352 h 395"/>
                <a:gd name="T116" fmla="*/ 118 w 574"/>
                <a:gd name="T117" fmla="*/ 312 h 3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74"/>
                <a:gd name="T178" fmla="*/ 0 h 395"/>
                <a:gd name="T179" fmla="*/ 574 w 574"/>
                <a:gd name="T180" fmla="*/ 395 h 39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74" h="395">
                  <a:moveTo>
                    <a:pt x="118" y="312"/>
                  </a:moveTo>
                  <a:lnTo>
                    <a:pt x="118" y="310"/>
                  </a:lnTo>
                  <a:lnTo>
                    <a:pt x="116" y="310"/>
                  </a:lnTo>
                  <a:lnTo>
                    <a:pt x="113" y="307"/>
                  </a:lnTo>
                  <a:lnTo>
                    <a:pt x="109" y="305"/>
                  </a:lnTo>
                  <a:lnTo>
                    <a:pt x="104" y="303"/>
                  </a:lnTo>
                  <a:lnTo>
                    <a:pt x="99" y="300"/>
                  </a:lnTo>
                  <a:lnTo>
                    <a:pt x="97" y="298"/>
                  </a:lnTo>
                  <a:lnTo>
                    <a:pt x="92" y="296"/>
                  </a:lnTo>
                  <a:lnTo>
                    <a:pt x="90" y="293"/>
                  </a:lnTo>
                  <a:lnTo>
                    <a:pt x="85" y="291"/>
                  </a:lnTo>
                  <a:lnTo>
                    <a:pt x="83" y="289"/>
                  </a:lnTo>
                  <a:lnTo>
                    <a:pt x="80" y="286"/>
                  </a:lnTo>
                  <a:lnTo>
                    <a:pt x="78" y="284"/>
                  </a:lnTo>
                  <a:lnTo>
                    <a:pt x="73" y="282"/>
                  </a:lnTo>
                  <a:lnTo>
                    <a:pt x="71" y="277"/>
                  </a:lnTo>
                  <a:lnTo>
                    <a:pt x="68" y="274"/>
                  </a:lnTo>
                  <a:lnTo>
                    <a:pt x="66" y="272"/>
                  </a:lnTo>
                  <a:lnTo>
                    <a:pt x="64" y="270"/>
                  </a:lnTo>
                  <a:lnTo>
                    <a:pt x="64" y="265"/>
                  </a:lnTo>
                  <a:lnTo>
                    <a:pt x="61" y="263"/>
                  </a:lnTo>
                  <a:lnTo>
                    <a:pt x="59" y="260"/>
                  </a:lnTo>
                  <a:lnTo>
                    <a:pt x="59" y="256"/>
                  </a:lnTo>
                  <a:lnTo>
                    <a:pt x="57" y="253"/>
                  </a:lnTo>
                  <a:lnTo>
                    <a:pt x="57" y="251"/>
                  </a:lnTo>
                  <a:lnTo>
                    <a:pt x="54" y="246"/>
                  </a:lnTo>
                  <a:lnTo>
                    <a:pt x="54" y="244"/>
                  </a:lnTo>
                  <a:lnTo>
                    <a:pt x="54" y="241"/>
                  </a:lnTo>
                  <a:lnTo>
                    <a:pt x="54" y="237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2"/>
                  </a:lnTo>
                  <a:lnTo>
                    <a:pt x="57" y="218"/>
                  </a:lnTo>
                  <a:lnTo>
                    <a:pt x="57" y="215"/>
                  </a:lnTo>
                  <a:lnTo>
                    <a:pt x="59" y="213"/>
                  </a:lnTo>
                  <a:lnTo>
                    <a:pt x="59" y="211"/>
                  </a:lnTo>
                  <a:lnTo>
                    <a:pt x="61" y="208"/>
                  </a:lnTo>
                  <a:lnTo>
                    <a:pt x="61" y="206"/>
                  </a:lnTo>
                  <a:lnTo>
                    <a:pt x="57" y="206"/>
                  </a:lnTo>
                  <a:lnTo>
                    <a:pt x="54" y="206"/>
                  </a:lnTo>
                  <a:lnTo>
                    <a:pt x="50" y="204"/>
                  </a:lnTo>
                  <a:lnTo>
                    <a:pt x="47" y="204"/>
                  </a:lnTo>
                  <a:lnTo>
                    <a:pt x="45" y="201"/>
                  </a:lnTo>
                  <a:lnTo>
                    <a:pt x="42" y="201"/>
                  </a:lnTo>
                  <a:lnTo>
                    <a:pt x="38" y="199"/>
                  </a:lnTo>
                  <a:lnTo>
                    <a:pt x="35" y="196"/>
                  </a:lnTo>
                  <a:lnTo>
                    <a:pt x="33" y="196"/>
                  </a:lnTo>
                  <a:lnTo>
                    <a:pt x="31" y="194"/>
                  </a:lnTo>
                  <a:lnTo>
                    <a:pt x="28" y="192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1" y="187"/>
                  </a:lnTo>
                  <a:lnTo>
                    <a:pt x="19" y="185"/>
                  </a:lnTo>
                  <a:lnTo>
                    <a:pt x="16" y="182"/>
                  </a:lnTo>
                  <a:lnTo>
                    <a:pt x="14" y="180"/>
                  </a:lnTo>
                  <a:lnTo>
                    <a:pt x="12" y="178"/>
                  </a:lnTo>
                  <a:lnTo>
                    <a:pt x="12" y="175"/>
                  </a:lnTo>
                  <a:lnTo>
                    <a:pt x="9" y="173"/>
                  </a:lnTo>
                  <a:lnTo>
                    <a:pt x="7" y="170"/>
                  </a:lnTo>
                  <a:lnTo>
                    <a:pt x="7" y="168"/>
                  </a:lnTo>
                  <a:lnTo>
                    <a:pt x="5" y="166"/>
                  </a:lnTo>
                  <a:lnTo>
                    <a:pt x="5" y="163"/>
                  </a:lnTo>
                  <a:lnTo>
                    <a:pt x="2" y="161"/>
                  </a:lnTo>
                  <a:lnTo>
                    <a:pt x="2" y="156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2" y="123"/>
                  </a:lnTo>
                  <a:lnTo>
                    <a:pt x="5" y="121"/>
                  </a:lnTo>
                  <a:lnTo>
                    <a:pt x="5" y="116"/>
                  </a:lnTo>
                  <a:lnTo>
                    <a:pt x="7" y="114"/>
                  </a:lnTo>
                  <a:lnTo>
                    <a:pt x="9" y="111"/>
                  </a:lnTo>
                  <a:lnTo>
                    <a:pt x="12" y="109"/>
                  </a:lnTo>
                  <a:lnTo>
                    <a:pt x="14" y="107"/>
                  </a:lnTo>
                  <a:lnTo>
                    <a:pt x="16" y="102"/>
                  </a:lnTo>
                  <a:lnTo>
                    <a:pt x="19" y="100"/>
                  </a:lnTo>
                  <a:lnTo>
                    <a:pt x="21" y="97"/>
                  </a:lnTo>
                  <a:lnTo>
                    <a:pt x="24" y="95"/>
                  </a:lnTo>
                  <a:lnTo>
                    <a:pt x="26" y="92"/>
                  </a:lnTo>
                  <a:lnTo>
                    <a:pt x="28" y="90"/>
                  </a:lnTo>
                  <a:lnTo>
                    <a:pt x="33" y="90"/>
                  </a:lnTo>
                  <a:lnTo>
                    <a:pt x="35" y="88"/>
                  </a:lnTo>
                  <a:lnTo>
                    <a:pt x="38" y="85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7" y="78"/>
                  </a:lnTo>
                  <a:lnTo>
                    <a:pt x="61" y="78"/>
                  </a:lnTo>
                  <a:lnTo>
                    <a:pt x="64" y="76"/>
                  </a:lnTo>
                  <a:lnTo>
                    <a:pt x="68" y="76"/>
                  </a:lnTo>
                  <a:lnTo>
                    <a:pt x="73" y="76"/>
                  </a:lnTo>
                  <a:lnTo>
                    <a:pt x="78" y="76"/>
                  </a:lnTo>
                  <a:lnTo>
                    <a:pt x="83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90" y="76"/>
                  </a:lnTo>
                  <a:lnTo>
                    <a:pt x="92" y="76"/>
                  </a:lnTo>
                  <a:lnTo>
                    <a:pt x="94" y="76"/>
                  </a:lnTo>
                  <a:lnTo>
                    <a:pt x="97" y="76"/>
                  </a:lnTo>
                  <a:lnTo>
                    <a:pt x="99" y="76"/>
                  </a:lnTo>
                  <a:lnTo>
                    <a:pt x="99" y="74"/>
                  </a:lnTo>
                  <a:lnTo>
                    <a:pt x="99" y="71"/>
                  </a:lnTo>
                  <a:lnTo>
                    <a:pt x="97" y="69"/>
                  </a:lnTo>
                  <a:lnTo>
                    <a:pt x="97" y="66"/>
                  </a:lnTo>
                  <a:lnTo>
                    <a:pt x="97" y="64"/>
                  </a:lnTo>
                  <a:lnTo>
                    <a:pt x="97" y="62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2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1" y="45"/>
                  </a:lnTo>
                  <a:lnTo>
                    <a:pt x="101" y="43"/>
                  </a:lnTo>
                  <a:lnTo>
                    <a:pt x="104" y="40"/>
                  </a:lnTo>
                  <a:lnTo>
                    <a:pt x="104" y="38"/>
                  </a:lnTo>
                  <a:lnTo>
                    <a:pt x="106" y="36"/>
                  </a:lnTo>
                  <a:lnTo>
                    <a:pt x="109" y="33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6" y="29"/>
                  </a:lnTo>
                  <a:lnTo>
                    <a:pt x="118" y="26"/>
                  </a:lnTo>
                  <a:lnTo>
                    <a:pt x="120" y="24"/>
                  </a:lnTo>
                  <a:lnTo>
                    <a:pt x="123" y="24"/>
                  </a:lnTo>
                  <a:lnTo>
                    <a:pt x="125" y="22"/>
                  </a:lnTo>
                  <a:lnTo>
                    <a:pt x="130" y="19"/>
                  </a:lnTo>
                  <a:lnTo>
                    <a:pt x="132" y="19"/>
                  </a:lnTo>
                  <a:lnTo>
                    <a:pt x="135" y="17"/>
                  </a:lnTo>
                  <a:lnTo>
                    <a:pt x="139" y="17"/>
                  </a:lnTo>
                  <a:lnTo>
                    <a:pt x="142" y="15"/>
                  </a:lnTo>
                  <a:lnTo>
                    <a:pt x="144" y="15"/>
                  </a:lnTo>
                  <a:lnTo>
                    <a:pt x="149" y="15"/>
                  </a:lnTo>
                  <a:lnTo>
                    <a:pt x="153" y="12"/>
                  </a:lnTo>
                  <a:lnTo>
                    <a:pt x="156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8" y="12"/>
                  </a:lnTo>
                  <a:lnTo>
                    <a:pt x="172" y="12"/>
                  </a:lnTo>
                  <a:lnTo>
                    <a:pt x="175" y="12"/>
                  </a:lnTo>
                  <a:lnTo>
                    <a:pt x="177" y="12"/>
                  </a:lnTo>
                  <a:lnTo>
                    <a:pt x="179" y="12"/>
                  </a:lnTo>
                  <a:lnTo>
                    <a:pt x="182" y="12"/>
                  </a:lnTo>
                  <a:lnTo>
                    <a:pt x="184" y="12"/>
                  </a:lnTo>
                  <a:lnTo>
                    <a:pt x="187" y="12"/>
                  </a:lnTo>
                  <a:lnTo>
                    <a:pt x="189" y="12"/>
                  </a:lnTo>
                  <a:lnTo>
                    <a:pt x="191" y="12"/>
                  </a:lnTo>
                  <a:lnTo>
                    <a:pt x="194" y="12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1" y="15"/>
                  </a:lnTo>
                  <a:lnTo>
                    <a:pt x="203" y="15"/>
                  </a:lnTo>
                  <a:lnTo>
                    <a:pt x="205" y="17"/>
                  </a:lnTo>
                  <a:lnTo>
                    <a:pt x="208" y="17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12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7" y="22"/>
                  </a:lnTo>
                  <a:lnTo>
                    <a:pt x="220" y="22"/>
                  </a:lnTo>
                  <a:lnTo>
                    <a:pt x="222" y="24"/>
                  </a:lnTo>
                  <a:lnTo>
                    <a:pt x="224" y="24"/>
                  </a:lnTo>
                  <a:lnTo>
                    <a:pt x="227" y="26"/>
                  </a:lnTo>
                  <a:lnTo>
                    <a:pt x="229" y="26"/>
                  </a:lnTo>
                  <a:lnTo>
                    <a:pt x="229" y="29"/>
                  </a:lnTo>
                  <a:lnTo>
                    <a:pt x="231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6" y="26"/>
                  </a:lnTo>
                  <a:lnTo>
                    <a:pt x="238" y="24"/>
                  </a:lnTo>
                  <a:lnTo>
                    <a:pt x="241" y="24"/>
                  </a:lnTo>
                  <a:lnTo>
                    <a:pt x="243" y="22"/>
                  </a:lnTo>
                  <a:lnTo>
                    <a:pt x="246" y="19"/>
                  </a:lnTo>
                  <a:lnTo>
                    <a:pt x="248" y="17"/>
                  </a:lnTo>
                  <a:lnTo>
                    <a:pt x="250" y="17"/>
                  </a:lnTo>
                  <a:lnTo>
                    <a:pt x="253" y="15"/>
                  </a:lnTo>
                  <a:lnTo>
                    <a:pt x="255" y="15"/>
                  </a:lnTo>
                  <a:lnTo>
                    <a:pt x="260" y="12"/>
                  </a:lnTo>
                  <a:lnTo>
                    <a:pt x="262" y="12"/>
                  </a:lnTo>
                  <a:lnTo>
                    <a:pt x="264" y="10"/>
                  </a:lnTo>
                  <a:lnTo>
                    <a:pt x="267" y="10"/>
                  </a:lnTo>
                  <a:lnTo>
                    <a:pt x="272" y="7"/>
                  </a:lnTo>
                  <a:lnTo>
                    <a:pt x="274" y="7"/>
                  </a:lnTo>
                  <a:lnTo>
                    <a:pt x="276" y="5"/>
                  </a:lnTo>
                  <a:lnTo>
                    <a:pt x="281" y="5"/>
                  </a:lnTo>
                  <a:lnTo>
                    <a:pt x="283" y="5"/>
                  </a:lnTo>
                  <a:lnTo>
                    <a:pt x="286" y="3"/>
                  </a:lnTo>
                  <a:lnTo>
                    <a:pt x="290" y="3"/>
                  </a:lnTo>
                  <a:lnTo>
                    <a:pt x="293" y="3"/>
                  </a:lnTo>
                  <a:lnTo>
                    <a:pt x="298" y="0"/>
                  </a:lnTo>
                  <a:lnTo>
                    <a:pt x="300" y="0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4" y="0"/>
                  </a:lnTo>
                  <a:lnTo>
                    <a:pt x="319" y="0"/>
                  </a:lnTo>
                  <a:lnTo>
                    <a:pt x="321" y="0"/>
                  </a:lnTo>
                  <a:lnTo>
                    <a:pt x="326" y="0"/>
                  </a:lnTo>
                  <a:lnTo>
                    <a:pt x="331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2" y="3"/>
                  </a:lnTo>
                  <a:lnTo>
                    <a:pt x="357" y="3"/>
                  </a:lnTo>
                  <a:lnTo>
                    <a:pt x="361" y="3"/>
                  </a:lnTo>
                  <a:lnTo>
                    <a:pt x="364" y="5"/>
                  </a:lnTo>
                  <a:lnTo>
                    <a:pt x="368" y="5"/>
                  </a:lnTo>
                  <a:lnTo>
                    <a:pt x="373" y="7"/>
                  </a:lnTo>
                  <a:lnTo>
                    <a:pt x="378" y="7"/>
                  </a:lnTo>
                  <a:lnTo>
                    <a:pt x="380" y="10"/>
                  </a:lnTo>
                  <a:lnTo>
                    <a:pt x="385" y="10"/>
                  </a:lnTo>
                  <a:lnTo>
                    <a:pt x="387" y="12"/>
                  </a:lnTo>
                  <a:lnTo>
                    <a:pt x="392" y="15"/>
                  </a:lnTo>
                  <a:lnTo>
                    <a:pt x="394" y="15"/>
                  </a:lnTo>
                  <a:lnTo>
                    <a:pt x="399" y="17"/>
                  </a:lnTo>
                  <a:lnTo>
                    <a:pt x="401" y="19"/>
                  </a:lnTo>
                  <a:lnTo>
                    <a:pt x="404" y="22"/>
                  </a:lnTo>
                  <a:lnTo>
                    <a:pt x="409" y="22"/>
                  </a:lnTo>
                  <a:lnTo>
                    <a:pt x="411" y="24"/>
                  </a:lnTo>
                  <a:lnTo>
                    <a:pt x="413" y="26"/>
                  </a:lnTo>
                  <a:lnTo>
                    <a:pt x="418" y="29"/>
                  </a:lnTo>
                  <a:lnTo>
                    <a:pt x="420" y="31"/>
                  </a:lnTo>
                  <a:lnTo>
                    <a:pt x="420" y="33"/>
                  </a:lnTo>
                  <a:lnTo>
                    <a:pt x="423" y="36"/>
                  </a:lnTo>
                  <a:lnTo>
                    <a:pt x="425" y="38"/>
                  </a:lnTo>
                  <a:lnTo>
                    <a:pt x="427" y="40"/>
                  </a:lnTo>
                  <a:lnTo>
                    <a:pt x="430" y="43"/>
                  </a:lnTo>
                  <a:lnTo>
                    <a:pt x="432" y="45"/>
                  </a:lnTo>
                  <a:lnTo>
                    <a:pt x="432" y="48"/>
                  </a:lnTo>
                  <a:lnTo>
                    <a:pt x="435" y="50"/>
                  </a:lnTo>
                  <a:lnTo>
                    <a:pt x="437" y="52"/>
                  </a:lnTo>
                  <a:lnTo>
                    <a:pt x="439" y="52"/>
                  </a:lnTo>
                  <a:lnTo>
                    <a:pt x="442" y="52"/>
                  </a:lnTo>
                  <a:lnTo>
                    <a:pt x="444" y="52"/>
                  </a:lnTo>
                  <a:lnTo>
                    <a:pt x="446" y="52"/>
                  </a:lnTo>
                  <a:lnTo>
                    <a:pt x="449" y="52"/>
                  </a:lnTo>
                  <a:lnTo>
                    <a:pt x="451" y="52"/>
                  </a:lnTo>
                  <a:lnTo>
                    <a:pt x="453" y="52"/>
                  </a:lnTo>
                  <a:lnTo>
                    <a:pt x="456" y="52"/>
                  </a:lnTo>
                  <a:lnTo>
                    <a:pt x="458" y="52"/>
                  </a:lnTo>
                  <a:lnTo>
                    <a:pt x="461" y="55"/>
                  </a:lnTo>
                  <a:lnTo>
                    <a:pt x="463" y="55"/>
                  </a:lnTo>
                  <a:lnTo>
                    <a:pt x="465" y="55"/>
                  </a:lnTo>
                  <a:lnTo>
                    <a:pt x="468" y="57"/>
                  </a:lnTo>
                  <a:lnTo>
                    <a:pt x="470" y="57"/>
                  </a:lnTo>
                  <a:lnTo>
                    <a:pt x="472" y="57"/>
                  </a:lnTo>
                  <a:lnTo>
                    <a:pt x="475" y="59"/>
                  </a:lnTo>
                  <a:lnTo>
                    <a:pt x="477" y="59"/>
                  </a:lnTo>
                  <a:lnTo>
                    <a:pt x="479" y="62"/>
                  </a:lnTo>
                  <a:lnTo>
                    <a:pt x="482" y="62"/>
                  </a:lnTo>
                  <a:lnTo>
                    <a:pt x="484" y="64"/>
                  </a:lnTo>
                  <a:lnTo>
                    <a:pt x="486" y="66"/>
                  </a:lnTo>
                  <a:lnTo>
                    <a:pt x="489" y="69"/>
                  </a:lnTo>
                  <a:lnTo>
                    <a:pt x="491" y="71"/>
                  </a:lnTo>
                  <a:lnTo>
                    <a:pt x="494" y="74"/>
                  </a:lnTo>
                  <a:lnTo>
                    <a:pt x="496" y="74"/>
                  </a:lnTo>
                  <a:lnTo>
                    <a:pt x="496" y="76"/>
                  </a:lnTo>
                  <a:lnTo>
                    <a:pt x="498" y="78"/>
                  </a:lnTo>
                  <a:lnTo>
                    <a:pt x="498" y="81"/>
                  </a:lnTo>
                  <a:lnTo>
                    <a:pt x="501" y="83"/>
                  </a:lnTo>
                  <a:lnTo>
                    <a:pt x="503" y="85"/>
                  </a:lnTo>
                  <a:lnTo>
                    <a:pt x="503" y="88"/>
                  </a:lnTo>
                  <a:lnTo>
                    <a:pt x="505" y="90"/>
                  </a:lnTo>
                  <a:lnTo>
                    <a:pt x="505" y="92"/>
                  </a:lnTo>
                  <a:lnTo>
                    <a:pt x="508" y="95"/>
                  </a:lnTo>
                  <a:lnTo>
                    <a:pt x="508" y="97"/>
                  </a:lnTo>
                  <a:lnTo>
                    <a:pt x="508" y="100"/>
                  </a:lnTo>
                  <a:lnTo>
                    <a:pt x="508" y="102"/>
                  </a:lnTo>
                  <a:lnTo>
                    <a:pt x="510" y="104"/>
                  </a:lnTo>
                  <a:lnTo>
                    <a:pt x="512" y="104"/>
                  </a:lnTo>
                  <a:lnTo>
                    <a:pt x="515" y="104"/>
                  </a:lnTo>
                  <a:lnTo>
                    <a:pt x="517" y="107"/>
                  </a:lnTo>
                  <a:lnTo>
                    <a:pt x="520" y="107"/>
                  </a:lnTo>
                  <a:lnTo>
                    <a:pt x="522" y="107"/>
                  </a:lnTo>
                  <a:lnTo>
                    <a:pt x="524" y="109"/>
                  </a:lnTo>
                  <a:lnTo>
                    <a:pt x="527" y="109"/>
                  </a:lnTo>
                  <a:lnTo>
                    <a:pt x="529" y="111"/>
                  </a:lnTo>
                  <a:lnTo>
                    <a:pt x="531" y="111"/>
                  </a:lnTo>
                  <a:lnTo>
                    <a:pt x="534" y="114"/>
                  </a:lnTo>
                  <a:lnTo>
                    <a:pt x="536" y="114"/>
                  </a:lnTo>
                  <a:lnTo>
                    <a:pt x="538" y="116"/>
                  </a:lnTo>
                  <a:lnTo>
                    <a:pt x="541" y="116"/>
                  </a:lnTo>
                  <a:lnTo>
                    <a:pt x="543" y="118"/>
                  </a:lnTo>
                  <a:lnTo>
                    <a:pt x="546" y="121"/>
                  </a:lnTo>
                  <a:lnTo>
                    <a:pt x="548" y="121"/>
                  </a:lnTo>
                  <a:lnTo>
                    <a:pt x="550" y="123"/>
                  </a:lnTo>
                  <a:lnTo>
                    <a:pt x="553" y="126"/>
                  </a:lnTo>
                  <a:lnTo>
                    <a:pt x="557" y="130"/>
                  </a:lnTo>
                  <a:lnTo>
                    <a:pt x="560" y="133"/>
                  </a:lnTo>
                  <a:lnTo>
                    <a:pt x="560" y="135"/>
                  </a:lnTo>
                  <a:lnTo>
                    <a:pt x="562" y="137"/>
                  </a:lnTo>
                  <a:lnTo>
                    <a:pt x="564" y="140"/>
                  </a:lnTo>
                  <a:lnTo>
                    <a:pt x="567" y="142"/>
                  </a:lnTo>
                  <a:lnTo>
                    <a:pt x="569" y="147"/>
                  </a:lnTo>
                  <a:lnTo>
                    <a:pt x="569" y="149"/>
                  </a:lnTo>
                  <a:lnTo>
                    <a:pt x="572" y="152"/>
                  </a:lnTo>
                  <a:lnTo>
                    <a:pt x="572" y="156"/>
                  </a:lnTo>
                  <a:lnTo>
                    <a:pt x="574" y="159"/>
                  </a:lnTo>
                  <a:lnTo>
                    <a:pt x="574" y="161"/>
                  </a:lnTo>
                  <a:lnTo>
                    <a:pt x="574" y="166"/>
                  </a:lnTo>
                  <a:lnTo>
                    <a:pt x="574" y="168"/>
                  </a:lnTo>
                  <a:lnTo>
                    <a:pt x="574" y="170"/>
                  </a:lnTo>
                  <a:lnTo>
                    <a:pt x="574" y="175"/>
                  </a:lnTo>
                  <a:lnTo>
                    <a:pt x="574" y="178"/>
                  </a:lnTo>
                  <a:lnTo>
                    <a:pt x="574" y="180"/>
                  </a:lnTo>
                  <a:lnTo>
                    <a:pt x="572" y="182"/>
                  </a:lnTo>
                  <a:lnTo>
                    <a:pt x="572" y="187"/>
                  </a:lnTo>
                  <a:lnTo>
                    <a:pt x="569" y="189"/>
                  </a:lnTo>
                  <a:lnTo>
                    <a:pt x="569" y="192"/>
                  </a:lnTo>
                  <a:lnTo>
                    <a:pt x="567" y="196"/>
                  </a:lnTo>
                  <a:lnTo>
                    <a:pt x="564" y="199"/>
                  </a:lnTo>
                  <a:lnTo>
                    <a:pt x="562" y="201"/>
                  </a:lnTo>
                  <a:lnTo>
                    <a:pt x="562" y="204"/>
                  </a:lnTo>
                  <a:lnTo>
                    <a:pt x="560" y="206"/>
                  </a:lnTo>
                  <a:lnTo>
                    <a:pt x="555" y="208"/>
                  </a:lnTo>
                  <a:lnTo>
                    <a:pt x="553" y="211"/>
                  </a:lnTo>
                  <a:lnTo>
                    <a:pt x="550" y="213"/>
                  </a:lnTo>
                  <a:lnTo>
                    <a:pt x="548" y="215"/>
                  </a:lnTo>
                  <a:lnTo>
                    <a:pt x="546" y="215"/>
                  </a:lnTo>
                  <a:lnTo>
                    <a:pt x="546" y="218"/>
                  </a:lnTo>
                  <a:lnTo>
                    <a:pt x="543" y="218"/>
                  </a:lnTo>
                  <a:lnTo>
                    <a:pt x="541" y="220"/>
                  </a:lnTo>
                  <a:lnTo>
                    <a:pt x="538" y="220"/>
                  </a:lnTo>
                  <a:lnTo>
                    <a:pt x="536" y="222"/>
                  </a:lnTo>
                  <a:lnTo>
                    <a:pt x="534" y="222"/>
                  </a:lnTo>
                  <a:lnTo>
                    <a:pt x="531" y="225"/>
                  </a:lnTo>
                  <a:lnTo>
                    <a:pt x="529" y="225"/>
                  </a:lnTo>
                  <a:lnTo>
                    <a:pt x="527" y="225"/>
                  </a:lnTo>
                  <a:lnTo>
                    <a:pt x="524" y="227"/>
                  </a:lnTo>
                  <a:lnTo>
                    <a:pt x="527" y="227"/>
                  </a:lnTo>
                  <a:lnTo>
                    <a:pt x="529" y="230"/>
                  </a:lnTo>
                  <a:lnTo>
                    <a:pt x="531" y="232"/>
                  </a:lnTo>
                  <a:lnTo>
                    <a:pt x="534" y="232"/>
                  </a:lnTo>
                  <a:lnTo>
                    <a:pt x="534" y="234"/>
                  </a:lnTo>
                  <a:lnTo>
                    <a:pt x="536" y="234"/>
                  </a:lnTo>
                  <a:lnTo>
                    <a:pt x="536" y="237"/>
                  </a:lnTo>
                  <a:lnTo>
                    <a:pt x="538" y="237"/>
                  </a:lnTo>
                  <a:lnTo>
                    <a:pt x="538" y="239"/>
                  </a:lnTo>
                  <a:lnTo>
                    <a:pt x="541" y="241"/>
                  </a:lnTo>
                  <a:lnTo>
                    <a:pt x="543" y="244"/>
                  </a:lnTo>
                  <a:lnTo>
                    <a:pt x="543" y="246"/>
                  </a:lnTo>
                  <a:lnTo>
                    <a:pt x="546" y="246"/>
                  </a:lnTo>
                  <a:lnTo>
                    <a:pt x="546" y="248"/>
                  </a:lnTo>
                  <a:lnTo>
                    <a:pt x="548" y="251"/>
                  </a:lnTo>
                  <a:lnTo>
                    <a:pt x="548" y="253"/>
                  </a:lnTo>
                  <a:lnTo>
                    <a:pt x="548" y="256"/>
                  </a:lnTo>
                  <a:lnTo>
                    <a:pt x="550" y="256"/>
                  </a:lnTo>
                  <a:lnTo>
                    <a:pt x="550" y="258"/>
                  </a:lnTo>
                  <a:lnTo>
                    <a:pt x="550" y="263"/>
                  </a:lnTo>
                  <a:lnTo>
                    <a:pt x="550" y="265"/>
                  </a:lnTo>
                  <a:lnTo>
                    <a:pt x="550" y="270"/>
                  </a:lnTo>
                  <a:lnTo>
                    <a:pt x="550" y="272"/>
                  </a:lnTo>
                  <a:lnTo>
                    <a:pt x="550" y="274"/>
                  </a:lnTo>
                  <a:lnTo>
                    <a:pt x="550" y="279"/>
                  </a:lnTo>
                  <a:lnTo>
                    <a:pt x="548" y="282"/>
                  </a:lnTo>
                  <a:lnTo>
                    <a:pt x="546" y="286"/>
                  </a:lnTo>
                  <a:lnTo>
                    <a:pt x="546" y="289"/>
                  </a:lnTo>
                  <a:lnTo>
                    <a:pt x="543" y="293"/>
                  </a:lnTo>
                  <a:lnTo>
                    <a:pt x="541" y="296"/>
                  </a:lnTo>
                  <a:lnTo>
                    <a:pt x="538" y="298"/>
                  </a:lnTo>
                  <a:lnTo>
                    <a:pt x="536" y="303"/>
                  </a:lnTo>
                  <a:lnTo>
                    <a:pt x="534" y="305"/>
                  </a:lnTo>
                  <a:lnTo>
                    <a:pt x="531" y="307"/>
                  </a:lnTo>
                  <a:lnTo>
                    <a:pt x="529" y="310"/>
                  </a:lnTo>
                  <a:lnTo>
                    <a:pt x="524" y="315"/>
                  </a:lnTo>
                  <a:lnTo>
                    <a:pt x="522" y="317"/>
                  </a:lnTo>
                  <a:lnTo>
                    <a:pt x="517" y="319"/>
                  </a:lnTo>
                  <a:lnTo>
                    <a:pt x="515" y="322"/>
                  </a:lnTo>
                  <a:lnTo>
                    <a:pt x="510" y="324"/>
                  </a:lnTo>
                  <a:lnTo>
                    <a:pt x="508" y="326"/>
                  </a:lnTo>
                  <a:lnTo>
                    <a:pt x="503" y="329"/>
                  </a:lnTo>
                  <a:lnTo>
                    <a:pt x="498" y="331"/>
                  </a:lnTo>
                  <a:lnTo>
                    <a:pt x="494" y="333"/>
                  </a:lnTo>
                  <a:lnTo>
                    <a:pt x="489" y="336"/>
                  </a:lnTo>
                  <a:lnTo>
                    <a:pt x="484" y="338"/>
                  </a:lnTo>
                  <a:lnTo>
                    <a:pt x="479" y="338"/>
                  </a:lnTo>
                  <a:lnTo>
                    <a:pt x="475" y="341"/>
                  </a:lnTo>
                  <a:lnTo>
                    <a:pt x="470" y="343"/>
                  </a:lnTo>
                  <a:lnTo>
                    <a:pt x="465" y="343"/>
                  </a:lnTo>
                  <a:lnTo>
                    <a:pt x="458" y="343"/>
                  </a:lnTo>
                  <a:lnTo>
                    <a:pt x="456" y="345"/>
                  </a:lnTo>
                  <a:lnTo>
                    <a:pt x="453" y="345"/>
                  </a:lnTo>
                  <a:lnTo>
                    <a:pt x="451" y="345"/>
                  </a:lnTo>
                  <a:lnTo>
                    <a:pt x="449" y="345"/>
                  </a:lnTo>
                  <a:lnTo>
                    <a:pt x="446" y="345"/>
                  </a:lnTo>
                  <a:lnTo>
                    <a:pt x="444" y="345"/>
                  </a:lnTo>
                  <a:lnTo>
                    <a:pt x="442" y="345"/>
                  </a:lnTo>
                  <a:lnTo>
                    <a:pt x="439" y="345"/>
                  </a:lnTo>
                  <a:lnTo>
                    <a:pt x="435" y="348"/>
                  </a:lnTo>
                  <a:lnTo>
                    <a:pt x="432" y="348"/>
                  </a:lnTo>
                  <a:lnTo>
                    <a:pt x="430" y="348"/>
                  </a:lnTo>
                  <a:lnTo>
                    <a:pt x="427" y="348"/>
                  </a:lnTo>
                  <a:lnTo>
                    <a:pt x="425" y="348"/>
                  </a:lnTo>
                  <a:lnTo>
                    <a:pt x="420" y="348"/>
                  </a:lnTo>
                  <a:lnTo>
                    <a:pt x="418" y="348"/>
                  </a:lnTo>
                  <a:lnTo>
                    <a:pt x="416" y="345"/>
                  </a:lnTo>
                  <a:lnTo>
                    <a:pt x="413" y="345"/>
                  </a:lnTo>
                  <a:lnTo>
                    <a:pt x="411" y="345"/>
                  </a:lnTo>
                  <a:lnTo>
                    <a:pt x="409" y="345"/>
                  </a:lnTo>
                  <a:lnTo>
                    <a:pt x="404" y="345"/>
                  </a:lnTo>
                  <a:lnTo>
                    <a:pt x="401" y="345"/>
                  </a:lnTo>
                  <a:lnTo>
                    <a:pt x="399" y="343"/>
                  </a:lnTo>
                  <a:lnTo>
                    <a:pt x="397" y="343"/>
                  </a:lnTo>
                  <a:lnTo>
                    <a:pt x="394" y="343"/>
                  </a:lnTo>
                  <a:lnTo>
                    <a:pt x="392" y="343"/>
                  </a:lnTo>
                  <a:lnTo>
                    <a:pt x="390" y="343"/>
                  </a:lnTo>
                  <a:lnTo>
                    <a:pt x="387" y="341"/>
                  </a:lnTo>
                  <a:lnTo>
                    <a:pt x="385" y="343"/>
                  </a:lnTo>
                  <a:lnTo>
                    <a:pt x="385" y="345"/>
                  </a:lnTo>
                  <a:lnTo>
                    <a:pt x="383" y="348"/>
                  </a:lnTo>
                  <a:lnTo>
                    <a:pt x="380" y="350"/>
                  </a:lnTo>
                  <a:lnTo>
                    <a:pt x="378" y="352"/>
                  </a:lnTo>
                  <a:lnTo>
                    <a:pt x="375" y="355"/>
                  </a:lnTo>
                  <a:lnTo>
                    <a:pt x="373" y="357"/>
                  </a:lnTo>
                  <a:lnTo>
                    <a:pt x="371" y="359"/>
                  </a:lnTo>
                  <a:lnTo>
                    <a:pt x="366" y="362"/>
                  </a:lnTo>
                  <a:lnTo>
                    <a:pt x="364" y="364"/>
                  </a:lnTo>
                  <a:lnTo>
                    <a:pt x="361" y="367"/>
                  </a:lnTo>
                  <a:lnTo>
                    <a:pt x="359" y="367"/>
                  </a:lnTo>
                  <a:lnTo>
                    <a:pt x="354" y="369"/>
                  </a:lnTo>
                  <a:lnTo>
                    <a:pt x="352" y="371"/>
                  </a:lnTo>
                  <a:lnTo>
                    <a:pt x="349" y="374"/>
                  </a:lnTo>
                  <a:lnTo>
                    <a:pt x="345" y="374"/>
                  </a:lnTo>
                  <a:lnTo>
                    <a:pt x="342" y="376"/>
                  </a:lnTo>
                  <a:lnTo>
                    <a:pt x="340" y="378"/>
                  </a:lnTo>
                  <a:lnTo>
                    <a:pt x="335" y="378"/>
                  </a:lnTo>
                  <a:lnTo>
                    <a:pt x="333" y="381"/>
                  </a:lnTo>
                  <a:lnTo>
                    <a:pt x="328" y="383"/>
                  </a:lnTo>
                  <a:lnTo>
                    <a:pt x="326" y="383"/>
                  </a:lnTo>
                  <a:lnTo>
                    <a:pt x="321" y="385"/>
                  </a:lnTo>
                  <a:lnTo>
                    <a:pt x="316" y="385"/>
                  </a:lnTo>
                  <a:lnTo>
                    <a:pt x="314" y="388"/>
                  </a:lnTo>
                  <a:lnTo>
                    <a:pt x="312" y="388"/>
                  </a:lnTo>
                  <a:lnTo>
                    <a:pt x="307" y="388"/>
                  </a:lnTo>
                  <a:lnTo>
                    <a:pt x="302" y="390"/>
                  </a:lnTo>
                  <a:lnTo>
                    <a:pt x="298" y="390"/>
                  </a:lnTo>
                  <a:lnTo>
                    <a:pt x="295" y="393"/>
                  </a:lnTo>
                  <a:lnTo>
                    <a:pt x="290" y="393"/>
                  </a:lnTo>
                  <a:lnTo>
                    <a:pt x="286" y="393"/>
                  </a:lnTo>
                  <a:lnTo>
                    <a:pt x="279" y="395"/>
                  </a:lnTo>
                  <a:lnTo>
                    <a:pt x="272" y="395"/>
                  </a:lnTo>
                  <a:lnTo>
                    <a:pt x="264" y="395"/>
                  </a:lnTo>
                  <a:lnTo>
                    <a:pt x="257" y="395"/>
                  </a:lnTo>
                  <a:lnTo>
                    <a:pt x="250" y="395"/>
                  </a:lnTo>
                  <a:lnTo>
                    <a:pt x="243" y="395"/>
                  </a:lnTo>
                  <a:lnTo>
                    <a:pt x="236" y="395"/>
                  </a:lnTo>
                  <a:lnTo>
                    <a:pt x="229" y="393"/>
                  </a:lnTo>
                  <a:lnTo>
                    <a:pt x="222" y="393"/>
                  </a:lnTo>
                  <a:lnTo>
                    <a:pt x="215" y="390"/>
                  </a:lnTo>
                  <a:lnTo>
                    <a:pt x="208" y="388"/>
                  </a:lnTo>
                  <a:lnTo>
                    <a:pt x="201" y="385"/>
                  </a:lnTo>
                  <a:lnTo>
                    <a:pt x="194" y="385"/>
                  </a:lnTo>
                  <a:lnTo>
                    <a:pt x="189" y="383"/>
                  </a:lnTo>
                  <a:lnTo>
                    <a:pt x="182" y="381"/>
                  </a:lnTo>
                  <a:lnTo>
                    <a:pt x="177" y="376"/>
                  </a:lnTo>
                  <a:lnTo>
                    <a:pt x="170" y="374"/>
                  </a:lnTo>
                  <a:lnTo>
                    <a:pt x="165" y="371"/>
                  </a:lnTo>
                  <a:lnTo>
                    <a:pt x="161" y="369"/>
                  </a:lnTo>
                  <a:lnTo>
                    <a:pt x="156" y="364"/>
                  </a:lnTo>
                  <a:lnTo>
                    <a:pt x="151" y="362"/>
                  </a:lnTo>
                  <a:lnTo>
                    <a:pt x="146" y="357"/>
                  </a:lnTo>
                  <a:lnTo>
                    <a:pt x="142" y="352"/>
                  </a:lnTo>
                  <a:lnTo>
                    <a:pt x="137" y="350"/>
                  </a:lnTo>
                  <a:lnTo>
                    <a:pt x="135" y="345"/>
                  </a:lnTo>
                  <a:lnTo>
                    <a:pt x="130" y="341"/>
                  </a:lnTo>
                  <a:lnTo>
                    <a:pt x="127" y="336"/>
                  </a:lnTo>
                  <a:lnTo>
                    <a:pt x="125" y="331"/>
                  </a:lnTo>
                  <a:lnTo>
                    <a:pt x="123" y="326"/>
                  </a:lnTo>
                  <a:lnTo>
                    <a:pt x="120" y="322"/>
                  </a:lnTo>
                  <a:lnTo>
                    <a:pt x="118" y="317"/>
                  </a:lnTo>
                  <a:lnTo>
                    <a:pt x="118" y="31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9" name="TextBox 275"/>
            <p:cNvSpPr txBox="1"/>
            <p:nvPr/>
          </p:nvSpPr>
          <p:spPr>
            <a:xfrm>
              <a:off x="5575299" y="3177835"/>
              <a:ext cx="612001" cy="227324"/>
            </a:xfrm>
            <a:prstGeom prst="rect">
              <a:avLst/>
            </a:prstGeom>
            <a:grp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200" i="1" dirty="0">
                  <a:solidFill>
                    <a:srgbClr val="000000"/>
                  </a:solidFill>
                  <a:latin typeface="+mn-ea"/>
                  <a:ea typeface="+mn-ea"/>
                </a:rPr>
                <a:t>BGP</a:t>
              </a:r>
              <a:endParaRPr lang="zh-CN" altLang="en-US" sz="1200" i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48" name="AutoShape 21"/>
          <p:cNvCxnSpPr>
            <a:cxnSpLocks noChangeShapeType="1"/>
            <a:stCxn id="199" idx="2"/>
            <a:endCxn id="207" idx="0"/>
          </p:cNvCxnSpPr>
          <p:nvPr/>
        </p:nvCxnSpPr>
        <p:spPr bwMode="auto">
          <a:xfrm flipH="1">
            <a:off x="2354561" y="3302611"/>
            <a:ext cx="3112023" cy="700159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AutoShape 21"/>
          <p:cNvCxnSpPr>
            <a:cxnSpLocks noChangeShapeType="1"/>
            <a:stCxn id="199" idx="2"/>
            <a:endCxn id="208" idx="0"/>
          </p:cNvCxnSpPr>
          <p:nvPr/>
        </p:nvCxnSpPr>
        <p:spPr bwMode="auto">
          <a:xfrm flipH="1">
            <a:off x="2900648" y="3302611"/>
            <a:ext cx="2565936" cy="687368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0" name="AutoShape 21"/>
          <p:cNvCxnSpPr>
            <a:cxnSpLocks noChangeShapeType="1"/>
            <a:stCxn id="199" idx="2"/>
            <a:endCxn id="290" idx="0"/>
          </p:cNvCxnSpPr>
          <p:nvPr/>
        </p:nvCxnSpPr>
        <p:spPr bwMode="auto">
          <a:xfrm flipH="1">
            <a:off x="4455191" y="3302611"/>
            <a:ext cx="1011392" cy="67233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" name="AutoShape 21"/>
          <p:cNvCxnSpPr>
            <a:cxnSpLocks noChangeShapeType="1"/>
            <a:stCxn id="199" idx="2"/>
            <a:endCxn id="287" idx="0"/>
          </p:cNvCxnSpPr>
          <p:nvPr/>
        </p:nvCxnSpPr>
        <p:spPr bwMode="auto">
          <a:xfrm flipH="1">
            <a:off x="4999264" y="3302611"/>
            <a:ext cx="467320" cy="67233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AutoShape 21"/>
          <p:cNvCxnSpPr>
            <a:cxnSpLocks noChangeShapeType="1"/>
            <a:stCxn id="187" idx="2"/>
            <a:endCxn id="207" idx="0"/>
          </p:cNvCxnSpPr>
          <p:nvPr/>
        </p:nvCxnSpPr>
        <p:spPr bwMode="auto">
          <a:xfrm flipH="1">
            <a:off x="2354561" y="3315441"/>
            <a:ext cx="514460" cy="687329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4" name="AutoShape 21"/>
          <p:cNvCxnSpPr>
            <a:cxnSpLocks noChangeShapeType="1"/>
            <a:stCxn id="187" idx="2"/>
            <a:endCxn id="208" idx="0"/>
          </p:cNvCxnSpPr>
          <p:nvPr/>
        </p:nvCxnSpPr>
        <p:spPr bwMode="auto">
          <a:xfrm>
            <a:off x="2869021" y="3315441"/>
            <a:ext cx="31627" cy="674538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5" name="AutoShape 21"/>
          <p:cNvCxnSpPr>
            <a:cxnSpLocks noChangeShapeType="1"/>
            <a:endCxn id="290" idx="0"/>
          </p:cNvCxnSpPr>
          <p:nvPr/>
        </p:nvCxnSpPr>
        <p:spPr bwMode="auto">
          <a:xfrm>
            <a:off x="2826571" y="3367150"/>
            <a:ext cx="1628620" cy="607798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AutoShape 21"/>
          <p:cNvCxnSpPr>
            <a:cxnSpLocks noChangeShapeType="1"/>
            <a:stCxn id="187" idx="2"/>
            <a:endCxn id="287" idx="0"/>
          </p:cNvCxnSpPr>
          <p:nvPr/>
        </p:nvCxnSpPr>
        <p:spPr bwMode="auto">
          <a:xfrm>
            <a:off x="2869021" y="3315441"/>
            <a:ext cx="2130243" cy="65950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 Box 45"/>
          <p:cNvSpPr txBox="1">
            <a:spLocks noChangeArrowheads="1"/>
          </p:cNvSpPr>
          <p:nvPr/>
        </p:nvSpPr>
        <p:spPr bwMode="auto">
          <a:xfrm>
            <a:off x="2170902" y="2702826"/>
            <a:ext cx="531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内网</a:t>
            </a:r>
            <a:endParaRPr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4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台</a:t>
            </a:r>
            <a:endParaRPr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58" name="Line 58"/>
          <p:cNvSpPr>
            <a:spLocks noChangeShapeType="1"/>
          </p:cNvSpPr>
          <p:nvPr/>
        </p:nvSpPr>
        <p:spPr bwMode="auto">
          <a:xfrm>
            <a:off x="2271489" y="3128803"/>
            <a:ext cx="275220" cy="11464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59" name="Text Box 45"/>
          <p:cNvSpPr txBox="1">
            <a:spLocks noChangeArrowheads="1"/>
          </p:cNvSpPr>
          <p:nvPr/>
        </p:nvSpPr>
        <p:spPr bwMode="auto">
          <a:xfrm>
            <a:off x="4757782" y="2702825"/>
            <a:ext cx="560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外网</a:t>
            </a:r>
            <a:endParaRPr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4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台</a:t>
            </a:r>
            <a:endParaRPr lang="en-US" altLang="zh-CN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0" name="Line 58"/>
          <p:cNvSpPr>
            <a:spLocks noChangeShapeType="1"/>
          </p:cNvSpPr>
          <p:nvPr/>
        </p:nvSpPr>
        <p:spPr bwMode="auto">
          <a:xfrm>
            <a:off x="4850261" y="3136622"/>
            <a:ext cx="275220" cy="11464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61" name="组合 1292"/>
          <p:cNvGrpSpPr>
            <a:grpSpLocks noChangeAspect="1"/>
          </p:cNvGrpSpPr>
          <p:nvPr/>
        </p:nvGrpSpPr>
        <p:grpSpPr>
          <a:xfrm>
            <a:off x="1937730" y="3572561"/>
            <a:ext cx="3383231" cy="312582"/>
            <a:chOff x="5241853" y="3129121"/>
            <a:chExt cx="1285461" cy="384789"/>
          </a:xfrm>
          <a:solidFill>
            <a:srgbClr val="FFFFFF"/>
          </a:solidFill>
        </p:grpSpPr>
        <p:sp>
          <p:nvSpPr>
            <p:cNvPr id="266" name="Freeform 269"/>
            <p:cNvSpPr>
              <a:spLocks/>
            </p:cNvSpPr>
            <p:nvPr/>
          </p:nvSpPr>
          <p:spPr bwMode="auto">
            <a:xfrm>
              <a:off x="5241853" y="3129121"/>
              <a:ext cx="1285461" cy="384789"/>
            </a:xfrm>
            <a:custGeom>
              <a:avLst/>
              <a:gdLst>
                <a:gd name="T0" fmla="*/ 99 w 574"/>
                <a:gd name="T1" fmla="*/ 300 h 395"/>
                <a:gd name="T2" fmla="*/ 71 w 574"/>
                <a:gd name="T3" fmla="*/ 277 h 395"/>
                <a:gd name="T4" fmla="*/ 57 w 574"/>
                <a:gd name="T5" fmla="*/ 251 h 395"/>
                <a:gd name="T6" fmla="*/ 54 w 574"/>
                <a:gd name="T7" fmla="*/ 222 h 395"/>
                <a:gd name="T8" fmla="*/ 61 w 574"/>
                <a:gd name="T9" fmla="*/ 208 h 395"/>
                <a:gd name="T10" fmla="*/ 42 w 574"/>
                <a:gd name="T11" fmla="*/ 201 h 395"/>
                <a:gd name="T12" fmla="*/ 19 w 574"/>
                <a:gd name="T13" fmla="*/ 185 h 395"/>
                <a:gd name="T14" fmla="*/ 5 w 574"/>
                <a:gd name="T15" fmla="*/ 163 h 395"/>
                <a:gd name="T16" fmla="*/ 0 w 574"/>
                <a:gd name="T17" fmla="*/ 137 h 395"/>
                <a:gd name="T18" fmla="*/ 12 w 574"/>
                <a:gd name="T19" fmla="*/ 109 h 395"/>
                <a:gd name="T20" fmla="*/ 35 w 574"/>
                <a:gd name="T21" fmla="*/ 88 h 395"/>
                <a:gd name="T22" fmla="*/ 68 w 574"/>
                <a:gd name="T23" fmla="*/ 76 h 395"/>
                <a:gd name="T24" fmla="*/ 97 w 574"/>
                <a:gd name="T25" fmla="*/ 76 h 395"/>
                <a:gd name="T26" fmla="*/ 97 w 574"/>
                <a:gd name="T27" fmla="*/ 69 h 395"/>
                <a:gd name="T28" fmla="*/ 97 w 574"/>
                <a:gd name="T29" fmla="*/ 57 h 395"/>
                <a:gd name="T30" fmla="*/ 106 w 574"/>
                <a:gd name="T31" fmla="*/ 36 h 395"/>
                <a:gd name="T32" fmla="*/ 130 w 574"/>
                <a:gd name="T33" fmla="*/ 19 h 395"/>
                <a:gd name="T34" fmla="*/ 161 w 574"/>
                <a:gd name="T35" fmla="*/ 12 h 395"/>
                <a:gd name="T36" fmla="*/ 187 w 574"/>
                <a:gd name="T37" fmla="*/ 12 h 395"/>
                <a:gd name="T38" fmla="*/ 203 w 574"/>
                <a:gd name="T39" fmla="*/ 15 h 395"/>
                <a:gd name="T40" fmla="*/ 217 w 574"/>
                <a:gd name="T41" fmla="*/ 22 h 395"/>
                <a:gd name="T42" fmla="*/ 231 w 574"/>
                <a:gd name="T43" fmla="*/ 29 h 395"/>
                <a:gd name="T44" fmla="*/ 238 w 574"/>
                <a:gd name="T45" fmla="*/ 24 h 395"/>
                <a:gd name="T46" fmla="*/ 262 w 574"/>
                <a:gd name="T47" fmla="*/ 12 h 395"/>
                <a:gd name="T48" fmla="*/ 290 w 574"/>
                <a:gd name="T49" fmla="*/ 3 h 395"/>
                <a:gd name="T50" fmla="*/ 321 w 574"/>
                <a:gd name="T51" fmla="*/ 0 h 395"/>
                <a:gd name="T52" fmla="*/ 361 w 574"/>
                <a:gd name="T53" fmla="*/ 3 h 395"/>
                <a:gd name="T54" fmla="*/ 394 w 574"/>
                <a:gd name="T55" fmla="*/ 15 h 395"/>
                <a:gd name="T56" fmla="*/ 420 w 574"/>
                <a:gd name="T57" fmla="*/ 33 h 395"/>
                <a:gd name="T58" fmla="*/ 439 w 574"/>
                <a:gd name="T59" fmla="*/ 52 h 395"/>
                <a:gd name="T60" fmla="*/ 461 w 574"/>
                <a:gd name="T61" fmla="*/ 55 h 395"/>
                <a:gd name="T62" fmla="*/ 482 w 574"/>
                <a:gd name="T63" fmla="*/ 62 h 395"/>
                <a:gd name="T64" fmla="*/ 498 w 574"/>
                <a:gd name="T65" fmla="*/ 78 h 395"/>
                <a:gd name="T66" fmla="*/ 505 w 574"/>
                <a:gd name="T67" fmla="*/ 92 h 395"/>
                <a:gd name="T68" fmla="*/ 510 w 574"/>
                <a:gd name="T69" fmla="*/ 104 h 395"/>
                <a:gd name="T70" fmla="*/ 531 w 574"/>
                <a:gd name="T71" fmla="*/ 111 h 395"/>
                <a:gd name="T72" fmla="*/ 553 w 574"/>
                <a:gd name="T73" fmla="*/ 126 h 395"/>
                <a:gd name="T74" fmla="*/ 572 w 574"/>
                <a:gd name="T75" fmla="*/ 152 h 395"/>
                <a:gd name="T76" fmla="*/ 574 w 574"/>
                <a:gd name="T77" fmla="*/ 180 h 395"/>
                <a:gd name="T78" fmla="*/ 560 w 574"/>
                <a:gd name="T79" fmla="*/ 206 h 395"/>
                <a:gd name="T80" fmla="*/ 541 w 574"/>
                <a:gd name="T81" fmla="*/ 220 h 395"/>
                <a:gd name="T82" fmla="*/ 524 w 574"/>
                <a:gd name="T83" fmla="*/ 227 h 395"/>
                <a:gd name="T84" fmla="*/ 534 w 574"/>
                <a:gd name="T85" fmla="*/ 234 h 395"/>
                <a:gd name="T86" fmla="*/ 543 w 574"/>
                <a:gd name="T87" fmla="*/ 246 h 395"/>
                <a:gd name="T88" fmla="*/ 550 w 574"/>
                <a:gd name="T89" fmla="*/ 258 h 395"/>
                <a:gd name="T90" fmla="*/ 546 w 574"/>
                <a:gd name="T91" fmla="*/ 286 h 395"/>
                <a:gd name="T92" fmla="*/ 524 w 574"/>
                <a:gd name="T93" fmla="*/ 315 h 395"/>
                <a:gd name="T94" fmla="*/ 489 w 574"/>
                <a:gd name="T95" fmla="*/ 336 h 395"/>
                <a:gd name="T96" fmla="*/ 451 w 574"/>
                <a:gd name="T97" fmla="*/ 345 h 395"/>
                <a:gd name="T98" fmla="*/ 427 w 574"/>
                <a:gd name="T99" fmla="*/ 348 h 395"/>
                <a:gd name="T100" fmla="*/ 404 w 574"/>
                <a:gd name="T101" fmla="*/ 345 h 395"/>
                <a:gd name="T102" fmla="*/ 385 w 574"/>
                <a:gd name="T103" fmla="*/ 343 h 395"/>
                <a:gd name="T104" fmla="*/ 364 w 574"/>
                <a:gd name="T105" fmla="*/ 364 h 395"/>
                <a:gd name="T106" fmla="*/ 335 w 574"/>
                <a:gd name="T107" fmla="*/ 378 h 395"/>
                <a:gd name="T108" fmla="*/ 302 w 574"/>
                <a:gd name="T109" fmla="*/ 390 h 395"/>
                <a:gd name="T110" fmla="*/ 250 w 574"/>
                <a:gd name="T111" fmla="*/ 395 h 395"/>
                <a:gd name="T112" fmla="*/ 189 w 574"/>
                <a:gd name="T113" fmla="*/ 383 h 395"/>
                <a:gd name="T114" fmla="*/ 142 w 574"/>
                <a:gd name="T115" fmla="*/ 352 h 395"/>
                <a:gd name="T116" fmla="*/ 118 w 574"/>
                <a:gd name="T117" fmla="*/ 312 h 3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74"/>
                <a:gd name="T178" fmla="*/ 0 h 395"/>
                <a:gd name="T179" fmla="*/ 574 w 574"/>
                <a:gd name="T180" fmla="*/ 395 h 39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74" h="395">
                  <a:moveTo>
                    <a:pt x="118" y="312"/>
                  </a:moveTo>
                  <a:lnTo>
                    <a:pt x="118" y="310"/>
                  </a:lnTo>
                  <a:lnTo>
                    <a:pt x="116" y="310"/>
                  </a:lnTo>
                  <a:lnTo>
                    <a:pt x="113" y="307"/>
                  </a:lnTo>
                  <a:lnTo>
                    <a:pt x="109" y="305"/>
                  </a:lnTo>
                  <a:lnTo>
                    <a:pt x="104" y="303"/>
                  </a:lnTo>
                  <a:lnTo>
                    <a:pt x="99" y="300"/>
                  </a:lnTo>
                  <a:lnTo>
                    <a:pt x="97" y="298"/>
                  </a:lnTo>
                  <a:lnTo>
                    <a:pt x="92" y="296"/>
                  </a:lnTo>
                  <a:lnTo>
                    <a:pt x="90" y="293"/>
                  </a:lnTo>
                  <a:lnTo>
                    <a:pt x="85" y="291"/>
                  </a:lnTo>
                  <a:lnTo>
                    <a:pt x="83" y="289"/>
                  </a:lnTo>
                  <a:lnTo>
                    <a:pt x="80" y="286"/>
                  </a:lnTo>
                  <a:lnTo>
                    <a:pt x="78" y="284"/>
                  </a:lnTo>
                  <a:lnTo>
                    <a:pt x="73" y="282"/>
                  </a:lnTo>
                  <a:lnTo>
                    <a:pt x="71" y="277"/>
                  </a:lnTo>
                  <a:lnTo>
                    <a:pt x="68" y="274"/>
                  </a:lnTo>
                  <a:lnTo>
                    <a:pt x="66" y="272"/>
                  </a:lnTo>
                  <a:lnTo>
                    <a:pt x="64" y="270"/>
                  </a:lnTo>
                  <a:lnTo>
                    <a:pt x="64" y="265"/>
                  </a:lnTo>
                  <a:lnTo>
                    <a:pt x="61" y="263"/>
                  </a:lnTo>
                  <a:lnTo>
                    <a:pt x="59" y="260"/>
                  </a:lnTo>
                  <a:lnTo>
                    <a:pt x="59" y="256"/>
                  </a:lnTo>
                  <a:lnTo>
                    <a:pt x="57" y="253"/>
                  </a:lnTo>
                  <a:lnTo>
                    <a:pt x="57" y="251"/>
                  </a:lnTo>
                  <a:lnTo>
                    <a:pt x="54" y="246"/>
                  </a:lnTo>
                  <a:lnTo>
                    <a:pt x="54" y="244"/>
                  </a:lnTo>
                  <a:lnTo>
                    <a:pt x="54" y="241"/>
                  </a:lnTo>
                  <a:lnTo>
                    <a:pt x="54" y="237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2"/>
                  </a:lnTo>
                  <a:lnTo>
                    <a:pt x="57" y="218"/>
                  </a:lnTo>
                  <a:lnTo>
                    <a:pt x="57" y="215"/>
                  </a:lnTo>
                  <a:lnTo>
                    <a:pt x="59" y="213"/>
                  </a:lnTo>
                  <a:lnTo>
                    <a:pt x="59" y="211"/>
                  </a:lnTo>
                  <a:lnTo>
                    <a:pt x="61" y="208"/>
                  </a:lnTo>
                  <a:lnTo>
                    <a:pt x="61" y="206"/>
                  </a:lnTo>
                  <a:lnTo>
                    <a:pt x="57" y="206"/>
                  </a:lnTo>
                  <a:lnTo>
                    <a:pt x="54" y="206"/>
                  </a:lnTo>
                  <a:lnTo>
                    <a:pt x="50" y="204"/>
                  </a:lnTo>
                  <a:lnTo>
                    <a:pt x="47" y="204"/>
                  </a:lnTo>
                  <a:lnTo>
                    <a:pt x="45" y="201"/>
                  </a:lnTo>
                  <a:lnTo>
                    <a:pt x="42" y="201"/>
                  </a:lnTo>
                  <a:lnTo>
                    <a:pt x="38" y="199"/>
                  </a:lnTo>
                  <a:lnTo>
                    <a:pt x="35" y="196"/>
                  </a:lnTo>
                  <a:lnTo>
                    <a:pt x="33" y="196"/>
                  </a:lnTo>
                  <a:lnTo>
                    <a:pt x="31" y="194"/>
                  </a:lnTo>
                  <a:lnTo>
                    <a:pt x="28" y="192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1" y="187"/>
                  </a:lnTo>
                  <a:lnTo>
                    <a:pt x="19" y="185"/>
                  </a:lnTo>
                  <a:lnTo>
                    <a:pt x="16" y="182"/>
                  </a:lnTo>
                  <a:lnTo>
                    <a:pt x="14" y="180"/>
                  </a:lnTo>
                  <a:lnTo>
                    <a:pt x="12" y="178"/>
                  </a:lnTo>
                  <a:lnTo>
                    <a:pt x="12" y="175"/>
                  </a:lnTo>
                  <a:lnTo>
                    <a:pt x="9" y="173"/>
                  </a:lnTo>
                  <a:lnTo>
                    <a:pt x="7" y="170"/>
                  </a:lnTo>
                  <a:lnTo>
                    <a:pt x="7" y="168"/>
                  </a:lnTo>
                  <a:lnTo>
                    <a:pt x="5" y="166"/>
                  </a:lnTo>
                  <a:lnTo>
                    <a:pt x="5" y="163"/>
                  </a:lnTo>
                  <a:lnTo>
                    <a:pt x="2" y="161"/>
                  </a:lnTo>
                  <a:lnTo>
                    <a:pt x="2" y="156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2" y="123"/>
                  </a:lnTo>
                  <a:lnTo>
                    <a:pt x="5" y="121"/>
                  </a:lnTo>
                  <a:lnTo>
                    <a:pt x="5" y="116"/>
                  </a:lnTo>
                  <a:lnTo>
                    <a:pt x="7" y="114"/>
                  </a:lnTo>
                  <a:lnTo>
                    <a:pt x="9" y="111"/>
                  </a:lnTo>
                  <a:lnTo>
                    <a:pt x="12" y="109"/>
                  </a:lnTo>
                  <a:lnTo>
                    <a:pt x="14" y="107"/>
                  </a:lnTo>
                  <a:lnTo>
                    <a:pt x="16" y="102"/>
                  </a:lnTo>
                  <a:lnTo>
                    <a:pt x="19" y="100"/>
                  </a:lnTo>
                  <a:lnTo>
                    <a:pt x="21" y="97"/>
                  </a:lnTo>
                  <a:lnTo>
                    <a:pt x="24" y="95"/>
                  </a:lnTo>
                  <a:lnTo>
                    <a:pt x="26" y="92"/>
                  </a:lnTo>
                  <a:lnTo>
                    <a:pt x="28" y="90"/>
                  </a:lnTo>
                  <a:lnTo>
                    <a:pt x="33" y="90"/>
                  </a:lnTo>
                  <a:lnTo>
                    <a:pt x="35" y="88"/>
                  </a:lnTo>
                  <a:lnTo>
                    <a:pt x="38" y="85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7" y="78"/>
                  </a:lnTo>
                  <a:lnTo>
                    <a:pt x="61" y="78"/>
                  </a:lnTo>
                  <a:lnTo>
                    <a:pt x="64" y="76"/>
                  </a:lnTo>
                  <a:lnTo>
                    <a:pt x="68" y="76"/>
                  </a:lnTo>
                  <a:lnTo>
                    <a:pt x="73" y="76"/>
                  </a:lnTo>
                  <a:lnTo>
                    <a:pt x="78" y="76"/>
                  </a:lnTo>
                  <a:lnTo>
                    <a:pt x="83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90" y="76"/>
                  </a:lnTo>
                  <a:lnTo>
                    <a:pt x="92" y="76"/>
                  </a:lnTo>
                  <a:lnTo>
                    <a:pt x="94" y="76"/>
                  </a:lnTo>
                  <a:lnTo>
                    <a:pt x="97" y="76"/>
                  </a:lnTo>
                  <a:lnTo>
                    <a:pt x="99" y="76"/>
                  </a:lnTo>
                  <a:lnTo>
                    <a:pt x="99" y="74"/>
                  </a:lnTo>
                  <a:lnTo>
                    <a:pt x="99" y="71"/>
                  </a:lnTo>
                  <a:lnTo>
                    <a:pt x="97" y="69"/>
                  </a:lnTo>
                  <a:lnTo>
                    <a:pt x="97" y="66"/>
                  </a:lnTo>
                  <a:lnTo>
                    <a:pt x="97" y="64"/>
                  </a:lnTo>
                  <a:lnTo>
                    <a:pt x="97" y="62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2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1" y="45"/>
                  </a:lnTo>
                  <a:lnTo>
                    <a:pt x="101" y="43"/>
                  </a:lnTo>
                  <a:lnTo>
                    <a:pt x="104" y="40"/>
                  </a:lnTo>
                  <a:lnTo>
                    <a:pt x="104" y="38"/>
                  </a:lnTo>
                  <a:lnTo>
                    <a:pt x="106" y="36"/>
                  </a:lnTo>
                  <a:lnTo>
                    <a:pt x="109" y="33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6" y="29"/>
                  </a:lnTo>
                  <a:lnTo>
                    <a:pt x="118" y="26"/>
                  </a:lnTo>
                  <a:lnTo>
                    <a:pt x="120" y="24"/>
                  </a:lnTo>
                  <a:lnTo>
                    <a:pt x="123" y="24"/>
                  </a:lnTo>
                  <a:lnTo>
                    <a:pt x="125" y="22"/>
                  </a:lnTo>
                  <a:lnTo>
                    <a:pt x="130" y="19"/>
                  </a:lnTo>
                  <a:lnTo>
                    <a:pt x="132" y="19"/>
                  </a:lnTo>
                  <a:lnTo>
                    <a:pt x="135" y="17"/>
                  </a:lnTo>
                  <a:lnTo>
                    <a:pt x="139" y="17"/>
                  </a:lnTo>
                  <a:lnTo>
                    <a:pt x="142" y="15"/>
                  </a:lnTo>
                  <a:lnTo>
                    <a:pt x="144" y="15"/>
                  </a:lnTo>
                  <a:lnTo>
                    <a:pt x="149" y="15"/>
                  </a:lnTo>
                  <a:lnTo>
                    <a:pt x="153" y="12"/>
                  </a:lnTo>
                  <a:lnTo>
                    <a:pt x="156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8" y="12"/>
                  </a:lnTo>
                  <a:lnTo>
                    <a:pt x="172" y="12"/>
                  </a:lnTo>
                  <a:lnTo>
                    <a:pt x="175" y="12"/>
                  </a:lnTo>
                  <a:lnTo>
                    <a:pt x="177" y="12"/>
                  </a:lnTo>
                  <a:lnTo>
                    <a:pt x="179" y="12"/>
                  </a:lnTo>
                  <a:lnTo>
                    <a:pt x="182" y="12"/>
                  </a:lnTo>
                  <a:lnTo>
                    <a:pt x="184" y="12"/>
                  </a:lnTo>
                  <a:lnTo>
                    <a:pt x="187" y="12"/>
                  </a:lnTo>
                  <a:lnTo>
                    <a:pt x="189" y="12"/>
                  </a:lnTo>
                  <a:lnTo>
                    <a:pt x="191" y="12"/>
                  </a:lnTo>
                  <a:lnTo>
                    <a:pt x="194" y="12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1" y="15"/>
                  </a:lnTo>
                  <a:lnTo>
                    <a:pt x="203" y="15"/>
                  </a:lnTo>
                  <a:lnTo>
                    <a:pt x="205" y="17"/>
                  </a:lnTo>
                  <a:lnTo>
                    <a:pt x="208" y="17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12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7" y="22"/>
                  </a:lnTo>
                  <a:lnTo>
                    <a:pt x="220" y="22"/>
                  </a:lnTo>
                  <a:lnTo>
                    <a:pt x="222" y="24"/>
                  </a:lnTo>
                  <a:lnTo>
                    <a:pt x="224" y="24"/>
                  </a:lnTo>
                  <a:lnTo>
                    <a:pt x="227" y="26"/>
                  </a:lnTo>
                  <a:lnTo>
                    <a:pt x="229" y="26"/>
                  </a:lnTo>
                  <a:lnTo>
                    <a:pt x="229" y="29"/>
                  </a:lnTo>
                  <a:lnTo>
                    <a:pt x="231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6" y="26"/>
                  </a:lnTo>
                  <a:lnTo>
                    <a:pt x="238" y="24"/>
                  </a:lnTo>
                  <a:lnTo>
                    <a:pt x="241" y="24"/>
                  </a:lnTo>
                  <a:lnTo>
                    <a:pt x="243" y="22"/>
                  </a:lnTo>
                  <a:lnTo>
                    <a:pt x="246" y="19"/>
                  </a:lnTo>
                  <a:lnTo>
                    <a:pt x="248" y="17"/>
                  </a:lnTo>
                  <a:lnTo>
                    <a:pt x="250" y="17"/>
                  </a:lnTo>
                  <a:lnTo>
                    <a:pt x="253" y="15"/>
                  </a:lnTo>
                  <a:lnTo>
                    <a:pt x="255" y="15"/>
                  </a:lnTo>
                  <a:lnTo>
                    <a:pt x="260" y="12"/>
                  </a:lnTo>
                  <a:lnTo>
                    <a:pt x="262" y="12"/>
                  </a:lnTo>
                  <a:lnTo>
                    <a:pt x="264" y="10"/>
                  </a:lnTo>
                  <a:lnTo>
                    <a:pt x="267" y="10"/>
                  </a:lnTo>
                  <a:lnTo>
                    <a:pt x="272" y="7"/>
                  </a:lnTo>
                  <a:lnTo>
                    <a:pt x="274" y="7"/>
                  </a:lnTo>
                  <a:lnTo>
                    <a:pt x="276" y="5"/>
                  </a:lnTo>
                  <a:lnTo>
                    <a:pt x="281" y="5"/>
                  </a:lnTo>
                  <a:lnTo>
                    <a:pt x="283" y="5"/>
                  </a:lnTo>
                  <a:lnTo>
                    <a:pt x="286" y="3"/>
                  </a:lnTo>
                  <a:lnTo>
                    <a:pt x="290" y="3"/>
                  </a:lnTo>
                  <a:lnTo>
                    <a:pt x="293" y="3"/>
                  </a:lnTo>
                  <a:lnTo>
                    <a:pt x="298" y="0"/>
                  </a:lnTo>
                  <a:lnTo>
                    <a:pt x="300" y="0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4" y="0"/>
                  </a:lnTo>
                  <a:lnTo>
                    <a:pt x="319" y="0"/>
                  </a:lnTo>
                  <a:lnTo>
                    <a:pt x="321" y="0"/>
                  </a:lnTo>
                  <a:lnTo>
                    <a:pt x="326" y="0"/>
                  </a:lnTo>
                  <a:lnTo>
                    <a:pt x="331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2" y="3"/>
                  </a:lnTo>
                  <a:lnTo>
                    <a:pt x="357" y="3"/>
                  </a:lnTo>
                  <a:lnTo>
                    <a:pt x="361" y="3"/>
                  </a:lnTo>
                  <a:lnTo>
                    <a:pt x="364" y="5"/>
                  </a:lnTo>
                  <a:lnTo>
                    <a:pt x="368" y="5"/>
                  </a:lnTo>
                  <a:lnTo>
                    <a:pt x="373" y="7"/>
                  </a:lnTo>
                  <a:lnTo>
                    <a:pt x="378" y="7"/>
                  </a:lnTo>
                  <a:lnTo>
                    <a:pt x="380" y="10"/>
                  </a:lnTo>
                  <a:lnTo>
                    <a:pt x="385" y="10"/>
                  </a:lnTo>
                  <a:lnTo>
                    <a:pt x="387" y="12"/>
                  </a:lnTo>
                  <a:lnTo>
                    <a:pt x="392" y="15"/>
                  </a:lnTo>
                  <a:lnTo>
                    <a:pt x="394" y="15"/>
                  </a:lnTo>
                  <a:lnTo>
                    <a:pt x="399" y="17"/>
                  </a:lnTo>
                  <a:lnTo>
                    <a:pt x="401" y="19"/>
                  </a:lnTo>
                  <a:lnTo>
                    <a:pt x="404" y="22"/>
                  </a:lnTo>
                  <a:lnTo>
                    <a:pt x="409" y="22"/>
                  </a:lnTo>
                  <a:lnTo>
                    <a:pt x="411" y="24"/>
                  </a:lnTo>
                  <a:lnTo>
                    <a:pt x="413" y="26"/>
                  </a:lnTo>
                  <a:lnTo>
                    <a:pt x="418" y="29"/>
                  </a:lnTo>
                  <a:lnTo>
                    <a:pt x="420" y="31"/>
                  </a:lnTo>
                  <a:lnTo>
                    <a:pt x="420" y="33"/>
                  </a:lnTo>
                  <a:lnTo>
                    <a:pt x="423" y="36"/>
                  </a:lnTo>
                  <a:lnTo>
                    <a:pt x="425" y="38"/>
                  </a:lnTo>
                  <a:lnTo>
                    <a:pt x="427" y="40"/>
                  </a:lnTo>
                  <a:lnTo>
                    <a:pt x="430" y="43"/>
                  </a:lnTo>
                  <a:lnTo>
                    <a:pt x="432" y="45"/>
                  </a:lnTo>
                  <a:lnTo>
                    <a:pt x="432" y="48"/>
                  </a:lnTo>
                  <a:lnTo>
                    <a:pt x="435" y="50"/>
                  </a:lnTo>
                  <a:lnTo>
                    <a:pt x="437" y="52"/>
                  </a:lnTo>
                  <a:lnTo>
                    <a:pt x="439" y="52"/>
                  </a:lnTo>
                  <a:lnTo>
                    <a:pt x="442" y="52"/>
                  </a:lnTo>
                  <a:lnTo>
                    <a:pt x="444" y="52"/>
                  </a:lnTo>
                  <a:lnTo>
                    <a:pt x="446" y="52"/>
                  </a:lnTo>
                  <a:lnTo>
                    <a:pt x="449" y="52"/>
                  </a:lnTo>
                  <a:lnTo>
                    <a:pt x="451" y="52"/>
                  </a:lnTo>
                  <a:lnTo>
                    <a:pt x="453" y="52"/>
                  </a:lnTo>
                  <a:lnTo>
                    <a:pt x="456" y="52"/>
                  </a:lnTo>
                  <a:lnTo>
                    <a:pt x="458" y="52"/>
                  </a:lnTo>
                  <a:lnTo>
                    <a:pt x="461" y="55"/>
                  </a:lnTo>
                  <a:lnTo>
                    <a:pt x="463" y="55"/>
                  </a:lnTo>
                  <a:lnTo>
                    <a:pt x="465" y="55"/>
                  </a:lnTo>
                  <a:lnTo>
                    <a:pt x="468" y="57"/>
                  </a:lnTo>
                  <a:lnTo>
                    <a:pt x="470" y="57"/>
                  </a:lnTo>
                  <a:lnTo>
                    <a:pt x="472" y="57"/>
                  </a:lnTo>
                  <a:lnTo>
                    <a:pt x="475" y="59"/>
                  </a:lnTo>
                  <a:lnTo>
                    <a:pt x="477" y="59"/>
                  </a:lnTo>
                  <a:lnTo>
                    <a:pt x="479" y="62"/>
                  </a:lnTo>
                  <a:lnTo>
                    <a:pt x="482" y="62"/>
                  </a:lnTo>
                  <a:lnTo>
                    <a:pt x="484" y="64"/>
                  </a:lnTo>
                  <a:lnTo>
                    <a:pt x="486" y="66"/>
                  </a:lnTo>
                  <a:lnTo>
                    <a:pt x="489" y="69"/>
                  </a:lnTo>
                  <a:lnTo>
                    <a:pt x="491" y="71"/>
                  </a:lnTo>
                  <a:lnTo>
                    <a:pt x="494" y="74"/>
                  </a:lnTo>
                  <a:lnTo>
                    <a:pt x="496" y="74"/>
                  </a:lnTo>
                  <a:lnTo>
                    <a:pt x="496" y="76"/>
                  </a:lnTo>
                  <a:lnTo>
                    <a:pt x="498" y="78"/>
                  </a:lnTo>
                  <a:lnTo>
                    <a:pt x="498" y="81"/>
                  </a:lnTo>
                  <a:lnTo>
                    <a:pt x="501" y="83"/>
                  </a:lnTo>
                  <a:lnTo>
                    <a:pt x="503" y="85"/>
                  </a:lnTo>
                  <a:lnTo>
                    <a:pt x="503" y="88"/>
                  </a:lnTo>
                  <a:lnTo>
                    <a:pt x="505" y="90"/>
                  </a:lnTo>
                  <a:lnTo>
                    <a:pt x="505" y="92"/>
                  </a:lnTo>
                  <a:lnTo>
                    <a:pt x="508" y="95"/>
                  </a:lnTo>
                  <a:lnTo>
                    <a:pt x="508" y="97"/>
                  </a:lnTo>
                  <a:lnTo>
                    <a:pt x="508" y="100"/>
                  </a:lnTo>
                  <a:lnTo>
                    <a:pt x="508" y="102"/>
                  </a:lnTo>
                  <a:lnTo>
                    <a:pt x="510" y="104"/>
                  </a:lnTo>
                  <a:lnTo>
                    <a:pt x="512" y="104"/>
                  </a:lnTo>
                  <a:lnTo>
                    <a:pt x="515" y="104"/>
                  </a:lnTo>
                  <a:lnTo>
                    <a:pt x="517" y="107"/>
                  </a:lnTo>
                  <a:lnTo>
                    <a:pt x="520" y="107"/>
                  </a:lnTo>
                  <a:lnTo>
                    <a:pt x="522" y="107"/>
                  </a:lnTo>
                  <a:lnTo>
                    <a:pt x="524" y="109"/>
                  </a:lnTo>
                  <a:lnTo>
                    <a:pt x="527" y="109"/>
                  </a:lnTo>
                  <a:lnTo>
                    <a:pt x="529" y="111"/>
                  </a:lnTo>
                  <a:lnTo>
                    <a:pt x="531" y="111"/>
                  </a:lnTo>
                  <a:lnTo>
                    <a:pt x="534" y="114"/>
                  </a:lnTo>
                  <a:lnTo>
                    <a:pt x="536" y="114"/>
                  </a:lnTo>
                  <a:lnTo>
                    <a:pt x="538" y="116"/>
                  </a:lnTo>
                  <a:lnTo>
                    <a:pt x="541" y="116"/>
                  </a:lnTo>
                  <a:lnTo>
                    <a:pt x="543" y="118"/>
                  </a:lnTo>
                  <a:lnTo>
                    <a:pt x="546" y="121"/>
                  </a:lnTo>
                  <a:lnTo>
                    <a:pt x="548" y="121"/>
                  </a:lnTo>
                  <a:lnTo>
                    <a:pt x="550" y="123"/>
                  </a:lnTo>
                  <a:lnTo>
                    <a:pt x="553" y="126"/>
                  </a:lnTo>
                  <a:lnTo>
                    <a:pt x="557" y="130"/>
                  </a:lnTo>
                  <a:lnTo>
                    <a:pt x="560" y="133"/>
                  </a:lnTo>
                  <a:lnTo>
                    <a:pt x="560" y="135"/>
                  </a:lnTo>
                  <a:lnTo>
                    <a:pt x="562" y="137"/>
                  </a:lnTo>
                  <a:lnTo>
                    <a:pt x="564" y="140"/>
                  </a:lnTo>
                  <a:lnTo>
                    <a:pt x="567" y="142"/>
                  </a:lnTo>
                  <a:lnTo>
                    <a:pt x="569" y="147"/>
                  </a:lnTo>
                  <a:lnTo>
                    <a:pt x="569" y="149"/>
                  </a:lnTo>
                  <a:lnTo>
                    <a:pt x="572" y="152"/>
                  </a:lnTo>
                  <a:lnTo>
                    <a:pt x="572" y="156"/>
                  </a:lnTo>
                  <a:lnTo>
                    <a:pt x="574" y="159"/>
                  </a:lnTo>
                  <a:lnTo>
                    <a:pt x="574" y="161"/>
                  </a:lnTo>
                  <a:lnTo>
                    <a:pt x="574" y="166"/>
                  </a:lnTo>
                  <a:lnTo>
                    <a:pt x="574" y="168"/>
                  </a:lnTo>
                  <a:lnTo>
                    <a:pt x="574" y="170"/>
                  </a:lnTo>
                  <a:lnTo>
                    <a:pt x="574" y="175"/>
                  </a:lnTo>
                  <a:lnTo>
                    <a:pt x="574" y="178"/>
                  </a:lnTo>
                  <a:lnTo>
                    <a:pt x="574" y="180"/>
                  </a:lnTo>
                  <a:lnTo>
                    <a:pt x="572" y="182"/>
                  </a:lnTo>
                  <a:lnTo>
                    <a:pt x="572" y="187"/>
                  </a:lnTo>
                  <a:lnTo>
                    <a:pt x="569" y="189"/>
                  </a:lnTo>
                  <a:lnTo>
                    <a:pt x="569" y="192"/>
                  </a:lnTo>
                  <a:lnTo>
                    <a:pt x="567" y="196"/>
                  </a:lnTo>
                  <a:lnTo>
                    <a:pt x="564" y="199"/>
                  </a:lnTo>
                  <a:lnTo>
                    <a:pt x="562" y="201"/>
                  </a:lnTo>
                  <a:lnTo>
                    <a:pt x="562" y="204"/>
                  </a:lnTo>
                  <a:lnTo>
                    <a:pt x="560" y="206"/>
                  </a:lnTo>
                  <a:lnTo>
                    <a:pt x="555" y="208"/>
                  </a:lnTo>
                  <a:lnTo>
                    <a:pt x="553" y="211"/>
                  </a:lnTo>
                  <a:lnTo>
                    <a:pt x="550" y="213"/>
                  </a:lnTo>
                  <a:lnTo>
                    <a:pt x="548" y="215"/>
                  </a:lnTo>
                  <a:lnTo>
                    <a:pt x="546" y="215"/>
                  </a:lnTo>
                  <a:lnTo>
                    <a:pt x="546" y="218"/>
                  </a:lnTo>
                  <a:lnTo>
                    <a:pt x="543" y="218"/>
                  </a:lnTo>
                  <a:lnTo>
                    <a:pt x="541" y="220"/>
                  </a:lnTo>
                  <a:lnTo>
                    <a:pt x="538" y="220"/>
                  </a:lnTo>
                  <a:lnTo>
                    <a:pt x="536" y="222"/>
                  </a:lnTo>
                  <a:lnTo>
                    <a:pt x="534" y="222"/>
                  </a:lnTo>
                  <a:lnTo>
                    <a:pt x="531" y="225"/>
                  </a:lnTo>
                  <a:lnTo>
                    <a:pt x="529" y="225"/>
                  </a:lnTo>
                  <a:lnTo>
                    <a:pt x="527" y="225"/>
                  </a:lnTo>
                  <a:lnTo>
                    <a:pt x="524" y="227"/>
                  </a:lnTo>
                  <a:lnTo>
                    <a:pt x="527" y="227"/>
                  </a:lnTo>
                  <a:lnTo>
                    <a:pt x="529" y="230"/>
                  </a:lnTo>
                  <a:lnTo>
                    <a:pt x="531" y="232"/>
                  </a:lnTo>
                  <a:lnTo>
                    <a:pt x="534" y="232"/>
                  </a:lnTo>
                  <a:lnTo>
                    <a:pt x="534" y="234"/>
                  </a:lnTo>
                  <a:lnTo>
                    <a:pt x="536" y="234"/>
                  </a:lnTo>
                  <a:lnTo>
                    <a:pt x="536" y="237"/>
                  </a:lnTo>
                  <a:lnTo>
                    <a:pt x="538" y="237"/>
                  </a:lnTo>
                  <a:lnTo>
                    <a:pt x="538" y="239"/>
                  </a:lnTo>
                  <a:lnTo>
                    <a:pt x="541" y="241"/>
                  </a:lnTo>
                  <a:lnTo>
                    <a:pt x="543" y="244"/>
                  </a:lnTo>
                  <a:lnTo>
                    <a:pt x="543" y="246"/>
                  </a:lnTo>
                  <a:lnTo>
                    <a:pt x="546" y="246"/>
                  </a:lnTo>
                  <a:lnTo>
                    <a:pt x="546" y="248"/>
                  </a:lnTo>
                  <a:lnTo>
                    <a:pt x="548" y="251"/>
                  </a:lnTo>
                  <a:lnTo>
                    <a:pt x="548" y="253"/>
                  </a:lnTo>
                  <a:lnTo>
                    <a:pt x="548" y="256"/>
                  </a:lnTo>
                  <a:lnTo>
                    <a:pt x="550" y="256"/>
                  </a:lnTo>
                  <a:lnTo>
                    <a:pt x="550" y="258"/>
                  </a:lnTo>
                  <a:lnTo>
                    <a:pt x="550" y="263"/>
                  </a:lnTo>
                  <a:lnTo>
                    <a:pt x="550" y="265"/>
                  </a:lnTo>
                  <a:lnTo>
                    <a:pt x="550" y="270"/>
                  </a:lnTo>
                  <a:lnTo>
                    <a:pt x="550" y="272"/>
                  </a:lnTo>
                  <a:lnTo>
                    <a:pt x="550" y="274"/>
                  </a:lnTo>
                  <a:lnTo>
                    <a:pt x="550" y="279"/>
                  </a:lnTo>
                  <a:lnTo>
                    <a:pt x="548" y="282"/>
                  </a:lnTo>
                  <a:lnTo>
                    <a:pt x="546" y="286"/>
                  </a:lnTo>
                  <a:lnTo>
                    <a:pt x="546" y="289"/>
                  </a:lnTo>
                  <a:lnTo>
                    <a:pt x="543" y="293"/>
                  </a:lnTo>
                  <a:lnTo>
                    <a:pt x="541" y="296"/>
                  </a:lnTo>
                  <a:lnTo>
                    <a:pt x="538" y="298"/>
                  </a:lnTo>
                  <a:lnTo>
                    <a:pt x="536" y="303"/>
                  </a:lnTo>
                  <a:lnTo>
                    <a:pt x="534" y="305"/>
                  </a:lnTo>
                  <a:lnTo>
                    <a:pt x="531" y="307"/>
                  </a:lnTo>
                  <a:lnTo>
                    <a:pt x="529" y="310"/>
                  </a:lnTo>
                  <a:lnTo>
                    <a:pt x="524" y="315"/>
                  </a:lnTo>
                  <a:lnTo>
                    <a:pt x="522" y="317"/>
                  </a:lnTo>
                  <a:lnTo>
                    <a:pt x="517" y="319"/>
                  </a:lnTo>
                  <a:lnTo>
                    <a:pt x="515" y="322"/>
                  </a:lnTo>
                  <a:lnTo>
                    <a:pt x="510" y="324"/>
                  </a:lnTo>
                  <a:lnTo>
                    <a:pt x="508" y="326"/>
                  </a:lnTo>
                  <a:lnTo>
                    <a:pt x="503" y="329"/>
                  </a:lnTo>
                  <a:lnTo>
                    <a:pt x="498" y="331"/>
                  </a:lnTo>
                  <a:lnTo>
                    <a:pt x="494" y="333"/>
                  </a:lnTo>
                  <a:lnTo>
                    <a:pt x="489" y="336"/>
                  </a:lnTo>
                  <a:lnTo>
                    <a:pt x="484" y="338"/>
                  </a:lnTo>
                  <a:lnTo>
                    <a:pt x="479" y="338"/>
                  </a:lnTo>
                  <a:lnTo>
                    <a:pt x="475" y="341"/>
                  </a:lnTo>
                  <a:lnTo>
                    <a:pt x="470" y="343"/>
                  </a:lnTo>
                  <a:lnTo>
                    <a:pt x="465" y="343"/>
                  </a:lnTo>
                  <a:lnTo>
                    <a:pt x="458" y="343"/>
                  </a:lnTo>
                  <a:lnTo>
                    <a:pt x="456" y="345"/>
                  </a:lnTo>
                  <a:lnTo>
                    <a:pt x="453" y="345"/>
                  </a:lnTo>
                  <a:lnTo>
                    <a:pt x="451" y="345"/>
                  </a:lnTo>
                  <a:lnTo>
                    <a:pt x="449" y="345"/>
                  </a:lnTo>
                  <a:lnTo>
                    <a:pt x="446" y="345"/>
                  </a:lnTo>
                  <a:lnTo>
                    <a:pt x="444" y="345"/>
                  </a:lnTo>
                  <a:lnTo>
                    <a:pt x="442" y="345"/>
                  </a:lnTo>
                  <a:lnTo>
                    <a:pt x="439" y="345"/>
                  </a:lnTo>
                  <a:lnTo>
                    <a:pt x="435" y="348"/>
                  </a:lnTo>
                  <a:lnTo>
                    <a:pt x="432" y="348"/>
                  </a:lnTo>
                  <a:lnTo>
                    <a:pt x="430" y="348"/>
                  </a:lnTo>
                  <a:lnTo>
                    <a:pt x="427" y="348"/>
                  </a:lnTo>
                  <a:lnTo>
                    <a:pt x="425" y="348"/>
                  </a:lnTo>
                  <a:lnTo>
                    <a:pt x="420" y="348"/>
                  </a:lnTo>
                  <a:lnTo>
                    <a:pt x="418" y="348"/>
                  </a:lnTo>
                  <a:lnTo>
                    <a:pt x="416" y="345"/>
                  </a:lnTo>
                  <a:lnTo>
                    <a:pt x="413" y="345"/>
                  </a:lnTo>
                  <a:lnTo>
                    <a:pt x="411" y="345"/>
                  </a:lnTo>
                  <a:lnTo>
                    <a:pt x="409" y="345"/>
                  </a:lnTo>
                  <a:lnTo>
                    <a:pt x="404" y="345"/>
                  </a:lnTo>
                  <a:lnTo>
                    <a:pt x="401" y="345"/>
                  </a:lnTo>
                  <a:lnTo>
                    <a:pt x="399" y="343"/>
                  </a:lnTo>
                  <a:lnTo>
                    <a:pt x="397" y="343"/>
                  </a:lnTo>
                  <a:lnTo>
                    <a:pt x="394" y="343"/>
                  </a:lnTo>
                  <a:lnTo>
                    <a:pt x="392" y="343"/>
                  </a:lnTo>
                  <a:lnTo>
                    <a:pt x="390" y="343"/>
                  </a:lnTo>
                  <a:lnTo>
                    <a:pt x="387" y="341"/>
                  </a:lnTo>
                  <a:lnTo>
                    <a:pt x="385" y="343"/>
                  </a:lnTo>
                  <a:lnTo>
                    <a:pt x="385" y="345"/>
                  </a:lnTo>
                  <a:lnTo>
                    <a:pt x="383" y="348"/>
                  </a:lnTo>
                  <a:lnTo>
                    <a:pt x="380" y="350"/>
                  </a:lnTo>
                  <a:lnTo>
                    <a:pt x="378" y="352"/>
                  </a:lnTo>
                  <a:lnTo>
                    <a:pt x="375" y="355"/>
                  </a:lnTo>
                  <a:lnTo>
                    <a:pt x="373" y="357"/>
                  </a:lnTo>
                  <a:lnTo>
                    <a:pt x="371" y="359"/>
                  </a:lnTo>
                  <a:lnTo>
                    <a:pt x="366" y="362"/>
                  </a:lnTo>
                  <a:lnTo>
                    <a:pt x="364" y="364"/>
                  </a:lnTo>
                  <a:lnTo>
                    <a:pt x="361" y="367"/>
                  </a:lnTo>
                  <a:lnTo>
                    <a:pt x="359" y="367"/>
                  </a:lnTo>
                  <a:lnTo>
                    <a:pt x="354" y="369"/>
                  </a:lnTo>
                  <a:lnTo>
                    <a:pt x="352" y="371"/>
                  </a:lnTo>
                  <a:lnTo>
                    <a:pt x="349" y="374"/>
                  </a:lnTo>
                  <a:lnTo>
                    <a:pt x="345" y="374"/>
                  </a:lnTo>
                  <a:lnTo>
                    <a:pt x="342" y="376"/>
                  </a:lnTo>
                  <a:lnTo>
                    <a:pt x="340" y="378"/>
                  </a:lnTo>
                  <a:lnTo>
                    <a:pt x="335" y="378"/>
                  </a:lnTo>
                  <a:lnTo>
                    <a:pt x="333" y="381"/>
                  </a:lnTo>
                  <a:lnTo>
                    <a:pt x="328" y="383"/>
                  </a:lnTo>
                  <a:lnTo>
                    <a:pt x="326" y="383"/>
                  </a:lnTo>
                  <a:lnTo>
                    <a:pt x="321" y="385"/>
                  </a:lnTo>
                  <a:lnTo>
                    <a:pt x="316" y="385"/>
                  </a:lnTo>
                  <a:lnTo>
                    <a:pt x="314" y="388"/>
                  </a:lnTo>
                  <a:lnTo>
                    <a:pt x="312" y="388"/>
                  </a:lnTo>
                  <a:lnTo>
                    <a:pt x="307" y="388"/>
                  </a:lnTo>
                  <a:lnTo>
                    <a:pt x="302" y="390"/>
                  </a:lnTo>
                  <a:lnTo>
                    <a:pt x="298" y="390"/>
                  </a:lnTo>
                  <a:lnTo>
                    <a:pt x="295" y="393"/>
                  </a:lnTo>
                  <a:lnTo>
                    <a:pt x="290" y="393"/>
                  </a:lnTo>
                  <a:lnTo>
                    <a:pt x="286" y="393"/>
                  </a:lnTo>
                  <a:lnTo>
                    <a:pt x="279" y="395"/>
                  </a:lnTo>
                  <a:lnTo>
                    <a:pt x="272" y="395"/>
                  </a:lnTo>
                  <a:lnTo>
                    <a:pt x="264" y="395"/>
                  </a:lnTo>
                  <a:lnTo>
                    <a:pt x="257" y="395"/>
                  </a:lnTo>
                  <a:lnTo>
                    <a:pt x="250" y="395"/>
                  </a:lnTo>
                  <a:lnTo>
                    <a:pt x="243" y="395"/>
                  </a:lnTo>
                  <a:lnTo>
                    <a:pt x="236" y="395"/>
                  </a:lnTo>
                  <a:lnTo>
                    <a:pt x="229" y="393"/>
                  </a:lnTo>
                  <a:lnTo>
                    <a:pt x="222" y="393"/>
                  </a:lnTo>
                  <a:lnTo>
                    <a:pt x="215" y="390"/>
                  </a:lnTo>
                  <a:lnTo>
                    <a:pt x="208" y="388"/>
                  </a:lnTo>
                  <a:lnTo>
                    <a:pt x="201" y="385"/>
                  </a:lnTo>
                  <a:lnTo>
                    <a:pt x="194" y="385"/>
                  </a:lnTo>
                  <a:lnTo>
                    <a:pt x="189" y="383"/>
                  </a:lnTo>
                  <a:lnTo>
                    <a:pt x="182" y="381"/>
                  </a:lnTo>
                  <a:lnTo>
                    <a:pt x="177" y="376"/>
                  </a:lnTo>
                  <a:lnTo>
                    <a:pt x="170" y="374"/>
                  </a:lnTo>
                  <a:lnTo>
                    <a:pt x="165" y="371"/>
                  </a:lnTo>
                  <a:lnTo>
                    <a:pt x="161" y="369"/>
                  </a:lnTo>
                  <a:lnTo>
                    <a:pt x="156" y="364"/>
                  </a:lnTo>
                  <a:lnTo>
                    <a:pt x="151" y="362"/>
                  </a:lnTo>
                  <a:lnTo>
                    <a:pt x="146" y="357"/>
                  </a:lnTo>
                  <a:lnTo>
                    <a:pt x="142" y="352"/>
                  </a:lnTo>
                  <a:lnTo>
                    <a:pt x="137" y="350"/>
                  </a:lnTo>
                  <a:lnTo>
                    <a:pt x="135" y="345"/>
                  </a:lnTo>
                  <a:lnTo>
                    <a:pt x="130" y="341"/>
                  </a:lnTo>
                  <a:lnTo>
                    <a:pt x="127" y="336"/>
                  </a:lnTo>
                  <a:lnTo>
                    <a:pt x="125" y="331"/>
                  </a:lnTo>
                  <a:lnTo>
                    <a:pt x="123" y="326"/>
                  </a:lnTo>
                  <a:lnTo>
                    <a:pt x="120" y="322"/>
                  </a:lnTo>
                  <a:lnTo>
                    <a:pt x="118" y="317"/>
                  </a:lnTo>
                  <a:lnTo>
                    <a:pt x="118" y="31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7" name="TextBox 275"/>
            <p:cNvSpPr txBox="1"/>
            <p:nvPr/>
          </p:nvSpPr>
          <p:spPr>
            <a:xfrm>
              <a:off x="5575300" y="3177835"/>
              <a:ext cx="612000" cy="227324"/>
            </a:xfrm>
            <a:prstGeom prst="rect">
              <a:avLst/>
            </a:prstGeom>
            <a:grp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200" i="1" dirty="0">
                  <a:solidFill>
                    <a:srgbClr val="000000"/>
                  </a:solidFill>
                  <a:latin typeface="+mn-ea"/>
                  <a:ea typeface="+mn-ea"/>
                </a:rPr>
                <a:t>BGP</a:t>
              </a:r>
              <a:endParaRPr lang="zh-CN" altLang="en-US" sz="1200" i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5" name="Text Box 45"/>
          <p:cNvSpPr txBox="1">
            <a:spLocks noChangeArrowheads="1"/>
          </p:cNvSpPr>
          <p:nvPr/>
        </p:nvSpPr>
        <p:spPr bwMode="auto">
          <a:xfrm>
            <a:off x="1006992" y="4455267"/>
            <a:ext cx="9892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ACC</a:t>
            </a:r>
          </a:p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CE6851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*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rPr>
              <a:t>2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39004" y="1537856"/>
            <a:ext cx="4841572" cy="4591443"/>
            <a:chOff x="6271602" y="987994"/>
            <a:chExt cx="3868854" cy="3896513"/>
          </a:xfrm>
        </p:grpSpPr>
        <p:sp>
          <p:nvSpPr>
            <p:cNvPr id="342" name="内容占位符 2"/>
            <p:cNvSpPr txBox="1">
              <a:spLocks/>
            </p:cNvSpPr>
            <p:nvPr/>
          </p:nvSpPr>
          <p:spPr>
            <a:xfrm>
              <a:off x="6281368" y="4169421"/>
              <a:ext cx="3859088" cy="715086"/>
            </a:xfrm>
            <a:prstGeom prst="rect">
              <a:avLst/>
            </a:prstGeom>
          </p:spPr>
          <p:txBody>
            <a:bodyPr lIns="51408" tIns="25704" rIns="51408" bIns="25704"/>
            <a:lstStyle/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多活硬件集中式网关，保证了规模、性能的同时，符合传统数据中心网络管理人员的运维习惯。</a:t>
              </a:r>
              <a:endParaRPr lang="en-US" altLang="zh-CN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defRPr/>
              </a:pPr>
              <a:endParaRPr lang="en-US" altLang="zh-CN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43" name="同侧圆角矩形 342"/>
            <p:cNvSpPr/>
            <p:nvPr/>
          </p:nvSpPr>
          <p:spPr bwMode="auto">
            <a:xfrm>
              <a:off x="6342769" y="3893924"/>
              <a:ext cx="3787921" cy="26487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12700" algn="ctr">
              <a:noFill/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wrap="none" lIns="51408" tIns="25704" rIns="51408" bIns="25704" anchor="ctr"/>
            <a:lstStyle/>
            <a:p>
              <a:pPr algn="ctr" eaLnBrk="0" hangingPunct="0">
                <a:buClr>
                  <a:srgbClr val="990000"/>
                </a:buClr>
                <a:buSzPct val="60000"/>
                <a:defRPr/>
              </a:pPr>
              <a:r>
                <a:rPr lang="zh-CN" altLang="en-US" sz="1800" b="1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客户价值</a:t>
              </a:r>
            </a:p>
          </p:txBody>
        </p:sp>
        <p:sp>
          <p:nvSpPr>
            <p:cNvPr id="344" name="同侧圆角矩形 343"/>
            <p:cNvSpPr/>
            <p:nvPr/>
          </p:nvSpPr>
          <p:spPr bwMode="auto">
            <a:xfrm>
              <a:off x="6337325" y="2075415"/>
              <a:ext cx="3793120" cy="2835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12700" algn="ctr">
              <a:noFill/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wrap="none" lIns="51408" tIns="25704" rIns="51408" bIns="25704" anchor="ctr"/>
            <a:lstStyle/>
            <a:p>
              <a:pPr algn="ctr" eaLnBrk="0" hangingPunct="0">
                <a:buClr>
                  <a:srgbClr val="990000"/>
                </a:buClr>
                <a:buSzPct val="60000"/>
                <a:defRPr/>
              </a:pPr>
              <a:r>
                <a:rPr lang="zh-CN" altLang="en-US" sz="1800" b="1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解决方案</a:t>
              </a:r>
            </a:p>
          </p:txBody>
        </p:sp>
        <p:sp>
          <p:nvSpPr>
            <p:cNvPr id="345" name="内容占位符 2"/>
            <p:cNvSpPr txBox="1">
              <a:spLocks/>
            </p:cNvSpPr>
            <p:nvPr/>
          </p:nvSpPr>
          <p:spPr>
            <a:xfrm>
              <a:off x="6271602" y="1270159"/>
              <a:ext cx="3859088" cy="805256"/>
            </a:xfrm>
            <a:prstGeom prst="rect">
              <a:avLst/>
            </a:prstGeom>
          </p:spPr>
          <p:txBody>
            <a:bodyPr lIns="51408" tIns="25704" rIns="51408" bIns="25704"/>
            <a:lstStyle/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大规模、高性能、低收敛比；</a:t>
              </a:r>
              <a:endParaRPr lang="en-US" altLang="zh-CN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全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DC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迁移；</a:t>
              </a:r>
              <a:endParaRPr lang="en-US" altLang="zh-CN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基于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SDN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控制器的自动化精细运维。</a:t>
              </a:r>
              <a:endParaRPr lang="en-US" altLang="zh-CN" sz="12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46" name="同侧圆角矩形 345"/>
            <p:cNvSpPr/>
            <p:nvPr/>
          </p:nvSpPr>
          <p:spPr bwMode="auto">
            <a:xfrm>
              <a:off x="6309504" y="987994"/>
              <a:ext cx="3821186" cy="28404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C00000"/>
            </a:solidFill>
            <a:ln w="12700" algn="ctr">
              <a:noFill/>
              <a:round/>
              <a:headEnd/>
              <a:tailEnd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wrap="none" lIns="51408" tIns="25704" rIns="51408" bIns="25704" anchor="ctr"/>
            <a:lstStyle/>
            <a:p>
              <a:pPr algn="ctr" eaLnBrk="0" hangingPunct="0">
                <a:buClr>
                  <a:srgbClr val="990000"/>
                </a:buClr>
                <a:buSzPct val="60000"/>
                <a:defRPr/>
              </a:pPr>
              <a:r>
                <a:rPr lang="zh-CN" altLang="en-US" sz="1800" b="1" dirty="0">
                  <a:solidFill>
                    <a:srgbClr val="FFFFFF"/>
                  </a:solidFill>
                  <a:latin typeface="+mn-ea"/>
                  <a:ea typeface="+mn-ea"/>
                  <a:cs typeface="Arial" pitchFamily="34" charset="0"/>
                </a:rPr>
                <a:t>客户诉求</a:t>
              </a:r>
            </a:p>
          </p:txBody>
        </p:sp>
        <p:sp>
          <p:nvSpPr>
            <p:cNvPr id="185" name="内容占位符 2"/>
            <p:cNvSpPr txBox="1">
              <a:spLocks/>
            </p:cNvSpPr>
            <p:nvPr/>
          </p:nvSpPr>
          <p:spPr>
            <a:xfrm>
              <a:off x="6281831" y="2368231"/>
              <a:ext cx="3823075" cy="1525693"/>
            </a:xfrm>
            <a:prstGeom prst="rect">
              <a:avLst/>
            </a:prstGeom>
          </p:spPr>
          <p:txBody>
            <a:bodyPr lIns="51408" tIns="25704" rIns="51408" bIns="25704"/>
            <a:lstStyle/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基础网络采用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Spine-Leaf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架构；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Overlay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网络使用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VXLAN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构建大二层，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VTEP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部署在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Leaf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交换机；</a:t>
              </a: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en-US" altLang="zh-CN" sz="1200" kern="0" dirty="0" err="1">
                  <a:solidFill>
                    <a:srgbClr val="000000"/>
                  </a:solidFill>
                  <a:latin typeface="+mn-ea"/>
                  <a:ea typeface="+mn-ea"/>
                </a:rPr>
                <a:t>Vxlan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三层网关集中部署；部署多活网关，负载分担提高吞吐；</a:t>
              </a: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网络控制器：定制北向</a:t>
              </a:r>
              <a:r>
                <a:rPr lang="en-US" altLang="zh-CN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API</a:t>
              </a: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，对接私有云平台实现网络业务的自动化部署；</a:t>
              </a:r>
            </a:p>
            <a:p>
              <a:pPr marL="256146" indent="-256146" defTabSz="514076" eaLnBrk="0" hangingPunct="0">
                <a:lnSpc>
                  <a:spcPct val="140000"/>
                </a:lnSpc>
                <a:buClr>
                  <a:srgbClr val="990000"/>
                </a:buClr>
                <a:buSzPct val="100000"/>
                <a:buFont typeface="Wingdings" pitchFamily="2" charset="2"/>
                <a:buChar char="p"/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ea"/>
                  <a:ea typeface="+mn-ea"/>
                </a:rPr>
                <a:t>通过控制器实现路径可视、流量可视，帮助运维。</a:t>
              </a:r>
            </a:p>
          </p:txBody>
        </p:sp>
      </p:grpSp>
      <p:pic>
        <p:nvPicPr>
          <p:cNvPr id="183" name="图片 18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81" y="2871548"/>
            <a:ext cx="482793" cy="458315"/>
          </a:xfrm>
          <a:prstGeom prst="rect">
            <a:avLst/>
          </a:prstGeom>
        </p:spPr>
      </p:pic>
      <p:pic>
        <p:nvPicPr>
          <p:cNvPr id="187" name="图片 18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2" y="2865327"/>
            <a:ext cx="483017" cy="450114"/>
          </a:xfrm>
          <a:prstGeom prst="rect">
            <a:avLst/>
          </a:prstGeom>
        </p:spPr>
      </p:pic>
      <p:pic>
        <p:nvPicPr>
          <p:cNvPr id="191" name="图片 19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61" y="2859480"/>
            <a:ext cx="469903" cy="429703"/>
          </a:xfrm>
          <a:prstGeom prst="rect">
            <a:avLst/>
          </a:prstGeom>
        </p:spPr>
      </p:pic>
      <p:pic>
        <p:nvPicPr>
          <p:cNvPr id="199" name="图片 19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32" y="2872908"/>
            <a:ext cx="469903" cy="429703"/>
          </a:xfrm>
          <a:prstGeom prst="rect">
            <a:avLst/>
          </a:prstGeom>
        </p:spPr>
      </p:pic>
      <p:pic>
        <p:nvPicPr>
          <p:cNvPr id="207" name="图片 20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3" y="4002770"/>
            <a:ext cx="394856" cy="327147"/>
          </a:xfrm>
          <a:prstGeom prst="rect">
            <a:avLst/>
          </a:prstGeom>
        </p:spPr>
      </p:pic>
      <p:pic>
        <p:nvPicPr>
          <p:cNvPr id="208" name="图片 20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20" y="3989979"/>
            <a:ext cx="394856" cy="327147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815850" y="4868045"/>
            <a:ext cx="547256" cy="479547"/>
            <a:chOff x="355113" y="5286575"/>
            <a:chExt cx="547256" cy="479547"/>
          </a:xfrm>
        </p:grpSpPr>
        <p:pic>
          <p:nvPicPr>
            <p:cNvPr id="341" name="图片 340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13" y="5286575"/>
              <a:ext cx="394856" cy="327147"/>
            </a:xfrm>
            <a:prstGeom prst="rect">
              <a:avLst/>
            </a:prstGeom>
          </p:spPr>
        </p:pic>
        <p:pic>
          <p:nvPicPr>
            <p:cNvPr id="347" name="图片 34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13" y="5438975"/>
              <a:ext cx="394856" cy="327147"/>
            </a:xfrm>
            <a:prstGeom prst="rect">
              <a:avLst/>
            </a:prstGeom>
          </p:spPr>
        </p:pic>
      </p:grpSp>
      <p:grpSp>
        <p:nvGrpSpPr>
          <p:cNvPr id="348" name="组合 347"/>
          <p:cNvGrpSpPr/>
          <p:nvPr/>
        </p:nvGrpSpPr>
        <p:grpSpPr>
          <a:xfrm>
            <a:off x="2857912" y="4854869"/>
            <a:ext cx="573792" cy="410335"/>
            <a:chOff x="355113" y="5286575"/>
            <a:chExt cx="573792" cy="410335"/>
          </a:xfrm>
        </p:grpSpPr>
        <p:pic>
          <p:nvPicPr>
            <p:cNvPr id="349" name="图片 348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13" y="5286575"/>
              <a:ext cx="394856" cy="327147"/>
            </a:xfrm>
            <a:prstGeom prst="rect">
              <a:avLst/>
            </a:prstGeom>
          </p:spPr>
        </p:pic>
        <p:pic>
          <p:nvPicPr>
            <p:cNvPr id="350" name="图片 34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49" y="5369763"/>
              <a:ext cx="394856" cy="327147"/>
            </a:xfrm>
            <a:prstGeom prst="rect">
              <a:avLst/>
            </a:prstGeom>
          </p:spPr>
        </p:pic>
      </p:grpSp>
      <p:cxnSp>
        <p:nvCxnSpPr>
          <p:cNvPr id="351" name="AutoShape 29"/>
          <p:cNvCxnSpPr>
            <a:cxnSpLocks noChangeShapeType="1"/>
            <a:stCxn id="349" idx="2"/>
            <a:endCxn id="360" idx="0"/>
          </p:cNvCxnSpPr>
          <p:nvPr/>
        </p:nvCxnSpPr>
        <p:spPr bwMode="auto">
          <a:xfrm>
            <a:off x="3055340" y="5182016"/>
            <a:ext cx="305241" cy="4355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2" name="组合 351"/>
          <p:cNvGrpSpPr/>
          <p:nvPr/>
        </p:nvGrpSpPr>
        <p:grpSpPr>
          <a:xfrm>
            <a:off x="3899010" y="4778467"/>
            <a:ext cx="573792" cy="410335"/>
            <a:chOff x="355113" y="5286575"/>
            <a:chExt cx="573792" cy="410335"/>
          </a:xfrm>
        </p:grpSpPr>
        <p:pic>
          <p:nvPicPr>
            <p:cNvPr id="353" name="图片 352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13" y="5286575"/>
              <a:ext cx="394856" cy="327147"/>
            </a:xfrm>
            <a:prstGeom prst="rect">
              <a:avLst/>
            </a:prstGeom>
          </p:spPr>
        </p:pic>
        <p:pic>
          <p:nvPicPr>
            <p:cNvPr id="354" name="图片 35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49" y="5369763"/>
              <a:ext cx="394856" cy="327147"/>
            </a:xfrm>
            <a:prstGeom prst="rect">
              <a:avLst/>
            </a:prstGeom>
          </p:spPr>
        </p:pic>
      </p:grpSp>
      <p:grpSp>
        <p:nvGrpSpPr>
          <p:cNvPr id="355" name="组合 354"/>
          <p:cNvGrpSpPr/>
          <p:nvPr/>
        </p:nvGrpSpPr>
        <p:grpSpPr>
          <a:xfrm>
            <a:off x="5004086" y="4778528"/>
            <a:ext cx="573792" cy="410335"/>
            <a:chOff x="355113" y="5286575"/>
            <a:chExt cx="573792" cy="410335"/>
          </a:xfrm>
        </p:grpSpPr>
        <p:pic>
          <p:nvPicPr>
            <p:cNvPr id="356" name="图片 355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13" y="5286575"/>
              <a:ext cx="394856" cy="327147"/>
            </a:xfrm>
            <a:prstGeom prst="rect">
              <a:avLst/>
            </a:prstGeom>
          </p:spPr>
        </p:pic>
        <p:pic>
          <p:nvPicPr>
            <p:cNvPr id="357" name="图片 35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49" y="5369763"/>
              <a:ext cx="394856" cy="327147"/>
            </a:xfrm>
            <a:prstGeom prst="rect">
              <a:avLst/>
            </a:prstGeom>
          </p:spPr>
        </p:pic>
      </p:grpSp>
      <p:pic>
        <p:nvPicPr>
          <p:cNvPr id="358" name="图片 3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5" y="5641901"/>
            <a:ext cx="355683" cy="321211"/>
          </a:xfrm>
          <a:prstGeom prst="rect">
            <a:avLst/>
          </a:prstGeom>
        </p:spPr>
      </p:pic>
      <p:pic>
        <p:nvPicPr>
          <p:cNvPr id="359" name="图片 35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67" y="5641901"/>
            <a:ext cx="355683" cy="321211"/>
          </a:xfrm>
          <a:prstGeom prst="rect">
            <a:avLst/>
          </a:prstGeom>
        </p:spPr>
      </p:pic>
      <p:pic>
        <p:nvPicPr>
          <p:cNvPr id="360" name="图片 35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39" y="5617566"/>
            <a:ext cx="355683" cy="321211"/>
          </a:xfrm>
          <a:prstGeom prst="rect">
            <a:avLst/>
          </a:prstGeom>
        </p:spPr>
      </p:pic>
      <p:pic>
        <p:nvPicPr>
          <p:cNvPr id="361" name="图片 36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5" y="5629815"/>
            <a:ext cx="355683" cy="321211"/>
          </a:xfrm>
          <a:prstGeom prst="rect">
            <a:avLst/>
          </a:prstGeom>
        </p:spPr>
      </p:pic>
      <p:pic>
        <p:nvPicPr>
          <p:cNvPr id="362" name="图片 36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03" y="5641901"/>
            <a:ext cx="355683" cy="321211"/>
          </a:xfrm>
          <a:prstGeom prst="rect">
            <a:avLst/>
          </a:prstGeom>
        </p:spPr>
      </p:pic>
      <p:pic>
        <p:nvPicPr>
          <p:cNvPr id="363" name="图片 36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05" y="5641901"/>
            <a:ext cx="355683" cy="321211"/>
          </a:xfrm>
          <a:prstGeom prst="rect">
            <a:avLst/>
          </a:prstGeom>
        </p:spPr>
      </p:pic>
      <p:pic>
        <p:nvPicPr>
          <p:cNvPr id="364" name="图片 36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14" y="5617567"/>
            <a:ext cx="355683" cy="321211"/>
          </a:xfrm>
          <a:prstGeom prst="rect">
            <a:avLst/>
          </a:prstGeom>
        </p:spPr>
      </p:pic>
      <p:pic>
        <p:nvPicPr>
          <p:cNvPr id="365" name="图片 36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91" y="5631464"/>
            <a:ext cx="355683" cy="321211"/>
          </a:xfrm>
          <a:prstGeom prst="rect">
            <a:avLst/>
          </a:prstGeom>
        </p:spPr>
      </p:pic>
      <p:pic>
        <p:nvPicPr>
          <p:cNvPr id="366" name="图片 36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34" y="3989979"/>
            <a:ext cx="394856" cy="327147"/>
          </a:xfrm>
          <a:prstGeom prst="rect">
            <a:avLst/>
          </a:prstGeom>
        </p:spPr>
      </p:pic>
      <p:pic>
        <p:nvPicPr>
          <p:cNvPr id="367" name="图片 36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7" y="3964526"/>
            <a:ext cx="394856" cy="327147"/>
          </a:xfrm>
          <a:prstGeom prst="rect">
            <a:avLst/>
          </a:prstGeom>
        </p:spPr>
      </p:pic>
      <p:pic>
        <p:nvPicPr>
          <p:cNvPr id="368" name="图片 3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22" y="1624410"/>
            <a:ext cx="655321" cy="2884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8240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VXLAN</a:t>
            </a:r>
            <a:r>
              <a:rPr lang="zh-CN" altLang="en-US" dirty="0"/>
              <a:t>的描述，以下错误的是？ </a:t>
            </a:r>
            <a:r>
              <a:rPr lang="en-US" altLang="zh-CN" dirty="0"/>
              <a:t>(</a:t>
            </a:r>
            <a:r>
              <a:rPr lang="zh-CN" altLang="en-US" dirty="0"/>
              <a:t>     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VXLAN</a:t>
            </a:r>
            <a:r>
              <a:rPr lang="zh-CN" altLang="en-US" dirty="0"/>
              <a:t>采用</a:t>
            </a:r>
            <a:r>
              <a:rPr lang="en-US" altLang="zh-CN" dirty="0"/>
              <a:t>MAC in MAC</a:t>
            </a:r>
            <a:r>
              <a:rPr lang="zh-CN" altLang="en-US" dirty="0"/>
              <a:t>封装方式。</a:t>
            </a:r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MPLS</a:t>
            </a:r>
            <a:r>
              <a:rPr lang="zh-CN" altLang="en-US" dirty="0"/>
              <a:t>的标签转发，</a:t>
            </a:r>
            <a:r>
              <a:rPr lang="en-US" altLang="zh-CN" dirty="0"/>
              <a:t>VXLAN</a:t>
            </a:r>
            <a:r>
              <a:rPr lang="zh-CN" altLang="en-US" dirty="0"/>
              <a:t>报文通过</a:t>
            </a:r>
            <a:r>
              <a:rPr lang="en-US" altLang="zh-CN" dirty="0"/>
              <a:t>VNI</a:t>
            </a:r>
            <a:r>
              <a:rPr lang="zh-CN" altLang="en-US" dirty="0"/>
              <a:t>进行报文转发。</a:t>
            </a:r>
          </a:p>
          <a:p>
            <a:pPr lvl="1"/>
            <a:r>
              <a:rPr lang="en-US" altLang="zh-CN" dirty="0"/>
              <a:t>VXLAN</a:t>
            </a:r>
            <a:r>
              <a:rPr lang="zh-CN" altLang="en-US" dirty="0"/>
              <a:t>是</a:t>
            </a:r>
            <a:r>
              <a:rPr lang="en-US" altLang="zh-CN" dirty="0"/>
              <a:t>NVO3</a:t>
            </a:r>
            <a:r>
              <a:rPr lang="zh-CN" altLang="en-US" dirty="0"/>
              <a:t>（</a:t>
            </a:r>
            <a:r>
              <a:rPr lang="en-US" altLang="zh-CN" dirty="0"/>
              <a:t>Network Virtualization over Layer 3</a:t>
            </a:r>
            <a:r>
              <a:rPr lang="zh-CN" altLang="en-US" dirty="0"/>
              <a:t>）中的一种网络虚拟化技术。</a:t>
            </a:r>
          </a:p>
          <a:p>
            <a:pPr lvl="1"/>
            <a:r>
              <a:rPr lang="en-US" altLang="zh-CN" dirty="0"/>
              <a:t>VXLAN</a:t>
            </a:r>
            <a:r>
              <a:rPr lang="zh-CN" altLang="en-US" dirty="0"/>
              <a:t>报文外层</a:t>
            </a:r>
            <a:r>
              <a:rPr lang="en-US" altLang="zh-CN" dirty="0"/>
              <a:t>UDP Header</a:t>
            </a:r>
            <a:r>
              <a:rPr lang="zh-CN" altLang="en-US" dirty="0"/>
              <a:t>的源端口号一般填内层报文头通过哈希算法计算后的值。</a:t>
            </a:r>
          </a:p>
          <a:p>
            <a:r>
              <a:rPr lang="en-US" altLang="zh-CN" dirty="0"/>
              <a:t>VXLAN</a:t>
            </a:r>
            <a:r>
              <a:rPr lang="zh-CN" altLang="en-US" dirty="0"/>
              <a:t>网络构建方案主要有以下哪几种？ </a:t>
            </a:r>
            <a:r>
              <a:rPr lang="en-US" altLang="zh-CN" dirty="0"/>
              <a:t>(     )</a:t>
            </a:r>
            <a:endParaRPr lang="zh-CN" altLang="en-US" dirty="0"/>
          </a:p>
          <a:p>
            <a:pPr lvl="1"/>
            <a:r>
              <a:rPr lang="en-US" altLang="zh-CN" dirty="0"/>
              <a:t>Network Overlay	</a:t>
            </a:r>
          </a:p>
          <a:p>
            <a:pPr lvl="1"/>
            <a:r>
              <a:rPr lang="en-US" altLang="zh-CN" dirty="0"/>
              <a:t>Host Overlay</a:t>
            </a:r>
          </a:p>
          <a:p>
            <a:pPr lvl="1"/>
            <a:r>
              <a:rPr lang="en-US" altLang="zh-CN" dirty="0"/>
              <a:t>Hybrid Overlay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85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云数据中心的需求与挑战</a:t>
            </a:r>
            <a:endParaRPr lang="en-US" altLang="zh-CN"/>
          </a:p>
          <a:p>
            <a:r>
              <a:rPr lang="en-US" altLang="zh-CN"/>
              <a:t>VXLAN</a:t>
            </a:r>
            <a:r>
              <a:rPr lang="zh-CN" altLang="en-US"/>
              <a:t>基本原理</a:t>
            </a:r>
            <a:endParaRPr lang="en-US" altLang="zh-CN"/>
          </a:p>
          <a:p>
            <a:r>
              <a:rPr lang="en-US" altLang="zh-CN"/>
              <a:t>VXLAN</a:t>
            </a:r>
            <a:r>
              <a:rPr lang="zh-CN" altLang="en-US"/>
              <a:t>报文转发原理</a:t>
            </a:r>
            <a:endParaRPr lang="en-US" altLang="zh-CN"/>
          </a:p>
          <a:p>
            <a:r>
              <a:rPr lang="en-US" altLang="zh-CN"/>
              <a:t>VXLAN</a:t>
            </a:r>
            <a:r>
              <a:rPr lang="zh-CN" altLang="en-US"/>
              <a:t>常见组网</a:t>
            </a:r>
            <a:endParaRPr lang="en-US" altLang="zh-CN"/>
          </a:p>
          <a:p>
            <a:r>
              <a:rPr lang="zh-CN" altLang="en-US"/>
              <a:t>应用案例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9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华为官方网站</a:t>
            </a:r>
            <a:endParaRPr lang="en-US" altLang="zh-CN" dirty="0"/>
          </a:p>
          <a:p>
            <a:pPr lvl="1"/>
            <a:r>
              <a:rPr lang="zh-CN" altLang="en-US" dirty="0"/>
              <a:t>企业业务：</a:t>
            </a:r>
            <a:r>
              <a:rPr lang="en-US" altLang="zh-CN" dirty="0"/>
              <a:t>http://enterprise.huawei.com/cn/</a:t>
            </a:r>
          </a:p>
          <a:p>
            <a:pPr lvl="1"/>
            <a:r>
              <a:rPr lang="zh-CN" altLang="en-US" dirty="0"/>
              <a:t>技术支持：</a:t>
            </a:r>
            <a:r>
              <a:rPr lang="en-US" altLang="zh-CN" dirty="0"/>
              <a:t>http://support.huawei.com/enterprise/</a:t>
            </a:r>
          </a:p>
          <a:p>
            <a:pPr lvl="1"/>
            <a:r>
              <a:rPr lang="zh-CN" altLang="en-US" dirty="0"/>
              <a:t>在线学习：</a:t>
            </a:r>
            <a:r>
              <a:rPr lang="en-US" altLang="zh-CN" dirty="0"/>
              <a:t>http://learning.huawei.com/cn/</a:t>
            </a:r>
          </a:p>
          <a:p>
            <a:r>
              <a:rPr lang="zh-CN" altLang="en-US" dirty="0"/>
              <a:t>文档工具</a:t>
            </a:r>
            <a:endParaRPr lang="en-US" altLang="zh-CN" dirty="0"/>
          </a:p>
          <a:p>
            <a:pPr lvl="1"/>
            <a:r>
              <a:rPr lang="en-US" altLang="zh-CN" dirty="0" err="1"/>
              <a:t>HedEx</a:t>
            </a:r>
            <a:r>
              <a:rPr lang="en-US" altLang="zh-CN" dirty="0"/>
              <a:t> Lite</a:t>
            </a:r>
          </a:p>
          <a:p>
            <a:r>
              <a:rPr lang="zh-CN" altLang="en-US" dirty="0"/>
              <a:t>模拟器</a:t>
            </a:r>
            <a:endParaRPr lang="en-US" altLang="zh-CN" dirty="0"/>
          </a:p>
          <a:p>
            <a:pPr lvl="1"/>
            <a:r>
              <a:rPr lang="en-US" altLang="zh-CN" dirty="0" err="1"/>
              <a:t>eNSP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93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华为</a:t>
            </a:r>
            <a:r>
              <a:rPr lang="en-US" altLang="zh-CN"/>
              <a:t>Learning</a:t>
            </a:r>
            <a:r>
              <a:rPr lang="zh-CN" altLang="en-US"/>
              <a:t>网站</a:t>
            </a:r>
            <a:endParaRPr lang="en-US" altLang="zh-CN"/>
          </a:p>
          <a:p>
            <a:pPr lvl="1"/>
            <a:r>
              <a:rPr lang="en-US" altLang="zh-CN"/>
              <a:t>http://support.huawei.com/learning/Index!toTrainIndex</a:t>
            </a:r>
          </a:p>
          <a:p>
            <a:r>
              <a:rPr lang="zh-CN" altLang="en-US"/>
              <a:t>华为</a:t>
            </a:r>
            <a:r>
              <a:rPr lang="en-US" altLang="zh-CN"/>
              <a:t>Support</a:t>
            </a:r>
            <a:r>
              <a:rPr lang="zh-CN" altLang="en-US"/>
              <a:t>案例库</a:t>
            </a:r>
            <a:endParaRPr lang="en-US" altLang="zh-CN"/>
          </a:p>
          <a:p>
            <a:pPr lvl="1"/>
            <a:r>
              <a:rPr lang="en-US" altLang="zh-CN"/>
              <a:t>http://support.huawei.com/enterprise/servicecenter?lang=zh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43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94"/>
          <p:cNvSpPr/>
          <p:nvPr/>
        </p:nvSpPr>
        <p:spPr bwMode="auto">
          <a:xfrm>
            <a:off x="8626005" y="1355987"/>
            <a:ext cx="1541850" cy="64565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Rounded Rectangle 94"/>
          <p:cNvSpPr/>
          <p:nvPr/>
        </p:nvSpPr>
        <p:spPr bwMode="auto">
          <a:xfrm>
            <a:off x="6707183" y="1340768"/>
            <a:ext cx="1540800" cy="64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65" name="Group 25"/>
          <p:cNvGrpSpPr>
            <a:grpSpLocks/>
          </p:cNvGrpSpPr>
          <p:nvPr/>
        </p:nvGrpSpPr>
        <p:grpSpPr bwMode="auto">
          <a:xfrm>
            <a:off x="4809373" y="1370761"/>
            <a:ext cx="1495502" cy="633712"/>
            <a:chOff x="5410200" y="1066800"/>
            <a:chExt cx="1905000" cy="644431"/>
          </a:xfrm>
        </p:grpSpPr>
        <p:sp>
          <p:nvSpPr>
            <p:cNvPr id="266" name="Rounded Rectangle 94"/>
            <p:cNvSpPr/>
            <p:nvPr/>
          </p:nvSpPr>
          <p:spPr>
            <a:xfrm>
              <a:off x="5410200" y="1066800"/>
              <a:ext cx="1905000" cy="6444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7" name="TextBox 95"/>
            <p:cNvSpPr txBox="1">
              <a:spLocks noChangeArrowheads="1"/>
            </p:cNvSpPr>
            <p:nvPr/>
          </p:nvSpPr>
          <p:spPr bwMode="auto">
            <a:xfrm>
              <a:off x="5490546" y="1136881"/>
              <a:ext cx="1613794" cy="469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latin typeface="+mn-ea"/>
                  <a:ea typeface="+mn-ea"/>
                </a:rPr>
                <a:t>Control</a:t>
              </a:r>
            </a:p>
            <a:p>
              <a:pPr algn="ctr" eaLnBrk="1" hangingPunct="1"/>
              <a:r>
                <a:rPr lang="en-US" altLang="en-US" sz="1200" b="1" dirty="0">
                  <a:latin typeface="+mn-ea"/>
                  <a:ea typeface="+mn-ea"/>
                </a:rPr>
                <a:t>Programs</a:t>
              </a:r>
            </a:p>
          </p:txBody>
        </p:sp>
      </p:grpSp>
      <p:sp>
        <p:nvSpPr>
          <p:cNvPr id="63489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SDN</a:t>
            </a:r>
            <a:r>
              <a:rPr lang="zh-CN" altLang="en-US"/>
              <a:t>的定义</a:t>
            </a:r>
            <a:endParaRPr lang="en-US" altLang="en-US" dirty="0"/>
          </a:p>
        </p:txBody>
      </p:sp>
      <p:cxnSp>
        <p:nvCxnSpPr>
          <p:cNvPr id="44" name="Straight Connector 43"/>
          <p:cNvCxnSpPr>
            <a:cxnSpLocks noChangeShapeType="1"/>
            <a:stCxn id="255" idx="1"/>
            <a:endCxn id="69" idx="2"/>
          </p:cNvCxnSpPr>
          <p:nvPr/>
        </p:nvCxnSpPr>
        <p:spPr bwMode="auto">
          <a:xfrm flipV="1">
            <a:off x="5527262" y="4779140"/>
            <a:ext cx="889048" cy="50532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  <a:stCxn id="69" idx="4"/>
            <a:endCxn id="72" idx="1"/>
          </p:cNvCxnSpPr>
          <p:nvPr/>
        </p:nvCxnSpPr>
        <p:spPr bwMode="auto">
          <a:xfrm>
            <a:off x="7377354" y="4779140"/>
            <a:ext cx="583998" cy="216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  <a:stCxn id="71" idx="4"/>
            <a:endCxn id="72" idx="3"/>
          </p:cNvCxnSpPr>
          <p:nvPr/>
        </p:nvCxnSpPr>
        <p:spPr bwMode="auto">
          <a:xfrm flipV="1">
            <a:off x="7621388" y="5590915"/>
            <a:ext cx="339964" cy="42584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cxnSpLocks noChangeShapeType="1"/>
            <a:stCxn id="255" idx="3"/>
            <a:endCxn id="71" idx="2"/>
          </p:cNvCxnSpPr>
          <p:nvPr/>
        </p:nvCxnSpPr>
        <p:spPr bwMode="auto">
          <a:xfrm>
            <a:off x="5527262" y="5879831"/>
            <a:ext cx="1133082" cy="13692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1"/>
          <p:cNvCxnSpPr>
            <a:cxnSpLocks noChangeShapeType="1"/>
            <a:stCxn id="72" idx="4"/>
            <a:endCxn id="73" idx="3"/>
          </p:cNvCxnSpPr>
          <p:nvPr/>
        </p:nvCxnSpPr>
        <p:spPr bwMode="auto">
          <a:xfrm flipV="1">
            <a:off x="8441874" y="5054444"/>
            <a:ext cx="441896" cy="23879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  <a:endCxn id="254" idx="0"/>
          </p:cNvCxnSpPr>
          <p:nvPr/>
        </p:nvCxnSpPr>
        <p:spPr bwMode="auto">
          <a:xfrm>
            <a:off x="5466973" y="3715007"/>
            <a:ext cx="62181" cy="112792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6" name="TextBox 44"/>
          <p:cNvSpPr txBox="1">
            <a:spLocks noChangeArrowheads="1"/>
          </p:cNvSpPr>
          <p:nvPr/>
        </p:nvSpPr>
        <p:spPr bwMode="auto">
          <a:xfrm>
            <a:off x="5323306" y="2958578"/>
            <a:ext cx="2646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+mn-ea"/>
                <a:ea typeface="+mn-ea"/>
              </a:rPr>
              <a:t>Global Network View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4799664" y="2286214"/>
            <a:ext cx="5409044" cy="57550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ea"/>
              </a:rPr>
              <a:t>Network Virtualization</a:t>
            </a:r>
          </a:p>
        </p:txBody>
      </p:sp>
      <p:cxnSp>
        <p:nvCxnSpPr>
          <p:cNvPr id="135" name="Straight Connector 134"/>
          <p:cNvCxnSpPr>
            <a:cxnSpLocks noChangeShapeType="1"/>
          </p:cNvCxnSpPr>
          <p:nvPr/>
        </p:nvCxnSpPr>
        <p:spPr bwMode="auto">
          <a:xfrm>
            <a:off x="6861335" y="3430749"/>
            <a:ext cx="0" cy="115865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Straight Connector 136"/>
          <p:cNvCxnSpPr>
            <a:cxnSpLocks noChangeShapeType="1"/>
            <a:endCxn id="122" idx="0"/>
          </p:cNvCxnSpPr>
          <p:nvPr/>
        </p:nvCxnSpPr>
        <p:spPr bwMode="auto">
          <a:xfrm>
            <a:off x="7941887" y="3589989"/>
            <a:ext cx="74740" cy="92358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Connector 140"/>
          <p:cNvCxnSpPr>
            <a:cxnSpLocks noChangeShapeType="1"/>
          </p:cNvCxnSpPr>
          <p:nvPr/>
        </p:nvCxnSpPr>
        <p:spPr bwMode="auto">
          <a:xfrm>
            <a:off x="8617028" y="3632222"/>
            <a:ext cx="0" cy="115865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6" name="TextBox 44"/>
          <p:cNvSpPr txBox="1">
            <a:spLocks noChangeArrowheads="1"/>
          </p:cNvSpPr>
          <p:nvPr/>
        </p:nvSpPr>
        <p:spPr bwMode="auto">
          <a:xfrm>
            <a:off x="6318700" y="1974649"/>
            <a:ext cx="2854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+mn-ea"/>
                <a:ea typeface="+mn-ea"/>
              </a:rPr>
              <a:t>Abstract Network View</a:t>
            </a:r>
          </a:p>
        </p:txBody>
      </p:sp>
      <p:grpSp>
        <p:nvGrpSpPr>
          <p:cNvPr id="63509" name="Group 25"/>
          <p:cNvGrpSpPr>
            <a:grpSpLocks/>
          </p:cNvGrpSpPr>
          <p:nvPr/>
        </p:nvGrpSpPr>
        <p:grpSpPr bwMode="auto">
          <a:xfrm>
            <a:off x="8567354" y="1439674"/>
            <a:ext cx="1596370" cy="467232"/>
            <a:chOff x="5259391" y="1070794"/>
            <a:chExt cx="1979609" cy="529406"/>
          </a:xfrm>
        </p:grpSpPr>
        <p:sp>
          <p:nvSpPr>
            <p:cNvPr id="63532" name="TextBox 95"/>
            <p:cNvSpPr txBox="1">
              <a:spLocks noChangeArrowheads="1"/>
            </p:cNvSpPr>
            <p:nvPr/>
          </p:nvSpPr>
          <p:spPr bwMode="auto">
            <a:xfrm>
              <a:off x="5259391" y="1070794"/>
              <a:ext cx="1381794" cy="52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latin typeface="+mn-ea"/>
                  <a:ea typeface="+mn-ea"/>
                </a:rPr>
                <a:t>Control</a:t>
              </a:r>
            </a:p>
            <a:p>
              <a:pPr algn="ctr" eaLnBrk="1" hangingPunct="1"/>
              <a:r>
                <a:rPr lang="en-US" altLang="en-US" sz="1200" b="1" dirty="0">
                  <a:latin typeface="+mn-ea"/>
                  <a:ea typeface="+mn-ea"/>
                </a:rPr>
                <a:t>Programs</a:t>
              </a:r>
            </a:p>
          </p:txBody>
        </p:sp>
        <p:grpSp>
          <p:nvGrpSpPr>
            <p:cNvPr id="9" name="Group 64"/>
            <p:cNvGrpSpPr/>
            <p:nvPr/>
          </p:nvGrpSpPr>
          <p:grpSpPr bwMode="auto">
            <a:xfrm>
              <a:off x="6400866" y="1212273"/>
              <a:ext cx="838134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199"/>
                <a:ext cx="228599" cy="22860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8628636" y="2262048"/>
                <a:ext cx="185878" cy="22397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ounded Rectangle 78"/>
          <p:cNvSpPr/>
          <p:nvPr/>
        </p:nvSpPr>
        <p:spPr>
          <a:xfrm>
            <a:off x="5046739" y="3327422"/>
            <a:ext cx="5053331" cy="51178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ea"/>
              </a:rPr>
              <a:t>Network OS</a:t>
            </a:r>
          </a:p>
        </p:txBody>
      </p:sp>
      <p:grpSp>
        <p:nvGrpSpPr>
          <p:cNvPr id="10" name="Group 1"/>
          <p:cNvGrpSpPr/>
          <p:nvPr/>
        </p:nvGrpSpPr>
        <p:grpSpPr>
          <a:xfrm>
            <a:off x="7760589" y="2794024"/>
            <a:ext cx="1548556" cy="628526"/>
            <a:chOff x="5257800" y="3124200"/>
            <a:chExt cx="1158240" cy="547255"/>
          </a:xfrm>
          <a:effectLst>
            <a:outerShdw blurRad="50800" dist="50800" dir="10260000" algn="tl" rotWithShape="0">
              <a:srgbClr val="000000">
                <a:alpha val="54000"/>
              </a:srgb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5257800" y="33528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562600" y="31242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33528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248400" y="32004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638800" y="35052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flipV="1">
              <a:off x="5400890" y="3266108"/>
              <a:ext cx="186260" cy="111039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2"/>
              <a:endCxn id="33" idx="5"/>
            </p:cNvCxnSpPr>
            <p:nvPr/>
          </p:nvCxnSpPr>
          <p:spPr>
            <a:xfrm flipH="1" flipV="1">
              <a:off x="5400890" y="3494708"/>
              <a:ext cx="2379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1"/>
              <a:endCxn id="40" idx="5"/>
            </p:cNvCxnSpPr>
            <p:nvPr/>
          </p:nvCxnSpPr>
          <p:spPr>
            <a:xfrm flipH="1" flipV="1">
              <a:off x="5705690" y="3266108"/>
              <a:ext cx="262460" cy="111039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6"/>
              <a:endCxn id="41" idx="3"/>
            </p:cNvCxnSpPr>
            <p:nvPr/>
          </p:nvCxnSpPr>
          <p:spPr>
            <a:xfrm flipV="1">
              <a:off x="5806440" y="3494708"/>
              <a:ext cx="1617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6111240" y="3342308"/>
              <a:ext cx="1617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007767" y="4551149"/>
            <a:ext cx="737773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rPr>
              <a:t>A</a:t>
            </a:r>
          </a:p>
        </p:txBody>
      </p:sp>
      <p:pic>
        <p:nvPicPr>
          <p:cNvPr id="90" name="Picture 89" descr="black-server-icon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50428" y="3376857"/>
            <a:ext cx="1078158" cy="107815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9504185" y="4037174"/>
            <a:ext cx="660267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B</a:t>
            </a:r>
          </a:p>
        </p:txBody>
      </p:sp>
      <p:cxnSp>
        <p:nvCxnSpPr>
          <p:cNvPr id="15" name="Straight Arrow Connector 14"/>
          <p:cNvCxnSpPr>
            <a:cxnSpLocks noChangeShapeType="1"/>
            <a:stCxn id="87" idx="2"/>
            <a:endCxn id="255" idx="2"/>
          </p:cNvCxnSpPr>
          <p:nvPr/>
        </p:nvCxnSpPr>
        <p:spPr bwMode="auto">
          <a:xfrm>
            <a:off x="4700816" y="5107954"/>
            <a:ext cx="345924" cy="47419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7" name="Picture 86" descr="black-server-icon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37" y="4029796"/>
            <a:ext cx="1078158" cy="1078158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cxnSpLocks noChangeShapeType="1"/>
          </p:cNvCxnSpPr>
          <p:nvPr/>
        </p:nvCxnSpPr>
        <p:spPr bwMode="auto">
          <a:xfrm>
            <a:off x="9317199" y="4692387"/>
            <a:ext cx="554591" cy="9848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Rounded Rectangle 121"/>
          <p:cNvSpPr>
            <a:spLocks noChangeArrowheads="1"/>
          </p:cNvSpPr>
          <p:nvPr/>
        </p:nvSpPr>
        <p:spPr bwMode="auto">
          <a:xfrm>
            <a:off x="7691487" y="4513572"/>
            <a:ext cx="650279" cy="521808"/>
          </a:xfrm>
          <a:prstGeom prst="roundRect">
            <a:avLst>
              <a:gd name="adj" fmla="val 5162"/>
            </a:avLst>
          </a:prstGeom>
          <a:solidFill>
            <a:schemeClr val="tx1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marL="112713" indent="-11271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 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/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45222" y="4560946"/>
            <a:ext cx="850543" cy="28780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6" name="Rounded Rectangle 121"/>
          <p:cNvSpPr>
            <a:spLocks noChangeArrowheads="1"/>
          </p:cNvSpPr>
          <p:nvPr/>
        </p:nvSpPr>
        <p:spPr bwMode="auto">
          <a:xfrm>
            <a:off x="8623703" y="3986648"/>
            <a:ext cx="650279" cy="521808"/>
          </a:xfrm>
          <a:prstGeom prst="roundRect">
            <a:avLst>
              <a:gd name="adj" fmla="val 5162"/>
            </a:avLst>
          </a:prstGeom>
          <a:solidFill>
            <a:schemeClr val="tx1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marL="112713" indent="-11271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 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/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49" name="Rounded Rectangle 121"/>
          <p:cNvSpPr>
            <a:spLocks noChangeArrowheads="1"/>
          </p:cNvSpPr>
          <p:nvPr/>
        </p:nvSpPr>
        <p:spPr bwMode="auto">
          <a:xfrm>
            <a:off x="6673590" y="5256497"/>
            <a:ext cx="650279" cy="521808"/>
          </a:xfrm>
          <a:prstGeom prst="roundRect">
            <a:avLst>
              <a:gd name="adj" fmla="val 5162"/>
            </a:avLst>
          </a:prstGeom>
          <a:solidFill>
            <a:schemeClr val="tx1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1pPr>
            <a:lvl2pPr marL="4572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2pPr>
            <a:lvl3pPr marL="9144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3pPr>
            <a:lvl4pPr marL="13716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4pPr>
            <a:lvl5pPr marL="18288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 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/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50" name="Rounded Rectangle 121"/>
          <p:cNvSpPr>
            <a:spLocks noChangeArrowheads="1"/>
          </p:cNvSpPr>
          <p:nvPr/>
        </p:nvSpPr>
        <p:spPr bwMode="auto">
          <a:xfrm>
            <a:off x="6599123" y="4006646"/>
            <a:ext cx="650279" cy="521808"/>
          </a:xfrm>
          <a:prstGeom prst="roundRect">
            <a:avLst>
              <a:gd name="adj" fmla="val 5162"/>
            </a:avLst>
          </a:prstGeom>
          <a:solidFill>
            <a:schemeClr val="tx1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1pPr>
            <a:lvl2pPr marL="4572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2pPr>
            <a:lvl3pPr marL="9144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3pPr>
            <a:lvl4pPr marL="13716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4pPr>
            <a:lvl5pPr marL="18288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 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/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54" name="Rounded Rectangle 121"/>
          <p:cNvSpPr>
            <a:spLocks noChangeArrowheads="1"/>
          </p:cNvSpPr>
          <p:nvPr/>
        </p:nvSpPr>
        <p:spPr bwMode="auto">
          <a:xfrm>
            <a:off x="5204014" y="4842929"/>
            <a:ext cx="650279" cy="521808"/>
          </a:xfrm>
          <a:prstGeom prst="roundRect">
            <a:avLst>
              <a:gd name="adj" fmla="val 5162"/>
            </a:avLst>
          </a:prstGeom>
          <a:solidFill>
            <a:schemeClr val="tx1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1pPr>
            <a:lvl2pPr marL="4572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2pPr>
            <a:lvl3pPr marL="9144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3pPr>
            <a:lvl4pPr marL="13716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4pPr>
            <a:lvl5pPr marL="1828800" algn="l" rtl="0" fontAlgn="t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FrutigerNext LT Regular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&lt;Match, Action&gt; 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>
              <a:buFontTx/>
              <a:buAutoNum type="arabicPeriod" startAt="4"/>
            </a:pPr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…</a:t>
            </a:r>
          </a:p>
          <a:p>
            <a:pPr eaLnBrk="1" hangingPunct="1"/>
            <a:r>
              <a:rPr lang="en-US" altLang="en-US" sz="300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55" name="AutoShape 7"/>
          <p:cNvSpPr>
            <a:spLocks noChangeArrowheads="1"/>
          </p:cNvSpPr>
          <p:nvPr/>
        </p:nvSpPr>
        <p:spPr bwMode="auto">
          <a:xfrm>
            <a:off x="5046740" y="5284469"/>
            <a:ext cx="961044" cy="595362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Packet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Forwarding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8" name="TextBox 95"/>
          <p:cNvSpPr txBox="1">
            <a:spLocks noChangeArrowheads="1"/>
          </p:cNvSpPr>
          <p:nvPr/>
        </p:nvSpPr>
        <p:spPr bwMode="auto">
          <a:xfrm>
            <a:off x="6776813" y="1434874"/>
            <a:ext cx="980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+mn-ea"/>
                <a:ea typeface="+mn-ea"/>
              </a:rPr>
              <a:t>Control</a:t>
            </a:r>
          </a:p>
          <a:p>
            <a:pPr algn="ctr" eaLnBrk="1" hangingPunct="1"/>
            <a:r>
              <a:rPr lang="en-US" altLang="en-US" sz="1200" b="1" dirty="0">
                <a:latin typeface="+mn-ea"/>
                <a:ea typeface="+mn-ea"/>
              </a:rPr>
              <a:t>Programs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681843" y="1426937"/>
            <a:ext cx="407704" cy="495863"/>
            <a:chOff x="6969900" y="1472512"/>
            <a:chExt cx="407704" cy="495863"/>
          </a:xfrm>
        </p:grpSpPr>
        <p:sp>
          <p:nvSpPr>
            <p:cNvPr id="274" name="Oval 52"/>
            <p:cNvSpPr/>
            <p:nvPr/>
          </p:nvSpPr>
          <p:spPr bwMode="auto">
            <a:xfrm>
              <a:off x="6969900" y="1638791"/>
              <a:ext cx="128195" cy="128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75" name="Oval 53"/>
            <p:cNvSpPr/>
            <p:nvPr/>
          </p:nvSpPr>
          <p:spPr bwMode="auto">
            <a:xfrm>
              <a:off x="7249409" y="1472512"/>
              <a:ext cx="128195" cy="128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76" name="Oval 59"/>
            <p:cNvSpPr/>
            <p:nvPr/>
          </p:nvSpPr>
          <p:spPr bwMode="auto">
            <a:xfrm>
              <a:off x="7068309" y="1839933"/>
              <a:ext cx="128195" cy="128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ea"/>
              </a:endParaRPr>
            </a:p>
          </p:txBody>
        </p:sp>
        <p:cxnSp>
          <p:nvCxnSpPr>
            <p:cNvPr id="277" name="Straight Connector 60"/>
            <p:cNvCxnSpPr>
              <a:stCxn id="274" idx="7"/>
              <a:endCxn id="275" idx="3"/>
            </p:cNvCxnSpPr>
            <p:nvPr/>
          </p:nvCxnSpPr>
          <p:spPr bwMode="auto">
            <a:xfrm flipV="1">
              <a:off x="7079321" y="1582144"/>
              <a:ext cx="188862" cy="75457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62"/>
            <p:cNvCxnSpPr>
              <a:stCxn id="276" idx="0"/>
              <a:endCxn id="274" idx="5"/>
            </p:cNvCxnSpPr>
            <p:nvPr/>
          </p:nvCxnSpPr>
          <p:spPr bwMode="auto">
            <a:xfrm flipH="1" flipV="1">
              <a:off x="7079321" y="1748423"/>
              <a:ext cx="53086" cy="9151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64"/>
            <p:cNvCxnSpPr>
              <a:stCxn id="276" idx="7"/>
              <a:endCxn id="275" idx="4"/>
            </p:cNvCxnSpPr>
            <p:nvPr/>
          </p:nvCxnSpPr>
          <p:spPr bwMode="auto">
            <a:xfrm flipV="1">
              <a:off x="7177730" y="1600954"/>
              <a:ext cx="135777" cy="257789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102340" y="1355043"/>
            <a:ext cx="31040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SDN</a:t>
            </a:r>
            <a:r>
              <a:rPr lang="zh-CN" altLang="zh-CN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Software Defined Network</a:t>
            </a:r>
            <a:r>
              <a:rPr lang="zh-CN" altLang="zh-CN" sz="1600" dirty="0">
                <a:latin typeface="+mn-ea"/>
                <a:ea typeface="+mn-ea"/>
              </a:rPr>
              <a:t>），即软件定义网络，其核心技术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zh-CN" altLang="zh-CN" sz="1600" dirty="0">
                <a:latin typeface="+mn-ea"/>
                <a:ea typeface="+mn-ea"/>
              </a:rPr>
              <a:t>通过将网络</a:t>
            </a:r>
            <a:r>
              <a:rPr lang="zh-CN" altLang="zh-CN" sz="1600" b="1" dirty="0">
                <a:solidFill>
                  <a:srgbClr val="C00000"/>
                </a:solidFill>
                <a:latin typeface="+mn-ea"/>
                <a:ea typeface="+mn-ea"/>
              </a:rPr>
              <a:t>设备控制面</a:t>
            </a:r>
            <a:r>
              <a:rPr lang="zh-CN" altLang="zh-CN" sz="1600" dirty="0">
                <a:latin typeface="+mn-ea"/>
                <a:ea typeface="+mn-ea"/>
              </a:rPr>
              <a:t>与</a:t>
            </a:r>
            <a:r>
              <a:rPr lang="zh-CN" altLang="zh-CN" sz="1600" b="1" dirty="0">
                <a:solidFill>
                  <a:srgbClr val="C00000"/>
                </a:solidFill>
                <a:latin typeface="+mn-ea"/>
                <a:ea typeface="+mn-ea"/>
              </a:rPr>
              <a:t>数据面</a:t>
            </a:r>
            <a:r>
              <a:rPr lang="zh-CN" altLang="zh-CN" sz="1600" dirty="0">
                <a:latin typeface="+mn-ea"/>
                <a:ea typeface="+mn-ea"/>
              </a:rPr>
              <a:t>分离开来，从而实现了网络流量的灵活控制，为核心网络及应用的创新提供了良好的平台。</a:t>
            </a:r>
          </a:p>
        </p:txBody>
      </p: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6416310" y="4481459"/>
            <a:ext cx="961044" cy="595362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Packet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Forwarding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>
            <a:off x="6660344" y="5719074"/>
            <a:ext cx="961044" cy="595362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Packet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Forwarding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>
            <a:off x="7480830" y="4995553"/>
            <a:ext cx="961044" cy="595362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Packet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Forwarding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3" name="AutoShape 7"/>
          <p:cNvSpPr>
            <a:spLocks noChangeArrowheads="1"/>
          </p:cNvSpPr>
          <p:nvPr/>
        </p:nvSpPr>
        <p:spPr bwMode="auto">
          <a:xfrm>
            <a:off x="8403248" y="4459082"/>
            <a:ext cx="961044" cy="595362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Packet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ea"/>
                <a:ea typeface="+mn-ea"/>
              </a:rPr>
              <a:t>Forwarding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7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694 L 0.10417 0.16042 L 0.31602 0.23518 L 0.49492 0.11736 L 0.68229 0.01597 L 0.81315 -0.06482 " pathEditMode="relative" rAng="0" ptsTypes="AAAA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51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5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ONF</a:t>
            </a:r>
            <a:r>
              <a:rPr lang="zh-CN" altLang="en-US"/>
              <a:t>定义的</a:t>
            </a:r>
            <a:r>
              <a:rPr lang="en-US" altLang="zh-CN"/>
              <a:t>SDN</a:t>
            </a:r>
            <a:r>
              <a:rPr lang="zh-CN" altLang="en-US"/>
              <a:t>基本架构</a:t>
            </a:r>
            <a:endParaRPr lang="zh-CN" altLang="en-US" dirty="0"/>
          </a:p>
        </p:txBody>
      </p:sp>
      <p:pic>
        <p:nvPicPr>
          <p:cNvPr id="4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366" y="1786316"/>
            <a:ext cx="3883495" cy="331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1307468" y="1542715"/>
            <a:ext cx="38863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Software-Defined Network Architecture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1319914" y="4992706"/>
            <a:ext cx="3873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400" i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Source: ONF white paper, April 13, 2012</a:t>
            </a:r>
            <a:endParaRPr lang="zh-CN" altLang="en-US" sz="1400" i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712663" y="4682455"/>
            <a:ext cx="1823497" cy="669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Research frustration/ clean state;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2002-2005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097908" y="4325924"/>
            <a:ext cx="1582268" cy="484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OpenFlow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 PhDs;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2004-2007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619392" y="3782176"/>
            <a:ext cx="2464940" cy="669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OpenFlow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 0.2-1.1; Industry enters;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2008-2010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7023278" y="3356744"/>
            <a:ext cx="1448986" cy="484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</a:rPr>
              <a:t>ONF launched; 03/2011</a:t>
            </a:r>
            <a:endParaRPr lang="zh-CN" altLang="en-US" sz="1200" dirty="0">
              <a:solidFill>
                <a:srgbClr val="C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7436987" y="2948319"/>
            <a:ext cx="3555557" cy="484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OF 1.2: IPv6, extensible expression;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12/2011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7909258" y="2433834"/>
            <a:ext cx="2795254" cy="669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OF 1.3: flexible table miss, per flow meters;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04/2012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5472506" y="4793137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5904554" y="4390559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408610" y="3878476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8350037" y="1892713"/>
            <a:ext cx="3002547" cy="484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OF 1.3.1: Improved version negotiation;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12/2012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8767426" y="1408944"/>
            <a:ext cx="2153110" cy="484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7320" tIns="57140" rIns="57320" bIns="57140" rtlCol="0">
            <a:spAutoFit/>
          </a:bodyPr>
          <a:lstStyle/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OF 1.4 clarifications;</a:t>
            </a:r>
          </a:p>
          <a:p>
            <a:pPr defTabSz="662676"/>
            <a:r>
              <a:rPr lang="en-US" altLang="zh-CN" sz="12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02/2014</a:t>
            </a:r>
            <a:endParaRPr lang="zh-CN" altLang="en-US" sz="12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6768650" y="3477193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80000">
                <a:srgbClr val="00B0F0"/>
              </a:gs>
              <a:gs pos="100000">
                <a:srgbClr val="0070C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7272706" y="2991187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80000">
                <a:srgbClr val="00B0F0"/>
              </a:gs>
              <a:gs pos="100000">
                <a:srgbClr val="0070C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7704754" y="2505070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80000">
                <a:srgbClr val="00B0F0"/>
              </a:gs>
              <a:gs pos="100000">
                <a:srgbClr val="0070C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8100798" y="2016899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80000">
                <a:srgbClr val="00B0F0"/>
              </a:gs>
              <a:gs pos="100000">
                <a:srgbClr val="0070C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8460838" y="1556792"/>
            <a:ext cx="119438" cy="16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80000">
                <a:srgbClr val="00B0F0"/>
              </a:gs>
              <a:gs pos="100000">
                <a:srgbClr val="0070C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</a:pPr>
            <a:endParaRPr lang="zh-CN" altLang="en-US" sz="1111" kern="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2" name="Freeform 4"/>
          <p:cNvSpPr>
            <a:spLocks/>
          </p:cNvSpPr>
          <p:nvPr/>
        </p:nvSpPr>
        <p:spPr bwMode="auto">
          <a:xfrm rot="19384402">
            <a:off x="4742971" y="2576239"/>
            <a:ext cx="4699746" cy="1179573"/>
          </a:xfrm>
          <a:custGeom>
            <a:avLst/>
            <a:gdLst>
              <a:gd name="T0" fmla="*/ 7772 w 7772"/>
              <a:gd name="T1" fmla="*/ 210 h 3447"/>
              <a:gd name="T2" fmla="*/ 6199 w 7772"/>
              <a:gd name="T3" fmla="*/ 1719 h 3447"/>
              <a:gd name="T4" fmla="*/ 6126 w 7772"/>
              <a:gd name="T5" fmla="*/ 1545 h 3447"/>
              <a:gd name="T6" fmla="*/ 6272 w 7772"/>
              <a:gd name="T7" fmla="*/ 1207 h 3447"/>
              <a:gd name="T8" fmla="*/ 9 w 7772"/>
              <a:gd name="T9" fmla="*/ 3447 h 3447"/>
              <a:gd name="T10" fmla="*/ 0 w 7772"/>
              <a:gd name="T11" fmla="*/ 2331 h 3447"/>
              <a:gd name="T12" fmla="*/ 6053 w 7772"/>
              <a:gd name="T13" fmla="*/ 329 h 3447"/>
              <a:gd name="T14" fmla="*/ 5650 w 7772"/>
              <a:gd name="T15" fmla="*/ 201 h 3447"/>
              <a:gd name="T16" fmla="*/ 5586 w 7772"/>
              <a:gd name="T17" fmla="*/ 0 h 3447"/>
              <a:gd name="T18" fmla="*/ 7772 w 7772"/>
              <a:gd name="T19" fmla="*/ 21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72" h="3447">
                <a:moveTo>
                  <a:pt x="7772" y="210"/>
                </a:moveTo>
                <a:lnTo>
                  <a:pt x="6199" y="1719"/>
                </a:lnTo>
                <a:lnTo>
                  <a:pt x="6126" y="1545"/>
                </a:lnTo>
                <a:lnTo>
                  <a:pt x="6272" y="1207"/>
                </a:lnTo>
                <a:lnTo>
                  <a:pt x="9" y="3447"/>
                </a:lnTo>
                <a:lnTo>
                  <a:pt x="0" y="2331"/>
                </a:lnTo>
                <a:lnTo>
                  <a:pt x="6053" y="329"/>
                </a:lnTo>
                <a:lnTo>
                  <a:pt x="5650" y="201"/>
                </a:lnTo>
                <a:lnTo>
                  <a:pt x="5586" y="0"/>
                </a:lnTo>
                <a:lnTo>
                  <a:pt x="7772" y="21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B0F0">
                  <a:alpha val="50000"/>
                </a:srgbClr>
              </a:gs>
            </a:gsLst>
            <a:lin ang="18900000" scaled="1"/>
          </a:gradFill>
          <a:ln>
            <a:noFill/>
          </a:ln>
          <a:effectLst/>
        </p:spPr>
        <p:txBody>
          <a:bodyPr wrap="square" lIns="62854" tIns="31427" rIns="62854" bIns="31427">
            <a:noAutofit/>
          </a:bodyPr>
          <a:lstStyle/>
          <a:p>
            <a:endParaRPr lang="en-US" sz="794">
              <a:latin typeface="+mn-ea"/>
              <a:ea typeface="+mn-ea"/>
            </a:endParaRPr>
          </a:p>
        </p:txBody>
      </p:sp>
      <p:sp>
        <p:nvSpPr>
          <p:cNvPr id="25" name="TextBox 229"/>
          <p:cNvSpPr txBox="1"/>
          <p:nvPr/>
        </p:nvSpPr>
        <p:spPr>
          <a:xfrm>
            <a:off x="1319912" y="5391719"/>
            <a:ext cx="798044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ONF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强调</a:t>
            </a:r>
            <a:r>
              <a:rPr lang="en-US" altLang="zh-CN" sz="1600" dirty="0" err="1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OpenFlow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-based SDN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，强调控制与转发分离以实现转发设备的标准化，重点是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OF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协议标准化。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7406950"/>
      </p:ext>
    </p:extLst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</a:t>
            </a:r>
            <a:r>
              <a:rPr lang="en-US" altLang="zh-CN"/>
              <a:t>CT</a:t>
            </a:r>
            <a:r>
              <a:rPr lang="zh-CN" altLang="en-US"/>
              <a:t>厂商眼中的</a:t>
            </a:r>
            <a:r>
              <a:rPr lang="en-US" altLang="zh-CN"/>
              <a:t>SDN</a:t>
            </a:r>
            <a:r>
              <a:rPr lang="zh-CN" altLang="en-US"/>
              <a:t>架构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1271464" y="1596264"/>
            <a:ext cx="4104456" cy="4100988"/>
            <a:chOff x="2280355" y="1275650"/>
            <a:chExt cx="3307644" cy="3704944"/>
          </a:xfrm>
        </p:grpSpPr>
        <p:sp>
          <p:nvSpPr>
            <p:cNvPr id="4" name="Rectangle 6"/>
            <p:cNvSpPr/>
            <p:nvPr/>
          </p:nvSpPr>
          <p:spPr bwMode="auto">
            <a:xfrm>
              <a:off x="2280355" y="1275650"/>
              <a:ext cx="3307644" cy="37049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ea"/>
                <a:ea typeface="+mn-ea"/>
              </a:endParaRPr>
            </a:p>
          </p:txBody>
        </p:sp>
        <p:sp>
          <p:nvSpPr>
            <p:cNvPr id="5" name="Rectangle 7"/>
            <p:cNvSpPr/>
            <p:nvPr/>
          </p:nvSpPr>
          <p:spPr bwMode="auto">
            <a:xfrm>
              <a:off x="2480733" y="1377244"/>
              <a:ext cx="2926080" cy="59831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管理平面编排</a:t>
              </a:r>
              <a:r>
                <a:rPr lang="en-US" altLang="zh-CN" sz="1800" b="1" dirty="0">
                  <a:latin typeface="+mn-ea"/>
                  <a:ea typeface="+mn-ea"/>
                </a:rPr>
                <a:t>/</a:t>
              </a:r>
              <a:r>
                <a:rPr lang="zh-CN" altLang="en-US" sz="1800" b="1" dirty="0">
                  <a:latin typeface="+mn-ea"/>
                  <a:ea typeface="+mn-ea"/>
                </a:rPr>
                <a:t>第三方</a:t>
              </a:r>
              <a:r>
                <a:rPr lang="en-US" altLang="zh-CN" sz="1800" b="1" dirty="0">
                  <a:latin typeface="+mn-ea"/>
                  <a:ea typeface="+mn-ea"/>
                </a:rPr>
                <a:t>App</a:t>
              </a:r>
              <a:endParaRPr lang="en-US" sz="1800" b="1" dirty="0">
                <a:latin typeface="+mn-ea"/>
                <a:ea typeface="+mn-ea"/>
              </a:endParaRPr>
            </a:p>
          </p:txBody>
        </p:sp>
        <p:sp>
          <p:nvSpPr>
            <p:cNvPr id="6" name="Rectangle 8"/>
            <p:cNvSpPr/>
            <p:nvPr/>
          </p:nvSpPr>
          <p:spPr bwMode="auto">
            <a:xfrm>
              <a:off x="2480733" y="2669818"/>
              <a:ext cx="2926080" cy="59831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外部控制平面</a:t>
              </a:r>
              <a:endParaRPr lang="en-US" sz="1800" b="1" dirty="0">
                <a:latin typeface="+mn-ea"/>
                <a:ea typeface="+mn-ea"/>
              </a:endParaRPr>
            </a:p>
          </p:txBody>
        </p:sp>
        <p:grpSp>
          <p:nvGrpSpPr>
            <p:cNvPr id="7" name="Group 10"/>
            <p:cNvGrpSpPr/>
            <p:nvPr/>
          </p:nvGrpSpPr>
          <p:grpSpPr>
            <a:xfrm>
              <a:off x="2479040" y="3815645"/>
              <a:ext cx="2929466" cy="891822"/>
              <a:chOff x="2432759" y="3815645"/>
              <a:chExt cx="2929466" cy="891822"/>
            </a:xfrm>
          </p:grpSpPr>
          <p:sp>
            <p:nvSpPr>
              <p:cNvPr id="11" name="Rectangle 7"/>
              <p:cNvSpPr/>
              <p:nvPr/>
            </p:nvSpPr>
            <p:spPr bwMode="auto">
              <a:xfrm>
                <a:off x="2432759" y="3815645"/>
                <a:ext cx="2929466" cy="891822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2" name="Rectangle 14"/>
              <p:cNvSpPr/>
              <p:nvPr/>
            </p:nvSpPr>
            <p:spPr bwMode="auto">
              <a:xfrm>
                <a:off x="2573867" y="3959579"/>
                <a:ext cx="891822" cy="62653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600" b="1" dirty="0">
                    <a:latin typeface="+mn-ea"/>
                    <a:ea typeface="+mn-ea"/>
                  </a:rPr>
                  <a:t>数据</a:t>
                </a:r>
                <a:endParaRPr lang="en-US" altLang="zh-CN" sz="1600" b="1" dirty="0"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1600" b="1" dirty="0">
                    <a:latin typeface="+mn-ea"/>
                    <a:ea typeface="+mn-ea"/>
                  </a:rPr>
                  <a:t>平面</a:t>
                </a:r>
                <a:endParaRPr 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3" name="Rectangle 15"/>
              <p:cNvSpPr/>
              <p:nvPr/>
            </p:nvSpPr>
            <p:spPr bwMode="auto">
              <a:xfrm>
                <a:off x="3561644" y="3959579"/>
                <a:ext cx="1653822" cy="62653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+mn-ea"/>
                    <a:ea typeface="+mn-ea"/>
                  </a:rPr>
                  <a:t>传统控制平面</a:t>
                </a:r>
                <a:endParaRPr lang="en-US" sz="1800" b="1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8" name="Straight Connector 10"/>
            <p:cNvCxnSpPr>
              <a:stCxn id="5" idx="2"/>
              <a:endCxn id="6" idx="0"/>
            </p:cNvCxnSpPr>
            <p:nvPr/>
          </p:nvCxnSpPr>
          <p:spPr bwMode="auto">
            <a:xfrm>
              <a:off x="3943773" y="1975556"/>
              <a:ext cx="0" cy="6942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11"/>
            <p:cNvCxnSpPr/>
            <p:nvPr/>
          </p:nvCxnSpPr>
          <p:spPr bwMode="auto">
            <a:xfrm>
              <a:off x="2923823" y="3264694"/>
              <a:ext cx="0" cy="5509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12"/>
            <p:cNvCxnSpPr/>
            <p:nvPr/>
          </p:nvCxnSpPr>
          <p:spPr bwMode="auto">
            <a:xfrm>
              <a:off x="4795486" y="3264694"/>
              <a:ext cx="0" cy="5509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99803158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自定义 6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65445</TotalTime>
  <Words>7091</Words>
  <Application>Microsoft Office PowerPoint</Application>
  <PresentationFormat>宽屏</PresentationFormat>
  <Paragraphs>1589</Paragraphs>
  <Slides>60</Slides>
  <Notes>60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FrutigerNext LT Light</vt:lpstr>
      <vt:lpstr>FrutigerNext LT Medium</vt:lpstr>
      <vt:lpstr>FrutigerNext LT Regular</vt:lpstr>
      <vt:lpstr>黑体</vt:lpstr>
      <vt:lpstr>微软雅黑</vt:lpstr>
      <vt:lpstr>Arial</vt:lpstr>
      <vt:lpstr>Wingdings</vt:lpstr>
      <vt:lpstr>培训与认证部-母版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SDN的定义</vt:lpstr>
      <vt:lpstr>PowerPoint 演示文稿</vt:lpstr>
      <vt:lpstr>ONF定义的SDN基本架构</vt:lpstr>
      <vt:lpstr>传统CT厂商眼中的SDN架构</vt:lpstr>
      <vt:lpstr>SDN主要技术路线</vt:lpstr>
      <vt:lpstr>华为SDN解决方案全景图</vt:lpstr>
      <vt:lpstr>SDN DCN解决方案</vt:lpstr>
      <vt:lpstr>PowerPoint 演示文稿</vt:lpstr>
      <vt:lpstr>数据中心发展趋势</vt:lpstr>
      <vt:lpstr>数据中心发展趋势</vt:lpstr>
      <vt:lpstr>云数据中心业务对网络有全新的诉求</vt:lpstr>
      <vt:lpstr>传统网络为何大不起来</vt:lpstr>
      <vt:lpstr>数据中心网络架构发展趋势</vt:lpstr>
      <vt:lpstr>VXLAN 是业界 Overlay技术的事实标准</vt:lpstr>
      <vt:lpstr>VXLAN的价值</vt:lpstr>
      <vt:lpstr>PowerPoint 演示文稿</vt:lpstr>
      <vt:lpstr>VXLAN基本概念</vt:lpstr>
      <vt:lpstr>VXLAN 概念 - VTEP </vt:lpstr>
      <vt:lpstr>VXLAN - VNI</vt:lpstr>
      <vt:lpstr>VXLAN 报文格式 </vt:lpstr>
      <vt:lpstr>VXLAN 报文格式</vt:lpstr>
      <vt:lpstr>VXLAN 转发数据封装</vt:lpstr>
      <vt:lpstr>隧道和VNI关系</vt:lpstr>
      <vt:lpstr>VXLAN 网关</vt:lpstr>
      <vt:lpstr>VXLAN接入业务模型 (1)</vt:lpstr>
      <vt:lpstr>VXLAN接入业务模型 (2)</vt:lpstr>
      <vt:lpstr>VXLAN逻辑抽象</vt:lpstr>
      <vt:lpstr>VXLAN的主要优点</vt:lpstr>
      <vt:lpstr>PowerPoint 演示文稿</vt:lpstr>
      <vt:lpstr>VXLAN同子网转发流程</vt:lpstr>
      <vt:lpstr>同网段查MAC二层转发 (1)</vt:lpstr>
      <vt:lpstr>同网段查MAC二层转发 (2)</vt:lpstr>
      <vt:lpstr>同网段查MAC二层转发 (3)</vt:lpstr>
      <vt:lpstr>VXLAN转发模型之相同网段VM互访 (1)</vt:lpstr>
      <vt:lpstr>VXLAN转发模型之相同网段VM互访 (2)</vt:lpstr>
      <vt:lpstr>VXLAN - BUM 报文转发流程</vt:lpstr>
      <vt:lpstr>VXLAN数据转发总体流程 (跨子网)</vt:lpstr>
      <vt:lpstr>A到E单播转发流程</vt:lpstr>
      <vt:lpstr>VXLAN转发模型之不同网段VM互访 (1)</vt:lpstr>
      <vt:lpstr>VXLAN转发模型之不同网段VM互访 (2)</vt:lpstr>
      <vt:lpstr>VXLAN转发模型之不同网段VM互访 (3)</vt:lpstr>
      <vt:lpstr>PowerPoint 演示文稿</vt:lpstr>
      <vt:lpstr>VXLAN 基于Spine-Leaf组网架构</vt:lpstr>
      <vt:lpstr>VXLAN三种OverLay组网方案</vt:lpstr>
      <vt:lpstr>VXLAN OverLay的分布式和集中式</vt:lpstr>
      <vt:lpstr>网关部署对比</vt:lpstr>
      <vt:lpstr>转发路径优化对比</vt:lpstr>
      <vt:lpstr>防火墙流量过滤对比</vt:lpstr>
      <vt:lpstr>集中网关高可靠</vt:lpstr>
      <vt:lpstr>中国xx互联网A公司超大规模公有云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2432</cp:revision>
  <dcterms:created xsi:type="dcterms:W3CDTF">2003-08-21T06:48:56Z</dcterms:created>
  <dcterms:modified xsi:type="dcterms:W3CDTF">2021-09-11T08:38:47Z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(3)JOfWghPmTFgDPa8zhb5LnYX98wo7bc3DLHZV6fw80cDLzzW+r9Cvpc838/B6uNlZeInOZDAA
ayAOyGiy47zbWMKF0jmmFCJ0+QeSzP2reZsUghfMUxAfpK1cVIFcFEZCd9DPbDLvq8VERtSR
cFe8392yBpI1dem468wY8qjYNUMztHACOATL0yPUWttk7OeqTwWi/ptoumvxpJDox42HD5Rs
hc3KekpnPgnZFdGnbg</vt:lpwstr>
  </property>
  <property fmtid="{D5CDD505-2E9C-101B-9397-08002B2CF9AE}" pid="18" name="_2015_ms_pID_7253431">
    <vt:lpwstr>aEAnft/HnILyOTEQ7hDCslZVWXpPQScYNXAr5hdOSgOLGxv9bbMN1e
I/g+ZlFBebqErG6QTpjpd5P2nzWjU6Uo/85+9q7CqThka2bTm4GK5bWsVdytgCLKvGQfGRmT
gtsHMGl9fXws15cBFQIz3kUQHIMF9mPOSZmL6Yq48Md5lwAt2lt65h6Nu/KVlglSzMnqDykf
2oHgH4psKGgqCVvTTskMxbRD4OiIyk3pgfc6</vt:lpwstr>
  </property>
  <property fmtid="{D5CDD505-2E9C-101B-9397-08002B2CF9AE}" pid="19" name="_2015_ms_pID_7253432">
    <vt:lpwstr>2viYqyUL6152WvV1UzFAed5maceho3ieAAQ8
j2CbWQMPKhuWq4rJOM+XnPO6lLFFcA==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1553755646</vt:lpwstr>
  </property>
</Properties>
</file>