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80"/>
  </p:notesMasterIdLst>
  <p:handoutMasterIdLst>
    <p:handoutMasterId r:id="rId81"/>
  </p:handoutMasterIdLst>
  <p:sldIdLst>
    <p:sldId id="1264" r:id="rId5"/>
    <p:sldId id="1319" r:id="rId6"/>
    <p:sldId id="258" r:id="rId7"/>
    <p:sldId id="1380" r:id="rId8"/>
    <p:sldId id="1491" r:id="rId9"/>
    <p:sldId id="1419" r:id="rId10"/>
    <p:sldId id="1378" r:id="rId11"/>
    <p:sldId id="1441" r:id="rId12"/>
    <p:sldId id="1434" r:id="rId13"/>
    <p:sldId id="1494" r:id="rId14"/>
    <p:sldId id="268" r:id="rId15"/>
    <p:sldId id="392" r:id="rId16"/>
    <p:sldId id="393" r:id="rId17"/>
    <p:sldId id="394" r:id="rId18"/>
    <p:sldId id="1444" r:id="rId19"/>
    <p:sldId id="1449" r:id="rId20"/>
    <p:sldId id="348" r:id="rId21"/>
    <p:sldId id="349" r:id="rId22"/>
    <p:sldId id="388" r:id="rId23"/>
    <p:sldId id="389" r:id="rId24"/>
    <p:sldId id="345" r:id="rId25"/>
    <p:sldId id="369" r:id="rId26"/>
    <p:sldId id="371" r:id="rId27"/>
    <p:sldId id="395" r:id="rId28"/>
    <p:sldId id="1448" r:id="rId29"/>
    <p:sldId id="881" r:id="rId30"/>
    <p:sldId id="882" r:id="rId31"/>
    <p:sldId id="1447" r:id="rId32"/>
    <p:sldId id="1450" r:id="rId33"/>
    <p:sldId id="347" r:id="rId34"/>
    <p:sldId id="1451" r:id="rId35"/>
    <p:sldId id="1463" r:id="rId36"/>
    <p:sldId id="1464" r:id="rId37"/>
    <p:sldId id="1458" r:id="rId38"/>
    <p:sldId id="1390" r:id="rId39"/>
    <p:sldId id="1456" r:id="rId40"/>
    <p:sldId id="1457" r:id="rId41"/>
    <p:sldId id="1465" r:id="rId42"/>
    <p:sldId id="1393" r:id="rId43"/>
    <p:sldId id="1394" r:id="rId44"/>
    <p:sldId id="356" r:id="rId45"/>
    <p:sldId id="1461" r:id="rId46"/>
    <p:sldId id="1467" r:id="rId47"/>
    <p:sldId id="1497" r:id="rId48"/>
    <p:sldId id="1471" r:id="rId49"/>
    <p:sldId id="1398" r:id="rId50"/>
    <p:sldId id="1399" r:id="rId51"/>
    <p:sldId id="1476" r:id="rId52"/>
    <p:sldId id="380" r:id="rId53"/>
    <p:sldId id="1473" r:id="rId54"/>
    <p:sldId id="1474" r:id="rId55"/>
    <p:sldId id="372" r:id="rId56"/>
    <p:sldId id="1475" r:id="rId57"/>
    <p:sldId id="1400" r:id="rId58"/>
    <p:sldId id="1401" r:id="rId59"/>
    <p:sldId id="1403" r:id="rId60"/>
    <p:sldId id="1404" r:id="rId61"/>
    <p:sldId id="1498" r:id="rId62"/>
    <p:sldId id="846" r:id="rId63"/>
    <p:sldId id="364" r:id="rId64"/>
    <p:sldId id="366" r:id="rId65"/>
    <p:sldId id="367" r:id="rId66"/>
    <p:sldId id="374" r:id="rId67"/>
    <p:sldId id="399" r:id="rId68"/>
    <p:sldId id="375" r:id="rId69"/>
    <p:sldId id="376" r:id="rId70"/>
    <p:sldId id="1495" r:id="rId71"/>
    <p:sldId id="1489" r:id="rId72"/>
    <p:sldId id="407" r:id="rId73"/>
    <p:sldId id="906" r:id="rId74"/>
    <p:sldId id="408" r:id="rId75"/>
    <p:sldId id="1490" r:id="rId76"/>
    <p:sldId id="296" r:id="rId77"/>
    <p:sldId id="1256" r:id="rId78"/>
    <p:sldId id="1204" r:id="rId79"/>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Yaoxianbin (Stephen)" initials="Y(" lastIdx="9" clrIdx="3">
    <p:extLst>
      <p:ext uri="{19B8F6BF-5375-455C-9EA6-DF929625EA0E}">
        <p15:presenceInfo xmlns:p15="http://schemas.microsoft.com/office/powerpoint/2012/main" userId="S-1-5-21-147214757-305610072-1517763936-3159188" providerId="AD"/>
      </p:ext>
    </p:extLst>
  </p:cmAuthor>
  <p:cmAuthor id="4" name="liupengzjhw" initials="l" lastIdx="16" clrIdx="4">
    <p:extLst>
      <p:ext uri="{19B8F6BF-5375-455C-9EA6-DF929625EA0E}">
        <p15:presenceInfo xmlns:p15="http://schemas.microsoft.com/office/powerpoint/2012/main" userId="S-1-5-21-147214757-305610072-1517763936-53700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C1"/>
    <a:srgbClr val="CCECFF"/>
    <a:srgbClr val="990000"/>
    <a:srgbClr val="FF0909"/>
    <a:srgbClr val="CF6B63"/>
    <a:srgbClr val="E7CCC7"/>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5573" autoAdjust="0"/>
  </p:normalViewPr>
  <p:slideViewPr>
    <p:cSldViewPr showGuides="1">
      <p:cViewPr varScale="1">
        <p:scale>
          <a:sx n="75" d="100"/>
          <a:sy n="75" d="100"/>
        </p:scale>
        <p:origin x="1046" y="48"/>
      </p:cViewPr>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p:scale>
          <a:sx n="75" d="100"/>
          <a:sy n="75" d="100"/>
        </p:scale>
        <p:origin x="2292" y="-1674"/>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861E4-8CFE-4F41-BAC4-1C5B22C72F35}" type="doc">
      <dgm:prSet loTypeId="urn:microsoft.com/office/officeart/2008/layout/HorizontalMultiLevelHierarchy" loCatId="hierarchy" qsTypeId="urn:microsoft.com/office/officeart/2005/8/quickstyle/simple5" qsCatId="simple" csTypeId="urn:microsoft.com/office/officeart/2005/8/colors/accent3_4" csCatId="accent3" phldr="1"/>
      <dgm:spPr/>
      <dgm:t>
        <a:bodyPr/>
        <a:lstStyle/>
        <a:p>
          <a:endParaRPr lang="zh-CN" altLang="en-US"/>
        </a:p>
      </dgm:t>
    </dgm:pt>
    <dgm:pt modelId="{1AB6A6ED-FB41-489E-A7AA-7D442D937B87}">
      <dgm:prSet phldrT="[文本]" custT="1"/>
      <dgm:spPr/>
      <dgm:t>
        <a:bodyPr vert="eaVert"/>
        <a:lstStyle/>
        <a:p>
          <a:r>
            <a:rPr lang="en-US" altLang="zh-CN" sz="2400" dirty="0">
              <a:solidFill>
                <a:schemeClr val="tx1"/>
              </a:solidFill>
              <a:latin typeface="微软雅黑" panose="020B0503020204020204" pitchFamily="34" charset="-122"/>
              <a:ea typeface="微软雅黑" panose="020B0503020204020204" pitchFamily="34" charset="-122"/>
            </a:rPr>
            <a:t>NDP</a:t>
          </a:r>
          <a:endParaRPr lang="zh-CN" altLang="en-US" sz="2400" dirty="0">
            <a:solidFill>
              <a:schemeClr val="tx1"/>
            </a:solidFill>
            <a:latin typeface="微软雅黑" panose="020B0503020204020204" pitchFamily="34" charset="-122"/>
            <a:ea typeface="微软雅黑" panose="020B0503020204020204" pitchFamily="34" charset="-122"/>
          </a:endParaRPr>
        </a:p>
      </dgm:t>
    </dgm:pt>
    <dgm:pt modelId="{544AAC05-4469-4D8A-B211-C985C1643002}" type="parTrans" cxnId="{52D8C5AB-1429-4C08-AE5D-107A6B325871}">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B95A4713-8824-4A23-A870-536B396D4BC9}" type="sibTrans" cxnId="{52D8C5AB-1429-4C08-AE5D-107A6B325871}">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A52D49F9-0FA7-41FD-ABC5-462671F3FD9F}">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路由器发现</a:t>
          </a:r>
        </a:p>
      </dgm:t>
    </dgm:pt>
    <dgm:pt modelId="{128B6EB8-A7B9-43E5-A47F-3ABFFB593B02}" type="parTrans" cxnId="{DB9B3F75-3063-4B7D-A183-10DAFECD7385}">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F0F65949-66DC-409C-8AD0-335B07D65AD5}" type="sibTrans" cxnId="{DB9B3F75-3063-4B7D-A183-10DAFECD7385}">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23B2F7A5-93DD-4D79-A436-7A3D5B8F9168}">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无状态自动配置</a:t>
          </a:r>
        </a:p>
      </dgm:t>
    </dgm:pt>
    <dgm:pt modelId="{333FB008-F409-4EAB-8A09-2C5D1A435F61}" type="parTrans" cxnId="{06DE7260-BD2A-4FD7-B25A-23A3F241F9DA}">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DFA6A57A-D717-4B73-A1A0-F76A1009E85A}" type="sibTrans" cxnId="{06DE7260-BD2A-4FD7-B25A-23A3F241F9DA}">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C17C9FCC-3268-416B-B3C3-8C8ED30F2DB7}">
      <dgm:prSet phldrT="[文本]"/>
      <dgm:spPr/>
      <dgm:t>
        <a:bodyPr/>
        <a:lstStyle/>
        <a:p>
          <a:r>
            <a:rPr lang="en-US" altLang="zh-CN" dirty="0">
              <a:solidFill>
                <a:schemeClr val="tx1"/>
              </a:solidFill>
              <a:latin typeface="微软雅黑" panose="020B0503020204020204" pitchFamily="34" charset="-122"/>
              <a:ea typeface="微软雅黑" panose="020B0503020204020204" pitchFamily="34" charset="-122"/>
            </a:rPr>
            <a:t>DAD</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BAB6B3F3-5175-4773-A5F5-4ABC2F7BEEC7}" type="parTrans" cxnId="{722BDEE5-37C4-45AC-8B1D-4C0A61665715}">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769D50C8-F974-4C72-AC4B-29A612C260A5}" type="sibTrans" cxnId="{722BDEE5-37C4-45AC-8B1D-4C0A61665715}">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F33F322C-FAFB-4F35-A306-798CC24DB1C6}">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地址解析</a:t>
          </a:r>
        </a:p>
      </dgm:t>
    </dgm:pt>
    <dgm:pt modelId="{FC43D61B-D5C0-47DA-BEC2-E8807851D7F2}" type="parTrans" cxnId="{9D49F581-0DFC-480C-9644-44D82CCCDC97}">
      <dgm:prSet/>
      <dgm:spPr>
        <a:ln>
          <a:solidFill>
            <a:schemeClr val="tx1">
              <a:lumMod val="65000"/>
              <a:lumOff val="35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CA8D9AD3-57DF-47E9-9BD8-9E1D0429B84A}" type="sibTrans" cxnId="{9D49F581-0DFC-480C-9644-44D82CCCDC97}">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6EBB5FAB-EBBC-4751-867A-0348485868BC}">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邻居状态跟踪</a:t>
          </a:r>
        </a:p>
      </dgm:t>
    </dgm:pt>
    <dgm:pt modelId="{11DF5A85-7868-48FD-AEA6-AC658A9689DB}" type="parTrans" cxnId="{8E6F1CA0-567D-4CFA-BAC2-50A71134FC58}">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756745C6-279E-42BE-B16D-DCFB0C2E27B4}" type="sibTrans" cxnId="{8E6F1CA0-567D-4CFA-BAC2-50A71134FC58}">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EBFD14A7-BECF-4562-AFC0-8D9F2C339D87}">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前缀重编址</a:t>
          </a:r>
        </a:p>
      </dgm:t>
    </dgm:pt>
    <dgm:pt modelId="{86E9BADA-03B6-46F0-B4CE-2EE48A11DA07}" type="parTrans" cxnId="{18A57D8C-F914-442F-BBE9-A29A3DE68919}">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0B02A459-E056-4FF7-89D9-81C21552E2A8}" type="sibTrans" cxnId="{18A57D8C-F914-442F-BBE9-A29A3DE68919}">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497BE44F-22ED-4D47-B207-B74D50370023}">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路由重定向</a:t>
          </a:r>
        </a:p>
      </dgm:t>
    </dgm:pt>
    <dgm:pt modelId="{CC05A22C-2CBB-4F5C-A83E-9BC35151D491}" type="parTrans" cxnId="{4F21AAF2-BEDA-483C-9B6F-05481D2503AF}">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6BE51B3C-49A5-4DEE-B8E4-EAF30FE4857D}" type="sibTrans" cxnId="{4F21AAF2-BEDA-483C-9B6F-05481D2503AF}">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0281C841-35CF-43B7-A7D8-3A5E3311E8F4}" type="pres">
      <dgm:prSet presAssocID="{2AC861E4-8CFE-4F41-BAC4-1C5B22C72F35}" presName="Name0" presStyleCnt="0">
        <dgm:presLayoutVars>
          <dgm:chPref val="1"/>
          <dgm:dir/>
          <dgm:animOne val="branch"/>
          <dgm:animLvl val="lvl"/>
          <dgm:resizeHandles val="exact"/>
        </dgm:presLayoutVars>
      </dgm:prSet>
      <dgm:spPr/>
    </dgm:pt>
    <dgm:pt modelId="{A6129C68-C240-4BC2-A3C1-CEC81625F091}" type="pres">
      <dgm:prSet presAssocID="{1AB6A6ED-FB41-489E-A7AA-7D442D937B87}" presName="root1" presStyleCnt="0"/>
      <dgm:spPr/>
    </dgm:pt>
    <dgm:pt modelId="{4E5B55B9-3A07-4276-9EC6-BE38577301C5}" type="pres">
      <dgm:prSet presAssocID="{1AB6A6ED-FB41-489E-A7AA-7D442D937B87}" presName="LevelOneTextNode" presStyleLbl="node0" presStyleIdx="0" presStyleCnt="1" custScaleX="194481" custScaleY="16204" custLinFactX="-50742" custLinFactNeighborX="-100000" custLinFactNeighborY="-378">
        <dgm:presLayoutVars>
          <dgm:chPref val="3"/>
        </dgm:presLayoutVars>
      </dgm:prSet>
      <dgm:spPr/>
    </dgm:pt>
    <dgm:pt modelId="{118902EF-144D-48A4-A609-F39C644D6F54}" type="pres">
      <dgm:prSet presAssocID="{1AB6A6ED-FB41-489E-A7AA-7D442D937B87}" presName="level2hierChild" presStyleCnt="0"/>
      <dgm:spPr/>
    </dgm:pt>
    <dgm:pt modelId="{143556FC-58FF-4B9C-B4C0-FD64E8886F94}" type="pres">
      <dgm:prSet presAssocID="{128B6EB8-A7B9-43E5-A47F-3ABFFB593B02}" presName="conn2-1" presStyleLbl="parChTrans1D2" presStyleIdx="0" presStyleCnt="7"/>
      <dgm:spPr/>
    </dgm:pt>
    <dgm:pt modelId="{4F41F98C-C9F3-412D-8231-A93C9B2D8402}" type="pres">
      <dgm:prSet presAssocID="{128B6EB8-A7B9-43E5-A47F-3ABFFB593B02}" presName="connTx" presStyleLbl="parChTrans1D2" presStyleIdx="0" presStyleCnt="7"/>
      <dgm:spPr/>
    </dgm:pt>
    <dgm:pt modelId="{A8F49FD3-9654-4E2F-AA88-A4A4B4D8909D}" type="pres">
      <dgm:prSet presAssocID="{A52D49F9-0FA7-41FD-ABC5-462671F3FD9F}" presName="root2" presStyleCnt="0"/>
      <dgm:spPr/>
    </dgm:pt>
    <dgm:pt modelId="{DAFE5567-09CC-4B58-9168-1CEEF25EF9B9}" type="pres">
      <dgm:prSet presAssocID="{A52D49F9-0FA7-41FD-ABC5-462671F3FD9F}" presName="LevelTwoTextNode" presStyleLbl="node2" presStyleIdx="0" presStyleCnt="7">
        <dgm:presLayoutVars>
          <dgm:chPref val="3"/>
        </dgm:presLayoutVars>
      </dgm:prSet>
      <dgm:spPr/>
    </dgm:pt>
    <dgm:pt modelId="{0DE69AA1-62C1-4E29-8984-A5839486C355}" type="pres">
      <dgm:prSet presAssocID="{A52D49F9-0FA7-41FD-ABC5-462671F3FD9F}" presName="level3hierChild" presStyleCnt="0"/>
      <dgm:spPr/>
    </dgm:pt>
    <dgm:pt modelId="{2BB5009B-DD8A-42F5-B130-FAA718D950B0}" type="pres">
      <dgm:prSet presAssocID="{333FB008-F409-4EAB-8A09-2C5D1A435F61}" presName="conn2-1" presStyleLbl="parChTrans1D2" presStyleIdx="1" presStyleCnt="7"/>
      <dgm:spPr/>
    </dgm:pt>
    <dgm:pt modelId="{D6EF74AE-D8CB-41F9-B692-50DA588EA539}" type="pres">
      <dgm:prSet presAssocID="{333FB008-F409-4EAB-8A09-2C5D1A435F61}" presName="connTx" presStyleLbl="parChTrans1D2" presStyleIdx="1" presStyleCnt="7"/>
      <dgm:spPr/>
    </dgm:pt>
    <dgm:pt modelId="{CA899E66-3437-4E3F-A55B-FA82C13B88C5}" type="pres">
      <dgm:prSet presAssocID="{23B2F7A5-93DD-4D79-A436-7A3D5B8F9168}" presName="root2" presStyleCnt="0"/>
      <dgm:spPr/>
    </dgm:pt>
    <dgm:pt modelId="{C673E92D-4BD6-4E41-BBAA-D6D570D285C6}" type="pres">
      <dgm:prSet presAssocID="{23B2F7A5-93DD-4D79-A436-7A3D5B8F9168}" presName="LevelTwoTextNode" presStyleLbl="node2" presStyleIdx="1" presStyleCnt="7">
        <dgm:presLayoutVars>
          <dgm:chPref val="3"/>
        </dgm:presLayoutVars>
      </dgm:prSet>
      <dgm:spPr/>
    </dgm:pt>
    <dgm:pt modelId="{D3885AD2-3178-4F50-A04A-D603AD6D409C}" type="pres">
      <dgm:prSet presAssocID="{23B2F7A5-93DD-4D79-A436-7A3D5B8F9168}" presName="level3hierChild" presStyleCnt="0"/>
      <dgm:spPr/>
    </dgm:pt>
    <dgm:pt modelId="{9188CB9B-B846-4E33-9AD3-9A72D811ADF4}" type="pres">
      <dgm:prSet presAssocID="{BAB6B3F3-5175-4773-A5F5-4ABC2F7BEEC7}" presName="conn2-1" presStyleLbl="parChTrans1D2" presStyleIdx="2" presStyleCnt="7"/>
      <dgm:spPr/>
    </dgm:pt>
    <dgm:pt modelId="{21BC1848-32CE-4ABB-87B1-D1B4A4BB37D5}" type="pres">
      <dgm:prSet presAssocID="{BAB6B3F3-5175-4773-A5F5-4ABC2F7BEEC7}" presName="connTx" presStyleLbl="parChTrans1D2" presStyleIdx="2" presStyleCnt="7"/>
      <dgm:spPr/>
    </dgm:pt>
    <dgm:pt modelId="{6DE72B34-01E5-4073-9953-CA1D7049A1EA}" type="pres">
      <dgm:prSet presAssocID="{C17C9FCC-3268-416B-B3C3-8C8ED30F2DB7}" presName="root2" presStyleCnt="0"/>
      <dgm:spPr/>
    </dgm:pt>
    <dgm:pt modelId="{475BE16D-5177-402C-A66E-65521B6A47EC}" type="pres">
      <dgm:prSet presAssocID="{C17C9FCC-3268-416B-B3C3-8C8ED30F2DB7}" presName="LevelTwoTextNode" presStyleLbl="node2" presStyleIdx="2" presStyleCnt="7">
        <dgm:presLayoutVars>
          <dgm:chPref val="3"/>
        </dgm:presLayoutVars>
      </dgm:prSet>
      <dgm:spPr/>
    </dgm:pt>
    <dgm:pt modelId="{FECDBBC9-E5AF-4CB2-AD3D-6913D840D34B}" type="pres">
      <dgm:prSet presAssocID="{C17C9FCC-3268-416B-B3C3-8C8ED30F2DB7}" presName="level3hierChild" presStyleCnt="0"/>
      <dgm:spPr/>
    </dgm:pt>
    <dgm:pt modelId="{1B1D6F7C-45D0-4A92-A7AA-60C11180AEDB}" type="pres">
      <dgm:prSet presAssocID="{FC43D61B-D5C0-47DA-BEC2-E8807851D7F2}" presName="conn2-1" presStyleLbl="parChTrans1D2" presStyleIdx="3" presStyleCnt="7"/>
      <dgm:spPr/>
    </dgm:pt>
    <dgm:pt modelId="{D0087FCD-C877-4BCE-99FF-8F2C4245D0FC}" type="pres">
      <dgm:prSet presAssocID="{FC43D61B-D5C0-47DA-BEC2-E8807851D7F2}" presName="connTx" presStyleLbl="parChTrans1D2" presStyleIdx="3" presStyleCnt="7"/>
      <dgm:spPr/>
    </dgm:pt>
    <dgm:pt modelId="{46E8BC4B-73A1-458E-9BD3-698A12B7711B}" type="pres">
      <dgm:prSet presAssocID="{F33F322C-FAFB-4F35-A306-798CC24DB1C6}" presName="root2" presStyleCnt="0"/>
      <dgm:spPr/>
    </dgm:pt>
    <dgm:pt modelId="{AE17AC04-BD35-4E53-BA8B-E802574F7012}" type="pres">
      <dgm:prSet presAssocID="{F33F322C-FAFB-4F35-A306-798CC24DB1C6}" presName="LevelTwoTextNode" presStyleLbl="node2" presStyleIdx="3" presStyleCnt="7">
        <dgm:presLayoutVars>
          <dgm:chPref val="3"/>
        </dgm:presLayoutVars>
      </dgm:prSet>
      <dgm:spPr/>
    </dgm:pt>
    <dgm:pt modelId="{C77490C2-91A9-4A18-9FAE-7D8B4996D416}" type="pres">
      <dgm:prSet presAssocID="{F33F322C-FAFB-4F35-A306-798CC24DB1C6}" presName="level3hierChild" presStyleCnt="0"/>
      <dgm:spPr/>
    </dgm:pt>
    <dgm:pt modelId="{1FA0FDE6-2ACF-4611-9680-B754B220067D}" type="pres">
      <dgm:prSet presAssocID="{11DF5A85-7868-48FD-AEA6-AC658A9689DB}" presName="conn2-1" presStyleLbl="parChTrans1D2" presStyleIdx="4" presStyleCnt="7"/>
      <dgm:spPr/>
    </dgm:pt>
    <dgm:pt modelId="{F1BB4973-06EF-42B4-9D2E-1743CB6F58C9}" type="pres">
      <dgm:prSet presAssocID="{11DF5A85-7868-48FD-AEA6-AC658A9689DB}" presName="connTx" presStyleLbl="parChTrans1D2" presStyleIdx="4" presStyleCnt="7"/>
      <dgm:spPr/>
    </dgm:pt>
    <dgm:pt modelId="{AAF53290-C3BC-45A9-BBFE-8A114807F87D}" type="pres">
      <dgm:prSet presAssocID="{6EBB5FAB-EBBC-4751-867A-0348485868BC}" presName="root2" presStyleCnt="0"/>
      <dgm:spPr/>
    </dgm:pt>
    <dgm:pt modelId="{7472364D-EC21-4286-A3F7-257F6FFA04B8}" type="pres">
      <dgm:prSet presAssocID="{6EBB5FAB-EBBC-4751-867A-0348485868BC}" presName="LevelTwoTextNode" presStyleLbl="node2" presStyleIdx="4" presStyleCnt="7">
        <dgm:presLayoutVars>
          <dgm:chPref val="3"/>
        </dgm:presLayoutVars>
      </dgm:prSet>
      <dgm:spPr/>
    </dgm:pt>
    <dgm:pt modelId="{1EE07590-FA5A-4D48-8794-EB49603C63D3}" type="pres">
      <dgm:prSet presAssocID="{6EBB5FAB-EBBC-4751-867A-0348485868BC}" presName="level3hierChild" presStyleCnt="0"/>
      <dgm:spPr/>
    </dgm:pt>
    <dgm:pt modelId="{1BDF4EF3-8373-4EB4-A566-F77B7FB46498}" type="pres">
      <dgm:prSet presAssocID="{86E9BADA-03B6-46F0-B4CE-2EE48A11DA07}" presName="conn2-1" presStyleLbl="parChTrans1D2" presStyleIdx="5" presStyleCnt="7"/>
      <dgm:spPr/>
    </dgm:pt>
    <dgm:pt modelId="{9DB76A85-94D9-44E0-9E0B-09A87C849E47}" type="pres">
      <dgm:prSet presAssocID="{86E9BADA-03B6-46F0-B4CE-2EE48A11DA07}" presName="connTx" presStyleLbl="parChTrans1D2" presStyleIdx="5" presStyleCnt="7"/>
      <dgm:spPr/>
    </dgm:pt>
    <dgm:pt modelId="{F18BC7C2-6261-4FA0-A972-444611E58D2E}" type="pres">
      <dgm:prSet presAssocID="{EBFD14A7-BECF-4562-AFC0-8D9F2C339D87}" presName="root2" presStyleCnt="0"/>
      <dgm:spPr/>
    </dgm:pt>
    <dgm:pt modelId="{FE666598-2EB5-410E-85BE-F7748EC93CF1}" type="pres">
      <dgm:prSet presAssocID="{EBFD14A7-BECF-4562-AFC0-8D9F2C339D87}" presName="LevelTwoTextNode" presStyleLbl="node2" presStyleIdx="5" presStyleCnt="7">
        <dgm:presLayoutVars>
          <dgm:chPref val="3"/>
        </dgm:presLayoutVars>
      </dgm:prSet>
      <dgm:spPr/>
    </dgm:pt>
    <dgm:pt modelId="{9792748D-AD23-4E41-AF1A-B5E13CDA2787}" type="pres">
      <dgm:prSet presAssocID="{EBFD14A7-BECF-4562-AFC0-8D9F2C339D87}" presName="level3hierChild" presStyleCnt="0"/>
      <dgm:spPr/>
    </dgm:pt>
    <dgm:pt modelId="{ADA36C0B-D2A0-411E-97FC-A6CA0CBF934B}" type="pres">
      <dgm:prSet presAssocID="{CC05A22C-2CBB-4F5C-A83E-9BC35151D491}" presName="conn2-1" presStyleLbl="parChTrans1D2" presStyleIdx="6" presStyleCnt="7"/>
      <dgm:spPr/>
    </dgm:pt>
    <dgm:pt modelId="{84C60A90-0216-40FC-8C11-1B03DE1FFF32}" type="pres">
      <dgm:prSet presAssocID="{CC05A22C-2CBB-4F5C-A83E-9BC35151D491}" presName="connTx" presStyleLbl="parChTrans1D2" presStyleIdx="6" presStyleCnt="7"/>
      <dgm:spPr/>
    </dgm:pt>
    <dgm:pt modelId="{3994F511-9BA2-402A-A199-FD07E9BC7A85}" type="pres">
      <dgm:prSet presAssocID="{497BE44F-22ED-4D47-B207-B74D50370023}" presName="root2" presStyleCnt="0"/>
      <dgm:spPr/>
    </dgm:pt>
    <dgm:pt modelId="{044A4B73-FBC4-4359-9011-D535C2EAE29A}" type="pres">
      <dgm:prSet presAssocID="{497BE44F-22ED-4D47-B207-B74D50370023}" presName="LevelTwoTextNode" presStyleLbl="node2" presStyleIdx="6" presStyleCnt="7">
        <dgm:presLayoutVars>
          <dgm:chPref val="3"/>
        </dgm:presLayoutVars>
      </dgm:prSet>
      <dgm:spPr/>
    </dgm:pt>
    <dgm:pt modelId="{CE240866-A401-4EC6-BEC4-13355F6A7AA8}" type="pres">
      <dgm:prSet presAssocID="{497BE44F-22ED-4D47-B207-B74D50370023}" presName="level3hierChild" presStyleCnt="0"/>
      <dgm:spPr/>
    </dgm:pt>
  </dgm:ptLst>
  <dgm:cxnLst>
    <dgm:cxn modelId="{83C02821-B5CC-40A6-8E1E-95659EDD7591}" type="presOf" srcId="{F33F322C-FAFB-4F35-A306-798CC24DB1C6}" destId="{AE17AC04-BD35-4E53-BA8B-E802574F7012}" srcOrd="0" destOrd="0" presId="urn:microsoft.com/office/officeart/2008/layout/HorizontalMultiLevelHierarchy"/>
    <dgm:cxn modelId="{1A923923-F997-4F6C-B8C3-8B9B26CBF53A}" type="presOf" srcId="{333FB008-F409-4EAB-8A09-2C5D1A435F61}" destId="{2BB5009B-DD8A-42F5-B130-FAA718D950B0}" srcOrd="0" destOrd="0" presId="urn:microsoft.com/office/officeart/2008/layout/HorizontalMultiLevelHierarchy"/>
    <dgm:cxn modelId="{06DE7260-BD2A-4FD7-B25A-23A3F241F9DA}" srcId="{1AB6A6ED-FB41-489E-A7AA-7D442D937B87}" destId="{23B2F7A5-93DD-4D79-A436-7A3D5B8F9168}" srcOrd="1" destOrd="0" parTransId="{333FB008-F409-4EAB-8A09-2C5D1A435F61}" sibTransId="{DFA6A57A-D717-4B73-A1A0-F76A1009E85A}"/>
    <dgm:cxn modelId="{E8491344-84E7-46F7-A591-C2D8E78C748B}" type="presOf" srcId="{C17C9FCC-3268-416B-B3C3-8C8ED30F2DB7}" destId="{475BE16D-5177-402C-A66E-65521B6A47EC}" srcOrd="0" destOrd="0" presId="urn:microsoft.com/office/officeart/2008/layout/HorizontalMultiLevelHierarchy"/>
    <dgm:cxn modelId="{A90E7864-305A-40B7-B5EE-3FB173613183}" type="presOf" srcId="{11DF5A85-7868-48FD-AEA6-AC658A9689DB}" destId="{F1BB4973-06EF-42B4-9D2E-1743CB6F58C9}" srcOrd="1" destOrd="0" presId="urn:microsoft.com/office/officeart/2008/layout/HorizontalMultiLevelHierarchy"/>
    <dgm:cxn modelId="{235BA944-05E5-4593-9FA3-CCA8900C7E95}" type="presOf" srcId="{6EBB5FAB-EBBC-4751-867A-0348485868BC}" destId="{7472364D-EC21-4286-A3F7-257F6FFA04B8}" srcOrd="0" destOrd="0" presId="urn:microsoft.com/office/officeart/2008/layout/HorizontalMultiLevelHierarchy"/>
    <dgm:cxn modelId="{68229365-920E-4B69-9C1C-3A5ED9BA266F}" type="presOf" srcId="{11DF5A85-7868-48FD-AEA6-AC658A9689DB}" destId="{1FA0FDE6-2ACF-4611-9680-B754B220067D}" srcOrd="0" destOrd="0" presId="urn:microsoft.com/office/officeart/2008/layout/HorizontalMultiLevelHierarchy"/>
    <dgm:cxn modelId="{DB9B3F75-3063-4B7D-A183-10DAFECD7385}" srcId="{1AB6A6ED-FB41-489E-A7AA-7D442D937B87}" destId="{A52D49F9-0FA7-41FD-ABC5-462671F3FD9F}" srcOrd="0" destOrd="0" parTransId="{128B6EB8-A7B9-43E5-A47F-3ABFFB593B02}" sibTransId="{F0F65949-66DC-409C-8AD0-335B07D65AD5}"/>
    <dgm:cxn modelId="{22D9D175-09AF-4595-AADB-E875C8CB6119}" type="presOf" srcId="{BAB6B3F3-5175-4773-A5F5-4ABC2F7BEEC7}" destId="{21BC1848-32CE-4ABB-87B1-D1B4A4BB37D5}" srcOrd="1" destOrd="0" presId="urn:microsoft.com/office/officeart/2008/layout/HorizontalMultiLevelHierarchy"/>
    <dgm:cxn modelId="{805DCA59-BB40-4F98-8EB8-08B2C658F1EA}" type="presOf" srcId="{86E9BADA-03B6-46F0-B4CE-2EE48A11DA07}" destId="{1BDF4EF3-8373-4EB4-A566-F77B7FB46498}" srcOrd="0" destOrd="0" presId="urn:microsoft.com/office/officeart/2008/layout/HorizontalMultiLevelHierarchy"/>
    <dgm:cxn modelId="{9D49F581-0DFC-480C-9644-44D82CCCDC97}" srcId="{1AB6A6ED-FB41-489E-A7AA-7D442D937B87}" destId="{F33F322C-FAFB-4F35-A306-798CC24DB1C6}" srcOrd="3" destOrd="0" parTransId="{FC43D61B-D5C0-47DA-BEC2-E8807851D7F2}" sibTransId="{CA8D9AD3-57DF-47E9-9BD8-9E1D0429B84A}"/>
    <dgm:cxn modelId="{A5F89483-0512-466A-A819-3EAF64D11198}" type="presOf" srcId="{497BE44F-22ED-4D47-B207-B74D50370023}" destId="{044A4B73-FBC4-4359-9011-D535C2EAE29A}" srcOrd="0" destOrd="0" presId="urn:microsoft.com/office/officeart/2008/layout/HorizontalMultiLevelHierarchy"/>
    <dgm:cxn modelId="{A8FCC183-DD1B-4E8C-B7DC-B06E4355811D}" type="presOf" srcId="{EBFD14A7-BECF-4562-AFC0-8D9F2C339D87}" destId="{FE666598-2EB5-410E-85BE-F7748EC93CF1}" srcOrd="0" destOrd="0" presId="urn:microsoft.com/office/officeart/2008/layout/HorizontalMultiLevelHierarchy"/>
    <dgm:cxn modelId="{28334A8A-46A8-4C8E-80B4-5777C3DFE73E}" type="presOf" srcId="{1AB6A6ED-FB41-489E-A7AA-7D442D937B87}" destId="{4E5B55B9-3A07-4276-9EC6-BE38577301C5}" srcOrd="0" destOrd="0" presId="urn:microsoft.com/office/officeart/2008/layout/HorizontalMultiLevelHierarchy"/>
    <dgm:cxn modelId="{18A57D8C-F914-442F-BBE9-A29A3DE68919}" srcId="{1AB6A6ED-FB41-489E-A7AA-7D442D937B87}" destId="{EBFD14A7-BECF-4562-AFC0-8D9F2C339D87}" srcOrd="5" destOrd="0" parTransId="{86E9BADA-03B6-46F0-B4CE-2EE48A11DA07}" sibTransId="{0B02A459-E056-4FF7-89D9-81C21552E2A8}"/>
    <dgm:cxn modelId="{1EAE2099-D2B3-4F3C-A65C-EBD9F46D099E}" type="presOf" srcId="{23B2F7A5-93DD-4D79-A436-7A3D5B8F9168}" destId="{C673E92D-4BD6-4E41-BBAA-D6D570D285C6}" srcOrd="0" destOrd="0" presId="urn:microsoft.com/office/officeart/2008/layout/HorizontalMultiLevelHierarchy"/>
    <dgm:cxn modelId="{8E6F1CA0-567D-4CFA-BAC2-50A71134FC58}" srcId="{1AB6A6ED-FB41-489E-A7AA-7D442D937B87}" destId="{6EBB5FAB-EBBC-4751-867A-0348485868BC}" srcOrd="4" destOrd="0" parTransId="{11DF5A85-7868-48FD-AEA6-AC658A9689DB}" sibTransId="{756745C6-279E-42BE-B16D-DCFB0C2E27B4}"/>
    <dgm:cxn modelId="{C84A62A6-D8BC-4A1D-B58A-D4F313726154}" type="presOf" srcId="{CC05A22C-2CBB-4F5C-A83E-9BC35151D491}" destId="{84C60A90-0216-40FC-8C11-1B03DE1FFF32}" srcOrd="1" destOrd="0" presId="urn:microsoft.com/office/officeart/2008/layout/HorizontalMultiLevelHierarchy"/>
    <dgm:cxn modelId="{52D8C5AB-1429-4C08-AE5D-107A6B325871}" srcId="{2AC861E4-8CFE-4F41-BAC4-1C5B22C72F35}" destId="{1AB6A6ED-FB41-489E-A7AA-7D442D937B87}" srcOrd="0" destOrd="0" parTransId="{544AAC05-4469-4D8A-B211-C985C1643002}" sibTransId="{B95A4713-8824-4A23-A870-536B396D4BC9}"/>
    <dgm:cxn modelId="{A98D6CBC-ED60-4914-8622-01C9C0750408}" type="presOf" srcId="{CC05A22C-2CBB-4F5C-A83E-9BC35151D491}" destId="{ADA36C0B-D2A0-411E-97FC-A6CA0CBF934B}" srcOrd="0" destOrd="0" presId="urn:microsoft.com/office/officeart/2008/layout/HorizontalMultiLevelHierarchy"/>
    <dgm:cxn modelId="{5C9AFDCE-6C81-441F-B4E3-3B7AF7C8172A}" type="presOf" srcId="{333FB008-F409-4EAB-8A09-2C5D1A435F61}" destId="{D6EF74AE-D8CB-41F9-B692-50DA588EA539}" srcOrd="1" destOrd="0" presId="urn:microsoft.com/office/officeart/2008/layout/HorizontalMultiLevelHierarchy"/>
    <dgm:cxn modelId="{D8ED88E0-61F8-4467-A819-481B14D843E8}" type="presOf" srcId="{128B6EB8-A7B9-43E5-A47F-3ABFFB593B02}" destId="{143556FC-58FF-4B9C-B4C0-FD64E8886F94}" srcOrd="0" destOrd="0" presId="urn:microsoft.com/office/officeart/2008/layout/HorizontalMultiLevelHierarchy"/>
    <dgm:cxn modelId="{722BDEE5-37C4-45AC-8B1D-4C0A61665715}" srcId="{1AB6A6ED-FB41-489E-A7AA-7D442D937B87}" destId="{C17C9FCC-3268-416B-B3C3-8C8ED30F2DB7}" srcOrd="2" destOrd="0" parTransId="{BAB6B3F3-5175-4773-A5F5-4ABC2F7BEEC7}" sibTransId="{769D50C8-F974-4C72-AC4B-29A612C260A5}"/>
    <dgm:cxn modelId="{83EAF1E5-59AD-409A-B129-55C32DC70F52}" type="presOf" srcId="{FC43D61B-D5C0-47DA-BEC2-E8807851D7F2}" destId="{D0087FCD-C877-4BCE-99FF-8F2C4245D0FC}" srcOrd="1" destOrd="0" presId="urn:microsoft.com/office/officeart/2008/layout/HorizontalMultiLevelHierarchy"/>
    <dgm:cxn modelId="{194BC8EC-F8BA-4FD5-B2A7-3ED60639026A}" type="presOf" srcId="{FC43D61B-D5C0-47DA-BEC2-E8807851D7F2}" destId="{1B1D6F7C-45D0-4A92-A7AA-60C11180AEDB}" srcOrd="0" destOrd="0" presId="urn:microsoft.com/office/officeart/2008/layout/HorizontalMultiLevelHierarchy"/>
    <dgm:cxn modelId="{39E319EF-B96F-4092-92AC-1D27AF75A8AB}" type="presOf" srcId="{BAB6B3F3-5175-4773-A5F5-4ABC2F7BEEC7}" destId="{9188CB9B-B846-4E33-9AD3-9A72D811ADF4}" srcOrd="0" destOrd="0" presId="urn:microsoft.com/office/officeart/2008/layout/HorizontalMultiLevelHierarchy"/>
    <dgm:cxn modelId="{C6CE27F0-3BE0-475B-83C2-393DAA142C66}" type="presOf" srcId="{2AC861E4-8CFE-4F41-BAC4-1C5B22C72F35}" destId="{0281C841-35CF-43B7-A7D8-3A5E3311E8F4}" srcOrd="0" destOrd="0" presId="urn:microsoft.com/office/officeart/2008/layout/HorizontalMultiLevelHierarchy"/>
    <dgm:cxn modelId="{7A80E2F0-062C-42E7-9F40-534F650ECCB0}" type="presOf" srcId="{A52D49F9-0FA7-41FD-ABC5-462671F3FD9F}" destId="{DAFE5567-09CC-4B58-9168-1CEEF25EF9B9}" srcOrd="0" destOrd="0" presId="urn:microsoft.com/office/officeart/2008/layout/HorizontalMultiLevelHierarchy"/>
    <dgm:cxn modelId="{4F21AAF2-BEDA-483C-9B6F-05481D2503AF}" srcId="{1AB6A6ED-FB41-489E-A7AA-7D442D937B87}" destId="{497BE44F-22ED-4D47-B207-B74D50370023}" srcOrd="6" destOrd="0" parTransId="{CC05A22C-2CBB-4F5C-A83E-9BC35151D491}" sibTransId="{6BE51B3C-49A5-4DEE-B8E4-EAF30FE4857D}"/>
    <dgm:cxn modelId="{467B41FD-1691-4387-A591-ECDA641525DB}" type="presOf" srcId="{86E9BADA-03B6-46F0-B4CE-2EE48A11DA07}" destId="{9DB76A85-94D9-44E0-9E0B-09A87C849E47}" srcOrd="1" destOrd="0" presId="urn:microsoft.com/office/officeart/2008/layout/HorizontalMultiLevelHierarchy"/>
    <dgm:cxn modelId="{080BC6FD-F3A8-4DCB-8067-2C3689E7BCEA}" type="presOf" srcId="{128B6EB8-A7B9-43E5-A47F-3ABFFB593B02}" destId="{4F41F98C-C9F3-412D-8231-A93C9B2D8402}" srcOrd="1" destOrd="0" presId="urn:microsoft.com/office/officeart/2008/layout/HorizontalMultiLevelHierarchy"/>
    <dgm:cxn modelId="{CFB607C2-EE09-4C3B-950B-CD0327C2D11C}" type="presParOf" srcId="{0281C841-35CF-43B7-A7D8-3A5E3311E8F4}" destId="{A6129C68-C240-4BC2-A3C1-CEC81625F091}" srcOrd="0" destOrd="0" presId="urn:microsoft.com/office/officeart/2008/layout/HorizontalMultiLevelHierarchy"/>
    <dgm:cxn modelId="{7B552AD3-42B0-41D8-B421-A34E785D41D2}" type="presParOf" srcId="{A6129C68-C240-4BC2-A3C1-CEC81625F091}" destId="{4E5B55B9-3A07-4276-9EC6-BE38577301C5}" srcOrd="0" destOrd="0" presId="urn:microsoft.com/office/officeart/2008/layout/HorizontalMultiLevelHierarchy"/>
    <dgm:cxn modelId="{0C188CEC-D769-4984-9C6C-40814D9055B2}" type="presParOf" srcId="{A6129C68-C240-4BC2-A3C1-CEC81625F091}" destId="{118902EF-144D-48A4-A609-F39C644D6F54}" srcOrd="1" destOrd="0" presId="urn:microsoft.com/office/officeart/2008/layout/HorizontalMultiLevelHierarchy"/>
    <dgm:cxn modelId="{A2EFF509-AB5C-4267-A662-80E7E1DE3AEA}" type="presParOf" srcId="{118902EF-144D-48A4-A609-F39C644D6F54}" destId="{143556FC-58FF-4B9C-B4C0-FD64E8886F94}" srcOrd="0" destOrd="0" presId="urn:microsoft.com/office/officeart/2008/layout/HorizontalMultiLevelHierarchy"/>
    <dgm:cxn modelId="{82F44138-A479-4F72-BF2D-6CB462A883A2}" type="presParOf" srcId="{143556FC-58FF-4B9C-B4C0-FD64E8886F94}" destId="{4F41F98C-C9F3-412D-8231-A93C9B2D8402}" srcOrd="0" destOrd="0" presId="urn:microsoft.com/office/officeart/2008/layout/HorizontalMultiLevelHierarchy"/>
    <dgm:cxn modelId="{C8516190-23A4-49D1-BCA9-0767EFCCD69F}" type="presParOf" srcId="{118902EF-144D-48A4-A609-F39C644D6F54}" destId="{A8F49FD3-9654-4E2F-AA88-A4A4B4D8909D}" srcOrd="1" destOrd="0" presId="urn:microsoft.com/office/officeart/2008/layout/HorizontalMultiLevelHierarchy"/>
    <dgm:cxn modelId="{79AFBE0C-1F5D-461C-9889-0C4D2864684C}" type="presParOf" srcId="{A8F49FD3-9654-4E2F-AA88-A4A4B4D8909D}" destId="{DAFE5567-09CC-4B58-9168-1CEEF25EF9B9}" srcOrd="0" destOrd="0" presId="urn:microsoft.com/office/officeart/2008/layout/HorizontalMultiLevelHierarchy"/>
    <dgm:cxn modelId="{96C12A38-F000-4920-9CFF-2CC76BE14ADA}" type="presParOf" srcId="{A8F49FD3-9654-4E2F-AA88-A4A4B4D8909D}" destId="{0DE69AA1-62C1-4E29-8984-A5839486C355}" srcOrd="1" destOrd="0" presId="urn:microsoft.com/office/officeart/2008/layout/HorizontalMultiLevelHierarchy"/>
    <dgm:cxn modelId="{87FBB31F-2665-4B21-9F02-42A181EF4380}" type="presParOf" srcId="{118902EF-144D-48A4-A609-F39C644D6F54}" destId="{2BB5009B-DD8A-42F5-B130-FAA718D950B0}" srcOrd="2" destOrd="0" presId="urn:microsoft.com/office/officeart/2008/layout/HorizontalMultiLevelHierarchy"/>
    <dgm:cxn modelId="{D3E2B7AD-564A-410D-9229-52DDD2BF83B4}" type="presParOf" srcId="{2BB5009B-DD8A-42F5-B130-FAA718D950B0}" destId="{D6EF74AE-D8CB-41F9-B692-50DA588EA539}" srcOrd="0" destOrd="0" presId="urn:microsoft.com/office/officeart/2008/layout/HorizontalMultiLevelHierarchy"/>
    <dgm:cxn modelId="{6824BE61-5609-43E6-9749-F02E14B2B7A0}" type="presParOf" srcId="{118902EF-144D-48A4-A609-F39C644D6F54}" destId="{CA899E66-3437-4E3F-A55B-FA82C13B88C5}" srcOrd="3" destOrd="0" presId="urn:microsoft.com/office/officeart/2008/layout/HorizontalMultiLevelHierarchy"/>
    <dgm:cxn modelId="{886E2743-2F38-4680-A729-A20412257AAF}" type="presParOf" srcId="{CA899E66-3437-4E3F-A55B-FA82C13B88C5}" destId="{C673E92D-4BD6-4E41-BBAA-D6D570D285C6}" srcOrd="0" destOrd="0" presId="urn:microsoft.com/office/officeart/2008/layout/HorizontalMultiLevelHierarchy"/>
    <dgm:cxn modelId="{433E177E-74E2-425C-A720-925F9A9A379F}" type="presParOf" srcId="{CA899E66-3437-4E3F-A55B-FA82C13B88C5}" destId="{D3885AD2-3178-4F50-A04A-D603AD6D409C}" srcOrd="1" destOrd="0" presId="urn:microsoft.com/office/officeart/2008/layout/HorizontalMultiLevelHierarchy"/>
    <dgm:cxn modelId="{C4B94765-6FC4-4C2C-9848-271160870FFE}" type="presParOf" srcId="{118902EF-144D-48A4-A609-F39C644D6F54}" destId="{9188CB9B-B846-4E33-9AD3-9A72D811ADF4}" srcOrd="4" destOrd="0" presId="urn:microsoft.com/office/officeart/2008/layout/HorizontalMultiLevelHierarchy"/>
    <dgm:cxn modelId="{5A9D1F49-C8A5-4034-AA85-973D183EF6E5}" type="presParOf" srcId="{9188CB9B-B846-4E33-9AD3-9A72D811ADF4}" destId="{21BC1848-32CE-4ABB-87B1-D1B4A4BB37D5}" srcOrd="0" destOrd="0" presId="urn:microsoft.com/office/officeart/2008/layout/HorizontalMultiLevelHierarchy"/>
    <dgm:cxn modelId="{E30896CC-5206-4C56-9545-4D2F2E5D0B36}" type="presParOf" srcId="{118902EF-144D-48A4-A609-F39C644D6F54}" destId="{6DE72B34-01E5-4073-9953-CA1D7049A1EA}" srcOrd="5" destOrd="0" presId="urn:microsoft.com/office/officeart/2008/layout/HorizontalMultiLevelHierarchy"/>
    <dgm:cxn modelId="{03FCE503-4D2F-467E-AC8B-983B2B3B27C9}" type="presParOf" srcId="{6DE72B34-01E5-4073-9953-CA1D7049A1EA}" destId="{475BE16D-5177-402C-A66E-65521B6A47EC}" srcOrd="0" destOrd="0" presId="urn:microsoft.com/office/officeart/2008/layout/HorizontalMultiLevelHierarchy"/>
    <dgm:cxn modelId="{4E46C6A5-F370-4428-ACAC-F7F92CA70763}" type="presParOf" srcId="{6DE72B34-01E5-4073-9953-CA1D7049A1EA}" destId="{FECDBBC9-E5AF-4CB2-AD3D-6913D840D34B}" srcOrd="1" destOrd="0" presId="urn:microsoft.com/office/officeart/2008/layout/HorizontalMultiLevelHierarchy"/>
    <dgm:cxn modelId="{4DEA67DD-033B-48F1-889F-0FD0D627BBFE}" type="presParOf" srcId="{118902EF-144D-48A4-A609-F39C644D6F54}" destId="{1B1D6F7C-45D0-4A92-A7AA-60C11180AEDB}" srcOrd="6" destOrd="0" presId="urn:microsoft.com/office/officeart/2008/layout/HorizontalMultiLevelHierarchy"/>
    <dgm:cxn modelId="{00B55476-455C-46D0-BDF5-28E045E0B0FE}" type="presParOf" srcId="{1B1D6F7C-45D0-4A92-A7AA-60C11180AEDB}" destId="{D0087FCD-C877-4BCE-99FF-8F2C4245D0FC}" srcOrd="0" destOrd="0" presId="urn:microsoft.com/office/officeart/2008/layout/HorizontalMultiLevelHierarchy"/>
    <dgm:cxn modelId="{FC252B3F-3209-4427-BB91-7719AC2FEBA3}" type="presParOf" srcId="{118902EF-144D-48A4-A609-F39C644D6F54}" destId="{46E8BC4B-73A1-458E-9BD3-698A12B7711B}" srcOrd="7" destOrd="0" presId="urn:microsoft.com/office/officeart/2008/layout/HorizontalMultiLevelHierarchy"/>
    <dgm:cxn modelId="{67D67099-ACD0-4A36-BDAA-4034691B20E3}" type="presParOf" srcId="{46E8BC4B-73A1-458E-9BD3-698A12B7711B}" destId="{AE17AC04-BD35-4E53-BA8B-E802574F7012}" srcOrd="0" destOrd="0" presId="urn:microsoft.com/office/officeart/2008/layout/HorizontalMultiLevelHierarchy"/>
    <dgm:cxn modelId="{6B55F1AF-8A4E-4ED0-AE5A-BAFEFCDD9AC6}" type="presParOf" srcId="{46E8BC4B-73A1-458E-9BD3-698A12B7711B}" destId="{C77490C2-91A9-4A18-9FAE-7D8B4996D416}" srcOrd="1" destOrd="0" presId="urn:microsoft.com/office/officeart/2008/layout/HorizontalMultiLevelHierarchy"/>
    <dgm:cxn modelId="{AE709D21-EB27-4A70-B0CE-B77DD27AB174}" type="presParOf" srcId="{118902EF-144D-48A4-A609-F39C644D6F54}" destId="{1FA0FDE6-2ACF-4611-9680-B754B220067D}" srcOrd="8" destOrd="0" presId="urn:microsoft.com/office/officeart/2008/layout/HorizontalMultiLevelHierarchy"/>
    <dgm:cxn modelId="{E10F725F-69F4-49D4-93E7-3119F015DF7E}" type="presParOf" srcId="{1FA0FDE6-2ACF-4611-9680-B754B220067D}" destId="{F1BB4973-06EF-42B4-9D2E-1743CB6F58C9}" srcOrd="0" destOrd="0" presId="urn:microsoft.com/office/officeart/2008/layout/HorizontalMultiLevelHierarchy"/>
    <dgm:cxn modelId="{02F3F53B-E1C8-4F37-9E6B-BBEC566E68B0}" type="presParOf" srcId="{118902EF-144D-48A4-A609-F39C644D6F54}" destId="{AAF53290-C3BC-45A9-BBFE-8A114807F87D}" srcOrd="9" destOrd="0" presId="urn:microsoft.com/office/officeart/2008/layout/HorizontalMultiLevelHierarchy"/>
    <dgm:cxn modelId="{443CCEBC-342F-4F6E-AAFB-E92F13093B88}" type="presParOf" srcId="{AAF53290-C3BC-45A9-BBFE-8A114807F87D}" destId="{7472364D-EC21-4286-A3F7-257F6FFA04B8}" srcOrd="0" destOrd="0" presId="urn:microsoft.com/office/officeart/2008/layout/HorizontalMultiLevelHierarchy"/>
    <dgm:cxn modelId="{BBB2564E-38C8-45E8-B819-E9BC48CFB132}" type="presParOf" srcId="{AAF53290-C3BC-45A9-BBFE-8A114807F87D}" destId="{1EE07590-FA5A-4D48-8794-EB49603C63D3}" srcOrd="1" destOrd="0" presId="urn:microsoft.com/office/officeart/2008/layout/HorizontalMultiLevelHierarchy"/>
    <dgm:cxn modelId="{EACF72BA-785D-4615-85F4-75E9A0FB0EED}" type="presParOf" srcId="{118902EF-144D-48A4-A609-F39C644D6F54}" destId="{1BDF4EF3-8373-4EB4-A566-F77B7FB46498}" srcOrd="10" destOrd="0" presId="urn:microsoft.com/office/officeart/2008/layout/HorizontalMultiLevelHierarchy"/>
    <dgm:cxn modelId="{861BFB0C-CC28-4F24-A482-27C87D05679F}" type="presParOf" srcId="{1BDF4EF3-8373-4EB4-A566-F77B7FB46498}" destId="{9DB76A85-94D9-44E0-9E0B-09A87C849E47}" srcOrd="0" destOrd="0" presId="urn:microsoft.com/office/officeart/2008/layout/HorizontalMultiLevelHierarchy"/>
    <dgm:cxn modelId="{4ADEA5E2-5D02-4760-8151-3A530991686B}" type="presParOf" srcId="{118902EF-144D-48A4-A609-F39C644D6F54}" destId="{F18BC7C2-6261-4FA0-A972-444611E58D2E}" srcOrd="11" destOrd="0" presId="urn:microsoft.com/office/officeart/2008/layout/HorizontalMultiLevelHierarchy"/>
    <dgm:cxn modelId="{C544BF89-2C1B-4087-81B6-18E013D734FC}" type="presParOf" srcId="{F18BC7C2-6261-4FA0-A972-444611E58D2E}" destId="{FE666598-2EB5-410E-85BE-F7748EC93CF1}" srcOrd="0" destOrd="0" presId="urn:microsoft.com/office/officeart/2008/layout/HorizontalMultiLevelHierarchy"/>
    <dgm:cxn modelId="{05C6B06A-3C48-4A7A-B95D-533C6A61B53B}" type="presParOf" srcId="{F18BC7C2-6261-4FA0-A972-444611E58D2E}" destId="{9792748D-AD23-4E41-AF1A-B5E13CDA2787}" srcOrd="1" destOrd="0" presId="urn:microsoft.com/office/officeart/2008/layout/HorizontalMultiLevelHierarchy"/>
    <dgm:cxn modelId="{BC9BF30A-A50D-4BBC-BD57-95CD0B6D3690}" type="presParOf" srcId="{118902EF-144D-48A4-A609-F39C644D6F54}" destId="{ADA36C0B-D2A0-411E-97FC-A6CA0CBF934B}" srcOrd="12" destOrd="0" presId="urn:microsoft.com/office/officeart/2008/layout/HorizontalMultiLevelHierarchy"/>
    <dgm:cxn modelId="{BFEEF93E-1FC4-4489-AAE4-7C02965C0224}" type="presParOf" srcId="{ADA36C0B-D2A0-411E-97FC-A6CA0CBF934B}" destId="{84C60A90-0216-40FC-8C11-1B03DE1FFF32}" srcOrd="0" destOrd="0" presId="urn:microsoft.com/office/officeart/2008/layout/HorizontalMultiLevelHierarchy"/>
    <dgm:cxn modelId="{81B395FE-8D1A-4CA0-AEDD-65E38682DA28}" type="presParOf" srcId="{118902EF-144D-48A4-A609-F39C644D6F54}" destId="{3994F511-9BA2-402A-A199-FD07E9BC7A85}" srcOrd="13" destOrd="0" presId="urn:microsoft.com/office/officeart/2008/layout/HorizontalMultiLevelHierarchy"/>
    <dgm:cxn modelId="{A0B3BBA1-6F4B-46AC-80CA-9F75DFD7312C}" type="presParOf" srcId="{3994F511-9BA2-402A-A199-FD07E9BC7A85}" destId="{044A4B73-FBC4-4359-9011-D535C2EAE29A}" srcOrd="0" destOrd="0" presId="urn:microsoft.com/office/officeart/2008/layout/HorizontalMultiLevelHierarchy"/>
    <dgm:cxn modelId="{B160C7AC-767B-4D4E-87D7-77F9D12EA28D}" type="presParOf" srcId="{3994F511-9BA2-402A-A199-FD07E9BC7A85}" destId="{CE240866-A401-4EC6-BEC4-13355F6A7AA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36C0B-D2A0-411E-97FC-A6CA0CBF934B}">
      <dsp:nvSpPr>
        <dsp:cNvPr id="0" name=""/>
        <dsp:cNvSpPr/>
      </dsp:nvSpPr>
      <dsp:spPr>
        <a:xfrm>
          <a:off x="2246364" y="2047126"/>
          <a:ext cx="1045850" cy="1822460"/>
        </a:xfrm>
        <a:custGeom>
          <a:avLst/>
          <a:gdLst/>
          <a:ahLst/>
          <a:cxnLst/>
          <a:rect l="0" t="0" r="0" b="0"/>
          <a:pathLst>
            <a:path>
              <a:moveTo>
                <a:pt x="0" y="0"/>
              </a:moveTo>
              <a:lnTo>
                <a:pt x="522925" y="0"/>
              </a:lnTo>
              <a:lnTo>
                <a:pt x="522925" y="1822460"/>
              </a:lnTo>
              <a:lnTo>
                <a:pt x="1045850" y="182246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16759" y="2905826"/>
        <a:ext cx="105061" cy="105061"/>
      </dsp:txXfrm>
    </dsp:sp>
    <dsp:sp modelId="{1BDF4EF3-8373-4EB4-A566-F77B7FB46498}">
      <dsp:nvSpPr>
        <dsp:cNvPr id="0" name=""/>
        <dsp:cNvSpPr/>
      </dsp:nvSpPr>
      <dsp:spPr>
        <a:xfrm>
          <a:off x="2246364" y="2047126"/>
          <a:ext cx="1045850" cy="1218179"/>
        </a:xfrm>
        <a:custGeom>
          <a:avLst/>
          <a:gdLst/>
          <a:ahLst/>
          <a:cxnLst/>
          <a:rect l="0" t="0" r="0" b="0"/>
          <a:pathLst>
            <a:path>
              <a:moveTo>
                <a:pt x="0" y="0"/>
              </a:moveTo>
              <a:lnTo>
                <a:pt x="522925" y="0"/>
              </a:lnTo>
              <a:lnTo>
                <a:pt x="522925" y="1218179"/>
              </a:lnTo>
              <a:lnTo>
                <a:pt x="1045850" y="1218179"/>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29151" y="2616078"/>
        <a:ext cx="80277" cy="80277"/>
      </dsp:txXfrm>
    </dsp:sp>
    <dsp:sp modelId="{1FA0FDE6-2ACF-4611-9680-B754B220067D}">
      <dsp:nvSpPr>
        <dsp:cNvPr id="0" name=""/>
        <dsp:cNvSpPr/>
      </dsp:nvSpPr>
      <dsp:spPr>
        <a:xfrm>
          <a:off x="2246364" y="2047126"/>
          <a:ext cx="1045850" cy="613898"/>
        </a:xfrm>
        <a:custGeom>
          <a:avLst/>
          <a:gdLst/>
          <a:ahLst/>
          <a:cxnLst/>
          <a:rect l="0" t="0" r="0" b="0"/>
          <a:pathLst>
            <a:path>
              <a:moveTo>
                <a:pt x="0" y="0"/>
              </a:moveTo>
              <a:lnTo>
                <a:pt x="522925" y="0"/>
              </a:lnTo>
              <a:lnTo>
                <a:pt x="522925" y="613898"/>
              </a:lnTo>
              <a:lnTo>
                <a:pt x="1045850" y="613898"/>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38972" y="2323758"/>
        <a:ext cx="60635" cy="60635"/>
      </dsp:txXfrm>
    </dsp:sp>
    <dsp:sp modelId="{1B1D6F7C-45D0-4A92-A7AA-60C11180AEDB}">
      <dsp:nvSpPr>
        <dsp:cNvPr id="0" name=""/>
        <dsp:cNvSpPr/>
      </dsp:nvSpPr>
      <dsp:spPr>
        <a:xfrm>
          <a:off x="2246364" y="2001406"/>
          <a:ext cx="1045850" cy="91440"/>
        </a:xfrm>
        <a:custGeom>
          <a:avLst/>
          <a:gdLst/>
          <a:ahLst/>
          <a:cxnLst/>
          <a:rect l="0" t="0" r="0" b="0"/>
          <a:pathLst>
            <a:path>
              <a:moveTo>
                <a:pt x="0" y="45720"/>
              </a:moveTo>
              <a:lnTo>
                <a:pt x="522925" y="45720"/>
              </a:lnTo>
              <a:lnTo>
                <a:pt x="522925" y="55337"/>
              </a:lnTo>
              <a:lnTo>
                <a:pt x="1045850" y="55337"/>
              </a:lnTo>
            </a:path>
          </a:pathLst>
        </a:custGeom>
        <a:noFill/>
        <a:ln w="25400" cap="flat" cmpd="sng" algn="ctr">
          <a:solidFill>
            <a:schemeClr val="tx1">
              <a:lumMod val="65000"/>
              <a:lumOff val="3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43142" y="2020979"/>
        <a:ext cx="52294" cy="52294"/>
      </dsp:txXfrm>
    </dsp:sp>
    <dsp:sp modelId="{9188CB9B-B846-4E33-9AD3-9A72D811ADF4}">
      <dsp:nvSpPr>
        <dsp:cNvPr id="0" name=""/>
        <dsp:cNvSpPr/>
      </dsp:nvSpPr>
      <dsp:spPr>
        <a:xfrm>
          <a:off x="2246364" y="1452463"/>
          <a:ext cx="1045850" cy="594663"/>
        </a:xfrm>
        <a:custGeom>
          <a:avLst/>
          <a:gdLst/>
          <a:ahLst/>
          <a:cxnLst/>
          <a:rect l="0" t="0" r="0" b="0"/>
          <a:pathLst>
            <a:path>
              <a:moveTo>
                <a:pt x="0" y="594663"/>
              </a:moveTo>
              <a:lnTo>
                <a:pt x="522925" y="594663"/>
              </a:lnTo>
              <a:lnTo>
                <a:pt x="522925" y="0"/>
              </a:lnTo>
              <a:lnTo>
                <a:pt x="1045850" y="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39212" y="1719717"/>
        <a:ext cx="60154" cy="60154"/>
      </dsp:txXfrm>
    </dsp:sp>
    <dsp:sp modelId="{2BB5009B-DD8A-42F5-B130-FAA718D950B0}">
      <dsp:nvSpPr>
        <dsp:cNvPr id="0" name=""/>
        <dsp:cNvSpPr/>
      </dsp:nvSpPr>
      <dsp:spPr>
        <a:xfrm>
          <a:off x="2246364" y="848182"/>
          <a:ext cx="1045850" cy="1198944"/>
        </a:xfrm>
        <a:custGeom>
          <a:avLst/>
          <a:gdLst/>
          <a:ahLst/>
          <a:cxnLst/>
          <a:rect l="0" t="0" r="0" b="0"/>
          <a:pathLst>
            <a:path>
              <a:moveTo>
                <a:pt x="0" y="1198944"/>
              </a:moveTo>
              <a:lnTo>
                <a:pt x="522925" y="1198944"/>
              </a:lnTo>
              <a:lnTo>
                <a:pt x="522925" y="0"/>
              </a:lnTo>
              <a:lnTo>
                <a:pt x="1045850" y="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29514" y="1407879"/>
        <a:ext cx="79549" cy="79549"/>
      </dsp:txXfrm>
    </dsp:sp>
    <dsp:sp modelId="{143556FC-58FF-4B9C-B4C0-FD64E8886F94}">
      <dsp:nvSpPr>
        <dsp:cNvPr id="0" name=""/>
        <dsp:cNvSpPr/>
      </dsp:nvSpPr>
      <dsp:spPr>
        <a:xfrm>
          <a:off x="2246364" y="243901"/>
          <a:ext cx="1045850" cy="1803225"/>
        </a:xfrm>
        <a:custGeom>
          <a:avLst/>
          <a:gdLst/>
          <a:ahLst/>
          <a:cxnLst/>
          <a:rect l="0" t="0" r="0" b="0"/>
          <a:pathLst>
            <a:path>
              <a:moveTo>
                <a:pt x="0" y="1803225"/>
              </a:moveTo>
              <a:lnTo>
                <a:pt x="522925" y="1803225"/>
              </a:lnTo>
              <a:lnTo>
                <a:pt x="522925" y="0"/>
              </a:lnTo>
              <a:lnTo>
                <a:pt x="1045850" y="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17175" y="1093399"/>
        <a:ext cx="104228" cy="104228"/>
      </dsp:txXfrm>
    </dsp:sp>
    <dsp:sp modelId="{4E5B55B9-3A07-4276-9EC6-BE38577301C5}">
      <dsp:nvSpPr>
        <dsp:cNvPr id="0" name=""/>
        <dsp:cNvSpPr/>
      </dsp:nvSpPr>
      <dsp:spPr>
        <a:xfrm rot="16200000">
          <a:off x="1570137" y="1577042"/>
          <a:ext cx="412285" cy="940169"/>
        </a:xfrm>
        <a:prstGeom prst="rect">
          <a:avLst/>
        </a:prstGeom>
        <a:gradFill rotWithShape="0">
          <a:gsLst>
            <a:gs pos="0">
              <a:schemeClr val="accent3">
                <a:shade val="60000"/>
                <a:hueOff val="0"/>
                <a:satOff val="0"/>
                <a:lumOff val="0"/>
                <a:alphaOff val="0"/>
                <a:shade val="51000"/>
                <a:satMod val="130000"/>
              </a:schemeClr>
            </a:gs>
            <a:gs pos="80000">
              <a:schemeClr val="accent3">
                <a:shade val="60000"/>
                <a:hueOff val="0"/>
                <a:satOff val="0"/>
                <a:lumOff val="0"/>
                <a:alphaOff val="0"/>
                <a:shade val="93000"/>
                <a:satMod val="130000"/>
              </a:schemeClr>
            </a:gs>
            <a:gs pos="100000">
              <a:schemeClr val="accent3">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ea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微软雅黑" panose="020B0503020204020204" pitchFamily="34" charset="-122"/>
              <a:ea typeface="微软雅黑" panose="020B0503020204020204" pitchFamily="34" charset="-122"/>
            </a:rPr>
            <a:t>NDP</a:t>
          </a:r>
          <a:endParaRPr lang="zh-CN" altLang="en-US" sz="2400" kern="1200" dirty="0">
            <a:solidFill>
              <a:schemeClr val="tx1"/>
            </a:solidFill>
            <a:latin typeface="微软雅黑" panose="020B0503020204020204" pitchFamily="34" charset="-122"/>
            <a:ea typeface="微软雅黑" panose="020B0503020204020204" pitchFamily="34" charset="-122"/>
          </a:endParaRPr>
        </a:p>
      </dsp:txBody>
      <dsp:txXfrm>
        <a:off x="1570137" y="1577042"/>
        <a:ext cx="412285" cy="940169"/>
      </dsp:txXfrm>
    </dsp:sp>
    <dsp:sp modelId="{DAFE5567-09CC-4B58-9168-1CEEF25EF9B9}">
      <dsp:nvSpPr>
        <dsp:cNvPr id="0" name=""/>
        <dsp:cNvSpPr/>
      </dsp:nvSpPr>
      <dsp:spPr>
        <a:xfrm>
          <a:off x="3292215" y="2189"/>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路由器发现</a:t>
          </a:r>
        </a:p>
      </dsp:txBody>
      <dsp:txXfrm>
        <a:off x="3292215" y="2189"/>
        <a:ext cx="1585633" cy="483424"/>
      </dsp:txXfrm>
    </dsp:sp>
    <dsp:sp modelId="{C673E92D-4BD6-4E41-BBAA-D6D570D285C6}">
      <dsp:nvSpPr>
        <dsp:cNvPr id="0" name=""/>
        <dsp:cNvSpPr/>
      </dsp:nvSpPr>
      <dsp:spPr>
        <a:xfrm>
          <a:off x="3292215" y="606470"/>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无状态自动配置</a:t>
          </a:r>
        </a:p>
      </dsp:txBody>
      <dsp:txXfrm>
        <a:off x="3292215" y="606470"/>
        <a:ext cx="1585633" cy="483424"/>
      </dsp:txXfrm>
    </dsp:sp>
    <dsp:sp modelId="{475BE16D-5177-402C-A66E-65521B6A47EC}">
      <dsp:nvSpPr>
        <dsp:cNvPr id="0" name=""/>
        <dsp:cNvSpPr/>
      </dsp:nvSpPr>
      <dsp:spPr>
        <a:xfrm>
          <a:off x="3292215" y="1210751"/>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1"/>
              </a:solidFill>
              <a:latin typeface="微软雅黑" panose="020B0503020204020204" pitchFamily="34" charset="-122"/>
              <a:ea typeface="微软雅黑" panose="020B0503020204020204" pitchFamily="34" charset="-122"/>
            </a:rPr>
            <a:t>DAD</a:t>
          </a:r>
          <a:endParaRPr lang="zh-CN" altLang="en-US" sz="1700" kern="1200" dirty="0">
            <a:solidFill>
              <a:schemeClr val="tx1"/>
            </a:solidFill>
            <a:latin typeface="微软雅黑" panose="020B0503020204020204" pitchFamily="34" charset="-122"/>
            <a:ea typeface="微软雅黑" panose="020B0503020204020204" pitchFamily="34" charset="-122"/>
          </a:endParaRPr>
        </a:p>
      </dsp:txBody>
      <dsp:txXfrm>
        <a:off x="3292215" y="1210751"/>
        <a:ext cx="1585633" cy="483424"/>
      </dsp:txXfrm>
    </dsp:sp>
    <dsp:sp modelId="{AE17AC04-BD35-4E53-BA8B-E802574F7012}">
      <dsp:nvSpPr>
        <dsp:cNvPr id="0" name=""/>
        <dsp:cNvSpPr/>
      </dsp:nvSpPr>
      <dsp:spPr>
        <a:xfrm>
          <a:off x="3292215" y="1815032"/>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地址解析</a:t>
          </a:r>
        </a:p>
      </dsp:txBody>
      <dsp:txXfrm>
        <a:off x="3292215" y="1815032"/>
        <a:ext cx="1585633" cy="483424"/>
      </dsp:txXfrm>
    </dsp:sp>
    <dsp:sp modelId="{7472364D-EC21-4286-A3F7-257F6FFA04B8}">
      <dsp:nvSpPr>
        <dsp:cNvPr id="0" name=""/>
        <dsp:cNvSpPr/>
      </dsp:nvSpPr>
      <dsp:spPr>
        <a:xfrm>
          <a:off x="3292215" y="2419313"/>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邻居状态跟踪</a:t>
          </a:r>
        </a:p>
      </dsp:txBody>
      <dsp:txXfrm>
        <a:off x="3292215" y="2419313"/>
        <a:ext cx="1585633" cy="483424"/>
      </dsp:txXfrm>
    </dsp:sp>
    <dsp:sp modelId="{FE666598-2EB5-410E-85BE-F7748EC93CF1}">
      <dsp:nvSpPr>
        <dsp:cNvPr id="0" name=""/>
        <dsp:cNvSpPr/>
      </dsp:nvSpPr>
      <dsp:spPr>
        <a:xfrm>
          <a:off x="3292215" y="3023594"/>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前缀重编址</a:t>
          </a:r>
        </a:p>
      </dsp:txBody>
      <dsp:txXfrm>
        <a:off x="3292215" y="3023594"/>
        <a:ext cx="1585633" cy="483424"/>
      </dsp:txXfrm>
    </dsp:sp>
    <dsp:sp modelId="{044A4B73-FBC4-4359-9011-D535C2EAE29A}">
      <dsp:nvSpPr>
        <dsp:cNvPr id="0" name=""/>
        <dsp:cNvSpPr/>
      </dsp:nvSpPr>
      <dsp:spPr>
        <a:xfrm>
          <a:off x="3292215" y="3627875"/>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路由重定向</a:t>
          </a:r>
        </a:p>
      </dsp:txBody>
      <dsp:txXfrm>
        <a:off x="3292215" y="3627875"/>
        <a:ext cx="1585633" cy="48342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baseline="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baseline="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z="1100" kern="1200" dirty="0">
                <a:solidFill>
                  <a:schemeClr val="tx1"/>
                </a:solidFill>
                <a:effectLst/>
                <a:latin typeface="+mn-ea"/>
                <a:ea typeface="+mn-ea"/>
                <a:cs typeface="+mn-cs"/>
              </a:rPr>
              <a:t>2017.07.18</a:t>
            </a:r>
            <a:r>
              <a:rPr lang="zh-CN" altLang="zh-CN" sz="1100" kern="1200" dirty="0">
                <a:solidFill>
                  <a:schemeClr val="tx1"/>
                </a:solidFill>
                <a:effectLst/>
                <a:latin typeface="+mn-ea"/>
                <a:ea typeface="+mn-ea"/>
                <a:cs typeface="+mn-cs"/>
              </a:rPr>
              <a:t>：</a:t>
            </a:r>
          </a:p>
          <a:p>
            <a:pPr lvl="1"/>
            <a:r>
              <a:rPr lang="zh-CN" altLang="zh-CN" sz="1100" kern="1200" dirty="0">
                <a:solidFill>
                  <a:schemeClr val="tx1"/>
                </a:solidFill>
                <a:effectLst/>
                <a:latin typeface="+mn-ea"/>
                <a:ea typeface="+mn-ea"/>
                <a:cs typeface="+mn-cs"/>
              </a:rPr>
              <a:t>调整整体胶片的图片拉伸。</a:t>
            </a:r>
          </a:p>
          <a:p>
            <a:pPr lvl="1"/>
            <a:r>
              <a:rPr lang="zh-CN" altLang="zh-CN" sz="1100" kern="1200" dirty="0">
                <a:solidFill>
                  <a:schemeClr val="tx1"/>
                </a:solidFill>
                <a:effectLst/>
                <a:latin typeface="+mn-ea"/>
                <a:ea typeface="+mn-ea"/>
                <a:cs typeface="+mn-cs"/>
              </a:rPr>
              <a:t>调整前言、目标、目录等前面的图标，保持位置一致性。</a:t>
            </a:r>
          </a:p>
          <a:p>
            <a:pPr lvl="1"/>
            <a:r>
              <a:rPr lang="zh-CN" altLang="zh-CN" sz="1100" kern="1200" dirty="0">
                <a:solidFill>
                  <a:schemeClr val="tx1"/>
                </a:solidFill>
                <a:effectLst/>
                <a:latin typeface="+mn-ea"/>
                <a:ea typeface="+mn-ea"/>
                <a:cs typeface="+mn-cs"/>
              </a:rPr>
              <a:t>调整页脚宽度，使页脚变窄，整体视觉感更好一些。</a:t>
            </a:r>
          </a:p>
          <a:p>
            <a:pPr lvl="1"/>
            <a:r>
              <a:rPr lang="zh-CN" altLang="zh-CN" sz="1100" kern="1200" dirty="0">
                <a:solidFill>
                  <a:schemeClr val="tx1"/>
                </a:solidFill>
                <a:effectLst/>
                <a:latin typeface="+mn-ea"/>
                <a:ea typeface="+mn-ea"/>
                <a:cs typeface="+mn-cs"/>
              </a:rPr>
              <a:t>调整正文及标题高度，整体上调了一些，匹配页脚的高度。</a:t>
            </a:r>
          </a:p>
          <a:p>
            <a:pPr lvl="1"/>
            <a:r>
              <a:rPr lang="zh-CN" altLang="zh-CN" sz="1100" kern="1200" dirty="0">
                <a:solidFill>
                  <a:schemeClr val="tx1"/>
                </a:solidFill>
                <a:effectLst/>
                <a:latin typeface="+mn-ea"/>
                <a:ea typeface="+mn-ea"/>
                <a:cs typeface="+mn-cs"/>
              </a:rPr>
              <a:t>修整所有文本框的格式问题。</a:t>
            </a:r>
          </a:p>
          <a:p>
            <a:pPr lvl="1"/>
            <a:r>
              <a:rPr lang="zh-CN" altLang="zh-CN" sz="1100" kern="1200" dirty="0">
                <a:solidFill>
                  <a:schemeClr val="tx1"/>
                </a:solidFill>
                <a:effectLst/>
                <a:latin typeface="+mn-ea"/>
                <a:ea typeface="+mn-ea"/>
                <a:cs typeface="+mn-cs"/>
              </a:rPr>
              <a:t>调整备注页格式，使其符合</a:t>
            </a:r>
            <a:r>
              <a:rPr lang="en-US" altLang="zh-CN" sz="1100" kern="1200" dirty="0">
                <a:solidFill>
                  <a:schemeClr val="tx1"/>
                </a:solidFill>
                <a:effectLst/>
                <a:latin typeface="+mn-ea"/>
                <a:ea typeface="+mn-ea"/>
                <a:cs typeface="+mn-cs"/>
              </a:rPr>
              <a:t>16:9</a:t>
            </a:r>
            <a:r>
              <a:rPr lang="zh-CN" altLang="zh-CN" sz="1100" kern="1200" dirty="0">
                <a:solidFill>
                  <a:schemeClr val="tx1"/>
                </a:solidFill>
                <a:effectLst/>
                <a:latin typeface="+mn-ea"/>
                <a:ea typeface="+mn-ea"/>
                <a:cs typeface="+mn-cs"/>
              </a:rPr>
              <a:t>的显示效果。</a:t>
            </a: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BE1ACA0-5D19-428A-8DD9-C10EB7E99123}"/>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5889A337-E22C-4211-B88E-41A8E3B68E8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347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latin typeface="+mn-ea"/>
                <a:ea typeface="+mn-ea"/>
              </a:rPr>
              <a:t>IPv6</a:t>
            </a:r>
            <a:r>
              <a:rPr lang="zh-CN" altLang="en-US" dirty="0">
                <a:latin typeface="+mn-ea"/>
                <a:ea typeface="+mn-ea"/>
              </a:rPr>
              <a:t>特点：</a:t>
            </a:r>
            <a:endParaRPr lang="en-US" altLang="zh-CN" dirty="0">
              <a:latin typeface="+mn-ea"/>
              <a:ea typeface="+mn-ea"/>
            </a:endParaRPr>
          </a:p>
          <a:p>
            <a:pPr lvl="1"/>
            <a:r>
              <a:rPr lang="zh-CN" altLang="en-US" dirty="0">
                <a:latin typeface="+mn-ea"/>
                <a:ea typeface="+mn-ea"/>
              </a:rPr>
              <a:t>地址空间，</a:t>
            </a:r>
            <a:r>
              <a:rPr lang="en-US" altLang="zh-CN" dirty="0">
                <a:latin typeface="+mn-ea"/>
                <a:ea typeface="+mn-ea"/>
              </a:rPr>
              <a:t>IPv6</a:t>
            </a:r>
            <a:r>
              <a:rPr lang="zh-CN" altLang="en-US" dirty="0">
                <a:latin typeface="+mn-ea"/>
                <a:ea typeface="+mn-ea"/>
              </a:rPr>
              <a:t>地址采用</a:t>
            </a:r>
            <a:r>
              <a:rPr lang="en-US" altLang="zh-CN" dirty="0">
                <a:latin typeface="+mn-ea"/>
                <a:ea typeface="+mn-ea"/>
              </a:rPr>
              <a:t>128</a:t>
            </a:r>
            <a:r>
              <a:rPr lang="zh-CN" altLang="en-US" dirty="0">
                <a:latin typeface="+mn-ea"/>
                <a:ea typeface="+mn-ea"/>
              </a:rPr>
              <a:t>比特标识。</a:t>
            </a:r>
            <a:r>
              <a:rPr lang="en-US" altLang="zh-CN" dirty="0">
                <a:latin typeface="+mn-ea"/>
                <a:ea typeface="+mn-ea"/>
              </a:rPr>
              <a:t>128</a:t>
            </a:r>
            <a:r>
              <a:rPr lang="zh-CN" altLang="en-US" dirty="0">
                <a:latin typeface="+mn-ea"/>
                <a:ea typeface="+mn-ea"/>
              </a:rPr>
              <a:t>位的地址结构使</a:t>
            </a:r>
            <a:r>
              <a:rPr lang="en-US" altLang="zh-CN" dirty="0">
                <a:latin typeface="+mn-ea"/>
                <a:ea typeface="+mn-ea"/>
              </a:rPr>
              <a:t>IPv6</a:t>
            </a:r>
            <a:r>
              <a:rPr lang="zh-CN" altLang="en-US" dirty="0">
                <a:latin typeface="+mn-ea"/>
                <a:ea typeface="+mn-ea"/>
              </a:rPr>
              <a:t>理论上可以拥有（</a:t>
            </a:r>
            <a:r>
              <a:rPr lang="en-US" altLang="zh-CN" dirty="0">
                <a:latin typeface="+mn-ea"/>
                <a:ea typeface="+mn-ea"/>
              </a:rPr>
              <a:t>43</a:t>
            </a:r>
            <a:r>
              <a:rPr lang="zh-CN" altLang="en-US" dirty="0">
                <a:latin typeface="+mn-ea"/>
                <a:ea typeface="+mn-ea"/>
              </a:rPr>
              <a:t>亿</a:t>
            </a:r>
            <a:r>
              <a:rPr lang="en-US" altLang="zh-CN" dirty="0">
                <a:latin typeface="+mn-ea"/>
                <a:ea typeface="+mn-ea"/>
              </a:rPr>
              <a:t>×43</a:t>
            </a:r>
            <a:r>
              <a:rPr lang="zh-CN" altLang="en-US" dirty="0">
                <a:latin typeface="+mn-ea"/>
                <a:ea typeface="+mn-ea"/>
              </a:rPr>
              <a:t>亿</a:t>
            </a:r>
            <a:r>
              <a:rPr lang="en-US" altLang="zh-CN" dirty="0">
                <a:latin typeface="+mn-ea"/>
                <a:ea typeface="+mn-ea"/>
              </a:rPr>
              <a:t>×43</a:t>
            </a:r>
            <a:r>
              <a:rPr lang="zh-CN" altLang="en-US" dirty="0">
                <a:latin typeface="+mn-ea"/>
                <a:ea typeface="+mn-ea"/>
              </a:rPr>
              <a:t>亿</a:t>
            </a:r>
            <a:r>
              <a:rPr lang="en-US" altLang="zh-CN" dirty="0">
                <a:latin typeface="+mn-ea"/>
                <a:ea typeface="+mn-ea"/>
              </a:rPr>
              <a:t>×43</a:t>
            </a:r>
            <a:r>
              <a:rPr lang="zh-CN" altLang="en-US" dirty="0">
                <a:latin typeface="+mn-ea"/>
                <a:ea typeface="+mn-ea"/>
              </a:rPr>
              <a:t>亿）个地址。近乎无限的地址空间是</a:t>
            </a:r>
            <a:r>
              <a:rPr lang="en-US" altLang="zh-CN" dirty="0">
                <a:latin typeface="+mn-ea"/>
                <a:ea typeface="+mn-ea"/>
              </a:rPr>
              <a:t>IPv6</a:t>
            </a:r>
            <a:r>
              <a:rPr lang="zh-CN" altLang="en-US" dirty="0">
                <a:latin typeface="+mn-ea"/>
                <a:ea typeface="+mn-ea"/>
              </a:rPr>
              <a:t>的最大优势。</a:t>
            </a:r>
            <a:endParaRPr lang="en-US" altLang="zh-CN" dirty="0">
              <a:latin typeface="+mn-ea"/>
              <a:ea typeface="+mn-ea"/>
            </a:endParaRPr>
          </a:p>
          <a:p>
            <a:pPr lvl="1"/>
            <a:r>
              <a:rPr lang="zh-CN" altLang="en-US" dirty="0">
                <a:latin typeface="+mn-ea"/>
                <a:ea typeface="+mn-ea"/>
              </a:rPr>
              <a:t>报文结构，</a:t>
            </a:r>
            <a:r>
              <a:rPr lang="en-US" altLang="zh-CN" dirty="0">
                <a:latin typeface="+mn-ea"/>
                <a:ea typeface="+mn-ea"/>
              </a:rPr>
              <a:t>IPv6</a:t>
            </a:r>
            <a:r>
              <a:rPr lang="zh-CN" altLang="en-US" dirty="0">
                <a:latin typeface="+mn-ea"/>
                <a:ea typeface="+mn-ea"/>
              </a:rPr>
              <a:t>使用了新的协议头格式，也就是说</a:t>
            </a:r>
            <a:r>
              <a:rPr lang="en-US" altLang="zh-CN" dirty="0">
                <a:latin typeface="+mn-ea"/>
                <a:ea typeface="+mn-ea"/>
              </a:rPr>
              <a:t>IPv6</a:t>
            </a:r>
            <a:r>
              <a:rPr lang="zh-CN" altLang="en-US" dirty="0">
                <a:latin typeface="+mn-ea"/>
                <a:ea typeface="+mn-ea"/>
              </a:rPr>
              <a:t>数据包有全新的报文头，而并不是仅仅简单地将</a:t>
            </a:r>
            <a:r>
              <a:rPr lang="en-US" altLang="zh-CN" dirty="0">
                <a:latin typeface="+mn-ea"/>
                <a:ea typeface="+mn-ea"/>
              </a:rPr>
              <a:t>IPv4</a:t>
            </a:r>
            <a:r>
              <a:rPr lang="zh-CN" altLang="en-US" dirty="0">
                <a:latin typeface="+mn-ea"/>
                <a:ea typeface="+mn-ea"/>
              </a:rPr>
              <a:t>报文头中的地址部分增加到</a:t>
            </a:r>
            <a:r>
              <a:rPr lang="en-US" altLang="zh-CN" dirty="0">
                <a:latin typeface="+mn-ea"/>
                <a:ea typeface="+mn-ea"/>
              </a:rPr>
              <a:t>128bits</a:t>
            </a:r>
            <a:r>
              <a:rPr lang="zh-CN" altLang="en-US" dirty="0">
                <a:latin typeface="+mn-ea"/>
                <a:ea typeface="+mn-ea"/>
              </a:rPr>
              <a:t>而已。在</a:t>
            </a:r>
            <a:r>
              <a:rPr lang="en-US" altLang="zh-CN" dirty="0">
                <a:latin typeface="+mn-ea"/>
                <a:ea typeface="+mn-ea"/>
              </a:rPr>
              <a:t>IPv6</a:t>
            </a:r>
            <a:r>
              <a:rPr lang="zh-CN" altLang="en-US" dirty="0">
                <a:latin typeface="+mn-ea"/>
                <a:ea typeface="+mn-ea"/>
              </a:rPr>
              <a:t>中，报文头包括固定头部和扩展头部，一些非根本性的和可选择的字段被移到了</a:t>
            </a:r>
            <a:r>
              <a:rPr lang="en-US" altLang="zh-CN" dirty="0">
                <a:latin typeface="+mn-ea"/>
                <a:ea typeface="+mn-ea"/>
              </a:rPr>
              <a:t>IPv6</a:t>
            </a:r>
            <a:r>
              <a:rPr lang="zh-CN" altLang="en-US" dirty="0">
                <a:latin typeface="+mn-ea"/>
                <a:ea typeface="+mn-ea"/>
              </a:rPr>
              <a:t>协议头之后的扩展协议头中。这使得网络中的中间路由器在处理</a:t>
            </a:r>
            <a:r>
              <a:rPr lang="en-US" altLang="zh-CN" dirty="0">
                <a:latin typeface="+mn-ea"/>
                <a:ea typeface="+mn-ea"/>
              </a:rPr>
              <a:t>IPv6</a:t>
            </a:r>
            <a:r>
              <a:rPr lang="zh-CN" altLang="en-US" dirty="0">
                <a:latin typeface="+mn-ea"/>
                <a:ea typeface="+mn-ea"/>
              </a:rPr>
              <a:t>协议头时，有更高的效率。</a:t>
            </a:r>
          </a:p>
          <a:p>
            <a:pPr lvl="1"/>
            <a:r>
              <a:rPr lang="zh-CN" altLang="en-US" dirty="0">
                <a:latin typeface="+mn-ea"/>
                <a:ea typeface="+mn-ea"/>
              </a:rPr>
              <a:t>实现自动配置和重新编址，</a:t>
            </a:r>
            <a:r>
              <a:rPr lang="en-US" altLang="zh-CN" dirty="0">
                <a:latin typeface="+mn-ea"/>
                <a:ea typeface="+mn-ea"/>
              </a:rPr>
              <a:t>IPv6</a:t>
            </a:r>
            <a:r>
              <a:rPr lang="zh-CN" altLang="en-US" dirty="0">
                <a:latin typeface="+mn-ea"/>
                <a:ea typeface="+mn-ea"/>
              </a:rPr>
              <a:t>协议内置支持通过地址自动配置方式使主机自动发现网络并获取</a:t>
            </a:r>
            <a:r>
              <a:rPr lang="en-US" altLang="zh-CN" dirty="0">
                <a:latin typeface="+mn-ea"/>
                <a:ea typeface="+mn-ea"/>
              </a:rPr>
              <a:t>IPv6</a:t>
            </a:r>
            <a:r>
              <a:rPr lang="zh-CN" altLang="en-US" dirty="0">
                <a:latin typeface="+mn-ea"/>
                <a:ea typeface="+mn-ea"/>
              </a:rPr>
              <a:t>地址，大大提高了内部网络的可管理性。</a:t>
            </a:r>
            <a:endParaRPr lang="en-US" altLang="zh-CN" dirty="0">
              <a:latin typeface="+mn-ea"/>
              <a:ea typeface="+mn-ea"/>
            </a:endParaRPr>
          </a:p>
          <a:p>
            <a:pPr lvl="1"/>
            <a:r>
              <a:rPr lang="zh-CN" altLang="en-US" dirty="0">
                <a:latin typeface="+mn-ea"/>
                <a:ea typeface="+mn-ea"/>
              </a:rPr>
              <a:t>支持层次化网络结构，巨大的地址空间使得</a:t>
            </a:r>
            <a:r>
              <a:rPr lang="en-US" altLang="zh-CN" dirty="0">
                <a:latin typeface="+mn-ea"/>
                <a:ea typeface="+mn-ea"/>
              </a:rPr>
              <a:t>IPv6</a:t>
            </a:r>
            <a:r>
              <a:rPr lang="zh-CN" altLang="en-US" dirty="0">
                <a:latin typeface="+mn-ea"/>
                <a:ea typeface="+mn-ea"/>
              </a:rPr>
              <a:t>可以方便的进行层次化网络部署。层次化的网络结构可以方便的进行路由聚合，提高了路由转发效率。</a:t>
            </a:r>
            <a:endParaRPr lang="en-US" altLang="zh-CN" dirty="0">
              <a:latin typeface="+mn-ea"/>
              <a:ea typeface="+mn-ea"/>
            </a:endParaRPr>
          </a:p>
          <a:p>
            <a:pPr lvl="1"/>
            <a:r>
              <a:rPr lang="zh-CN" altLang="en-US" dirty="0">
                <a:latin typeface="+mn-ea"/>
                <a:ea typeface="+mn-ea"/>
              </a:rPr>
              <a:t>支持端对端安全，</a:t>
            </a:r>
            <a:r>
              <a:rPr lang="en-US" altLang="zh-CN" dirty="0">
                <a:latin typeface="+mn-ea"/>
                <a:ea typeface="+mn-ea"/>
              </a:rPr>
              <a:t>IPv6</a:t>
            </a:r>
            <a:r>
              <a:rPr lang="zh-CN" altLang="en-US" dirty="0">
                <a:latin typeface="+mn-ea"/>
                <a:ea typeface="+mn-ea"/>
              </a:rPr>
              <a:t>中，网络层支持</a:t>
            </a:r>
            <a:r>
              <a:rPr lang="en-US" altLang="zh-CN" dirty="0">
                <a:latin typeface="+mn-ea"/>
                <a:ea typeface="+mn-ea"/>
              </a:rPr>
              <a:t>IPSec</a:t>
            </a:r>
            <a:r>
              <a:rPr lang="zh-CN" altLang="en-US" dirty="0">
                <a:latin typeface="+mn-ea"/>
                <a:ea typeface="+mn-ea"/>
              </a:rPr>
              <a:t>的认证和加密，支持端到端的安全。</a:t>
            </a:r>
            <a:endParaRPr lang="en-US" altLang="zh-CN" dirty="0">
              <a:latin typeface="+mn-ea"/>
              <a:ea typeface="+mn-ea"/>
            </a:endParaRPr>
          </a:p>
          <a:p>
            <a:pPr lvl="1"/>
            <a:r>
              <a:rPr lang="zh-CN" altLang="en-US" dirty="0">
                <a:latin typeface="+mn-ea"/>
                <a:ea typeface="+mn-ea"/>
              </a:rPr>
              <a:t>更好的支持</a:t>
            </a:r>
            <a:r>
              <a:rPr lang="en-US" altLang="zh-CN" dirty="0">
                <a:latin typeface="+mn-ea"/>
                <a:ea typeface="+mn-ea"/>
              </a:rPr>
              <a:t>QoS</a:t>
            </a:r>
            <a:r>
              <a:rPr lang="zh-CN" altLang="en-US" dirty="0">
                <a:latin typeface="+mn-ea"/>
                <a:ea typeface="+mn-ea"/>
              </a:rPr>
              <a:t>，</a:t>
            </a:r>
            <a:r>
              <a:rPr lang="en-US" altLang="zh-CN" dirty="0">
                <a:latin typeface="+mn-ea"/>
                <a:ea typeface="+mn-ea"/>
              </a:rPr>
              <a:t>IPv6</a:t>
            </a:r>
            <a:r>
              <a:rPr lang="zh-CN" altLang="en-US" dirty="0">
                <a:latin typeface="+mn-ea"/>
                <a:ea typeface="+mn-ea"/>
              </a:rPr>
              <a:t>在包头中新定义了一个叫做流标签的特殊字段。</a:t>
            </a:r>
            <a:r>
              <a:rPr lang="en-US" altLang="zh-CN" dirty="0">
                <a:latin typeface="+mn-ea"/>
                <a:ea typeface="+mn-ea"/>
              </a:rPr>
              <a:t>IPv6</a:t>
            </a:r>
            <a:r>
              <a:rPr lang="zh-CN" altLang="en-US" dirty="0">
                <a:latin typeface="+mn-ea"/>
                <a:ea typeface="+mn-ea"/>
              </a:rPr>
              <a:t>的流标签字段使得网络中的路由器可以对属于一个流的数据包进行识别并提供特殊处理。用这个标签，路由器可以不打开传送的内层数据包就可以识别流，这就使得即使数据包有效载荷已经进行了加密，仍然可以实现对</a:t>
            </a:r>
            <a:r>
              <a:rPr lang="en-US" altLang="zh-CN" dirty="0">
                <a:latin typeface="+mn-ea"/>
                <a:ea typeface="+mn-ea"/>
              </a:rPr>
              <a:t>QoS</a:t>
            </a:r>
            <a:r>
              <a:rPr lang="zh-CN" altLang="en-US" dirty="0">
                <a:latin typeface="+mn-ea"/>
                <a:ea typeface="+mn-ea"/>
              </a:rPr>
              <a:t>的支持。</a:t>
            </a:r>
          </a:p>
          <a:p>
            <a:pPr lvl="1"/>
            <a:r>
              <a:rPr lang="zh-CN" altLang="en-US" dirty="0">
                <a:latin typeface="+mn-ea"/>
                <a:ea typeface="+mn-ea"/>
              </a:rPr>
              <a:t>支持移动特性，由于采用了</a:t>
            </a:r>
            <a:r>
              <a:rPr lang="en-US" altLang="zh-CN" dirty="0">
                <a:latin typeface="+mn-ea"/>
                <a:ea typeface="+mn-ea"/>
              </a:rPr>
              <a:t>Routing header</a:t>
            </a:r>
            <a:r>
              <a:rPr lang="zh-CN" altLang="en-US" dirty="0">
                <a:latin typeface="+mn-ea"/>
                <a:ea typeface="+mn-ea"/>
              </a:rPr>
              <a:t>和</a:t>
            </a:r>
            <a:r>
              <a:rPr lang="en-US" altLang="zh-CN" dirty="0">
                <a:latin typeface="+mn-ea"/>
                <a:ea typeface="+mn-ea"/>
              </a:rPr>
              <a:t>Destination option header</a:t>
            </a:r>
            <a:r>
              <a:rPr lang="zh-CN" altLang="en-US" dirty="0">
                <a:latin typeface="+mn-ea"/>
                <a:ea typeface="+mn-ea"/>
              </a:rPr>
              <a:t>等扩展报头，使得</a:t>
            </a:r>
            <a:r>
              <a:rPr lang="en-US" altLang="zh-CN" dirty="0">
                <a:latin typeface="+mn-ea"/>
                <a:ea typeface="+mn-ea"/>
              </a:rPr>
              <a:t>IPv6</a:t>
            </a:r>
            <a:r>
              <a:rPr lang="zh-CN" altLang="en-US" dirty="0">
                <a:latin typeface="+mn-ea"/>
                <a:ea typeface="+mn-ea"/>
              </a:rPr>
              <a:t>提供了内置的移动性。</a:t>
            </a:r>
          </a:p>
        </p:txBody>
      </p:sp>
      <p:sp>
        <p:nvSpPr>
          <p:cNvPr id="4" name="幻灯片图像占位符 3">
            <a:extLst>
              <a:ext uri="{FF2B5EF4-FFF2-40B4-BE49-F238E27FC236}">
                <a16:creationId xmlns:a16="http://schemas.microsoft.com/office/drawing/2014/main" id="{DC8650E2-ACFC-498A-8BC3-75C8F365009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7151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5000"/>
              </a:lnSpc>
            </a:pPr>
            <a:r>
              <a:rPr lang="en-US" altLang="zh-CN" dirty="0"/>
              <a:t>IPv6</a:t>
            </a:r>
            <a:r>
              <a:rPr lang="zh-CN" altLang="en-US" dirty="0"/>
              <a:t>数据包由一个</a:t>
            </a:r>
            <a:r>
              <a:rPr lang="en-US" altLang="zh-CN" dirty="0"/>
              <a:t>IPv6</a:t>
            </a:r>
            <a:r>
              <a:rPr lang="zh-CN" altLang="en-US" dirty="0"/>
              <a:t>报头、多个扩展报头和一个上层协议数据单元组成。 </a:t>
            </a:r>
          </a:p>
          <a:p>
            <a:pPr lvl="0">
              <a:lnSpc>
                <a:spcPct val="105000"/>
              </a:lnSpc>
            </a:pPr>
            <a:r>
              <a:rPr lang="en-US" altLang="zh-CN" dirty="0"/>
              <a:t>IPv6</a:t>
            </a:r>
            <a:r>
              <a:rPr lang="zh-CN" altLang="en-US" dirty="0"/>
              <a:t>基本报头（</a:t>
            </a:r>
            <a:r>
              <a:rPr lang="en-US" altLang="zh-CN" dirty="0"/>
              <a:t>IPv6 Header</a:t>
            </a:r>
            <a:r>
              <a:rPr lang="zh-CN" altLang="en-US" dirty="0"/>
              <a:t>）</a:t>
            </a:r>
          </a:p>
          <a:p>
            <a:pPr lvl="1">
              <a:lnSpc>
                <a:spcPct val="105000"/>
              </a:lnSpc>
            </a:pPr>
            <a:r>
              <a:rPr lang="zh-CN" altLang="en-US" dirty="0"/>
              <a:t>每一个</a:t>
            </a:r>
            <a:r>
              <a:rPr lang="en-US" altLang="zh-CN" dirty="0"/>
              <a:t>IPv6</a:t>
            </a:r>
            <a:r>
              <a:rPr lang="zh-CN" altLang="en-US" dirty="0"/>
              <a:t>数据包都必须包含报头，其长度固定为</a:t>
            </a:r>
            <a:r>
              <a:rPr lang="en-US" altLang="zh-CN" dirty="0"/>
              <a:t>40bytes</a:t>
            </a:r>
            <a:r>
              <a:rPr lang="zh-CN" altLang="en-US" dirty="0"/>
              <a:t>。</a:t>
            </a:r>
          </a:p>
          <a:p>
            <a:pPr lvl="1">
              <a:lnSpc>
                <a:spcPct val="105000"/>
              </a:lnSpc>
            </a:pPr>
            <a:r>
              <a:rPr lang="zh-CN" altLang="en-US" dirty="0"/>
              <a:t>基本报头提供报文转发的基本信息，会被转发路径上面的所有路由器解析。</a:t>
            </a:r>
          </a:p>
          <a:p>
            <a:pPr lvl="0">
              <a:lnSpc>
                <a:spcPct val="105000"/>
              </a:lnSpc>
            </a:pPr>
            <a:r>
              <a:rPr lang="zh-CN" altLang="en-US" dirty="0"/>
              <a:t>上层协议数据单元（</a:t>
            </a:r>
            <a:r>
              <a:rPr lang="en-US" altLang="zh-CN" dirty="0"/>
              <a:t>Upper Layer Protocol Data Unit</a:t>
            </a:r>
            <a:r>
              <a:rPr lang="zh-CN" altLang="en-US" dirty="0"/>
              <a:t>）</a:t>
            </a:r>
          </a:p>
          <a:p>
            <a:pPr lvl="1">
              <a:lnSpc>
                <a:spcPct val="105000"/>
              </a:lnSpc>
            </a:pPr>
            <a:r>
              <a:rPr lang="zh-CN" altLang="en-US" dirty="0"/>
              <a:t>上层协议数据单元一般由上层协议包头和它的有效载荷构成，有效载荷可以是一个</a:t>
            </a:r>
            <a:r>
              <a:rPr lang="en-US" altLang="zh-CN" dirty="0"/>
              <a:t>ICMPv6</a:t>
            </a:r>
            <a:r>
              <a:rPr lang="zh-CN" altLang="en-US" dirty="0"/>
              <a:t>报文、一个</a:t>
            </a:r>
            <a:r>
              <a:rPr lang="en-US" altLang="zh-CN" dirty="0"/>
              <a:t>TCP</a:t>
            </a:r>
            <a:r>
              <a:rPr lang="zh-CN" altLang="en-US" dirty="0"/>
              <a:t>报文或一个</a:t>
            </a:r>
            <a:r>
              <a:rPr lang="en-US" altLang="zh-CN" dirty="0"/>
              <a:t>UDP</a:t>
            </a:r>
            <a:r>
              <a:rPr lang="zh-CN" altLang="en-US" dirty="0"/>
              <a:t>报文。</a:t>
            </a:r>
            <a:endParaRPr lang="en-US" altLang="zh-CN" dirty="0"/>
          </a:p>
          <a:p>
            <a:pPr>
              <a:lnSpc>
                <a:spcPct val="105000"/>
              </a:lnSpc>
            </a:pPr>
            <a:r>
              <a:rPr lang="en-US" altLang="zh-CN" dirty="0"/>
              <a:t>IPv6</a:t>
            </a:r>
            <a:r>
              <a:rPr lang="zh-CN" altLang="en-US" dirty="0"/>
              <a:t>报头格式中主要字段解释如下：</a:t>
            </a:r>
            <a:endParaRPr lang="en-US" altLang="zh-CN" dirty="0"/>
          </a:p>
          <a:p>
            <a:pPr lvl="1">
              <a:lnSpc>
                <a:spcPct val="105000"/>
              </a:lnSpc>
            </a:pPr>
            <a:r>
              <a:rPr lang="en-US" altLang="zh-CN" dirty="0"/>
              <a:t>Version</a:t>
            </a:r>
            <a:r>
              <a:rPr lang="zh-CN" altLang="en-US" dirty="0"/>
              <a:t>：版本号，长度为</a:t>
            </a:r>
            <a:r>
              <a:rPr lang="en-US" altLang="zh-CN" dirty="0"/>
              <a:t>4bit</a:t>
            </a:r>
            <a:r>
              <a:rPr lang="zh-CN" altLang="en-US" dirty="0"/>
              <a:t>。对于</a:t>
            </a:r>
            <a:r>
              <a:rPr lang="en-US" altLang="zh-CN" dirty="0"/>
              <a:t>IPv6</a:t>
            </a:r>
            <a:r>
              <a:rPr lang="zh-CN" altLang="en-US" dirty="0"/>
              <a:t>，该值为</a:t>
            </a:r>
            <a:r>
              <a:rPr lang="en-US" altLang="zh-CN" dirty="0"/>
              <a:t>6</a:t>
            </a:r>
            <a:r>
              <a:rPr lang="zh-CN" altLang="en-US" dirty="0"/>
              <a:t>。</a:t>
            </a:r>
          </a:p>
          <a:p>
            <a:pPr lvl="1">
              <a:lnSpc>
                <a:spcPct val="105000"/>
              </a:lnSpc>
            </a:pPr>
            <a:r>
              <a:rPr lang="en-US" altLang="zh-CN" dirty="0"/>
              <a:t>Traffic Class</a:t>
            </a:r>
            <a:r>
              <a:rPr lang="zh-CN" altLang="en-US" dirty="0"/>
              <a:t>：流类别，长度为</a:t>
            </a:r>
            <a:r>
              <a:rPr lang="en-US" altLang="zh-CN" dirty="0"/>
              <a:t>8bit</a:t>
            </a:r>
            <a:r>
              <a:rPr lang="zh-CN" altLang="en-US" dirty="0"/>
              <a:t>。等同于</a:t>
            </a:r>
            <a:r>
              <a:rPr lang="en-US" altLang="zh-CN" dirty="0"/>
              <a:t>IPv4</a:t>
            </a:r>
            <a:r>
              <a:rPr lang="zh-CN" altLang="en-US" dirty="0"/>
              <a:t>中的</a:t>
            </a:r>
            <a:r>
              <a:rPr lang="en-US" altLang="zh-CN" dirty="0" err="1"/>
              <a:t>ToS</a:t>
            </a:r>
            <a:r>
              <a:rPr lang="zh-CN" altLang="en-US" dirty="0"/>
              <a:t>字段，表示</a:t>
            </a:r>
            <a:r>
              <a:rPr lang="en-US" altLang="zh-CN" dirty="0"/>
              <a:t>IPv6</a:t>
            </a:r>
            <a:r>
              <a:rPr lang="zh-CN" altLang="en-US" dirty="0"/>
              <a:t>数据报的类或优先级，主要应用于</a:t>
            </a:r>
            <a:r>
              <a:rPr lang="en-US" altLang="zh-CN" dirty="0" err="1"/>
              <a:t>QoS</a:t>
            </a:r>
            <a:r>
              <a:rPr lang="zh-CN" altLang="en-US" dirty="0"/>
              <a:t>。</a:t>
            </a:r>
          </a:p>
          <a:p>
            <a:pPr lvl="1">
              <a:lnSpc>
                <a:spcPct val="105000"/>
              </a:lnSpc>
            </a:pPr>
            <a:r>
              <a:rPr lang="en-US" altLang="zh-CN" dirty="0"/>
              <a:t>Flow Label</a:t>
            </a:r>
            <a:r>
              <a:rPr lang="zh-CN" altLang="en-US" dirty="0"/>
              <a:t>：流标签，长度为</a:t>
            </a:r>
            <a:r>
              <a:rPr lang="en-US" altLang="zh-CN" dirty="0"/>
              <a:t>20bit</a:t>
            </a:r>
            <a:r>
              <a:rPr lang="zh-CN" altLang="en-US" dirty="0"/>
              <a:t>。</a:t>
            </a:r>
            <a:r>
              <a:rPr lang="en-US" altLang="zh-CN" dirty="0"/>
              <a:t>IPv6</a:t>
            </a:r>
            <a:r>
              <a:rPr lang="zh-CN" altLang="en-US" dirty="0"/>
              <a:t>中的新增字段，用于区分实时流量，不同的流标签</a:t>
            </a:r>
            <a:r>
              <a:rPr lang="en-US" altLang="zh-CN" dirty="0"/>
              <a:t>+</a:t>
            </a:r>
            <a:r>
              <a:rPr lang="zh-CN" altLang="en-US" dirty="0"/>
              <a:t>源地址可以唯一确定一条数据流，中间网络设备可以根据这些信息更加高效率的区分数据流。</a:t>
            </a:r>
          </a:p>
          <a:p>
            <a:pPr lvl="1">
              <a:lnSpc>
                <a:spcPct val="105000"/>
              </a:lnSpc>
            </a:pPr>
            <a:r>
              <a:rPr lang="en-US" altLang="zh-CN" dirty="0"/>
              <a:t>Payload Length</a:t>
            </a:r>
            <a:r>
              <a:rPr lang="zh-CN" altLang="en-US" dirty="0"/>
              <a:t>：有效载荷长度，长度为</a:t>
            </a:r>
            <a:r>
              <a:rPr lang="en-US" altLang="zh-CN" dirty="0"/>
              <a:t>16bit</a:t>
            </a:r>
            <a:r>
              <a:rPr lang="zh-CN" altLang="en-US" dirty="0"/>
              <a:t>。有效载荷是指紧跟</a:t>
            </a:r>
            <a:r>
              <a:rPr lang="en-US" altLang="zh-CN" dirty="0"/>
              <a:t>IPv6</a:t>
            </a:r>
            <a:r>
              <a:rPr lang="zh-CN" altLang="en-US" dirty="0"/>
              <a:t>报头的数据报的其它部分（即扩展报头和上层协议数据单元）。</a:t>
            </a:r>
            <a:endParaRPr lang="en-US" altLang="zh-CN" dirty="0"/>
          </a:p>
          <a:p>
            <a:pPr lvl="1">
              <a:lnSpc>
                <a:spcPct val="105000"/>
              </a:lnSpc>
            </a:pPr>
            <a:r>
              <a:rPr lang="en-US" altLang="zh-CN" dirty="0"/>
              <a:t>Next Header</a:t>
            </a:r>
            <a:r>
              <a:rPr lang="zh-CN" altLang="en-US" dirty="0"/>
              <a:t>：下一个报头，长度为</a:t>
            </a:r>
            <a:r>
              <a:rPr lang="en-US" altLang="zh-CN" dirty="0"/>
              <a:t>8bit</a:t>
            </a:r>
            <a:r>
              <a:rPr lang="zh-CN" altLang="en-US" dirty="0"/>
              <a:t>。</a:t>
            </a:r>
            <a:endParaRPr lang="en-US" altLang="zh-CN" dirty="0"/>
          </a:p>
          <a:p>
            <a:pPr lvl="1">
              <a:lnSpc>
                <a:spcPct val="105000"/>
              </a:lnSpc>
            </a:pPr>
            <a:r>
              <a:rPr lang="en-US" altLang="zh-CN" dirty="0"/>
              <a:t>Hop Limit</a:t>
            </a:r>
            <a:r>
              <a:rPr lang="zh-CN" altLang="en-US" dirty="0"/>
              <a:t>：跳数限制，长度为</a:t>
            </a:r>
            <a:r>
              <a:rPr lang="en-US" altLang="zh-CN" dirty="0"/>
              <a:t>8bit</a:t>
            </a:r>
            <a:r>
              <a:rPr lang="zh-CN" altLang="en-US" dirty="0"/>
              <a:t>。该字段类似于</a:t>
            </a:r>
            <a:r>
              <a:rPr lang="en-US" altLang="zh-CN" dirty="0"/>
              <a:t>IPv4</a:t>
            </a:r>
            <a:r>
              <a:rPr lang="zh-CN" altLang="en-US" dirty="0"/>
              <a:t>中的</a:t>
            </a:r>
            <a:r>
              <a:rPr lang="en-US" altLang="zh-CN" dirty="0"/>
              <a:t>Time to Live</a:t>
            </a:r>
            <a:r>
              <a:rPr lang="zh-CN" altLang="en-US" dirty="0"/>
              <a:t>字段，它定义了</a:t>
            </a:r>
            <a:r>
              <a:rPr lang="en-US" altLang="zh-CN" dirty="0"/>
              <a:t>IP</a:t>
            </a:r>
            <a:r>
              <a:rPr lang="zh-CN" altLang="en-US" dirty="0"/>
              <a:t>数据报所能经过的最大跳数。每经过一个路由器，该数值减去</a:t>
            </a:r>
            <a:r>
              <a:rPr lang="en-US" altLang="zh-CN" dirty="0"/>
              <a:t>1</a:t>
            </a:r>
            <a:r>
              <a:rPr lang="zh-CN" altLang="en-US" dirty="0"/>
              <a:t>，当该字段的值为</a:t>
            </a:r>
            <a:r>
              <a:rPr lang="en-US" altLang="zh-CN" dirty="0"/>
              <a:t>0</a:t>
            </a:r>
            <a:r>
              <a:rPr lang="zh-CN" altLang="en-US" dirty="0"/>
              <a:t>时，数据报将被丢弃。</a:t>
            </a:r>
          </a:p>
          <a:p>
            <a:pPr lvl="1">
              <a:lnSpc>
                <a:spcPct val="105000"/>
              </a:lnSpc>
            </a:pPr>
            <a:r>
              <a:rPr lang="en-US" altLang="zh-CN" dirty="0"/>
              <a:t>Source Address</a:t>
            </a:r>
            <a:r>
              <a:rPr lang="zh-CN" altLang="en-US" dirty="0"/>
              <a:t>：源地址，长度为</a:t>
            </a:r>
            <a:r>
              <a:rPr lang="en-US" altLang="zh-CN" dirty="0"/>
              <a:t>128bit</a:t>
            </a:r>
            <a:r>
              <a:rPr lang="zh-CN" altLang="en-US" dirty="0"/>
              <a:t>。表示发送方的地址。</a:t>
            </a:r>
          </a:p>
          <a:p>
            <a:pPr lvl="1">
              <a:lnSpc>
                <a:spcPct val="105000"/>
              </a:lnSpc>
            </a:pPr>
            <a:r>
              <a:rPr lang="en-US" altLang="zh-CN" dirty="0"/>
              <a:t>Destination Address</a:t>
            </a:r>
            <a:r>
              <a:rPr lang="zh-CN" altLang="en-US" dirty="0"/>
              <a:t>：目的地址，长度为</a:t>
            </a:r>
            <a:r>
              <a:rPr lang="en-US" altLang="zh-CN" dirty="0"/>
              <a:t>128bit</a:t>
            </a:r>
            <a:r>
              <a:rPr lang="zh-CN" altLang="en-US" dirty="0"/>
              <a:t>。表示接收方的地址。</a:t>
            </a:r>
            <a:endParaRPr lang="en-US" altLang="zh-CN"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30100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在</a:t>
            </a:r>
            <a:r>
              <a:rPr lang="en-US" altLang="zh-CN"/>
              <a:t>IPv4</a:t>
            </a:r>
            <a:r>
              <a:rPr lang="zh-CN" altLang="en-US"/>
              <a:t>中，</a:t>
            </a:r>
            <a:r>
              <a:rPr lang="en-US" altLang="zh-CN"/>
              <a:t>IPv4</a:t>
            </a:r>
            <a:r>
              <a:rPr lang="zh-CN" altLang="en-US"/>
              <a:t>报头包含可选字段</a:t>
            </a:r>
            <a:r>
              <a:rPr lang="en-US" altLang="zh-CN"/>
              <a:t>Options</a:t>
            </a:r>
            <a:r>
              <a:rPr lang="zh-CN" altLang="en-US"/>
              <a:t>，内容涉及</a:t>
            </a:r>
            <a:r>
              <a:rPr lang="en-US" altLang="zh-CN"/>
              <a:t>security</a:t>
            </a:r>
            <a:r>
              <a:rPr lang="zh-CN" altLang="en-US"/>
              <a:t>、</a:t>
            </a:r>
            <a:r>
              <a:rPr lang="en-US" altLang="zh-CN"/>
              <a:t>Timestamp</a:t>
            </a:r>
            <a:r>
              <a:rPr lang="zh-CN" altLang="en-US"/>
              <a:t>、</a:t>
            </a:r>
            <a:r>
              <a:rPr lang="en-US" altLang="zh-CN"/>
              <a:t>Record route</a:t>
            </a:r>
            <a:r>
              <a:rPr lang="zh-CN" altLang="en-US"/>
              <a:t>等，这些</a:t>
            </a:r>
            <a:r>
              <a:rPr lang="en-US" altLang="zh-CN"/>
              <a:t>Options</a:t>
            </a:r>
            <a:r>
              <a:rPr lang="zh-CN" altLang="en-US"/>
              <a:t>可以将</a:t>
            </a:r>
            <a:r>
              <a:rPr lang="en-US" altLang="zh-CN"/>
              <a:t>IPv4</a:t>
            </a:r>
            <a:r>
              <a:rPr lang="zh-CN" altLang="en-US"/>
              <a:t>报头长度从</a:t>
            </a:r>
            <a:r>
              <a:rPr lang="en-US" altLang="zh-CN"/>
              <a:t>20</a:t>
            </a:r>
            <a:r>
              <a:rPr lang="zh-CN" altLang="en-US"/>
              <a:t>字节扩充到</a:t>
            </a:r>
            <a:r>
              <a:rPr lang="en-US" altLang="zh-CN"/>
              <a:t>60</a:t>
            </a:r>
            <a:r>
              <a:rPr lang="zh-CN" altLang="en-US"/>
              <a:t>字节。在转发过程中，处理携带这些</a:t>
            </a:r>
            <a:r>
              <a:rPr lang="en-US" altLang="zh-CN"/>
              <a:t>Options</a:t>
            </a:r>
            <a:r>
              <a:rPr lang="zh-CN" altLang="en-US"/>
              <a:t>的</a:t>
            </a:r>
            <a:r>
              <a:rPr lang="en-US" altLang="zh-CN"/>
              <a:t>IPv4</a:t>
            </a:r>
            <a:r>
              <a:rPr lang="zh-CN" altLang="en-US"/>
              <a:t>报文会占用路由器很大的资源，因此实际中也很少使用。</a:t>
            </a:r>
          </a:p>
          <a:p>
            <a:pPr lvl="0"/>
            <a:r>
              <a:rPr lang="en-US" altLang="zh-CN"/>
              <a:t>IPv6</a:t>
            </a:r>
            <a:r>
              <a:rPr lang="zh-CN" altLang="en-US"/>
              <a:t>将这些</a:t>
            </a:r>
            <a:r>
              <a:rPr lang="en-US" altLang="zh-CN"/>
              <a:t>Options</a:t>
            </a:r>
            <a:r>
              <a:rPr lang="zh-CN" altLang="en-US"/>
              <a:t>从</a:t>
            </a:r>
            <a:r>
              <a:rPr lang="en-US" altLang="zh-CN"/>
              <a:t>IPv6</a:t>
            </a:r>
            <a:r>
              <a:rPr lang="zh-CN" altLang="en-US"/>
              <a:t>基本报头中剥离，放到了扩展报头中，扩展报头被置于</a:t>
            </a:r>
            <a:r>
              <a:rPr lang="en-US" altLang="zh-CN"/>
              <a:t>IPv6</a:t>
            </a:r>
            <a:r>
              <a:rPr lang="zh-CN" altLang="en-US"/>
              <a:t>报头和上层协议数据单元之间。一个</a:t>
            </a:r>
            <a:r>
              <a:rPr lang="en-US" altLang="zh-CN"/>
              <a:t>IPv6</a:t>
            </a:r>
            <a:r>
              <a:rPr lang="zh-CN" altLang="en-US"/>
              <a:t>报文可以包含</a:t>
            </a:r>
            <a:r>
              <a:rPr lang="en-US" altLang="zh-CN"/>
              <a:t>0</a:t>
            </a:r>
            <a:r>
              <a:rPr lang="zh-CN" altLang="en-US"/>
              <a:t>个、</a:t>
            </a:r>
            <a:r>
              <a:rPr lang="en-US" altLang="zh-CN"/>
              <a:t>1</a:t>
            </a:r>
            <a:r>
              <a:rPr lang="zh-CN" altLang="en-US"/>
              <a:t>个或多个扩展报头，仅当需要路由器或目的节点做某些特殊处理时，才由发送方添加一个或多个扩展头。与</a:t>
            </a:r>
            <a:r>
              <a:rPr lang="en-US" altLang="zh-CN"/>
              <a:t>IPv4</a:t>
            </a:r>
            <a:r>
              <a:rPr lang="zh-CN" altLang="en-US"/>
              <a:t>不同，</a:t>
            </a:r>
            <a:r>
              <a:rPr lang="en-US" altLang="zh-CN"/>
              <a:t>IPv6</a:t>
            </a:r>
            <a:r>
              <a:rPr lang="zh-CN" altLang="en-US"/>
              <a:t>扩展头长度任意，不受</a:t>
            </a:r>
            <a:r>
              <a:rPr lang="en-US" altLang="zh-CN"/>
              <a:t>40</a:t>
            </a:r>
            <a:r>
              <a:rPr lang="zh-CN" altLang="en-US"/>
              <a:t>字节限制，这样便于日后扩充新增选项，这一特征加上选项的处理方式使得</a:t>
            </a:r>
            <a:r>
              <a:rPr lang="en-US" altLang="zh-CN"/>
              <a:t>IPv6</a:t>
            </a:r>
            <a:r>
              <a:rPr lang="zh-CN" altLang="en-US"/>
              <a:t>选项能得以真正的利用。但是为了提高处理选项头和传输层协议的性能，扩展报头总是</a:t>
            </a:r>
            <a:r>
              <a:rPr lang="en-US" altLang="zh-CN"/>
              <a:t>8</a:t>
            </a:r>
            <a:r>
              <a:rPr lang="zh-CN" altLang="en-US"/>
              <a:t>字节长度的整数倍。</a:t>
            </a:r>
            <a:endParaRPr lang="en-US" altLang="zh-CN"/>
          </a:p>
          <a:p>
            <a:pPr lvl="0"/>
            <a:r>
              <a:rPr lang="zh-CN" altLang="en-US"/>
              <a:t>当使用多个扩展报头时，前面报头的</a:t>
            </a:r>
            <a:r>
              <a:rPr lang="en-US" altLang="zh-CN"/>
              <a:t>Next Header</a:t>
            </a:r>
            <a:r>
              <a:rPr lang="zh-CN" altLang="en-US"/>
              <a:t>字段指明下一个扩展报头的类型，这样就形成了链状的报头列表。</a:t>
            </a:r>
            <a:endParaRPr lang="en-US" altLang="zh-CN"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416335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latin typeface="+mn-ea"/>
                <a:ea typeface="+mn-ea"/>
              </a:rPr>
              <a:t>说明：</a:t>
            </a:r>
            <a:endParaRPr lang="en-US" altLang="zh-CN" dirty="0">
              <a:latin typeface="+mn-ea"/>
              <a:ea typeface="+mn-ea"/>
            </a:endParaRPr>
          </a:p>
          <a:p>
            <a:pPr lvl="1"/>
            <a:r>
              <a:rPr lang="zh-CN" altLang="en-US" dirty="0">
                <a:latin typeface="+mn-ea"/>
                <a:ea typeface="+mn-ea"/>
              </a:rPr>
              <a:t>路由设备转发时根据基本报头中</a:t>
            </a:r>
            <a:r>
              <a:rPr lang="en-US" altLang="zh-CN" dirty="0">
                <a:latin typeface="+mn-ea"/>
                <a:ea typeface="+mn-ea"/>
              </a:rPr>
              <a:t>Next Header</a:t>
            </a:r>
            <a:r>
              <a:rPr lang="zh-CN" altLang="en-US" dirty="0">
                <a:latin typeface="+mn-ea"/>
                <a:ea typeface="+mn-ea"/>
              </a:rPr>
              <a:t>值来决定是否要处理扩展头，并不是所有的扩展报头都需要被转发路由设备查看和处理的。</a:t>
            </a:r>
            <a:endParaRPr lang="en-US" altLang="zh-CN" dirty="0">
              <a:latin typeface="+mn-ea"/>
              <a:ea typeface="+mn-ea"/>
            </a:endParaRPr>
          </a:p>
          <a:p>
            <a:pPr lvl="1"/>
            <a:r>
              <a:rPr lang="zh-CN" altLang="en-US" dirty="0">
                <a:latin typeface="+mn-ea"/>
                <a:ea typeface="+mn-ea"/>
              </a:rPr>
              <a:t>除了目的选项扩展报头可能在一个</a:t>
            </a:r>
            <a:r>
              <a:rPr lang="en-US" altLang="zh-CN" dirty="0">
                <a:latin typeface="+mn-ea"/>
                <a:ea typeface="+mn-ea"/>
              </a:rPr>
              <a:t>IPv6</a:t>
            </a:r>
            <a:r>
              <a:rPr lang="zh-CN" altLang="en-US" dirty="0">
                <a:latin typeface="+mn-ea"/>
                <a:ea typeface="+mn-ea"/>
              </a:rPr>
              <a:t>报文中出现一次或两次（一次在路由扩展报头之前，另一次在上层协议数据报文之前），其余扩展报头只能出现一次。</a:t>
            </a:r>
          </a:p>
        </p:txBody>
      </p:sp>
      <p:sp>
        <p:nvSpPr>
          <p:cNvPr id="4" name="幻灯片图像占位符 3">
            <a:extLst>
              <a:ext uri="{FF2B5EF4-FFF2-40B4-BE49-F238E27FC236}">
                <a16:creationId xmlns:a16="http://schemas.microsoft.com/office/drawing/2014/main" id="{AAC8E39B-CD61-4F20-8977-247B94128B0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096074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68792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IPv4</a:t>
            </a:r>
            <a:r>
              <a:rPr lang="zh-CN" altLang="en-US"/>
              <a:t>地址分为：单播地址、组播地址、广播地址。而</a:t>
            </a:r>
            <a:r>
              <a:rPr lang="en-US" altLang="zh-CN"/>
              <a:t>IPv6</a:t>
            </a:r>
            <a:r>
              <a:rPr lang="zh-CN" altLang="en-US"/>
              <a:t>中没有广播地址，增加了任播地址。也就是说</a:t>
            </a:r>
            <a:r>
              <a:rPr lang="en-US" altLang="zh-CN"/>
              <a:t>IPv6</a:t>
            </a:r>
            <a:r>
              <a:rPr lang="zh-CN" altLang="en-US"/>
              <a:t>地址被分为：单播地址、组播地址、任播地址。</a:t>
            </a:r>
          </a:p>
          <a:p>
            <a:pPr lvl="1"/>
            <a:r>
              <a:rPr lang="zh-CN" altLang="en-US"/>
              <a:t>单播地址用于标识一个接口，发往该目的地址的报文会被送到被标识的接口；</a:t>
            </a:r>
          </a:p>
          <a:p>
            <a:pPr lvl="1"/>
            <a:r>
              <a:rPr lang="zh-CN" altLang="en-US"/>
              <a:t>组播地址用于标识多个接口，发往该目的地址的报文会被送到被标识的所有接口；</a:t>
            </a:r>
          </a:p>
          <a:p>
            <a:pPr lvl="1"/>
            <a:r>
              <a:rPr lang="zh-CN" altLang="en-US"/>
              <a:t>任播地址用于标识多个接口，发往该目的地址的报文会被送到被标识的所有接口中最近的一个接口上。实际上任播地址与单播地址使用同一个地址空间，也就是说，由路由器决定数据包是做任播转发还是单播转发。</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42231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全球单播地址是带有全球单播前缀的</a:t>
            </a:r>
            <a:r>
              <a:rPr lang="en-US" altLang="zh-CN"/>
              <a:t>IPv6</a:t>
            </a:r>
            <a:r>
              <a:rPr lang="zh-CN" altLang="en-US"/>
              <a:t>地址，其作用类似于</a:t>
            </a:r>
            <a:r>
              <a:rPr lang="en-US" altLang="zh-CN"/>
              <a:t>IPv4</a:t>
            </a:r>
            <a:r>
              <a:rPr lang="zh-CN" altLang="en-US"/>
              <a:t>中的公网地址。这种类型的地址允许路由前缀的聚合，从而限制了全球路由表项的数量。</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842487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链路本地地址是</a:t>
            </a:r>
            <a:r>
              <a:rPr lang="en-US" altLang="zh-CN"/>
              <a:t>IPv6</a:t>
            </a:r>
            <a:r>
              <a:rPr lang="zh-CN" altLang="en-US"/>
              <a:t>中的应用范围受限制的地址类型，只能在连接到同一本地链路的节点之间使用。它使用了特定的本地链路前缀</a:t>
            </a:r>
            <a:r>
              <a:rPr lang="en-US" altLang="zh-CN"/>
              <a:t>FE80::/10</a:t>
            </a:r>
            <a:r>
              <a:rPr lang="zh-CN" altLang="en-US"/>
              <a:t>（最高</a:t>
            </a:r>
            <a:r>
              <a:rPr lang="en-US" altLang="zh-CN"/>
              <a:t>10</a:t>
            </a:r>
            <a:r>
              <a:rPr lang="zh-CN" altLang="en-US"/>
              <a:t>位值为</a:t>
            </a:r>
            <a:r>
              <a:rPr lang="en-US" altLang="zh-CN"/>
              <a:t>1111111010</a:t>
            </a:r>
            <a:r>
              <a:rPr lang="zh-CN" altLang="en-US"/>
              <a:t>），同时将接口标识添加在后面作为地址的低</a:t>
            </a:r>
            <a:r>
              <a:rPr lang="en-US" altLang="zh-CN"/>
              <a:t>64</a:t>
            </a:r>
            <a:r>
              <a:rPr lang="zh-CN" altLang="en-US"/>
              <a:t>比特。</a:t>
            </a:r>
            <a:endParaRPr lang="en-US" altLang="zh-CN"/>
          </a:p>
          <a:p>
            <a:pPr lvl="0"/>
            <a:r>
              <a:rPr lang="zh-CN" altLang="en-US"/>
              <a:t>当一个节点启动</a:t>
            </a:r>
            <a:r>
              <a:rPr lang="en-US" altLang="zh-CN"/>
              <a:t>IPv6</a:t>
            </a:r>
            <a:r>
              <a:rPr lang="zh-CN" altLang="en-US"/>
              <a:t>协议栈时，启动时节点的每个接口会自动配置一个链路本地地址（其固定的前缀</a:t>
            </a:r>
            <a:r>
              <a:rPr lang="en-US" altLang="zh-CN"/>
              <a:t>+EUI-64</a:t>
            </a:r>
            <a:r>
              <a:rPr lang="zh-CN" altLang="en-US"/>
              <a:t>规则形成的接口标识）。这种机制使得两个连接到同一链路的</a:t>
            </a:r>
            <a:r>
              <a:rPr lang="en-US" altLang="zh-CN"/>
              <a:t>IPv6</a:t>
            </a:r>
            <a:r>
              <a:rPr lang="zh-CN" altLang="en-US"/>
              <a:t>节点不需要做任何配置就可以通信。所以链路本地地址广泛应用于邻居发现，无状态地址配置等应用。</a:t>
            </a:r>
            <a:endParaRPr lang="en-US" altLang="zh-CN"/>
          </a:p>
          <a:p>
            <a:pPr lvl="0"/>
            <a:r>
              <a:rPr lang="zh-CN" altLang="en-US"/>
              <a:t>以链路本地地址为源地址或目的地址的</a:t>
            </a:r>
            <a:r>
              <a:rPr lang="en-US" altLang="zh-CN"/>
              <a:t>IPv6</a:t>
            </a:r>
            <a:r>
              <a:rPr lang="zh-CN" altLang="en-US"/>
              <a:t>报文不会被路由设备转发到其他链路。</a:t>
            </a:r>
            <a:endParaRPr lang="en-US" altLang="zh-CN" noProof="0"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05627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20000"/>
              </a:lnSpc>
            </a:pPr>
            <a:r>
              <a:rPr lang="zh-CN" altLang="en-US" dirty="0"/>
              <a:t>唯一本地地址是另一种应用范围受限的地址，它仅能在一个站点内使用。由于本地站点地址的废除（</a:t>
            </a:r>
            <a:r>
              <a:rPr lang="en-US" altLang="zh-CN" dirty="0"/>
              <a:t>RFC3879</a:t>
            </a:r>
            <a:r>
              <a:rPr lang="zh-CN" altLang="en-US" dirty="0"/>
              <a:t>），唯一本地地址被用来代替本地站点地址（</a:t>
            </a:r>
            <a:r>
              <a:rPr lang="en-US" altLang="zh-CN" dirty="0"/>
              <a:t>RFC4193</a:t>
            </a:r>
            <a:r>
              <a:rPr lang="zh-CN" altLang="en-US" dirty="0"/>
              <a:t>）。</a:t>
            </a:r>
            <a:endParaRPr lang="en-US" altLang="zh-CN" dirty="0"/>
          </a:p>
          <a:p>
            <a:pPr lvl="0">
              <a:lnSpc>
                <a:spcPct val="120000"/>
              </a:lnSpc>
            </a:pPr>
            <a:r>
              <a:rPr lang="zh-CN" altLang="en-US" dirty="0"/>
              <a:t>唯一本地地址的作用类似于</a:t>
            </a:r>
            <a:r>
              <a:rPr lang="en-US" altLang="zh-CN" dirty="0"/>
              <a:t>IPv4</a:t>
            </a:r>
            <a:r>
              <a:rPr lang="zh-CN" altLang="en-US" dirty="0"/>
              <a:t>中的私网地址，任何没有申请到提供商分配的全球单播地址的组织机构都可以使用唯一本地地址。唯一本地地址只能在本地网络内部被路由转发而不会在全球网络中被路由转发。</a:t>
            </a:r>
            <a:endParaRPr lang="en-US" altLang="zh-CN" dirty="0"/>
          </a:p>
          <a:p>
            <a:pPr lvl="0">
              <a:lnSpc>
                <a:spcPct val="120000"/>
              </a:lnSpc>
            </a:pPr>
            <a:r>
              <a:rPr lang="zh-CN" altLang="en-US" noProof="0" dirty="0"/>
              <a:t>字段解释：</a:t>
            </a:r>
            <a:endParaRPr lang="en-US" altLang="zh-CN" noProof="0" dirty="0"/>
          </a:p>
          <a:p>
            <a:pPr lvl="1">
              <a:lnSpc>
                <a:spcPct val="120000"/>
              </a:lnSpc>
            </a:pPr>
            <a:r>
              <a:rPr lang="en-US" altLang="zh-CN" noProof="0" dirty="0"/>
              <a:t>Prefix</a:t>
            </a:r>
            <a:r>
              <a:rPr lang="zh-CN" altLang="en-US" noProof="0" dirty="0"/>
              <a:t>：前缀；固定为</a:t>
            </a:r>
            <a:r>
              <a:rPr lang="en-US" altLang="zh-CN" noProof="0" dirty="0"/>
              <a:t>FC00::/7</a:t>
            </a:r>
            <a:r>
              <a:rPr lang="zh-CN" altLang="en-US" noProof="0" dirty="0"/>
              <a:t>。</a:t>
            </a:r>
          </a:p>
          <a:p>
            <a:pPr lvl="1">
              <a:lnSpc>
                <a:spcPct val="120000"/>
              </a:lnSpc>
            </a:pPr>
            <a:r>
              <a:rPr lang="en-US" altLang="zh-CN" noProof="0" dirty="0"/>
              <a:t>L</a:t>
            </a:r>
            <a:r>
              <a:rPr lang="zh-CN" altLang="en-US" noProof="0" dirty="0"/>
              <a:t>：</a:t>
            </a:r>
            <a:r>
              <a:rPr lang="en-US" altLang="zh-CN" noProof="0" dirty="0"/>
              <a:t>L</a:t>
            </a:r>
            <a:r>
              <a:rPr lang="zh-CN" altLang="en-US" noProof="0" dirty="0"/>
              <a:t>标志位；值为</a:t>
            </a:r>
            <a:r>
              <a:rPr lang="en-US" altLang="zh-CN" noProof="0" dirty="0"/>
              <a:t>1</a:t>
            </a:r>
            <a:r>
              <a:rPr lang="zh-CN" altLang="en-US" noProof="0" dirty="0"/>
              <a:t>代表该地址为在本地网络范围内使用的地址；值为</a:t>
            </a:r>
            <a:r>
              <a:rPr lang="en-US" altLang="zh-CN" noProof="0" dirty="0"/>
              <a:t>0</a:t>
            </a:r>
            <a:r>
              <a:rPr lang="zh-CN" altLang="en-US" noProof="0" dirty="0"/>
              <a:t>被保留，用于以后扩展。</a:t>
            </a:r>
          </a:p>
          <a:p>
            <a:pPr lvl="1">
              <a:lnSpc>
                <a:spcPct val="120000"/>
              </a:lnSpc>
            </a:pPr>
            <a:r>
              <a:rPr lang="en-US" altLang="zh-CN" noProof="0" dirty="0"/>
              <a:t>Global ID</a:t>
            </a:r>
            <a:r>
              <a:rPr lang="zh-CN" altLang="en-US" noProof="0" dirty="0"/>
              <a:t>：全球唯一前缀；通过伪随机方式产生（</a:t>
            </a:r>
            <a:r>
              <a:rPr lang="en-US" altLang="zh-CN" noProof="0" dirty="0"/>
              <a:t>RFC4193</a:t>
            </a:r>
            <a:r>
              <a:rPr lang="zh-CN" altLang="en-US" noProof="0" dirty="0"/>
              <a:t>）。</a:t>
            </a:r>
          </a:p>
          <a:p>
            <a:pPr lvl="1">
              <a:lnSpc>
                <a:spcPct val="120000"/>
              </a:lnSpc>
            </a:pPr>
            <a:r>
              <a:rPr lang="en-US" altLang="zh-CN" noProof="0" dirty="0"/>
              <a:t>Subnet ID</a:t>
            </a:r>
            <a:r>
              <a:rPr lang="zh-CN" altLang="en-US" noProof="0" dirty="0"/>
              <a:t>：子网</a:t>
            </a:r>
            <a:r>
              <a:rPr lang="en-US" altLang="zh-CN" noProof="0" dirty="0"/>
              <a:t>ID</a:t>
            </a:r>
            <a:r>
              <a:rPr lang="zh-CN" altLang="en-US" noProof="0" dirty="0"/>
              <a:t>；划分子网使用。</a:t>
            </a:r>
          </a:p>
          <a:p>
            <a:pPr lvl="1">
              <a:lnSpc>
                <a:spcPct val="120000"/>
              </a:lnSpc>
            </a:pPr>
            <a:r>
              <a:rPr lang="en-US" altLang="zh-CN" noProof="0" dirty="0"/>
              <a:t>Interface ID</a:t>
            </a:r>
            <a:r>
              <a:rPr lang="zh-CN" altLang="en-US" noProof="0" dirty="0"/>
              <a:t>：接口标识。</a:t>
            </a:r>
            <a:endParaRPr lang="en-US" altLang="zh-CN" noProof="0" dirty="0"/>
          </a:p>
          <a:p>
            <a:pPr lvl="0">
              <a:lnSpc>
                <a:spcPct val="120000"/>
              </a:lnSpc>
            </a:pPr>
            <a:r>
              <a:rPr lang="zh-CN" altLang="en-US" noProof="0" dirty="0"/>
              <a:t>唯一本地地址具有如下特点：</a:t>
            </a:r>
            <a:endParaRPr lang="en-US" altLang="zh-CN" noProof="0" dirty="0"/>
          </a:p>
          <a:p>
            <a:pPr lvl="1">
              <a:lnSpc>
                <a:spcPct val="120000"/>
              </a:lnSpc>
            </a:pPr>
            <a:r>
              <a:rPr lang="zh-CN" altLang="en-US" noProof="0" dirty="0"/>
              <a:t>具有全球唯一的前缀（虽然随机方式产生，但是冲突概率很低）。</a:t>
            </a:r>
          </a:p>
          <a:p>
            <a:pPr lvl="1">
              <a:lnSpc>
                <a:spcPct val="120000"/>
              </a:lnSpc>
            </a:pPr>
            <a:r>
              <a:rPr lang="zh-CN" altLang="en-US" noProof="0" dirty="0"/>
              <a:t>可以进行网络之间的私有连接，而不必担心地址冲突等问题。</a:t>
            </a:r>
          </a:p>
          <a:p>
            <a:pPr lvl="1">
              <a:lnSpc>
                <a:spcPct val="120000"/>
              </a:lnSpc>
            </a:pPr>
            <a:r>
              <a:rPr lang="zh-CN" altLang="en-US" noProof="0" dirty="0"/>
              <a:t>具有知名前缀（</a:t>
            </a:r>
            <a:r>
              <a:rPr lang="en-US" altLang="zh-CN" noProof="0" dirty="0"/>
              <a:t>FC00::/7</a:t>
            </a:r>
            <a:r>
              <a:rPr lang="zh-CN" altLang="en-US" noProof="0" dirty="0"/>
              <a:t>），方便边缘路由器进行路由过滤。</a:t>
            </a:r>
          </a:p>
          <a:p>
            <a:pPr lvl="1">
              <a:lnSpc>
                <a:spcPct val="120000"/>
              </a:lnSpc>
            </a:pPr>
            <a:r>
              <a:rPr lang="zh-CN" altLang="en-US" noProof="0" dirty="0"/>
              <a:t>如果出现路由泄漏，该地址不会和其他地址冲突，不会造成</a:t>
            </a:r>
            <a:r>
              <a:rPr lang="en-US" altLang="zh-CN" noProof="0" dirty="0"/>
              <a:t>Internet</a:t>
            </a:r>
            <a:r>
              <a:rPr lang="zh-CN" altLang="en-US" noProof="0" dirty="0"/>
              <a:t>路由冲突。</a:t>
            </a:r>
          </a:p>
          <a:p>
            <a:pPr lvl="1">
              <a:lnSpc>
                <a:spcPct val="120000"/>
              </a:lnSpc>
            </a:pPr>
            <a:r>
              <a:rPr lang="zh-CN" altLang="en-US" noProof="0" dirty="0"/>
              <a:t>应用中，上层应用程序将这些地址看作全球单播地址对待。</a:t>
            </a:r>
          </a:p>
          <a:p>
            <a:pPr lvl="1">
              <a:lnSpc>
                <a:spcPct val="120000"/>
              </a:lnSpc>
            </a:pPr>
            <a:r>
              <a:rPr lang="zh-CN" altLang="en-US" noProof="0" dirty="0"/>
              <a:t>独立于互联网服务提供商</a:t>
            </a:r>
            <a:r>
              <a:rPr lang="en-US" altLang="zh-CN" noProof="0" dirty="0"/>
              <a:t>ISP</a:t>
            </a:r>
            <a:r>
              <a:rPr lang="zh-CN" altLang="en-US" noProof="0" dirty="0"/>
              <a:t>（</a:t>
            </a:r>
            <a:r>
              <a:rPr lang="en-US" altLang="zh-CN" noProof="0" dirty="0"/>
              <a:t>Internet Service Provider</a:t>
            </a:r>
            <a:r>
              <a:rPr lang="zh-CN" altLang="en-US" noProof="0" dirty="0"/>
              <a:t>）。</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3005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未指定地址</a:t>
            </a:r>
            <a:endParaRPr lang="en-US" altLang="zh-CN" dirty="0"/>
          </a:p>
          <a:p>
            <a:pPr lvl="1"/>
            <a:r>
              <a:rPr lang="en-US" altLang="zh-CN" dirty="0"/>
              <a:t>IPv6</a:t>
            </a:r>
            <a:r>
              <a:rPr lang="zh-CN" altLang="en-US" dirty="0"/>
              <a:t>中的未指定地址即 </a:t>
            </a:r>
            <a:r>
              <a:rPr lang="en-US" altLang="zh-CN" dirty="0"/>
              <a:t>0:0:0:0:0:0:0:0/128 </a:t>
            </a:r>
            <a:r>
              <a:rPr lang="zh-CN" altLang="en-US" dirty="0"/>
              <a:t>或者</a:t>
            </a:r>
            <a:r>
              <a:rPr lang="en-US" altLang="zh-CN" dirty="0"/>
              <a:t>::/128</a:t>
            </a:r>
            <a:r>
              <a:rPr lang="zh-CN" altLang="en-US" dirty="0"/>
              <a:t>。该地址可以表示某个接口或者节点还没有</a:t>
            </a:r>
            <a:r>
              <a:rPr lang="en-US" altLang="zh-CN" dirty="0"/>
              <a:t>IP</a:t>
            </a:r>
            <a:r>
              <a:rPr lang="zh-CN" altLang="en-US" dirty="0"/>
              <a:t>地址，可以作为某些报文的源</a:t>
            </a:r>
            <a:r>
              <a:rPr lang="en-US" altLang="zh-CN" dirty="0"/>
              <a:t>IP</a:t>
            </a:r>
            <a:r>
              <a:rPr lang="zh-CN" altLang="en-US" dirty="0"/>
              <a:t>地址（例如在</a:t>
            </a:r>
            <a:r>
              <a:rPr lang="en-US" altLang="zh-CN" dirty="0"/>
              <a:t>NS</a:t>
            </a:r>
            <a:r>
              <a:rPr lang="zh-CN" altLang="en-US" dirty="0"/>
              <a:t>报文的重复地址检测中会出现）。源</a:t>
            </a:r>
            <a:r>
              <a:rPr lang="en-US" altLang="zh-CN" dirty="0"/>
              <a:t>IP</a:t>
            </a:r>
            <a:r>
              <a:rPr lang="zh-CN" altLang="en-US" dirty="0"/>
              <a:t>地址是</a:t>
            </a:r>
            <a:r>
              <a:rPr lang="en-US" altLang="zh-CN" dirty="0"/>
              <a:t>::</a:t>
            </a:r>
            <a:r>
              <a:rPr lang="zh-CN" altLang="en-US" dirty="0"/>
              <a:t>的报文不会被路由设备转发。</a:t>
            </a:r>
            <a:endParaRPr lang="en-US" altLang="zh-CN" dirty="0"/>
          </a:p>
          <a:p>
            <a:pPr lvl="0"/>
            <a:r>
              <a:rPr lang="zh-CN" altLang="en-US" noProof="0" dirty="0"/>
              <a:t>环回地址</a:t>
            </a:r>
            <a:endParaRPr lang="en-US" altLang="zh-CN" noProof="0" dirty="0"/>
          </a:p>
          <a:p>
            <a:pPr lvl="1"/>
            <a:r>
              <a:rPr lang="en-US" altLang="zh-CN" dirty="0"/>
              <a:t>IPv6</a:t>
            </a:r>
            <a:r>
              <a:rPr lang="zh-CN" altLang="en-US" dirty="0"/>
              <a:t>中的环回地址即 </a:t>
            </a:r>
            <a:r>
              <a:rPr lang="en-US" altLang="zh-CN" dirty="0"/>
              <a:t>0:0:0:0:0:0:0:1/128 </a:t>
            </a:r>
            <a:r>
              <a:rPr lang="zh-CN" altLang="en-US" dirty="0"/>
              <a:t>或者</a:t>
            </a:r>
            <a:r>
              <a:rPr lang="en-US" altLang="zh-CN" dirty="0"/>
              <a:t>::1/128</a:t>
            </a:r>
            <a:r>
              <a:rPr lang="zh-CN" altLang="en-US" dirty="0"/>
              <a:t>。环回与</a:t>
            </a:r>
            <a:r>
              <a:rPr lang="en-US" altLang="zh-CN" dirty="0"/>
              <a:t>IPv4</a:t>
            </a:r>
            <a:r>
              <a:rPr lang="zh-CN" altLang="en-US" dirty="0"/>
              <a:t>中的</a:t>
            </a:r>
            <a:r>
              <a:rPr lang="en-US" altLang="zh-CN" dirty="0"/>
              <a:t>127.0.0.1</a:t>
            </a:r>
            <a:r>
              <a:rPr lang="zh-CN" altLang="en-US" dirty="0"/>
              <a:t>作用相同，主要用于设备给自己发送报文。该地址通常用来作为一个虚接口的地址（如</a:t>
            </a:r>
            <a:r>
              <a:rPr lang="en-US" altLang="zh-CN" dirty="0"/>
              <a:t>Loopback</a:t>
            </a:r>
            <a:r>
              <a:rPr lang="zh-CN" altLang="en-US" dirty="0"/>
              <a:t>接口）。实际发送的数据包中不能使用环回地址作为源</a:t>
            </a:r>
            <a:r>
              <a:rPr lang="en-US" altLang="zh-CN" dirty="0"/>
              <a:t>IP</a:t>
            </a:r>
            <a:r>
              <a:rPr lang="zh-CN" altLang="en-US" dirty="0"/>
              <a:t>地址或者目的</a:t>
            </a:r>
            <a:r>
              <a:rPr lang="en-US" altLang="zh-CN" dirty="0"/>
              <a:t>IP</a:t>
            </a:r>
            <a:r>
              <a:rPr lang="zh-CN" altLang="en-US" dirty="0"/>
              <a:t>地址。</a:t>
            </a:r>
            <a:endParaRPr lang="zh-CN" altLang="en-US" noProof="0"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249490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对于</a:t>
            </a:r>
            <a:r>
              <a:rPr lang="en-US" altLang="zh-CN" dirty="0"/>
              <a:t>IPv6 </a:t>
            </a:r>
            <a:r>
              <a:rPr lang="zh-CN" altLang="en-US" dirty="0"/>
              <a:t>单播地址来说，如果地址的前三</a:t>
            </a:r>
            <a:r>
              <a:rPr lang="en-US" altLang="zh-CN" dirty="0"/>
              <a:t>bit</a:t>
            </a:r>
            <a:r>
              <a:rPr lang="zh-CN" altLang="en-US" dirty="0"/>
              <a:t>不是</a:t>
            </a:r>
            <a:r>
              <a:rPr lang="en-US" altLang="zh-CN" dirty="0"/>
              <a:t>000</a:t>
            </a:r>
            <a:r>
              <a:rPr lang="zh-CN" altLang="en-US" dirty="0"/>
              <a:t>，则接口标识必须为</a:t>
            </a:r>
            <a:r>
              <a:rPr lang="en-US" altLang="zh-CN" dirty="0"/>
              <a:t>64</a:t>
            </a:r>
            <a:r>
              <a:rPr lang="zh-CN" altLang="en-US" dirty="0"/>
              <a:t>位，如果地址的前三位是</a:t>
            </a:r>
            <a:r>
              <a:rPr lang="en-US" altLang="zh-CN" dirty="0"/>
              <a:t>000</a:t>
            </a:r>
            <a:r>
              <a:rPr lang="zh-CN" altLang="en-US" dirty="0"/>
              <a:t>，则没有此限制。</a:t>
            </a:r>
            <a:endParaRPr lang="en-US" altLang="zh-CN" dirty="0"/>
          </a:p>
          <a:p>
            <a:pPr lvl="0"/>
            <a:r>
              <a:rPr lang="zh-CN" altLang="en-US" dirty="0"/>
              <a:t>接口</a:t>
            </a:r>
            <a:r>
              <a:rPr lang="en-US" altLang="zh-CN" dirty="0"/>
              <a:t>ID</a:t>
            </a:r>
            <a:r>
              <a:rPr lang="zh-CN" altLang="en-US" dirty="0"/>
              <a:t>的长度为</a:t>
            </a:r>
            <a:r>
              <a:rPr lang="en-US" altLang="zh-CN" dirty="0"/>
              <a:t>64bit</a:t>
            </a:r>
            <a:r>
              <a:rPr lang="zh-CN" altLang="en-US" dirty="0"/>
              <a:t>，用于标识链路上的接口。在每条链路上，接口</a:t>
            </a:r>
            <a:r>
              <a:rPr lang="en-US" altLang="zh-CN" dirty="0"/>
              <a:t>ID</a:t>
            </a:r>
            <a:r>
              <a:rPr lang="zh-CN" altLang="en-US" dirty="0"/>
              <a:t>必须唯一。接口</a:t>
            </a:r>
            <a:r>
              <a:rPr lang="en-US" altLang="zh-CN" dirty="0"/>
              <a:t>ID</a:t>
            </a:r>
            <a:r>
              <a:rPr lang="zh-CN" altLang="en-US" dirty="0"/>
              <a:t>有许多用途，最常见的用于就是黏贴在链路本地地址前缀后面，形成接口的链路本地地址。或者在无状态自动配置中，黏贴在获取到的</a:t>
            </a:r>
            <a:r>
              <a:rPr lang="en-US" altLang="zh-CN" dirty="0"/>
              <a:t>IPv6</a:t>
            </a:r>
            <a:r>
              <a:rPr lang="zh-CN" altLang="en-US" dirty="0"/>
              <a:t>全局单播地址前缀后面，构成接口的全局单播地址。</a:t>
            </a:r>
            <a:endParaRPr lang="en-US" altLang="zh-CN" dirty="0"/>
          </a:p>
          <a:p>
            <a:r>
              <a:rPr lang="en-US" altLang="zh-CN" dirty="0"/>
              <a:t>IEEE EUI-64</a:t>
            </a:r>
            <a:r>
              <a:rPr lang="zh-CN" altLang="en-US" dirty="0"/>
              <a:t>规范</a:t>
            </a:r>
          </a:p>
          <a:p>
            <a:pPr lvl="1"/>
            <a:r>
              <a:rPr lang="zh-CN" altLang="en-US" dirty="0"/>
              <a:t>这种由</a:t>
            </a:r>
            <a:r>
              <a:rPr lang="en-US" altLang="zh-CN" dirty="0"/>
              <a:t>MAC</a:t>
            </a:r>
            <a:r>
              <a:rPr lang="zh-CN" altLang="en-US" dirty="0"/>
              <a:t>地址产生</a:t>
            </a:r>
            <a:r>
              <a:rPr lang="en-US" altLang="zh-CN" dirty="0"/>
              <a:t>IPv6</a:t>
            </a:r>
            <a:r>
              <a:rPr lang="zh-CN" altLang="en-US" dirty="0"/>
              <a:t>地址接口</a:t>
            </a:r>
            <a:r>
              <a:rPr lang="en-US" altLang="zh-CN" dirty="0"/>
              <a:t>ID</a:t>
            </a:r>
            <a:r>
              <a:rPr lang="zh-CN" altLang="en-US" dirty="0"/>
              <a:t>的方法可以减少配置的工作量，尤其是当采用无状态地址自动配置时（后面会介绍），只需要获取一个</a:t>
            </a:r>
            <a:r>
              <a:rPr lang="en-US" altLang="zh-CN" dirty="0"/>
              <a:t>IPv6</a:t>
            </a:r>
            <a:r>
              <a:rPr lang="zh-CN" altLang="en-US" dirty="0"/>
              <a:t>前缀就可以与接口</a:t>
            </a:r>
            <a:r>
              <a:rPr lang="en-US" altLang="zh-CN" dirty="0"/>
              <a:t>ID</a:t>
            </a:r>
            <a:r>
              <a:rPr lang="zh-CN" altLang="en-US" dirty="0"/>
              <a:t>形成</a:t>
            </a:r>
            <a:r>
              <a:rPr lang="en-US" altLang="zh-CN" dirty="0"/>
              <a:t>IPv6</a:t>
            </a:r>
            <a:r>
              <a:rPr lang="zh-CN" altLang="en-US" dirty="0"/>
              <a:t>地址。</a:t>
            </a:r>
          </a:p>
          <a:p>
            <a:pPr lvl="1"/>
            <a:r>
              <a:rPr lang="zh-CN" altLang="en-US" dirty="0"/>
              <a:t>使用这种方式最大的缺点就是某些恶意者可以通过二层</a:t>
            </a:r>
            <a:r>
              <a:rPr lang="en-US" altLang="zh-CN" dirty="0"/>
              <a:t>MAC</a:t>
            </a:r>
            <a:r>
              <a:rPr lang="zh-CN" altLang="en-US" dirty="0"/>
              <a:t>推算出三层</a:t>
            </a:r>
            <a:r>
              <a:rPr lang="en-US" altLang="zh-CN" dirty="0"/>
              <a:t>IPv6</a:t>
            </a:r>
            <a:r>
              <a:rPr lang="zh-CN" altLang="en-US" dirty="0"/>
              <a:t>地址。</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967675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a:t>假设一个接口的</a:t>
            </a:r>
            <a:r>
              <a:rPr lang="en-US" altLang="zh-CN" dirty="0"/>
              <a:t>MAC</a:t>
            </a:r>
            <a:r>
              <a:rPr lang="zh-CN" altLang="en-US" dirty="0"/>
              <a:t>地址如上图所示，那么采用</a:t>
            </a:r>
            <a:r>
              <a:rPr lang="en-US" altLang="zh-CN" dirty="0"/>
              <a:t>EUI-64</a:t>
            </a:r>
            <a:r>
              <a:rPr lang="zh-CN" altLang="en-US" dirty="0"/>
              <a:t>规范，接口可根据该</a:t>
            </a:r>
            <a:r>
              <a:rPr lang="en-US" altLang="zh-CN" dirty="0"/>
              <a:t>MAC</a:t>
            </a:r>
            <a:r>
              <a:rPr lang="zh-CN" altLang="en-US" dirty="0"/>
              <a:t>地址计算得到接口</a:t>
            </a:r>
            <a:r>
              <a:rPr lang="en-US" altLang="zh-CN" dirty="0"/>
              <a:t>ID</a:t>
            </a:r>
            <a:r>
              <a:rPr lang="zh-CN" altLang="en-US" dirty="0"/>
              <a:t>，由于</a:t>
            </a:r>
            <a:r>
              <a:rPr lang="en-US" altLang="zh-CN" dirty="0"/>
              <a:t>MAC</a:t>
            </a:r>
            <a:r>
              <a:rPr lang="zh-CN" altLang="en-US" dirty="0"/>
              <a:t>地址全局唯一，因此该接口</a:t>
            </a:r>
            <a:r>
              <a:rPr lang="en-US" altLang="zh-CN" dirty="0"/>
              <a:t>ID</a:t>
            </a:r>
            <a:r>
              <a:rPr lang="zh-CN" altLang="en-US" dirty="0"/>
              <a:t>也相应的具备全局唯一性。计算过程如下。</a:t>
            </a:r>
          </a:p>
          <a:p>
            <a:r>
              <a:rPr lang="zh-CN" altLang="en-US" dirty="0"/>
              <a:t>将</a:t>
            </a:r>
            <a:r>
              <a:rPr lang="en-US" altLang="zh-CN" dirty="0"/>
              <a:t>48bit</a:t>
            </a:r>
            <a:r>
              <a:rPr lang="zh-CN" altLang="en-US" dirty="0"/>
              <a:t>的</a:t>
            </a:r>
            <a:r>
              <a:rPr lang="en-US" altLang="zh-CN" dirty="0"/>
              <a:t>MAC</a:t>
            </a:r>
            <a:r>
              <a:rPr lang="zh-CN" altLang="en-US" dirty="0"/>
              <a:t>地址对半劈开，然后插入“</a:t>
            </a:r>
            <a:r>
              <a:rPr lang="en-US" altLang="zh-CN" dirty="0"/>
              <a:t>FFFE</a:t>
            </a:r>
            <a:r>
              <a:rPr lang="zh-CN" altLang="en-US" dirty="0"/>
              <a:t>”，再对从左数起的第</a:t>
            </a:r>
            <a:r>
              <a:rPr lang="en-US" altLang="zh-CN" dirty="0"/>
              <a:t>7</a:t>
            </a:r>
            <a:r>
              <a:rPr lang="zh-CN" altLang="en-US" dirty="0"/>
              <a:t>位，也就是</a:t>
            </a:r>
            <a:r>
              <a:rPr lang="en-US" altLang="zh-CN" dirty="0"/>
              <a:t>U/L</a:t>
            </a:r>
            <a:r>
              <a:rPr lang="zh-CN" altLang="en-US" dirty="0"/>
              <a:t>位取反，即可得到对应的接口</a:t>
            </a:r>
            <a:r>
              <a:rPr lang="en-US" altLang="zh-CN" dirty="0"/>
              <a:t>ID</a:t>
            </a:r>
            <a:r>
              <a:rPr lang="zh-CN" altLang="en-US" dirty="0"/>
              <a:t>。</a:t>
            </a:r>
          </a:p>
          <a:p>
            <a:r>
              <a:rPr lang="zh-CN" altLang="en-US" dirty="0"/>
              <a:t>在单播</a:t>
            </a:r>
            <a:r>
              <a:rPr lang="en-US" altLang="zh-CN" dirty="0"/>
              <a:t>MAC</a:t>
            </a:r>
            <a:r>
              <a:rPr lang="zh-CN" altLang="en-US" dirty="0"/>
              <a:t>地址中，第</a:t>
            </a:r>
            <a:r>
              <a:rPr lang="en-US" altLang="zh-CN" dirty="0"/>
              <a:t>1</a:t>
            </a:r>
            <a:r>
              <a:rPr lang="zh-CN" altLang="en-US" dirty="0"/>
              <a:t>个</a:t>
            </a:r>
            <a:r>
              <a:rPr lang="en-US" altLang="zh-CN" dirty="0"/>
              <a:t>Byte</a:t>
            </a:r>
            <a:r>
              <a:rPr lang="zh-CN" altLang="en-US" dirty="0"/>
              <a:t>的第</a:t>
            </a:r>
            <a:r>
              <a:rPr lang="en-US" altLang="zh-CN" dirty="0"/>
              <a:t>7bit</a:t>
            </a:r>
            <a:r>
              <a:rPr lang="zh-CN" altLang="en-US" dirty="0"/>
              <a:t>是</a:t>
            </a:r>
            <a:r>
              <a:rPr lang="en-US" altLang="zh-CN" dirty="0"/>
              <a:t>U/L</a:t>
            </a:r>
            <a:r>
              <a:rPr lang="zh-CN" altLang="en-US" dirty="0"/>
              <a:t>（</a:t>
            </a:r>
            <a:r>
              <a:rPr lang="en-US" altLang="zh-CN" dirty="0"/>
              <a:t>Universal/Local</a:t>
            </a:r>
            <a:r>
              <a:rPr lang="zh-CN" altLang="en-US" dirty="0"/>
              <a:t>，也称为</a:t>
            </a:r>
            <a:r>
              <a:rPr lang="en-US" altLang="zh-CN" dirty="0"/>
              <a:t>G/L</a:t>
            </a:r>
            <a:r>
              <a:rPr lang="zh-CN" altLang="en-US" dirty="0"/>
              <a:t>，其中</a:t>
            </a:r>
            <a:r>
              <a:rPr lang="en-US" altLang="zh-CN" dirty="0"/>
              <a:t>G</a:t>
            </a:r>
            <a:r>
              <a:rPr lang="zh-CN" altLang="en-US" dirty="0"/>
              <a:t>表示</a:t>
            </a:r>
            <a:r>
              <a:rPr lang="en-US" altLang="zh-CN" dirty="0"/>
              <a:t>Global</a:t>
            </a:r>
            <a:r>
              <a:rPr lang="zh-CN" altLang="en-US" dirty="0"/>
              <a:t>）位，用于表示</a:t>
            </a:r>
            <a:r>
              <a:rPr lang="en-US" altLang="zh-CN" dirty="0"/>
              <a:t>MAC</a:t>
            </a:r>
            <a:r>
              <a:rPr lang="zh-CN" altLang="en-US" dirty="0"/>
              <a:t>地址的唯一性。如果</a:t>
            </a:r>
            <a:r>
              <a:rPr lang="en-US" altLang="zh-CN" dirty="0"/>
              <a:t>U/L=0</a:t>
            </a:r>
            <a:r>
              <a:rPr lang="zh-CN" altLang="en-US" dirty="0"/>
              <a:t>，则该</a:t>
            </a:r>
            <a:r>
              <a:rPr lang="en-US" altLang="zh-CN" dirty="0"/>
              <a:t>MAC</a:t>
            </a:r>
            <a:r>
              <a:rPr lang="zh-CN" altLang="en-US" dirty="0"/>
              <a:t>地址是全局管理地址，是由拥有</a:t>
            </a:r>
            <a:r>
              <a:rPr lang="en-US" altLang="zh-CN" dirty="0"/>
              <a:t>OUI</a:t>
            </a:r>
            <a:r>
              <a:rPr lang="zh-CN" altLang="en-US" dirty="0"/>
              <a:t>的厂商所分配的</a:t>
            </a:r>
            <a:r>
              <a:rPr lang="en-US" altLang="zh-CN" dirty="0"/>
              <a:t>MAC</a:t>
            </a:r>
            <a:r>
              <a:rPr lang="zh-CN" altLang="en-US" dirty="0"/>
              <a:t>地址；如果</a:t>
            </a:r>
            <a:r>
              <a:rPr lang="en-US" altLang="zh-CN" dirty="0"/>
              <a:t>U/L=1</a:t>
            </a:r>
            <a:r>
              <a:rPr lang="zh-CN" altLang="en-US" dirty="0"/>
              <a:t>，则是本地管理地址，是网络管理员基于业务目的自定义的</a:t>
            </a:r>
            <a:r>
              <a:rPr lang="en-US" altLang="zh-CN" dirty="0"/>
              <a:t>MAC</a:t>
            </a:r>
            <a:r>
              <a:rPr lang="zh-CN" altLang="en-US" dirty="0"/>
              <a:t>地址。</a:t>
            </a:r>
          </a:p>
          <a:p>
            <a:r>
              <a:rPr lang="zh-CN" altLang="en-US" dirty="0"/>
              <a:t>而在在</a:t>
            </a:r>
            <a:r>
              <a:rPr lang="en-US" altLang="zh-CN" dirty="0"/>
              <a:t>EUI-64</a:t>
            </a:r>
            <a:r>
              <a:rPr lang="zh-CN" altLang="en-US" dirty="0"/>
              <a:t>接口</a:t>
            </a:r>
            <a:r>
              <a:rPr lang="en-US" altLang="zh-CN" dirty="0"/>
              <a:t>ID</a:t>
            </a:r>
            <a:r>
              <a:rPr lang="zh-CN" altLang="en-US" dirty="0"/>
              <a:t>中，第</a:t>
            </a:r>
            <a:r>
              <a:rPr lang="en-US" altLang="zh-CN" dirty="0"/>
              <a:t>7bit</a:t>
            </a:r>
            <a:r>
              <a:rPr lang="zh-CN" altLang="en-US" dirty="0"/>
              <a:t>的含义与</a:t>
            </a:r>
            <a:r>
              <a:rPr lang="en-US" altLang="zh-CN" dirty="0"/>
              <a:t>MAC</a:t>
            </a:r>
            <a:r>
              <a:rPr lang="zh-CN" altLang="en-US" dirty="0"/>
              <a:t>地址正好相反，</a:t>
            </a:r>
            <a:r>
              <a:rPr lang="en-US" altLang="zh-CN" dirty="0"/>
              <a:t>0</a:t>
            </a:r>
            <a:r>
              <a:rPr lang="zh-CN" altLang="en-US" dirty="0"/>
              <a:t>表示本地管理，</a:t>
            </a:r>
            <a:r>
              <a:rPr lang="en-US" altLang="zh-CN" dirty="0"/>
              <a:t>1</a:t>
            </a:r>
            <a:r>
              <a:rPr lang="zh-CN" altLang="en-US" dirty="0"/>
              <a:t>表示全球管理，所以使用</a:t>
            </a:r>
            <a:r>
              <a:rPr lang="en-US" altLang="zh-CN" dirty="0"/>
              <a:t>EUI-64</a:t>
            </a:r>
            <a:r>
              <a:rPr lang="zh-CN" altLang="en-US" dirty="0"/>
              <a:t>格式的接口</a:t>
            </a:r>
            <a:r>
              <a:rPr lang="en-US" altLang="zh-CN" dirty="0"/>
              <a:t>ID</a:t>
            </a:r>
            <a:r>
              <a:rPr lang="zh-CN" altLang="en-US" dirty="0"/>
              <a:t>，</a:t>
            </a:r>
            <a:r>
              <a:rPr lang="en-US" altLang="zh-CN" dirty="0"/>
              <a:t>U/L</a:t>
            </a:r>
            <a:r>
              <a:rPr lang="zh-CN" altLang="en-US" dirty="0"/>
              <a:t>位为</a:t>
            </a:r>
            <a:r>
              <a:rPr lang="en-US" altLang="zh-CN" dirty="0"/>
              <a:t>1</a:t>
            </a:r>
            <a:r>
              <a:rPr lang="zh-CN" altLang="en-US" dirty="0"/>
              <a:t>，则地址是全球唯一的，如果为</a:t>
            </a:r>
            <a:r>
              <a:rPr lang="en-US" altLang="zh-CN" dirty="0"/>
              <a:t>0</a:t>
            </a:r>
            <a:r>
              <a:rPr lang="zh-CN" altLang="en-US" dirty="0"/>
              <a:t>，则为本地唯一。这就是为什么要反转该位。</a:t>
            </a:r>
          </a:p>
          <a:p>
            <a:endParaRPr lang="zh-CN" altLang="en-US" dirty="0"/>
          </a:p>
        </p:txBody>
      </p:sp>
      <p:sp>
        <p:nvSpPr>
          <p:cNvPr id="6" name="幻灯片图像占位符 5">
            <a:extLst>
              <a:ext uri="{FF2B5EF4-FFF2-40B4-BE49-F238E27FC236}">
                <a16:creationId xmlns:a16="http://schemas.microsoft.com/office/drawing/2014/main" id="{19CB95F4-5FD1-4D9D-8995-A00C01EA58D4}"/>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50549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IPv6</a:t>
            </a:r>
            <a:r>
              <a:rPr lang="zh-CN" altLang="en-US" dirty="0"/>
              <a:t>的组播与</a:t>
            </a:r>
            <a:r>
              <a:rPr lang="en-US" altLang="zh-CN" dirty="0"/>
              <a:t>IPv4</a:t>
            </a:r>
            <a:r>
              <a:rPr lang="zh-CN" altLang="en-US" dirty="0"/>
              <a:t>相同，用来标识一组接口，一般这些接口属于不同的节点。一个节点可能属于</a:t>
            </a:r>
            <a:r>
              <a:rPr lang="en-US" altLang="zh-CN" dirty="0"/>
              <a:t>0</a:t>
            </a:r>
            <a:r>
              <a:rPr lang="zh-CN" altLang="en-US" dirty="0"/>
              <a:t>到多个组播组。发往组播地址的报文被组播地址标识的所有接口接收。</a:t>
            </a:r>
            <a:endParaRPr lang="en-US" altLang="zh-CN" dirty="0"/>
          </a:p>
          <a:p>
            <a:r>
              <a:rPr lang="en-US" altLang="zh-CN" dirty="0"/>
              <a:t>Flags </a:t>
            </a:r>
            <a:r>
              <a:rPr lang="zh-CN" altLang="en-US" dirty="0"/>
              <a:t>永久标志：</a:t>
            </a:r>
          </a:p>
          <a:p>
            <a:pPr lvl="1"/>
            <a:r>
              <a:rPr lang="en-US" altLang="zh-CN" dirty="0"/>
              <a:t>0000</a:t>
            </a:r>
            <a:r>
              <a:rPr lang="zh-CN" altLang="en-US" dirty="0"/>
              <a:t>：永久多播地址。</a:t>
            </a:r>
          </a:p>
          <a:p>
            <a:pPr lvl="1"/>
            <a:r>
              <a:rPr lang="en-US" altLang="zh-CN" dirty="0"/>
              <a:t>0001</a:t>
            </a:r>
            <a:r>
              <a:rPr lang="zh-CN" altLang="en-US" dirty="0"/>
              <a:t>：临时多播地址。</a:t>
            </a:r>
          </a:p>
          <a:p>
            <a:pPr lvl="1"/>
            <a:r>
              <a:rPr lang="zh-CN" altLang="en-US" dirty="0"/>
              <a:t>（注：前</a:t>
            </a:r>
            <a:r>
              <a:rPr lang="en-US" altLang="zh-CN" dirty="0"/>
              <a:t>3bits </a:t>
            </a:r>
            <a:r>
              <a:rPr lang="zh-CN" altLang="en-US" dirty="0"/>
              <a:t>保留为</a:t>
            </a:r>
            <a:r>
              <a:rPr lang="en-US" altLang="zh-CN" dirty="0"/>
              <a:t>0</a:t>
            </a:r>
            <a:r>
              <a:rPr lang="zh-CN" altLang="en-US" dirty="0"/>
              <a:t>）。</a:t>
            </a:r>
          </a:p>
          <a:p>
            <a:r>
              <a:rPr lang="en-US" altLang="zh-CN" dirty="0"/>
              <a:t>Scope </a:t>
            </a:r>
            <a:r>
              <a:rPr lang="zh-CN" altLang="en-US" dirty="0"/>
              <a:t>应用范围：</a:t>
            </a:r>
          </a:p>
          <a:p>
            <a:pPr lvl="1"/>
            <a:r>
              <a:rPr lang="en-US" altLang="zh-CN" dirty="0"/>
              <a:t>0001</a:t>
            </a:r>
            <a:r>
              <a:rPr lang="zh-CN" altLang="en-US" dirty="0"/>
              <a:t>：本地接口范围，单个接口范围有效，仅用于</a:t>
            </a:r>
            <a:r>
              <a:rPr lang="en-US" altLang="zh-CN" dirty="0"/>
              <a:t>Loopback</a:t>
            </a:r>
            <a:r>
              <a:rPr lang="zh-CN" altLang="en-US" dirty="0"/>
              <a:t>。</a:t>
            </a:r>
            <a:endParaRPr lang="en-US" altLang="zh-CN" dirty="0"/>
          </a:p>
          <a:p>
            <a:pPr lvl="1"/>
            <a:r>
              <a:rPr lang="en-US" altLang="zh-CN" dirty="0"/>
              <a:t>0010</a:t>
            </a:r>
            <a:r>
              <a:rPr lang="zh-CN" altLang="en-US" dirty="0"/>
              <a:t>：本地链路范围。</a:t>
            </a:r>
          </a:p>
          <a:p>
            <a:pPr lvl="1"/>
            <a:r>
              <a:rPr lang="en-US" altLang="zh-CN" dirty="0"/>
              <a:t>0100</a:t>
            </a:r>
            <a:r>
              <a:rPr lang="zh-CN" altLang="en-US" dirty="0"/>
              <a:t>：本地管理范围，管理员配置的。</a:t>
            </a:r>
          </a:p>
          <a:p>
            <a:pPr lvl="1"/>
            <a:r>
              <a:rPr lang="en-US" altLang="zh-CN" dirty="0"/>
              <a:t>0101</a:t>
            </a:r>
            <a:r>
              <a:rPr lang="zh-CN" altLang="en-US" dirty="0"/>
              <a:t>：本地站点范围。</a:t>
            </a:r>
          </a:p>
          <a:p>
            <a:pPr lvl="1"/>
            <a:r>
              <a:rPr lang="en-US" altLang="zh-CN" dirty="0"/>
              <a:t>1000</a:t>
            </a:r>
            <a:r>
              <a:rPr lang="zh-CN" altLang="en-US" dirty="0"/>
              <a:t>：本地组织范围，属于同一个组织的多个站点范围。</a:t>
            </a:r>
          </a:p>
          <a:p>
            <a:pPr lvl="1"/>
            <a:r>
              <a:rPr lang="en-US" altLang="zh-CN" dirty="0"/>
              <a:t>1110</a:t>
            </a:r>
            <a:r>
              <a:rPr lang="zh-CN" altLang="en-US" dirty="0"/>
              <a:t>：全局范围。</a:t>
            </a:r>
          </a:p>
          <a:p>
            <a:r>
              <a:rPr lang="en-US" altLang="zh-CN" dirty="0"/>
              <a:t>Group ID</a:t>
            </a:r>
            <a:r>
              <a:rPr lang="zh-CN" altLang="en-US" dirty="0"/>
              <a:t>：</a:t>
            </a:r>
            <a:endParaRPr lang="en-US" altLang="zh-CN" dirty="0"/>
          </a:p>
          <a:p>
            <a:pPr lvl="1"/>
            <a:r>
              <a:rPr lang="zh-CN" altLang="en-US" dirty="0"/>
              <a:t>组播组</a:t>
            </a:r>
            <a:r>
              <a:rPr lang="en-US" altLang="zh-CN" dirty="0"/>
              <a:t>ID</a:t>
            </a:r>
            <a:r>
              <a:rPr lang="zh-CN" altLang="en-US" dirty="0"/>
              <a:t>。</a:t>
            </a:r>
            <a:endParaRPr lang="en-US" altLang="zh-CN" dirty="0"/>
          </a:p>
          <a:p>
            <a:endParaRPr lang="zh-CN" altLang="en-US" dirty="0"/>
          </a:p>
        </p:txBody>
      </p:sp>
      <p:sp>
        <p:nvSpPr>
          <p:cNvPr id="6" name="幻灯片图像占位符 5">
            <a:extLst>
              <a:ext uri="{FF2B5EF4-FFF2-40B4-BE49-F238E27FC236}">
                <a16:creationId xmlns:a16="http://schemas.microsoft.com/office/drawing/2014/main" id="{63995B07-2430-4C08-8F9D-5A7F0E736D08}"/>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592829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类似于</a:t>
            </a:r>
            <a:r>
              <a:rPr lang="en-US" altLang="zh-CN" dirty="0"/>
              <a:t>IPv4</a:t>
            </a:r>
            <a:r>
              <a:rPr lang="zh-CN" altLang="en-US" dirty="0"/>
              <a:t>，</a:t>
            </a:r>
            <a:r>
              <a:rPr lang="en-US" altLang="zh-CN" dirty="0"/>
              <a:t>IPv6</a:t>
            </a:r>
            <a:r>
              <a:rPr lang="zh-CN" altLang="en-US" dirty="0"/>
              <a:t>同样有一些特殊的组播地址，这些地址由特别的含义，这里举几个例子（还有很多类似的特殊地址）：</a:t>
            </a:r>
          </a:p>
          <a:p>
            <a:pPr lvl="1"/>
            <a:r>
              <a:rPr lang="en-US" altLang="zh-CN" dirty="0"/>
              <a:t>FF01::1</a:t>
            </a:r>
            <a:r>
              <a:rPr lang="zh-CN" altLang="en-US" dirty="0"/>
              <a:t>（节点本地范围组播地址）</a:t>
            </a:r>
          </a:p>
          <a:p>
            <a:pPr lvl="1"/>
            <a:r>
              <a:rPr lang="en-US" altLang="zh-CN" dirty="0"/>
              <a:t>FF02::1</a:t>
            </a:r>
            <a:r>
              <a:rPr lang="zh-CN" altLang="en-US" dirty="0"/>
              <a:t>（链路本地范围所有节点组播地址）</a:t>
            </a:r>
          </a:p>
          <a:p>
            <a:pPr lvl="1"/>
            <a:r>
              <a:rPr lang="en-US" altLang="zh-CN" dirty="0"/>
              <a:t>FF01::2</a:t>
            </a:r>
            <a:r>
              <a:rPr lang="zh-CN" altLang="en-US" dirty="0"/>
              <a:t>（节点本地范围所有路由器组播地址）</a:t>
            </a:r>
          </a:p>
          <a:p>
            <a:pPr lvl="1"/>
            <a:r>
              <a:rPr lang="en-US" altLang="zh-CN" dirty="0"/>
              <a:t>FF02::2</a:t>
            </a:r>
            <a:r>
              <a:rPr lang="zh-CN" altLang="en-US" dirty="0"/>
              <a:t>（链路本地范围所有路由器组播地址）</a:t>
            </a:r>
          </a:p>
          <a:p>
            <a:pPr lvl="1"/>
            <a:r>
              <a:rPr lang="en-US" altLang="zh-CN" dirty="0"/>
              <a:t>FF05::2</a:t>
            </a:r>
            <a:r>
              <a:rPr lang="zh-CN" altLang="en-US" dirty="0"/>
              <a:t>（站点本地范围所有路由器组播地址）</a:t>
            </a:r>
          </a:p>
          <a:p>
            <a:endParaRPr lang="zh-CN" altLang="en-US" dirty="0"/>
          </a:p>
        </p:txBody>
      </p:sp>
      <p:sp>
        <p:nvSpPr>
          <p:cNvPr id="4" name="幻灯片图像占位符 3">
            <a:extLst>
              <a:ext uri="{FF2B5EF4-FFF2-40B4-BE49-F238E27FC236}">
                <a16:creationId xmlns:a16="http://schemas.microsoft.com/office/drawing/2014/main" id="{A76D2373-31B9-4A71-85D5-B87E136CD81A}"/>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054033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E1200CE-8E81-4632-90CB-2EE1E3D11CC4}"/>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17EB2F75-BE99-46D3-93B4-61C7BEA4516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98579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Rectangle 3">
            <a:extLst>
              <a:ext uri="{FF2B5EF4-FFF2-40B4-BE49-F238E27FC236}">
                <a16:creationId xmlns:a16="http://schemas.microsoft.com/office/drawing/2014/main" id="{60504D9A-D5C8-48C9-8BB7-D1170CEF48FE}"/>
              </a:ext>
            </a:extLst>
          </p:cNvPr>
          <p:cNvSpPr>
            <a:spLocks noGrp="1" noChangeArrowheads="1"/>
          </p:cNvSpPr>
          <p:nvPr>
            <p:ph type="body" idx="1"/>
          </p:nvPr>
        </p:nvSpPr>
        <p:spPr/>
        <p:txBody>
          <a:bodyPr/>
          <a:lstStyle/>
          <a:p>
            <a:r>
              <a:rPr lang="zh-CN" altLang="en-US" dirty="0"/>
              <a:t>当一个节点具有了单播或任播地址，就会对应生成一个与之相对应的被请求节点组播地址，并且加入这个组播组。一个单播地址或任播地址对应一个被请求节点组播地址。该地址主要用于地址解析、邻居发现机制和地址重复检测等功能。</a:t>
            </a:r>
          </a:p>
          <a:p>
            <a:r>
              <a:rPr lang="zh-CN" altLang="en-US" dirty="0"/>
              <a:t>被请求节点组播地址由固定前缀</a:t>
            </a:r>
            <a:r>
              <a:rPr lang="en-US" altLang="zh-CN" dirty="0"/>
              <a:t>FF02::1:FF00:0/104</a:t>
            </a:r>
            <a:r>
              <a:rPr lang="zh-CN" altLang="en-US" dirty="0"/>
              <a:t>和对应</a:t>
            </a:r>
            <a:r>
              <a:rPr lang="en-US" altLang="zh-CN" dirty="0"/>
              <a:t>IPv6</a:t>
            </a:r>
            <a:r>
              <a:rPr lang="zh-CN" altLang="en-US" dirty="0"/>
              <a:t>地址的最后</a:t>
            </a:r>
            <a:r>
              <a:rPr lang="en-US" altLang="zh-CN" dirty="0"/>
              <a:t>24bit</a:t>
            </a:r>
            <a:r>
              <a:rPr lang="zh-CN" altLang="en-US" dirty="0"/>
              <a:t>组成。被请求节点组播地址的有效范围为本地链路范围。</a:t>
            </a:r>
            <a:endParaRPr lang="en-US" altLang="zh-CN" dirty="0"/>
          </a:p>
          <a:p>
            <a:r>
              <a:rPr lang="zh-CN" altLang="en-US" dirty="0"/>
              <a:t>被请求节点组播地址的作用究竟是什么呢？举个非常简单的例子，回顾一下</a:t>
            </a:r>
            <a:r>
              <a:rPr lang="en-US" altLang="zh-CN" dirty="0"/>
              <a:t>IPv4</a:t>
            </a:r>
            <a:r>
              <a:rPr lang="zh-CN" altLang="en-US" dirty="0"/>
              <a:t>中的</a:t>
            </a:r>
            <a:r>
              <a:rPr lang="en-US" altLang="zh-CN" dirty="0"/>
              <a:t>ARP</a:t>
            </a:r>
            <a:r>
              <a:rPr lang="zh-CN" altLang="en-US" dirty="0"/>
              <a:t>，这个协议主要用于地址解析，当设备需要解析某个</a:t>
            </a:r>
            <a:r>
              <a:rPr lang="en-US" altLang="zh-CN" dirty="0"/>
              <a:t>IP</a:t>
            </a:r>
            <a:r>
              <a:rPr lang="zh-CN" altLang="en-US" dirty="0"/>
              <a:t>地址对应的</a:t>
            </a:r>
            <a:r>
              <a:rPr lang="en-US" altLang="zh-CN" dirty="0"/>
              <a:t>MAC</a:t>
            </a:r>
            <a:r>
              <a:rPr lang="zh-CN" altLang="en-US" dirty="0"/>
              <a:t>地址时，就会发送一个广播</a:t>
            </a:r>
            <a:r>
              <a:rPr lang="en-US" altLang="zh-CN" dirty="0"/>
              <a:t>ARP Request</a:t>
            </a:r>
            <a:r>
              <a:rPr lang="zh-CN" altLang="en-US" dirty="0"/>
              <a:t>帧，之所以要发送广播帧，是因为它要确保广播域内所有节点都能收到。然而除了目标节点之外，该帧对于其他节点而言是个困扰，因为它们不得不去解析这个帧（一直解析到</a:t>
            </a:r>
            <a:r>
              <a:rPr lang="en-US" altLang="zh-CN" dirty="0"/>
              <a:t>ARP</a:t>
            </a:r>
            <a:r>
              <a:rPr lang="zh-CN" altLang="en-US" dirty="0"/>
              <a:t>载荷），这个动作将会浪费设备的资源。</a:t>
            </a:r>
          </a:p>
          <a:p>
            <a:r>
              <a:rPr lang="zh-CN" altLang="en-US" dirty="0"/>
              <a:t>在</a:t>
            </a:r>
            <a:r>
              <a:rPr lang="en-US" altLang="zh-CN" dirty="0"/>
              <a:t>IPv6</a:t>
            </a:r>
            <a:r>
              <a:rPr lang="zh-CN" altLang="en-US" dirty="0"/>
              <a:t>中，</a:t>
            </a:r>
            <a:r>
              <a:rPr lang="en-US" altLang="zh-CN" dirty="0"/>
              <a:t>ARP</a:t>
            </a:r>
            <a:r>
              <a:rPr lang="zh-CN" altLang="en-US" dirty="0"/>
              <a:t>及广播都被取消，当设备需要请求某个</a:t>
            </a:r>
            <a:r>
              <a:rPr lang="en-US" altLang="zh-CN" dirty="0"/>
              <a:t>IPv6</a:t>
            </a:r>
            <a:r>
              <a:rPr lang="zh-CN" altLang="en-US" dirty="0"/>
              <a:t>地址对应的</a:t>
            </a:r>
            <a:r>
              <a:rPr lang="en-US" altLang="zh-CN" dirty="0"/>
              <a:t>MAC</a:t>
            </a:r>
            <a:r>
              <a:rPr lang="zh-CN" altLang="en-US" dirty="0"/>
              <a:t>地址时，设备依然需要发送请求报文，但是该报文是一个组播报文，其目的</a:t>
            </a:r>
            <a:r>
              <a:rPr lang="en-US" altLang="zh-CN" dirty="0"/>
              <a:t>IPv6</a:t>
            </a:r>
            <a:r>
              <a:rPr lang="zh-CN" altLang="en-US" dirty="0"/>
              <a:t>地址是目标</a:t>
            </a:r>
            <a:r>
              <a:rPr lang="en-US" altLang="zh-CN" dirty="0"/>
              <a:t>IPv6</a:t>
            </a:r>
            <a:r>
              <a:rPr lang="zh-CN" altLang="en-US" dirty="0"/>
              <a:t>单播地址对应的被请求节点组播地址，而目的</a:t>
            </a:r>
            <a:r>
              <a:rPr lang="en-US" altLang="zh-CN" dirty="0"/>
              <a:t>MAC</a:t>
            </a:r>
            <a:r>
              <a:rPr lang="zh-CN" altLang="en-US" dirty="0"/>
              <a:t>地址则是该组播地址对应的组播</a:t>
            </a:r>
            <a:r>
              <a:rPr lang="en-US" altLang="zh-CN" dirty="0"/>
              <a:t>MAC</a:t>
            </a:r>
            <a:r>
              <a:rPr lang="zh-CN" altLang="en-US" dirty="0"/>
              <a:t>地址。由于只有目标节点才会侦听这个被请求节点组播地址，因此当其他设备收到该帧时，这些设备可以通过目的</a:t>
            </a:r>
            <a:r>
              <a:rPr lang="en-US" altLang="zh-CN" dirty="0"/>
              <a:t>MAC</a:t>
            </a:r>
            <a:r>
              <a:rPr lang="zh-CN" altLang="en-US" dirty="0"/>
              <a:t>地址、在网卡层面就判断出不需要处理它并将帧丢弃。</a:t>
            </a:r>
          </a:p>
          <a:p>
            <a:endParaRPr lang="zh-CN" altLang="en-US" dirty="0"/>
          </a:p>
        </p:txBody>
      </p:sp>
      <p:sp>
        <p:nvSpPr>
          <p:cNvPr id="5" name="幻灯片图像占位符 4">
            <a:extLst>
              <a:ext uri="{FF2B5EF4-FFF2-40B4-BE49-F238E27FC236}">
                <a16:creationId xmlns:a16="http://schemas.microsoft.com/office/drawing/2014/main" id="{1711FE02-9AA3-467B-8955-94486706794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318379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3">
            <a:extLst>
              <a:ext uri="{FF2B5EF4-FFF2-40B4-BE49-F238E27FC236}">
                <a16:creationId xmlns:a16="http://schemas.microsoft.com/office/drawing/2014/main" id="{EDEF0483-0F66-4990-818A-7A3EB92667E7}"/>
              </a:ext>
            </a:extLst>
          </p:cNvPr>
          <p:cNvSpPr>
            <a:spLocks noGrp="1" noChangeArrowheads="1"/>
          </p:cNvSpPr>
          <p:nvPr>
            <p:ph type="body" idx="1"/>
          </p:nvPr>
        </p:nvSpPr>
        <p:spPr/>
        <p:txBody>
          <a:bodyPr/>
          <a:lstStyle/>
          <a:p>
            <a:r>
              <a:rPr lang="zh-CN" altLang="en-US" dirty="0"/>
              <a:t>这是</a:t>
            </a:r>
            <a:r>
              <a:rPr lang="en-US" altLang="zh-CN" dirty="0"/>
              <a:t>IPv6</a:t>
            </a:r>
            <a:r>
              <a:rPr lang="zh-CN" altLang="en-US" dirty="0"/>
              <a:t>特有的地址类型，它用来标识一组网络接口（通常属于不同的节点）。目标地址是任播地址的数据包将发送给其中路由意义上最近的一个网络接口。适合于“</a:t>
            </a:r>
            <a:r>
              <a:rPr lang="en-US" altLang="zh-CN" dirty="0"/>
              <a:t>One-to-One-of-Many”</a:t>
            </a:r>
            <a:r>
              <a:rPr lang="zh-CN" altLang="en-US" dirty="0"/>
              <a:t>（一对组中的一个）的通讯场合。接收方只需要是一组接口中的一个即可，如移动用户上网就需要因地理位置的不同，而接入离用户最近的一个接收站，这样才可以使移动用户在地理位置上不受太多的限制。</a:t>
            </a:r>
          </a:p>
          <a:p>
            <a:r>
              <a:rPr lang="zh-CN" altLang="en-US" dirty="0"/>
              <a:t>任播地址从单播地址空间中进行分配，使用单播地址的任何格式。因而，从语法上，任播地址与单播地址没有区别。被分配具有任播地址的节点必须得到明确的配置，从而知道它是一个任播地址。目前，任播地址仅被用做目标地址，且仅分配给路由器。</a:t>
            </a:r>
            <a:endParaRPr lang="en-US" altLang="zh-CN" dirty="0"/>
          </a:p>
          <a:p>
            <a:pPr lvl="0"/>
            <a:r>
              <a:rPr lang="zh-CN" altLang="en-US" dirty="0"/>
              <a:t>在</a:t>
            </a:r>
            <a:r>
              <a:rPr lang="en-US" altLang="zh-CN" dirty="0"/>
              <a:t>RFC3513</a:t>
            </a:r>
            <a:r>
              <a:rPr lang="zh-CN" altLang="en-US" dirty="0"/>
              <a:t>中定义了子网路由器任播地址（</a:t>
            </a:r>
            <a:r>
              <a:rPr lang="en-US" altLang="zh-CN" dirty="0"/>
              <a:t>Subnet-Router </a:t>
            </a:r>
            <a:r>
              <a:rPr lang="en-US" altLang="zh-CN" dirty="0" err="1"/>
              <a:t>anycast</a:t>
            </a:r>
            <a:r>
              <a:rPr lang="en-US" altLang="zh-CN" dirty="0"/>
              <a:t> Address</a:t>
            </a:r>
            <a:r>
              <a:rPr lang="zh-CN" altLang="en-US" dirty="0"/>
              <a:t>），其接口</a:t>
            </a:r>
            <a:r>
              <a:rPr lang="en-US" altLang="zh-CN" dirty="0"/>
              <a:t>ID</a:t>
            </a:r>
            <a:r>
              <a:rPr lang="zh-CN" altLang="en-US" dirty="0"/>
              <a:t>为全</a:t>
            </a:r>
            <a:r>
              <a:rPr lang="en-US" altLang="zh-CN" dirty="0"/>
              <a:t>0</a:t>
            </a:r>
            <a:r>
              <a:rPr lang="zh-CN" altLang="en-US" dirty="0"/>
              <a:t>。</a:t>
            </a:r>
          </a:p>
          <a:p>
            <a:pPr lvl="0"/>
            <a:r>
              <a:rPr lang="zh-CN" altLang="en-US" dirty="0"/>
              <a:t>发往该任播地址的报文会被发送到任播地址所代表子网（子网路由器任播地址的前缀）内的某一台路由器，该路由器是离得最“近”的一台。所谓最近一般是路由的概念。</a:t>
            </a:r>
          </a:p>
          <a:p>
            <a:endParaRPr lang="zh-CN" altLang="en-US" dirty="0"/>
          </a:p>
        </p:txBody>
      </p:sp>
      <p:sp>
        <p:nvSpPr>
          <p:cNvPr id="3" name="幻灯片图像占位符 2">
            <a:extLst>
              <a:ext uri="{FF2B5EF4-FFF2-40B4-BE49-F238E27FC236}">
                <a16:creationId xmlns:a16="http://schemas.microsoft.com/office/drawing/2014/main" id="{BA9366AC-F692-4B44-8788-A98B5EAE6F0F}"/>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237175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30831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lvl="0"/>
            <a:r>
              <a:rPr lang="en-US" altLang="zh-CN" dirty="0"/>
              <a:t>ICMPv6</a:t>
            </a:r>
            <a:r>
              <a:rPr lang="zh-CN" altLang="en-US" dirty="0"/>
              <a:t>的协议类型号（即</a:t>
            </a:r>
            <a:r>
              <a:rPr lang="en-US" altLang="zh-CN" dirty="0"/>
              <a:t>IPv6</a:t>
            </a:r>
            <a:r>
              <a:rPr lang="zh-CN" altLang="en-US" dirty="0"/>
              <a:t>报文中的</a:t>
            </a:r>
            <a:r>
              <a:rPr lang="en-US" altLang="zh-CN" dirty="0"/>
              <a:t>Next Header</a:t>
            </a:r>
            <a:r>
              <a:rPr lang="zh-CN" altLang="en-US" dirty="0"/>
              <a:t>字段的值）为</a:t>
            </a:r>
            <a:r>
              <a:rPr lang="en-US" altLang="zh-CN" dirty="0"/>
              <a:t>58</a:t>
            </a:r>
            <a:r>
              <a:rPr lang="zh-CN" altLang="en-US" dirty="0"/>
              <a:t>。</a:t>
            </a:r>
            <a:endParaRPr lang="en-US" altLang="zh-CN" dirty="0"/>
          </a:p>
          <a:p>
            <a:pPr eaLnBrk="1" hangingPunct="1"/>
            <a:r>
              <a:rPr lang="zh-CN" altLang="en-US" dirty="0"/>
              <a:t>在</a:t>
            </a:r>
            <a:r>
              <a:rPr lang="en-US" altLang="zh-CN" dirty="0"/>
              <a:t>IPv4</a:t>
            </a:r>
            <a:r>
              <a:rPr lang="zh-CN" altLang="en-US" dirty="0"/>
              <a:t>中，</a:t>
            </a:r>
            <a:r>
              <a:rPr lang="en-US" altLang="zh-CN" dirty="0"/>
              <a:t>Internet</a:t>
            </a:r>
            <a:r>
              <a:rPr lang="zh-CN" altLang="en-US" dirty="0"/>
              <a:t>控制报文协议（</a:t>
            </a:r>
            <a:r>
              <a:rPr lang="en-US" altLang="zh-CN" dirty="0"/>
              <a:t>ICMP</a:t>
            </a:r>
            <a:r>
              <a:rPr lang="zh-CN" altLang="en-US" dirty="0"/>
              <a:t>）向源节点报告关于向目的地传输</a:t>
            </a:r>
            <a:r>
              <a:rPr lang="en-US" altLang="zh-CN" dirty="0"/>
              <a:t>IP</a:t>
            </a:r>
            <a:r>
              <a:rPr lang="zh-CN" altLang="en-US" dirty="0"/>
              <a:t>数据包过程中的错误和信息。它为诊断、信息和管理目的定义了一些消息，如：目的不可达、数据包超长、超时、回应请求和回应应答等。在</a:t>
            </a:r>
            <a:r>
              <a:rPr lang="en-US" altLang="zh-CN" dirty="0"/>
              <a:t>IPv6</a:t>
            </a:r>
            <a:r>
              <a:rPr lang="zh-CN" altLang="en-US" dirty="0"/>
              <a:t>中，</a:t>
            </a:r>
            <a:r>
              <a:rPr lang="en-US" altLang="zh-CN" dirty="0"/>
              <a:t>ICMPv6</a:t>
            </a:r>
            <a:r>
              <a:rPr lang="zh-CN" altLang="en-US" dirty="0"/>
              <a:t>除了提供</a:t>
            </a:r>
            <a:r>
              <a:rPr lang="en-US" altLang="zh-CN" dirty="0"/>
              <a:t>ICMPv4</a:t>
            </a:r>
            <a:r>
              <a:rPr lang="zh-CN" altLang="en-US" dirty="0"/>
              <a:t>常用的功能之外，还有其它的一些机制需要</a:t>
            </a:r>
            <a:r>
              <a:rPr lang="en-US" altLang="zh-CN" dirty="0"/>
              <a:t>ICMPv6</a:t>
            </a:r>
            <a:r>
              <a:rPr lang="zh-CN" altLang="en-US" dirty="0"/>
              <a:t>消息，诸如邻居发现、无状态地址配置（包括重复地址检测）、路径</a:t>
            </a:r>
            <a:r>
              <a:rPr lang="en-US" altLang="zh-CN" dirty="0"/>
              <a:t>MTU</a:t>
            </a:r>
            <a:r>
              <a:rPr lang="zh-CN" altLang="en-US" dirty="0"/>
              <a:t>发现等等。</a:t>
            </a:r>
          </a:p>
          <a:p>
            <a:pPr eaLnBrk="1" hangingPunct="1"/>
            <a:r>
              <a:rPr lang="zh-CN" altLang="en-US" dirty="0"/>
              <a:t>所以</a:t>
            </a:r>
            <a:r>
              <a:rPr lang="en-US" altLang="zh-CN" dirty="0"/>
              <a:t>ICMPv6</a:t>
            </a:r>
            <a:r>
              <a:rPr lang="zh-CN" altLang="en-US" dirty="0"/>
              <a:t>是一个非常重要的协议。它是理解</a:t>
            </a:r>
            <a:r>
              <a:rPr lang="en-US" altLang="zh-CN" dirty="0"/>
              <a:t>IPv6</a:t>
            </a:r>
            <a:r>
              <a:rPr lang="zh-CN" altLang="en-US" dirty="0"/>
              <a:t>中其它机制的基础。</a:t>
            </a:r>
          </a:p>
          <a:p>
            <a:pPr lvl="0"/>
            <a:endParaRPr lang="en-US" altLang="zh-CN" dirty="0"/>
          </a:p>
          <a:p>
            <a:pPr lvl="0"/>
            <a:r>
              <a:rPr lang="zh-CN" altLang="en-US" dirty="0"/>
              <a:t>报文解释：</a:t>
            </a:r>
            <a:endParaRPr lang="en-US" altLang="zh-CN" dirty="0"/>
          </a:p>
          <a:p>
            <a:pPr lvl="1"/>
            <a:r>
              <a:rPr lang="en-US" altLang="zh-CN" dirty="0"/>
              <a:t>Type</a:t>
            </a:r>
            <a:r>
              <a:rPr lang="zh-CN" altLang="en-US" dirty="0"/>
              <a:t>：表明消息的类型，</a:t>
            </a:r>
            <a:r>
              <a:rPr lang="en-US" altLang="zh-CN" dirty="0"/>
              <a:t>0</a:t>
            </a:r>
            <a:r>
              <a:rPr lang="zh-CN" altLang="en-US" dirty="0"/>
              <a:t>至</a:t>
            </a:r>
            <a:r>
              <a:rPr lang="en-US" altLang="zh-CN" dirty="0"/>
              <a:t>127</a:t>
            </a:r>
            <a:r>
              <a:rPr lang="zh-CN" altLang="en-US" dirty="0"/>
              <a:t>表示差错报文类型，</a:t>
            </a:r>
            <a:r>
              <a:rPr lang="en-US" altLang="zh-CN" dirty="0"/>
              <a:t>128</a:t>
            </a:r>
            <a:r>
              <a:rPr lang="zh-CN" altLang="en-US" dirty="0"/>
              <a:t>至</a:t>
            </a:r>
            <a:r>
              <a:rPr lang="en-US" altLang="zh-CN" dirty="0"/>
              <a:t>255</a:t>
            </a:r>
            <a:r>
              <a:rPr lang="zh-CN" altLang="en-US" dirty="0"/>
              <a:t>表示消息报文类型。</a:t>
            </a:r>
            <a:endParaRPr lang="en-US" altLang="zh-CN" dirty="0"/>
          </a:p>
          <a:p>
            <a:pPr lvl="1"/>
            <a:r>
              <a:rPr lang="en-US" altLang="zh-CN" dirty="0"/>
              <a:t>Code</a:t>
            </a:r>
            <a:r>
              <a:rPr lang="zh-CN" altLang="en-US" dirty="0"/>
              <a:t>：表示此消息类型细分的类型。</a:t>
            </a:r>
          </a:p>
          <a:p>
            <a:pPr lvl="1"/>
            <a:r>
              <a:rPr lang="en-US" altLang="zh-CN" dirty="0"/>
              <a:t>Checksum</a:t>
            </a:r>
            <a:r>
              <a:rPr lang="zh-CN" altLang="en-US" dirty="0"/>
              <a:t>：表示</a:t>
            </a:r>
            <a:r>
              <a:rPr lang="en-US" altLang="zh-CN" dirty="0"/>
              <a:t>ICMPv6</a:t>
            </a:r>
            <a:r>
              <a:rPr lang="zh-CN" altLang="en-US" dirty="0"/>
              <a:t>报文的校验和。</a:t>
            </a:r>
            <a:endParaRPr lang="en-US" altLang="zh-CN" dirty="0"/>
          </a:p>
          <a:p>
            <a:endParaRPr lang="zh-CN" altLang="en-US" dirty="0"/>
          </a:p>
        </p:txBody>
      </p:sp>
    </p:spTree>
    <p:extLst>
      <p:ext uri="{BB962C8B-B14F-4D97-AF65-F5344CB8AC3E}">
        <p14:creationId xmlns:p14="http://schemas.microsoft.com/office/powerpoint/2010/main" val="290688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a:extLst>
              <a:ext uri="{FF2B5EF4-FFF2-40B4-BE49-F238E27FC236}">
                <a16:creationId xmlns:a16="http://schemas.microsoft.com/office/drawing/2014/main" id="{6B2DEA9B-820B-4781-993A-DD34A88353B4}"/>
              </a:ext>
            </a:extLst>
          </p:cNvPr>
          <p:cNvSpPr>
            <a:spLocks noGrp="1" noRot="1" noChangeAspect="1"/>
          </p:cNvSpPr>
          <p:nvPr>
            <p:ph type="sldImg"/>
          </p:nvPr>
        </p:nvSpPr>
        <p:spPr>
          <a:xfrm>
            <a:off x="376238" y="768350"/>
            <a:ext cx="6346825" cy="3570288"/>
          </a:xfrm>
        </p:spPr>
      </p:sp>
      <p:sp>
        <p:nvSpPr>
          <p:cNvPr id="8" name="备注占位符 7">
            <a:extLst>
              <a:ext uri="{FF2B5EF4-FFF2-40B4-BE49-F238E27FC236}">
                <a16:creationId xmlns:a16="http://schemas.microsoft.com/office/drawing/2014/main" id="{FC049321-4674-4413-8E25-250824F5052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0918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目标不可达（</a:t>
            </a:r>
            <a:r>
              <a:rPr lang="en-US" altLang="zh-CN" dirty="0"/>
              <a:t>Destination Unreachable</a:t>
            </a:r>
            <a:r>
              <a:rPr lang="zh-CN" altLang="en-US" dirty="0"/>
              <a:t>）。</a:t>
            </a:r>
            <a:endParaRPr lang="en-US" altLang="zh-CN" dirty="0"/>
          </a:p>
          <a:p>
            <a:pPr lvl="1"/>
            <a:r>
              <a:rPr lang="zh-CN" altLang="en-US" dirty="0"/>
              <a:t>当数据包无法被转发到目标节点或上层协议时，路由器或目标节点发送</a:t>
            </a:r>
            <a:r>
              <a:rPr lang="en-US" altLang="zh-CN" dirty="0"/>
              <a:t>ICMPv6</a:t>
            </a:r>
            <a:r>
              <a:rPr lang="zh-CN" altLang="en-US" dirty="0"/>
              <a:t>目标不可达差错报文。在目标不可达报文中，类型（</a:t>
            </a:r>
            <a:r>
              <a:rPr lang="en-US" altLang="zh-CN" dirty="0"/>
              <a:t>Type</a:t>
            </a:r>
            <a:r>
              <a:rPr lang="zh-CN" altLang="en-US" dirty="0"/>
              <a:t>）字段值为</a:t>
            </a:r>
            <a:r>
              <a:rPr lang="en-US" altLang="zh-CN" dirty="0"/>
              <a:t>1</a:t>
            </a:r>
            <a:r>
              <a:rPr lang="zh-CN" altLang="en-US" dirty="0"/>
              <a:t>，代码（</a:t>
            </a:r>
            <a:r>
              <a:rPr lang="en-US" altLang="zh-CN" dirty="0"/>
              <a:t>Code</a:t>
            </a:r>
            <a:r>
              <a:rPr lang="zh-CN" altLang="en-US" dirty="0"/>
              <a:t>）字段值为</a:t>
            </a:r>
            <a:r>
              <a:rPr lang="en-US" altLang="zh-CN" dirty="0"/>
              <a:t>0-4</a:t>
            </a:r>
            <a:r>
              <a:rPr lang="zh-CN" altLang="en-US" dirty="0"/>
              <a:t>，每一个代码值都定义了具体含义（</a:t>
            </a:r>
            <a:r>
              <a:rPr lang="en-US" altLang="zh-CN" dirty="0"/>
              <a:t>RFC2463</a:t>
            </a:r>
            <a:r>
              <a:rPr lang="zh-CN" altLang="en-US" dirty="0"/>
              <a:t>）：</a:t>
            </a:r>
          </a:p>
          <a:p>
            <a:pPr lvl="2"/>
            <a:r>
              <a:rPr lang="en-US" altLang="zh-CN" dirty="0"/>
              <a:t>0</a:t>
            </a:r>
            <a:r>
              <a:rPr lang="zh-CN" altLang="en-US" dirty="0"/>
              <a:t>：没有到达目标的路由。</a:t>
            </a:r>
          </a:p>
          <a:p>
            <a:pPr lvl="2"/>
            <a:r>
              <a:rPr lang="en-US" altLang="zh-CN" dirty="0"/>
              <a:t>1</a:t>
            </a:r>
            <a:r>
              <a:rPr lang="zh-CN" altLang="en-US" dirty="0"/>
              <a:t>：与目标的通信被管理策略禁止。</a:t>
            </a:r>
          </a:p>
          <a:p>
            <a:pPr lvl="2"/>
            <a:r>
              <a:rPr lang="en-US" altLang="zh-CN" dirty="0"/>
              <a:t>2</a:t>
            </a:r>
            <a:r>
              <a:rPr lang="zh-CN" altLang="en-US" dirty="0"/>
              <a:t>：未指定。</a:t>
            </a:r>
          </a:p>
          <a:p>
            <a:pPr lvl="2"/>
            <a:r>
              <a:rPr lang="en-US" altLang="zh-CN" dirty="0"/>
              <a:t>3</a:t>
            </a:r>
            <a:r>
              <a:rPr lang="zh-CN" altLang="en-US" dirty="0"/>
              <a:t>：地址不可达。</a:t>
            </a:r>
          </a:p>
          <a:p>
            <a:pPr lvl="2"/>
            <a:r>
              <a:rPr lang="en-US" altLang="zh-CN" dirty="0"/>
              <a:t>4</a:t>
            </a:r>
            <a:r>
              <a:rPr lang="zh-CN" altLang="en-US" dirty="0"/>
              <a:t>：端口不可达。</a:t>
            </a:r>
          </a:p>
          <a:p>
            <a:r>
              <a:rPr lang="zh-CN" altLang="en-US" dirty="0"/>
              <a:t>数据包超长（</a:t>
            </a:r>
            <a:r>
              <a:rPr lang="en-US" altLang="zh-CN" dirty="0"/>
              <a:t>Packet Too Big</a:t>
            </a:r>
            <a:r>
              <a:rPr lang="zh-CN" altLang="en-US" dirty="0"/>
              <a:t>）。</a:t>
            </a:r>
          </a:p>
          <a:p>
            <a:pPr lvl="1"/>
            <a:r>
              <a:rPr lang="zh-CN" altLang="en-US" dirty="0"/>
              <a:t>如果由于出口链路的</a:t>
            </a:r>
            <a:r>
              <a:rPr lang="en-US" altLang="zh-CN" dirty="0"/>
              <a:t>MTU</a:t>
            </a:r>
            <a:r>
              <a:rPr lang="zh-CN" altLang="en-US" dirty="0"/>
              <a:t>小于</a:t>
            </a:r>
            <a:r>
              <a:rPr lang="en-US" altLang="zh-CN" dirty="0"/>
              <a:t>IPv6</a:t>
            </a:r>
            <a:r>
              <a:rPr lang="zh-CN" altLang="en-US" dirty="0"/>
              <a:t>数据包的长度而导致数据包无法转发，路由器就会发送数据包超长报文。该报文被用于</a:t>
            </a:r>
            <a:r>
              <a:rPr lang="en-US" altLang="zh-CN" dirty="0"/>
              <a:t>IPv6</a:t>
            </a:r>
            <a:r>
              <a:rPr lang="zh-CN" altLang="en-US" dirty="0"/>
              <a:t>路径</a:t>
            </a:r>
            <a:r>
              <a:rPr lang="en-US" altLang="zh-CN" dirty="0"/>
              <a:t>MTU</a:t>
            </a:r>
            <a:r>
              <a:rPr lang="zh-CN" altLang="en-US" dirty="0"/>
              <a:t>发现的处理 。数据包超长报文的类型字段值为</a:t>
            </a:r>
            <a:r>
              <a:rPr lang="en-US" altLang="zh-CN" dirty="0"/>
              <a:t>2</a:t>
            </a:r>
            <a:r>
              <a:rPr lang="zh-CN" altLang="en-US" dirty="0"/>
              <a:t>，代码字段值为</a:t>
            </a:r>
            <a:r>
              <a:rPr lang="en-US" altLang="zh-CN" dirty="0"/>
              <a:t>0</a:t>
            </a:r>
            <a:r>
              <a:rPr lang="zh-CN" altLang="en-US" dirty="0"/>
              <a:t>。</a:t>
            </a:r>
          </a:p>
          <a:p>
            <a:r>
              <a:rPr lang="zh-CN" altLang="en-US" dirty="0"/>
              <a:t>超时（</a:t>
            </a:r>
            <a:r>
              <a:rPr lang="en-US" altLang="zh-CN" dirty="0"/>
              <a:t>Time Exceeded</a:t>
            </a:r>
            <a:r>
              <a:rPr lang="zh-CN" altLang="en-US" dirty="0"/>
              <a:t>）。</a:t>
            </a:r>
          </a:p>
          <a:p>
            <a:pPr lvl="1"/>
            <a:r>
              <a:rPr lang="zh-CN" altLang="en-US" dirty="0"/>
              <a:t>当路由器收到一个</a:t>
            </a:r>
            <a:r>
              <a:rPr lang="en-US" altLang="zh-CN" dirty="0"/>
              <a:t>IPv6</a:t>
            </a:r>
            <a:r>
              <a:rPr lang="zh-CN" altLang="en-US" dirty="0"/>
              <a:t>报头中的跳限制（</a:t>
            </a:r>
            <a:r>
              <a:rPr lang="en-US" altLang="zh-CN" dirty="0"/>
              <a:t>Hop Limit</a:t>
            </a:r>
            <a:r>
              <a:rPr lang="zh-CN" altLang="en-US" dirty="0"/>
              <a:t>）字段值为</a:t>
            </a:r>
            <a:r>
              <a:rPr lang="en-US" altLang="zh-CN" dirty="0"/>
              <a:t>0</a:t>
            </a:r>
            <a:r>
              <a:rPr lang="zh-CN" altLang="en-US" dirty="0"/>
              <a:t>的数据包时，会丢弃该数据包并向源发送</a:t>
            </a:r>
            <a:r>
              <a:rPr lang="en-US" altLang="zh-CN" dirty="0"/>
              <a:t>ICMPv6</a:t>
            </a:r>
            <a:r>
              <a:rPr lang="zh-CN" altLang="en-US" dirty="0"/>
              <a:t>超时报文。在超时报文中，类型字段的值为</a:t>
            </a:r>
            <a:r>
              <a:rPr lang="en-US" altLang="zh-CN" dirty="0"/>
              <a:t>3</a:t>
            </a:r>
            <a:r>
              <a:rPr lang="zh-CN" altLang="en-US" dirty="0"/>
              <a:t>，代码字段的值为</a:t>
            </a:r>
            <a:r>
              <a:rPr lang="en-US" altLang="zh-CN" dirty="0"/>
              <a:t>0</a:t>
            </a:r>
            <a:r>
              <a:rPr lang="zh-CN" altLang="en-US" dirty="0"/>
              <a:t>或</a:t>
            </a:r>
            <a:r>
              <a:rPr lang="en-US" altLang="zh-CN" dirty="0"/>
              <a:t>1</a:t>
            </a:r>
            <a:r>
              <a:rPr lang="zh-CN" altLang="en-US" dirty="0"/>
              <a:t>：</a:t>
            </a:r>
          </a:p>
          <a:p>
            <a:pPr lvl="2"/>
            <a:r>
              <a:rPr lang="en-US" altLang="zh-CN" dirty="0"/>
              <a:t>0</a:t>
            </a:r>
            <a:r>
              <a:rPr lang="zh-CN" altLang="en-US" dirty="0"/>
              <a:t>：在传输中超越了跳限制。</a:t>
            </a:r>
          </a:p>
          <a:p>
            <a:pPr lvl="2"/>
            <a:r>
              <a:rPr lang="en-US" altLang="zh-CN" dirty="0"/>
              <a:t>1</a:t>
            </a:r>
            <a:r>
              <a:rPr lang="zh-CN" altLang="en-US" dirty="0"/>
              <a:t>：分片重组超时。</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393935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r>
              <a:rPr lang="zh-CN" altLang="en-US" dirty="0"/>
              <a:t>参数问题（</a:t>
            </a:r>
            <a:r>
              <a:rPr lang="en-US" altLang="zh-CN" dirty="0"/>
              <a:t>Parameter Problem</a:t>
            </a:r>
            <a:r>
              <a:rPr lang="zh-CN" altLang="en-US" dirty="0"/>
              <a:t>）。</a:t>
            </a:r>
          </a:p>
          <a:p>
            <a:pPr lvl="1"/>
            <a:r>
              <a:rPr lang="zh-CN" altLang="en-US" dirty="0"/>
              <a:t>当</a:t>
            </a:r>
            <a:r>
              <a:rPr lang="en-US" altLang="zh-CN" dirty="0"/>
              <a:t>IPv6</a:t>
            </a:r>
            <a:r>
              <a:rPr lang="zh-CN" altLang="en-US" dirty="0"/>
              <a:t>报头或者扩展报头出现错误，导致数据包不能进一步处理时，</a:t>
            </a:r>
            <a:r>
              <a:rPr lang="en-US" altLang="zh-CN" dirty="0"/>
              <a:t>IPv6</a:t>
            </a:r>
            <a:r>
              <a:rPr lang="zh-CN" altLang="en-US" dirty="0"/>
              <a:t>节点会丢弃该数据包并向源发送此报文，指明问题的位置和类型。参数问题报文中，类型字段值为</a:t>
            </a:r>
            <a:r>
              <a:rPr lang="en-US" altLang="zh-CN" dirty="0"/>
              <a:t>4</a:t>
            </a:r>
            <a:r>
              <a:rPr lang="zh-CN" altLang="en-US" dirty="0"/>
              <a:t>，代码字段值为</a:t>
            </a:r>
            <a:r>
              <a:rPr lang="en-US" altLang="zh-CN" dirty="0"/>
              <a:t>0~2</a:t>
            </a:r>
            <a:r>
              <a:rPr lang="zh-CN" altLang="en-US" dirty="0"/>
              <a:t>，</a:t>
            </a:r>
            <a:r>
              <a:rPr lang="en-US" altLang="zh-CN" dirty="0"/>
              <a:t>32</a:t>
            </a:r>
            <a:r>
              <a:rPr lang="zh-CN" altLang="en-US" dirty="0"/>
              <a:t>位指针字段指出错误发生的位置。其中代码字段是这样定义的：</a:t>
            </a:r>
          </a:p>
          <a:p>
            <a:pPr lvl="2"/>
            <a:r>
              <a:rPr lang="en-US" altLang="zh-CN" dirty="0"/>
              <a:t>0</a:t>
            </a:r>
            <a:r>
              <a:rPr lang="zh-CN" altLang="en-US" dirty="0"/>
              <a:t>：遇到错误的报头字段。</a:t>
            </a:r>
          </a:p>
          <a:p>
            <a:pPr lvl="2"/>
            <a:r>
              <a:rPr lang="en-US" altLang="zh-CN" dirty="0"/>
              <a:t>1</a:t>
            </a:r>
            <a:r>
              <a:rPr lang="zh-CN" altLang="en-US" dirty="0"/>
              <a:t>：遇到无法识别的下一个报头（</a:t>
            </a:r>
            <a:r>
              <a:rPr lang="en-US" altLang="zh-CN" dirty="0"/>
              <a:t>Next Header</a:t>
            </a:r>
            <a:r>
              <a:rPr lang="zh-CN" altLang="en-US" dirty="0"/>
              <a:t>）类型。</a:t>
            </a:r>
          </a:p>
          <a:p>
            <a:pPr lvl="2"/>
            <a:r>
              <a:rPr lang="en-US" altLang="zh-CN" dirty="0"/>
              <a:t>2</a:t>
            </a:r>
            <a:r>
              <a:rPr lang="zh-CN" altLang="en-US" dirty="0"/>
              <a:t>：遇到无法识别的</a:t>
            </a:r>
            <a:r>
              <a:rPr lang="en-US" altLang="zh-CN" dirty="0"/>
              <a:t>IPv6</a:t>
            </a:r>
            <a:r>
              <a:rPr lang="zh-CN" altLang="en-US" dirty="0"/>
              <a:t>选项。</a:t>
            </a:r>
          </a:p>
          <a:p>
            <a:r>
              <a:rPr lang="zh-CN" altLang="en-US" dirty="0"/>
              <a:t>在</a:t>
            </a:r>
            <a:r>
              <a:rPr lang="en-US" altLang="zh-CN" dirty="0"/>
              <a:t>RFC2463</a:t>
            </a:r>
            <a:r>
              <a:rPr lang="zh-CN" altLang="en-US" dirty="0"/>
              <a:t>中只定义了两种信息报文：回送请求</a:t>
            </a:r>
            <a:r>
              <a:rPr lang="en-US" altLang="zh-CN" dirty="0"/>
              <a:t>Echo Request</a:t>
            </a:r>
            <a:r>
              <a:rPr lang="zh-CN" altLang="en-US" dirty="0"/>
              <a:t>以及回送应答</a:t>
            </a:r>
            <a:r>
              <a:rPr lang="en-US" altLang="zh-CN" dirty="0"/>
              <a:t>Echo Reply</a:t>
            </a:r>
            <a:r>
              <a:rPr lang="zh-CN" altLang="en-US" dirty="0"/>
              <a:t>。</a:t>
            </a:r>
          </a:p>
          <a:p>
            <a:pPr lvl="1"/>
            <a:r>
              <a:rPr lang="zh-CN" altLang="en-US" dirty="0"/>
              <a:t>回送请求报文。</a:t>
            </a:r>
          </a:p>
          <a:p>
            <a:pPr lvl="2"/>
            <a:r>
              <a:rPr lang="zh-CN" altLang="en-US" dirty="0"/>
              <a:t>回送请求报文用于发送到目标节点，以使目标节点立即发回一个回送应答报文。回送请求报文的类型字段值为</a:t>
            </a:r>
            <a:r>
              <a:rPr lang="en-US" altLang="zh-CN" dirty="0"/>
              <a:t>128</a:t>
            </a:r>
            <a:r>
              <a:rPr lang="zh-CN" altLang="en-US" dirty="0"/>
              <a:t>，代码字段的值为</a:t>
            </a:r>
            <a:r>
              <a:rPr lang="en-US" altLang="zh-CN" dirty="0"/>
              <a:t>0</a:t>
            </a:r>
            <a:r>
              <a:rPr lang="zh-CN" altLang="en-US" dirty="0"/>
              <a:t>。标志符（</a:t>
            </a:r>
            <a:r>
              <a:rPr lang="en-US" altLang="zh-CN" dirty="0"/>
              <a:t>Identifier</a:t>
            </a:r>
            <a:r>
              <a:rPr lang="zh-CN" altLang="en-US" dirty="0"/>
              <a:t>）和序列号（</a:t>
            </a:r>
            <a:r>
              <a:rPr lang="en-US" altLang="zh-CN" dirty="0"/>
              <a:t>Sequence Number</a:t>
            </a:r>
            <a:r>
              <a:rPr lang="zh-CN" altLang="en-US" dirty="0"/>
              <a:t>）字段有发送方主机设置，用于将即将收到的回送应答报文与发送的回送请求的报文进行匹配。</a:t>
            </a:r>
          </a:p>
          <a:p>
            <a:pPr lvl="1"/>
            <a:r>
              <a:rPr lang="zh-CN" altLang="en-US" dirty="0"/>
              <a:t>回送应答报文。</a:t>
            </a:r>
          </a:p>
          <a:p>
            <a:pPr lvl="2"/>
            <a:r>
              <a:rPr lang="zh-CN" altLang="en-US" dirty="0"/>
              <a:t>当收到一个回送请求报文时，</a:t>
            </a:r>
            <a:r>
              <a:rPr lang="en-US" altLang="zh-CN" dirty="0"/>
              <a:t>ICMPv6</a:t>
            </a:r>
            <a:r>
              <a:rPr lang="zh-CN" altLang="en-US" dirty="0"/>
              <a:t>会用回送应答报文响应。回送应答报文的类型字段的值为</a:t>
            </a:r>
            <a:r>
              <a:rPr lang="en-US" altLang="zh-CN" dirty="0"/>
              <a:t>129</a:t>
            </a:r>
            <a:r>
              <a:rPr lang="zh-CN" altLang="en-US" dirty="0"/>
              <a:t>，代码字段的值为</a:t>
            </a:r>
            <a:r>
              <a:rPr lang="en-US" altLang="zh-CN" dirty="0"/>
              <a:t>0</a:t>
            </a:r>
            <a:r>
              <a:rPr lang="zh-CN" altLang="en-US" dirty="0"/>
              <a:t>。标志符（</a:t>
            </a:r>
            <a:r>
              <a:rPr lang="en-US" altLang="zh-CN" dirty="0"/>
              <a:t>Identifier</a:t>
            </a:r>
            <a:r>
              <a:rPr lang="zh-CN" altLang="en-US" dirty="0"/>
              <a:t>）和序列号（</a:t>
            </a:r>
            <a:r>
              <a:rPr lang="en-US" altLang="zh-CN" dirty="0"/>
              <a:t>Sequence Number</a:t>
            </a:r>
            <a:r>
              <a:rPr lang="zh-CN" altLang="en-US" dirty="0"/>
              <a:t>）字段的值被指为与回送请求报文中的相应字段一样的值。</a:t>
            </a:r>
          </a:p>
          <a:p>
            <a:endParaRPr lang="zh-CN" altLang="en-US" dirty="0"/>
          </a:p>
        </p:txBody>
      </p:sp>
    </p:spTree>
    <p:extLst>
      <p:ext uri="{BB962C8B-B14F-4D97-AF65-F5344CB8AC3E}">
        <p14:creationId xmlns:p14="http://schemas.microsoft.com/office/powerpoint/2010/main" val="4009723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SzPct val="90000"/>
              <a:buFont typeface="+mj-lt"/>
              <a:buAutoNum type="arabicPeriod"/>
            </a:pPr>
            <a:r>
              <a:rPr lang="zh-CN" altLang="en-US" dirty="0"/>
              <a:t>路由器发现：该功能帮助设备发现链路上的路由器，并获得路由器通告的信息。</a:t>
            </a:r>
          </a:p>
          <a:p>
            <a:pPr marL="228600" indent="-228600">
              <a:buSzPct val="90000"/>
              <a:buFont typeface="+mj-lt"/>
              <a:buAutoNum type="arabicPeriod"/>
            </a:pPr>
            <a:r>
              <a:rPr lang="zh-CN" altLang="en-US" dirty="0"/>
              <a:t>无状态自动配置：无状态自动配置是</a:t>
            </a:r>
            <a:r>
              <a:rPr lang="en-US" altLang="zh-CN" dirty="0"/>
              <a:t>IPv6</a:t>
            </a:r>
            <a:r>
              <a:rPr lang="zh-CN" altLang="en-US" dirty="0"/>
              <a:t>的一个亮点功能，它使得</a:t>
            </a:r>
            <a:r>
              <a:rPr lang="en-US" altLang="zh-CN" dirty="0"/>
              <a:t>IPv6</a:t>
            </a:r>
            <a:r>
              <a:rPr lang="zh-CN" altLang="en-US" dirty="0"/>
              <a:t>主机能够非常便捷地连入到</a:t>
            </a:r>
            <a:r>
              <a:rPr lang="en-US" altLang="zh-CN" dirty="0"/>
              <a:t>IPv6</a:t>
            </a:r>
            <a:r>
              <a:rPr lang="zh-CN" altLang="en-US" dirty="0"/>
              <a:t>网络中，即插即用，无需手工配置繁冗的</a:t>
            </a:r>
            <a:r>
              <a:rPr lang="en-US" altLang="zh-CN" dirty="0"/>
              <a:t>IPv6</a:t>
            </a:r>
            <a:r>
              <a:rPr lang="zh-CN" altLang="en-US" dirty="0"/>
              <a:t>地址，无需部署应用服务器（例如</a:t>
            </a:r>
            <a:r>
              <a:rPr lang="en-US" altLang="zh-CN" dirty="0"/>
              <a:t>DHCP</a:t>
            </a:r>
            <a:r>
              <a:rPr lang="zh-CN" altLang="en-US" dirty="0"/>
              <a:t>服务器）为主机分发地址。无状态自动配置机制使用到了</a:t>
            </a:r>
            <a:r>
              <a:rPr lang="en-US" altLang="zh-CN" dirty="0"/>
              <a:t>ICMPv6</a:t>
            </a:r>
            <a:r>
              <a:rPr lang="zh-CN" altLang="en-US" dirty="0"/>
              <a:t>中的路由器请求报文（</a:t>
            </a:r>
            <a:r>
              <a:rPr lang="en-US" altLang="zh-CN" dirty="0"/>
              <a:t>RS</a:t>
            </a:r>
            <a:r>
              <a:rPr lang="zh-CN" altLang="en-US" dirty="0"/>
              <a:t>）及路由器通告报文（</a:t>
            </a:r>
            <a:r>
              <a:rPr lang="en-US" altLang="zh-CN" dirty="0"/>
              <a:t>RA</a:t>
            </a:r>
            <a:r>
              <a:rPr lang="zh-CN" altLang="en-US" dirty="0"/>
              <a:t>）。</a:t>
            </a:r>
          </a:p>
          <a:p>
            <a:pPr marL="228600" indent="-228600">
              <a:buSzPct val="90000"/>
              <a:buFont typeface="+mj-lt"/>
              <a:buAutoNum type="arabicPeriod"/>
            </a:pPr>
            <a:r>
              <a:rPr lang="zh-CN" altLang="en-US" dirty="0"/>
              <a:t>重复地址检测：重复地址检测是一个非常重要的机制，一个</a:t>
            </a:r>
            <a:r>
              <a:rPr lang="en-US" altLang="zh-CN" dirty="0"/>
              <a:t>IPv6</a:t>
            </a:r>
            <a:r>
              <a:rPr lang="zh-CN" altLang="en-US" dirty="0"/>
              <a:t>地址必须经历重复地址检测并通过检测之后才能够启用。重复地址检测用于发现链路上是否存在</a:t>
            </a:r>
            <a:r>
              <a:rPr lang="en-US" altLang="zh-CN" dirty="0"/>
              <a:t>IPv6</a:t>
            </a:r>
            <a:r>
              <a:rPr lang="zh-CN" altLang="en-US" dirty="0"/>
              <a:t>地址冲突。</a:t>
            </a:r>
          </a:p>
          <a:p>
            <a:pPr marL="228600" indent="-228600">
              <a:buSzPct val="90000"/>
              <a:buFont typeface="+mj-lt"/>
              <a:buAutoNum type="arabicPeriod"/>
            </a:pPr>
            <a:r>
              <a:rPr lang="zh-CN" altLang="en-US" dirty="0"/>
              <a:t>地址解析：在</a:t>
            </a:r>
            <a:r>
              <a:rPr lang="en-US" altLang="zh-CN" dirty="0"/>
              <a:t>IPv6</a:t>
            </a:r>
            <a:r>
              <a:rPr lang="zh-CN" altLang="en-US" dirty="0"/>
              <a:t>中，取消了</a:t>
            </a:r>
            <a:r>
              <a:rPr lang="en-US" altLang="zh-CN" dirty="0"/>
              <a:t>IPv4</a:t>
            </a:r>
            <a:r>
              <a:rPr lang="zh-CN" altLang="en-US" dirty="0"/>
              <a:t>中的</a:t>
            </a:r>
            <a:r>
              <a:rPr lang="en-US" altLang="zh-CN" dirty="0"/>
              <a:t>ARP</a:t>
            </a:r>
            <a:r>
              <a:rPr lang="zh-CN" altLang="en-US" dirty="0"/>
              <a:t>协议，使用</a:t>
            </a:r>
            <a:r>
              <a:rPr lang="en-US" altLang="zh-CN" dirty="0"/>
              <a:t>NDP</a:t>
            </a:r>
            <a:r>
              <a:rPr lang="zh-CN" altLang="en-US" dirty="0"/>
              <a:t>所定义的邻居请求报文（</a:t>
            </a:r>
            <a:r>
              <a:rPr lang="en-US" altLang="zh-CN" dirty="0"/>
              <a:t>NS</a:t>
            </a:r>
            <a:r>
              <a:rPr lang="zh-CN" altLang="en-US" dirty="0"/>
              <a:t>）及邻居通告报文（</a:t>
            </a:r>
            <a:r>
              <a:rPr lang="en-US" altLang="zh-CN" dirty="0"/>
              <a:t>NA</a:t>
            </a:r>
            <a:r>
              <a:rPr lang="zh-CN" altLang="en-US" dirty="0"/>
              <a:t>）来实现地址解析功能。</a:t>
            </a:r>
          </a:p>
          <a:p>
            <a:pPr marL="228600" indent="-228600">
              <a:buSzPct val="90000"/>
              <a:buFont typeface="+mj-lt"/>
              <a:buAutoNum type="arabicPeriod"/>
            </a:pPr>
            <a:r>
              <a:rPr lang="zh-CN" altLang="en-US" dirty="0"/>
              <a:t>邻居的状态跟踪：</a:t>
            </a:r>
            <a:r>
              <a:rPr lang="en-US" altLang="zh-CN" dirty="0"/>
              <a:t>IPv6</a:t>
            </a:r>
            <a:r>
              <a:rPr lang="zh-CN" altLang="en-US" dirty="0"/>
              <a:t>定义了节点之间邻居的状态机，同时还维护邻居</a:t>
            </a:r>
            <a:r>
              <a:rPr lang="en-US" altLang="zh-CN" dirty="0"/>
              <a:t>IPv6</a:t>
            </a:r>
            <a:r>
              <a:rPr lang="zh-CN" altLang="en-US" dirty="0"/>
              <a:t>地址与二层地址如</a:t>
            </a:r>
            <a:r>
              <a:rPr lang="en-US" altLang="zh-CN" dirty="0"/>
              <a:t>MAC</a:t>
            </a:r>
            <a:r>
              <a:rPr lang="zh-CN" altLang="en-US" dirty="0"/>
              <a:t>的映射关系，相应的表项存储于设备的</a:t>
            </a:r>
            <a:r>
              <a:rPr lang="en-US" altLang="zh-CN" dirty="0"/>
              <a:t>IPv6</a:t>
            </a:r>
            <a:r>
              <a:rPr lang="zh-CN" altLang="en-US" dirty="0"/>
              <a:t>邻居表中。</a:t>
            </a:r>
          </a:p>
          <a:p>
            <a:pPr marL="228600" indent="-228600">
              <a:buSzPct val="90000"/>
              <a:buFont typeface="+mj-lt"/>
              <a:buAutoNum type="arabicPeriod"/>
            </a:pPr>
            <a:r>
              <a:rPr lang="zh-CN" altLang="en-US" dirty="0"/>
              <a:t>前缀重编址：</a:t>
            </a:r>
            <a:r>
              <a:rPr lang="en-US" altLang="zh-CN" dirty="0"/>
              <a:t>IPv6</a:t>
            </a:r>
            <a:r>
              <a:rPr lang="zh-CN" altLang="en-US" dirty="0"/>
              <a:t>路由器能够通过</a:t>
            </a:r>
            <a:r>
              <a:rPr lang="en-US" altLang="zh-CN" dirty="0"/>
              <a:t>ICMPv6</a:t>
            </a:r>
            <a:r>
              <a:rPr lang="zh-CN" altLang="en-US" dirty="0"/>
              <a:t>的路由器通告报文（</a:t>
            </a:r>
            <a:r>
              <a:rPr lang="en-US" altLang="zh-CN" dirty="0"/>
              <a:t>RA</a:t>
            </a:r>
            <a:r>
              <a:rPr lang="zh-CN" altLang="en-US" dirty="0"/>
              <a:t>）向链路上通告</a:t>
            </a:r>
            <a:r>
              <a:rPr lang="en-US" altLang="zh-CN" dirty="0"/>
              <a:t>IPv6</a:t>
            </a:r>
            <a:r>
              <a:rPr lang="zh-CN" altLang="en-US" dirty="0"/>
              <a:t>前缀信息。通过这种方式，主机能够从</a:t>
            </a:r>
            <a:r>
              <a:rPr lang="en-US" altLang="zh-CN" dirty="0"/>
              <a:t>RA</a:t>
            </a:r>
            <a:r>
              <a:rPr lang="zh-CN" altLang="en-US" dirty="0"/>
              <a:t>中所包含的前缀信息自动构建自己的</a:t>
            </a:r>
            <a:r>
              <a:rPr lang="en-US" altLang="zh-CN" dirty="0"/>
              <a:t>IPv6</a:t>
            </a:r>
            <a:r>
              <a:rPr lang="zh-CN" altLang="en-US" dirty="0"/>
              <a:t>单播地址。当然这些自动获取的地址是有生存时间的。通过在</a:t>
            </a:r>
            <a:r>
              <a:rPr lang="en-US" altLang="zh-CN" dirty="0"/>
              <a:t>RA</a:t>
            </a:r>
            <a:r>
              <a:rPr lang="zh-CN" altLang="en-US" dirty="0"/>
              <a:t>中通告</a:t>
            </a:r>
            <a:r>
              <a:rPr lang="en-US" altLang="zh-CN" dirty="0"/>
              <a:t>IPv6</a:t>
            </a:r>
            <a:r>
              <a:rPr lang="zh-CN" altLang="en-US" dirty="0"/>
              <a:t>地址前缀，并且灵活地设定地址的生存时间，能够实现网络中</a:t>
            </a:r>
            <a:r>
              <a:rPr lang="en-US" altLang="zh-CN" dirty="0"/>
              <a:t>IPv6</a:t>
            </a:r>
            <a:r>
              <a:rPr lang="zh-CN" altLang="en-US" dirty="0"/>
              <a:t>新、老前缀的平滑过渡，而无需在主机终端上消耗大量的手工劳动重新配置地址。</a:t>
            </a:r>
          </a:p>
          <a:p>
            <a:pPr marL="228600" indent="-228600">
              <a:buSzPct val="90000"/>
              <a:buFont typeface="+mj-lt"/>
              <a:buAutoNum type="arabicPeriod"/>
            </a:pPr>
            <a:r>
              <a:rPr lang="zh-CN" altLang="en-US" dirty="0"/>
              <a:t>路由器重定向：路由器向一个</a:t>
            </a:r>
            <a:r>
              <a:rPr lang="en-US" altLang="zh-CN" dirty="0"/>
              <a:t>IPv6</a:t>
            </a:r>
            <a:r>
              <a:rPr lang="zh-CN" altLang="en-US" dirty="0"/>
              <a:t>节点发送</a:t>
            </a:r>
            <a:r>
              <a:rPr lang="en-US" altLang="zh-CN" dirty="0"/>
              <a:t>ICMPv6</a:t>
            </a:r>
            <a:r>
              <a:rPr lang="zh-CN" altLang="en-US" dirty="0"/>
              <a:t>的重定向消息，通知它在相同的本地链路上有一个更好的、到达目的地的下一跳。</a:t>
            </a:r>
            <a:r>
              <a:rPr lang="en-US" altLang="zh-CN" dirty="0"/>
              <a:t>IPv6</a:t>
            </a:r>
            <a:r>
              <a:rPr lang="zh-CN" altLang="en-US" dirty="0"/>
              <a:t>中的重定向功能与</a:t>
            </a:r>
            <a:r>
              <a:rPr lang="en-US" altLang="zh-CN" dirty="0"/>
              <a:t>IPv4</a:t>
            </a:r>
            <a:r>
              <a:rPr lang="zh-CN" altLang="en-US" dirty="0"/>
              <a:t>中的是一样的。</a:t>
            </a:r>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971746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9538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a:t>
            </a:r>
            <a:r>
              <a:rPr lang="en-US" altLang="zh-CN" dirty="0"/>
              <a:t>IPv4</a:t>
            </a:r>
            <a:r>
              <a:rPr lang="zh-CN" altLang="en-US" dirty="0"/>
              <a:t>中，可以通过</a:t>
            </a:r>
            <a:r>
              <a:rPr lang="en-US" altLang="zh-CN" dirty="0"/>
              <a:t>ARP</a:t>
            </a:r>
            <a:r>
              <a:rPr lang="zh-CN" altLang="en-US" dirty="0"/>
              <a:t>就可以由</a:t>
            </a:r>
            <a:r>
              <a:rPr lang="en-US" altLang="zh-CN" dirty="0"/>
              <a:t>IP</a:t>
            </a:r>
            <a:r>
              <a:rPr lang="zh-CN" altLang="en-US" dirty="0"/>
              <a:t>地址解析到链路层地址，</a:t>
            </a:r>
            <a:r>
              <a:rPr lang="en-US" altLang="zh-CN" dirty="0"/>
              <a:t>ARP</a:t>
            </a:r>
            <a:r>
              <a:rPr lang="zh-CN" altLang="en-US" dirty="0"/>
              <a:t>协议是工作在第二层。在</a:t>
            </a:r>
            <a:r>
              <a:rPr lang="en-US" altLang="zh-CN" dirty="0"/>
              <a:t>IPv6</a:t>
            </a:r>
            <a:r>
              <a:rPr lang="zh-CN" altLang="en-US" dirty="0"/>
              <a:t>中在邻居发现协议（</a:t>
            </a:r>
            <a:r>
              <a:rPr lang="en-US" altLang="zh-CN" dirty="0"/>
              <a:t>RFC2461</a:t>
            </a:r>
            <a:r>
              <a:rPr lang="zh-CN" altLang="en-US" dirty="0"/>
              <a:t>）中定义地址解析的，其中使用了</a:t>
            </a:r>
            <a:r>
              <a:rPr lang="en-US" altLang="zh-CN" dirty="0"/>
              <a:t>ICMPv6</a:t>
            </a:r>
            <a:r>
              <a:rPr lang="zh-CN" altLang="en-US" dirty="0"/>
              <a:t>的报文，在三层完成地址解析，主要带来以下几个好处：</a:t>
            </a:r>
          </a:p>
          <a:p>
            <a:pPr marL="588963" lvl="1" indent="-228600">
              <a:buSzPct val="90000"/>
              <a:buFont typeface="+mj-lt"/>
              <a:buAutoNum type="arabicPeriod"/>
            </a:pPr>
            <a:r>
              <a:rPr lang="zh-CN" altLang="en-US" dirty="0"/>
              <a:t>加强了介质独立性：这就意味着我们无需为每一个链路层定义一个新的地址解析协议，在每一个链路层都使用相同的地址解析协议；</a:t>
            </a:r>
          </a:p>
          <a:p>
            <a:pPr marL="588963" lvl="1" indent="-228600">
              <a:buSzPct val="90000"/>
              <a:buFont typeface="+mj-lt"/>
              <a:buAutoNum type="arabicPeriod"/>
            </a:pPr>
            <a:r>
              <a:rPr lang="zh-CN" altLang="en-US" dirty="0"/>
              <a:t>可以利用三层安全机制：</a:t>
            </a:r>
            <a:r>
              <a:rPr lang="en-US" altLang="zh-CN" dirty="0"/>
              <a:t>ARP</a:t>
            </a:r>
            <a:r>
              <a:rPr lang="zh-CN" altLang="en-US" dirty="0"/>
              <a:t>欺骗（如伪造</a:t>
            </a:r>
            <a:r>
              <a:rPr lang="en-US" altLang="zh-CN" dirty="0"/>
              <a:t>ARP</a:t>
            </a:r>
            <a:r>
              <a:rPr lang="zh-CN" altLang="en-US" dirty="0"/>
              <a:t>应答以盗窃数据流）是</a:t>
            </a:r>
            <a:r>
              <a:rPr lang="en-US" altLang="zh-CN" dirty="0"/>
              <a:t>IPv4</a:t>
            </a:r>
            <a:r>
              <a:rPr lang="zh-CN" altLang="en-US" dirty="0"/>
              <a:t>中的一个很大的安全问题，在第三层实现地址解析，可以利用三层标准的安全认证机制（例如</a:t>
            </a:r>
            <a:r>
              <a:rPr lang="en-US" altLang="zh-CN" dirty="0"/>
              <a:t>IPSEC</a:t>
            </a:r>
            <a:r>
              <a:rPr lang="zh-CN" altLang="en-US" dirty="0"/>
              <a:t>）解决这个问题；</a:t>
            </a:r>
          </a:p>
          <a:p>
            <a:pPr marL="588963" lvl="1" indent="-228600">
              <a:buSzPct val="90000"/>
              <a:buFont typeface="+mj-lt"/>
              <a:buAutoNum type="arabicPeriod"/>
            </a:pPr>
            <a:r>
              <a:rPr lang="en-US" altLang="zh-CN" dirty="0"/>
              <a:t>ARP</a:t>
            </a:r>
            <a:r>
              <a:rPr lang="zh-CN" altLang="en-US" dirty="0"/>
              <a:t>请求报文使用广播，会泛滥到整个二层网络中每台主机是公认的一个</a:t>
            </a:r>
            <a:r>
              <a:rPr lang="en-US" altLang="zh-CN" dirty="0"/>
              <a:t>IPv4</a:t>
            </a:r>
            <a:r>
              <a:rPr lang="zh-CN" altLang="en-US" dirty="0"/>
              <a:t>性能问题。在第三层实现地址解析可以将地址解析请求仅仅发送到待解析地址所属的“</a:t>
            </a:r>
            <a:r>
              <a:rPr lang="en-US" altLang="zh-CN" dirty="0"/>
              <a:t>Solicited-node”</a:t>
            </a:r>
            <a:r>
              <a:rPr lang="zh-CN" altLang="en-US" dirty="0"/>
              <a:t>组播组即可。采用组播的传送方式，大大减轻了性能压力。</a:t>
            </a:r>
          </a:p>
          <a:p>
            <a:endParaRPr lang="zh-CN" altLang="en-US" dirty="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13316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3"/>
          <p:cNvSpPr>
            <a:spLocks noGrp="1" noChangeArrowheads="1"/>
          </p:cNvSpPr>
          <p:nvPr>
            <p:ph type="body" idx="1"/>
          </p:nvPr>
        </p:nvSpPr>
        <p:spPr/>
        <p:txBody>
          <a:bodyPr/>
          <a:lstStyle/>
          <a:p>
            <a:r>
              <a:rPr lang="zh-CN" altLang="en-US" dirty="0"/>
              <a:t>地址解析过程中使用了两种</a:t>
            </a:r>
            <a:r>
              <a:rPr lang="en-US" altLang="zh-CN" dirty="0"/>
              <a:t>ICMPv6</a:t>
            </a:r>
            <a:r>
              <a:rPr lang="zh-CN" altLang="en-US" dirty="0"/>
              <a:t>报文：邻居请求（</a:t>
            </a:r>
            <a:r>
              <a:rPr lang="en-US" altLang="zh-CN" dirty="0"/>
              <a:t>Neighbor Solicitation</a:t>
            </a:r>
            <a:r>
              <a:rPr lang="zh-CN" altLang="en-US" dirty="0"/>
              <a:t>）和邻居通告（</a:t>
            </a:r>
            <a:r>
              <a:rPr lang="en-US" altLang="zh-CN" dirty="0"/>
              <a:t>Neighbor Advertisement</a:t>
            </a:r>
            <a:r>
              <a:rPr lang="zh-CN" altLang="en-US" dirty="0"/>
              <a:t>）。</a:t>
            </a:r>
          </a:p>
          <a:p>
            <a:r>
              <a:rPr lang="zh-CN" altLang="en-US" dirty="0"/>
              <a:t>邻居请求 </a:t>
            </a:r>
            <a:r>
              <a:rPr lang="en-US" altLang="zh-CN" dirty="0"/>
              <a:t>Neighbor Solicitation</a:t>
            </a:r>
          </a:p>
          <a:p>
            <a:pPr lvl="1"/>
            <a:r>
              <a:rPr lang="en-US" altLang="zh-CN" dirty="0"/>
              <a:t>ICMP</a:t>
            </a:r>
            <a:r>
              <a:rPr lang="zh-CN" altLang="en-US" dirty="0"/>
              <a:t>的</a:t>
            </a:r>
            <a:r>
              <a:rPr lang="en-US" altLang="zh-CN" dirty="0"/>
              <a:t>Type</a:t>
            </a:r>
            <a:r>
              <a:rPr lang="zh-CN" altLang="en-US" dirty="0"/>
              <a:t>为</a:t>
            </a:r>
            <a:r>
              <a:rPr lang="en-US" altLang="zh-CN" dirty="0"/>
              <a:t>135</a:t>
            </a:r>
            <a:r>
              <a:rPr lang="zh-CN" altLang="en-US" dirty="0"/>
              <a:t>，</a:t>
            </a:r>
            <a:r>
              <a:rPr lang="en-US" altLang="zh-CN" dirty="0"/>
              <a:t>Code</a:t>
            </a:r>
            <a:r>
              <a:rPr lang="zh-CN" altLang="en-US" dirty="0"/>
              <a:t>为</a:t>
            </a:r>
            <a:r>
              <a:rPr lang="en-US" altLang="zh-CN" dirty="0"/>
              <a:t>0</a:t>
            </a:r>
            <a:r>
              <a:rPr lang="zh-CN" altLang="en-US" dirty="0"/>
              <a:t>；</a:t>
            </a:r>
          </a:p>
          <a:p>
            <a:pPr lvl="1"/>
            <a:r>
              <a:rPr lang="en-US" altLang="zh-CN" dirty="0"/>
              <a:t>Target Address</a:t>
            </a:r>
            <a:r>
              <a:rPr lang="zh-CN" altLang="en-US" dirty="0"/>
              <a:t>是需要解析的</a:t>
            </a:r>
            <a:r>
              <a:rPr lang="en-US" altLang="zh-CN" dirty="0"/>
              <a:t>IPv6</a:t>
            </a:r>
            <a:r>
              <a:rPr lang="zh-CN" altLang="en-US" dirty="0"/>
              <a:t>地址，因此该处不准出现组播地址。</a:t>
            </a:r>
          </a:p>
          <a:p>
            <a:pPr lvl="1"/>
            <a:r>
              <a:rPr lang="zh-CN" altLang="en-US" dirty="0"/>
              <a:t>邻居请求发送者的链路层地址会被放在</a:t>
            </a:r>
            <a:r>
              <a:rPr lang="en-US" altLang="zh-CN" dirty="0"/>
              <a:t>Options</a:t>
            </a:r>
            <a:r>
              <a:rPr lang="zh-CN" altLang="en-US" dirty="0"/>
              <a:t>字段中。</a:t>
            </a:r>
          </a:p>
          <a:p>
            <a:r>
              <a:rPr lang="zh-CN" altLang="en-US" dirty="0"/>
              <a:t>邻居通告 </a:t>
            </a:r>
            <a:r>
              <a:rPr lang="en-US" altLang="zh-CN" dirty="0"/>
              <a:t>Neighbor Advertisement</a:t>
            </a:r>
          </a:p>
          <a:p>
            <a:pPr lvl="1"/>
            <a:r>
              <a:rPr lang="en-US" altLang="zh-CN" dirty="0"/>
              <a:t>ICMP Type</a:t>
            </a:r>
            <a:r>
              <a:rPr lang="zh-CN" altLang="en-US" dirty="0"/>
              <a:t>为</a:t>
            </a:r>
            <a:r>
              <a:rPr lang="en-US" altLang="zh-CN" dirty="0"/>
              <a:t>136</a:t>
            </a:r>
            <a:r>
              <a:rPr lang="zh-CN" altLang="en-US" dirty="0"/>
              <a:t>，</a:t>
            </a:r>
            <a:r>
              <a:rPr lang="en-US" altLang="zh-CN" dirty="0"/>
              <a:t>Code</a:t>
            </a:r>
            <a:r>
              <a:rPr lang="zh-CN" altLang="en-US" dirty="0"/>
              <a:t>为</a:t>
            </a:r>
            <a:r>
              <a:rPr lang="en-US" altLang="zh-CN" dirty="0"/>
              <a:t>0</a:t>
            </a:r>
            <a:r>
              <a:rPr lang="zh-CN" altLang="en-US" dirty="0"/>
              <a:t>；</a:t>
            </a:r>
          </a:p>
          <a:p>
            <a:pPr lvl="1"/>
            <a:r>
              <a:rPr lang="en-US" altLang="zh-CN" dirty="0"/>
              <a:t>R</a:t>
            </a:r>
            <a:r>
              <a:rPr lang="zh-CN" altLang="en-US" dirty="0"/>
              <a:t>标志（</a:t>
            </a:r>
            <a:r>
              <a:rPr lang="en-US" altLang="zh-CN" dirty="0"/>
              <a:t>Router flag</a:t>
            </a:r>
            <a:r>
              <a:rPr lang="zh-CN" altLang="en-US" dirty="0"/>
              <a:t>）表示发送者是否为路由器，如果</a:t>
            </a:r>
            <a:r>
              <a:rPr lang="en-US" altLang="zh-CN" dirty="0"/>
              <a:t>1</a:t>
            </a:r>
            <a:r>
              <a:rPr lang="zh-CN" altLang="en-US" dirty="0"/>
              <a:t>则表示是；</a:t>
            </a:r>
          </a:p>
          <a:p>
            <a:pPr lvl="1"/>
            <a:r>
              <a:rPr lang="en-US" altLang="zh-CN" dirty="0"/>
              <a:t>S</a:t>
            </a:r>
            <a:r>
              <a:rPr lang="zh-CN" altLang="en-US" dirty="0"/>
              <a:t>标志（</a:t>
            </a:r>
            <a:r>
              <a:rPr lang="en-US" altLang="zh-CN" dirty="0"/>
              <a:t>Solicited flag</a:t>
            </a:r>
            <a:r>
              <a:rPr lang="zh-CN" altLang="en-US" dirty="0"/>
              <a:t>）表示发送邻居通告是否是响应某个邻居请求，如果</a:t>
            </a:r>
            <a:r>
              <a:rPr lang="en-US" altLang="zh-CN" dirty="0"/>
              <a:t>1</a:t>
            </a:r>
            <a:r>
              <a:rPr lang="zh-CN" altLang="en-US" dirty="0"/>
              <a:t>则表示是；</a:t>
            </a:r>
          </a:p>
          <a:p>
            <a:pPr lvl="1"/>
            <a:r>
              <a:rPr lang="en-US" altLang="zh-CN" dirty="0"/>
              <a:t>O</a:t>
            </a:r>
            <a:r>
              <a:rPr lang="zh-CN" altLang="en-US" dirty="0"/>
              <a:t>标志（</a:t>
            </a:r>
            <a:r>
              <a:rPr lang="en-US" altLang="zh-CN" dirty="0" err="1"/>
              <a:t>Overide</a:t>
            </a:r>
            <a:r>
              <a:rPr lang="en-US" altLang="zh-CN" dirty="0"/>
              <a:t> flag</a:t>
            </a:r>
            <a:r>
              <a:rPr lang="zh-CN" altLang="en-US" dirty="0"/>
              <a:t>）表示邻居通告中的消息是否覆盖已有的条目信息，如果</a:t>
            </a:r>
            <a:r>
              <a:rPr lang="en-US" altLang="zh-CN" dirty="0"/>
              <a:t>1</a:t>
            </a:r>
            <a:r>
              <a:rPr lang="zh-CN" altLang="en-US" dirty="0"/>
              <a:t>则表示是；</a:t>
            </a:r>
          </a:p>
          <a:p>
            <a:pPr lvl="1"/>
            <a:r>
              <a:rPr lang="en-US" altLang="zh-CN" dirty="0" err="1"/>
              <a:t>Traget</a:t>
            </a:r>
            <a:r>
              <a:rPr lang="en-US" altLang="zh-CN" dirty="0"/>
              <a:t> Address</a:t>
            </a:r>
            <a:r>
              <a:rPr lang="zh-CN" altLang="en-US" dirty="0"/>
              <a:t>表示所携带的链路层地址对应的</a:t>
            </a:r>
            <a:r>
              <a:rPr lang="en-US" altLang="zh-CN" dirty="0"/>
              <a:t>IPv6</a:t>
            </a:r>
            <a:r>
              <a:rPr lang="zh-CN" altLang="en-US" dirty="0"/>
              <a:t>地址。</a:t>
            </a:r>
          </a:p>
          <a:p>
            <a:pPr lvl="1"/>
            <a:r>
              <a:rPr lang="zh-CN" altLang="en-US" dirty="0"/>
              <a:t>被请求的链路层地址被放在</a:t>
            </a:r>
            <a:r>
              <a:rPr lang="en-US" altLang="zh-CN" dirty="0"/>
              <a:t>Options</a:t>
            </a:r>
            <a:r>
              <a:rPr lang="zh-CN" altLang="en-US" dirty="0"/>
              <a:t>字段中，其格式仍然采用</a:t>
            </a:r>
            <a:r>
              <a:rPr lang="en-US" altLang="zh-CN" dirty="0"/>
              <a:t>TLV</a:t>
            </a:r>
            <a:r>
              <a:rPr lang="zh-CN" altLang="en-US" dirty="0"/>
              <a:t>格式，具体可以参考</a:t>
            </a:r>
            <a:r>
              <a:rPr lang="en-US" altLang="zh-CN" dirty="0"/>
              <a:t>RFC2463 </a:t>
            </a:r>
            <a:r>
              <a:rPr lang="zh-CN" altLang="en-US" dirty="0"/>
              <a:t>。</a:t>
            </a:r>
          </a:p>
          <a:p>
            <a:endParaRPr lang="zh-CN" altLang="en-US" dirty="0"/>
          </a:p>
          <a:p>
            <a:endParaRPr lang="zh-CN" altLang="en-US"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512239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有了</a:t>
            </a:r>
            <a:r>
              <a:rPr lang="en-US" altLang="zh-CN"/>
              <a:t>NS</a:t>
            </a:r>
            <a:r>
              <a:rPr lang="zh-CN" altLang="en-US"/>
              <a:t>和</a:t>
            </a:r>
            <a:r>
              <a:rPr lang="en-US" altLang="zh-CN"/>
              <a:t>NA</a:t>
            </a:r>
            <a:r>
              <a:rPr lang="zh-CN" altLang="en-US"/>
              <a:t>两种报文，两台主机如何获取对方的链路层地址呢？</a:t>
            </a:r>
          </a:p>
          <a:p>
            <a:r>
              <a:rPr lang="zh-CN" altLang="en-US"/>
              <a:t>在上图所示的场景中，</a:t>
            </a:r>
            <a:r>
              <a:rPr lang="en-US" altLang="zh-CN"/>
              <a:t>PC1</a:t>
            </a:r>
            <a:r>
              <a:rPr lang="zh-CN" altLang="en-US"/>
              <a:t>要请求</a:t>
            </a:r>
            <a:r>
              <a:rPr lang="en-US" altLang="zh-CN"/>
              <a:t>PC2</a:t>
            </a:r>
            <a:r>
              <a:rPr lang="zh-CN" altLang="en-US"/>
              <a:t>的</a:t>
            </a:r>
            <a:r>
              <a:rPr lang="en-US" altLang="zh-CN"/>
              <a:t>2001::2</a:t>
            </a:r>
            <a:r>
              <a:rPr lang="zh-CN" altLang="en-US"/>
              <a:t>这个地址对应的</a:t>
            </a:r>
            <a:r>
              <a:rPr lang="en-US" altLang="zh-CN"/>
              <a:t>MAC</a:t>
            </a:r>
            <a:r>
              <a:rPr lang="zh-CN" altLang="en-US"/>
              <a:t>地址，</a:t>
            </a:r>
            <a:r>
              <a:rPr lang="en-US" altLang="zh-CN"/>
              <a:t>PC1</a:t>
            </a:r>
            <a:r>
              <a:rPr lang="zh-CN" altLang="en-US"/>
              <a:t>将发送一个</a:t>
            </a:r>
            <a:r>
              <a:rPr lang="en-US" altLang="zh-CN"/>
              <a:t>NS</a:t>
            </a:r>
            <a:r>
              <a:rPr lang="zh-CN" altLang="en-US"/>
              <a:t>报文达到这个目的。这个</a:t>
            </a:r>
            <a:r>
              <a:rPr lang="en-US" altLang="zh-CN"/>
              <a:t>NS</a:t>
            </a:r>
            <a:r>
              <a:rPr lang="zh-CN" altLang="en-US"/>
              <a:t>报文的源地址是</a:t>
            </a:r>
            <a:r>
              <a:rPr lang="en-US" altLang="zh-CN"/>
              <a:t>2001::1</a:t>
            </a:r>
            <a:r>
              <a:rPr lang="zh-CN" altLang="en-US"/>
              <a:t>，目的地址则是</a:t>
            </a:r>
            <a:r>
              <a:rPr lang="en-US" altLang="zh-CN"/>
              <a:t>2001::2</a:t>
            </a:r>
            <a:r>
              <a:rPr lang="zh-CN" altLang="en-US"/>
              <a:t>对应的被请求节点组播地址。 </a:t>
            </a:r>
          </a:p>
          <a:p>
            <a:r>
              <a:rPr lang="zh-CN" altLang="en-US"/>
              <a:t>然后</a:t>
            </a:r>
            <a:r>
              <a:rPr lang="en-US" altLang="zh-CN"/>
              <a:t>IPv6</a:t>
            </a:r>
            <a:r>
              <a:rPr lang="zh-CN" altLang="en-US"/>
              <a:t>数据包又被封装上数据帧的头部，其中源</a:t>
            </a:r>
            <a:r>
              <a:rPr lang="en-US" altLang="zh-CN"/>
              <a:t>MAC</a:t>
            </a:r>
            <a:r>
              <a:rPr lang="zh-CN" altLang="en-US"/>
              <a:t>地址是</a:t>
            </a:r>
            <a:r>
              <a:rPr lang="en-US" altLang="zh-CN"/>
              <a:t>PC1</a:t>
            </a:r>
            <a:r>
              <a:rPr lang="zh-CN" altLang="en-US"/>
              <a:t>的</a:t>
            </a:r>
            <a:r>
              <a:rPr lang="en-US" altLang="zh-CN"/>
              <a:t>MAC</a:t>
            </a:r>
            <a:r>
              <a:rPr lang="zh-CN" altLang="en-US"/>
              <a:t>地址，目的</a:t>
            </a:r>
            <a:r>
              <a:rPr lang="en-US" altLang="zh-CN"/>
              <a:t>MAC</a:t>
            </a:r>
            <a:r>
              <a:rPr lang="zh-CN" altLang="en-US"/>
              <a:t>地址则是</a:t>
            </a:r>
            <a:r>
              <a:rPr lang="en-US" altLang="zh-CN"/>
              <a:t>2001::2</a:t>
            </a:r>
            <a:r>
              <a:rPr lang="zh-CN" altLang="en-US"/>
              <a:t>这个目标地址对应的被请求节点组播地址映射得到的</a:t>
            </a:r>
            <a:r>
              <a:rPr lang="en-US" altLang="zh-CN"/>
              <a:t>MAC</a:t>
            </a:r>
            <a:r>
              <a:rPr lang="zh-CN" altLang="en-US"/>
              <a:t>地址，这是一个组播</a:t>
            </a:r>
            <a:r>
              <a:rPr lang="en-US" altLang="zh-CN"/>
              <a:t>MAC</a:t>
            </a:r>
            <a:r>
              <a:rPr lang="zh-CN" altLang="en-US"/>
              <a:t>地址。</a:t>
            </a:r>
          </a:p>
          <a:p>
            <a:r>
              <a:rPr lang="zh-CN" altLang="en-US"/>
              <a:t>这样就完成了一个双向交互链路层地址的过程。 </a:t>
            </a:r>
          </a:p>
          <a:p>
            <a:endParaRPr lang="zh-CN" altLang="en-US"/>
          </a:p>
          <a:p>
            <a:endParaRPr lang="zh-CN" altLang="en-US" dirty="0"/>
          </a:p>
        </p:txBody>
      </p:sp>
      <p:sp>
        <p:nvSpPr>
          <p:cNvPr id="5" name="幻灯片图像占位符 4">
            <a:extLst>
              <a:ext uri="{FF2B5EF4-FFF2-40B4-BE49-F238E27FC236}">
                <a16:creationId xmlns:a16="http://schemas.microsoft.com/office/drawing/2014/main" id="{31E42087-D659-4147-BBE6-E88B6F373BB9}"/>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536938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除</a:t>
            </a:r>
            <a:r>
              <a:rPr lang="en-US" altLang="zh-CN"/>
              <a:t>R2</a:t>
            </a:r>
            <a:r>
              <a:rPr lang="zh-CN" altLang="en-US"/>
              <a:t>外的其他节点也会收到这个数据帧，在读取数据帧头的时候发现目的</a:t>
            </a:r>
            <a:r>
              <a:rPr lang="en-US" altLang="zh-CN"/>
              <a:t>MAC</a:t>
            </a:r>
            <a:r>
              <a:rPr lang="zh-CN" altLang="en-US"/>
              <a:t>地址是一个组播</a:t>
            </a:r>
            <a:r>
              <a:rPr lang="en-US" altLang="zh-CN"/>
              <a:t>MAC</a:t>
            </a:r>
            <a:r>
              <a:rPr lang="zh-CN" altLang="en-US"/>
              <a:t>地址，而该组播</a:t>
            </a:r>
            <a:r>
              <a:rPr lang="en-US" altLang="zh-CN"/>
              <a:t>MAC</a:t>
            </a:r>
            <a:r>
              <a:rPr lang="zh-CN" altLang="en-US"/>
              <a:t>地址在本地并不侦听，因此在网卡层面就将数据帧丢弃而不再往报文里看了。</a:t>
            </a:r>
          </a:p>
          <a:p>
            <a:r>
              <a:rPr lang="en-US" altLang="zh-CN"/>
              <a:t>PC2</a:t>
            </a:r>
            <a:r>
              <a:rPr lang="zh-CN" altLang="en-US"/>
              <a:t>收到这个数据帧后，由于本地网卡接收目的</a:t>
            </a:r>
            <a:r>
              <a:rPr lang="en-US" altLang="zh-CN"/>
              <a:t>MAC</a:t>
            </a:r>
            <a:r>
              <a:rPr lang="zh-CN" altLang="en-US"/>
              <a:t>地址为</a:t>
            </a:r>
            <a:r>
              <a:rPr lang="en-US" altLang="zh-CN"/>
              <a:t>3333-FF00-0002</a:t>
            </a:r>
            <a:r>
              <a:rPr lang="zh-CN" altLang="en-US"/>
              <a:t>的数据帧，因此在对数据帧做校验之后从帧头的类型字段得知里头是个</a:t>
            </a:r>
            <a:r>
              <a:rPr lang="en-US" altLang="zh-CN"/>
              <a:t>IPv6</a:t>
            </a:r>
            <a:r>
              <a:rPr lang="zh-CN" altLang="en-US"/>
              <a:t>报文，于是将帧头拆掉，把</a:t>
            </a:r>
            <a:r>
              <a:rPr lang="en-US" altLang="zh-CN"/>
              <a:t>IPv6</a:t>
            </a:r>
            <a:r>
              <a:rPr lang="zh-CN" altLang="en-US"/>
              <a:t>报文上送</a:t>
            </a:r>
            <a:r>
              <a:rPr lang="en-US" altLang="zh-CN"/>
              <a:t>IPv6</a:t>
            </a:r>
            <a:r>
              <a:rPr lang="zh-CN" altLang="en-US"/>
              <a:t>协议栈处理。</a:t>
            </a:r>
            <a:r>
              <a:rPr lang="en-US" altLang="zh-CN"/>
              <a:t>IPv6</a:t>
            </a:r>
            <a:r>
              <a:rPr lang="zh-CN" altLang="en-US"/>
              <a:t>协议栈从报文的</a:t>
            </a:r>
            <a:r>
              <a:rPr lang="en-US" altLang="zh-CN"/>
              <a:t>IPv6</a:t>
            </a:r>
            <a:r>
              <a:rPr lang="zh-CN" altLang="en-US"/>
              <a:t>头部中的目的</a:t>
            </a:r>
            <a:r>
              <a:rPr lang="en-US" altLang="zh-CN"/>
              <a:t>IPv6</a:t>
            </a:r>
            <a:r>
              <a:rPr lang="zh-CN" altLang="en-US"/>
              <a:t>地址得知这个数据包是发往一个被请求节点组播地址</a:t>
            </a:r>
            <a:r>
              <a:rPr lang="en-US" altLang="zh-CN"/>
              <a:t>FF02::1:FF00:2</a:t>
            </a:r>
            <a:r>
              <a:rPr lang="zh-CN" altLang="en-US"/>
              <a:t>，而本地网卡加入了这个组播组。接着，从</a:t>
            </a:r>
            <a:r>
              <a:rPr lang="en-US" altLang="zh-CN"/>
              <a:t>IPv6</a:t>
            </a:r>
            <a:r>
              <a:rPr lang="zh-CN" altLang="en-US"/>
              <a:t>包头的</a:t>
            </a:r>
            <a:r>
              <a:rPr lang="en-US" altLang="zh-CN"/>
              <a:t>NextHeader</a:t>
            </a:r>
            <a:r>
              <a:rPr lang="zh-CN" altLang="en-US"/>
              <a:t>字段得知</a:t>
            </a:r>
            <a:r>
              <a:rPr lang="en-US" altLang="zh-CN"/>
              <a:t>IPv6</a:t>
            </a:r>
            <a:r>
              <a:rPr lang="zh-CN" altLang="en-US"/>
              <a:t>包头后面封装着一个</a:t>
            </a:r>
            <a:r>
              <a:rPr lang="en-US" altLang="zh-CN"/>
              <a:t>ICMPv6</a:t>
            </a:r>
            <a:r>
              <a:rPr lang="zh-CN" altLang="en-US"/>
              <a:t>的报文，因此将</a:t>
            </a:r>
            <a:r>
              <a:rPr lang="en-US" altLang="zh-CN"/>
              <a:t>IPv6</a:t>
            </a:r>
            <a:r>
              <a:rPr lang="zh-CN" altLang="en-US"/>
              <a:t>包头拆除，将</a:t>
            </a:r>
            <a:r>
              <a:rPr lang="en-US" altLang="zh-CN"/>
              <a:t>ICMPv6</a:t>
            </a:r>
            <a:r>
              <a:rPr lang="zh-CN" altLang="en-US"/>
              <a:t>报文交给</a:t>
            </a:r>
            <a:r>
              <a:rPr lang="en-US" altLang="zh-CN"/>
              <a:t>ICMPv6</a:t>
            </a:r>
            <a:r>
              <a:rPr lang="zh-CN" altLang="en-US"/>
              <a:t>协议去处理。最后</a:t>
            </a:r>
            <a:r>
              <a:rPr lang="en-US" altLang="zh-CN"/>
              <a:t>ICMPv6</a:t>
            </a:r>
            <a:r>
              <a:rPr lang="zh-CN" altLang="en-US"/>
              <a:t>发现这是个</a:t>
            </a:r>
            <a:r>
              <a:rPr lang="en-US" altLang="zh-CN"/>
              <a:t>NS</a:t>
            </a:r>
            <a:r>
              <a:rPr lang="zh-CN" altLang="en-US"/>
              <a:t>报文，要请求自己</a:t>
            </a:r>
            <a:r>
              <a:rPr lang="en-US" altLang="zh-CN"/>
              <a:t>2001::2</a:t>
            </a:r>
            <a:r>
              <a:rPr lang="zh-CN" altLang="en-US"/>
              <a:t>对应的</a:t>
            </a:r>
            <a:r>
              <a:rPr lang="en-US" altLang="zh-CN"/>
              <a:t>MAC</a:t>
            </a:r>
            <a:r>
              <a:rPr lang="zh-CN" altLang="en-US"/>
              <a:t>地址，于是回送一个</a:t>
            </a:r>
            <a:r>
              <a:rPr lang="en-US" altLang="zh-CN"/>
              <a:t>NA</a:t>
            </a:r>
            <a:r>
              <a:rPr lang="zh-CN" altLang="en-US"/>
              <a:t>报文给</a:t>
            </a:r>
            <a:r>
              <a:rPr lang="en-US" altLang="zh-CN"/>
              <a:t>PC1</a:t>
            </a:r>
            <a:r>
              <a:rPr lang="zh-CN" altLang="en-US"/>
              <a:t>，在该报文中就包含着</a:t>
            </a:r>
            <a:r>
              <a:rPr lang="en-US" altLang="zh-CN"/>
              <a:t>PC2</a:t>
            </a:r>
            <a:r>
              <a:rPr lang="zh-CN" altLang="en-US"/>
              <a:t>的</a:t>
            </a:r>
            <a:r>
              <a:rPr lang="en-US" altLang="zh-CN"/>
              <a:t>MAC</a:t>
            </a:r>
            <a:r>
              <a:rPr lang="zh-CN" altLang="en-US"/>
              <a:t>地址。</a:t>
            </a:r>
          </a:p>
          <a:p>
            <a:endParaRPr lang="zh-CN" altLang="en-US" dirty="0"/>
          </a:p>
        </p:txBody>
      </p:sp>
      <p:sp>
        <p:nvSpPr>
          <p:cNvPr id="5" name="幻灯片图像占位符 4">
            <a:extLst>
              <a:ext uri="{FF2B5EF4-FFF2-40B4-BE49-F238E27FC236}">
                <a16:creationId xmlns:a16="http://schemas.microsoft.com/office/drawing/2014/main" id="{D1425CA7-04E3-431B-BFDB-03FE5A5385AD}"/>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712223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在</a:t>
            </a:r>
            <a:r>
              <a:rPr lang="en-US" altLang="zh-CN"/>
              <a:t>windows7</a:t>
            </a:r>
            <a:r>
              <a:rPr lang="zh-CN" altLang="en-US"/>
              <a:t>操作系统里，可以使用</a:t>
            </a:r>
            <a:r>
              <a:rPr lang="en-US" altLang="zh-CN"/>
              <a:t>netsh interface ipv6 show neighbors</a:t>
            </a:r>
            <a:r>
              <a:rPr lang="zh-CN" altLang="en-US"/>
              <a:t>命令查看邻居缓存的内容。</a:t>
            </a:r>
            <a:endParaRPr lang="zh-CN" altLang="en-US" dirty="0"/>
          </a:p>
        </p:txBody>
      </p:sp>
      <p:sp>
        <p:nvSpPr>
          <p:cNvPr id="5" name="幻灯片图像占位符 4">
            <a:extLst>
              <a:ext uri="{FF2B5EF4-FFF2-40B4-BE49-F238E27FC236}">
                <a16:creationId xmlns:a16="http://schemas.microsoft.com/office/drawing/2014/main" id="{19237EFC-AE57-424A-9ED5-42E44A45DDD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743041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3"/>
          <p:cNvSpPr>
            <a:spLocks noGrp="1" noChangeArrowheads="1"/>
          </p:cNvSpPr>
          <p:nvPr>
            <p:ph type="body" idx="1"/>
          </p:nvPr>
        </p:nvSpPr>
        <p:spPr/>
        <p:txBody>
          <a:bodyPr/>
          <a:lstStyle/>
          <a:p>
            <a:r>
              <a:rPr lang="zh-CN" altLang="en-US"/>
              <a:t>前面简单地讲述了如何进行地址解析的，但是实际的通讯过程中不仅仅是地址解析这么简单，而是需要维护一张邻居表，每个邻居都有相应的状态，状态之间可以迁移。</a:t>
            </a:r>
          </a:p>
          <a:p>
            <a:r>
              <a:rPr lang="en-US" altLang="zh-CN"/>
              <a:t>RFC2461</a:t>
            </a:r>
            <a:r>
              <a:rPr lang="zh-CN" altLang="en-US"/>
              <a:t>中定义了</a:t>
            </a:r>
            <a:r>
              <a:rPr lang="en-US" altLang="zh-CN"/>
              <a:t>5</a:t>
            </a:r>
            <a:r>
              <a:rPr lang="zh-CN" altLang="en-US"/>
              <a:t>种状态：</a:t>
            </a:r>
            <a:r>
              <a:rPr lang="en-US" altLang="zh-CN"/>
              <a:t>INCOMPLETE</a:t>
            </a:r>
            <a:r>
              <a:rPr lang="zh-CN" altLang="en-US"/>
              <a:t>、</a:t>
            </a:r>
            <a:r>
              <a:rPr lang="en-US" altLang="zh-CN"/>
              <a:t>REACHABLE</a:t>
            </a:r>
            <a:r>
              <a:rPr lang="zh-CN" altLang="en-US"/>
              <a:t>、</a:t>
            </a:r>
            <a:r>
              <a:rPr lang="en-US" altLang="zh-CN"/>
              <a:t>STALE</a:t>
            </a:r>
            <a:r>
              <a:rPr lang="zh-CN" altLang="en-US"/>
              <a:t>、</a:t>
            </a:r>
            <a:r>
              <a:rPr lang="en-US" altLang="zh-CN"/>
              <a:t>DELAY</a:t>
            </a:r>
            <a:r>
              <a:rPr lang="zh-CN" altLang="en-US"/>
              <a:t>、</a:t>
            </a:r>
            <a:r>
              <a:rPr lang="en-US" altLang="zh-CN"/>
              <a:t>PROBE</a:t>
            </a:r>
            <a:r>
              <a:rPr lang="zh-CN" altLang="en-US"/>
              <a:t>。</a:t>
            </a:r>
          </a:p>
          <a:p>
            <a:endParaRPr lang="zh-CN" altLang="en-US" dirty="0"/>
          </a:p>
        </p:txBody>
      </p:sp>
      <p:sp>
        <p:nvSpPr>
          <p:cNvPr id="3" name="幻灯片图像占位符 2">
            <a:extLst>
              <a:ext uri="{FF2B5EF4-FFF2-40B4-BE49-F238E27FC236}">
                <a16:creationId xmlns:a16="http://schemas.microsoft.com/office/drawing/2014/main" id="{AD6A4B9A-EF09-4EA8-9F65-3102F5CB2BE7}"/>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68058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5369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3"/>
          <p:cNvSpPr>
            <a:spLocks noGrp="1" noChangeArrowheads="1"/>
          </p:cNvSpPr>
          <p:nvPr>
            <p:ph type="body" idx="1"/>
          </p:nvPr>
        </p:nvSpPr>
        <p:spPr/>
        <p:txBody>
          <a:bodyPr/>
          <a:lstStyle/>
          <a:p>
            <a:r>
              <a:rPr lang="zh-CN" altLang="en-US" dirty="0"/>
              <a:t>邻居状态的迁移是比较复杂的，此处不会做详细地介绍，下面以</a:t>
            </a:r>
            <a:r>
              <a:rPr lang="en-US" altLang="zh-CN" dirty="0"/>
              <a:t>A</a:t>
            </a:r>
            <a:r>
              <a:rPr lang="zh-CN" altLang="en-US" dirty="0"/>
              <a:t>、</a:t>
            </a:r>
            <a:r>
              <a:rPr lang="en-US" altLang="zh-CN" dirty="0"/>
              <a:t>B</a:t>
            </a:r>
            <a:r>
              <a:rPr lang="zh-CN" altLang="en-US" dirty="0"/>
              <a:t>两个节点之间相互通讯过程的</a:t>
            </a:r>
            <a:r>
              <a:rPr lang="en-US" altLang="zh-CN" dirty="0"/>
              <a:t>A</a:t>
            </a:r>
            <a:r>
              <a:rPr lang="zh-CN" altLang="en-US" dirty="0"/>
              <a:t>节点的邻居状态变化，假设</a:t>
            </a:r>
            <a:r>
              <a:rPr lang="en-US" altLang="zh-CN" dirty="0"/>
              <a:t>A</a:t>
            </a:r>
            <a:r>
              <a:rPr lang="zh-CN" altLang="en-US" dirty="0"/>
              <a:t>、</a:t>
            </a:r>
            <a:r>
              <a:rPr lang="en-US" altLang="zh-CN" dirty="0"/>
              <a:t>B</a:t>
            </a:r>
            <a:r>
              <a:rPr lang="zh-CN" altLang="en-US" dirty="0"/>
              <a:t>两个节点之前没有任何通讯：</a:t>
            </a:r>
          </a:p>
          <a:p>
            <a:pPr marL="588963" lvl="1" indent="-228600">
              <a:buSzPct val="90000"/>
              <a:buFont typeface="+mj-lt"/>
              <a:buAutoNum type="arabicPeriod"/>
            </a:pPr>
            <a:r>
              <a:rPr lang="en-US" altLang="zh-CN" dirty="0"/>
              <a:t>A</a:t>
            </a:r>
            <a:r>
              <a:rPr lang="zh-CN" altLang="en-US" dirty="0"/>
              <a:t>先发送</a:t>
            </a:r>
            <a:r>
              <a:rPr lang="en-US" altLang="zh-CN" dirty="0"/>
              <a:t>NS</a:t>
            </a:r>
            <a:r>
              <a:rPr lang="zh-CN" altLang="en-US" dirty="0"/>
              <a:t>，并生成邻居缓存条目，状态为</a:t>
            </a:r>
            <a:r>
              <a:rPr lang="en-US" altLang="zh-CN" dirty="0"/>
              <a:t>Incomplete</a:t>
            </a:r>
            <a:r>
              <a:rPr lang="zh-CN" altLang="en-US" dirty="0"/>
              <a:t>；</a:t>
            </a:r>
          </a:p>
          <a:p>
            <a:pPr marL="588963" lvl="1" indent="-228600">
              <a:buSzPct val="90000"/>
              <a:buFont typeface="+mj-lt"/>
              <a:buAutoNum type="arabicPeriod"/>
            </a:pPr>
            <a:r>
              <a:rPr lang="zh-CN" altLang="en-US" dirty="0"/>
              <a:t>若</a:t>
            </a:r>
            <a:r>
              <a:rPr lang="en-US" altLang="zh-CN" dirty="0"/>
              <a:t>B</a:t>
            </a:r>
            <a:r>
              <a:rPr lang="zh-CN" altLang="en-US" dirty="0"/>
              <a:t>回复</a:t>
            </a:r>
            <a:r>
              <a:rPr lang="en-US" altLang="zh-CN" dirty="0"/>
              <a:t>NA</a:t>
            </a:r>
            <a:r>
              <a:rPr lang="zh-CN" altLang="en-US" dirty="0"/>
              <a:t>，则</a:t>
            </a:r>
            <a:r>
              <a:rPr lang="en-US" altLang="zh-CN" dirty="0"/>
              <a:t>Incomplete-&gt;Reachable</a:t>
            </a:r>
            <a:r>
              <a:rPr lang="zh-CN" altLang="en-US" dirty="0"/>
              <a:t>，否则</a:t>
            </a:r>
            <a:r>
              <a:rPr lang="en-US" altLang="zh-CN" dirty="0"/>
              <a:t>10s</a:t>
            </a:r>
            <a:r>
              <a:rPr lang="zh-CN" altLang="en-US" dirty="0"/>
              <a:t>后</a:t>
            </a:r>
            <a:r>
              <a:rPr lang="en-US" altLang="zh-CN" dirty="0"/>
              <a:t>Incomplete-&gt;Empty</a:t>
            </a:r>
            <a:r>
              <a:rPr lang="zh-CN" altLang="en-US" dirty="0"/>
              <a:t>，即删除条目；</a:t>
            </a:r>
          </a:p>
          <a:p>
            <a:pPr marL="588963" lvl="1" indent="-228600">
              <a:buSzPct val="90000"/>
              <a:buFont typeface="+mj-lt"/>
              <a:buAutoNum type="arabicPeriod"/>
            </a:pPr>
            <a:r>
              <a:rPr lang="zh-CN" altLang="en-US" dirty="0"/>
              <a:t>经过</a:t>
            </a:r>
            <a:r>
              <a:rPr lang="en-US" altLang="zh-CN" dirty="0" err="1"/>
              <a:t>ReachableTime</a:t>
            </a:r>
            <a:r>
              <a:rPr lang="zh-CN" altLang="en-US" dirty="0"/>
              <a:t>（默认</a:t>
            </a:r>
            <a:r>
              <a:rPr lang="en-US" altLang="zh-CN" dirty="0"/>
              <a:t>30s</a:t>
            </a:r>
            <a:r>
              <a:rPr lang="zh-CN" altLang="en-US" dirty="0"/>
              <a:t>），条目状态</a:t>
            </a:r>
            <a:r>
              <a:rPr lang="en-US" altLang="zh-CN" dirty="0"/>
              <a:t>Reachable-&gt;Stale</a:t>
            </a:r>
            <a:r>
              <a:rPr lang="zh-CN" altLang="en-US" dirty="0"/>
              <a:t>；</a:t>
            </a:r>
          </a:p>
          <a:p>
            <a:pPr marL="588963" lvl="1" indent="-228600">
              <a:buSzPct val="90000"/>
              <a:buFont typeface="+mj-lt"/>
              <a:buAutoNum type="arabicPeriod"/>
            </a:pPr>
            <a:r>
              <a:rPr lang="zh-CN" altLang="en-US" dirty="0"/>
              <a:t>或者在</a:t>
            </a:r>
            <a:r>
              <a:rPr lang="en-US" altLang="zh-CN" dirty="0"/>
              <a:t>Reachable</a:t>
            </a:r>
            <a:r>
              <a:rPr lang="zh-CN" altLang="en-US" dirty="0"/>
              <a:t>状态，收到</a:t>
            </a:r>
            <a:r>
              <a:rPr lang="en-US" altLang="zh-CN" dirty="0"/>
              <a:t>B</a:t>
            </a:r>
            <a:r>
              <a:rPr lang="zh-CN" altLang="en-US" dirty="0"/>
              <a:t>的非请求</a:t>
            </a:r>
            <a:r>
              <a:rPr lang="en-US" altLang="zh-CN" dirty="0"/>
              <a:t>NA</a:t>
            </a:r>
            <a:r>
              <a:rPr lang="zh-CN" altLang="en-US" dirty="0"/>
              <a:t>，且链路层地址不同，则马上</a:t>
            </a:r>
            <a:r>
              <a:rPr lang="en-US" altLang="zh-CN" dirty="0"/>
              <a:t>-&gt;Stale</a:t>
            </a:r>
            <a:r>
              <a:rPr lang="zh-CN" altLang="en-US" dirty="0"/>
              <a:t>；</a:t>
            </a:r>
          </a:p>
          <a:p>
            <a:pPr marL="588963" lvl="1" indent="-228600">
              <a:buSzPct val="90000"/>
              <a:buFont typeface="+mj-lt"/>
              <a:buAutoNum type="arabicPeriod"/>
            </a:pPr>
            <a:r>
              <a:rPr lang="zh-CN" altLang="en-US" dirty="0"/>
              <a:t>在</a:t>
            </a:r>
            <a:r>
              <a:rPr lang="en-US" altLang="zh-CN" dirty="0"/>
              <a:t>Stale</a:t>
            </a:r>
            <a:r>
              <a:rPr lang="zh-CN" altLang="en-US" dirty="0"/>
              <a:t>状态若</a:t>
            </a:r>
            <a:r>
              <a:rPr lang="en-US" altLang="zh-CN" dirty="0"/>
              <a:t>A</a:t>
            </a:r>
            <a:r>
              <a:rPr lang="zh-CN" altLang="en-US" dirty="0"/>
              <a:t>需要向</a:t>
            </a:r>
            <a:r>
              <a:rPr lang="en-US" altLang="zh-CN" dirty="0"/>
              <a:t>B</a:t>
            </a:r>
            <a:r>
              <a:rPr lang="zh-CN" altLang="en-US" dirty="0"/>
              <a:t>发送数据，则</a:t>
            </a:r>
            <a:r>
              <a:rPr lang="en-US" altLang="zh-CN" dirty="0"/>
              <a:t>Stale-&gt;Delay</a:t>
            </a:r>
            <a:r>
              <a:rPr lang="zh-CN" altLang="en-US" dirty="0"/>
              <a:t>，同时发送</a:t>
            </a:r>
            <a:r>
              <a:rPr lang="en-US" altLang="zh-CN" dirty="0"/>
              <a:t>NS</a:t>
            </a:r>
            <a:r>
              <a:rPr lang="zh-CN" altLang="en-US" dirty="0"/>
              <a:t>请求；</a:t>
            </a:r>
          </a:p>
          <a:p>
            <a:pPr marL="588963" lvl="1" indent="-228600">
              <a:buSzPct val="90000"/>
              <a:buFont typeface="+mj-lt"/>
              <a:buAutoNum type="arabicPeriod"/>
            </a:pPr>
            <a:r>
              <a:rPr lang="zh-CN" altLang="en-US" dirty="0"/>
              <a:t>在</a:t>
            </a:r>
            <a:r>
              <a:rPr lang="en-US" altLang="zh-CN" dirty="0" err="1"/>
              <a:t>Delay_First_Probe_Time</a:t>
            </a:r>
            <a:r>
              <a:rPr lang="zh-CN" altLang="en-US" dirty="0"/>
              <a:t>（默认</a:t>
            </a:r>
            <a:r>
              <a:rPr lang="en-US" altLang="zh-CN" dirty="0"/>
              <a:t>5</a:t>
            </a:r>
            <a:r>
              <a:rPr lang="zh-CN" altLang="en-US" dirty="0"/>
              <a:t>秒）后，</a:t>
            </a:r>
            <a:r>
              <a:rPr lang="en-US" altLang="zh-CN" dirty="0"/>
              <a:t>Delay-&gt;Probe</a:t>
            </a:r>
            <a:r>
              <a:rPr lang="zh-CN" altLang="en-US" dirty="0"/>
              <a:t>，其间若有</a:t>
            </a:r>
            <a:r>
              <a:rPr lang="en-US" altLang="zh-CN" dirty="0"/>
              <a:t>NA</a:t>
            </a:r>
            <a:r>
              <a:rPr lang="zh-CN" altLang="en-US" dirty="0"/>
              <a:t>应答，则</a:t>
            </a:r>
            <a:r>
              <a:rPr lang="en-US" altLang="zh-CN" dirty="0"/>
              <a:t>Delay-&gt;Reachable</a:t>
            </a:r>
            <a:r>
              <a:rPr lang="zh-CN" altLang="en-US" dirty="0"/>
              <a:t>；</a:t>
            </a:r>
          </a:p>
          <a:p>
            <a:pPr marL="588963" lvl="1" indent="-228600">
              <a:buSzPct val="90000"/>
              <a:buFont typeface="+mj-lt"/>
              <a:buAutoNum type="arabicPeriod"/>
            </a:pPr>
            <a:r>
              <a:rPr lang="zh-CN" altLang="en-US" dirty="0"/>
              <a:t>在</a:t>
            </a:r>
            <a:r>
              <a:rPr lang="en-US" altLang="zh-CN" dirty="0"/>
              <a:t>Probe</a:t>
            </a:r>
            <a:r>
              <a:rPr lang="zh-CN" altLang="en-US" dirty="0"/>
              <a:t>状态，每隔</a:t>
            </a:r>
            <a:r>
              <a:rPr lang="en-US" altLang="zh-CN" dirty="0" err="1"/>
              <a:t>RetransTimer</a:t>
            </a:r>
            <a:r>
              <a:rPr lang="zh-CN" altLang="en-US" dirty="0"/>
              <a:t>（默认</a:t>
            </a:r>
            <a:r>
              <a:rPr lang="en-US" altLang="zh-CN" dirty="0"/>
              <a:t>1</a:t>
            </a:r>
            <a:r>
              <a:rPr lang="zh-CN" altLang="en-US" dirty="0"/>
              <a:t>秒）发送单播</a:t>
            </a:r>
            <a:r>
              <a:rPr lang="en-US" altLang="zh-CN" dirty="0"/>
              <a:t>NS</a:t>
            </a:r>
            <a:r>
              <a:rPr lang="zh-CN" altLang="en-US" dirty="0"/>
              <a:t>，发送</a:t>
            </a:r>
            <a:r>
              <a:rPr lang="en-US" altLang="zh-CN" dirty="0"/>
              <a:t>MAX_UNICAST_SOLICIT</a:t>
            </a:r>
            <a:r>
              <a:rPr lang="zh-CN" altLang="en-US" dirty="0"/>
              <a:t>个后再等</a:t>
            </a:r>
            <a:r>
              <a:rPr lang="en-US" altLang="zh-CN" dirty="0" err="1"/>
              <a:t>RestransTimer</a:t>
            </a:r>
            <a:r>
              <a:rPr lang="zh-CN" altLang="en-US" dirty="0"/>
              <a:t>，有应答则</a:t>
            </a:r>
            <a:r>
              <a:rPr lang="en-US" altLang="zh-CN" dirty="0"/>
              <a:t>-&gt;Reachable</a:t>
            </a:r>
            <a:r>
              <a:rPr lang="zh-CN" altLang="en-US" dirty="0"/>
              <a:t>，否则进入</a:t>
            </a:r>
            <a:r>
              <a:rPr lang="en-US" altLang="zh-CN" dirty="0"/>
              <a:t>Empty</a:t>
            </a:r>
            <a:r>
              <a:rPr lang="zh-CN" altLang="en-US" dirty="0"/>
              <a:t>，即删除表项。</a:t>
            </a:r>
          </a:p>
          <a:p>
            <a:r>
              <a:rPr lang="zh-CN" altLang="en-US" dirty="0"/>
              <a:t>从以上的机制可以看出</a:t>
            </a:r>
            <a:r>
              <a:rPr lang="en-US" altLang="zh-CN" dirty="0"/>
              <a:t>IPv6</a:t>
            </a:r>
            <a:r>
              <a:rPr lang="zh-CN" altLang="en-US" dirty="0"/>
              <a:t>的邻居关系优于</a:t>
            </a:r>
            <a:r>
              <a:rPr lang="en-US" altLang="zh-CN" dirty="0"/>
              <a:t>IPv4</a:t>
            </a:r>
            <a:r>
              <a:rPr lang="zh-CN" altLang="en-US" dirty="0"/>
              <a:t>的</a:t>
            </a:r>
            <a:r>
              <a:rPr lang="en-US" altLang="zh-CN" dirty="0"/>
              <a:t>ARP</a:t>
            </a:r>
            <a:r>
              <a:rPr lang="zh-CN" altLang="en-US" dirty="0"/>
              <a:t>，</a:t>
            </a:r>
            <a:r>
              <a:rPr lang="en-US" altLang="zh-CN" dirty="0"/>
              <a:t>IPv6</a:t>
            </a:r>
            <a:r>
              <a:rPr lang="zh-CN" altLang="en-US" dirty="0"/>
              <a:t>的邻居关系维护机制确保通讯发起之前邻居是可达的，而</a:t>
            </a:r>
            <a:r>
              <a:rPr lang="en-US" altLang="zh-CN" dirty="0"/>
              <a:t>ARP</a:t>
            </a:r>
            <a:r>
              <a:rPr lang="zh-CN" altLang="en-US" dirty="0"/>
              <a:t>本身是做不到的，仅仅通过老化机制来实现。</a:t>
            </a:r>
          </a:p>
          <a:p>
            <a:r>
              <a:rPr lang="zh-CN" altLang="en-US" dirty="0"/>
              <a:t>关于邻居状态的维护以及状态迁移可以参考</a:t>
            </a:r>
            <a:r>
              <a:rPr lang="en-US" altLang="zh-CN" dirty="0"/>
              <a:t>RFC2461</a:t>
            </a:r>
            <a:r>
              <a:rPr lang="zh-CN" altLang="en-US" dirty="0"/>
              <a:t>。</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214283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1768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在上图中，</a:t>
            </a:r>
            <a:r>
              <a:rPr lang="en-US" altLang="zh-CN" dirty="0"/>
              <a:t>R2</a:t>
            </a:r>
            <a:r>
              <a:rPr lang="zh-CN" altLang="en-US" dirty="0"/>
              <a:t>已是在线的设备，该设备已经使用了如图所示的地址，现在我们为</a:t>
            </a:r>
            <a:r>
              <a:rPr lang="en-US" altLang="zh-CN" dirty="0"/>
              <a:t>R1</a:t>
            </a:r>
            <a:r>
              <a:rPr lang="zh-CN" altLang="en-US" dirty="0"/>
              <a:t>新配置</a:t>
            </a:r>
            <a:r>
              <a:rPr lang="en-US" altLang="zh-CN" dirty="0"/>
              <a:t>IPv6</a:t>
            </a:r>
            <a:r>
              <a:rPr lang="zh-CN" altLang="en-US" dirty="0"/>
              <a:t>的地址</a:t>
            </a:r>
            <a:r>
              <a:rPr lang="en-US" altLang="zh-CN" dirty="0"/>
              <a:t>2001::FFFF/64</a:t>
            </a:r>
            <a:r>
              <a:rPr lang="zh-CN" altLang="en-US" dirty="0"/>
              <a:t>，观察一下会发生什么事情。</a:t>
            </a:r>
            <a:r>
              <a:rPr lang="en-US" altLang="zh-CN" dirty="0"/>
              <a:t>R1</a:t>
            </a:r>
            <a:r>
              <a:rPr lang="zh-CN" altLang="en-US" dirty="0"/>
              <a:t>的接口配置</a:t>
            </a:r>
            <a:r>
              <a:rPr lang="en-US" altLang="zh-CN" dirty="0"/>
              <a:t>2001::FFFF/64</a:t>
            </a:r>
            <a:r>
              <a:rPr lang="zh-CN" altLang="en-US" dirty="0"/>
              <a:t>地址后，该地址立即进入</a:t>
            </a:r>
            <a:r>
              <a:rPr lang="en-US" altLang="zh-CN" dirty="0"/>
              <a:t>tentative</a:t>
            </a:r>
            <a:r>
              <a:rPr lang="zh-CN" altLang="en-US" dirty="0"/>
              <a:t>状态，此时仍然是不可用的，除非该地址通过</a:t>
            </a:r>
            <a:r>
              <a:rPr lang="en-US" altLang="zh-CN" dirty="0"/>
              <a:t>DAD</a:t>
            </a:r>
            <a:r>
              <a:rPr lang="zh-CN" altLang="en-US" dirty="0"/>
              <a:t>检测。</a:t>
            </a:r>
          </a:p>
          <a:p>
            <a:pPr marL="588963" lvl="1" indent="-228600">
              <a:buSzPct val="90000"/>
              <a:buFont typeface="+mj-lt"/>
              <a:buAutoNum type="arabicPeriod"/>
            </a:pPr>
            <a:r>
              <a:rPr lang="en-US" altLang="zh-CN" dirty="0"/>
              <a:t>R1</a:t>
            </a:r>
            <a:r>
              <a:rPr lang="zh-CN" altLang="en-US" dirty="0"/>
              <a:t>向链路上以组播的方式发送一个</a:t>
            </a:r>
            <a:r>
              <a:rPr lang="en-US" altLang="zh-CN" dirty="0"/>
              <a:t>NS</a:t>
            </a:r>
            <a:r>
              <a:rPr lang="zh-CN" altLang="en-US" dirty="0"/>
              <a:t>报文，该</a:t>
            </a:r>
            <a:r>
              <a:rPr lang="en-US" altLang="zh-CN" dirty="0"/>
              <a:t>NS</a:t>
            </a:r>
            <a:r>
              <a:rPr lang="zh-CN" altLang="en-US" dirty="0"/>
              <a:t>的源</a:t>
            </a:r>
            <a:r>
              <a:rPr lang="en-US" altLang="zh-CN" dirty="0"/>
              <a:t>IPv6</a:t>
            </a:r>
            <a:r>
              <a:rPr lang="zh-CN" altLang="en-US" dirty="0"/>
              <a:t>地址为“</a:t>
            </a:r>
            <a:r>
              <a:rPr lang="en-US" altLang="zh-CN" dirty="0"/>
              <a:t>::</a:t>
            </a:r>
            <a:r>
              <a:rPr lang="zh-CN" altLang="en-US" dirty="0"/>
              <a:t>”，目的</a:t>
            </a:r>
            <a:r>
              <a:rPr lang="en-US" altLang="zh-CN" dirty="0"/>
              <a:t>IPv6</a:t>
            </a:r>
            <a:r>
              <a:rPr lang="zh-CN" altLang="en-US" dirty="0"/>
              <a:t>地址为要进行</a:t>
            </a:r>
            <a:r>
              <a:rPr lang="en-US" altLang="zh-CN" dirty="0"/>
              <a:t>DAD</a:t>
            </a:r>
            <a:r>
              <a:rPr lang="zh-CN" altLang="en-US" dirty="0"/>
              <a:t>检测的</a:t>
            </a:r>
            <a:r>
              <a:rPr lang="en-US" altLang="zh-CN" dirty="0"/>
              <a:t>2001::FFFF</a:t>
            </a:r>
            <a:r>
              <a:rPr lang="zh-CN" altLang="en-US" dirty="0"/>
              <a:t>对应的被请求节点组播地址，也就是</a:t>
            </a:r>
            <a:r>
              <a:rPr lang="en-US" altLang="zh-CN" dirty="0"/>
              <a:t>FF02::1:FF00:FFFF</a:t>
            </a:r>
            <a:r>
              <a:rPr lang="zh-CN" altLang="en-US" dirty="0"/>
              <a:t>。这个</a:t>
            </a:r>
            <a:r>
              <a:rPr lang="en-US" altLang="zh-CN" dirty="0"/>
              <a:t>NS</a:t>
            </a:r>
            <a:r>
              <a:rPr lang="zh-CN" altLang="en-US" dirty="0"/>
              <a:t>里包含着要做</a:t>
            </a:r>
            <a:r>
              <a:rPr lang="en-US" altLang="zh-CN" dirty="0"/>
              <a:t>DAD</a:t>
            </a:r>
            <a:r>
              <a:rPr lang="zh-CN" altLang="en-US" dirty="0"/>
              <a:t>检测的目标地址</a:t>
            </a:r>
            <a:r>
              <a:rPr lang="en-US" altLang="zh-CN" dirty="0"/>
              <a:t>2001::FFFF</a:t>
            </a:r>
            <a:r>
              <a:rPr lang="zh-CN" altLang="en-US" dirty="0"/>
              <a:t>。</a:t>
            </a:r>
          </a:p>
          <a:p>
            <a:pPr marL="588963" lvl="1" indent="-228600">
              <a:buSzPct val="90000"/>
              <a:buFont typeface="+mj-lt"/>
              <a:buAutoNum type="arabicPeriod"/>
            </a:pPr>
            <a:r>
              <a:rPr lang="zh-CN" altLang="en-US" dirty="0"/>
              <a:t>链路上的节点都会收到这个组播的</a:t>
            </a:r>
            <a:r>
              <a:rPr lang="en-US" altLang="zh-CN" dirty="0"/>
              <a:t>NS</a:t>
            </a:r>
            <a:r>
              <a:rPr lang="zh-CN" altLang="en-US" dirty="0"/>
              <a:t>报文，没有配置</a:t>
            </a:r>
            <a:r>
              <a:rPr lang="en-US" altLang="zh-CN" dirty="0"/>
              <a:t>2001::FFFF</a:t>
            </a:r>
            <a:r>
              <a:rPr lang="zh-CN" altLang="en-US" dirty="0"/>
              <a:t>的节点接口由于没有加入该地址对应的被请求节点组播组，因此在收到这个</a:t>
            </a:r>
            <a:r>
              <a:rPr lang="en-US" altLang="zh-CN" dirty="0"/>
              <a:t>NS</a:t>
            </a:r>
            <a:r>
              <a:rPr lang="zh-CN" altLang="en-US" dirty="0"/>
              <a:t>的时候默默丢弃。而</a:t>
            </a:r>
            <a:r>
              <a:rPr lang="en-US" altLang="zh-CN" dirty="0"/>
              <a:t>R2</a:t>
            </a:r>
            <a:r>
              <a:rPr lang="zh-CN" altLang="en-US" dirty="0"/>
              <a:t>在收到这个</a:t>
            </a:r>
            <a:r>
              <a:rPr lang="en-US" altLang="zh-CN" dirty="0"/>
              <a:t>NS</a:t>
            </a:r>
            <a:r>
              <a:rPr lang="zh-CN" altLang="en-US" dirty="0"/>
              <a:t>后，由于它的接口配置了</a:t>
            </a:r>
            <a:r>
              <a:rPr lang="en-US" altLang="zh-CN" dirty="0"/>
              <a:t>2001::FFFF</a:t>
            </a:r>
            <a:r>
              <a:rPr lang="zh-CN" altLang="en-US" dirty="0"/>
              <a:t>地址，因此接口会加入组播组</a:t>
            </a:r>
            <a:r>
              <a:rPr lang="en-US" altLang="zh-CN" dirty="0"/>
              <a:t>FF02::1:FF00:FFFF</a:t>
            </a:r>
            <a:r>
              <a:rPr lang="zh-CN" altLang="en-US" dirty="0"/>
              <a:t>，而此刻所收到的报文又是以该地址为目的地址，因此它会解析该报文，它发现对方进行</a:t>
            </a:r>
            <a:r>
              <a:rPr lang="en-US" altLang="zh-CN" dirty="0"/>
              <a:t>DAD</a:t>
            </a:r>
            <a:r>
              <a:rPr lang="zh-CN" altLang="en-US" dirty="0"/>
              <a:t>的目标地址与自己本地接口地址相同，于是立即回送一个</a:t>
            </a:r>
            <a:r>
              <a:rPr lang="en-US" altLang="zh-CN" dirty="0"/>
              <a:t>NA</a:t>
            </a:r>
            <a:r>
              <a:rPr lang="zh-CN" altLang="en-US" dirty="0"/>
              <a:t>报文，该报文的目的地址是</a:t>
            </a:r>
            <a:r>
              <a:rPr lang="en-US" altLang="zh-CN" dirty="0"/>
              <a:t>FF02::1</a:t>
            </a:r>
            <a:r>
              <a:rPr lang="zh-CN" altLang="en-US" dirty="0"/>
              <a:t>，也就是所有节点组播地址，同时在报文内写入目标地址</a:t>
            </a:r>
            <a:r>
              <a:rPr lang="en-US" altLang="zh-CN" dirty="0"/>
              <a:t>2001::FFFF</a:t>
            </a:r>
            <a:r>
              <a:rPr lang="zh-CN" altLang="en-US" dirty="0"/>
              <a:t>，以及自己接口的</a:t>
            </a:r>
            <a:r>
              <a:rPr lang="en-US" altLang="zh-CN" dirty="0"/>
              <a:t>MAC</a:t>
            </a:r>
            <a:r>
              <a:rPr lang="zh-CN" altLang="en-US" dirty="0"/>
              <a:t>地址。</a:t>
            </a:r>
          </a:p>
          <a:p>
            <a:pPr marL="588963" lvl="1" indent="-228600">
              <a:buSzPct val="90000"/>
              <a:buFont typeface="+mj-lt"/>
              <a:buAutoNum type="arabicPeriod"/>
            </a:pPr>
            <a:r>
              <a:rPr lang="zh-CN" altLang="en-US" dirty="0"/>
              <a:t>当</a:t>
            </a:r>
            <a:r>
              <a:rPr lang="en-US" altLang="zh-CN" dirty="0"/>
              <a:t>R1</a:t>
            </a:r>
            <a:r>
              <a:rPr lang="zh-CN" altLang="en-US" dirty="0"/>
              <a:t>收到这个</a:t>
            </a:r>
            <a:r>
              <a:rPr lang="en-US" altLang="zh-CN" dirty="0"/>
              <a:t>NA</a:t>
            </a:r>
            <a:r>
              <a:rPr lang="zh-CN" altLang="en-US" dirty="0"/>
              <a:t>后，它就知道</a:t>
            </a:r>
            <a:r>
              <a:rPr lang="en-US" altLang="zh-CN" dirty="0"/>
              <a:t>2001::FFFF</a:t>
            </a:r>
            <a:r>
              <a:rPr lang="zh-CN" altLang="en-US" dirty="0"/>
              <a:t>在链路上已经有人在用了，因此将该地址标记为</a:t>
            </a:r>
            <a:r>
              <a:rPr lang="en-US" altLang="zh-CN" dirty="0"/>
              <a:t>Duplicate</a:t>
            </a:r>
            <a:r>
              <a:rPr lang="zh-CN" altLang="en-US" dirty="0"/>
              <a:t>（重复的），该地址将不能用于通信。</a:t>
            </a:r>
          </a:p>
          <a:p>
            <a:endParaRPr lang="zh-CN" altLang="en-US" dirty="0"/>
          </a:p>
        </p:txBody>
      </p:sp>
      <p:sp>
        <p:nvSpPr>
          <p:cNvPr id="5" name="幻灯片图像占位符 4">
            <a:extLst>
              <a:ext uri="{FF2B5EF4-FFF2-40B4-BE49-F238E27FC236}">
                <a16:creationId xmlns:a16="http://schemas.microsoft.com/office/drawing/2014/main" id="{69808C43-5F59-4BFB-9C31-A36EC09E954F}"/>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42165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85488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使用</a:t>
            </a:r>
            <a:r>
              <a:rPr lang="en-US" altLang="zh-CN" dirty="0"/>
              <a:t>IPv6</a:t>
            </a:r>
            <a:r>
              <a:rPr lang="zh-CN" altLang="en-US" dirty="0"/>
              <a:t>地址无状态自动配置后，设备的</a:t>
            </a:r>
            <a:r>
              <a:rPr lang="en-US" altLang="zh-CN" dirty="0"/>
              <a:t>IPv6</a:t>
            </a:r>
            <a:r>
              <a:rPr lang="zh-CN" altLang="en-US" dirty="0"/>
              <a:t>地址无需进行手工配置，即插即用，减轻网络管理的负担。</a:t>
            </a:r>
            <a:endParaRPr lang="en-US" altLang="zh-CN" dirty="0"/>
          </a:p>
          <a:p>
            <a:r>
              <a:rPr lang="zh-CN" altLang="en-US" dirty="0"/>
              <a:t>大致的工作过程如下：</a:t>
            </a:r>
          </a:p>
          <a:p>
            <a:pPr marL="588963" lvl="1" indent="-228600">
              <a:buSzPct val="90000"/>
              <a:buFont typeface="+mj-lt"/>
              <a:buAutoNum type="arabicPeriod"/>
            </a:pPr>
            <a:r>
              <a:rPr lang="zh-CN" altLang="en-US" dirty="0"/>
              <a:t>主机根据本地接口</a:t>
            </a:r>
            <a:r>
              <a:rPr lang="en-US" altLang="zh-CN" dirty="0"/>
              <a:t>ID</a:t>
            </a:r>
            <a:r>
              <a:rPr lang="zh-CN" altLang="en-US" dirty="0"/>
              <a:t>自动产生网卡的链路本地地址。</a:t>
            </a:r>
          </a:p>
          <a:p>
            <a:pPr marL="588963" lvl="1" indent="-228600">
              <a:buSzPct val="90000"/>
              <a:buFont typeface="+mj-lt"/>
              <a:buAutoNum type="arabicPeriod"/>
            </a:pPr>
            <a:r>
              <a:rPr lang="zh-CN" altLang="en-US" dirty="0"/>
              <a:t>主机对链路本地地址进行</a:t>
            </a:r>
            <a:r>
              <a:rPr lang="en-US" altLang="zh-CN" dirty="0"/>
              <a:t>DAD</a:t>
            </a:r>
            <a:r>
              <a:rPr lang="zh-CN" altLang="en-US" dirty="0"/>
              <a:t>检测， 如果该地址不存在冲突则可以启用。</a:t>
            </a:r>
          </a:p>
          <a:p>
            <a:pPr marL="588963" lvl="1" indent="-228600">
              <a:buSzPct val="90000"/>
              <a:buFont typeface="+mj-lt"/>
              <a:buAutoNum type="arabicPeriod"/>
            </a:pPr>
            <a:r>
              <a:rPr lang="zh-CN" altLang="en-US" dirty="0"/>
              <a:t>主机发送</a:t>
            </a:r>
            <a:r>
              <a:rPr lang="en-US" altLang="zh-CN" dirty="0"/>
              <a:t>RS</a:t>
            </a:r>
            <a:r>
              <a:rPr lang="zh-CN" altLang="en-US" dirty="0"/>
              <a:t>报文尝试在链路上发现</a:t>
            </a:r>
            <a:r>
              <a:rPr lang="en-US" altLang="zh-CN" dirty="0"/>
              <a:t>IPv6</a:t>
            </a:r>
            <a:r>
              <a:rPr lang="zh-CN" altLang="en-US" dirty="0"/>
              <a:t>路由器，该报文的源地址为主机的链路本地地址。</a:t>
            </a:r>
          </a:p>
          <a:p>
            <a:pPr marL="588963" lvl="1" indent="-228600">
              <a:buSzPct val="90000"/>
              <a:buFont typeface="+mj-lt"/>
              <a:buAutoNum type="arabicPeriod"/>
            </a:pPr>
            <a:r>
              <a:rPr lang="zh-CN" altLang="en-US" dirty="0"/>
              <a:t>路由器回复</a:t>
            </a:r>
            <a:r>
              <a:rPr lang="en-US" altLang="zh-CN" dirty="0"/>
              <a:t>RA</a:t>
            </a:r>
            <a:r>
              <a:rPr lang="zh-CN" altLang="en-US" dirty="0"/>
              <a:t>报文（携带</a:t>
            </a:r>
            <a:r>
              <a:rPr lang="en-US" altLang="zh-CN" dirty="0"/>
              <a:t>IPv6</a:t>
            </a:r>
            <a:r>
              <a:rPr lang="zh-CN" altLang="en-US" dirty="0"/>
              <a:t>前缀信息，路由器在未收到</a:t>
            </a:r>
            <a:r>
              <a:rPr lang="en-US" altLang="zh-CN" dirty="0"/>
              <a:t>RS</a:t>
            </a:r>
            <a:r>
              <a:rPr lang="zh-CN" altLang="en-US" dirty="0"/>
              <a:t>时也能够配置主动发出</a:t>
            </a:r>
            <a:r>
              <a:rPr lang="en-US" altLang="zh-CN" dirty="0"/>
              <a:t>RA</a:t>
            </a:r>
            <a:r>
              <a:rPr lang="zh-CN" altLang="en-US" dirty="0"/>
              <a:t>报文）。</a:t>
            </a:r>
          </a:p>
          <a:p>
            <a:pPr marL="588963" lvl="1" indent="-228600">
              <a:buSzPct val="90000"/>
              <a:buFont typeface="+mj-lt"/>
              <a:buAutoNum type="arabicPeriod"/>
            </a:pPr>
            <a:r>
              <a:rPr lang="zh-CN" altLang="en-US" dirty="0"/>
              <a:t>主机根据路由器回应的</a:t>
            </a:r>
            <a:r>
              <a:rPr lang="en-US" altLang="zh-CN" dirty="0"/>
              <a:t>RA</a:t>
            </a:r>
            <a:r>
              <a:rPr lang="zh-CN" altLang="en-US" dirty="0"/>
              <a:t>报文，获得</a:t>
            </a:r>
            <a:r>
              <a:rPr lang="en-US" altLang="zh-CN" dirty="0"/>
              <a:t>IPv6</a:t>
            </a:r>
            <a:r>
              <a:rPr lang="zh-CN" altLang="en-US" dirty="0"/>
              <a:t>地址前缀信息，使用该地址前缀，加上本地产生的接口</a:t>
            </a:r>
            <a:r>
              <a:rPr lang="en-US" altLang="zh-CN" dirty="0"/>
              <a:t>ID</a:t>
            </a:r>
            <a:r>
              <a:rPr lang="zh-CN" altLang="en-US" dirty="0"/>
              <a:t>，形成单播</a:t>
            </a:r>
            <a:r>
              <a:rPr lang="en-US" altLang="zh-CN" dirty="0"/>
              <a:t>IPv6</a:t>
            </a:r>
            <a:r>
              <a:rPr lang="zh-CN" altLang="en-US" dirty="0"/>
              <a:t>地址。</a:t>
            </a:r>
          </a:p>
          <a:p>
            <a:pPr marL="588963" lvl="1" indent="-228600">
              <a:buSzPct val="90000"/>
              <a:buFont typeface="+mj-lt"/>
              <a:buAutoNum type="arabicPeriod"/>
            </a:pPr>
            <a:r>
              <a:rPr lang="zh-CN" altLang="en-US" dirty="0"/>
              <a:t>主机对生成的</a:t>
            </a:r>
            <a:r>
              <a:rPr lang="en-US" altLang="zh-CN" dirty="0"/>
              <a:t>IPv6</a:t>
            </a:r>
            <a:r>
              <a:rPr lang="zh-CN" altLang="en-US" dirty="0"/>
              <a:t>地址进行</a:t>
            </a:r>
            <a:r>
              <a:rPr lang="en-US" altLang="zh-CN" dirty="0"/>
              <a:t>DAD</a:t>
            </a:r>
            <a:r>
              <a:rPr lang="zh-CN" altLang="en-US" dirty="0"/>
              <a:t>检测，如果没有检测到冲突，那么该地址才能够启用。</a:t>
            </a:r>
          </a:p>
          <a:p>
            <a:pPr lvl="0"/>
            <a:endParaRPr lang="zh-CN" altLang="en-US"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143739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路由器发现功能用来发现与本地链路相连的设备，并获取与地址自动配置相关的前缀和其他配置参数。</a:t>
            </a:r>
          </a:p>
          <a:p>
            <a:r>
              <a:rPr lang="zh-CN" altLang="en-US"/>
              <a:t>经过前面的介绍，我们已经知道</a:t>
            </a:r>
            <a:r>
              <a:rPr lang="en-US" altLang="zh-CN"/>
              <a:t>IPv6</a:t>
            </a:r>
            <a:r>
              <a:rPr lang="zh-CN" altLang="en-US"/>
              <a:t>地址支持无状态自动配置，即主机通过路由器发送的</a:t>
            </a:r>
            <a:r>
              <a:rPr lang="en-US" altLang="zh-CN"/>
              <a:t>RA</a:t>
            </a:r>
            <a:r>
              <a:rPr lang="zh-CN" altLang="en-US"/>
              <a:t>报文获取网络前缀信息，然后主机自己生成地址的接口标识部分，并自动配置</a:t>
            </a:r>
            <a:r>
              <a:rPr lang="en-US" altLang="zh-CN"/>
              <a:t>IPv6</a:t>
            </a:r>
            <a:r>
              <a:rPr lang="zh-CN" altLang="en-US"/>
              <a:t>地址。</a:t>
            </a:r>
          </a:p>
          <a:p>
            <a:endParaRPr lang="zh-CN" altLang="en-US" dirty="0"/>
          </a:p>
        </p:txBody>
      </p:sp>
      <p:sp>
        <p:nvSpPr>
          <p:cNvPr id="5" name="幻灯片图像占位符 4">
            <a:extLst>
              <a:ext uri="{FF2B5EF4-FFF2-40B4-BE49-F238E27FC236}">
                <a16:creationId xmlns:a16="http://schemas.microsoft.com/office/drawing/2014/main" id="{EB54CBD2-2723-4D16-B24F-C87870EE64B3}"/>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920212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3"/>
          <p:cNvSpPr>
            <a:spLocks noGrp="1" noChangeArrowheads="1"/>
          </p:cNvSpPr>
          <p:nvPr>
            <p:ph type="body" idx="1"/>
          </p:nvPr>
        </p:nvSpPr>
        <p:spPr/>
        <p:txBody>
          <a:bodyPr/>
          <a:lstStyle/>
          <a:p>
            <a:r>
              <a:rPr lang="zh-CN" altLang="en-US" dirty="0"/>
              <a:t>主机如何获知网络的前缀（实际上不仅仅前缀前缀信息，还有其它的信息）呢？主要通过两个途径：被动接收到网络上路由器通告（</a:t>
            </a:r>
            <a:r>
              <a:rPr lang="en-US" altLang="zh-CN" dirty="0"/>
              <a:t>Router Advertisement</a:t>
            </a:r>
            <a:r>
              <a:rPr lang="zh-CN" altLang="en-US" dirty="0"/>
              <a:t>），从通告中获得；主动发送路由器请求（</a:t>
            </a:r>
            <a:r>
              <a:rPr lang="en-US" altLang="zh-CN" dirty="0"/>
              <a:t>Router Solicitation</a:t>
            </a:r>
            <a:r>
              <a:rPr lang="zh-CN" altLang="en-US" dirty="0"/>
              <a:t>），路由器回应路由器通告后，主机从通告中获得。</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51227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0BCEC0B-28D6-47F9-A2BB-B86B194BF6A4}"/>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A15603-D305-4B77-9378-BDD86D1D497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14517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E92DEA57-81EB-4C57-BEB8-AA45FC165D78}"/>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1D4E0E8C-9324-4576-9768-DF5FAE159A7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6412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0155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460221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73A3333B-37B1-46E5-A182-965098F3AA21}"/>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155C6990-6744-4422-BAF6-E31E2A93DAC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1528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39072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28641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44164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p:txBody>
          <a:bodyPr/>
          <a:lstStyle/>
          <a:p>
            <a:r>
              <a:rPr lang="zh-CN" altLang="en-US"/>
              <a:t>经常网关路由器发现报文从其它网关路由器转发更好，它就会发送重定向报文告知报文的发送者，让报文发送者选择另一个网关路由器。</a:t>
            </a:r>
          </a:p>
          <a:p>
            <a:pPr lvl="1"/>
            <a:r>
              <a:rPr lang="zh-CN" altLang="en-US"/>
              <a:t>报文格式中</a:t>
            </a:r>
            <a:r>
              <a:rPr lang="en-US" altLang="zh-CN"/>
              <a:t>Type</a:t>
            </a:r>
            <a:r>
              <a:rPr lang="zh-CN" altLang="en-US"/>
              <a:t>为</a:t>
            </a:r>
            <a:r>
              <a:rPr lang="en-US" altLang="zh-CN"/>
              <a:t>137</a:t>
            </a:r>
            <a:r>
              <a:rPr lang="zh-CN" altLang="en-US"/>
              <a:t>，</a:t>
            </a:r>
            <a:r>
              <a:rPr lang="en-US" altLang="zh-CN"/>
              <a:t>Code</a:t>
            </a:r>
            <a:r>
              <a:rPr lang="zh-CN" altLang="en-US"/>
              <a:t>为</a:t>
            </a:r>
            <a:r>
              <a:rPr lang="en-US" altLang="zh-CN"/>
              <a:t>0</a:t>
            </a:r>
            <a:r>
              <a:rPr lang="zh-CN" altLang="en-US"/>
              <a:t>；</a:t>
            </a:r>
          </a:p>
          <a:p>
            <a:pPr lvl="1"/>
            <a:r>
              <a:rPr lang="en-US" altLang="zh-CN"/>
              <a:t>Target Address</a:t>
            </a:r>
            <a:r>
              <a:rPr lang="zh-CN" altLang="en-US"/>
              <a:t>是更好的路径下一跳地址；</a:t>
            </a:r>
          </a:p>
          <a:p>
            <a:pPr lvl="1"/>
            <a:r>
              <a:rPr lang="en-US" altLang="zh-CN"/>
              <a:t>Destination Address</a:t>
            </a:r>
            <a:r>
              <a:rPr lang="zh-CN" altLang="en-US"/>
              <a:t>是需要重定向转发的报文的目的地址。</a:t>
            </a:r>
          </a:p>
          <a:p>
            <a:endParaRPr lang="zh-CN" altLang="en-US" dirty="0"/>
          </a:p>
        </p:txBody>
      </p:sp>
      <p:sp>
        <p:nvSpPr>
          <p:cNvPr id="3" name="幻灯片图像占位符 2">
            <a:extLst>
              <a:ext uri="{FF2B5EF4-FFF2-40B4-BE49-F238E27FC236}">
                <a16:creationId xmlns:a16="http://schemas.microsoft.com/office/drawing/2014/main" id="{23080134-501D-4EB3-9A61-581EC7B3882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42277575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3"/>
          <p:cNvSpPr>
            <a:spLocks noGrp="1" noChangeArrowheads="1"/>
          </p:cNvSpPr>
          <p:nvPr>
            <p:ph type="body" idx="1"/>
          </p:nvPr>
        </p:nvSpPr>
        <p:spPr/>
        <p:txBody>
          <a:bodyPr/>
          <a:lstStyle/>
          <a:p>
            <a:r>
              <a:rPr lang="zh-CN" altLang="en-US" dirty="0"/>
              <a:t>下面是一个具体的例子，假设主机</a:t>
            </a:r>
            <a:r>
              <a:rPr lang="en-US" altLang="zh-CN" dirty="0"/>
              <a:t>A</a:t>
            </a:r>
            <a:r>
              <a:rPr lang="zh-CN" altLang="en-US" dirty="0"/>
              <a:t>想与主机</a:t>
            </a:r>
            <a:r>
              <a:rPr lang="en-US" altLang="zh-CN" dirty="0"/>
              <a:t>B</a:t>
            </a:r>
            <a:r>
              <a:rPr lang="zh-CN" altLang="en-US" dirty="0"/>
              <a:t>通讯，主机</a:t>
            </a:r>
            <a:r>
              <a:rPr lang="en-US" altLang="zh-CN" dirty="0"/>
              <a:t>A</a:t>
            </a:r>
            <a:r>
              <a:rPr lang="zh-CN" altLang="en-US" dirty="0"/>
              <a:t>的默认网关路由器是</a:t>
            </a:r>
            <a:r>
              <a:rPr lang="en-US" altLang="zh-CN" dirty="0"/>
              <a:t>RTA</a:t>
            </a:r>
            <a:r>
              <a:rPr lang="zh-CN" altLang="en-US" dirty="0"/>
              <a:t>，那么当</a:t>
            </a:r>
            <a:r>
              <a:rPr lang="en-US" altLang="zh-CN" dirty="0"/>
              <a:t>A</a:t>
            </a:r>
            <a:r>
              <a:rPr lang="zh-CN" altLang="en-US" dirty="0"/>
              <a:t>发送报文给</a:t>
            </a:r>
            <a:r>
              <a:rPr lang="en-US" altLang="zh-CN" dirty="0"/>
              <a:t>B</a:t>
            </a:r>
            <a:r>
              <a:rPr lang="zh-CN" altLang="en-US" dirty="0"/>
              <a:t>时报文会被送到</a:t>
            </a:r>
            <a:r>
              <a:rPr lang="en-US" altLang="zh-CN" dirty="0"/>
              <a:t>RTA</a:t>
            </a:r>
            <a:r>
              <a:rPr lang="zh-CN" altLang="en-US" dirty="0"/>
              <a:t>。</a:t>
            </a:r>
          </a:p>
          <a:p>
            <a:r>
              <a:rPr lang="en-US" altLang="zh-CN" dirty="0"/>
              <a:t>RTA</a:t>
            </a:r>
            <a:r>
              <a:rPr lang="zh-CN" altLang="en-US" dirty="0"/>
              <a:t>接收到</a:t>
            </a:r>
            <a:r>
              <a:rPr lang="en-US" altLang="zh-CN" dirty="0"/>
              <a:t>A</a:t>
            </a:r>
            <a:r>
              <a:rPr lang="zh-CN" altLang="en-US" dirty="0"/>
              <a:t>发送的报文以后会发现实际上主机</a:t>
            </a:r>
            <a:r>
              <a:rPr lang="en-US" altLang="zh-CN" dirty="0"/>
              <a:t>A</a:t>
            </a:r>
            <a:r>
              <a:rPr lang="zh-CN" altLang="en-US" dirty="0"/>
              <a:t>直接发送给路由器</a:t>
            </a:r>
            <a:r>
              <a:rPr lang="en-US" altLang="zh-CN" dirty="0"/>
              <a:t>RTB</a:t>
            </a:r>
            <a:r>
              <a:rPr lang="zh-CN" altLang="en-US" dirty="0"/>
              <a:t>更好，它将发送一个</a:t>
            </a:r>
            <a:r>
              <a:rPr lang="en-US" altLang="zh-CN" dirty="0"/>
              <a:t>ICMPv6</a:t>
            </a:r>
            <a:r>
              <a:rPr lang="zh-CN" altLang="en-US" dirty="0"/>
              <a:t>重定向报文给主机</a:t>
            </a:r>
            <a:r>
              <a:rPr lang="en-US" altLang="zh-CN" dirty="0"/>
              <a:t>A</a:t>
            </a:r>
            <a:r>
              <a:rPr lang="zh-CN" altLang="en-US" dirty="0"/>
              <a:t>，其中</a:t>
            </a:r>
            <a:r>
              <a:rPr lang="en-US" altLang="zh-CN" dirty="0"/>
              <a:t>Target Address</a:t>
            </a:r>
            <a:r>
              <a:rPr lang="zh-CN" altLang="en-US" dirty="0"/>
              <a:t>为</a:t>
            </a:r>
            <a:r>
              <a:rPr lang="en-US" altLang="zh-CN" dirty="0"/>
              <a:t>RTB</a:t>
            </a:r>
            <a:r>
              <a:rPr lang="zh-CN" altLang="en-US" dirty="0"/>
              <a:t>，</a:t>
            </a:r>
            <a:r>
              <a:rPr lang="en-US" altLang="zh-CN" dirty="0"/>
              <a:t>Destination Address</a:t>
            </a:r>
            <a:r>
              <a:rPr lang="zh-CN" altLang="en-US" dirty="0"/>
              <a:t>为主机</a:t>
            </a:r>
            <a:r>
              <a:rPr lang="en-US" altLang="zh-CN" dirty="0"/>
              <a:t>B</a:t>
            </a:r>
            <a:r>
              <a:rPr lang="zh-CN" altLang="en-US" dirty="0"/>
              <a:t>。</a:t>
            </a:r>
          </a:p>
          <a:p>
            <a:r>
              <a:rPr lang="zh-CN" altLang="en-US" dirty="0"/>
              <a:t>主机</a:t>
            </a:r>
            <a:r>
              <a:rPr lang="en-US" altLang="zh-CN" dirty="0"/>
              <a:t>A</a:t>
            </a:r>
            <a:r>
              <a:rPr lang="zh-CN" altLang="en-US" dirty="0"/>
              <a:t>接收到了重定向报文之后，会在默认路由表中添加一个主机路由，以后发往主机</a:t>
            </a:r>
            <a:r>
              <a:rPr lang="en-US" altLang="zh-CN" dirty="0"/>
              <a:t>B</a:t>
            </a:r>
            <a:r>
              <a:rPr lang="zh-CN" altLang="en-US" dirty="0"/>
              <a:t>的报文就直接给</a:t>
            </a:r>
            <a:r>
              <a:rPr lang="en-US" altLang="zh-CN" dirty="0"/>
              <a:t>RTB</a:t>
            </a:r>
            <a:r>
              <a:rPr lang="zh-CN" altLang="en-US" dirty="0"/>
              <a:t>。</a:t>
            </a:r>
          </a:p>
          <a:p>
            <a:r>
              <a:rPr lang="zh-CN" altLang="en-US" dirty="0"/>
              <a:t>这就是重定向的一个简单过程，其中会有个问题：</a:t>
            </a:r>
            <a:r>
              <a:rPr lang="en-US" altLang="zh-CN" dirty="0"/>
              <a:t>RTA</a:t>
            </a:r>
            <a:r>
              <a:rPr lang="zh-CN" altLang="en-US" dirty="0"/>
              <a:t>如何知道去往主机</a:t>
            </a:r>
            <a:r>
              <a:rPr lang="en-US" altLang="zh-CN" dirty="0"/>
              <a:t>B</a:t>
            </a:r>
            <a:r>
              <a:rPr lang="zh-CN" altLang="en-US" dirty="0"/>
              <a:t>的路径通过</a:t>
            </a:r>
            <a:r>
              <a:rPr lang="en-US" altLang="zh-CN" dirty="0"/>
              <a:t>RTB</a:t>
            </a:r>
            <a:r>
              <a:rPr lang="zh-CN" altLang="en-US" dirty="0"/>
              <a:t>更好呢？其实这个很简单，因为</a:t>
            </a:r>
            <a:r>
              <a:rPr lang="en-US" altLang="zh-CN" dirty="0"/>
              <a:t>RTA</a:t>
            </a:r>
            <a:r>
              <a:rPr lang="zh-CN" altLang="en-US" dirty="0"/>
              <a:t>会发现报文进入的接口就是报文路由得出接口，也就是说发往主机</a:t>
            </a:r>
            <a:r>
              <a:rPr lang="en-US" altLang="zh-CN" dirty="0"/>
              <a:t>B</a:t>
            </a:r>
            <a:r>
              <a:rPr lang="zh-CN" altLang="en-US" dirty="0"/>
              <a:t>的路由实际上只是在</a:t>
            </a:r>
            <a:r>
              <a:rPr lang="en-US" altLang="zh-CN" dirty="0"/>
              <a:t>RTA</a:t>
            </a:r>
            <a:r>
              <a:rPr lang="zh-CN" altLang="en-US" dirty="0"/>
              <a:t>上转了一圈出来了，然后转发到</a:t>
            </a:r>
            <a:r>
              <a:rPr lang="en-US" altLang="zh-CN" dirty="0"/>
              <a:t>RTB</a:t>
            </a:r>
            <a:r>
              <a:rPr lang="zh-CN" altLang="en-US" dirty="0"/>
              <a:t>，据此，</a:t>
            </a:r>
            <a:r>
              <a:rPr lang="en-US" altLang="zh-CN" dirty="0"/>
              <a:t>RTA</a:t>
            </a:r>
            <a:r>
              <a:rPr lang="zh-CN" altLang="en-US" dirty="0"/>
              <a:t>能判断出直接给</a:t>
            </a:r>
            <a:r>
              <a:rPr lang="en-US" altLang="zh-CN" dirty="0"/>
              <a:t>RTB</a:t>
            </a:r>
            <a:r>
              <a:rPr lang="zh-CN" altLang="en-US" dirty="0"/>
              <a:t>是更好的路径。</a:t>
            </a:r>
          </a:p>
        </p:txBody>
      </p:sp>
      <p:sp>
        <p:nvSpPr>
          <p:cNvPr id="3" name="幻灯片图像占位符 2">
            <a:extLst>
              <a:ext uri="{FF2B5EF4-FFF2-40B4-BE49-F238E27FC236}">
                <a16:creationId xmlns:a16="http://schemas.microsoft.com/office/drawing/2014/main" id="{342B6F40-A4A0-40D3-A46F-7BB544447D62}"/>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6107443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3"/>
          <p:cNvSpPr>
            <a:spLocks noGrp="1" noChangeArrowheads="1"/>
          </p:cNvSpPr>
          <p:nvPr>
            <p:ph type="body" idx="1"/>
          </p:nvPr>
        </p:nvSpPr>
        <p:spPr/>
        <p:txBody>
          <a:bodyPr/>
          <a:lstStyle/>
          <a:p>
            <a:r>
              <a:rPr lang="zh-CN" altLang="en-US" dirty="0"/>
              <a:t>前面学习的关于</a:t>
            </a:r>
            <a:r>
              <a:rPr lang="en-US" altLang="zh-CN" dirty="0"/>
              <a:t>IPv6</a:t>
            </a:r>
            <a:r>
              <a:rPr lang="zh-CN" altLang="en-US" dirty="0"/>
              <a:t>报文转发相关知识的时候知道，</a:t>
            </a:r>
            <a:r>
              <a:rPr lang="en-US" altLang="zh-CN" dirty="0"/>
              <a:t>IPv6</a:t>
            </a:r>
            <a:r>
              <a:rPr lang="zh-CN" altLang="en-US" dirty="0"/>
              <a:t>报文在转发的过程中是不进行分片操作的，当然也不进行分片报文的整合工作。</a:t>
            </a:r>
            <a:r>
              <a:rPr lang="en-US" altLang="zh-CN" dirty="0"/>
              <a:t>IPv6</a:t>
            </a:r>
            <a:r>
              <a:rPr lang="zh-CN" altLang="en-US" dirty="0"/>
              <a:t>报文仅在源节点进行分片，在目的节点进行组装。那么这会产生一个问题，源节点将报文到底分成多大的呢？很简单，为了所有的报文都能在路径上畅通无阻，那么分片的报文大小不能超过路径上最小的</a:t>
            </a:r>
            <a:r>
              <a:rPr lang="en-US" altLang="zh-CN" dirty="0"/>
              <a:t>MTU</a:t>
            </a:r>
            <a:r>
              <a:rPr lang="zh-CN" altLang="en-US" dirty="0"/>
              <a:t>，也就是</a:t>
            </a:r>
            <a:r>
              <a:rPr lang="en-US" altLang="zh-CN" dirty="0"/>
              <a:t>PMTU——</a:t>
            </a:r>
            <a:r>
              <a:rPr lang="zh-CN" altLang="en-US" dirty="0"/>
              <a:t>路径</a:t>
            </a:r>
            <a:r>
              <a:rPr lang="en-US" altLang="zh-CN" dirty="0"/>
              <a:t>MTU</a:t>
            </a:r>
            <a:r>
              <a:rPr lang="zh-CN" altLang="en-US" dirty="0"/>
              <a:t>。</a:t>
            </a:r>
          </a:p>
          <a:p>
            <a:r>
              <a:rPr lang="en-US" altLang="zh-CN" dirty="0"/>
              <a:t>RFC1981</a:t>
            </a:r>
            <a:r>
              <a:rPr lang="zh-CN" altLang="en-US" dirty="0"/>
              <a:t>中定义了</a:t>
            </a:r>
            <a:r>
              <a:rPr lang="en-US" altLang="zh-CN" dirty="0"/>
              <a:t>PMTU</a:t>
            </a:r>
            <a:r>
              <a:rPr lang="zh-CN" altLang="en-US" dirty="0"/>
              <a:t>发现的机制，它是通过</a:t>
            </a:r>
            <a:r>
              <a:rPr lang="en-US" altLang="zh-CN" dirty="0"/>
              <a:t>ICMPv6</a:t>
            </a:r>
            <a:r>
              <a:rPr lang="zh-CN" altLang="en-US" dirty="0"/>
              <a:t>的</a:t>
            </a:r>
            <a:r>
              <a:rPr lang="en-US" altLang="zh-CN" dirty="0"/>
              <a:t>Packet Too Big</a:t>
            </a:r>
            <a:r>
              <a:rPr lang="zh-CN" altLang="en-US" dirty="0"/>
              <a:t>报文来完成的。首先源节点假设</a:t>
            </a:r>
            <a:r>
              <a:rPr lang="en-US" altLang="zh-CN" dirty="0"/>
              <a:t>PMTU</a:t>
            </a:r>
            <a:r>
              <a:rPr lang="zh-CN" altLang="en-US" dirty="0"/>
              <a:t>就是其出接口的</a:t>
            </a:r>
            <a:r>
              <a:rPr lang="en-US" altLang="zh-CN" dirty="0"/>
              <a:t>MTU</a:t>
            </a:r>
            <a:r>
              <a:rPr lang="zh-CN" altLang="en-US" dirty="0"/>
              <a:t>，发出报文，当转发路径上存在一个小于当前假设的</a:t>
            </a:r>
            <a:r>
              <a:rPr lang="en-US" altLang="zh-CN" dirty="0"/>
              <a:t>PMTU</a:t>
            </a:r>
            <a:r>
              <a:rPr lang="zh-CN" altLang="en-US" dirty="0"/>
              <a:t>时，就会向源节点发送</a:t>
            </a:r>
            <a:r>
              <a:rPr lang="en-US" altLang="zh-CN" dirty="0"/>
              <a:t>Packet Too Big</a:t>
            </a:r>
            <a:r>
              <a:rPr lang="zh-CN" altLang="en-US" dirty="0"/>
              <a:t>报文，并且携带自己的</a:t>
            </a:r>
            <a:r>
              <a:rPr lang="en-US" altLang="zh-CN" dirty="0"/>
              <a:t>MTU</a:t>
            </a:r>
            <a:r>
              <a:rPr lang="zh-CN" altLang="en-US" dirty="0"/>
              <a:t>值，此后源节点将</a:t>
            </a:r>
            <a:r>
              <a:rPr lang="en-US" altLang="zh-CN" dirty="0"/>
              <a:t>PMTU</a:t>
            </a:r>
            <a:r>
              <a:rPr lang="zh-CN" altLang="en-US" dirty="0"/>
              <a:t>的假设值更改为新收到的</a:t>
            </a:r>
            <a:r>
              <a:rPr lang="en-US" altLang="zh-CN" dirty="0"/>
              <a:t>MTU</a:t>
            </a:r>
            <a:r>
              <a:rPr lang="zh-CN" altLang="en-US" dirty="0"/>
              <a:t>值。如此反复，直到报文到达目的地之后，源节点就能知道到达某个目的地的</a:t>
            </a:r>
            <a:r>
              <a:rPr lang="en-US" altLang="zh-CN" dirty="0"/>
              <a:t>PMTU</a:t>
            </a:r>
            <a:r>
              <a:rPr lang="zh-CN" altLang="en-US" dirty="0"/>
              <a:t>了。</a:t>
            </a:r>
          </a:p>
          <a:p>
            <a:r>
              <a:rPr lang="zh-CN" altLang="en-US" dirty="0"/>
              <a:t>假设源到目的要先后经过</a:t>
            </a:r>
            <a:r>
              <a:rPr lang="en-US" altLang="zh-CN" dirty="0"/>
              <a:t>4</a:t>
            </a:r>
            <a:r>
              <a:rPr lang="zh-CN" altLang="en-US" dirty="0"/>
              <a:t>条链路，链路地</a:t>
            </a:r>
            <a:r>
              <a:rPr lang="en-US" altLang="zh-CN" dirty="0"/>
              <a:t>MTU</a:t>
            </a:r>
            <a:r>
              <a:rPr lang="zh-CN" altLang="en-US" dirty="0"/>
              <a:t>分别是</a:t>
            </a:r>
            <a:r>
              <a:rPr lang="en-US" altLang="zh-CN" dirty="0"/>
              <a:t>1500</a:t>
            </a:r>
            <a:r>
              <a:rPr lang="zh-CN" altLang="en-US" dirty="0"/>
              <a:t>、</a:t>
            </a:r>
            <a:r>
              <a:rPr lang="en-US" altLang="zh-CN" dirty="0"/>
              <a:t>1500</a:t>
            </a:r>
            <a:r>
              <a:rPr lang="zh-CN" altLang="en-US" dirty="0"/>
              <a:t>、</a:t>
            </a:r>
            <a:r>
              <a:rPr lang="en-US" altLang="zh-CN" dirty="0"/>
              <a:t>1400</a:t>
            </a:r>
            <a:r>
              <a:rPr lang="zh-CN" altLang="en-US" dirty="0"/>
              <a:t>、</a:t>
            </a:r>
            <a:r>
              <a:rPr lang="en-US" altLang="zh-CN" dirty="0"/>
              <a:t>1300</a:t>
            </a:r>
            <a:r>
              <a:rPr lang="zh-CN" altLang="en-US" dirty="0"/>
              <a:t>，当源发送一个分片报文的时候，首先分成</a:t>
            </a:r>
            <a:r>
              <a:rPr lang="en-US" altLang="zh-CN" dirty="0"/>
              <a:t>1500</a:t>
            </a:r>
            <a:r>
              <a:rPr lang="zh-CN" altLang="en-US" dirty="0"/>
              <a:t>大小的片，当到达</a:t>
            </a:r>
            <a:r>
              <a:rPr lang="en-US" altLang="zh-CN" dirty="0"/>
              <a:t>1400</a:t>
            </a:r>
            <a:r>
              <a:rPr lang="zh-CN" altLang="en-US" dirty="0"/>
              <a:t>的出接口时，路由器就会返回</a:t>
            </a:r>
            <a:r>
              <a:rPr lang="en-US" altLang="zh-CN" dirty="0"/>
              <a:t>Packet Too Big</a:t>
            </a:r>
            <a:r>
              <a:rPr lang="zh-CN" altLang="en-US" dirty="0"/>
              <a:t>错误，同时携带</a:t>
            </a:r>
            <a:r>
              <a:rPr lang="en-US" altLang="zh-CN" dirty="0"/>
              <a:t>1400</a:t>
            </a:r>
            <a:r>
              <a:rPr lang="zh-CN" altLang="en-US" dirty="0"/>
              <a:t>的</a:t>
            </a:r>
            <a:r>
              <a:rPr lang="en-US" altLang="zh-CN" dirty="0"/>
              <a:t>MTU</a:t>
            </a:r>
            <a:r>
              <a:rPr lang="zh-CN" altLang="en-US" dirty="0"/>
              <a:t>值。源接收到之后就会重新分成</a:t>
            </a:r>
            <a:r>
              <a:rPr lang="en-US" altLang="zh-CN" dirty="0"/>
              <a:t>1400</a:t>
            </a:r>
            <a:r>
              <a:rPr lang="zh-CN" altLang="en-US" dirty="0"/>
              <a:t>大小的片，当到达</a:t>
            </a:r>
            <a:r>
              <a:rPr lang="en-US" altLang="zh-CN" dirty="0"/>
              <a:t>1300</a:t>
            </a:r>
            <a:r>
              <a:rPr lang="zh-CN" altLang="en-US" dirty="0"/>
              <a:t>的出接口时，同样返回</a:t>
            </a:r>
            <a:r>
              <a:rPr lang="en-US" altLang="zh-CN" dirty="0"/>
              <a:t>Packet Too Big</a:t>
            </a:r>
            <a:r>
              <a:rPr lang="zh-CN" altLang="en-US" dirty="0"/>
              <a:t>错误，携带</a:t>
            </a:r>
            <a:r>
              <a:rPr lang="en-US" altLang="zh-CN" dirty="0"/>
              <a:t>1300</a:t>
            </a:r>
            <a:r>
              <a:rPr lang="zh-CN" altLang="en-US" dirty="0"/>
              <a:t>的</a:t>
            </a:r>
            <a:r>
              <a:rPr lang="en-US" altLang="zh-CN" dirty="0"/>
              <a:t>MTU</a:t>
            </a:r>
            <a:r>
              <a:rPr lang="zh-CN" altLang="en-US" dirty="0"/>
              <a:t>值。之后源重新分成</a:t>
            </a:r>
            <a:r>
              <a:rPr lang="en-US" altLang="zh-CN" dirty="0"/>
              <a:t>1300</a:t>
            </a:r>
            <a:r>
              <a:rPr lang="zh-CN" altLang="en-US" dirty="0"/>
              <a:t>的报文，最终到达目的地，这样就找到了该路径的</a:t>
            </a:r>
            <a:r>
              <a:rPr lang="en-US" altLang="zh-CN" dirty="0"/>
              <a:t>PMTU</a:t>
            </a:r>
            <a:r>
              <a:rPr lang="zh-CN" altLang="en-US" dirty="0"/>
              <a:t>。</a:t>
            </a:r>
          </a:p>
          <a:p>
            <a:endParaRPr lang="zh-CN" altLang="en-US" dirty="0"/>
          </a:p>
        </p:txBody>
      </p:sp>
      <p:sp>
        <p:nvSpPr>
          <p:cNvPr id="3" name="幻灯片图像占位符 2">
            <a:extLst>
              <a:ext uri="{FF2B5EF4-FFF2-40B4-BE49-F238E27FC236}">
                <a16:creationId xmlns:a16="http://schemas.microsoft.com/office/drawing/2014/main" id="{972AC2E1-C028-4743-8021-A8FF58C56606}"/>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45356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3"/>
          <p:cNvSpPr>
            <a:spLocks noGrp="1" noChangeArrowheads="1"/>
          </p:cNvSpPr>
          <p:nvPr>
            <p:ph type="body" idx="1"/>
          </p:nvPr>
        </p:nvSpPr>
        <p:spPr/>
        <p:txBody>
          <a:bodyPr/>
          <a:lstStyle/>
          <a:p>
            <a:r>
              <a:rPr lang="zh-CN" altLang="en-US"/>
              <a:t>值得注意的是，只有数据包超过路径上的最小</a:t>
            </a:r>
            <a:r>
              <a:rPr lang="en-US" altLang="zh-CN"/>
              <a:t>MTU</a:t>
            </a:r>
            <a:r>
              <a:rPr lang="zh-CN" altLang="en-US"/>
              <a:t>时，</a:t>
            </a:r>
            <a:r>
              <a:rPr lang="en-US" altLang="zh-CN"/>
              <a:t>PMTU</a:t>
            </a:r>
            <a:r>
              <a:rPr lang="zh-CN" altLang="en-US"/>
              <a:t>发现机制才有意义，因为如果报文很小，小于路径最小的</a:t>
            </a:r>
            <a:r>
              <a:rPr lang="en-US" altLang="zh-CN"/>
              <a:t>MTU</a:t>
            </a:r>
            <a:r>
              <a:rPr lang="zh-CN" altLang="en-US"/>
              <a:t>，就不可能产生</a:t>
            </a:r>
            <a:r>
              <a:rPr lang="en-US" altLang="zh-CN"/>
              <a:t>Packet Too Big</a:t>
            </a:r>
            <a:r>
              <a:rPr lang="zh-CN" altLang="en-US"/>
              <a:t>报文。</a:t>
            </a:r>
          </a:p>
          <a:p>
            <a:r>
              <a:rPr lang="zh-CN" altLang="en-US"/>
              <a:t>由于</a:t>
            </a:r>
            <a:r>
              <a:rPr lang="en-US" altLang="zh-CN"/>
              <a:t>IPv6</a:t>
            </a:r>
            <a:r>
              <a:rPr lang="zh-CN" altLang="en-US"/>
              <a:t>要求链路层所支持的最小</a:t>
            </a:r>
            <a:r>
              <a:rPr lang="en-US" altLang="zh-CN"/>
              <a:t>MTU</a:t>
            </a:r>
            <a:r>
              <a:rPr lang="zh-CN" altLang="en-US"/>
              <a:t>为</a:t>
            </a:r>
            <a:r>
              <a:rPr lang="en-US" altLang="zh-CN"/>
              <a:t>1280</a:t>
            </a:r>
            <a:r>
              <a:rPr lang="zh-CN" altLang="en-US"/>
              <a:t>，所以</a:t>
            </a:r>
            <a:r>
              <a:rPr lang="en-US" altLang="zh-CN"/>
              <a:t>PMTU</a:t>
            </a:r>
            <a:r>
              <a:rPr lang="zh-CN" altLang="en-US"/>
              <a:t>的值不会小于</a:t>
            </a:r>
            <a:r>
              <a:rPr lang="en-US" altLang="zh-CN"/>
              <a:t>1280</a:t>
            </a:r>
            <a:r>
              <a:rPr lang="zh-CN" altLang="en-US"/>
              <a:t>。而最大的</a:t>
            </a:r>
            <a:r>
              <a:rPr lang="en-US" altLang="zh-CN"/>
              <a:t>PMTU</a:t>
            </a:r>
            <a:r>
              <a:rPr lang="zh-CN" altLang="en-US"/>
              <a:t>一般由链路层决定，如果链路层是一个隧道，那么支持的</a:t>
            </a:r>
            <a:r>
              <a:rPr lang="en-US" altLang="zh-CN"/>
              <a:t>PMTU</a:t>
            </a:r>
            <a:r>
              <a:rPr lang="zh-CN" altLang="en-US"/>
              <a:t>可能很大。</a:t>
            </a:r>
          </a:p>
          <a:p>
            <a:endParaRPr lang="zh-CN" altLang="en-US"/>
          </a:p>
        </p:txBody>
      </p:sp>
      <p:sp>
        <p:nvSpPr>
          <p:cNvPr id="3" name="幻灯片图像占位符 2">
            <a:extLst>
              <a:ext uri="{FF2B5EF4-FFF2-40B4-BE49-F238E27FC236}">
                <a16:creationId xmlns:a16="http://schemas.microsoft.com/office/drawing/2014/main" id="{3DD15995-D95D-42CB-AF0E-32A34062460D}"/>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8942488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471435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0" name="Rectangle 3">
            <a:extLst>
              <a:ext uri="{FF2B5EF4-FFF2-40B4-BE49-F238E27FC236}">
                <a16:creationId xmlns:a16="http://schemas.microsoft.com/office/drawing/2014/main" id="{545E550D-05B7-4C45-BA89-5E6840EB21C6}"/>
              </a:ext>
            </a:extLst>
          </p:cNvPr>
          <p:cNvSpPr>
            <a:spLocks noGrp="1" noChangeArrowheads="1"/>
          </p:cNvSpPr>
          <p:nvPr>
            <p:ph type="body" idx="1"/>
          </p:nvPr>
        </p:nvSpPr>
        <p:spPr/>
        <p:txBody>
          <a:bodyPr/>
          <a:lstStyle/>
          <a:p>
            <a:r>
              <a:rPr lang="en-US" altLang="zh-CN"/>
              <a:t>IPv6</a:t>
            </a:r>
            <a:r>
              <a:rPr lang="zh-CN" altLang="en-US"/>
              <a:t>与</a:t>
            </a:r>
            <a:r>
              <a:rPr lang="en-US" altLang="zh-CN"/>
              <a:t>IPv4</a:t>
            </a:r>
            <a:r>
              <a:rPr lang="zh-CN" altLang="en-US"/>
              <a:t>共存技术：</a:t>
            </a:r>
          </a:p>
          <a:p>
            <a:pPr lvl="1"/>
            <a:r>
              <a:rPr lang="zh-CN" altLang="en-US"/>
              <a:t>双协议栈：</a:t>
            </a:r>
          </a:p>
          <a:p>
            <a:pPr lvl="2"/>
            <a:r>
              <a:rPr lang="en-US" altLang="zh-CN"/>
              <a:t>IPv6</a:t>
            </a:r>
            <a:r>
              <a:rPr lang="zh-CN" altLang="en-US"/>
              <a:t>节点同时支持</a:t>
            </a:r>
            <a:r>
              <a:rPr lang="en-US" altLang="zh-CN"/>
              <a:t>IPv6</a:t>
            </a:r>
            <a:r>
              <a:rPr lang="zh-CN" altLang="en-US"/>
              <a:t>和</a:t>
            </a:r>
            <a:r>
              <a:rPr lang="en-US" altLang="zh-CN"/>
              <a:t>IPv4</a:t>
            </a:r>
            <a:r>
              <a:rPr lang="zh-CN" altLang="en-US"/>
              <a:t>协议栈。</a:t>
            </a:r>
          </a:p>
          <a:p>
            <a:pPr lvl="1"/>
            <a:r>
              <a:rPr lang="zh-CN" altLang="en-US"/>
              <a:t>隧道：</a:t>
            </a:r>
          </a:p>
          <a:p>
            <a:pPr lvl="2"/>
            <a:r>
              <a:rPr lang="en-US" altLang="zh-CN"/>
              <a:t>IPv6</a:t>
            </a:r>
            <a:r>
              <a:rPr lang="zh-CN" altLang="en-US"/>
              <a:t>报文作为</a:t>
            </a:r>
            <a:r>
              <a:rPr lang="en-US" altLang="zh-CN"/>
              <a:t>IPv4</a:t>
            </a:r>
            <a:r>
              <a:rPr lang="zh-CN" altLang="en-US"/>
              <a:t>的载荷，由</a:t>
            </a:r>
            <a:r>
              <a:rPr lang="en-US" altLang="zh-CN"/>
              <a:t>IPv4 Internet</a:t>
            </a:r>
            <a:r>
              <a:rPr lang="zh-CN" altLang="en-US"/>
              <a:t>中连接多个</a:t>
            </a:r>
            <a:r>
              <a:rPr lang="en-US" altLang="zh-CN"/>
              <a:t>IPv6</a:t>
            </a:r>
            <a:r>
              <a:rPr lang="zh-CN" altLang="en-US"/>
              <a:t>孤岛。</a:t>
            </a:r>
          </a:p>
          <a:p>
            <a:r>
              <a:rPr lang="en-US" altLang="zh-CN"/>
              <a:t>IPv6</a:t>
            </a:r>
            <a:r>
              <a:rPr lang="zh-CN" altLang="en-US"/>
              <a:t>与</a:t>
            </a:r>
            <a:r>
              <a:rPr lang="en-US" altLang="zh-CN"/>
              <a:t>IPv4</a:t>
            </a:r>
            <a:r>
              <a:rPr lang="zh-CN" altLang="en-US"/>
              <a:t>互通技术：</a:t>
            </a:r>
          </a:p>
          <a:p>
            <a:pPr lvl="1"/>
            <a:r>
              <a:rPr lang="zh-CN" altLang="en-US"/>
              <a:t>提供</a:t>
            </a:r>
            <a:r>
              <a:rPr lang="en-US" altLang="zh-CN"/>
              <a:t>IPv6</a:t>
            </a:r>
            <a:r>
              <a:rPr lang="zh-CN" altLang="en-US"/>
              <a:t>与</a:t>
            </a:r>
            <a:r>
              <a:rPr lang="en-US" altLang="zh-CN"/>
              <a:t>IPv4</a:t>
            </a:r>
            <a:r>
              <a:rPr lang="zh-CN" altLang="en-US"/>
              <a:t>互相访问的技术。</a:t>
            </a:r>
          </a:p>
          <a:p>
            <a:pPr lvl="1"/>
            <a:r>
              <a:rPr lang="zh-CN" altLang="en-US"/>
              <a:t>适用于</a:t>
            </a:r>
            <a:r>
              <a:rPr lang="en-US" altLang="zh-CN"/>
              <a:t>IPv6 Internet</a:t>
            </a:r>
            <a:r>
              <a:rPr lang="zh-CN" altLang="en-US"/>
              <a:t>与</a:t>
            </a:r>
            <a:r>
              <a:rPr lang="en-US" altLang="zh-CN"/>
              <a:t>IPv4 Internet</a:t>
            </a:r>
            <a:r>
              <a:rPr lang="zh-CN" altLang="en-US"/>
              <a:t>共存，而两者又有互相通讯的需求。</a:t>
            </a:r>
          </a:p>
          <a:p>
            <a:endParaRPr lang="zh-CN" altLang="en-US" dirty="0"/>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93214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ICANN(the Internet Corporation for Assigned Names and Numbers)</a:t>
            </a:r>
            <a:r>
              <a:rPr lang="zh-CN" altLang="en-US" dirty="0"/>
              <a:t>是</a:t>
            </a:r>
            <a:r>
              <a:rPr lang="en-US" altLang="zh-CN" dirty="0"/>
              <a:t>Internet</a:t>
            </a:r>
            <a:r>
              <a:rPr lang="zh-CN" altLang="en-US" dirty="0"/>
              <a:t>的中心管理机构。</a:t>
            </a:r>
            <a:endParaRPr lang="en-US" altLang="zh-CN" dirty="0"/>
          </a:p>
          <a:p>
            <a:pPr lvl="0"/>
            <a:r>
              <a:rPr lang="zh-CN" altLang="en-US" dirty="0"/>
              <a:t>并不是所有的地址都会被分配。一些地址被预留，用于广播、测试、私有网络使用等。这些地址被称为专用地址</a:t>
            </a:r>
            <a:r>
              <a:rPr lang="en-US" altLang="zh-CN" dirty="0"/>
              <a:t>(special-use address)</a:t>
            </a:r>
            <a:r>
              <a:rPr lang="zh-CN" altLang="en-US" dirty="0"/>
              <a:t>。你可以查询</a:t>
            </a:r>
            <a:r>
              <a:rPr lang="en-US" altLang="zh-CN" dirty="0"/>
              <a:t>RFC5735</a:t>
            </a:r>
            <a:r>
              <a:rPr lang="zh-CN" altLang="en-US" dirty="0"/>
              <a:t>来了解哪些地址是专用地址。</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272338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双栈技术是</a:t>
            </a:r>
            <a:r>
              <a:rPr lang="en-US" altLang="zh-CN"/>
              <a:t>IPv4</a:t>
            </a:r>
            <a:r>
              <a:rPr lang="zh-CN" altLang="en-US"/>
              <a:t>向</a:t>
            </a:r>
            <a:r>
              <a:rPr lang="en-US" altLang="zh-CN"/>
              <a:t>IPv6</a:t>
            </a:r>
            <a:r>
              <a:rPr lang="zh-CN" altLang="en-US"/>
              <a:t>过渡的一种有效的技术。网络中的节点同时支持</a:t>
            </a:r>
            <a:r>
              <a:rPr lang="en-US" altLang="zh-CN"/>
              <a:t>IPv4</a:t>
            </a:r>
            <a:r>
              <a:rPr lang="zh-CN" altLang="en-US"/>
              <a:t>和</a:t>
            </a:r>
            <a:r>
              <a:rPr lang="en-US" altLang="zh-CN"/>
              <a:t>IPv6</a:t>
            </a:r>
            <a:r>
              <a:rPr lang="zh-CN" altLang="en-US"/>
              <a:t>协议栈，源节点根据目的节点的不同选用不同的协议栈，而网络设备根据报文的协议类型选择不同的协议栈进行处理和转发。双栈可以在一个单一的设备上实现，也可以是一个双栈骨干网。对于双栈骨干网，其中的所有设备必须同时支持</a:t>
            </a:r>
            <a:r>
              <a:rPr lang="en-US" altLang="zh-CN"/>
              <a:t>IPv4/IPv6</a:t>
            </a:r>
            <a:r>
              <a:rPr lang="zh-CN" altLang="en-US"/>
              <a:t>协议栈，连接双栈网络的接口必须同时配置</a:t>
            </a:r>
            <a:r>
              <a:rPr lang="en-US" altLang="zh-CN"/>
              <a:t>IPv4</a:t>
            </a:r>
            <a:r>
              <a:rPr lang="zh-CN" altLang="en-US"/>
              <a:t>地址和</a:t>
            </a:r>
            <a:r>
              <a:rPr lang="en-US" altLang="zh-CN"/>
              <a:t>IPv6</a:t>
            </a:r>
            <a:r>
              <a:rPr lang="zh-CN" altLang="en-US"/>
              <a:t>地址。</a:t>
            </a:r>
            <a:endParaRPr lang="en-US" altLang="zh-CN"/>
          </a:p>
          <a:p>
            <a:pPr lvl="0"/>
            <a:r>
              <a:rPr lang="zh-CN" altLang="en-US"/>
              <a:t>所谓的双栈就是主机或者网络设备同时支持</a:t>
            </a:r>
            <a:r>
              <a:rPr lang="en-US" altLang="zh-CN"/>
              <a:t>IPv4</a:t>
            </a:r>
            <a:r>
              <a:rPr lang="zh-CN" altLang="en-US"/>
              <a:t>及</a:t>
            </a:r>
            <a:r>
              <a:rPr lang="en-US" altLang="zh-CN"/>
              <a:t>IPv6</a:t>
            </a:r>
            <a:r>
              <a:rPr lang="zh-CN" altLang="en-US"/>
              <a:t>双协议栈，如果节点支持双栈，那么它能够同时使用</a:t>
            </a:r>
            <a:r>
              <a:rPr lang="en-US" altLang="zh-CN"/>
              <a:t>V4</a:t>
            </a:r>
            <a:r>
              <a:rPr lang="zh-CN" altLang="en-US"/>
              <a:t>和</a:t>
            </a:r>
            <a:r>
              <a:rPr lang="en-US" altLang="zh-CN"/>
              <a:t>V6</a:t>
            </a:r>
            <a:r>
              <a:rPr lang="zh-CN" altLang="en-US"/>
              <a:t>的协议栈、同时处理</a:t>
            </a:r>
            <a:r>
              <a:rPr lang="en-US" altLang="zh-CN"/>
              <a:t>IPv4</a:t>
            </a:r>
            <a:r>
              <a:rPr lang="zh-CN" altLang="en-US"/>
              <a:t>及</a:t>
            </a:r>
            <a:r>
              <a:rPr lang="en-US" altLang="zh-CN"/>
              <a:t>IPv6</a:t>
            </a:r>
            <a:r>
              <a:rPr lang="zh-CN" altLang="en-US"/>
              <a:t>的数据。在双栈设备上，上层应用会优先选择</a:t>
            </a:r>
            <a:r>
              <a:rPr lang="en-US" altLang="zh-CN"/>
              <a:t>IPv6</a:t>
            </a:r>
            <a:r>
              <a:rPr lang="zh-CN" altLang="en-US"/>
              <a:t>协议栈，而不是</a:t>
            </a:r>
            <a:r>
              <a:rPr lang="en-US" altLang="zh-CN"/>
              <a:t>IPv4</a:t>
            </a:r>
            <a:r>
              <a:rPr lang="zh-CN" altLang="en-US"/>
              <a:t>。 比如，一个同时支持</a:t>
            </a:r>
            <a:r>
              <a:rPr lang="en-US" altLang="zh-CN"/>
              <a:t>v4</a:t>
            </a:r>
            <a:r>
              <a:rPr lang="zh-CN" altLang="en-US"/>
              <a:t>和</a:t>
            </a:r>
            <a:r>
              <a:rPr lang="en-US" altLang="zh-CN"/>
              <a:t>v6</a:t>
            </a:r>
            <a:r>
              <a:rPr lang="zh-CN" altLang="en-US"/>
              <a:t>的应用请求通过</a:t>
            </a:r>
            <a:r>
              <a:rPr lang="en-US" altLang="zh-CN"/>
              <a:t>DNS</a:t>
            </a:r>
            <a:r>
              <a:rPr lang="zh-CN" altLang="en-US"/>
              <a:t>请求地址，会先请求</a:t>
            </a:r>
            <a:r>
              <a:rPr lang="en-US" altLang="zh-CN"/>
              <a:t>AAAA</a:t>
            </a:r>
            <a:r>
              <a:rPr lang="zh-CN" altLang="en-US"/>
              <a:t>记录，如果没有，则再请求</a:t>
            </a:r>
            <a:r>
              <a:rPr lang="en-US" altLang="zh-CN"/>
              <a:t>A</a:t>
            </a:r>
            <a:r>
              <a:rPr lang="zh-CN" altLang="en-US"/>
              <a:t>记录。双栈是</a:t>
            </a:r>
            <a:r>
              <a:rPr lang="en-US" altLang="zh-CN"/>
              <a:t>V4</a:t>
            </a:r>
            <a:r>
              <a:rPr lang="zh-CN" altLang="en-US"/>
              <a:t>、</a:t>
            </a:r>
            <a:r>
              <a:rPr lang="en-US" altLang="zh-CN"/>
              <a:t>V6</a:t>
            </a:r>
            <a:r>
              <a:rPr lang="zh-CN" altLang="en-US"/>
              <a:t>并存及</a:t>
            </a:r>
            <a:r>
              <a:rPr lang="en-US" altLang="zh-CN"/>
              <a:t>IPv6</a:t>
            </a:r>
            <a:r>
              <a:rPr lang="zh-CN" altLang="en-US"/>
              <a:t>过渡技术的基础。</a:t>
            </a:r>
            <a:br>
              <a:rPr lang="zh-CN" altLang="en-US"/>
            </a:br>
            <a:r>
              <a:rPr lang="zh-CN" altLang="en-US"/>
              <a:t>就拿上图来说，路由器就是一个双栈设备，默认情况下路由器本身就已经支持</a:t>
            </a:r>
            <a:r>
              <a:rPr lang="en-US" altLang="zh-CN"/>
              <a:t>IPv4</a:t>
            </a:r>
            <a:r>
              <a:rPr lang="zh-CN" altLang="en-US"/>
              <a:t>，接口上也配置了</a:t>
            </a:r>
            <a:r>
              <a:rPr lang="en-US" altLang="zh-CN"/>
              <a:t>IPv4</a:t>
            </a:r>
            <a:r>
              <a:rPr lang="zh-CN" altLang="en-US"/>
              <a:t>的地址，已经能够正常转发</a:t>
            </a:r>
            <a:r>
              <a:rPr lang="en-US" altLang="zh-CN"/>
              <a:t>IPv4</a:t>
            </a:r>
            <a:r>
              <a:rPr lang="zh-CN" altLang="en-US"/>
              <a:t>的报文，此刻在激活路由器的</a:t>
            </a:r>
            <a:r>
              <a:rPr lang="en-US" altLang="zh-CN"/>
              <a:t>IPv6</a:t>
            </a:r>
            <a:r>
              <a:rPr lang="zh-CN" altLang="en-US"/>
              <a:t>数据转发能力，再为接口分配</a:t>
            </a:r>
            <a:r>
              <a:rPr lang="en-US" altLang="zh-CN"/>
              <a:t>IPv6</a:t>
            </a:r>
            <a:r>
              <a:rPr lang="zh-CN" altLang="en-US"/>
              <a:t>的单播地址，那么这个接口又有了</a:t>
            </a:r>
            <a:r>
              <a:rPr lang="en-US" altLang="zh-CN"/>
              <a:t>IPv6</a:t>
            </a:r>
            <a:r>
              <a:rPr lang="zh-CN" altLang="en-US"/>
              <a:t>数据转发能力。当然，此时对于路由器而言，</a:t>
            </a:r>
            <a:r>
              <a:rPr lang="en-US" altLang="zh-CN"/>
              <a:t>IPv4</a:t>
            </a:r>
            <a:r>
              <a:rPr lang="zh-CN" altLang="en-US"/>
              <a:t>及</a:t>
            </a:r>
            <a:r>
              <a:rPr lang="en-US" altLang="zh-CN"/>
              <a:t>IPv6</a:t>
            </a:r>
            <a:r>
              <a:rPr lang="zh-CN" altLang="en-US"/>
              <a:t>协议栈互不干扰，独立工作。</a:t>
            </a:r>
            <a:endParaRPr lang="en-US" altLang="zh-CN"/>
          </a:p>
          <a:p>
            <a:endParaRPr lang="en-US" altLang="zh-CN"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819810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如果一个边界设备要与多个设备建立手动隧道，就需要在设备上配置多个隧道，配置比较麻烦。所以手动隧道通常用于两个边界路由器之间，为两个</a:t>
            </a:r>
            <a:r>
              <a:rPr lang="en-US" altLang="zh-CN"/>
              <a:t>IPv6</a:t>
            </a:r>
            <a:r>
              <a:rPr lang="zh-CN" altLang="en-US"/>
              <a:t>网络提供连接。</a:t>
            </a:r>
            <a:endParaRPr lang="en-US" altLang="zh-CN"/>
          </a:p>
          <a:p>
            <a:r>
              <a:rPr lang="zh-CN" altLang="en-US"/>
              <a:t>手动隧道优缺点</a:t>
            </a:r>
            <a:endParaRPr lang="en-US" altLang="zh-CN"/>
          </a:p>
          <a:p>
            <a:pPr lvl="1"/>
            <a:r>
              <a:rPr lang="zh-CN" altLang="en-US"/>
              <a:t>优点：可以用于任何</a:t>
            </a:r>
            <a:r>
              <a:rPr lang="en-US" altLang="zh-CN"/>
              <a:t>IPv6</a:t>
            </a:r>
            <a:r>
              <a:rPr lang="zh-CN" altLang="en-US"/>
              <a:t>穿越</a:t>
            </a:r>
            <a:r>
              <a:rPr lang="en-US" altLang="zh-CN"/>
              <a:t>IPv4</a:t>
            </a:r>
            <a:r>
              <a:rPr lang="zh-CN" altLang="en-US"/>
              <a:t>的环境，通用性好。</a:t>
            </a:r>
          </a:p>
          <a:p>
            <a:pPr lvl="1"/>
            <a:r>
              <a:rPr lang="zh-CN" altLang="en-US"/>
              <a:t>缺点：必须手工配置。</a:t>
            </a:r>
            <a:endParaRPr lang="en-US" altLang="zh-CN"/>
          </a:p>
          <a:p>
            <a:r>
              <a:rPr lang="zh-CN" altLang="en-US"/>
              <a:t>转发机制</a:t>
            </a:r>
            <a:endParaRPr lang="en-US" altLang="zh-CN"/>
          </a:p>
          <a:p>
            <a:pPr lvl="1"/>
            <a:r>
              <a:rPr lang="en-US" altLang="zh-CN"/>
              <a:t>IPv6 over IPv4</a:t>
            </a:r>
            <a:r>
              <a:rPr lang="zh-CN" altLang="en-US"/>
              <a:t>手动隧道转发机制为：当隧道边界设备的</a:t>
            </a:r>
            <a:r>
              <a:rPr lang="en-US" altLang="zh-CN"/>
              <a:t>IPv6</a:t>
            </a:r>
            <a:r>
              <a:rPr lang="zh-CN" altLang="en-US"/>
              <a:t>侧收到一个</a:t>
            </a:r>
            <a:r>
              <a:rPr lang="en-US" altLang="zh-CN"/>
              <a:t>IPv6</a:t>
            </a:r>
            <a:r>
              <a:rPr lang="zh-CN" altLang="en-US"/>
              <a:t>报文后， 根据</a:t>
            </a:r>
            <a:r>
              <a:rPr lang="en-US" altLang="zh-CN"/>
              <a:t>IPv6</a:t>
            </a:r>
            <a:r>
              <a:rPr lang="zh-CN" altLang="en-US"/>
              <a:t>报文的目的地址查找</a:t>
            </a:r>
            <a:r>
              <a:rPr lang="en-US" altLang="zh-CN"/>
              <a:t>IPv6</a:t>
            </a:r>
            <a:r>
              <a:rPr lang="zh-CN" altLang="en-US"/>
              <a:t>路由转发表，如果该报文是从此虚拟隧道接口转发出去，则根据隧道接口配置的隧道源端和目的端的</a:t>
            </a:r>
            <a:r>
              <a:rPr lang="en-US" altLang="zh-CN"/>
              <a:t>IPv4</a:t>
            </a:r>
            <a:r>
              <a:rPr lang="zh-CN" altLang="en-US"/>
              <a:t>地址进行封装。封装后的报文变成一个</a:t>
            </a:r>
            <a:r>
              <a:rPr lang="en-US" altLang="zh-CN"/>
              <a:t>IPv4</a:t>
            </a:r>
            <a:r>
              <a:rPr lang="zh-CN" altLang="en-US"/>
              <a:t>报文，交给</a:t>
            </a:r>
            <a:r>
              <a:rPr lang="en-US" altLang="zh-CN"/>
              <a:t>IPv4</a:t>
            </a:r>
            <a:r>
              <a:rPr lang="zh-CN" altLang="en-US"/>
              <a:t>协议栈处理。报文通过</a:t>
            </a:r>
            <a:r>
              <a:rPr lang="en-US" altLang="zh-CN"/>
              <a:t>IPv4</a:t>
            </a:r>
            <a:r>
              <a:rPr lang="zh-CN" altLang="en-US"/>
              <a:t>网络转发到隧道的终点。隧道终点收到一个隧道协议报文后，进行隧道解封装。并将解封装后的报文交给</a:t>
            </a:r>
            <a:r>
              <a:rPr lang="en-US" altLang="zh-CN"/>
              <a:t>IPv6</a:t>
            </a:r>
            <a:r>
              <a:rPr lang="zh-CN" altLang="en-US"/>
              <a:t>协议栈处理。</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6823785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IPv6 over IPv4 GRE</a:t>
            </a:r>
            <a:r>
              <a:rPr lang="zh-CN" altLang="en-US"/>
              <a:t>隧道使用标准的</a:t>
            </a:r>
            <a:r>
              <a:rPr lang="en-US" altLang="zh-CN"/>
              <a:t>GRE</a:t>
            </a:r>
            <a:r>
              <a:rPr lang="zh-CN" altLang="en-US"/>
              <a:t>隧道技术提供了点到点连接服务，需要手工指定隧道的端点地址。</a:t>
            </a:r>
            <a:r>
              <a:rPr lang="en-US" altLang="zh-CN"/>
              <a:t>GRE</a:t>
            </a:r>
            <a:r>
              <a:rPr lang="zh-CN" altLang="en-US"/>
              <a:t>隧道本身并不限制被封装的协议和传输协议，一个</a:t>
            </a:r>
            <a:r>
              <a:rPr lang="en-US" altLang="zh-CN"/>
              <a:t>GRE</a:t>
            </a:r>
            <a:r>
              <a:rPr lang="zh-CN" altLang="en-US"/>
              <a:t>隧道中被封装的协议可以是协议中允许的任意协议（可以是</a:t>
            </a:r>
            <a:r>
              <a:rPr lang="en-US" altLang="zh-CN"/>
              <a:t>IPv4</a:t>
            </a:r>
            <a:r>
              <a:rPr lang="zh-CN" altLang="en-US"/>
              <a:t>、</a:t>
            </a:r>
            <a:r>
              <a:rPr lang="en-US" altLang="zh-CN"/>
              <a:t>IPv6</a:t>
            </a:r>
            <a:r>
              <a:rPr lang="zh-CN" altLang="en-US"/>
              <a:t>、</a:t>
            </a:r>
            <a:r>
              <a:rPr lang="en-US" altLang="zh-CN"/>
              <a:t>OSI</a:t>
            </a:r>
            <a:r>
              <a:rPr lang="zh-CN" altLang="en-US"/>
              <a:t>、</a:t>
            </a:r>
            <a:r>
              <a:rPr lang="en-US" altLang="zh-CN"/>
              <a:t>MPLS</a:t>
            </a:r>
            <a:r>
              <a:rPr lang="zh-CN" altLang="en-US"/>
              <a:t>等）。</a:t>
            </a:r>
            <a:endParaRPr lang="en-US" altLang="zh-CN"/>
          </a:p>
          <a:p>
            <a:r>
              <a:rPr lang="en-US" altLang="zh-CN"/>
              <a:t>IPv6 over IPv4 GRE</a:t>
            </a:r>
            <a:r>
              <a:rPr lang="zh-CN" altLang="en-US"/>
              <a:t>隧道在边界路由器上的传输机制和</a:t>
            </a:r>
            <a:r>
              <a:rPr lang="en-US" altLang="zh-CN"/>
              <a:t>IPv6 over IPv4</a:t>
            </a:r>
            <a:r>
              <a:rPr lang="zh-CN" altLang="en-US"/>
              <a:t>手动隧道相同。</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7171766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6to4</a:t>
            </a:r>
            <a:r>
              <a:rPr lang="zh-CN" altLang="en-US"/>
              <a:t>隧道也属于一种自动隧道，隧道也是使用内嵌在</a:t>
            </a:r>
            <a:r>
              <a:rPr lang="en-US" altLang="zh-CN"/>
              <a:t>IPv6</a:t>
            </a:r>
            <a:r>
              <a:rPr lang="zh-CN" altLang="en-US"/>
              <a:t>地址中的</a:t>
            </a:r>
            <a:r>
              <a:rPr lang="en-US" altLang="zh-CN"/>
              <a:t>IPv4</a:t>
            </a:r>
            <a:r>
              <a:rPr lang="zh-CN" altLang="en-US"/>
              <a:t>地址建立的。与</a:t>
            </a:r>
            <a:r>
              <a:rPr lang="en-US" altLang="zh-CN"/>
              <a:t>IPv4</a:t>
            </a:r>
            <a:r>
              <a:rPr lang="zh-CN" altLang="en-US"/>
              <a:t>兼容自动隧道不同，</a:t>
            </a:r>
            <a:r>
              <a:rPr lang="en-US" altLang="zh-CN"/>
              <a:t>6to4</a:t>
            </a:r>
            <a:r>
              <a:rPr lang="zh-CN" altLang="en-US"/>
              <a:t>自动隧道支持</a:t>
            </a:r>
            <a:r>
              <a:rPr lang="en-US" altLang="zh-CN"/>
              <a:t>Router</a:t>
            </a:r>
            <a:r>
              <a:rPr lang="zh-CN" altLang="en-US"/>
              <a:t>到</a:t>
            </a:r>
            <a:r>
              <a:rPr lang="en-US" altLang="zh-CN"/>
              <a:t>Router</a:t>
            </a:r>
            <a:r>
              <a:rPr lang="zh-CN" altLang="en-US"/>
              <a:t>、</a:t>
            </a:r>
            <a:r>
              <a:rPr lang="en-US" altLang="zh-CN"/>
              <a:t>Host</a:t>
            </a:r>
            <a:r>
              <a:rPr lang="zh-CN" altLang="en-US"/>
              <a:t>到</a:t>
            </a:r>
            <a:r>
              <a:rPr lang="en-US" altLang="zh-CN"/>
              <a:t>Router</a:t>
            </a:r>
            <a:r>
              <a:rPr lang="zh-CN" altLang="en-US"/>
              <a:t>、</a:t>
            </a:r>
            <a:r>
              <a:rPr lang="en-US" altLang="zh-CN"/>
              <a:t>Router</a:t>
            </a:r>
            <a:r>
              <a:rPr lang="zh-CN" altLang="en-US"/>
              <a:t>到</a:t>
            </a:r>
            <a:r>
              <a:rPr lang="en-US" altLang="zh-CN"/>
              <a:t>Host</a:t>
            </a:r>
            <a:r>
              <a:rPr lang="zh-CN" altLang="en-US"/>
              <a:t>、 </a:t>
            </a:r>
            <a:r>
              <a:rPr lang="en-US" altLang="zh-CN"/>
              <a:t>Host</a:t>
            </a:r>
            <a:r>
              <a:rPr lang="zh-CN" altLang="en-US"/>
              <a:t>到</a:t>
            </a:r>
            <a:r>
              <a:rPr lang="en-US" altLang="zh-CN"/>
              <a:t>Host</a:t>
            </a:r>
            <a:r>
              <a:rPr lang="zh-CN" altLang="en-US"/>
              <a:t>。</a:t>
            </a:r>
            <a:endParaRPr lang="en-US" altLang="zh-CN"/>
          </a:p>
          <a:p>
            <a:r>
              <a:rPr lang="zh-CN" altLang="en-US"/>
              <a:t>地址格式：</a:t>
            </a:r>
            <a:endParaRPr lang="en-US" altLang="zh-CN"/>
          </a:p>
          <a:p>
            <a:pPr lvl="1"/>
            <a:r>
              <a:rPr lang="en-US" altLang="zh-CN"/>
              <a:t>FP</a:t>
            </a:r>
            <a:r>
              <a:rPr lang="zh-CN" altLang="en-US"/>
              <a:t>：可聚合全球单播地址的格式前缀（</a:t>
            </a:r>
            <a:r>
              <a:rPr lang="en-US" altLang="zh-CN"/>
              <a:t>Format Prefix</a:t>
            </a:r>
            <a:r>
              <a:rPr lang="zh-CN" altLang="en-US"/>
              <a:t>），其值为</a:t>
            </a:r>
            <a:r>
              <a:rPr lang="en-US" altLang="zh-CN"/>
              <a:t>001</a:t>
            </a:r>
            <a:r>
              <a:rPr lang="zh-CN" altLang="en-US"/>
              <a:t>。</a:t>
            </a:r>
          </a:p>
          <a:p>
            <a:pPr lvl="1"/>
            <a:r>
              <a:rPr lang="en-US" altLang="zh-CN"/>
              <a:t>TLA</a:t>
            </a:r>
            <a:r>
              <a:rPr lang="zh-CN" altLang="en-US"/>
              <a:t>：顶级聚合标识符（</a:t>
            </a:r>
            <a:r>
              <a:rPr lang="en-US" altLang="zh-CN"/>
              <a:t>Top Level Aggregator</a:t>
            </a:r>
            <a:r>
              <a:rPr lang="zh-CN" altLang="en-US"/>
              <a:t>），有</a:t>
            </a:r>
            <a:r>
              <a:rPr lang="en-US" altLang="zh-CN"/>
              <a:t>13</a:t>
            </a:r>
            <a:r>
              <a:rPr lang="zh-CN" altLang="en-US"/>
              <a:t>个比特位，其二进制值为</a:t>
            </a:r>
            <a:r>
              <a:rPr lang="en-US" altLang="zh-CN"/>
              <a:t>0 0000 0000 0010</a:t>
            </a:r>
            <a:r>
              <a:rPr lang="zh-CN" altLang="en-US"/>
              <a:t>。</a:t>
            </a:r>
          </a:p>
          <a:p>
            <a:pPr lvl="1"/>
            <a:r>
              <a:rPr lang="en-US" altLang="zh-CN"/>
              <a:t>SLA</a:t>
            </a:r>
            <a:r>
              <a:rPr lang="zh-CN" altLang="en-US"/>
              <a:t>：站点级聚合标识符（</a:t>
            </a:r>
            <a:r>
              <a:rPr lang="en-US" altLang="zh-CN"/>
              <a:t>Site Level Aggregator</a:t>
            </a:r>
            <a:r>
              <a:rPr lang="zh-CN" altLang="en-US"/>
              <a:t>）。</a:t>
            </a:r>
            <a:endParaRPr lang="en-US" altLang="zh-CN"/>
          </a:p>
          <a:p>
            <a:r>
              <a:rPr lang="en-US" altLang="zh-CN"/>
              <a:t>6to4</a:t>
            </a:r>
            <a:r>
              <a:rPr lang="zh-CN" altLang="en-US"/>
              <a:t>地址可以表示为</a:t>
            </a:r>
            <a:r>
              <a:rPr lang="en-US" altLang="zh-CN"/>
              <a:t>2002::/16</a:t>
            </a:r>
            <a:r>
              <a:rPr lang="zh-CN" altLang="en-US"/>
              <a:t>，而一个</a:t>
            </a:r>
            <a:r>
              <a:rPr lang="en-US" altLang="zh-CN"/>
              <a:t>6to4</a:t>
            </a:r>
            <a:r>
              <a:rPr lang="zh-CN" altLang="en-US"/>
              <a:t>网络可以表示为</a:t>
            </a:r>
            <a:r>
              <a:rPr lang="en-US" altLang="zh-CN"/>
              <a:t>2002:IPv4</a:t>
            </a:r>
            <a:r>
              <a:rPr lang="zh-CN" altLang="en-US"/>
              <a:t>地址</a:t>
            </a:r>
            <a:r>
              <a:rPr lang="en-US" altLang="zh-CN"/>
              <a:t>::/48</a:t>
            </a:r>
            <a:r>
              <a:rPr lang="zh-CN" altLang="en-US"/>
              <a:t>。</a:t>
            </a:r>
            <a:r>
              <a:rPr lang="en-US" altLang="zh-CN"/>
              <a:t>6to4</a:t>
            </a:r>
            <a:r>
              <a:rPr lang="zh-CN" altLang="en-US"/>
              <a:t>地址的网络前缀长度为</a:t>
            </a:r>
            <a:r>
              <a:rPr lang="en-US" altLang="zh-CN"/>
              <a:t>64bit</a:t>
            </a:r>
            <a:r>
              <a:rPr lang="zh-CN" altLang="en-US"/>
              <a:t>，其中前</a:t>
            </a:r>
            <a:r>
              <a:rPr lang="en-US" altLang="zh-CN"/>
              <a:t>48bit</a:t>
            </a:r>
            <a:r>
              <a:rPr lang="zh-CN" altLang="en-US"/>
              <a:t>（</a:t>
            </a:r>
            <a:r>
              <a:rPr lang="en-US" altLang="zh-CN"/>
              <a:t>2002: a.b.c.d</a:t>
            </a:r>
            <a:r>
              <a:rPr lang="zh-CN" altLang="en-US"/>
              <a:t>）被分配给路由器上的</a:t>
            </a:r>
            <a:r>
              <a:rPr lang="en-US" altLang="zh-CN"/>
              <a:t>IPv4</a:t>
            </a:r>
            <a:r>
              <a:rPr lang="zh-CN" altLang="en-US"/>
              <a:t>地址决定了，用户不能改变，而后</a:t>
            </a:r>
            <a:r>
              <a:rPr lang="en-US" altLang="zh-CN"/>
              <a:t>16</a:t>
            </a:r>
            <a:r>
              <a:rPr lang="zh-CN" altLang="en-US"/>
              <a:t>位（</a:t>
            </a:r>
            <a:r>
              <a:rPr lang="en-US" altLang="zh-CN"/>
              <a:t>SLA</a:t>
            </a:r>
            <a:r>
              <a:rPr lang="zh-CN" altLang="en-US"/>
              <a:t>）是由用户自己定义的。</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815109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一个</a:t>
            </a:r>
            <a:r>
              <a:rPr lang="en-US" altLang="zh-CN" dirty="0"/>
              <a:t>IPv4</a:t>
            </a:r>
            <a:r>
              <a:rPr lang="zh-CN" altLang="en-US" dirty="0"/>
              <a:t>地址只能用于一个</a:t>
            </a:r>
            <a:r>
              <a:rPr lang="en-US" altLang="zh-CN" dirty="0"/>
              <a:t>6to4</a:t>
            </a:r>
            <a:r>
              <a:rPr lang="zh-CN" altLang="en-US" dirty="0"/>
              <a:t>隧道的源地址，如果一个边界路由器连接了多个</a:t>
            </a:r>
            <a:r>
              <a:rPr lang="en-US" altLang="zh-CN" dirty="0"/>
              <a:t>6to4</a:t>
            </a:r>
            <a:r>
              <a:rPr lang="zh-CN" altLang="en-US" dirty="0"/>
              <a:t>网络使用同样的</a:t>
            </a:r>
            <a:r>
              <a:rPr lang="en-US" altLang="zh-CN" dirty="0"/>
              <a:t>IPv4</a:t>
            </a:r>
            <a:r>
              <a:rPr lang="zh-CN" altLang="en-US" dirty="0"/>
              <a:t>地址做为隧道的源地址，则使用</a:t>
            </a:r>
            <a:r>
              <a:rPr lang="en-US" altLang="zh-CN" dirty="0"/>
              <a:t>6to4</a:t>
            </a:r>
            <a:r>
              <a:rPr lang="zh-CN" altLang="en-US" dirty="0"/>
              <a:t>地址中的</a:t>
            </a:r>
            <a:r>
              <a:rPr lang="en-US" altLang="zh-CN" dirty="0"/>
              <a:t>SLA ID</a:t>
            </a:r>
            <a:r>
              <a:rPr lang="zh-CN" altLang="en-US" dirty="0"/>
              <a:t>来区分，但他们共用一个隧道。</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391257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普通</a:t>
            </a:r>
            <a:r>
              <a:rPr lang="en-US" altLang="zh-CN"/>
              <a:t>IPv6</a:t>
            </a:r>
            <a:r>
              <a:rPr lang="zh-CN" altLang="en-US"/>
              <a:t>网络需要与</a:t>
            </a:r>
            <a:r>
              <a:rPr lang="en-US" altLang="zh-CN"/>
              <a:t>6to4</a:t>
            </a:r>
            <a:r>
              <a:rPr lang="zh-CN" altLang="en-US"/>
              <a:t>网络通过</a:t>
            </a:r>
            <a:r>
              <a:rPr lang="en-US" altLang="zh-CN"/>
              <a:t>IPv4</a:t>
            </a:r>
            <a:r>
              <a:rPr lang="zh-CN" altLang="en-US"/>
              <a:t>网络互通，这可以通过</a:t>
            </a:r>
            <a:r>
              <a:rPr lang="en-US" altLang="zh-CN"/>
              <a:t>6to4</a:t>
            </a:r>
            <a:r>
              <a:rPr lang="zh-CN" altLang="en-US"/>
              <a:t>中继路由器方式实现。所谓</a:t>
            </a:r>
            <a:r>
              <a:rPr lang="en-US" altLang="zh-CN"/>
              <a:t>6to4</a:t>
            </a:r>
            <a:r>
              <a:rPr lang="zh-CN" altLang="en-US"/>
              <a:t>中继，就是通过</a:t>
            </a:r>
            <a:r>
              <a:rPr lang="en-US" altLang="zh-CN"/>
              <a:t>6to4</a:t>
            </a:r>
            <a:r>
              <a:rPr lang="zh-CN" altLang="en-US"/>
              <a:t>隧道转发的</a:t>
            </a:r>
            <a:r>
              <a:rPr lang="en-US" altLang="zh-CN"/>
              <a:t>IPv6</a:t>
            </a:r>
            <a:r>
              <a:rPr lang="zh-CN" altLang="en-US"/>
              <a:t>报文的目的地址不是</a:t>
            </a:r>
            <a:r>
              <a:rPr lang="en-US" altLang="zh-CN"/>
              <a:t>6to4</a:t>
            </a:r>
            <a:r>
              <a:rPr lang="zh-CN" altLang="en-US"/>
              <a:t>地址，但转发的下一跳是</a:t>
            </a:r>
            <a:r>
              <a:rPr lang="en-US" altLang="zh-CN"/>
              <a:t>6to4</a:t>
            </a:r>
            <a:r>
              <a:rPr lang="zh-CN" altLang="en-US"/>
              <a:t>地址，该下一跳为路由器我们称之为</a:t>
            </a:r>
            <a:r>
              <a:rPr lang="en-US" altLang="zh-CN"/>
              <a:t>6to4</a:t>
            </a:r>
            <a:r>
              <a:rPr lang="zh-CN" altLang="en-US"/>
              <a:t>中继。隧道的</a:t>
            </a:r>
            <a:r>
              <a:rPr lang="en-US" altLang="zh-CN"/>
              <a:t>IPv4</a:t>
            </a:r>
            <a:r>
              <a:rPr lang="zh-CN" altLang="en-US"/>
              <a:t>目的地址依然从下一跳的</a:t>
            </a:r>
            <a:r>
              <a:rPr lang="en-US" altLang="zh-CN"/>
              <a:t>6to4</a:t>
            </a:r>
            <a:r>
              <a:rPr lang="zh-CN" altLang="en-US"/>
              <a:t>地址中获得。</a:t>
            </a:r>
            <a:endParaRPr lang="en-US" altLang="zh-CN"/>
          </a:p>
          <a:p>
            <a:r>
              <a:rPr lang="zh-CN" altLang="en-US"/>
              <a:t>如果</a:t>
            </a:r>
            <a:r>
              <a:rPr lang="en-US" altLang="zh-CN"/>
              <a:t>6to4</a:t>
            </a:r>
            <a:r>
              <a:rPr lang="zh-CN" altLang="en-US"/>
              <a:t>网络</a:t>
            </a:r>
            <a:r>
              <a:rPr lang="en-US" altLang="zh-CN"/>
              <a:t>2</a:t>
            </a:r>
            <a:r>
              <a:rPr lang="zh-CN" altLang="en-US"/>
              <a:t>中的主机要与</a:t>
            </a:r>
            <a:r>
              <a:rPr lang="en-US" altLang="zh-CN"/>
              <a:t>IPv6</a:t>
            </a:r>
            <a:r>
              <a:rPr lang="zh-CN" altLang="en-US"/>
              <a:t>网络互通，在其边界路由器上配置路由指向的下一跳为</a:t>
            </a:r>
            <a:r>
              <a:rPr lang="en-US" altLang="zh-CN"/>
              <a:t>6to4</a:t>
            </a:r>
            <a:r>
              <a:rPr lang="zh-CN" altLang="en-US"/>
              <a:t>中继路由器的</a:t>
            </a:r>
            <a:r>
              <a:rPr lang="en-US" altLang="zh-CN"/>
              <a:t>6to4</a:t>
            </a:r>
            <a:r>
              <a:rPr lang="zh-CN" altLang="en-US"/>
              <a:t>地址，中继路由器的</a:t>
            </a:r>
            <a:r>
              <a:rPr lang="en-US" altLang="zh-CN"/>
              <a:t>6to4</a:t>
            </a:r>
            <a:r>
              <a:rPr lang="zh-CN" altLang="en-US"/>
              <a:t>地址是与中继路由器的</a:t>
            </a:r>
            <a:r>
              <a:rPr lang="en-US" altLang="zh-CN"/>
              <a:t>6to4</a:t>
            </a:r>
            <a:r>
              <a:rPr lang="zh-CN" altLang="en-US"/>
              <a:t>隧道的源地址相匹配的。</a:t>
            </a:r>
            <a:r>
              <a:rPr lang="en-US" altLang="zh-CN"/>
              <a:t>6to4</a:t>
            </a:r>
            <a:r>
              <a:rPr lang="zh-CN" altLang="en-US"/>
              <a:t>网络</a:t>
            </a:r>
            <a:r>
              <a:rPr lang="en-US" altLang="zh-CN"/>
              <a:t>2</a:t>
            </a:r>
            <a:r>
              <a:rPr lang="zh-CN" altLang="en-US"/>
              <a:t>中去往普通</a:t>
            </a:r>
            <a:r>
              <a:rPr lang="en-US" altLang="zh-CN"/>
              <a:t>IPv6</a:t>
            </a:r>
            <a:r>
              <a:rPr lang="zh-CN" altLang="en-US"/>
              <a:t>网络的报文都会按照路由表指示的下一跳发送到</a:t>
            </a:r>
            <a:r>
              <a:rPr lang="en-US" altLang="zh-CN"/>
              <a:t>6to4</a:t>
            </a:r>
            <a:r>
              <a:rPr lang="zh-CN" altLang="en-US"/>
              <a:t>中继路由器。</a:t>
            </a:r>
            <a:r>
              <a:rPr lang="en-US" altLang="zh-CN"/>
              <a:t>6to4</a:t>
            </a:r>
            <a:r>
              <a:rPr lang="zh-CN" altLang="en-US"/>
              <a:t>中继路由器再将此报文转发到纯</a:t>
            </a:r>
            <a:r>
              <a:rPr lang="en-US" altLang="zh-CN"/>
              <a:t>IPv6</a:t>
            </a:r>
            <a:r>
              <a:rPr lang="zh-CN" altLang="en-US"/>
              <a:t>网络中去。当报文返回时，</a:t>
            </a:r>
            <a:r>
              <a:rPr lang="en-US" altLang="zh-CN"/>
              <a:t>6to4</a:t>
            </a:r>
            <a:r>
              <a:rPr lang="zh-CN" altLang="en-US"/>
              <a:t>中继路由器根据返回报文的目的地址（为</a:t>
            </a:r>
            <a:r>
              <a:rPr lang="en-US" altLang="zh-CN"/>
              <a:t>6to4</a:t>
            </a:r>
            <a:r>
              <a:rPr lang="zh-CN" altLang="en-US"/>
              <a:t>地址）进行</a:t>
            </a:r>
            <a:r>
              <a:rPr lang="en-US" altLang="zh-CN"/>
              <a:t>IPv4</a:t>
            </a:r>
            <a:r>
              <a:rPr lang="zh-CN" altLang="en-US"/>
              <a:t>报文头封装，数据就能够顺利到达</a:t>
            </a:r>
            <a:r>
              <a:rPr lang="en-US" altLang="zh-CN"/>
              <a:t>6to4</a:t>
            </a:r>
            <a:r>
              <a:rPr lang="zh-CN" altLang="en-US"/>
              <a:t>网络中了。</a:t>
            </a:r>
            <a:endParaRPr lang="zh-CN" altLang="en-US" dirty="0"/>
          </a:p>
        </p:txBody>
      </p:sp>
      <p:sp>
        <p:nvSpPr>
          <p:cNvPr id="5" name="幻灯片图像占位符 4">
            <a:extLst>
              <a:ext uri="{FF2B5EF4-FFF2-40B4-BE49-F238E27FC236}">
                <a16:creationId xmlns:a16="http://schemas.microsoft.com/office/drawing/2014/main" id="{8D632B00-0CB4-48BF-8A91-0F6D2D26B49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784367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ISATAP</a:t>
            </a:r>
            <a:r>
              <a:rPr lang="zh-CN" altLang="en-US" dirty="0"/>
              <a:t>（</a:t>
            </a:r>
            <a:r>
              <a:rPr lang="en-US" altLang="zh-CN" dirty="0"/>
              <a:t>Intra-Site Automatic Tunnel Addressing Protocol</a:t>
            </a:r>
            <a:r>
              <a:rPr lang="zh-CN" altLang="en-US" dirty="0"/>
              <a:t>）是另外一种自动隧道技术。</a:t>
            </a:r>
            <a:r>
              <a:rPr lang="en-US" altLang="zh-CN" dirty="0"/>
              <a:t>ISATAP</a:t>
            </a:r>
            <a:r>
              <a:rPr lang="zh-CN" altLang="en-US" dirty="0"/>
              <a:t>隧道同样使用了内嵌</a:t>
            </a:r>
            <a:r>
              <a:rPr lang="en-US" altLang="zh-CN" dirty="0"/>
              <a:t>IPv4</a:t>
            </a:r>
            <a:r>
              <a:rPr lang="zh-CN" altLang="en-US" dirty="0"/>
              <a:t>地址的特殊</a:t>
            </a:r>
            <a:r>
              <a:rPr lang="en-US" altLang="zh-CN" dirty="0"/>
              <a:t>IPv6</a:t>
            </a:r>
            <a:r>
              <a:rPr lang="zh-CN" altLang="en-US" dirty="0"/>
              <a:t>地址形式，只是和</a:t>
            </a:r>
            <a:r>
              <a:rPr lang="en-US" altLang="zh-CN" dirty="0"/>
              <a:t>6to4</a:t>
            </a:r>
            <a:r>
              <a:rPr lang="zh-CN" altLang="en-US" dirty="0"/>
              <a:t>不同的是，</a:t>
            </a:r>
            <a:r>
              <a:rPr lang="en-US" altLang="zh-CN" dirty="0"/>
              <a:t>6to4</a:t>
            </a:r>
            <a:r>
              <a:rPr lang="zh-CN" altLang="en-US" dirty="0"/>
              <a:t>是使用</a:t>
            </a:r>
            <a:r>
              <a:rPr lang="en-US" altLang="zh-CN" dirty="0"/>
              <a:t>IPv4</a:t>
            </a:r>
            <a:r>
              <a:rPr lang="zh-CN" altLang="en-US" dirty="0"/>
              <a:t>地址做为网络前缀，而</a:t>
            </a:r>
            <a:r>
              <a:rPr lang="en-US" altLang="zh-CN" dirty="0"/>
              <a:t>ISATAP</a:t>
            </a:r>
            <a:r>
              <a:rPr lang="zh-CN" altLang="en-US" dirty="0"/>
              <a:t>用</a:t>
            </a:r>
            <a:r>
              <a:rPr lang="en-US" altLang="zh-CN" dirty="0"/>
              <a:t>IPv4</a:t>
            </a:r>
            <a:r>
              <a:rPr lang="zh-CN" altLang="en-US" dirty="0"/>
              <a:t>地址做为接口标识。</a:t>
            </a:r>
            <a:endParaRPr lang="en-US" altLang="zh-CN" dirty="0"/>
          </a:p>
          <a:p>
            <a:r>
              <a:rPr lang="zh-CN" altLang="en-US" dirty="0"/>
              <a:t>地址描述</a:t>
            </a:r>
            <a:endParaRPr lang="en-US" altLang="zh-CN" dirty="0"/>
          </a:p>
          <a:p>
            <a:r>
              <a:rPr lang="zh-CN" altLang="en-US" dirty="0"/>
              <a:t>如果</a:t>
            </a:r>
            <a:r>
              <a:rPr lang="en-US" altLang="zh-CN" dirty="0"/>
              <a:t>IPv4</a:t>
            </a:r>
            <a:r>
              <a:rPr lang="zh-CN" altLang="en-US" dirty="0"/>
              <a:t>地址是全局唯一的，则</a:t>
            </a:r>
            <a:r>
              <a:rPr lang="en-US" altLang="zh-CN" dirty="0"/>
              <a:t>u</a:t>
            </a:r>
            <a:r>
              <a:rPr lang="zh-CN" altLang="en-US" dirty="0"/>
              <a:t>位为</a:t>
            </a:r>
            <a:r>
              <a:rPr lang="en-US" altLang="zh-CN" dirty="0"/>
              <a:t>1</a:t>
            </a:r>
            <a:r>
              <a:rPr lang="zh-CN" altLang="en-US" dirty="0"/>
              <a:t>，否则</a:t>
            </a:r>
            <a:r>
              <a:rPr lang="en-US" altLang="zh-CN" dirty="0"/>
              <a:t>u</a:t>
            </a:r>
            <a:r>
              <a:rPr lang="zh-CN" altLang="en-US" dirty="0"/>
              <a:t>位为</a:t>
            </a:r>
            <a:r>
              <a:rPr lang="en-US" altLang="zh-CN" dirty="0"/>
              <a:t>0</a:t>
            </a:r>
            <a:r>
              <a:rPr lang="zh-CN" altLang="en-US" dirty="0"/>
              <a:t>。</a:t>
            </a:r>
            <a:r>
              <a:rPr lang="en-US" altLang="zh-CN" dirty="0"/>
              <a:t>g</a:t>
            </a:r>
            <a:r>
              <a:rPr lang="zh-CN" altLang="en-US" dirty="0"/>
              <a:t>位是</a:t>
            </a:r>
            <a:r>
              <a:rPr lang="en-US" altLang="zh-CN" dirty="0"/>
              <a:t>IEEE </a:t>
            </a:r>
            <a:r>
              <a:rPr lang="zh-CN" altLang="en-US" dirty="0"/>
              <a:t>群体</a:t>
            </a:r>
            <a:r>
              <a:rPr lang="en-US" altLang="zh-CN" dirty="0"/>
              <a:t>/</a:t>
            </a:r>
            <a:r>
              <a:rPr lang="zh-CN" altLang="en-US" dirty="0"/>
              <a:t>个体标志。由于</a:t>
            </a:r>
            <a:r>
              <a:rPr lang="en-US" altLang="zh-CN" dirty="0"/>
              <a:t>ISATAP</a:t>
            </a:r>
            <a:r>
              <a:rPr lang="zh-CN" altLang="en-US" dirty="0"/>
              <a:t>是通过接口标识来表现的，所以，</a:t>
            </a:r>
            <a:r>
              <a:rPr lang="en-US" altLang="zh-CN" dirty="0"/>
              <a:t>ISATAP</a:t>
            </a:r>
            <a:r>
              <a:rPr lang="zh-CN" altLang="en-US" dirty="0"/>
              <a:t>地址有全局单播地址、链路本地地址、</a:t>
            </a:r>
            <a:r>
              <a:rPr lang="en-US" altLang="zh-CN" dirty="0"/>
              <a:t>ULA</a:t>
            </a:r>
            <a:r>
              <a:rPr lang="zh-CN" altLang="en-US" dirty="0"/>
              <a:t>地址、组播地址等形式。</a:t>
            </a:r>
            <a:r>
              <a:rPr lang="en-US" altLang="zh-CN" dirty="0"/>
              <a:t>ISATAP</a:t>
            </a:r>
            <a:r>
              <a:rPr lang="zh-CN" altLang="en-US" dirty="0"/>
              <a:t>地址的前</a:t>
            </a:r>
            <a:r>
              <a:rPr lang="en-US" altLang="zh-CN" dirty="0"/>
              <a:t>64</a:t>
            </a:r>
            <a:r>
              <a:rPr lang="zh-CN" altLang="en-US" dirty="0"/>
              <a:t>位是通过向</a:t>
            </a:r>
            <a:r>
              <a:rPr lang="en-US" altLang="zh-CN" dirty="0"/>
              <a:t>ISATAP</a:t>
            </a:r>
            <a:r>
              <a:rPr lang="zh-CN" altLang="en-US" dirty="0"/>
              <a:t>路由器发送请求来得到的，它可以进行地址自动配置。在</a:t>
            </a:r>
            <a:r>
              <a:rPr lang="en-US" altLang="zh-CN" dirty="0"/>
              <a:t>ISATAP</a:t>
            </a:r>
            <a:r>
              <a:rPr lang="zh-CN" altLang="en-US" dirty="0"/>
              <a:t>隧道的两端设备之间可以运行</a:t>
            </a:r>
            <a:r>
              <a:rPr lang="en-US" altLang="zh-CN" dirty="0"/>
              <a:t>ND</a:t>
            </a:r>
            <a:r>
              <a:rPr lang="zh-CN" altLang="en-US" dirty="0"/>
              <a:t>协议。</a:t>
            </a:r>
            <a:r>
              <a:rPr lang="en-US" altLang="zh-CN" dirty="0"/>
              <a:t>ISATAP</a:t>
            </a:r>
            <a:r>
              <a:rPr lang="zh-CN" altLang="en-US" dirty="0"/>
              <a:t>隧道将</a:t>
            </a:r>
            <a:r>
              <a:rPr lang="en-US" altLang="zh-CN" dirty="0"/>
              <a:t>IPv4</a:t>
            </a:r>
            <a:r>
              <a:rPr lang="zh-CN" altLang="en-US" dirty="0"/>
              <a:t>网络看作一个非广播的点到多点的链路（</a:t>
            </a:r>
            <a:r>
              <a:rPr lang="en-US" altLang="zh-CN" dirty="0"/>
              <a:t>NBMA</a:t>
            </a:r>
            <a:r>
              <a:rPr lang="zh-CN" altLang="en-US" dirty="0"/>
              <a:t>）。</a:t>
            </a:r>
            <a:endParaRPr lang="en-US" altLang="zh-CN" dirty="0"/>
          </a:p>
          <a:p>
            <a:r>
              <a:rPr lang="zh-CN" altLang="en-US" dirty="0"/>
              <a:t>转发过程描述：</a:t>
            </a:r>
            <a:endParaRPr lang="en-US" altLang="zh-CN" dirty="0"/>
          </a:p>
          <a:p>
            <a:r>
              <a:rPr lang="zh-CN" altLang="en-US" dirty="0"/>
              <a:t>在</a:t>
            </a:r>
            <a:r>
              <a:rPr lang="en-US" altLang="zh-CN" dirty="0"/>
              <a:t>IPv4</a:t>
            </a:r>
            <a:r>
              <a:rPr lang="zh-CN" altLang="en-US" dirty="0"/>
              <a:t>网络内部有两个双栈主机</a:t>
            </a:r>
            <a:r>
              <a:rPr lang="en-US" altLang="zh-CN" dirty="0"/>
              <a:t>PC2</a:t>
            </a:r>
            <a:r>
              <a:rPr lang="zh-CN" altLang="en-US" dirty="0"/>
              <a:t>和</a:t>
            </a:r>
            <a:r>
              <a:rPr lang="en-US" altLang="zh-CN" dirty="0"/>
              <a:t>PC3</a:t>
            </a:r>
            <a:r>
              <a:rPr lang="zh-CN" altLang="en-US" dirty="0"/>
              <a:t>，它们分别有一个私网</a:t>
            </a:r>
            <a:r>
              <a:rPr lang="en-US" altLang="zh-CN" dirty="0"/>
              <a:t>IPv4</a:t>
            </a:r>
            <a:r>
              <a:rPr lang="zh-CN" altLang="en-US" dirty="0"/>
              <a:t>地址。要使其具有</a:t>
            </a:r>
            <a:r>
              <a:rPr lang="en-US" altLang="zh-CN" dirty="0"/>
              <a:t>ISATAP</a:t>
            </a:r>
            <a:r>
              <a:rPr lang="zh-CN" altLang="en-US" dirty="0"/>
              <a:t>功能，需要进行如下操作：</a:t>
            </a:r>
            <a:endParaRPr lang="en-US" altLang="zh-CN" dirty="0"/>
          </a:p>
          <a:p>
            <a:pPr lvl="1"/>
            <a:r>
              <a:rPr lang="zh-CN" altLang="en-US" dirty="0"/>
              <a:t>首先配置</a:t>
            </a:r>
            <a:r>
              <a:rPr lang="en-US" altLang="zh-CN" dirty="0"/>
              <a:t>ISATAP</a:t>
            </a:r>
            <a:r>
              <a:rPr lang="zh-CN" altLang="en-US" dirty="0"/>
              <a:t>隧道接口，这时会根据</a:t>
            </a:r>
            <a:r>
              <a:rPr lang="en-US" altLang="zh-CN" dirty="0"/>
              <a:t>IPv4</a:t>
            </a:r>
            <a:r>
              <a:rPr lang="zh-CN" altLang="en-US" dirty="0"/>
              <a:t>地址生成</a:t>
            </a:r>
            <a:r>
              <a:rPr lang="en-US" altLang="zh-CN" dirty="0"/>
              <a:t>ISATAP</a:t>
            </a:r>
            <a:r>
              <a:rPr lang="zh-CN" altLang="en-US" dirty="0"/>
              <a:t>类型的接口</a:t>
            </a:r>
            <a:r>
              <a:rPr lang="en-US" altLang="zh-CN" dirty="0"/>
              <a:t>ID</a:t>
            </a:r>
            <a:r>
              <a:rPr lang="zh-CN" altLang="en-US" dirty="0"/>
              <a:t>。</a:t>
            </a:r>
          </a:p>
          <a:p>
            <a:pPr lvl="1"/>
            <a:r>
              <a:rPr lang="zh-CN" altLang="en-US" dirty="0"/>
              <a:t>根据接口</a:t>
            </a:r>
            <a:r>
              <a:rPr lang="en-US" altLang="zh-CN" dirty="0"/>
              <a:t>ID</a:t>
            </a:r>
            <a:r>
              <a:rPr lang="zh-CN" altLang="en-US" dirty="0"/>
              <a:t>生成一个</a:t>
            </a:r>
            <a:r>
              <a:rPr lang="en-US" altLang="zh-CN" dirty="0"/>
              <a:t>ISATAP</a:t>
            </a:r>
            <a:r>
              <a:rPr lang="zh-CN" altLang="en-US" dirty="0"/>
              <a:t>链路本地</a:t>
            </a:r>
            <a:r>
              <a:rPr lang="en-US" altLang="zh-CN" dirty="0"/>
              <a:t>IPv6</a:t>
            </a:r>
            <a:r>
              <a:rPr lang="zh-CN" altLang="en-US" dirty="0"/>
              <a:t>地址，生成链路本地地址以后，主机就有了在本地链路上进行</a:t>
            </a:r>
            <a:r>
              <a:rPr lang="en-US" altLang="zh-CN" dirty="0"/>
              <a:t>IPv6</a:t>
            </a:r>
            <a:r>
              <a:rPr lang="zh-CN" altLang="en-US" dirty="0"/>
              <a:t>通信的能力。</a:t>
            </a:r>
          </a:p>
          <a:p>
            <a:pPr lvl="1"/>
            <a:r>
              <a:rPr lang="zh-CN" altLang="en-US" dirty="0"/>
              <a:t>进行自动配置，主机获得</a:t>
            </a:r>
            <a:r>
              <a:rPr lang="en-US" altLang="zh-CN" dirty="0"/>
              <a:t>IPv6</a:t>
            </a:r>
            <a:r>
              <a:rPr lang="zh-CN" altLang="en-US" dirty="0"/>
              <a:t>全球单播地址、</a:t>
            </a:r>
            <a:r>
              <a:rPr lang="en-US" altLang="zh-CN" dirty="0"/>
              <a:t>ULA</a:t>
            </a:r>
            <a:r>
              <a:rPr lang="zh-CN" altLang="en-US" dirty="0"/>
              <a:t>地址等。</a:t>
            </a:r>
          </a:p>
          <a:p>
            <a:pPr lvl="1"/>
            <a:r>
              <a:rPr lang="zh-CN" altLang="en-US" dirty="0"/>
              <a:t>当主机与其它</a:t>
            </a:r>
            <a:r>
              <a:rPr lang="en-US" altLang="zh-CN" dirty="0"/>
              <a:t>IPv6</a:t>
            </a:r>
            <a:r>
              <a:rPr lang="zh-CN" altLang="en-US" dirty="0"/>
              <a:t>主机进行通讯时，从隧道接口转发，将从报文的下一跳</a:t>
            </a:r>
            <a:r>
              <a:rPr lang="en-US" altLang="zh-CN" dirty="0"/>
              <a:t>IPv6</a:t>
            </a:r>
            <a:r>
              <a:rPr lang="zh-CN" altLang="en-US" dirty="0"/>
              <a:t>地址中取出</a:t>
            </a:r>
            <a:r>
              <a:rPr lang="en-US" altLang="zh-CN" dirty="0"/>
              <a:t>IPv4</a:t>
            </a:r>
            <a:r>
              <a:rPr lang="zh-CN" altLang="en-US" dirty="0"/>
              <a:t>地址作为</a:t>
            </a:r>
            <a:r>
              <a:rPr lang="en-US" altLang="zh-CN" dirty="0"/>
              <a:t>IPv4</a:t>
            </a:r>
            <a:r>
              <a:rPr lang="zh-CN" altLang="en-US" dirty="0"/>
              <a:t>封装的目的地址。如果目的主机在本站点内，则下一跳就是目的主机本身，如果目的主机不在本站点内，则下一跳为</a:t>
            </a:r>
            <a:r>
              <a:rPr lang="en-US" altLang="zh-CN" dirty="0"/>
              <a:t>ISATAP</a:t>
            </a:r>
            <a:r>
              <a:rPr lang="zh-CN" altLang="en-US" dirty="0"/>
              <a:t>路由器的地址。</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5141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当</a:t>
            </a:r>
            <a:r>
              <a:rPr lang="en-US" altLang="zh-CN"/>
              <a:t>IPv4</a:t>
            </a:r>
            <a:r>
              <a:rPr lang="zh-CN" altLang="en-US"/>
              <a:t>网络的节点需要直接与</a:t>
            </a:r>
            <a:r>
              <a:rPr lang="en-US" altLang="zh-CN"/>
              <a:t>IPv6</a:t>
            </a:r>
            <a:r>
              <a:rPr lang="zh-CN" altLang="en-US"/>
              <a:t>网络的节点进行通信时，默认情况下当然是行不通的，因为两个协议栈无法兼容。但是借助一台设备，由该设备来实现</a:t>
            </a:r>
            <a:r>
              <a:rPr lang="en-US" altLang="zh-CN"/>
              <a:t>IPv6</a:t>
            </a:r>
            <a:r>
              <a:rPr lang="zh-CN" altLang="en-US"/>
              <a:t>与</a:t>
            </a:r>
            <a:r>
              <a:rPr lang="en-US" altLang="zh-CN"/>
              <a:t>IPv4</a:t>
            </a:r>
            <a:r>
              <a:rPr lang="zh-CN" altLang="en-US"/>
              <a:t>的互转，那么上述通信需求就可以实现了。</a:t>
            </a:r>
            <a:endParaRPr lang="zh-CN" altLang="en-US" dirty="0"/>
          </a:p>
        </p:txBody>
      </p:sp>
      <p:sp>
        <p:nvSpPr>
          <p:cNvPr id="5" name="幻灯片图像占位符 4">
            <a:extLst>
              <a:ext uri="{FF2B5EF4-FFF2-40B4-BE49-F238E27FC236}">
                <a16:creationId xmlns:a16="http://schemas.microsoft.com/office/drawing/2014/main" id="{435EB850-E332-45E5-B180-7B644F6D4861}"/>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8434185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572346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案例描述：</a:t>
            </a:r>
            <a:endParaRPr lang="en-US" altLang="zh-CN" dirty="0"/>
          </a:p>
          <a:p>
            <a:r>
              <a:rPr lang="en-US" altLang="zh-CN" dirty="0"/>
              <a:t>IPv6</a:t>
            </a:r>
            <a:r>
              <a:rPr lang="zh-CN" altLang="en-US" dirty="0"/>
              <a:t>和</a:t>
            </a:r>
            <a:r>
              <a:rPr lang="en-US" altLang="zh-CN" dirty="0"/>
              <a:t>IPv4</a:t>
            </a:r>
            <a:r>
              <a:rPr lang="zh-CN" altLang="en-US" dirty="0"/>
              <a:t>所需地址已经给出。</a:t>
            </a:r>
            <a:endParaRPr lang="en-US" altLang="zh-CN" dirty="0"/>
          </a:p>
        </p:txBody>
      </p:sp>
      <p:sp>
        <p:nvSpPr>
          <p:cNvPr id="5" name="幻灯片图像占位符 4">
            <a:extLst>
              <a:ext uri="{FF2B5EF4-FFF2-40B4-BE49-F238E27FC236}">
                <a16:creationId xmlns:a16="http://schemas.microsoft.com/office/drawing/2014/main" id="{949B6C9D-32C3-4F44-AA28-279A007161B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02783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latin typeface="+mn-ea"/>
                <a:ea typeface="+mn-ea"/>
              </a:rPr>
              <a:t>实践证明</a:t>
            </a:r>
            <a:r>
              <a:rPr lang="en-US" altLang="zh-CN" dirty="0">
                <a:latin typeface="+mn-ea"/>
                <a:ea typeface="+mn-ea"/>
              </a:rPr>
              <a:t>IPv4</a:t>
            </a:r>
            <a:r>
              <a:rPr lang="zh-CN" altLang="en-US" dirty="0">
                <a:latin typeface="+mn-ea"/>
                <a:ea typeface="+mn-ea"/>
              </a:rPr>
              <a:t>是一个非常成功的协议，它本身也经受住了</a:t>
            </a:r>
            <a:r>
              <a:rPr lang="en-US" altLang="zh-CN" dirty="0">
                <a:latin typeface="+mn-ea"/>
                <a:ea typeface="+mn-ea"/>
              </a:rPr>
              <a:t>Internet</a:t>
            </a:r>
            <a:r>
              <a:rPr lang="zh-CN" altLang="en-US" dirty="0">
                <a:latin typeface="+mn-ea"/>
                <a:ea typeface="+mn-ea"/>
              </a:rPr>
              <a:t>从数目很少的计算机发展到目前上亿台计算机互联的考验。但该协议是几十年前基于当时的网络规模而设计的。在今天看来，</a:t>
            </a:r>
            <a:r>
              <a:rPr lang="en-US" altLang="zh-CN" dirty="0">
                <a:latin typeface="+mn-ea"/>
                <a:ea typeface="+mn-ea"/>
              </a:rPr>
              <a:t>IPv4</a:t>
            </a:r>
            <a:r>
              <a:rPr lang="zh-CN" altLang="en-US" dirty="0">
                <a:latin typeface="+mn-ea"/>
                <a:ea typeface="+mn-ea"/>
              </a:rPr>
              <a:t>的设计者们对于</a:t>
            </a:r>
            <a:r>
              <a:rPr lang="en-US" altLang="zh-CN" dirty="0">
                <a:latin typeface="+mn-ea"/>
                <a:ea typeface="+mn-ea"/>
              </a:rPr>
              <a:t>Internet</a:t>
            </a:r>
            <a:r>
              <a:rPr lang="zh-CN" altLang="en-US" dirty="0">
                <a:latin typeface="+mn-ea"/>
                <a:ea typeface="+mn-ea"/>
              </a:rPr>
              <a:t>的估计和预想显得很不充分。随着</a:t>
            </a:r>
            <a:r>
              <a:rPr lang="en-US" altLang="zh-CN" dirty="0">
                <a:latin typeface="+mn-ea"/>
                <a:ea typeface="+mn-ea"/>
              </a:rPr>
              <a:t>Internet</a:t>
            </a:r>
            <a:r>
              <a:rPr lang="zh-CN" altLang="en-US" dirty="0">
                <a:latin typeface="+mn-ea"/>
                <a:ea typeface="+mn-ea"/>
              </a:rPr>
              <a:t>的扩张和新应用的不断推出，</a:t>
            </a:r>
            <a:r>
              <a:rPr lang="en-US" altLang="zh-CN" dirty="0">
                <a:latin typeface="+mn-ea"/>
                <a:ea typeface="+mn-ea"/>
              </a:rPr>
              <a:t>IPv4</a:t>
            </a:r>
            <a:r>
              <a:rPr lang="zh-CN" altLang="en-US" dirty="0">
                <a:latin typeface="+mn-ea"/>
                <a:ea typeface="+mn-ea"/>
              </a:rPr>
              <a:t>越来越显示出它的局限性。</a:t>
            </a:r>
          </a:p>
          <a:p>
            <a:r>
              <a:rPr lang="en-US" altLang="zh-CN" dirty="0">
                <a:latin typeface="+mn-ea"/>
                <a:ea typeface="+mn-ea"/>
              </a:rPr>
              <a:t>Internet</a:t>
            </a:r>
            <a:r>
              <a:rPr lang="zh-CN" altLang="en-US" dirty="0">
                <a:latin typeface="+mn-ea"/>
                <a:ea typeface="+mn-ea"/>
              </a:rPr>
              <a:t>规模的快速扩大是当时完全没有预料到的，特别是近十年来，更是爆炸式增长，已经走进了千家万户，人们的日常生活已经离不开它了。但也就是这种快速发展，出现了迫在眉睫的</a:t>
            </a:r>
            <a:r>
              <a:rPr lang="en-US" altLang="zh-CN" dirty="0">
                <a:latin typeface="+mn-ea"/>
                <a:ea typeface="+mn-ea"/>
              </a:rPr>
              <a:t>IP</a:t>
            </a:r>
            <a:r>
              <a:rPr lang="zh-CN" altLang="en-US" dirty="0">
                <a:latin typeface="+mn-ea"/>
                <a:ea typeface="+mn-ea"/>
              </a:rPr>
              <a:t>地址空间耗尽问题。</a:t>
            </a:r>
          </a:p>
          <a:p>
            <a:endParaRPr lang="zh-CN" altLang="en-US" dirty="0">
              <a:latin typeface="FrutigerNext LT Regular" panose="020B0503040504020204" pitchFamily="34" charset="0"/>
              <a:ea typeface="微软雅黑" panose="020B0503020204020204" pitchFamily="34" charset="-122"/>
            </a:endParaRPr>
          </a:p>
        </p:txBody>
      </p:sp>
      <p:sp>
        <p:nvSpPr>
          <p:cNvPr id="5" name="幻灯片图像占位符 4">
            <a:extLst>
              <a:ext uri="{FF2B5EF4-FFF2-40B4-BE49-F238E27FC236}">
                <a16:creationId xmlns:a16="http://schemas.microsoft.com/office/drawing/2014/main" id="{9FEFA7CA-37C6-49E6-85E4-5BAC93379471}"/>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1326292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Rectangle 3">
            <a:extLst>
              <a:ext uri="{FF2B5EF4-FFF2-40B4-BE49-F238E27FC236}">
                <a16:creationId xmlns:a16="http://schemas.microsoft.com/office/drawing/2014/main" id="{4DE45043-67A5-48E3-B27B-F9E54CE8DE6E}"/>
              </a:ext>
            </a:extLst>
          </p:cNvPr>
          <p:cNvSpPr>
            <a:spLocks noGrp="1" noChangeArrowheads="1"/>
          </p:cNvSpPr>
          <p:nvPr>
            <p:ph type="body" idx="1"/>
          </p:nvPr>
        </p:nvSpPr>
        <p:spPr/>
        <p:txBody>
          <a:bodyPr/>
          <a:lstStyle/>
          <a:p>
            <a:r>
              <a:rPr lang="zh-CN" altLang="en-US"/>
              <a:t>设置对</a:t>
            </a:r>
            <a:r>
              <a:rPr lang="en-US" altLang="zh-CN"/>
              <a:t>GRE</a:t>
            </a:r>
            <a:r>
              <a:rPr lang="zh-CN" altLang="en-US"/>
              <a:t>报文头进行校验是一个可选的操作步骤。如果设置了对</a:t>
            </a:r>
            <a:r>
              <a:rPr lang="en-US" altLang="zh-CN"/>
              <a:t>GRE</a:t>
            </a:r>
            <a:r>
              <a:rPr lang="zh-CN" altLang="en-US"/>
              <a:t>报文头进行校验，则发送端根据</a:t>
            </a:r>
            <a:r>
              <a:rPr lang="en-US" altLang="zh-CN"/>
              <a:t>GRE</a:t>
            </a:r>
            <a:r>
              <a:rPr lang="zh-CN" altLang="en-US"/>
              <a:t>报文头和净荷信息计算校验和，然后将包含校验和的报文转发到对端。接收端收到报文后，计算接收报文的校验和，并将该校验和与报文中的校验和进行比较。如果结果一致，那么它将会继续处理此报文，否则将其丢弃。如果本端配置了校验和，但是对端没有配置校验和，那么本端不会对接收的报文进行校验和验证。</a:t>
            </a:r>
          </a:p>
          <a:p>
            <a:r>
              <a:rPr lang="zh-CN" altLang="en-US"/>
              <a:t>设置</a:t>
            </a:r>
            <a:r>
              <a:rPr lang="en-US" altLang="zh-CN"/>
              <a:t>GRE</a:t>
            </a:r>
            <a:r>
              <a:rPr lang="zh-CN" altLang="en-US"/>
              <a:t>报文头的关键字也是一个可选的操作步骤。如果设置了</a:t>
            </a:r>
            <a:r>
              <a:rPr lang="en-US" altLang="zh-CN"/>
              <a:t>GRE</a:t>
            </a:r>
            <a:r>
              <a:rPr lang="zh-CN" altLang="en-US"/>
              <a:t>报文头中的</a:t>
            </a:r>
            <a:r>
              <a:rPr lang="en-US" altLang="zh-CN"/>
              <a:t>KEY</a:t>
            </a:r>
            <a:r>
              <a:rPr lang="zh-CN" altLang="en-US"/>
              <a:t>字段，接收端将会检查接收的</a:t>
            </a:r>
            <a:r>
              <a:rPr lang="en-US" altLang="zh-CN"/>
              <a:t>GRE</a:t>
            </a:r>
            <a:r>
              <a:rPr lang="zh-CN" altLang="en-US"/>
              <a:t>报文头的关键字，如果与本端配置的关键字完全相同，表明验证成功，接受该报文，否则丢弃该报文。</a:t>
            </a:r>
          </a:p>
        </p:txBody>
      </p:sp>
      <p:sp>
        <p:nvSpPr>
          <p:cNvPr id="10" name="幻灯片图像占位符 9">
            <a:extLst>
              <a:ext uri="{FF2B5EF4-FFF2-40B4-BE49-F238E27FC236}">
                <a16:creationId xmlns:a16="http://schemas.microsoft.com/office/drawing/2014/main" id="{D286950F-EE98-45FC-A0C1-CEB500EC882F}"/>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9155495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命令含义：</a:t>
            </a:r>
            <a:endParaRPr lang="en-US" altLang="zh-CN"/>
          </a:p>
          <a:p>
            <a:pPr lvl="1"/>
            <a:r>
              <a:rPr lang="en-US" altLang="zh-CN"/>
              <a:t>interface tunnel</a:t>
            </a:r>
            <a:r>
              <a:rPr lang="zh-CN" altLang="en-US"/>
              <a:t>命令用来创建一个</a:t>
            </a:r>
            <a:r>
              <a:rPr lang="en-US" altLang="zh-CN"/>
              <a:t>Tunnel</a:t>
            </a:r>
            <a:r>
              <a:rPr lang="zh-CN" altLang="en-US"/>
              <a:t>接口，并进入该</a:t>
            </a:r>
            <a:r>
              <a:rPr lang="en-US" altLang="zh-CN"/>
              <a:t>Tunnel</a:t>
            </a:r>
            <a:r>
              <a:rPr lang="zh-CN" altLang="en-US"/>
              <a:t>接口视图。</a:t>
            </a:r>
            <a:endParaRPr lang="en-US" altLang="zh-CN"/>
          </a:p>
          <a:p>
            <a:pPr lvl="1"/>
            <a:r>
              <a:rPr lang="it-IT" altLang="zh-CN"/>
              <a:t>tunnel-protocol </a:t>
            </a:r>
            <a:r>
              <a:rPr lang="en-US" altLang="zh-CN"/>
              <a:t>gre</a:t>
            </a:r>
            <a:r>
              <a:rPr lang="zh-CN" altLang="en-US"/>
              <a:t>指定</a:t>
            </a:r>
            <a:r>
              <a:rPr lang="en-US" altLang="zh-CN"/>
              <a:t>Tunnel</a:t>
            </a:r>
            <a:r>
              <a:rPr lang="zh-CN" altLang="en-US"/>
              <a:t>为手动隧道模式。</a:t>
            </a:r>
          </a:p>
          <a:p>
            <a:pPr lvl="1"/>
            <a:r>
              <a:rPr lang="en-US" altLang="zh-CN"/>
              <a:t>source { ipv4-address | interface-type interface-number }</a:t>
            </a:r>
            <a:r>
              <a:rPr lang="zh-CN" altLang="en-US"/>
              <a:t>指定</a:t>
            </a:r>
            <a:r>
              <a:rPr lang="en-US" altLang="zh-CN"/>
              <a:t>Tunnel</a:t>
            </a:r>
            <a:r>
              <a:rPr lang="zh-CN" altLang="en-US"/>
              <a:t>的源接口。</a:t>
            </a:r>
          </a:p>
          <a:p>
            <a:pPr lvl="1"/>
            <a:r>
              <a:rPr lang="en-US" altLang="zh-CN"/>
              <a:t>destination { ipv4-address }</a:t>
            </a:r>
            <a:r>
              <a:rPr lang="zh-CN" altLang="en-US"/>
              <a:t>指定</a:t>
            </a:r>
            <a:r>
              <a:rPr lang="en-US" altLang="zh-CN"/>
              <a:t>Tunnel</a:t>
            </a:r>
            <a:r>
              <a:rPr lang="zh-CN" altLang="en-US"/>
              <a:t>的目的接口。</a:t>
            </a:r>
            <a:endParaRPr lang="en-US" altLang="zh-CN"/>
          </a:p>
          <a:p>
            <a:pPr lvl="1"/>
            <a:r>
              <a:rPr lang="en-US" altLang="zh-CN"/>
              <a:t>ipv6 address { ipv6-address prefix-length }</a:t>
            </a:r>
            <a:r>
              <a:rPr lang="zh-CN" altLang="en-US"/>
              <a:t>设置</a:t>
            </a:r>
            <a:r>
              <a:rPr lang="en-US" altLang="zh-CN"/>
              <a:t>Tunnel</a:t>
            </a:r>
            <a:r>
              <a:rPr lang="zh-CN" altLang="en-US"/>
              <a:t>接口的</a:t>
            </a:r>
            <a:r>
              <a:rPr lang="en-US" altLang="zh-CN"/>
              <a:t>IPv6</a:t>
            </a:r>
            <a:r>
              <a:rPr lang="zh-CN" altLang="en-US"/>
              <a:t>地址。</a:t>
            </a:r>
            <a:endParaRPr lang="en-US" altLang="zh-CN" dirty="0"/>
          </a:p>
        </p:txBody>
      </p:sp>
      <p:sp>
        <p:nvSpPr>
          <p:cNvPr id="7" name="幻灯片图像占位符 6">
            <a:extLst>
              <a:ext uri="{FF2B5EF4-FFF2-40B4-BE49-F238E27FC236}">
                <a16:creationId xmlns:a16="http://schemas.microsoft.com/office/drawing/2014/main" id="{86D9BD7A-E7FF-494A-9353-A40D817AF616}"/>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7806753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5012036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6653836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263FD52-E36F-4CF9-8F41-6F8F271E427B}"/>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7ACEDAE6-38DD-42BD-A0B1-21AB03C81E8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83989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0189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4723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400923462"/>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课程版本</a:t>
                      </a:r>
                      <a:endPar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3487144798"/>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Tree>
  </p:cSld>
  <p:clrMapOvr>
    <a:masterClrMapping/>
  </p:clrMapOv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Arial" pitchFamily="34" charset="0"/>
                <a:ea typeface="MS PGothic" pitchFamily="34" charset="-128"/>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54703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2018 </a:t>
            </a:r>
            <a:r>
              <a:rPr lang="zh-CN" altLang="en-US" sz="1200" b="0" dirty="0">
                <a:latin typeface="+mn-lt"/>
                <a:ea typeface="+mn-ea"/>
              </a:rPr>
              <a:t>华为技术有限公司</a:t>
            </a:r>
          </a:p>
        </p:txBody>
      </p:sp>
      <p:pic>
        <p:nvPicPr>
          <p:cNvPr id="8" name="图片 7">
            <a:extLst>
              <a:ext uri="{FF2B5EF4-FFF2-40B4-BE49-F238E27FC236}">
                <a16:creationId xmlns:a16="http://schemas.microsoft.com/office/drawing/2014/main" id="{674E87BC-2FB1-46C6-94AD-3FA338657A42}"/>
              </a:ext>
            </a:extLst>
          </p:cNvPr>
          <p:cNvPicPr>
            <a:picLocks noChangeAspect="1"/>
          </p:cNvPicPr>
          <p:nvPr userDrawn="1"/>
        </p:nvPicPr>
        <p:blipFill>
          <a:blip r:embed="rId3"/>
          <a:stretch>
            <a:fillRect/>
          </a:stretch>
        </p:blipFill>
        <p:spPr>
          <a:xfrm>
            <a:off x="0" y="782638"/>
            <a:ext cx="12192000" cy="3719908"/>
          </a:xfrm>
          <a:prstGeom prst="rect">
            <a:avLst/>
          </a:prstGeom>
        </p:spPr>
      </p:pic>
      <p:sp>
        <p:nvSpPr>
          <p:cNvPr id="1414185"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5828" y="4094164"/>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微软雅黑" panose="020B0503020204020204" pitchFamily="34" charset="-122"/>
                <a:ea typeface="微软雅黑" panose="020B0503020204020204" pitchFamily="34" charset="-122"/>
              </a:defRPr>
            </a:lvl1pPr>
            <a:lvl2pPr algn="just" eaLnBrk="1" hangingPunct="1">
              <a:defRPr>
                <a:latin typeface="微软雅黑" panose="020B0503020204020204" pitchFamily="34" charset="-122"/>
                <a:ea typeface="微软雅黑" panose="020B0503020204020204" pitchFamily="34" charset="-122"/>
              </a:defRPr>
            </a:lvl2pPr>
            <a:lvl3pPr algn="just" eaLnBrk="1" hangingPunct="1">
              <a:defRPr>
                <a:latin typeface="微软雅黑" panose="020B0503020204020204" pitchFamily="34" charset="-122"/>
                <a:ea typeface="微软雅黑" panose="020B0503020204020204" pitchFamily="34" charset="-122"/>
              </a:defRPr>
            </a:lvl3pPr>
            <a:lvl4pPr algn="just" eaLnBrk="1" hangingPunct="1">
              <a:defRPr>
                <a:latin typeface="微软雅黑" panose="020B0503020204020204" pitchFamily="34" charset="-122"/>
                <a:ea typeface="微软雅黑" panose="020B0503020204020204" pitchFamily="34" charset="-122"/>
              </a:defRPr>
            </a:lvl4pPr>
            <a:lvl5pPr algn="just" eaLnBrk="1" hangingPunct="1">
              <a:defRPr>
                <a:latin typeface="微软雅黑" panose="020B0503020204020204" pitchFamily="34" charset="-122"/>
                <a:ea typeface="微软雅黑" panose="020B0503020204020204" pitchFamily="34" charset="-122"/>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just">
              <a:defRPr/>
            </a:lvl1pPr>
          </a:lstStyle>
          <a:p>
            <a:r>
              <a:rPr lang="zh-CN" altLang="en-US" dirty="0"/>
              <a:t>单击此处输入文字</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7"/>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42667"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j-lt"/>
                <a:ea typeface="+mn-ea"/>
                <a:cs typeface="Arial" pitchFamily="34" charset="0"/>
              </a:rPr>
              <a:t>第</a:t>
            </a:r>
            <a:fld id="{2F2CF7F5-F178-4429-B6CA-28062DF31937}" type="slidenum">
              <a:rPr lang="en-US" altLang="zh-CN" sz="1200" smtClean="0">
                <a:latin typeface="+mj-lt"/>
                <a:ea typeface="+mn-ea"/>
                <a:cs typeface="Arial" pitchFamily="34" charset="0"/>
              </a:rPr>
              <a:pPr defTabSz="801668" eaLnBrk="0" fontAlgn="base" hangingPunct="0">
                <a:defRPr/>
              </a:pPr>
              <a:t>‹#›</a:t>
            </a:fld>
            <a:r>
              <a:rPr lang="zh-CN" altLang="en-US" sz="1200" dirty="0">
                <a:latin typeface="+mj-lt"/>
                <a:ea typeface="+mn-ea"/>
                <a:cs typeface="Arial" pitchFamily="34" charset="0"/>
              </a:rPr>
              <a:t>页</a:t>
            </a:r>
            <a:endParaRPr lang="en-US" altLang="zh-CN" sz="1200" dirty="0">
              <a:latin typeface="+mj-lt"/>
              <a:ea typeface="+mn-ea"/>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561462"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dirty="0">
                <a:latin typeface="+mn-lt"/>
                <a:ea typeface="+mn-ea"/>
                <a:cs typeface="Arial" pitchFamily="34" charset="0"/>
              </a:rPr>
              <a:t>版权所有</a:t>
            </a:r>
            <a:r>
              <a:rPr lang="en-US" altLang="zh-CN" sz="1200" dirty="0">
                <a:latin typeface="+mn-lt"/>
                <a:ea typeface="+mn-ea"/>
                <a:cs typeface="Arial" pitchFamily="34" charset="0"/>
              </a:rPr>
              <a:t>© 2018 </a:t>
            </a:r>
            <a:r>
              <a:rPr lang="zh-CN" altLang="en-US" sz="1200" dirty="0">
                <a:latin typeface="+mn-lt"/>
                <a:ea typeface="+mn-ea"/>
                <a:cs typeface="Arial" pitchFamily="34" charset="0"/>
              </a:rPr>
              <a:t>华为技术有限公司</a:t>
            </a:r>
          </a:p>
        </p:txBody>
      </p:sp>
      <p:pic>
        <p:nvPicPr>
          <p:cNvPr id="2" name="图片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ransition/>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微软雅黑" panose="020B0503020204020204" pitchFamily="34" charset="-122"/>
          <a:ea typeface="微软雅黑" panose="020B0503020204020204" pitchFamily="34" charset="-122"/>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微软雅黑" panose="020B0503020204020204" pitchFamily="34" charset="-122"/>
          <a:ea typeface="微软雅黑" panose="020B0503020204020204" pitchFamily="34" charset="-122"/>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微软雅黑" panose="020B0503020204020204" pitchFamily="34" charset="-122"/>
          <a:ea typeface="微软雅黑" panose="020B0503020204020204" pitchFamily="34" charset="-122"/>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微软雅黑" panose="020B0503020204020204" pitchFamily="34" charset="-122"/>
          <a:ea typeface="微软雅黑" panose="020B0503020204020204" pitchFamily="34" charset="-122"/>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微软雅黑" panose="020B0503020204020204" pitchFamily="34" charset="-122"/>
          <a:ea typeface="微软雅黑" panose="020B0503020204020204" pitchFamily="34" charset="-122"/>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1.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24.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文本占位符 56">
            <a:extLst>
              <a:ext uri="{FF2B5EF4-FFF2-40B4-BE49-F238E27FC236}">
                <a16:creationId xmlns:a16="http://schemas.microsoft.com/office/drawing/2014/main" id="{309B3DA1-93DB-43CD-855B-81D983946436}"/>
              </a:ext>
            </a:extLst>
          </p:cNvPr>
          <p:cNvSpPr>
            <a:spLocks noGrp="1"/>
          </p:cNvSpPr>
          <p:nvPr>
            <p:ph type="body" sz="quarter" idx="17"/>
          </p:nvPr>
        </p:nvSpPr>
        <p:spPr/>
        <p:txBody>
          <a:bodyPr/>
          <a:lstStyle/>
          <a:p>
            <a:r>
              <a:rPr lang="en-US" altLang="zh-CN" dirty="0">
                <a:ea typeface="微软雅黑" panose="020B0503020204020204" pitchFamily="34" charset="-122"/>
              </a:rPr>
              <a:t>HCRSE103</a:t>
            </a:r>
            <a:endParaRPr lang="zh-CN" altLang="en-US" dirty="0">
              <a:ea typeface="微软雅黑" panose="020B0503020204020204" pitchFamily="34" charset="-122"/>
            </a:endParaRPr>
          </a:p>
        </p:txBody>
      </p:sp>
      <p:sp>
        <p:nvSpPr>
          <p:cNvPr id="58" name="文本占位符 57">
            <a:extLst>
              <a:ext uri="{FF2B5EF4-FFF2-40B4-BE49-F238E27FC236}">
                <a16:creationId xmlns:a16="http://schemas.microsoft.com/office/drawing/2014/main" id="{F7666343-0BDA-46FF-AE2B-67C3D679EC12}"/>
              </a:ext>
            </a:extLst>
          </p:cNvPr>
          <p:cNvSpPr>
            <a:spLocks noGrp="1"/>
          </p:cNvSpPr>
          <p:nvPr>
            <p:ph type="body" sz="quarter" idx="18"/>
          </p:nvPr>
        </p:nvSpPr>
        <p:spPr/>
        <p:txBody>
          <a:bodyPr/>
          <a:lstStyle/>
          <a:p>
            <a:r>
              <a:rPr lang="en-US" altLang="zh-CN" dirty="0">
                <a:ea typeface="微软雅黑" panose="020B0503020204020204" pitchFamily="34" charset="-122"/>
              </a:rPr>
              <a:t>RS</a:t>
            </a:r>
            <a:endParaRPr lang="zh-CN" altLang="en-US" dirty="0">
              <a:ea typeface="微软雅黑" panose="020B0503020204020204" pitchFamily="34" charset="-122"/>
            </a:endParaRPr>
          </a:p>
        </p:txBody>
      </p:sp>
      <p:sp>
        <p:nvSpPr>
          <p:cNvPr id="59" name="文本占位符 58">
            <a:extLst>
              <a:ext uri="{FF2B5EF4-FFF2-40B4-BE49-F238E27FC236}">
                <a16:creationId xmlns:a16="http://schemas.microsoft.com/office/drawing/2014/main" id="{B28B07B9-F9D8-4B1B-A500-9F68D09CAA0C}"/>
              </a:ext>
            </a:extLst>
          </p:cNvPr>
          <p:cNvSpPr>
            <a:spLocks noGrp="1"/>
          </p:cNvSpPr>
          <p:nvPr>
            <p:ph type="body" sz="quarter" idx="19"/>
          </p:nvPr>
        </p:nvSpPr>
        <p:spPr/>
        <p:txBody>
          <a:bodyPr/>
          <a:lstStyle/>
          <a:p>
            <a:r>
              <a:rPr lang="en-US" altLang="zh-CN" dirty="0">
                <a:ea typeface="微软雅黑" panose="020B0503020204020204" pitchFamily="34" charset="-122"/>
              </a:rPr>
              <a:t> </a:t>
            </a:r>
            <a:endParaRPr lang="zh-CN" altLang="en-US" dirty="0">
              <a:ea typeface="微软雅黑" panose="020B0503020204020204" pitchFamily="34" charset="-122"/>
            </a:endParaRPr>
          </a:p>
        </p:txBody>
      </p:sp>
      <p:sp>
        <p:nvSpPr>
          <p:cNvPr id="60" name="文本占位符 59">
            <a:extLst>
              <a:ext uri="{FF2B5EF4-FFF2-40B4-BE49-F238E27FC236}">
                <a16:creationId xmlns:a16="http://schemas.microsoft.com/office/drawing/2014/main" id="{921B5ADC-9FF1-4BEE-9FFE-5B3D1B92439E}"/>
              </a:ext>
            </a:extLst>
          </p:cNvPr>
          <p:cNvSpPr>
            <a:spLocks noGrp="1"/>
          </p:cNvSpPr>
          <p:nvPr>
            <p:ph type="body" sz="quarter" idx="20"/>
          </p:nvPr>
        </p:nvSpPr>
        <p:spPr/>
        <p:txBody>
          <a:bodyPr/>
          <a:lstStyle/>
          <a:p>
            <a:r>
              <a:rPr lang="en-US" altLang="zh-CN" dirty="0">
                <a:ea typeface="微软雅黑" panose="020B0503020204020204" pitchFamily="34" charset="-122"/>
              </a:rPr>
              <a:t>V3.0</a:t>
            </a:r>
            <a:endParaRPr lang="zh-CN" altLang="en-US" dirty="0">
              <a:ea typeface="微软雅黑" panose="020B0503020204020204" pitchFamily="34" charset="-122"/>
            </a:endParaRPr>
          </a:p>
        </p:txBody>
      </p:sp>
      <p:sp>
        <p:nvSpPr>
          <p:cNvPr id="3" name="文本占位符 2"/>
          <p:cNvSpPr>
            <a:spLocks noGrp="1"/>
          </p:cNvSpPr>
          <p:nvPr>
            <p:ph type="body" sz="quarter" idx="13"/>
          </p:nvPr>
        </p:nvSpPr>
        <p:spPr>
          <a:xfrm>
            <a:off x="1007435" y="3373862"/>
            <a:ext cx="3120347" cy="468052"/>
          </a:xfrm>
        </p:spPr>
        <p:txBody>
          <a:bodyPr/>
          <a:lstStyle/>
          <a:p>
            <a:r>
              <a:rPr lang="zh-CN" altLang="en-US" dirty="0"/>
              <a:t>姚贤斌</a:t>
            </a:r>
            <a:r>
              <a:rPr lang="en-US" altLang="zh-CN" dirty="0"/>
              <a:t>/ywx288536</a:t>
            </a:r>
            <a:endParaRPr lang="zh-CN" altLang="en-US" dirty="0"/>
          </a:p>
        </p:txBody>
      </p:sp>
      <p:sp>
        <p:nvSpPr>
          <p:cNvPr id="4" name="文本占位符 3"/>
          <p:cNvSpPr>
            <a:spLocks noGrp="1"/>
          </p:cNvSpPr>
          <p:nvPr>
            <p:ph type="body" sz="quarter" idx="14"/>
          </p:nvPr>
        </p:nvSpPr>
        <p:spPr/>
        <p:txBody>
          <a:bodyPr/>
          <a:lstStyle/>
          <a:p>
            <a:r>
              <a:rPr lang="en-US" altLang="zh-CN">
                <a:ea typeface="微软雅黑" panose="020B0503020204020204" pitchFamily="34" charset="-122"/>
              </a:rPr>
              <a:t>2018.08.22</a:t>
            </a:r>
            <a:endParaRPr lang="zh-CN" altLang="en-US" dirty="0">
              <a:ea typeface="微软雅黑" panose="020B0503020204020204" pitchFamily="34" charset="-122"/>
            </a:endParaRPr>
          </a:p>
        </p:txBody>
      </p:sp>
      <p:sp>
        <p:nvSpPr>
          <p:cNvPr id="5" name="文本占位符 4"/>
          <p:cNvSpPr>
            <a:spLocks noGrp="1"/>
          </p:cNvSpPr>
          <p:nvPr>
            <p:ph type="body" sz="quarter" idx="15"/>
          </p:nvPr>
        </p:nvSpPr>
        <p:spPr/>
        <p:txBody>
          <a:bodyPr/>
          <a:lstStyle/>
          <a:p>
            <a:r>
              <a:rPr lang="zh-CN" altLang="en-US" dirty="0"/>
              <a:t>刘鹏</a:t>
            </a:r>
            <a:r>
              <a:rPr lang="en-US" altLang="zh-CN" dirty="0"/>
              <a:t>/lwx529648</a:t>
            </a:r>
            <a:endParaRPr lang="zh-CN" altLang="en-US" dirty="0"/>
          </a:p>
        </p:txBody>
      </p:sp>
      <p:sp>
        <p:nvSpPr>
          <p:cNvPr id="6" name="文本占位符 5"/>
          <p:cNvSpPr>
            <a:spLocks noGrp="1"/>
          </p:cNvSpPr>
          <p:nvPr>
            <p:ph type="body" sz="quarter" idx="16"/>
          </p:nvPr>
        </p:nvSpPr>
        <p:spPr/>
        <p:txBody>
          <a:bodyPr/>
          <a:lstStyle/>
          <a:p>
            <a:r>
              <a:rPr lang="zh-CN" altLang="en-US">
                <a:ea typeface="微软雅黑" panose="020B0503020204020204" pitchFamily="34" charset="-122"/>
              </a:rPr>
              <a:t>新开发</a:t>
            </a:r>
            <a:endParaRPr lang="zh-CN" altLang="en-US" dirty="0">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buSzPct val="60000"/>
              <a:buFont typeface="Wingdings" panose="05000000000000000000" pitchFamily="2" charset="2"/>
              <a:buChar char="n"/>
            </a:pPr>
            <a:r>
              <a:rPr lang="en-US" altLang="zh-CN" b="1" dirty="0"/>
              <a:t>IPv6</a:t>
            </a:r>
            <a:r>
              <a:rPr lang="zh-CN" altLang="en-US" b="1" dirty="0"/>
              <a:t>报文格式</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地址分类</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基础协议</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过渡技术</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p>
        </p:txBody>
      </p:sp>
    </p:spTree>
    <p:extLst>
      <p:ext uri="{BB962C8B-B14F-4D97-AF65-F5344CB8AC3E}">
        <p14:creationId xmlns:p14="http://schemas.microsoft.com/office/powerpoint/2010/main" val="11303469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IPv6</a:t>
            </a:r>
            <a:r>
              <a:rPr lang="zh-CN" altLang="en-US"/>
              <a:t>技术特点</a:t>
            </a:r>
            <a:endParaRPr lang="zh-CN" altLang="en-US" dirty="0"/>
          </a:p>
        </p:txBody>
      </p:sp>
      <p:sp>
        <p:nvSpPr>
          <p:cNvPr id="3" name="内容占位符 2">
            <a:extLst>
              <a:ext uri="{FF2B5EF4-FFF2-40B4-BE49-F238E27FC236}">
                <a16:creationId xmlns:a16="http://schemas.microsoft.com/office/drawing/2014/main" id="{DD52FEEC-72A3-4174-8683-9B58A0F140D4}"/>
              </a:ext>
            </a:extLst>
          </p:cNvPr>
          <p:cNvSpPr>
            <a:spLocks noGrp="1"/>
          </p:cNvSpPr>
          <p:nvPr>
            <p:ph type="body" sz="quarter" idx="10"/>
          </p:nvPr>
        </p:nvSpPr>
        <p:spPr/>
        <p:txBody>
          <a:bodyPr/>
          <a:lstStyle/>
          <a:p>
            <a:r>
              <a:rPr lang="zh-CN" altLang="en-US" dirty="0">
                <a:latin typeface="FrutigerNext LT Regular" panose="020B0503040504020204" pitchFamily="34" charset="0"/>
                <a:ea typeface="微软雅黑" panose="020B0503020204020204" pitchFamily="34" charset="-122"/>
              </a:rPr>
              <a:t>地址空间巨大。</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精简报文结构。</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实现自动配置和重新编址。</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支持层次化网络编址。</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支持端对端安全。</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更好的支持</a:t>
            </a:r>
            <a:r>
              <a:rPr lang="en-US" altLang="zh-CN" dirty="0">
                <a:latin typeface="FrutigerNext LT Regular" panose="020B0503040504020204" pitchFamily="34" charset="0"/>
                <a:ea typeface="微软雅黑" panose="020B0503020204020204" pitchFamily="34" charset="-122"/>
              </a:rPr>
              <a:t>QoS</a:t>
            </a:r>
            <a:r>
              <a:rPr lang="zh-CN" altLang="en-US" dirty="0">
                <a:latin typeface="FrutigerNext LT Regular" panose="020B0503040504020204" pitchFamily="34" charset="0"/>
                <a:ea typeface="微软雅黑" panose="020B0503020204020204" pitchFamily="34" charset="-122"/>
              </a:rPr>
              <a:t>。</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支持移动特性。</a:t>
            </a:r>
            <a:endParaRPr lang="en-US" altLang="zh-CN" dirty="0">
              <a:latin typeface="FrutigerNext LT Regular" panose="020B0503040504020204" pitchFamily="34" charset="0"/>
              <a:ea typeface="微软雅黑" panose="020B0503020204020204" pitchFamily="34" charset="-122"/>
            </a:endParaRPr>
          </a:p>
          <a:p>
            <a:pPr lvl="1"/>
            <a:endParaRPr lang="en-US" altLang="zh-CN" dirty="0">
              <a:latin typeface="FrutigerNext LT Regular" panose="020B0503040504020204" pitchFamily="34" charset="0"/>
              <a:ea typeface="微软雅黑" panose="020B0503020204020204" pitchFamily="34" charset="-122"/>
            </a:endParaRPr>
          </a:p>
          <a:p>
            <a:endParaRPr lang="zh-CN" altLang="en-US" dirty="0">
              <a:latin typeface="FrutigerNext LT Regular" panose="020B0503040504020204" pitchFamily="34" charset="0"/>
              <a:ea typeface="微软雅黑" panose="020B0503020204020204" pitchFamily="34" charset="-122"/>
            </a:endParaRPr>
          </a:p>
        </p:txBody>
      </p:sp>
    </p:spTree>
    <p:extLst>
      <p:ext uri="{BB962C8B-B14F-4D97-AF65-F5344CB8AC3E}">
        <p14:creationId xmlns:p14="http://schemas.microsoft.com/office/powerpoint/2010/main" val="40447598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BA334D0-73BE-4270-BB5F-AE9377A741AB}"/>
              </a:ext>
            </a:extLst>
          </p:cNvPr>
          <p:cNvSpPr/>
          <p:nvPr/>
        </p:nvSpPr>
        <p:spPr bwMode="auto">
          <a:xfrm>
            <a:off x="8878538" y="4545126"/>
            <a:ext cx="2557589" cy="1728190"/>
          </a:xfrm>
          <a:prstGeom prst="round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8" name="标题 1"/>
          <p:cNvSpPr>
            <a:spLocks noGrp="1"/>
          </p:cNvSpPr>
          <p:nvPr>
            <p:ph type="title"/>
          </p:nvPr>
        </p:nvSpPr>
        <p:spPr/>
        <p:txBody>
          <a:bodyPr/>
          <a:lstStyle/>
          <a:p>
            <a:r>
              <a:rPr lang="en-US" altLang="zh-CN"/>
              <a:t>IPv6</a:t>
            </a:r>
            <a:r>
              <a:rPr lang="zh-CN" altLang="en-US"/>
              <a:t>报文格式</a:t>
            </a:r>
            <a:r>
              <a:rPr lang="en-US" altLang="zh-CN"/>
              <a:t> - </a:t>
            </a:r>
            <a:r>
              <a:rPr lang="zh-CN" altLang="en-US"/>
              <a:t>基本报头</a:t>
            </a:r>
            <a:endParaRPr lang="zh-CN" altLang="en-US" dirty="0"/>
          </a:p>
        </p:txBody>
      </p:sp>
      <p:sp>
        <p:nvSpPr>
          <p:cNvPr id="4" name="文本占位符 3">
            <a:extLst>
              <a:ext uri="{FF2B5EF4-FFF2-40B4-BE49-F238E27FC236}">
                <a16:creationId xmlns:a16="http://schemas.microsoft.com/office/drawing/2014/main" id="{BC7C7551-60B3-4B06-96F0-66EE5F744388}"/>
              </a:ext>
            </a:extLst>
          </p:cNvPr>
          <p:cNvSpPr>
            <a:spLocks noGrp="1"/>
          </p:cNvSpPr>
          <p:nvPr>
            <p:ph type="body" sz="quarter" idx="10"/>
          </p:nvPr>
        </p:nvSpPr>
        <p:spPr/>
        <p:txBody>
          <a:bodyPr/>
          <a:lstStyle/>
          <a:p>
            <a:r>
              <a:rPr lang="en-US" altLang="zh-CN"/>
              <a:t>IPv6</a:t>
            </a:r>
            <a:r>
              <a:rPr lang="zh-CN" altLang="en-US"/>
              <a:t>报文格式</a:t>
            </a:r>
            <a:endParaRPr lang="en-US" altLang="zh-CN"/>
          </a:p>
          <a:p>
            <a:pPr lvl="1"/>
            <a:r>
              <a:rPr lang="en-US" altLang="zh-CN"/>
              <a:t>IPv6</a:t>
            </a:r>
            <a:r>
              <a:rPr lang="zh-CN" altLang="en-US"/>
              <a:t>基本报头、</a:t>
            </a:r>
            <a:r>
              <a:rPr lang="en-US" altLang="zh-CN"/>
              <a:t>IPv6</a:t>
            </a:r>
            <a:r>
              <a:rPr lang="zh-CN" altLang="en-US"/>
              <a:t>扩展报头以及上层协议数据单元；</a:t>
            </a:r>
            <a:endParaRPr lang="en-US" altLang="zh-CN"/>
          </a:p>
          <a:p>
            <a:pPr lvl="1"/>
            <a:r>
              <a:rPr lang="en-US" altLang="zh-CN"/>
              <a:t>IPv6</a:t>
            </a:r>
            <a:r>
              <a:rPr lang="zh-CN" altLang="en-US"/>
              <a:t>基本报头有</a:t>
            </a:r>
            <a:r>
              <a:rPr lang="en-US" altLang="zh-CN"/>
              <a:t>8</a:t>
            </a:r>
            <a:r>
              <a:rPr lang="zh-CN" altLang="en-US"/>
              <a:t>个字段，固定大小为</a:t>
            </a:r>
            <a:r>
              <a:rPr lang="en-US" altLang="zh-CN"/>
              <a:t>40</a:t>
            </a:r>
            <a:r>
              <a:rPr lang="zh-CN" altLang="en-US"/>
              <a:t>字节，每一个</a:t>
            </a:r>
            <a:r>
              <a:rPr lang="en-US" altLang="zh-CN"/>
              <a:t>IPv6</a:t>
            </a:r>
            <a:r>
              <a:rPr lang="zh-CN" altLang="en-US"/>
              <a:t>数据报都必须包含报头。</a:t>
            </a:r>
            <a:endParaRPr lang="en-US" altLang="zh-CN"/>
          </a:p>
          <a:p>
            <a:endParaRPr lang="zh-CN" altLang="en-US" dirty="0"/>
          </a:p>
        </p:txBody>
      </p:sp>
      <p:sp>
        <p:nvSpPr>
          <p:cNvPr id="25" name="任意多边形 24"/>
          <p:cNvSpPr/>
          <p:nvPr/>
        </p:nvSpPr>
        <p:spPr bwMode="auto">
          <a:xfrm rot="10800000">
            <a:off x="1135956" y="5350160"/>
            <a:ext cx="1168400" cy="4191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21" name="Group 32">
            <a:extLst>
              <a:ext uri="{FF2B5EF4-FFF2-40B4-BE49-F238E27FC236}">
                <a16:creationId xmlns:a16="http://schemas.microsoft.com/office/drawing/2014/main" id="{DD87A9B2-A8BF-4E10-90C3-A22F9E416931}"/>
              </a:ext>
            </a:extLst>
          </p:cNvPr>
          <p:cNvGraphicFramePr>
            <a:graphicFrameLocks/>
          </p:cNvGraphicFramePr>
          <p:nvPr>
            <p:extLst>
              <p:ext uri="{D42A27DB-BD31-4B8C-83A1-F6EECF244321}">
                <p14:modId xmlns:p14="http://schemas.microsoft.com/office/powerpoint/2010/main" val="4123277182"/>
              </p:ext>
            </p:extLst>
          </p:nvPr>
        </p:nvGraphicFramePr>
        <p:xfrm>
          <a:off x="2567608" y="3120115"/>
          <a:ext cx="5713412" cy="2145768"/>
        </p:xfrm>
        <a:graphic>
          <a:graphicData uri="http://schemas.openxmlformats.org/drawingml/2006/table">
            <a:tbl>
              <a:tblPr/>
              <a:tblGrid>
                <a:gridCol w="1001712">
                  <a:extLst>
                    <a:ext uri="{9D8B030D-6E8A-4147-A177-3AD203B41FA5}">
                      <a16:colId xmlns:a16="http://schemas.microsoft.com/office/drawing/2014/main" val="20000"/>
                    </a:ext>
                  </a:extLst>
                </a:gridCol>
                <a:gridCol w="1325563">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379537">
                  <a:extLst>
                    <a:ext uri="{9D8B030D-6E8A-4147-A177-3AD203B41FA5}">
                      <a16:colId xmlns:a16="http://schemas.microsoft.com/office/drawing/2014/main" val="20003"/>
                    </a:ext>
                  </a:extLst>
                </a:gridCol>
                <a:gridCol w="1549400">
                  <a:extLst>
                    <a:ext uri="{9D8B030D-6E8A-4147-A177-3AD203B41FA5}">
                      <a16:colId xmlns:a16="http://schemas.microsoft.com/office/drawing/2014/main" val="20004"/>
                    </a:ext>
                  </a:extLst>
                </a:gridCol>
              </a:tblGrid>
              <a:tr h="347712">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Version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Traffic Class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Flow Label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7712">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Payload Length</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Next Header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Hop Limit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504298">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Source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4056">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Destination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cxnSp>
        <p:nvCxnSpPr>
          <p:cNvPr id="33" name="直接连接符 32">
            <a:extLst>
              <a:ext uri="{FF2B5EF4-FFF2-40B4-BE49-F238E27FC236}">
                <a16:creationId xmlns:a16="http://schemas.microsoft.com/office/drawing/2014/main" id="{509843C2-0402-469D-B438-89280BFE2E49}"/>
              </a:ext>
            </a:extLst>
          </p:cNvPr>
          <p:cNvCxnSpPr/>
          <p:nvPr/>
        </p:nvCxnSpPr>
        <p:spPr bwMode="auto">
          <a:xfrm>
            <a:off x="8231973" y="3120115"/>
            <a:ext cx="288000"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17F61A0A-CFCA-4704-B560-7ADA96D0F340}"/>
              </a:ext>
            </a:extLst>
          </p:cNvPr>
          <p:cNvCxnSpPr/>
          <p:nvPr/>
        </p:nvCxnSpPr>
        <p:spPr bwMode="auto">
          <a:xfrm>
            <a:off x="8292260" y="5265883"/>
            <a:ext cx="288000"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3EE1276B-F08B-4655-8DF7-969FFC0DBB8D}"/>
              </a:ext>
            </a:extLst>
          </p:cNvPr>
          <p:cNvCxnSpPr/>
          <p:nvPr/>
        </p:nvCxnSpPr>
        <p:spPr bwMode="auto">
          <a:xfrm>
            <a:off x="8436260" y="3177200"/>
            <a:ext cx="0" cy="205200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4" name="矩形 43">
            <a:extLst>
              <a:ext uri="{FF2B5EF4-FFF2-40B4-BE49-F238E27FC236}">
                <a16:creationId xmlns:a16="http://schemas.microsoft.com/office/drawing/2014/main" id="{AD0ACF3B-F8FB-43BB-98E2-40210DC18632}"/>
              </a:ext>
            </a:extLst>
          </p:cNvPr>
          <p:cNvSpPr/>
          <p:nvPr/>
        </p:nvSpPr>
        <p:spPr bwMode="auto">
          <a:xfrm>
            <a:off x="8329971" y="3727861"/>
            <a:ext cx="1029669" cy="35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40</a:t>
            </a:r>
            <a:r>
              <a:rPr lang="zh-CN" altLang="en-US" sz="1400" dirty="0">
                <a:latin typeface="微软雅黑" panose="020B0503020204020204" pitchFamily="34" charset="-122"/>
                <a:ea typeface="微软雅黑" panose="020B0503020204020204" pitchFamily="34" charset="-122"/>
              </a:rPr>
              <a:t>字节</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基本头部</a:t>
            </a:r>
          </a:p>
        </p:txBody>
      </p:sp>
      <p:sp>
        <p:nvSpPr>
          <p:cNvPr id="5" name="矩形 4">
            <a:extLst>
              <a:ext uri="{FF2B5EF4-FFF2-40B4-BE49-F238E27FC236}">
                <a16:creationId xmlns:a16="http://schemas.microsoft.com/office/drawing/2014/main" id="{AFEC5C61-13D3-464E-90E5-C4AAAB6BD1C8}"/>
              </a:ext>
            </a:extLst>
          </p:cNvPr>
          <p:cNvSpPr/>
          <p:nvPr/>
        </p:nvSpPr>
        <p:spPr bwMode="auto">
          <a:xfrm>
            <a:off x="9141726" y="5045521"/>
            <a:ext cx="432039" cy="15768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C398C26B-E16F-4002-B278-A64E85D401B4}"/>
              </a:ext>
            </a:extLst>
          </p:cNvPr>
          <p:cNvSpPr/>
          <p:nvPr/>
        </p:nvSpPr>
        <p:spPr bwMode="auto">
          <a:xfrm>
            <a:off x="9670050" y="5000106"/>
            <a:ext cx="1466510" cy="20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r>
              <a:rPr lang="zh-CN" altLang="en-US" sz="1400" dirty="0">
                <a:latin typeface="微软雅黑" panose="020B0503020204020204" pitchFamily="34" charset="-122"/>
                <a:ea typeface="微软雅黑" panose="020B0503020204020204" pitchFamily="34" charset="-122"/>
              </a:rPr>
              <a:t>名字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位置变化</a:t>
            </a:r>
          </a:p>
        </p:txBody>
      </p:sp>
      <p:sp>
        <p:nvSpPr>
          <p:cNvPr id="47" name="矩形 46">
            <a:extLst>
              <a:ext uri="{FF2B5EF4-FFF2-40B4-BE49-F238E27FC236}">
                <a16:creationId xmlns:a16="http://schemas.microsoft.com/office/drawing/2014/main" id="{2F17129A-87B7-46B2-B616-72F21FC16E0F}"/>
              </a:ext>
            </a:extLst>
          </p:cNvPr>
          <p:cNvSpPr/>
          <p:nvPr/>
        </p:nvSpPr>
        <p:spPr bwMode="auto">
          <a:xfrm>
            <a:off x="9141726" y="5420826"/>
            <a:ext cx="432039" cy="15768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10708B1C-744A-4633-A300-65424C0E8E10}"/>
              </a:ext>
            </a:extLst>
          </p:cNvPr>
          <p:cNvSpPr/>
          <p:nvPr/>
        </p:nvSpPr>
        <p:spPr bwMode="auto">
          <a:xfrm>
            <a:off x="9670049" y="5375411"/>
            <a:ext cx="1609667" cy="20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r>
              <a:rPr lang="zh-CN" altLang="en-US" sz="1400" dirty="0">
                <a:latin typeface="微软雅黑" panose="020B0503020204020204" pitchFamily="34" charset="-122"/>
                <a:ea typeface="微软雅黑" panose="020B0503020204020204" pitchFamily="34" charset="-122"/>
              </a:rPr>
              <a:t>保留字段</a:t>
            </a:r>
          </a:p>
        </p:txBody>
      </p:sp>
      <p:sp>
        <p:nvSpPr>
          <p:cNvPr id="49" name="矩形 48">
            <a:extLst>
              <a:ext uri="{FF2B5EF4-FFF2-40B4-BE49-F238E27FC236}">
                <a16:creationId xmlns:a16="http://schemas.microsoft.com/office/drawing/2014/main" id="{95F97F8C-C94D-4C3D-A4CB-64D836B30EA3}"/>
              </a:ext>
            </a:extLst>
          </p:cNvPr>
          <p:cNvSpPr/>
          <p:nvPr/>
        </p:nvSpPr>
        <p:spPr bwMode="auto">
          <a:xfrm>
            <a:off x="9140228" y="5809798"/>
            <a:ext cx="432039" cy="15768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BDBF7477-94B9-40CF-9866-B60044FDBA16}"/>
              </a:ext>
            </a:extLst>
          </p:cNvPr>
          <p:cNvSpPr/>
          <p:nvPr/>
        </p:nvSpPr>
        <p:spPr bwMode="auto">
          <a:xfrm>
            <a:off x="9670048" y="5789233"/>
            <a:ext cx="1609667" cy="20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r>
              <a:rPr lang="zh-CN" altLang="en-US" sz="1400" dirty="0">
                <a:latin typeface="微软雅黑" panose="020B0503020204020204" pitchFamily="34" charset="-122"/>
                <a:ea typeface="微软雅黑" panose="020B0503020204020204" pitchFamily="34" charset="-122"/>
              </a:rPr>
              <a:t>新增字段</a:t>
            </a:r>
          </a:p>
        </p:txBody>
      </p:sp>
      <p:sp>
        <p:nvSpPr>
          <p:cNvPr id="7" name="文本框 6">
            <a:extLst>
              <a:ext uri="{FF2B5EF4-FFF2-40B4-BE49-F238E27FC236}">
                <a16:creationId xmlns:a16="http://schemas.microsoft.com/office/drawing/2014/main" id="{CBC78896-597B-48D8-AB60-2E5F5A8B0802}"/>
              </a:ext>
            </a:extLst>
          </p:cNvPr>
          <p:cNvSpPr txBox="1"/>
          <p:nvPr/>
        </p:nvSpPr>
        <p:spPr bwMode="auto">
          <a:xfrm>
            <a:off x="9120336" y="4588772"/>
            <a:ext cx="176419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与</a:t>
            </a:r>
            <a:r>
              <a:rPr lang="en-US" altLang="zh-CN" sz="1400" b="1" dirty="0">
                <a:solidFill>
                  <a:srgbClr val="000000"/>
                </a:solidFill>
                <a:latin typeface="微软雅黑" panose="020B0503020204020204" pitchFamily="34" charset="-122"/>
                <a:ea typeface="微软雅黑" panose="020B0503020204020204" pitchFamily="34" charset="-122"/>
                <a:cs typeface="Arial" pitchFamily="34" charset="0"/>
              </a:rPr>
              <a:t>IPv4</a:t>
            </a:r>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报头对比</a:t>
            </a:r>
          </a:p>
        </p:txBody>
      </p:sp>
    </p:spTree>
    <p:extLst>
      <p:ext uri="{BB962C8B-B14F-4D97-AF65-F5344CB8AC3E}">
        <p14:creationId xmlns:p14="http://schemas.microsoft.com/office/powerpoint/2010/main" val="2415815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Group 32">
            <a:extLst>
              <a:ext uri="{FF2B5EF4-FFF2-40B4-BE49-F238E27FC236}">
                <a16:creationId xmlns:a16="http://schemas.microsoft.com/office/drawing/2014/main" id="{A9C1D5E5-0359-4AD2-B69B-F1C75D4B2784}"/>
              </a:ext>
            </a:extLst>
          </p:cNvPr>
          <p:cNvGraphicFramePr>
            <a:graphicFrameLocks/>
          </p:cNvGraphicFramePr>
          <p:nvPr>
            <p:extLst>
              <p:ext uri="{D42A27DB-BD31-4B8C-83A1-F6EECF244321}">
                <p14:modId xmlns:p14="http://schemas.microsoft.com/office/powerpoint/2010/main" val="2273571848"/>
              </p:ext>
            </p:extLst>
          </p:nvPr>
        </p:nvGraphicFramePr>
        <p:xfrm>
          <a:off x="1431046" y="2230320"/>
          <a:ext cx="5713412" cy="1824906"/>
        </p:xfrm>
        <a:graphic>
          <a:graphicData uri="http://schemas.openxmlformats.org/drawingml/2006/table">
            <a:tbl>
              <a:tblPr/>
              <a:tblGrid>
                <a:gridCol w="1001712">
                  <a:extLst>
                    <a:ext uri="{9D8B030D-6E8A-4147-A177-3AD203B41FA5}">
                      <a16:colId xmlns:a16="http://schemas.microsoft.com/office/drawing/2014/main" val="20000"/>
                    </a:ext>
                  </a:extLst>
                </a:gridCol>
                <a:gridCol w="1325563">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379537">
                  <a:extLst>
                    <a:ext uri="{9D8B030D-6E8A-4147-A177-3AD203B41FA5}">
                      <a16:colId xmlns:a16="http://schemas.microsoft.com/office/drawing/2014/main" val="20003"/>
                    </a:ext>
                  </a:extLst>
                </a:gridCol>
                <a:gridCol w="1549400">
                  <a:extLst>
                    <a:ext uri="{9D8B030D-6E8A-4147-A177-3AD203B41FA5}">
                      <a16:colId xmlns:a16="http://schemas.microsoft.com/office/drawing/2014/main" val="20004"/>
                    </a:ext>
                  </a:extLst>
                </a:gridCol>
              </a:tblGrid>
              <a:tr h="414258">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Version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Traffic Class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Flow Label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4258">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Payload Length</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Next Header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Hop Limit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540163">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Source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56227">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Destination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graphicFrame>
        <p:nvGraphicFramePr>
          <p:cNvPr id="3" name="表格 2">
            <a:extLst>
              <a:ext uri="{FF2B5EF4-FFF2-40B4-BE49-F238E27FC236}">
                <a16:creationId xmlns:a16="http://schemas.microsoft.com/office/drawing/2014/main" id="{1DC3ACF0-0032-48DB-BEAE-8E780202A535}"/>
              </a:ext>
            </a:extLst>
          </p:cNvPr>
          <p:cNvGraphicFramePr>
            <a:graphicFrameLocks noGrp="1"/>
          </p:cNvGraphicFramePr>
          <p:nvPr>
            <p:extLst>
              <p:ext uri="{D42A27DB-BD31-4B8C-83A1-F6EECF244321}">
                <p14:modId xmlns:p14="http://schemas.microsoft.com/office/powerpoint/2010/main" val="219757210"/>
              </p:ext>
            </p:extLst>
          </p:nvPr>
        </p:nvGraphicFramePr>
        <p:xfrm>
          <a:off x="1441488" y="4168585"/>
          <a:ext cx="5713412" cy="654432"/>
        </p:xfrm>
        <a:graphic>
          <a:graphicData uri="http://schemas.openxmlformats.org/drawingml/2006/table">
            <a:tbl>
              <a:tblPr/>
              <a:tblGrid>
                <a:gridCol w="5713412">
                  <a:extLst>
                    <a:ext uri="{9D8B030D-6E8A-4147-A177-3AD203B41FA5}">
                      <a16:colId xmlns:a16="http://schemas.microsoft.com/office/drawing/2014/main" val="3437709506"/>
                    </a:ext>
                  </a:extLst>
                </a:gridCol>
              </a:tblGrid>
              <a:tr h="313057">
                <a:tc>
                  <a:txBody>
                    <a:bodyPr/>
                    <a:lstStyle/>
                    <a:p>
                      <a:pPr marL="0" marR="0" lvl="0" indent="0" algn="l"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微软雅黑" pitchFamily="34" charset="-122"/>
                      </a:endParaRPr>
                    </a:p>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itchFamily="34" charset="-122"/>
                        </a:rPr>
                        <a:t>扩展包头</a:t>
                      </a:r>
                      <a:r>
                        <a:rPr kumimoji="0" lang="en-US" altLang="zh-CN" sz="1600" b="0" i="0" u="none" strike="noStrike" cap="none" normalizeH="0" baseline="0" dirty="0">
                          <a:ln>
                            <a:noFill/>
                          </a:ln>
                          <a:solidFill>
                            <a:schemeClr val="tx1"/>
                          </a:solidFill>
                          <a:effectLst/>
                          <a:latin typeface="+mn-lt"/>
                          <a:ea typeface="微软雅黑" pitchFamily="34" charset="-122"/>
                        </a:rPr>
                        <a:t>#1</a:t>
                      </a:r>
                      <a:r>
                        <a:rPr kumimoji="0" lang="zh-CN" altLang="en-US" sz="1600" b="0" i="0" u="none" strike="noStrike" cap="none" normalizeH="0" baseline="0" dirty="0">
                          <a:ln>
                            <a:noFill/>
                          </a:ln>
                          <a:solidFill>
                            <a:schemeClr val="tx1"/>
                          </a:solidFill>
                          <a:effectLst/>
                          <a:latin typeface="+mn-lt"/>
                          <a:ea typeface="微软雅黑" pitchFamily="34" charset="-122"/>
                        </a:rPr>
                        <a:t>数据</a:t>
                      </a:r>
                      <a:endParaRPr kumimoji="0" lang="en-US" altLang="zh-CN" sz="1600" b="0" i="0" u="none" strike="noStrike" cap="none" normalizeH="0" baseline="0" dirty="0">
                        <a:ln>
                          <a:noFill/>
                        </a:ln>
                        <a:solidFill>
                          <a:schemeClr val="tx1"/>
                        </a:solidFill>
                        <a:effectLst/>
                        <a:latin typeface="+mn-lt"/>
                        <a:ea typeface="微软雅黑" pitchFamily="34"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42872622"/>
                  </a:ext>
                </a:extLst>
              </a:tr>
            </a:tbl>
          </a:graphicData>
        </a:graphic>
      </p:graphicFrame>
      <p:sp>
        <p:nvSpPr>
          <p:cNvPr id="38" name="标题 1"/>
          <p:cNvSpPr>
            <a:spLocks noGrp="1"/>
          </p:cNvSpPr>
          <p:nvPr>
            <p:ph type="title"/>
          </p:nvPr>
        </p:nvSpPr>
        <p:spPr/>
        <p:txBody>
          <a:bodyPr/>
          <a:lstStyle/>
          <a:p>
            <a:r>
              <a:rPr lang="en-US" altLang="zh-CN"/>
              <a:t>IPv6</a:t>
            </a:r>
            <a:r>
              <a:rPr lang="zh-CN" altLang="en-US"/>
              <a:t>报文格式</a:t>
            </a:r>
            <a:r>
              <a:rPr lang="en-US" altLang="zh-CN"/>
              <a:t> - </a:t>
            </a:r>
            <a:r>
              <a:rPr lang="zh-CN" altLang="en-US"/>
              <a:t>扩展报头</a:t>
            </a:r>
            <a:endParaRPr lang="zh-CN" altLang="en-US" dirty="0"/>
          </a:p>
        </p:txBody>
      </p:sp>
      <p:sp>
        <p:nvSpPr>
          <p:cNvPr id="13" name="文本占位符 12">
            <a:extLst>
              <a:ext uri="{FF2B5EF4-FFF2-40B4-BE49-F238E27FC236}">
                <a16:creationId xmlns:a16="http://schemas.microsoft.com/office/drawing/2014/main" id="{6BC6569A-BCF6-4108-9AC7-FD196340E4EA}"/>
              </a:ext>
            </a:extLst>
          </p:cNvPr>
          <p:cNvSpPr>
            <a:spLocks noGrp="1"/>
          </p:cNvSpPr>
          <p:nvPr>
            <p:ph type="body" sz="quarter" idx="10"/>
          </p:nvPr>
        </p:nvSpPr>
        <p:spPr/>
        <p:txBody>
          <a:bodyPr/>
          <a:lstStyle/>
          <a:p>
            <a:r>
              <a:rPr lang="zh-CN" altLang="en-US" dirty="0"/>
              <a:t>扩展报头是可选的，只有需要该扩展报头对应的功能时，数据的发送者才会添加相应扩展报头。</a:t>
            </a:r>
          </a:p>
        </p:txBody>
      </p:sp>
      <p:sp>
        <p:nvSpPr>
          <p:cNvPr id="34" name="任意多边形 33"/>
          <p:cNvSpPr/>
          <p:nvPr/>
        </p:nvSpPr>
        <p:spPr bwMode="auto">
          <a:xfrm rot="10800000">
            <a:off x="1516503" y="4895025"/>
            <a:ext cx="1168400" cy="4191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36" name="矩形 35"/>
          <p:cNvSpPr/>
          <p:nvPr/>
        </p:nvSpPr>
        <p:spPr bwMode="auto">
          <a:xfrm>
            <a:off x="1454672" y="4164453"/>
            <a:ext cx="1534816" cy="287996"/>
          </a:xfrm>
          <a:prstGeom prst="rect">
            <a:avLst/>
          </a:prstGeom>
          <a:solidFill>
            <a:srgbClr val="C00000"/>
          </a:solidFill>
          <a:ln>
            <a:noFill/>
          </a:ln>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Next Header</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5213234" y="4186966"/>
            <a:ext cx="1998169"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 Data</a:t>
            </a:r>
            <a:endParaRPr lang="zh-CN" altLang="en-US" sz="1400" dirty="0">
              <a:latin typeface="微软雅黑" panose="020B0503020204020204" pitchFamily="34" charset="-122"/>
              <a:ea typeface="微软雅黑" panose="020B0503020204020204" pitchFamily="34" charset="-122"/>
            </a:endParaRPr>
          </a:p>
        </p:txBody>
      </p:sp>
      <p:cxnSp>
        <p:nvCxnSpPr>
          <p:cNvPr id="44" name="直接连接符 43"/>
          <p:cNvCxnSpPr/>
          <p:nvPr/>
        </p:nvCxnSpPr>
        <p:spPr bwMode="auto">
          <a:xfrm>
            <a:off x="7196627" y="4030929"/>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6" name="直接箭头连接符 45"/>
          <p:cNvCxnSpPr>
            <a:cxnSpLocks/>
          </p:cNvCxnSpPr>
          <p:nvPr/>
        </p:nvCxnSpPr>
        <p:spPr bwMode="auto">
          <a:xfrm flipH="1">
            <a:off x="1516502" y="3022817"/>
            <a:ext cx="2727798" cy="1076776"/>
          </a:xfrm>
          <a:prstGeom prst="straightConnector1">
            <a:avLst/>
          </a:prstGeom>
          <a:ln w="19050" cap="flat" cmpd="sng" algn="ctr">
            <a:solidFill>
              <a:srgbClr val="C0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47" name="直接连接符 46"/>
          <p:cNvCxnSpPr/>
          <p:nvPr/>
        </p:nvCxnSpPr>
        <p:spPr bwMode="auto">
          <a:xfrm>
            <a:off x="7335702" y="2230729"/>
            <a:ext cx="0" cy="176400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48" name="直接连接符 47"/>
          <p:cNvCxnSpPr>
            <a:cxnSpLocks/>
          </p:cNvCxnSpPr>
          <p:nvPr/>
        </p:nvCxnSpPr>
        <p:spPr bwMode="auto">
          <a:xfrm>
            <a:off x="7335702" y="4178416"/>
            <a:ext cx="0" cy="644601"/>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9" name="矩形 48"/>
          <p:cNvSpPr/>
          <p:nvPr/>
        </p:nvSpPr>
        <p:spPr bwMode="auto">
          <a:xfrm rot="5400000">
            <a:off x="7054283" y="2972440"/>
            <a:ext cx="839592" cy="268177"/>
          </a:xfrm>
          <a:prstGeom prst="rect">
            <a:avLst/>
          </a:prstGeom>
          <a:noFill/>
          <a:ln>
            <a:noFill/>
          </a:ln>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40</a:t>
            </a:r>
            <a:r>
              <a:rPr lang="zh-CN" altLang="en-US" sz="1400" dirty="0">
                <a:latin typeface="微软雅黑" panose="020B0503020204020204" pitchFamily="34" charset="-122"/>
                <a:ea typeface="微软雅黑" panose="020B0503020204020204" pitchFamily="34" charset="-122"/>
              </a:rPr>
              <a:t>字节</a:t>
            </a:r>
            <a:endParaRPr lang="en-US" altLang="zh-CN" sz="1400" dirty="0">
              <a:latin typeface="微软雅黑" panose="020B0503020204020204" pitchFamily="34" charset="-122"/>
              <a:ea typeface="微软雅黑" panose="020B0503020204020204" pitchFamily="34" charset="-122"/>
            </a:endParaRPr>
          </a:p>
        </p:txBody>
      </p:sp>
      <p:sp>
        <p:nvSpPr>
          <p:cNvPr id="50" name="矩形 49"/>
          <p:cNvSpPr/>
          <p:nvPr/>
        </p:nvSpPr>
        <p:spPr bwMode="auto">
          <a:xfrm rot="5400000">
            <a:off x="7147830" y="4362692"/>
            <a:ext cx="648000" cy="271688"/>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可变长</a:t>
            </a:r>
          </a:p>
        </p:txBody>
      </p:sp>
      <p:sp>
        <p:nvSpPr>
          <p:cNvPr id="59" name="任意多边形 58"/>
          <p:cNvSpPr/>
          <p:nvPr/>
        </p:nvSpPr>
        <p:spPr bwMode="auto">
          <a:xfrm>
            <a:off x="1029384" y="4244663"/>
            <a:ext cx="653689" cy="712267"/>
          </a:xfrm>
          <a:custGeom>
            <a:avLst/>
            <a:gdLst>
              <a:gd name="connsiteX0" fmla="*/ 355600 w 355600"/>
              <a:gd name="connsiteY0" fmla="*/ 0 h 478972"/>
              <a:gd name="connsiteX1" fmla="*/ 21771 w 355600"/>
              <a:gd name="connsiteY1" fmla="*/ 232229 h 478972"/>
              <a:gd name="connsiteX2" fmla="*/ 224971 w 355600"/>
              <a:gd name="connsiteY2" fmla="*/ 478972 h 478972"/>
            </a:gdLst>
            <a:ahLst/>
            <a:cxnLst>
              <a:cxn ang="0">
                <a:pos x="connsiteX0" y="connsiteY0"/>
              </a:cxn>
              <a:cxn ang="0">
                <a:pos x="connsiteX1" y="connsiteY1"/>
              </a:cxn>
              <a:cxn ang="0">
                <a:pos x="connsiteX2" y="connsiteY2"/>
              </a:cxn>
            </a:cxnLst>
            <a:rect l="l" t="t" r="r" b="b"/>
            <a:pathLst>
              <a:path w="355600" h="478972">
                <a:moveTo>
                  <a:pt x="355600" y="0"/>
                </a:moveTo>
                <a:cubicBezTo>
                  <a:pt x="199571" y="76200"/>
                  <a:pt x="43543" y="152400"/>
                  <a:pt x="21771" y="232229"/>
                </a:cubicBezTo>
                <a:cubicBezTo>
                  <a:pt x="0" y="312058"/>
                  <a:pt x="112485" y="395515"/>
                  <a:pt x="224971" y="478972"/>
                </a:cubicBezTo>
              </a:path>
            </a:pathLst>
          </a:custGeom>
          <a:ln w="19050" cap="flat" cmpd="sng" algn="ctr">
            <a:solidFill>
              <a:srgbClr val="C0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0" name="任意多边形 59"/>
          <p:cNvSpPr/>
          <p:nvPr/>
        </p:nvSpPr>
        <p:spPr bwMode="auto">
          <a:xfrm>
            <a:off x="2989660" y="4164453"/>
            <a:ext cx="2232000" cy="2880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3" name="矩形 62"/>
          <p:cNvSpPr/>
          <p:nvPr/>
        </p:nvSpPr>
        <p:spPr bwMode="auto">
          <a:xfrm>
            <a:off x="2773636" y="4191305"/>
            <a:ext cx="2633793"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header length</a:t>
            </a:r>
            <a:endParaRPr lang="zh-CN" altLang="en-US" sz="1400" dirty="0">
              <a:latin typeface="微软雅黑" panose="020B0503020204020204" pitchFamily="34" charset="-122"/>
              <a:ea typeface="微软雅黑" panose="020B0503020204020204" pitchFamily="34" charset="-122"/>
            </a:endParaRPr>
          </a:p>
        </p:txBody>
      </p:sp>
      <p:graphicFrame>
        <p:nvGraphicFramePr>
          <p:cNvPr id="39" name="表格 38">
            <a:extLst>
              <a:ext uri="{FF2B5EF4-FFF2-40B4-BE49-F238E27FC236}">
                <a16:creationId xmlns:a16="http://schemas.microsoft.com/office/drawing/2014/main" id="{50372CF5-BD49-42E4-AB0F-1DFDD93E52D8}"/>
              </a:ext>
            </a:extLst>
          </p:cNvPr>
          <p:cNvGraphicFramePr>
            <a:graphicFrameLocks noGrp="1"/>
          </p:cNvGraphicFramePr>
          <p:nvPr>
            <p:extLst>
              <p:ext uri="{D42A27DB-BD31-4B8C-83A1-F6EECF244321}">
                <p14:modId xmlns:p14="http://schemas.microsoft.com/office/powerpoint/2010/main" val="1801873286"/>
              </p:ext>
            </p:extLst>
          </p:nvPr>
        </p:nvGraphicFramePr>
        <p:xfrm>
          <a:off x="1431046" y="4938550"/>
          <a:ext cx="5713412" cy="654432"/>
        </p:xfrm>
        <a:graphic>
          <a:graphicData uri="http://schemas.openxmlformats.org/drawingml/2006/table">
            <a:tbl>
              <a:tblPr/>
              <a:tblGrid>
                <a:gridCol w="5713412">
                  <a:extLst>
                    <a:ext uri="{9D8B030D-6E8A-4147-A177-3AD203B41FA5}">
                      <a16:colId xmlns:a16="http://schemas.microsoft.com/office/drawing/2014/main" val="3437709506"/>
                    </a:ext>
                  </a:extLst>
                </a:gridCol>
              </a:tblGrid>
              <a:tr h="313057">
                <a:tc>
                  <a:txBody>
                    <a:bodyPr/>
                    <a:lstStyle/>
                    <a:p>
                      <a:pPr marL="0" marR="0" lvl="0" indent="0" algn="l"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微软雅黑" pitchFamily="34" charset="-122"/>
                      </a:endParaRPr>
                    </a:p>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itchFamily="34" charset="-122"/>
                        </a:rPr>
                        <a:t>扩展包头</a:t>
                      </a:r>
                      <a:r>
                        <a:rPr kumimoji="0" lang="en-US" altLang="zh-CN" sz="1600" b="0" i="0" u="none" strike="noStrike" cap="none" normalizeH="0" baseline="0" dirty="0">
                          <a:ln>
                            <a:noFill/>
                          </a:ln>
                          <a:solidFill>
                            <a:schemeClr val="tx1"/>
                          </a:solidFill>
                          <a:effectLst/>
                          <a:latin typeface="+mn-lt"/>
                          <a:ea typeface="微软雅黑" pitchFamily="34" charset="-122"/>
                        </a:rPr>
                        <a:t>#1</a:t>
                      </a:r>
                      <a:r>
                        <a:rPr kumimoji="0" lang="zh-CN" altLang="en-US" sz="1600" b="0" i="0" u="none" strike="noStrike" cap="none" normalizeH="0" baseline="0" dirty="0">
                          <a:ln>
                            <a:noFill/>
                          </a:ln>
                          <a:solidFill>
                            <a:schemeClr val="tx1"/>
                          </a:solidFill>
                          <a:effectLst/>
                          <a:latin typeface="+mn-lt"/>
                          <a:ea typeface="微软雅黑" pitchFamily="34" charset="-122"/>
                        </a:rPr>
                        <a:t>数据</a:t>
                      </a:r>
                      <a:endParaRPr kumimoji="0" lang="en-US" altLang="zh-CN" sz="1600" b="0" i="0" u="none" strike="noStrike" cap="none" normalizeH="0" baseline="0" dirty="0">
                        <a:ln>
                          <a:noFill/>
                        </a:ln>
                        <a:solidFill>
                          <a:schemeClr val="tx1"/>
                        </a:solidFill>
                        <a:effectLst/>
                        <a:latin typeface="+mn-lt"/>
                        <a:ea typeface="微软雅黑" pitchFamily="34"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42872622"/>
                  </a:ext>
                </a:extLst>
              </a:tr>
            </a:tbl>
          </a:graphicData>
        </a:graphic>
      </p:graphicFrame>
      <p:sp>
        <p:nvSpPr>
          <p:cNvPr id="41" name="矩形 40">
            <a:extLst>
              <a:ext uri="{FF2B5EF4-FFF2-40B4-BE49-F238E27FC236}">
                <a16:creationId xmlns:a16="http://schemas.microsoft.com/office/drawing/2014/main" id="{E6EA8BFE-01EF-443B-B967-0424EBE07A1A}"/>
              </a:ext>
            </a:extLst>
          </p:cNvPr>
          <p:cNvSpPr/>
          <p:nvPr/>
        </p:nvSpPr>
        <p:spPr bwMode="auto">
          <a:xfrm>
            <a:off x="1444230" y="4934418"/>
            <a:ext cx="1534816" cy="287996"/>
          </a:xfrm>
          <a:prstGeom prst="rect">
            <a:avLst/>
          </a:prstGeom>
          <a:solidFill>
            <a:srgbClr val="C00000"/>
          </a:solidFill>
          <a:ln>
            <a:noFill/>
          </a:ln>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Next Header</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9806282C-56F4-4D4D-916B-BBE4FFA7F883}"/>
              </a:ext>
            </a:extLst>
          </p:cNvPr>
          <p:cNvSpPr/>
          <p:nvPr/>
        </p:nvSpPr>
        <p:spPr bwMode="auto">
          <a:xfrm>
            <a:off x="5202792" y="4956931"/>
            <a:ext cx="1998169"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 Data</a:t>
            </a:r>
            <a:endParaRPr lang="zh-CN" altLang="en-US" sz="1400" dirty="0">
              <a:latin typeface="微软雅黑" panose="020B0503020204020204" pitchFamily="34" charset="-122"/>
              <a:ea typeface="微软雅黑" panose="020B0503020204020204" pitchFamily="34" charset="-122"/>
            </a:endParaRPr>
          </a:p>
        </p:txBody>
      </p:sp>
      <p:sp>
        <p:nvSpPr>
          <p:cNvPr id="54" name="任意多边形 58">
            <a:extLst>
              <a:ext uri="{FF2B5EF4-FFF2-40B4-BE49-F238E27FC236}">
                <a16:creationId xmlns:a16="http://schemas.microsoft.com/office/drawing/2014/main" id="{F417B178-21B6-415F-8D3B-1CD46D4142EA}"/>
              </a:ext>
            </a:extLst>
          </p:cNvPr>
          <p:cNvSpPr/>
          <p:nvPr/>
        </p:nvSpPr>
        <p:spPr bwMode="auto">
          <a:xfrm>
            <a:off x="1018942" y="5014628"/>
            <a:ext cx="664131" cy="712267"/>
          </a:xfrm>
          <a:custGeom>
            <a:avLst/>
            <a:gdLst>
              <a:gd name="connsiteX0" fmla="*/ 355600 w 355600"/>
              <a:gd name="connsiteY0" fmla="*/ 0 h 478972"/>
              <a:gd name="connsiteX1" fmla="*/ 21771 w 355600"/>
              <a:gd name="connsiteY1" fmla="*/ 232229 h 478972"/>
              <a:gd name="connsiteX2" fmla="*/ 224971 w 355600"/>
              <a:gd name="connsiteY2" fmla="*/ 478972 h 478972"/>
            </a:gdLst>
            <a:ahLst/>
            <a:cxnLst>
              <a:cxn ang="0">
                <a:pos x="connsiteX0" y="connsiteY0"/>
              </a:cxn>
              <a:cxn ang="0">
                <a:pos x="connsiteX1" y="connsiteY1"/>
              </a:cxn>
              <a:cxn ang="0">
                <a:pos x="connsiteX2" y="connsiteY2"/>
              </a:cxn>
            </a:cxnLst>
            <a:rect l="l" t="t" r="r" b="b"/>
            <a:pathLst>
              <a:path w="355600" h="478972">
                <a:moveTo>
                  <a:pt x="355600" y="0"/>
                </a:moveTo>
                <a:cubicBezTo>
                  <a:pt x="199571" y="76200"/>
                  <a:pt x="43543" y="152400"/>
                  <a:pt x="21771" y="232229"/>
                </a:cubicBezTo>
                <a:cubicBezTo>
                  <a:pt x="0" y="312058"/>
                  <a:pt x="112485" y="395515"/>
                  <a:pt x="224971" y="478972"/>
                </a:cubicBezTo>
              </a:path>
            </a:pathLst>
          </a:custGeom>
          <a:ln w="19050" cap="flat" cmpd="sng" algn="ctr">
            <a:solidFill>
              <a:srgbClr val="C0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5" name="任意多边形 59">
            <a:extLst>
              <a:ext uri="{FF2B5EF4-FFF2-40B4-BE49-F238E27FC236}">
                <a16:creationId xmlns:a16="http://schemas.microsoft.com/office/drawing/2014/main" id="{BAD3D45D-E91D-4C50-94E0-E9A62A9AEBFF}"/>
              </a:ext>
            </a:extLst>
          </p:cNvPr>
          <p:cNvSpPr/>
          <p:nvPr/>
        </p:nvSpPr>
        <p:spPr bwMode="auto">
          <a:xfrm>
            <a:off x="2979218" y="4934418"/>
            <a:ext cx="2232000" cy="2880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20FB2C27-6DAA-419D-AB5B-B8890806587A}"/>
              </a:ext>
            </a:extLst>
          </p:cNvPr>
          <p:cNvSpPr/>
          <p:nvPr/>
        </p:nvSpPr>
        <p:spPr bwMode="auto">
          <a:xfrm>
            <a:off x="2763194" y="4961270"/>
            <a:ext cx="2633793"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header length</a:t>
            </a:r>
            <a:endParaRPr lang="zh-CN" altLang="en-US" sz="1400" dirty="0">
              <a:latin typeface="微软雅黑" panose="020B0503020204020204" pitchFamily="34" charset="-122"/>
              <a:ea typeface="微软雅黑" panose="020B0503020204020204" pitchFamily="34" charset="-122"/>
            </a:endParaRPr>
          </a:p>
        </p:txBody>
      </p:sp>
      <p:graphicFrame>
        <p:nvGraphicFramePr>
          <p:cNvPr id="57" name="表格 56">
            <a:extLst>
              <a:ext uri="{FF2B5EF4-FFF2-40B4-BE49-F238E27FC236}">
                <a16:creationId xmlns:a16="http://schemas.microsoft.com/office/drawing/2014/main" id="{119F362F-C8F8-4E3D-9C2C-FB25DBFA3FCF}"/>
              </a:ext>
            </a:extLst>
          </p:cNvPr>
          <p:cNvGraphicFramePr>
            <a:graphicFrameLocks noGrp="1"/>
          </p:cNvGraphicFramePr>
          <p:nvPr>
            <p:extLst>
              <p:ext uri="{D42A27DB-BD31-4B8C-83A1-F6EECF244321}">
                <p14:modId xmlns:p14="http://schemas.microsoft.com/office/powerpoint/2010/main" val="135662420"/>
              </p:ext>
            </p:extLst>
          </p:nvPr>
        </p:nvGraphicFramePr>
        <p:xfrm>
          <a:off x="1431046" y="5697252"/>
          <a:ext cx="5713412" cy="654432"/>
        </p:xfrm>
        <a:graphic>
          <a:graphicData uri="http://schemas.openxmlformats.org/drawingml/2006/table">
            <a:tbl>
              <a:tblPr/>
              <a:tblGrid>
                <a:gridCol w="5713412">
                  <a:extLst>
                    <a:ext uri="{9D8B030D-6E8A-4147-A177-3AD203B41FA5}">
                      <a16:colId xmlns:a16="http://schemas.microsoft.com/office/drawing/2014/main" val="3437709506"/>
                    </a:ext>
                  </a:extLst>
                </a:gridCol>
              </a:tblGrid>
              <a:tr h="313057">
                <a:tc>
                  <a:txBody>
                    <a:bodyPr/>
                    <a:lstStyle/>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itchFamily="34" charset="-122"/>
                        </a:rPr>
                        <a:t>载荷</a:t>
                      </a:r>
                      <a:endParaRPr kumimoji="0" lang="en-US" altLang="zh-CN" sz="1600" b="0" i="0" u="none" strike="noStrike" cap="none" normalizeH="0" baseline="0" dirty="0">
                        <a:ln>
                          <a:noFill/>
                        </a:ln>
                        <a:solidFill>
                          <a:schemeClr val="tx1"/>
                        </a:solidFill>
                        <a:effectLst/>
                        <a:latin typeface="+mn-lt"/>
                        <a:ea typeface="微软雅黑" pitchFamily="34" charset="-122"/>
                      </a:endParaRPr>
                    </a:p>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微软雅黑" pitchFamily="34" charset="-122"/>
                        </a:rPr>
                        <a:t>(</a:t>
                      </a:r>
                      <a:r>
                        <a:rPr kumimoji="0" lang="zh-CN" altLang="en-US" sz="1600" b="0" i="0" u="none" strike="noStrike" cap="none" normalizeH="0" baseline="0" dirty="0">
                          <a:ln>
                            <a:noFill/>
                          </a:ln>
                          <a:solidFill>
                            <a:schemeClr val="tx1"/>
                          </a:solidFill>
                          <a:effectLst/>
                          <a:latin typeface="+mn-lt"/>
                          <a:ea typeface="微软雅黑" pitchFamily="34" charset="-122"/>
                        </a:rPr>
                        <a:t>例如</a:t>
                      </a:r>
                      <a:r>
                        <a:rPr kumimoji="0" lang="en-US" altLang="zh-CN" sz="1600" b="0" i="0" u="none" strike="noStrike" cap="none" normalizeH="0" baseline="0" dirty="0">
                          <a:ln>
                            <a:noFill/>
                          </a:ln>
                          <a:solidFill>
                            <a:schemeClr val="tx1"/>
                          </a:solidFill>
                          <a:effectLst/>
                          <a:latin typeface="+mn-lt"/>
                          <a:ea typeface="微软雅黑" pitchFamily="34" charset="-122"/>
                        </a:rPr>
                        <a:t>TCP/UDP</a:t>
                      </a:r>
                      <a:r>
                        <a:rPr kumimoji="0" lang="zh-CN" altLang="en-US" sz="1600" b="0" i="0" u="none" strike="noStrike" cap="none" normalizeH="0" baseline="0" dirty="0">
                          <a:ln>
                            <a:noFill/>
                          </a:ln>
                          <a:solidFill>
                            <a:schemeClr val="tx1"/>
                          </a:solidFill>
                          <a:effectLst/>
                          <a:latin typeface="+mn-lt"/>
                          <a:ea typeface="微软雅黑" pitchFamily="34" charset="-122"/>
                        </a:rPr>
                        <a:t>报文等</a:t>
                      </a:r>
                      <a:r>
                        <a:rPr kumimoji="0" lang="en-US" altLang="zh-CN" sz="1600" b="0" i="0" u="none" strike="noStrike" cap="none" normalizeH="0" baseline="0" dirty="0">
                          <a:ln>
                            <a:noFill/>
                          </a:ln>
                          <a:solidFill>
                            <a:schemeClr val="tx1"/>
                          </a:solidFill>
                          <a:effectLst/>
                          <a:latin typeface="+mn-lt"/>
                          <a:ea typeface="微软雅黑" pitchFamily="34"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42872622"/>
                  </a:ext>
                </a:extLst>
              </a:tr>
            </a:tbl>
          </a:graphicData>
        </a:graphic>
      </p:graphicFrame>
      <p:cxnSp>
        <p:nvCxnSpPr>
          <p:cNvPr id="58" name="直接连接符 57">
            <a:extLst>
              <a:ext uri="{FF2B5EF4-FFF2-40B4-BE49-F238E27FC236}">
                <a16:creationId xmlns:a16="http://schemas.microsoft.com/office/drawing/2014/main" id="{2C57A52D-F600-4482-AB23-5CFD99728629}"/>
              </a:ext>
            </a:extLst>
          </p:cNvPr>
          <p:cNvCxnSpPr/>
          <p:nvPr/>
        </p:nvCxnSpPr>
        <p:spPr bwMode="auto">
          <a:xfrm>
            <a:off x="7211403" y="4178416"/>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DB7BE5B4-5955-4C51-93A8-CD24EDFE8A62}"/>
              </a:ext>
            </a:extLst>
          </p:cNvPr>
          <p:cNvCxnSpPr/>
          <p:nvPr/>
        </p:nvCxnSpPr>
        <p:spPr bwMode="auto">
          <a:xfrm>
            <a:off x="7211403" y="4826631"/>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E63A4690-0931-4411-9CCC-D34F8C8E7BFE}"/>
              </a:ext>
            </a:extLst>
          </p:cNvPr>
          <p:cNvCxnSpPr>
            <a:cxnSpLocks/>
          </p:cNvCxnSpPr>
          <p:nvPr/>
        </p:nvCxnSpPr>
        <p:spPr bwMode="auto">
          <a:xfrm>
            <a:off x="7335702" y="4948381"/>
            <a:ext cx="0" cy="644601"/>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67" name="直接连接符 66">
            <a:extLst>
              <a:ext uri="{FF2B5EF4-FFF2-40B4-BE49-F238E27FC236}">
                <a16:creationId xmlns:a16="http://schemas.microsoft.com/office/drawing/2014/main" id="{3088390A-DF85-46B6-B94D-57ED17F7E6BA}"/>
              </a:ext>
            </a:extLst>
          </p:cNvPr>
          <p:cNvCxnSpPr/>
          <p:nvPr/>
        </p:nvCxnSpPr>
        <p:spPr bwMode="auto">
          <a:xfrm>
            <a:off x="7211403" y="4948381"/>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83B2BE84-AD52-4E1A-92BF-A716A739FE0C}"/>
              </a:ext>
            </a:extLst>
          </p:cNvPr>
          <p:cNvCxnSpPr/>
          <p:nvPr/>
        </p:nvCxnSpPr>
        <p:spPr bwMode="auto">
          <a:xfrm>
            <a:off x="7211403" y="5596596"/>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150F1CE5-7B5D-4004-BC5F-D9512F6DDA26}"/>
              </a:ext>
            </a:extLst>
          </p:cNvPr>
          <p:cNvSpPr/>
          <p:nvPr/>
        </p:nvSpPr>
        <p:spPr bwMode="auto">
          <a:xfrm rot="5400000">
            <a:off x="7024052" y="4850561"/>
            <a:ext cx="879705" cy="792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可变长</a:t>
            </a:r>
          </a:p>
        </p:txBody>
      </p:sp>
      <p:sp>
        <p:nvSpPr>
          <p:cNvPr id="12" name="文本框 11">
            <a:extLst>
              <a:ext uri="{FF2B5EF4-FFF2-40B4-BE49-F238E27FC236}">
                <a16:creationId xmlns:a16="http://schemas.microsoft.com/office/drawing/2014/main" id="{1798C907-9FC0-4050-82E6-D617EB3AB016}"/>
              </a:ext>
            </a:extLst>
          </p:cNvPr>
          <p:cNvSpPr txBox="1"/>
          <p:nvPr/>
        </p:nvSpPr>
        <p:spPr bwMode="auto">
          <a:xfrm>
            <a:off x="7445234" y="2060848"/>
            <a:ext cx="4010255" cy="3794267"/>
          </a:xfrm>
          <a:prstGeom prst="rect">
            <a:avLst/>
          </a:prstGeom>
          <a:noFill/>
          <a:ln w="9525">
            <a:noFill/>
            <a:miter lim="800000"/>
            <a:headEnd/>
            <a:tailEnd/>
          </a:ln>
        </p:spPr>
        <p:txBody>
          <a:bodyPr wrap="square" lIns="99980" tIns="49986" rIns="99980" bIns="49986" rtlCol="0">
            <a:spAutoFit/>
          </a:bodyPr>
          <a:lstStyle/>
          <a:p>
            <a:pPr marL="285750" lvl="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Next Header</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下一个报头，长度为</a:t>
            </a:r>
            <a:r>
              <a:rPr lang="en-US" altLang="zh-CN" sz="1600" dirty="0">
                <a:latin typeface="微软雅黑" panose="020B0503020204020204" pitchFamily="34" charset="-122"/>
                <a:ea typeface="微软雅黑" panose="020B0503020204020204" pitchFamily="34" charset="-122"/>
              </a:rPr>
              <a:t>8bit</a:t>
            </a:r>
            <a:r>
              <a:rPr lang="zh-CN" altLang="en-US" sz="1600" dirty="0">
                <a:latin typeface="微软雅黑" panose="020B0503020204020204" pitchFamily="34" charset="-122"/>
                <a:ea typeface="微软雅黑" panose="020B0503020204020204" pitchFamily="34" charset="-122"/>
              </a:rPr>
              <a:t>。与基本报头的</a:t>
            </a:r>
            <a:r>
              <a:rPr lang="en-US" altLang="zh-CN" sz="1600" dirty="0">
                <a:latin typeface="微软雅黑" panose="020B0503020204020204" pitchFamily="34" charset="-122"/>
                <a:ea typeface="微软雅黑" panose="020B0503020204020204" pitchFamily="34" charset="-122"/>
              </a:rPr>
              <a:t>Next Header</a:t>
            </a:r>
            <a:r>
              <a:rPr lang="zh-CN" altLang="en-US" sz="1600" dirty="0">
                <a:latin typeface="微软雅黑" panose="020B0503020204020204" pitchFamily="34" charset="-122"/>
                <a:ea typeface="微软雅黑" panose="020B0503020204020204" pitchFamily="34" charset="-122"/>
              </a:rPr>
              <a:t>的作用相同。指明下一个扩展报头（如果存在）或上层协议的类型。</a:t>
            </a:r>
            <a:endParaRPr lang="en-US" altLang="zh-CN" sz="1600"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Extension Header Length</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报头扩展长度，长度为</a:t>
            </a:r>
            <a:r>
              <a:rPr lang="en-US" altLang="zh-CN" sz="1600" dirty="0">
                <a:latin typeface="微软雅黑" panose="020B0503020204020204" pitchFamily="34" charset="-122"/>
                <a:ea typeface="微软雅黑" panose="020B0503020204020204" pitchFamily="34" charset="-122"/>
              </a:rPr>
              <a:t>8bit</a:t>
            </a:r>
            <a:r>
              <a:rPr lang="zh-CN" altLang="en-US" sz="1600" dirty="0">
                <a:latin typeface="微软雅黑" panose="020B0503020204020204" pitchFamily="34" charset="-122"/>
                <a:ea typeface="微软雅黑" panose="020B0503020204020204" pitchFamily="34" charset="-122"/>
              </a:rPr>
              <a:t>。表示扩展报头的长度（不包含</a:t>
            </a:r>
            <a:r>
              <a:rPr lang="en-US" altLang="zh-CN" sz="1600" dirty="0">
                <a:latin typeface="微软雅黑" panose="020B0503020204020204" pitchFamily="34" charset="-122"/>
                <a:ea typeface="微软雅黑" panose="020B0503020204020204" pitchFamily="34" charset="-122"/>
              </a:rPr>
              <a:t>Next Header</a:t>
            </a:r>
            <a:r>
              <a:rPr lang="zh-CN" altLang="en-US" sz="1600" dirty="0">
                <a:latin typeface="微软雅黑" panose="020B0503020204020204" pitchFamily="34" charset="-122"/>
                <a:ea typeface="微软雅黑" panose="020B0503020204020204" pitchFamily="34" charset="-122"/>
              </a:rPr>
              <a:t>字段）。</a:t>
            </a:r>
            <a:endParaRPr lang="en-US" altLang="zh-CN" sz="1600"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Extension Head Data</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扩展报头数据，长度可变。扩展报头的内容，为一系列选项字段和填充字段的组合。</a:t>
            </a:r>
          </a:p>
        </p:txBody>
      </p:sp>
    </p:spTree>
    <p:extLst>
      <p:ext uri="{BB962C8B-B14F-4D97-AF65-F5344CB8AC3E}">
        <p14:creationId xmlns:p14="http://schemas.microsoft.com/office/powerpoint/2010/main" val="428511865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报文格式</a:t>
            </a:r>
            <a:r>
              <a:rPr lang="en-US" altLang="zh-CN"/>
              <a:t> - </a:t>
            </a:r>
            <a:r>
              <a:rPr lang="zh-CN" altLang="en-US"/>
              <a:t>扩展报头种类</a:t>
            </a:r>
            <a:endParaRPr lang="zh-CN" altLang="en-US" dirty="0"/>
          </a:p>
        </p:txBody>
      </p:sp>
      <p:sp>
        <p:nvSpPr>
          <p:cNvPr id="2" name="文本占位符 1">
            <a:extLst>
              <a:ext uri="{FF2B5EF4-FFF2-40B4-BE49-F238E27FC236}">
                <a16:creationId xmlns:a16="http://schemas.microsoft.com/office/drawing/2014/main" id="{7F1CB6AE-8863-4A81-9383-B96DD4AA64C7}"/>
              </a:ext>
            </a:extLst>
          </p:cNvPr>
          <p:cNvSpPr>
            <a:spLocks noGrp="1"/>
          </p:cNvSpPr>
          <p:nvPr>
            <p:ph type="body" sz="quarter" idx="10"/>
          </p:nvPr>
        </p:nvSpPr>
        <p:spPr/>
        <p:txBody>
          <a:bodyPr/>
          <a:lstStyle/>
          <a:p>
            <a:r>
              <a:rPr lang="zh-CN" altLang="en-US"/>
              <a:t>当超过一种扩展报头被用在同一个</a:t>
            </a:r>
            <a:r>
              <a:rPr lang="en-US" altLang="zh-CN"/>
              <a:t>IPv6</a:t>
            </a:r>
            <a:r>
              <a:rPr lang="zh-CN" altLang="en-US"/>
              <a:t>报文里时，报头必须按照下列顺序出现：</a:t>
            </a:r>
          </a:p>
          <a:p>
            <a:endParaRPr lang="zh-CN" altLang="en-US" dirty="0"/>
          </a:p>
        </p:txBody>
      </p:sp>
      <p:graphicFrame>
        <p:nvGraphicFramePr>
          <p:cNvPr id="26" name="表格 25"/>
          <p:cNvGraphicFramePr>
            <a:graphicFrameLocks noGrp="1"/>
          </p:cNvGraphicFramePr>
          <p:nvPr>
            <p:extLst>
              <p:ext uri="{D42A27DB-BD31-4B8C-83A1-F6EECF244321}">
                <p14:modId xmlns:p14="http://schemas.microsoft.com/office/powerpoint/2010/main" val="2449147002"/>
              </p:ext>
            </p:extLst>
          </p:nvPr>
        </p:nvGraphicFramePr>
        <p:xfrm>
          <a:off x="1259761" y="1880828"/>
          <a:ext cx="9865096" cy="4374273"/>
        </p:xfrm>
        <a:graphic>
          <a:graphicData uri="http://schemas.openxmlformats.org/drawingml/2006/table">
            <a:tbl>
              <a:tblPr firstRow="1" bandRow="1">
                <a:tableStyleId>{2D5ABB26-0587-4C30-8999-92F81FD0307C}</a:tableStyleId>
              </a:tblPr>
              <a:tblGrid>
                <a:gridCol w="1775899">
                  <a:extLst>
                    <a:ext uri="{9D8B030D-6E8A-4147-A177-3AD203B41FA5}">
                      <a16:colId xmlns:a16="http://schemas.microsoft.com/office/drawing/2014/main" val="20000"/>
                    </a:ext>
                  </a:extLst>
                </a:gridCol>
                <a:gridCol w="1620180">
                  <a:extLst>
                    <a:ext uri="{9D8B030D-6E8A-4147-A177-3AD203B41FA5}">
                      <a16:colId xmlns:a16="http://schemas.microsoft.com/office/drawing/2014/main" val="20001"/>
                    </a:ext>
                  </a:extLst>
                </a:gridCol>
                <a:gridCol w="6469017">
                  <a:extLst>
                    <a:ext uri="{9D8B030D-6E8A-4147-A177-3AD203B41FA5}">
                      <a16:colId xmlns:a16="http://schemas.microsoft.com/office/drawing/2014/main" val="20002"/>
                    </a:ext>
                  </a:extLst>
                </a:gridCol>
              </a:tblGrid>
              <a:tr h="625233">
                <a:tc>
                  <a:txBody>
                    <a:bodyPr/>
                    <a:lstStyle/>
                    <a:p>
                      <a:pPr algn="ctr"/>
                      <a:r>
                        <a:rPr lang="zh-CN" altLang="en-US" sz="1600" b="1" dirty="0">
                          <a:latin typeface="微软雅黑" panose="020B0503020204020204" pitchFamily="34" charset="-122"/>
                          <a:ea typeface="微软雅黑" panose="020B0503020204020204" pitchFamily="34" charset="-122"/>
                        </a:rPr>
                        <a:t>报头类型</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Next Header</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a:latin typeface="微软雅黑" panose="020B0503020204020204" pitchFamily="34" charset="-122"/>
                          <a:ea typeface="微软雅黑" panose="020B0503020204020204" pitchFamily="34" charset="-122"/>
                        </a:rPr>
                        <a:t>字段值</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b="1" dirty="0">
                          <a:latin typeface="微软雅黑" panose="020B0503020204020204" pitchFamily="34" charset="-122"/>
                          <a:ea typeface="微软雅黑" panose="020B0503020204020204" pitchFamily="34" charset="-122"/>
                        </a:rPr>
                        <a:t>描述</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2635">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逐跳选项报头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0</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该选项主要用于为在传送路径上的每跳转发指定发送参数，传送路径上的每台中间节点都要读取并处理该字段，应用场景：</a:t>
                      </a:r>
                      <a:endParaRPr lang="en-US" altLang="zh-CN" sz="1400" kern="1200" dirty="0">
                        <a:latin typeface="微软雅黑" panose="020B0503020204020204" pitchFamily="34" charset="-122"/>
                        <a:ea typeface="微软雅黑" panose="020B0503020204020204" pitchFamily="34" charset="-122"/>
                      </a:endParaRPr>
                    </a:p>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用于巨型载荷</a:t>
                      </a:r>
                      <a:endParaRPr lang="en-US" altLang="zh-CN" sz="1400" kern="1200" dirty="0">
                        <a:latin typeface="微软雅黑" panose="020B0503020204020204" pitchFamily="34" charset="-122"/>
                        <a:ea typeface="微软雅黑" panose="020B0503020204020204" pitchFamily="34" charset="-122"/>
                      </a:endParaRPr>
                    </a:p>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用于路由器提示</a:t>
                      </a:r>
                      <a:endParaRPr lang="en-US" altLang="zh-CN" sz="1400" kern="1200" dirty="0">
                        <a:latin typeface="微软雅黑" panose="020B0503020204020204" pitchFamily="34" charset="-122"/>
                        <a:ea typeface="微软雅黑" panose="020B0503020204020204" pitchFamily="34" charset="-122"/>
                      </a:endParaRPr>
                    </a:p>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用于资源预留</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目的选项报头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60</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目的选项报头携带了一些只有目的节点才会处理的信息。目前，目的选项报文头主要应用于移动</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a:latin typeface="微软雅黑" panose="020B0503020204020204" pitchFamily="34" charset="-122"/>
                          <a:ea typeface="微软雅黑" panose="020B0503020204020204" pitchFamily="34" charset="-122"/>
                        </a:rPr>
                        <a:t>路由报头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43</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路由报头和</a:t>
                      </a:r>
                      <a:r>
                        <a:rPr lang="en-US" altLang="zh-CN" sz="1400" kern="1200" dirty="0">
                          <a:latin typeface="微软雅黑" panose="020B0503020204020204" pitchFamily="34" charset="-122"/>
                          <a:ea typeface="微软雅黑" panose="020B0503020204020204" pitchFamily="34" charset="-122"/>
                        </a:rPr>
                        <a:t>IPv4</a:t>
                      </a:r>
                      <a:r>
                        <a:rPr lang="zh-CN" altLang="en-US" sz="1400" kern="1200" dirty="0">
                          <a:latin typeface="微软雅黑" panose="020B0503020204020204" pitchFamily="34" charset="-122"/>
                          <a:ea typeface="微软雅黑" panose="020B0503020204020204" pitchFamily="34" charset="-122"/>
                        </a:rPr>
                        <a:t>的</a:t>
                      </a:r>
                      <a:r>
                        <a:rPr lang="en-US" altLang="zh-CN" sz="1400" kern="1200" dirty="0">
                          <a:latin typeface="微软雅黑" panose="020B0503020204020204" pitchFamily="34" charset="-122"/>
                          <a:ea typeface="微软雅黑" panose="020B0503020204020204" pitchFamily="34" charset="-122"/>
                        </a:rPr>
                        <a:t>Loose Source and Record Route</a:t>
                      </a:r>
                      <a:r>
                        <a:rPr lang="zh-CN" altLang="en-US" sz="1400" kern="1200" dirty="0">
                          <a:latin typeface="微软雅黑" panose="020B0503020204020204" pitchFamily="34" charset="-122"/>
                          <a:ea typeface="微软雅黑" panose="020B0503020204020204" pitchFamily="34" charset="-122"/>
                        </a:rPr>
                        <a:t>选项类似，该报头能够被</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源节点用来强制数据包经过特定的路由器。</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a:latin typeface="微软雅黑" panose="020B0503020204020204" pitchFamily="34" charset="-122"/>
                          <a:ea typeface="微软雅黑" panose="020B0503020204020204" pitchFamily="34" charset="-122"/>
                        </a:rPr>
                        <a:t>分段报头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44</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同</a:t>
                      </a:r>
                      <a:r>
                        <a:rPr lang="en-US" altLang="zh-CN" sz="1400" kern="1200" dirty="0">
                          <a:latin typeface="微软雅黑" panose="020B0503020204020204" pitchFamily="34" charset="-122"/>
                          <a:ea typeface="微软雅黑" panose="020B0503020204020204" pitchFamily="34" charset="-122"/>
                        </a:rPr>
                        <a:t>IPv4</a:t>
                      </a:r>
                      <a:r>
                        <a:rPr lang="zh-CN" altLang="en-US" sz="1400" kern="1200" dirty="0">
                          <a:latin typeface="微软雅黑" panose="020B0503020204020204" pitchFamily="34" charset="-122"/>
                          <a:ea typeface="微软雅黑" panose="020B0503020204020204" pitchFamily="34" charset="-122"/>
                        </a:rPr>
                        <a:t>一样，</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报文发送也受到</a:t>
                      </a:r>
                      <a:r>
                        <a:rPr lang="en-US" altLang="zh-CN" sz="1400" kern="1200" dirty="0">
                          <a:latin typeface="微软雅黑" panose="020B0503020204020204" pitchFamily="34" charset="-122"/>
                          <a:ea typeface="微软雅黑" panose="020B0503020204020204" pitchFamily="34" charset="-122"/>
                        </a:rPr>
                        <a:t>MTU</a:t>
                      </a:r>
                      <a:r>
                        <a:rPr lang="zh-CN" altLang="en-US" sz="1400" kern="1200" dirty="0">
                          <a:latin typeface="微软雅黑" panose="020B0503020204020204" pitchFamily="34" charset="-122"/>
                          <a:ea typeface="微软雅黑" panose="020B0503020204020204" pitchFamily="34" charset="-122"/>
                        </a:rPr>
                        <a:t>的限制。当报文长度超过</a:t>
                      </a:r>
                      <a:r>
                        <a:rPr lang="en-US" altLang="zh-CN" sz="1400" kern="1200" dirty="0">
                          <a:latin typeface="微软雅黑" panose="020B0503020204020204" pitchFamily="34" charset="-122"/>
                          <a:ea typeface="微软雅黑" panose="020B0503020204020204" pitchFamily="34" charset="-122"/>
                        </a:rPr>
                        <a:t>MTU</a:t>
                      </a:r>
                      <a:r>
                        <a:rPr lang="zh-CN" altLang="en-US" sz="1400" kern="1200" dirty="0">
                          <a:latin typeface="微软雅黑" panose="020B0503020204020204" pitchFamily="34" charset="-122"/>
                          <a:ea typeface="微软雅黑" panose="020B0503020204020204" pitchFamily="34" charset="-122"/>
                        </a:rPr>
                        <a:t>时就需要将报文分段发送，而在</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中，分段发送使用的是分段报头。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a:latin typeface="微软雅黑" panose="020B0503020204020204" pitchFamily="34" charset="-122"/>
                          <a:ea typeface="微软雅黑" panose="020B0503020204020204" pitchFamily="34" charset="-122"/>
                        </a:rPr>
                        <a:t>认证报头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51</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该报头由</a:t>
                      </a:r>
                      <a:r>
                        <a:rPr lang="en-US" altLang="zh-CN" sz="1400" kern="1200" dirty="0">
                          <a:latin typeface="微软雅黑" panose="020B0503020204020204" pitchFamily="34" charset="-122"/>
                          <a:ea typeface="微软雅黑" panose="020B0503020204020204" pitchFamily="34" charset="-122"/>
                        </a:rPr>
                        <a:t>IPSec</a:t>
                      </a:r>
                      <a:r>
                        <a:rPr lang="zh-CN" altLang="en-US" sz="1400" kern="1200" dirty="0">
                          <a:latin typeface="微软雅黑" panose="020B0503020204020204" pitchFamily="34" charset="-122"/>
                          <a:ea typeface="微软雅黑" panose="020B0503020204020204" pitchFamily="34" charset="-122"/>
                        </a:rPr>
                        <a:t>使用，提供认证、数据完整性以及重放保护。它还对</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基本报头中的一些字段进行保护。</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封装安全净载报头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50</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该报头由</a:t>
                      </a:r>
                      <a:r>
                        <a:rPr lang="en-US" altLang="zh-CN" sz="1400" kern="1200" dirty="0">
                          <a:latin typeface="微软雅黑" panose="020B0503020204020204" pitchFamily="34" charset="-122"/>
                          <a:ea typeface="微软雅黑" panose="020B0503020204020204" pitchFamily="34" charset="-122"/>
                        </a:rPr>
                        <a:t>IPSec</a:t>
                      </a:r>
                      <a:r>
                        <a:rPr lang="zh-CN" altLang="en-US" sz="1400" kern="1200" dirty="0">
                          <a:latin typeface="微软雅黑" panose="020B0503020204020204" pitchFamily="34" charset="-122"/>
                          <a:ea typeface="微软雅黑" panose="020B0503020204020204" pitchFamily="34" charset="-122"/>
                        </a:rPr>
                        <a:t>使用，提供认证、数据完整性以及重放保护和</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数据报的保密，类似于认证报头。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159791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报文格式</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b="1" dirty="0"/>
              <a:t>IPv6</a:t>
            </a:r>
            <a:r>
              <a:rPr lang="zh-CN" altLang="en-US" b="1" dirty="0"/>
              <a:t>地址分类</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基础协议</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过渡技术</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solidFill>
                <a:schemeClr val="bg1">
                  <a:lumMod val="50000"/>
                </a:schemeClr>
              </a:solidFill>
            </a:endParaRPr>
          </a:p>
        </p:txBody>
      </p:sp>
    </p:spTree>
    <p:extLst>
      <p:ext uri="{BB962C8B-B14F-4D97-AF65-F5344CB8AC3E}">
        <p14:creationId xmlns:p14="http://schemas.microsoft.com/office/powerpoint/2010/main" val="424578674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地址类型</a:t>
            </a:r>
          </a:p>
        </p:txBody>
      </p:sp>
      <p:sp>
        <p:nvSpPr>
          <p:cNvPr id="6" name="文本占位符 5">
            <a:extLst>
              <a:ext uri="{FF2B5EF4-FFF2-40B4-BE49-F238E27FC236}">
                <a16:creationId xmlns:a16="http://schemas.microsoft.com/office/drawing/2014/main" id="{01295227-60DA-49D1-B971-658F326F29F2}"/>
              </a:ext>
            </a:extLst>
          </p:cNvPr>
          <p:cNvSpPr>
            <a:spLocks noGrp="1"/>
          </p:cNvSpPr>
          <p:nvPr>
            <p:ph type="body" sz="quarter" idx="10"/>
          </p:nvPr>
        </p:nvSpPr>
        <p:spPr/>
        <p:txBody>
          <a:bodyPr/>
          <a:lstStyle/>
          <a:p>
            <a:r>
              <a:rPr lang="zh-CN" altLang="en-US" sz="1600" dirty="0"/>
              <a:t>单播地址（</a:t>
            </a:r>
            <a:r>
              <a:rPr lang="en-US" altLang="zh-CN" sz="1600" dirty="0"/>
              <a:t>Unicast Address</a:t>
            </a:r>
            <a:r>
              <a:rPr lang="zh-CN" altLang="en-US" sz="1600" dirty="0"/>
              <a:t>）：标识一个接口，目的地址为单播地址的报文会被送到被标识的接口。在</a:t>
            </a:r>
            <a:r>
              <a:rPr lang="en-US" altLang="zh-CN" sz="1600" dirty="0"/>
              <a:t>IPv6</a:t>
            </a:r>
            <a:r>
              <a:rPr lang="zh-CN" altLang="en-US" sz="1600" dirty="0"/>
              <a:t>中，一个接口拥有多个</a:t>
            </a:r>
            <a:r>
              <a:rPr lang="en-US" altLang="zh-CN" sz="1600" dirty="0"/>
              <a:t>IPv6</a:t>
            </a:r>
            <a:r>
              <a:rPr lang="zh-CN" altLang="en-US" sz="1600" dirty="0"/>
              <a:t>地址是非常常见的现象。</a:t>
            </a:r>
          </a:p>
          <a:p>
            <a:r>
              <a:rPr lang="zh-CN" altLang="en-US" sz="1600" dirty="0"/>
              <a:t>组播地址（</a:t>
            </a:r>
            <a:r>
              <a:rPr lang="en-US" altLang="zh-CN" sz="1600" dirty="0"/>
              <a:t>Multicast Address</a:t>
            </a:r>
            <a:r>
              <a:rPr lang="zh-CN" altLang="en-US" sz="1600" dirty="0"/>
              <a:t>）：标识多个接口，目的地址为组播地址的报文会被送到被标识的所有接口。只有加入相应组播组的设备接口才会侦听发往该组播地址的报文。</a:t>
            </a:r>
          </a:p>
          <a:p>
            <a:r>
              <a:rPr lang="zh-CN" altLang="en-US" sz="1600" dirty="0"/>
              <a:t>任播地址（</a:t>
            </a:r>
            <a:r>
              <a:rPr lang="en-US" altLang="zh-CN" sz="1600" dirty="0"/>
              <a:t>Anycast Address</a:t>
            </a:r>
            <a:r>
              <a:rPr lang="zh-CN" altLang="en-US" sz="1600" dirty="0"/>
              <a:t>）：任播地址标识一组网络接口（通常属于不同的节点）。目标地址是任播地址的数据包将发送给其中路由意义上最近的一个网络接口。</a:t>
            </a:r>
          </a:p>
          <a:p>
            <a:r>
              <a:rPr lang="en-US" altLang="zh-CN" sz="1600" dirty="0"/>
              <a:t>IPv6</a:t>
            </a:r>
            <a:r>
              <a:rPr lang="zh-CN" altLang="en-US" sz="1600" dirty="0"/>
              <a:t>没有定义广播地址（</a:t>
            </a:r>
            <a:r>
              <a:rPr lang="en-US" altLang="zh-CN" sz="1600" dirty="0"/>
              <a:t>Broadcast Address</a:t>
            </a:r>
            <a:r>
              <a:rPr lang="zh-CN" altLang="en-US" sz="1600" dirty="0"/>
              <a:t>）。</a:t>
            </a:r>
            <a:endParaRPr lang="en-US" altLang="zh-CN" sz="1600" dirty="0"/>
          </a:p>
        </p:txBody>
      </p:sp>
      <p:grpSp>
        <p:nvGrpSpPr>
          <p:cNvPr id="3" name="Group 2"/>
          <p:cNvGrpSpPr/>
          <p:nvPr/>
        </p:nvGrpSpPr>
        <p:grpSpPr>
          <a:xfrm>
            <a:off x="2815460" y="4041068"/>
            <a:ext cx="6988952" cy="2210388"/>
            <a:chOff x="2601525" y="1212797"/>
            <a:chExt cx="6988952" cy="2210388"/>
          </a:xfrm>
        </p:grpSpPr>
        <p:cxnSp>
          <p:nvCxnSpPr>
            <p:cNvPr id="54" name="直接连接符 49"/>
            <p:cNvCxnSpPr/>
            <p:nvPr/>
          </p:nvCxnSpPr>
          <p:spPr>
            <a:xfrm>
              <a:off x="8858666"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接连接符 48"/>
            <p:cNvCxnSpPr/>
            <p:nvPr/>
          </p:nvCxnSpPr>
          <p:spPr>
            <a:xfrm>
              <a:off x="3090467"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42"/>
            <p:cNvCxnSpPr/>
            <p:nvPr/>
          </p:nvCxnSpPr>
          <p:spPr>
            <a:xfrm>
              <a:off x="4377768"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接连接符 16"/>
            <p:cNvCxnSpPr/>
            <p:nvPr/>
          </p:nvCxnSpPr>
          <p:spPr>
            <a:xfrm>
              <a:off x="3864235" y="1658833"/>
              <a:ext cx="39751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18"/>
            <p:cNvCxnSpPr/>
            <p:nvPr/>
          </p:nvCxnSpPr>
          <p:spPr>
            <a:xfrm>
              <a:off x="5870681" y="2005852"/>
              <a:ext cx="0" cy="48433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23"/>
            <p:cNvCxnSpPr/>
            <p:nvPr/>
          </p:nvCxnSpPr>
          <p:spPr>
            <a:xfrm>
              <a:off x="3864235" y="1664387"/>
              <a:ext cx="0" cy="36866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28"/>
            <p:cNvCxnSpPr/>
            <p:nvPr/>
          </p:nvCxnSpPr>
          <p:spPr>
            <a:xfrm>
              <a:off x="7839432" y="1658834"/>
              <a:ext cx="0" cy="2927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文本框 30"/>
            <p:cNvSpPr txBox="1"/>
            <p:nvPr/>
          </p:nvSpPr>
          <p:spPr>
            <a:xfrm>
              <a:off x="5307177" y="1212797"/>
              <a:ext cx="1104827" cy="281399"/>
            </a:xfrm>
            <a:prstGeom prst="rect">
              <a:avLst/>
            </a:prstGeom>
            <a:solidFill>
              <a:srgbClr val="C00000"/>
            </a:solidFill>
            <a:ln w="12700">
              <a:noFill/>
            </a:ln>
          </p:spPr>
          <p:txBody>
            <a:bodyPr wrap="none" rtlCol="0" anchor="ctr" anchorCtr="0">
              <a:no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IPv6</a:t>
              </a:r>
              <a:r>
                <a:rPr lang="zh-CN" altLang="en-US" sz="1400" b="1" dirty="0">
                  <a:solidFill>
                    <a:schemeClr val="bg1"/>
                  </a:solidFill>
                  <a:latin typeface="微软雅黑" panose="020B0503020204020204" pitchFamily="34" charset="-122"/>
                  <a:ea typeface="微软雅黑" panose="020B0503020204020204" pitchFamily="34" charset="-122"/>
                </a:rPr>
                <a:t>地址</a:t>
              </a:r>
            </a:p>
          </p:txBody>
        </p:sp>
        <p:cxnSp>
          <p:nvCxnSpPr>
            <p:cNvPr id="62" name="直接连接符 41"/>
            <p:cNvCxnSpPr/>
            <p:nvPr/>
          </p:nvCxnSpPr>
          <p:spPr>
            <a:xfrm>
              <a:off x="3090468" y="2490184"/>
              <a:ext cx="576819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46"/>
            <p:cNvCxnSpPr/>
            <p:nvPr/>
          </p:nvCxnSpPr>
          <p:spPr>
            <a:xfrm>
              <a:off x="5870681"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49"/>
            <p:cNvCxnSpPr/>
            <p:nvPr/>
          </p:nvCxnSpPr>
          <p:spPr>
            <a:xfrm>
              <a:off x="7303418"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5" name="文本框 59"/>
            <p:cNvSpPr txBox="1"/>
            <p:nvPr/>
          </p:nvSpPr>
          <p:spPr>
            <a:xfrm>
              <a:off x="3795884" y="2846156"/>
              <a:ext cx="110307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环回地址</a:t>
              </a:r>
            </a:p>
          </p:txBody>
        </p:sp>
        <p:sp>
          <p:nvSpPr>
            <p:cNvPr id="66" name="文本框 60"/>
            <p:cNvSpPr txBox="1"/>
            <p:nvPr/>
          </p:nvSpPr>
          <p:spPr>
            <a:xfrm>
              <a:off x="4998887" y="2846156"/>
              <a:ext cx="146819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链路本地地址</a:t>
              </a:r>
            </a:p>
          </p:txBody>
        </p:sp>
        <p:sp>
          <p:nvSpPr>
            <p:cNvPr id="67" name="文本框 61"/>
            <p:cNvSpPr txBox="1"/>
            <p:nvPr/>
          </p:nvSpPr>
          <p:spPr>
            <a:xfrm>
              <a:off x="8122278" y="2846156"/>
              <a:ext cx="146819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唯一本地地址</a:t>
              </a:r>
            </a:p>
          </p:txBody>
        </p:sp>
        <p:sp>
          <p:nvSpPr>
            <p:cNvPr id="68" name="文本框 63"/>
            <p:cNvSpPr txBox="1"/>
            <p:nvPr/>
          </p:nvSpPr>
          <p:spPr>
            <a:xfrm>
              <a:off x="6574665" y="2846156"/>
              <a:ext cx="146819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全球单播地址</a:t>
              </a:r>
            </a:p>
          </p:txBody>
        </p:sp>
        <p:sp>
          <p:nvSpPr>
            <p:cNvPr id="69" name="文本框 64"/>
            <p:cNvSpPr txBox="1"/>
            <p:nvPr/>
          </p:nvSpPr>
          <p:spPr>
            <a:xfrm>
              <a:off x="3951715" y="3115408"/>
              <a:ext cx="771366"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::1/128</a:t>
              </a:r>
              <a:endParaRPr lang="zh-CN" altLang="en-US" sz="1400" dirty="0">
                <a:latin typeface="微软雅黑" panose="020B0503020204020204" pitchFamily="34" charset="-122"/>
                <a:ea typeface="微软雅黑" panose="020B0503020204020204" pitchFamily="34" charset="-122"/>
              </a:endParaRPr>
            </a:p>
          </p:txBody>
        </p:sp>
        <p:sp>
          <p:nvSpPr>
            <p:cNvPr id="70" name="文本框 66"/>
            <p:cNvSpPr txBox="1"/>
            <p:nvPr/>
          </p:nvSpPr>
          <p:spPr>
            <a:xfrm>
              <a:off x="5249518" y="3115408"/>
              <a:ext cx="966932"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FE80::/10</a:t>
              </a:r>
              <a:endParaRPr lang="zh-CN" altLang="en-US" sz="1400" dirty="0">
                <a:latin typeface="微软雅黑" panose="020B0503020204020204" pitchFamily="34" charset="-122"/>
                <a:ea typeface="微软雅黑" panose="020B0503020204020204" pitchFamily="34" charset="-122"/>
              </a:endParaRPr>
            </a:p>
          </p:txBody>
        </p:sp>
        <p:sp>
          <p:nvSpPr>
            <p:cNvPr id="71" name="文本框 67"/>
            <p:cNvSpPr txBox="1"/>
            <p:nvPr/>
          </p:nvSpPr>
          <p:spPr>
            <a:xfrm>
              <a:off x="6859300" y="3115408"/>
              <a:ext cx="877164" cy="307777"/>
            </a:xfrm>
            <a:prstGeom prst="rect">
              <a:avLst/>
            </a:prstGeom>
            <a:noFill/>
          </p:spPr>
          <p:txBody>
            <a:bodyPr wrap="none" rtlCol="0">
              <a:spAutoFit/>
            </a:bodyPr>
            <a:lstStyle/>
            <a:p>
              <a:pPr algn="ctr"/>
              <a:r>
                <a:rPr lang="en-US" altLang="zh-CN" sz="1400">
                  <a:latin typeface="微软雅黑" panose="020B0503020204020204" pitchFamily="34" charset="-122"/>
                  <a:ea typeface="微软雅黑" panose="020B0503020204020204" pitchFamily="34" charset="-122"/>
                </a:rPr>
                <a:t>2000::/3</a:t>
              </a:r>
              <a:endParaRPr lang="zh-CN" altLang="en-US" sz="1400">
                <a:latin typeface="微软雅黑" panose="020B0503020204020204" pitchFamily="34" charset="-122"/>
                <a:ea typeface="微软雅黑" panose="020B0503020204020204" pitchFamily="34" charset="-122"/>
              </a:endParaRPr>
            </a:p>
          </p:txBody>
        </p:sp>
        <p:sp>
          <p:nvSpPr>
            <p:cNvPr id="72" name="文本框 68"/>
            <p:cNvSpPr txBox="1"/>
            <p:nvPr/>
          </p:nvSpPr>
          <p:spPr>
            <a:xfrm>
              <a:off x="8451482" y="3115408"/>
              <a:ext cx="881973" cy="307777"/>
            </a:xfrm>
            <a:prstGeom prst="rect">
              <a:avLst/>
            </a:prstGeom>
            <a:noFill/>
          </p:spPr>
          <p:txBody>
            <a:bodyPr wrap="none" rtlCol="0">
              <a:spAutoFit/>
            </a:bodyPr>
            <a:lstStyle/>
            <a:p>
              <a:pPr algn="ctr"/>
              <a:r>
                <a:rPr lang="en-US" altLang="zh-CN" sz="1400">
                  <a:latin typeface="微软雅黑" panose="020B0503020204020204" pitchFamily="34" charset="-122"/>
                  <a:ea typeface="微软雅黑" panose="020B0503020204020204" pitchFamily="34" charset="-122"/>
                </a:rPr>
                <a:t>FC00::/7</a:t>
              </a:r>
              <a:endParaRPr lang="zh-CN" altLang="en-US" sz="1400">
                <a:latin typeface="微软雅黑" panose="020B0503020204020204" pitchFamily="34" charset="-122"/>
                <a:ea typeface="微软雅黑" panose="020B0503020204020204" pitchFamily="34" charset="-122"/>
              </a:endParaRPr>
            </a:p>
          </p:txBody>
        </p:sp>
        <p:sp>
          <p:nvSpPr>
            <p:cNvPr id="73" name="文本框 32"/>
            <p:cNvSpPr txBox="1"/>
            <p:nvPr/>
          </p:nvSpPr>
          <p:spPr>
            <a:xfrm>
              <a:off x="2601525" y="2846156"/>
              <a:ext cx="110307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dirty="0">
                  <a:latin typeface="微软雅黑" panose="020B0503020204020204" pitchFamily="34" charset="-122"/>
                  <a:ea typeface="微软雅黑" panose="020B0503020204020204" pitchFamily="34" charset="-122"/>
                </a:rPr>
                <a:t>未指定地址</a:t>
              </a:r>
            </a:p>
          </p:txBody>
        </p:sp>
        <p:sp>
          <p:nvSpPr>
            <p:cNvPr id="74" name="文本框 33"/>
            <p:cNvSpPr txBox="1"/>
            <p:nvPr/>
          </p:nvSpPr>
          <p:spPr>
            <a:xfrm>
              <a:off x="2820279" y="3115408"/>
              <a:ext cx="665568"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::/128</a:t>
              </a:r>
            </a:p>
          </p:txBody>
        </p:sp>
        <p:cxnSp>
          <p:nvCxnSpPr>
            <p:cNvPr id="75" name="直接连接符 18"/>
            <p:cNvCxnSpPr/>
            <p:nvPr/>
          </p:nvCxnSpPr>
          <p:spPr>
            <a:xfrm>
              <a:off x="5863474" y="1473481"/>
              <a:ext cx="0" cy="5645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6" name="文本框 7"/>
            <p:cNvSpPr txBox="1"/>
            <p:nvPr/>
          </p:nvSpPr>
          <p:spPr>
            <a:xfrm>
              <a:off x="7303419" y="1903392"/>
              <a:ext cx="1104020" cy="281399"/>
            </a:xfrm>
            <a:prstGeom prst="rect">
              <a:avLst/>
            </a:prstGeom>
            <a:solidFill>
              <a:srgbClr val="C00000"/>
            </a:solidFill>
            <a:ln w="12700">
              <a:noFill/>
            </a:ln>
          </p:spPr>
          <p:txBody>
            <a:bodyPr wrap="none" rtlCol="0" anchor="ctr" anchorCtr="0">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任播地址</a:t>
              </a:r>
            </a:p>
          </p:txBody>
        </p:sp>
        <p:sp>
          <p:nvSpPr>
            <p:cNvPr id="77" name="文本框 34"/>
            <p:cNvSpPr txBox="1"/>
            <p:nvPr/>
          </p:nvSpPr>
          <p:spPr>
            <a:xfrm>
              <a:off x="3312227" y="1903392"/>
              <a:ext cx="1104020" cy="281399"/>
            </a:xfrm>
            <a:prstGeom prst="rect">
              <a:avLst/>
            </a:prstGeom>
            <a:solidFill>
              <a:srgbClr val="C00000"/>
            </a:solidFill>
            <a:ln w="12700">
              <a:noFill/>
            </a:ln>
          </p:spPr>
          <p:txBody>
            <a:bodyPr wrap="none" rtlCol="0" anchor="ctr" anchorCtr="0">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组播地址</a:t>
              </a:r>
            </a:p>
          </p:txBody>
        </p:sp>
        <p:sp>
          <p:nvSpPr>
            <p:cNvPr id="78" name="文本框 44"/>
            <p:cNvSpPr txBox="1"/>
            <p:nvPr/>
          </p:nvSpPr>
          <p:spPr>
            <a:xfrm>
              <a:off x="5310000" y="1903392"/>
              <a:ext cx="1104020" cy="281399"/>
            </a:xfrm>
            <a:prstGeom prst="rect">
              <a:avLst/>
            </a:prstGeom>
            <a:solidFill>
              <a:srgbClr val="C00000"/>
            </a:solidFill>
            <a:ln w="12700">
              <a:noFill/>
            </a:ln>
          </p:spPr>
          <p:txBody>
            <a:bodyPr wrap="none" rtlCol="0" anchor="ctr" anchorCtr="0">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单播地址</a:t>
              </a:r>
            </a:p>
          </p:txBody>
        </p:sp>
      </p:grpSp>
    </p:spTree>
    <p:extLst>
      <p:ext uri="{BB962C8B-B14F-4D97-AF65-F5344CB8AC3E}">
        <p14:creationId xmlns:p14="http://schemas.microsoft.com/office/powerpoint/2010/main" val="9368586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IPv6</a:t>
            </a:r>
            <a:r>
              <a:rPr lang="zh-CN" altLang="en-US" dirty="0"/>
              <a:t>单播地址 </a:t>
            </a:r>
            <a:r>
              <a:rPr lang="en-US" altLang="zh-CN" dirty="0"/>
              <a:t>- </a:t>
            </a:r>
            <a:r>
              <a:rPr lang="zh-CN" altLang="en-US" dirty="0"/>
              <a:t>可聚合全球单播地址</a:t>
            </a:r>
          </a:p>
        </p:txBody>
      </p:sp>
      <p:sp>
        <p:nvSpPr>
          <p:cNvPr id="2" name="文本占位符 1">
            <a:extLst>
              <a:ext uri="{FF2B5EF4-FFF2-40B4-BE49-F238E27FC236}">
                <a16:creationId xmlns:a16="http://schemas.microsoft.com/office/drawing/2014/main" id="{67B96DCE-6573-4A79-B4A1-05D817133F68}"/>
              </a:ext>
            </a:extLst>
          </p:cNvPr>
          <p:cNvSpPr>
            <a:spLocks noGrp="1"/>
          </p:cNvSpPr>
          <p:nvPr>
            <p:ph type="body" sz="quarter" idx="10"/>
          </p:nvPr>
        </p:nvSpPr>
        <p:spPr/>
        <p:txBody>
          <a:bodyPr/>
          <a:lstStyle/>
          <a:p>
            <a:r>
              <a:rPr lang="zh-CN" altLang="en-US" dirty="0"/>
              <a:t>全球单播地址定义用于</a:t>
            </a:r>
            <a:r>
              <a:rPr lang="en-US" altLang="zh-CN" dirty="0"/>
              <a:t>IPv6 Internet</a:t>
            </a:r>
            <a:r>
              <a:rPr lang="zh-CN" altLang="en-US" dirty="0"/>
              <a:t>。它们是全局唯一的和全局可路由的。</a:t>
            </a:r>
            <a:endParaRPr lang="en-US" altLang="zh-CN" dirty="0"/>
          </a:p>
          <a:p>
            <a:pPr lvl="1"/>
            <a:r>
              <a:rPr lang="zh-CN" altLang="en-US" dirty="0"/>
              <a:t>类似</a:t>
            </a:r>
            <a:r>
              <a:rPr lang="en-US" altLang="zh-CN" dirty="0"/>
              <a:t>IPv4</a:t>
            </a:r>
            <a:r>
              <a:rPr lang="zh-CN" altLang="en-US" dirty="0"/>
              <a:t>公网地址。</a:t>
            </a:r>
            <a:endParaRPr lang="en-US" altLang="zh-CN" dirty="0"/>
          </a:p>
          <a:p>
            <a:pPr lvl="1"/>
            <a:r>
              <a:rPr lang="zh-CN" altLang="en-US" dirty="0"/>
              <a:t>由前缀、子网</a:t>
            </a:r>
            <a:r>
              <a:rPr lang="en-US" altLang="zh-CN" dirty="0"/>
              <a:t>ID</a:t>
            </a:r>
            <a:r>
              <a:rPr lang="zh-CN" altLang="en-US" dirty="0"/>
              <a:t>和接口标识组成。</a:t>
            </a:r>
            <a:endParaRPr lang="en-US" altLang="zh-CN" dirty="0"/>
          </a:p>
          <a:p>
            <a:pPr lvl="1"/>
            <a:endParaRPr lang="en-US" altLang="zh-CN" dirty="0"/>
          </a:p>
          <a:p>
            <a:pPr lvl="1"/>
            <a:endParaRPr lang="en-US" altLang="zh-CN" dirty="0"/>
          </a:p>
          <a:p>
            <a:pPr lvl="1"/>
            <a:r>
              <a:rPr lang="zh-CN" altLang="en-US" dirty="0"/>
              <a:t>全局路由前缀：由提供商指定给一个组织机构，一般至少为</a:t>
            </a:r>
            <a:r>
              <a:rPr lang="en-US" altLang="zh-CN" dirty="0"/>
              <a:t>48bit</a:t>
            </a:r>
            <a:r>
              <a:rPr lang="zh-CN" altLang="en-US" dirty="0"/>
              <a:t>。目前已经分配的全局路由前缀的前</a:t>
            </a:r>
            <a:r>
              <a:rPr lang="en-US" altLang="zh-CN" dirty="0"/>
              <a:t>3bit</a:t>
            </a:r>
            <a:r>
              <a:rPr lang="zh-CN" altLang="en-US" dirty="0"/>
              <a:t>均为</a:t>
            </a:r>
            <a:r>
              <a:rPr lang="en-US" altLang="zh-CN" dirty="0"/>
              <a:t>001</a:t>
            </a:r>
            <a:r>
              <a:rPr lang="zh-CN" altLang="en-US" dirty="0"/>
              <a:t>。因此前缀为</a:t>
            </a:r>
            <a:r>
              <a:rPr lang="en-US" altLang="zh-CN" dirty="0"/>
              <a:t>2000::/3</a:t>
            </a:r>
            <a:r>
              <a:rPr lang="zh-CN" altLang="en-US" dirty="0"/>
              <a:t>。</a:t>
            </a:r>
          </a:p>
          <a:p>
            <a:pPr lvl="1"/>
            <a:r>
              <a:rPr lang="zh-CN" altLang="en-US" dirty="0"/>
              <a:t>子网：组织机构可以用子网</a:t>
            </a:r>
            <a:r>
              <a:rPr lang="en-US" altLang="zh-CN" dirty="0"/>
              <a:t>ID</a:t>
            </a:r>
            <a:r>
              <a:rPr lang="zh-CN" altLang="en-US" dirty="0"/>
              <a:t>来构建本地网络（</a:t>
            </a:r>
            <a:r>
              <a:rPr lang="en-US" altLang="zh-CN" dirty="0"/>
              <a:t>Site</a:t>
            </a:r>
            <a:r>
              <a:rPr lang="zh-CN" altLang="en-US" dirty="0"/>
              <a:t>），与</a:t>
            </a:r>
            <a:r>
              <a:rPr lang="en-US" altLang="zh-CN" dirty="0"/>
              <a:t>IPv4</a:t>
            </a:r>
            <a:r>
              <a:rPr lang="zh-CN" altLang="en-US" dirty="0"/>
              <a:t>中的子网号作用相似。子网</a:t>
            </a:r>
            <a:r>
              <a:rPr lang="en-US" altLang="zh-CN" dirty="0"/>
              <a:t>ID</a:t>
            </a:r>
            <a:r>
              <a:rPr lang="zh-CN" altLang="en-US" dirty="0"/>
              <a:t>通常最多分配到第</a:t>
            </a:r>
            <a:r>
              <a:rPr lang="en-US" altLang="zh-CN" dirty="0"/>
              <a:t>64</a:t>
            </a:r>
            <a:r>
              <a:rPr lang="zh-CN" altLang="en-US" dirty="0"/>
              <a:t>位。</a:t>
            </a:r>
          </a:p>
          <a:p>
            <a:pPr lvl="1"/>
            <a:r>
              <a:rPr lang="zh-CN" altLang="en-US" dirty="0"/>
              <a:t>主机位：</a:t>
            </a:r>
            <a:r>
              <a:rPr lang="zh-CN" altLang="zh-CN" dirty="0"/>
              <a:t>用来标识一个设备（</a:t>
            </a:r>
            <a:r>
              <a:rPr lang="en-US" altLang="zh-CN" dirty="0"/>
              <a:t>Host</a:t>
            </a:r>
            <a:r>
              <a:rPr lang="zh-CN" altLang="zh-CN" dirty="0"/>
              <a:t>），与</a:t>
            </a:r>
            <a:r>
              <a:rPr lang="en-US" altLang="zh-CN" dirty="0"/>
              <a:t>IPv4</a:t>
            </a:r>
            <a:r>
              <a:rPr lang="zh-CN" altLang="zh-CN" dirty="0"/>
              <a:t>中的主机</a:t>
            </a:r>
            <a:r>
              <a:rPr lang="en-US" altLang="zh-CN" dirty="0"/>
              <a:t>ID</a:t>
            </a:r>
            <a:r>
              <a:rPr lang="zh-CN" altLang="zh-CN" dirty="0"/>
              <a:t>作用相似。</a:t>
            </a:r>
            <a:endParaRPr lang="en-US" altLang="zh-CN" dirty="0"/>
          </a:p>
        </p:txBody>
      </p:sp>
      <p:sp>
        <p:nvSpPr>
          <p:cNvPr id="16" name="矩形 39">
            <a:extLst>
              <a:ext uri="{FF2B5EF4-FFF2-40B4-BE49-F238E27FC236}">
                <a16:creationId xmlns:a16="http://schemas.microsoft.com/office/drawing/2014/main" id="{28A75B6A-4495-49EF-85F6-C9407E3B3700}"/>
              </a:ext>
            </a:extLst>
          </p:cNvPr>
          <p:cNvSpPr/>
          <p:nvPr/>
        </p:nvSpPr>
        <p:spPr>
          <a:xfrm>
            <a:off x="1642045" y="3393802"/>
            <a:ext cx="1422403" cy="276999"/>
          </a:xfrm>
          <a:prstGeom prst="rect">
            <a:avLst/>
          </a:prstGeom>
        </p:spPr>
        <p:txBody>
          <a:bodyPr wrap="square">
            <a:spAutoFit/>
          </a:bodyPr>
          <a:lstStyle/>
          <a:p>
            <a:pPr algn="ctr" eaLnBrk="1" fontAlgn="auto" hangingPunct="1">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全局路由前缀</a:t>
            </a:r>
          </a:p>
        </p:txBody>
      </p:sp>
      <p:sp>
        <p:nvSpPr>
          <p:cNvPr id="17" name="矩形 6">
            <a:extLst>
              <a:ext uri="{FF2B5EF4-FFF2-40B4-BE49-F238E27FC236}">
                <a16:creationId xmlns:a16="http://schemas.microsoft.com/office/drawing/2014/main" id="{115CBDAB-3E0B-4C94-8A0D-53D70FCE4863}"/>
              </a:ext>
            </a:extLst>
          </p:cNvPr>
          <p:cNvSpPr/>
          <p:nvPr/>
        </p:nvSpPr>
        <p:spPr>
          <a:xfrm>
            <a:off x="1631504" y="3163251"/>
            <a:ext cx="2160000" cy="240000"/>
          </a:xfrm>
          <a:prstGeom prst="rect">
            <a:avLst/>
          </a:prstGeom>
          <a:solidFill>
            <a:schemeClr val="bg1">
              <a:lumMod val="9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前缀</a:t>
            </a:r>
          </a:p>
        </p:txBody>
      </p:sp>
      <p:sp>
        <p:nvSpPr>
          <p:cNvPr id="18" name="矩形 8">
            <a:extLst>
              <a:ext uri="{FF2B5EF4-FFF2-40B4-BE49-F238E27FC236}">
                <a16:creationId xmlns:a16="http://schemas.microsoft.com/office/drawing/2014/main" id="{078D2B7E-473D-4F31-9F7F-4EE3E6A5FC14}"/>
              </a:ext>
            </a:extLst>
          </p:cNvPr>
          <p:cNvSpPr/>
          <p:nvPr/>
        </p:nvSpPr>
        <p:spPr>
          <a:xfrm>
            <a:off x="3784538" y="3163251"/>
            <a:ext cx="2160000" cy="240000"/>
          </a:xfrm>
          <a:prstGeom prst="rect">
            <a:avLst/>
          </a:prstGeom>
          <a:solidFill>
            <a:schemeClr val="bg1">
              <a:lumMod val="9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接口</a:t>
            </a:r>
            <a:r>
              <a:rPr kumimoji="0" lang="en-US" altLang="zh-CN"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ID</a:t>
            </a:r>
            <a:endParaRPr kumimoji="0" lang="zh-CN" altLang="en-US"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9" name="矩形 10">
            <a:extLst>
              <a:ext uri="{FF2B5EF4-FFF2-40B4-BE49-F238E27FC236}">
                <a16:creationId xmlns:a16="http://schemas.microsoft.com/office/drawing/2014/main" id="{3CA2E191-5703-4AC5-9ACC-48817FD9D4A3}"/>
              </a:ext>
            </a:extLst>
          </p:cNvPr>
          <p:cNvSpPr/>
          <p:nvPr/>
        </p:nvSpPr>
        <p:spPr>
          <a:xfrm>
            <a:off x="2431619" y="2744924"/>
            <a:ext cx="606256"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64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0" name="矩形 11">
            <a:extLst>
              <a:ext uri="{FF2B5EF4-FFF2-40B4-BE49-F238E27FC236}">
                <a16:creationId xmlns:a16="http://schemas.microsoft.com/office/drawing/2014/main" id="{5605BB89-4C64-45FB-AFC7-004626C656BD}"/>
              </a:ext>
            </a:extLst>
          </p:cNvPr>
          <p:cNvSpPr/>
          <p:nvPr/>
        </p:nvSpPr>
        <p:spPr>
          <a:xfrm>
            <a:off x="3294252" y="3632332"/>
            <a:ext cx="551754"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N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1" name="矩形 12">
            <a:extLst>
              <a:ext uri="{FF2B5EF4-FFF2-40B4-BE49-F238E27FC236}">
                <a16:creationId xmlns:a16="http://schemas.microsoft.com/office/drawing/2014/main" id="{CB0AB64A-EF4A-438E-BE8D-35CC378B245F}"/>
              </a:ext>
            </a:extLst>
          </p:cNvPr>
          <p:cNvSpPr/>
          <p:nvPr/>
        </p:nvSpPr>
        <p:spPr>
          <a:xfrm>
            <a:off x="4484321" y="3632332"/>
            <a:ext cx="1106393"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128-M-N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cxnSp>
        <p:nvCxnSpPr>
          <p:cNvPr id="22" name="直接连接符 32">
            <a:extLst>
              <a:ext uri="{FF2B5EF4-FFF2-40B4-BE49-F238E27FC236}">
                <a16:creationId xmlns:a16="http://schemas.microsoft.com/office/drawing/2014/main" id="{2321D882-107B-4064-8050-0F1186EC43C8}"/>
              </a:ext>
            </a:extLst>
          </p:cNvPr>
          <p:cNvCxnSpPr/>
          <p:nvPr/>
        </p:nvCxnSpPr>
        <p:spPr>
          <a:xfrm>
            <a:off x="1631504" y="3400580"/>
            <a:ext cx="0" cy="304197"/>
          </a:xfrm>
          <a:prstGeom prst="line">
            <a:avLst/>
          </a:prstGeom>
          <a:noFill/>
          <a:ln w="12700" cap="flat" cmpd="sng" algn="ctr">
            <a:solidFill>
              <a:sysClr val="window" lastClr="FFFFFF">
                <a:lumMod val="75000"/>
              </a:sysClr>
            </a:solidFill>
            <a:prstDash val="solid"/>
            <a:miter lim="800000"/>
          </a:ln>
          <a:effectLst/>
        </p:spPr>
      </p:cxnSp>
      <p:cxnSp>
        <p:nvCxnSpPr>
          <p:cNvPr id="26" name="直接箭头连接符 38">
            <a:extLst>
              <a:ext uri="{FF2B5EF4-FFF2-40B4-BE49-F238E27FC236}">
                <a16:creationId xmlns:a16="http://schemas.microsoft.com/office/drawing/2014/main" id="{CA16BB85-B674-46B5-89A9-4DF142003F4F}"/>
              </a:ext>
            </a:extLst>
          </p:cNvPr>
          <p:cNvCxnSpPr/>
          <p:nvPr/>
        </p:nvCxnSpPr>
        <p:spPr>
          <a:xfrm>
            <a:off x="4000562" y="3633878"/>
            <a:ext cx="1944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sp>
        <p:nvSpPr>
          <p:cNvPr id="31" name="矩形 41">
            <a:extLst>
              <a:ext uri="{FF2B5EF4-FFF2-40B4-BE49-F238E27FC236}">
                <a16:creationId xmlns:a16="http://schemas.microsoft.com/office/drawing/2014/main" id="{15DEDC02-E3A9-49E6-AD81-F888F064C7C3}"/>
              </a:ext>
            </a:extLst>
          </p:cNvPr>
          <p:cNvSpPr/>
          <p:nvPr/>
        </p:nvSpPr>
        <p:spPr>
          <a:xfrm>
            <a:off x="4649396" y="3383574"/>
            <a:ext cx="646331" cy="276999"/>
          </a:xfrm>
          <a:prstGeom prst="rect">
            <a:avLst/>
          </a:prstGeom>
        </p:spPr>
        <p:txBody>
          <a:bodyPr wrap="none">
            <a:spAutoFit/>
          </a:bodyPr>
          <a:lstStyle/>
          <a:p>
            <a:pPr algn="ctr" eaLnBrk="1" fontAlgn="auto" hangingPunct="1">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主机位</a:t>
            </a:r>
          </a:p>
        </p:txBody>
      </p:sp>
      <p:cxnSp>
        <p:nvCxnSpPr>
          <p:cNvPr id="33" name="直接连接符 36">
            <a:extLst>
              <a:ext uri="{FF2B5EF4-FFF2-40B4-BE49-F238E27FC236}">
                <a16:creationId xmlns:a16="http://schemas.microsoft.com/office/drawing/2014/main" id="{BD642DFA-B5ED-45EF-9191-7C55B5EB47F7}"/>
              </a:ext>
            </a:extLst>
          </p:cNvPr>
          <p:cNvCxnSpPr/>
          <p:nvPr/>
        </p:nvCxnSpPr>
        <p:spPr>
          <a:xfrm>
            <a:off x="5944778" y="3400580"/>
            <a:ext cx="0" cy="304197"/>
          </a:xfrm>
          <a:prstGeom prst="line">
            <a:avLst/>
          </a:prstGeom>
          <a:noFill/>
          <a:ln w="12700" cap="flat" cmpd="sng" algn="ctr">
            <a:solidFill>
              <a:sysClr val="window" lastClr="FFFFFF">
                <a:lumMod val="75000"/>
              </a:sysClr>
            </a:solidFill>
            <a:prstDash val="solid"/>
            <a:miter lim="800000"/>
          </a:ln>
          <a:effectLst/>
        </p:spPr>
      </p:cxnSp>
      <p:cxnSp>
        <p:nvCxnSpPr>
          <p:cNvPr id="38" name="直接箭头连接符 38">
            <a:extLst>
              <a:ext uri="{FF2B5EF4-FFF2-40B4-BE49-F238E27FC236}">
                <a16:creationId xmlns:a16="http://schemas.microsoft.com/office/drawing/2014/main" id="{FD693540-D0B7-490E-88DF-F54752ECFC02}"/>
              </a:ext>
            </a:extLst>
          </p:cNvPr>
          <p:cNvCxnSpPr>
            <a:cxnSpLocks/>
          </p:cNvCxnSpPr>
          <p:nvPr/>
        </p:nvCxnSpPr>
        <p:spPr>
          <a:xfrm>
            <a:off x="1631504" y="3633878"/>
            <a:ext cx="1440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39" name="直接连接符 32">
            <a:extLst>
              <a:ext uri="{FF2B5EF4-FFF2-40B4-BE49-F238E27FC236}">
                <a16:creationId xmlns:a16="http://schemas.microsoft.com/office/drawing/2014/main" id="{BA4292C7-1925-41F2-AF28-CD229BF58F2F}"/>
              </a:ext>
            </a:extLst>
          </p:cNvPr>
          <p:cNvCxnSpPr/>
          <p:nvPr/>
        </p:nvCxnSpPr>
        <p:spPr>
          <a:xfrm>
            <a:off x="1631504" y="2949354"/>
            <a:ext cx="0" cy="216000"/>
          </a:xfrm>
          <a:prstGeom prst="line">
            <a:avLst/>
          </a:prstGeom>
          <a:noFill/>
          <a:ln w="12700" cap="flat" cmpd="sng" algn="ctr">
            <a:solidFill>
              <a:sysClr val="window" lastClr="FFFFFF">
                <a:lumMod val="75000"/>
              </a:sysClr>
            </a:solidFill>
            <a:prstDash val="solid"/>
            <a:miter lim="800000"/>
          </a:ln>
          <a:effectLst/>
        </p:spPr>
      </p:cxnSp>
      <p:cxnSp>
        <p:nvCxnSpPr>
          <p:cNvPr id="40" name="直接箭头连接符 38">
            <a:extLst>
              <a:ext uri="{FF2B5EF4-FFF2-40B4-BE49-F238E27FC236}">
                <a16:creationId xmlns:a16="http://schemas.microsoft.com/office/drawing/2014/main" id="{53E8DA5B-C036-40BD-BE7D-C5957A50D70D}"/>
              </a:ext>
            </a:extLst>
          </p:cNvPr>
          <p:cNvCxnSpPr/>
          <p:nvPr/>
        </p:nvCxnSpPr>
        <p:spPr>
          <a:xfrm>
            <a:off x="3834644" y="3057342"/>
            <a:ext cx="2052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41" name="直接箭头连接符 38">
            <a:extLst>
              <a:ext uri="{FF2B5EF4-FFF2-40B4-BE49-F238E27FC236}">
                <a16:creationId xmlns:a16="http://schemas.microsoft.com/office/drawing/2014/main" id="{76E5DFEB-4B82-48CD-A07A-FCF49D5411B8}"/>
              </a:ext>
            </a:extLst>
          </p:cNvPr>
          <p:cNvCxnSpPr>
            <a:cxnSpLocks/>
          </p:cNvCxnSpPr>
          <p:nvPr/>
        </p:nvCxnSpPr>
        <p:spPr>
          <a:xfrm>
            <a:off x="1660530" y="3057342"/>
            <a:ext cx="2052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42" name="直接连接符 32">
            <a:extLst>
              <a:ext uri="{FF2B5EF4-FFF2-40B4-BE49-F238E27FC236}">
                <a16:creationId xmlns:a16="http://schemas.microsoft.com/office/drawing/2014/main" id="{3435F93D-C0AD-4BA9-9AD1-4909EF468710}"/>
              </a:ext>
            </a:extLst>
          </p:cNvPr>
          <p:cNvCxnSpPr/>
          <p:nvPr/>
        </p:nvCxnSpPr>
        <p:spPr>
          <a:xfrm>
            <a:off x="3784538" y="2913354"/>
            <a:ext cx="0" cy="252000"/>
          </a:xfrm>
          <a:prstGeom prst="line">
            <a:avLst/>
          </a:prstGeom>
          <a:noFill/>
          <a:ln w="12700" cap="flat" cmpd="sng" algn="ctr">
            <a:solidFill>
              <a:sysClr val="window" lastClr="FFFFFF">
                <a:lumMod val="75000"/>
              </a:sysClr>
            </a:solidFill>
            <a:prstDash val="solid"/>
            <a:miter lim="800000"/>
          </a:ln>
          <a:effectLst/>
        </p:spPr>
      </p:cxnSp>
      <p:cxnSp>
        <p:nvCxnSpPr>
          <p:cNvPr id="43" name="直接连接符 32">
            <a:extLst>
              <a:ext uri="{FF2B5EF4-FFF2-40B4-BE49-F238E27FC236}">
                <a16:creationId xmlns:a16="http://schemas.microsoft.com/office/drawing/2014/main" id="{A5B972B5-B087-46E8-A717-F15B6FF1689C}"/>
              </a:ext>
            </a:extLst>
          </p:cNvPr>
          <p:cNvCxnSpPr/>
          <p:nvPr/>
        </p:nvCxnSpPr>
        <p:spPr>
          <a:xfrm>
            <a:off x="5944778" y="2949354"/>
            <a:ext cx="0" cy="216000"/>
          </a:xfrm>
          <a:prstGeom prst="line">
            <a:avLst/>
          </a:prstGeom>
          <a:noFill/>
          <a:ln w="12700" cap="flat" cmpd="sng" algn="ctr">
            <a:solidFill>
              <a:sysClr val="window" lastClr="FFFFFF">
                <a:lumMod val="75000"/>
              </a:sysClr>
            </a:solidFill>
            <a:prstDash val="solid"/>
            <a:miter lim="800000"/>
          </a:ln>
          <a:effectLst/>
        </p:spPr>
      </p:cxnSp>
      <p:sp>
        <p:nvSpPr>
          <p:cNvPr id="44" name="矩形 10">
            <a:extLst>
              <a:ext uri="{FF2B5EF4-FFF2-40B4-BE49-F238E27FC236}">
                <a16:creationId xmlns:a16="http://schemas.microsoft.com/office/drawing/2014/main" id="{5929757C-E7C2-49D6-9404-6C6B63DABA0F}"/>
              </a:ext>
            </a:extLst>
          </p:cNvPr>
          <p:cNvSpPr/>
          <p:nvPr/>
        </p:nvSpPr>
        <p:spPr>
          <a:xfrm>
            <a:off x="2088451" y="3632332"/>
            <a:ext cx="577402"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M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5" name="矩形 10">
            <a:extLst>
              <a:ext uri="{FF2B5EF4-FFF2-40B4-BE49-F238E27FC236}">
                <a16:creationId xmlns:a16="http://schemas.microsoft.com/office/drawing/2014/main" id="{09CF8277-CA5A-4A75-B5FF-68DA4F344D51}"/>
              </a:ext>
            </a:extLst>
          </p:cNvPr>
          <p:cNvSpPr/>
          <p:nvPr/>
        </p:nvSpPr>
        <p:spPr>
          <a:xfrm>
            <a:off x="4640696" y="2749492"/>
            <a:ext cx="606256"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64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cxnSp>
        <p:nvCxnSpPr>
          <p:cNvPr id="46" name="直接连接符 36">
            <a:extLst>
              <a:ext uri="{FF2B5EF4-FFF2-40B4-BE49-F238E27FC236}">
                <a16:creationId xmlns:a16="http://schemas.microsoft.com/office/drawing/2014/main" id="{2D55EF2A-5B7D-46C4-A943-18CE05025DCA}"/>
              </a:ext>
            </a:extLst>
          </p:cNvPr>
          <p:cNvCxnSpPr/>
          <p:nvPr/>
        </p:nvCxnSpPr>
        <p:spPr>
          <a:xfrm>
            <a:off x="3080829" y="3400580"/>
            <a:ext cx="0" cy="304197"/>
          </a:xfrm>
          <a:prstGeom prst="line">
            <a:avLst/>
          </a:prstGeom>
          <a:noFill/>
          <a:ln w="12700" cap="flat" cmpd="sng" algn="ctr">
            <a:solidFill>
              <a:sysClr val="window" lastClr="FFFFFF">
                <a:lumMod val="75000"/>
              </a:sysClr>
            </a:solidFill>
            <a:prstDash val="dash"/>
            <a:miter lim="800000"/>
          </a:ln>
          <a:effectLst/>
        </p:spPr>
      </p:cxnSp>
      <p:cxnSp>
        <p:nvCxnSpPr>
          <p:cNvPr id="47" name="直接箭头连接符 38">
            <a:extLst>
              <a:ext uri="{FF2B5EF4-FFF2-40B4-BE49-F238E27FC236}">
                <a16:creationId xmlns:a16="http://schemas.microsoft.com/office/drawing/2014/main" id="{3201CCEF-DEE9-4639-AFBD-E3DAC39A5368}"/>
              </a:ext>
            </a:extLst>
          </p:cNvPr>
          <p:cNvCxnSpPr>
            <a:cxnSpLocks/>
          </p:cNvCxnSpPr>
          <p:nvPr/>
        </p:nvCxnSpPr>
        <p:spPr>
          <a:xfrm>
            <a:off x="3080829" y="3633586"/>
            <a:ext cx="919733"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48" name="直接连接符 36">
            <a:extLst>
              <a:ext uri="{FF2B5EF4-FFF2-40B4-BE49-F238E27FC236}">
                <a16:creationId xmlns:a16="http://schemas.microsoft.com/office/drawing/2014/main" id="{BC62DF33-3698-4625-B42C-AF693D179975}"/>
              </a:ext>
            </a:extLst>
          </p:cNvPr>
          <p:cNvCxnSpPr/>
          <p:nvPr/>
        </p:nvCxnSpPr>
        <p:spPr>
          <a:xfrm>
            <a:off x="4000562" y="3400580"/>
            <a:ext cx="0" cy="304197"/>
          </a:xfrm>
          <a:prstGeom prst="line">
            <a:avLst/>
          </a:prstGeom>
          <a:noFill/>
          <a:ln w="12700" cap="flat" cmpd="sng" algn="ctr">
            <a:solidFill>
              <a:sysClr val="window" lastClr="FFFFFF">
                <a:lumMod val="75000"/>
              </a:sysClr>
            </a:solidFill>
            <a:prstDash val="dash"/>
            <a:miter lim="800000"/>
          </a:ln>
          <a:effectLst/>
        </p:spPr>
      </p:cxnSp>
      <p:sp>
        <p:nvSpPr>
          <p:cNvPr id="49" name="矩形 41">
            <a:extLst>
              <a:ext uri="{FF2B5EF4-FFF2-40B4-BE49-F238E27FC236}">
                <a16:creationId xmlns:a16="http://schemas.microsoft.com/office/drawing/2014/main" id="{E8478B20-DABD-494A-A24A-AE563119734F}"/>
              </a:ext>
            </a:extLst>
          </p:cNvPr>
          <p:cNvSpPr/>
          <p:nvPr/>
        </p:nvSpPr>
        <p:spPr>
          <a:xfrm>
            <a:off x="3294474" y="3383574"/>
            <a:ext cx="492443" cy="276999"/>
          </a:xfrm>
          <a:prstGeom prst="rect">
            <a:avLst/>
          </a:prstGeom>
        </p:spPr>
        <p:txBody>
          <a:bodyPr wrap="none">
            <a:spAutoFit/>
          </a:bodyPr>
          <a:lstStyle/>
          <a:p>
            <a:pPr algn="ctr" eaLnBrk="1" fontAlgn="auto" hangingPunct="1">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子网</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dirty="0"/>
              <a:t>IPv6</a:t>
            </a:r>
            <a:r>
              <a:rPr lang="zh-CN" altLang="en-US" dirty="0"/>
              <a:t>单播地址 </a:t>
            </a:r>
            <a:r>
              <a:rPr lang="en-US" altLang="zh-CN" dirty="0"/>
              <a:t>- </a:t>
            </a:r>
            <a:r>
              <a:rPr lang="zh-CN" altLang="en-US" dirty="0"/>
              <a:t>链路本地地址</a:t>
            </a:r>
          </a:p>
        </p:txBody>
      </p:sp>
      <p:sp>
        <p:nvSpPr>
          <p:cNvPr id="6" name="文本占位符 5">
            <a:extLst>
              <a:ext uri="{FF2B5EF4-FFF2-40B4-BE49-F238E27FC236}">
                <a16:creationId xmlns:a16="http://schemas.microsoft.com/office/drawing/2014/main" id="{D98148F4-1961-410F-932D-4BDEDC663CA2}"/>
              </a:ext>
            </a:extLst>
          </p:cNvPr>
          <p:cNvSpPr>
            <a:spLocks noGrp="1"/>
          </p:cNvSpPr>
          <p:nvPr>
            <p:ph type="body" sz="quarter" idx="10"/>
          </p:nvPr>
        </p:nvSpPr>
        <p:spPr/>
        <p:txBody>
          <a:bodyPr/>
          <a:lstStyle/>
          <a:p>
            <a:r>
              <a:rPr lang="zh-CN" altLang="en-US" dirty="0"/>
              <a:t>在一个节点启动</a:t>
            </a:r>
            <a:r>
              <a:rPr lang="en-US" altLang="zh-CN" dirty="0"/>
              <a:t>IPv6</a:t>
            </a:r>
            <a:r>
              <a:rPr lang="zh-CN" altLang="en-US" dirty="0"/>
              <a:t>协议栈时，节点的每个接口会自动配置一个链路本地地址。该地址专门用来和相同链路上的其他主机通信。</a:t>
            </a:r>
            <a:endParaRPr lang="en-US" altLang="zh-CN" dirty="0"/>
          </a:p>
          <a:p>
            <a:pPr lvl="1"/>
            <a:r>
              <a:rPr lang="zh-CN" altLang="en-US" dirty="0"/>
              <a:t>只能在连接到同一本地链路的节点之间使用，广泛应用于邻居发现、无状态地址等。</a:t>
            </a:r>
            <a:endParaRPr lang="en-US" altLang="zh-CN" dirty="0"/>
          </a:p>
          <a:p>
            <a:pPr lvl="1"/>
            <a:r>
              <a:rPr lang="zh-CN" altLang="en-US" dirty="0"/>
              <a:t>链路本地地址前缀</a:t>
            </a:r>
            <a:r>
              <a:rPr lang="en-US" altLang="zh-CN" dirty="0"/>
              <a:t>FE80::/10</a:t>
            </a:r>
            <a:r>
              <a:rPr lang="zh-CN" altLang="en-US" dirty="0"/>
              <a:t>，将接口</a:t>
            </a:r>
            <a:r>
              <a:rPr lang="en-US" altLang="zh-CN" dirty="0"/>
              <a:t>ID</a:t>
            </a:r>
            <a:r>
              <a:rPr lang="zh-CN" altLang="en-US" dirty="0"/>
              <a:t>添加在后面作为地址的低</a:t>
            </a:r>
            <a:r>
              <a:rPr lang="en-US" altLang="zh-CN" dirty="0"/>
              <a:t>64</a:t>
            </a:r>
            <a:r>
              <a:rPr lang="zh-CN" altLang="en-US" dirty="0"/>
              <a:t>位。</a:t>
            </a:r>
            <a:endParaRPr lang="en-US" altLang="zh-CN" dirty="0"/>
          </a:p>
          <a:p>
            <a:pPr lvl="1"/>
            <a:r>
              <a:rPr lang="zh-CN" altLang="en-US" dirty="0"/>
              <a:t>每一个</a:t>
            </a:r>
            <a:r>
              <a:rPr lang="en-US" altLang="zh-CN" dirty="0"/>
              <a:t>IPv6</a:t>
            </a:r>
            <a:r>
              <a:rPr lang="zh-CN" altLang="en-US" dirty="0"/>
              <a:t>接口都必须具备一个链路本地地址。</a:t>
            </a:r>
          </a:p>
        </p:txBody>
      </p:sp>
      <p:graphicFrame>
        <p:nvGraphicFramePr>
          <p:cNvPr id="44" name="表格 43"/>
          <p:cNvGraphicFramePr>
            <a:graphicFrameLocks noGrp="1"/>
          </p:cNvGraphicFramePr>
          <p:nvPr>
            <p:extLst>
              <p:ext uri="{D42A27DB-BD31-4B8C-83A1-F6EECF244321}">
                <p14:modId xmlns:p14="http://schemas.microsoft.com/office/powerpoint/2010/main" val="947520581"/>
              </p:ext>
            </p:extLst>
          </p:nvPr>
        </p:nvGraphicFramePr>
        <p:xfrm>
          <a:off x="2027548" y="4421324"/>
          <a:ext cx="5328592" cy="304800"/>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     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solidFill>
                          <a:latin typeface="微软雅黑" panose="020B0503020204020204" pitchFamily="34" charset="-122"/>
                          <a:ea typeface="微软雅黑" panose="020B0503020204020204" pitchFamily="34" charset="-122"/>
                          <a:cs typeface="+mn-cs"/>
                        </a:rPr>
                        <a:t>接口</a:t>
                      </a:r>
                      <a:r>
                        <a:rPr lang="en-US" altLang="zh-CN" sz="1400" b="0" kern="1200" dirty="0">
                          <a:solidFill>
                            <a:schemeClr val="tx1"/>
                          </a:solidFill>
                          <a:latin typeface="微软雅黑" panose="020B0503020204020204" pitchFamily="34" charset="-122"/>
                          <a:ea typeface="微软雅黑" panose="020B0503020204020204" pitchFamily="34" charset="-122"/>
                          <a:cs typeface="+mn-cs"/>
                        </a:rPr>
                        <a:t> ID</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45" name="直接连接符 44"/>
          <p:cNvCxnSpPr/>
          <p:nvPr/>
        </p:nvCxnSpPr>
        <p:spPr bwMode="auto">
          <a:xfrm>
            <a:off x="2459596" y="4421324"/>
            <a:ext cx="0" cy="288032"/>
          </a:xfrm>
          <a:prstGeom prst="line">
            <a:avLst/>
          </a:prstGeom>
          <a:ln w="9525">
            <a:solidFill>
              <a:schemeClr val="tx1"/>
            </a:solidFill>
            <a:prstDash val="soli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bwMode="auto">
          <a:xfrm flipH="1">
            <a:off x="1523492" y="4709356"/>
            <a:ext cx="504056"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直接连接符 46"/>
          <p:cNvCxnSpPr>
            <a:cxnSpLocks/>
          </p:cNvCxnSpPr>
          <p:nvPr/>
        </p:nvCxnSpPr>
        <p:spPr bwMode="auto">
          <a:xfrm>
            <a:off x="2459596" y="4709356"/>
            <a:ext cx="432048"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48" name="表格 47"/>
          <p:cNvGraphicFramePr>
            <a:graphicFrameLocks noGrp="1"/>
          </p:cNvGraphicFramePr>
          <p:nvPr>
            <p:extLst>
              <p:ext uri="{D42A27DB-BD31-4B8C-83A1-F6EECF244321}">
                <p14:modId xmlns:p14="http://schemas.microsoft.com/office/powerpoint/2010/main" val="3867870557"/>
              </p:ext>
            </p:extLst>
          </p:nvPr>
        </p:nvGraphicFramePr>
        <p:xfrm>
          <a:off x="1523492" y="5141404"/>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1111 1110 10</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49" name="直接连接符 48"/>
          <p:cNvCxnSpPr/>
          <p:nvPr/>
        </p:nvCxnSpPr>
        <p:spPr bwMode="auto">
          <a:xfrm>
            <a:off x="4691844" y="411310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bwMode="auto">
          <a:xfrm>
            <a:off x="7356140" y="411310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a:off x="2027548" y="411310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bwMode="auto">
          <a:xfrm>
            <a:off x="2027548" y="4293096"/>
            <a:ext cx="2664296"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连接符 54"/>
          <p:cNvCxnSpPr/>
          <p:nvPr/>
        </p:nvCxnSpPr>
        <p:spPr bwMode="auto">
          <a:xfrm>
            <a:off x="4691844" y="4293096"/>
            <a:ext cx="2664296"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矩形 55"/>
          <p:cNvSpPr/>
          <p:nvPr/>
        </p:nvSpPr>
        <p:spPr bwMode="auto">
          <a:xfrm>
            <a:off x="2819636" y="3933056"/>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lumMod val="50000"/>
                  </a:schemeClr>
                </a:solidFill>
                <a:latin typeface="微软雅黑" panose="020B0503020204020204" pitchFamily="34" charset="-122"/>
                <a:ea typeface="微软雅黑" panose="020B0503020204020204" pitchFamily="34" charset="-122"/>
              </a:rPr>
              <a:t>64 bit</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411924" y="3933056"/>
            <a:ext cx="1296144"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lumMod val="50000"/>
                  </a:schemeClr>
                </a:solidFill>
                <a:latin typeface="微软雅黑" panose="020B0503020204020204" pitchFamily="34" charset="-122"/>
                <a:ea typeface="微软雅黑" panose="020B0503020204020204" pitchFamily="34" charset="-122"/>
              </a:rPr>
              <a:t>64 bit</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78" name="表格 77"/>
          <p:cNvGraphicFramePr>
            <a:graphicFrameLocks noGrp="1"/>
          </p:cNvGraphicFramePr>
          <p:nvPr>
            <p:extLst>
              <p:ext uri="{D42A27DB-BD31-4B8C-83A1-F6EECF244321}">
                <p14:modId xmlns:p14="http://schemas.microsoft.com/office/powerpoint/2010/main" val="1974971000"/>
              </p:ext>
            </p:extLst>
          </p:nvPr>
        </p:nvGraphicFramePr>
        <p:xfrm>
          <a:off x="1523492" y="5429436"/>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FE80::/10</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79" name="直接连接符 78"/>
          <p:cNvCxnSpPr/>
          <p:nvPr/>
        </p:nvCxnSpPr>
        <p:spPr bwMode="auto">
          <a:xfrm>
            <a:off x="1523492" y="5717468"/>
            <a:ext cx="0" cy="50400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0" name="直接连接符 79"/>
          <p:cNvCxnSpPr/>
          <p:nvPr/>
        </p:nvCxnSpPr>
        <p:spPr bwMode="auto">
          <a:xfrm>
            <a:off x="2891644" y="5717468"/>
            <a:ext cx="0" cy="50400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1" name="直接连接符 80"/>
          <p:cNvCxnSpPr/>
          <p:nvPr/>
        </p:nvCxnSpPr>
        <p:spPr bwMode="auto">
          <a:xfrm>
            <a:off x="1523492" y="5949280"/>
            <a:ext cx="1368152"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3" name="矩形 82"/>
          <p:cNvSpPr/>
          <p:nvPr/>
        </p:nvSpPr>
        <p:spPr bwMode="auto">
          <a:xfrm>
            <a:off x="1811524" y="5949280"/>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10 bit</a:t>
            </a:r>
            <a:endParaRPr lang="zh-CN" altLang="en-US" sz="1600" dirty="0">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FB800484-C28C-41AC-9ACF-9A017CC3D3BB}"/>
              </a:ext>
            </a:extLst>
          </p:cNvPr>
          <p:cNvSpPr/>
          <p:nvPr/>
        </p:nvSpPr>
        <p:spPr bwMode="auto">
          <a:xfrm rot="5400000">
            <a:off x="5916140" y="3529744"/>
            <a:ext cx="216000" cy="2664000"/>
          </a:xfrm>
          <a:prstGeom prst="rightBrac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8CD95111-E094-41FF-81A0-CC559D3D8434}"/>
              </a:ext>
            </a:extLst>
          </p:cNvPr>
          <p:cNvSpPr/>
          <p:nvPr/>
        </p:nvSpPr>
        <p:spPr bwMode="auto">
          <a:xfrm>
            <a:off x="5033882" y="4984416"/>
            <a:ext cx="198022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手工指定或</a:t>
            </a:r>
            <a:r>
              <a:rPr lang="en-US" altLang="zh-CN" sz="1600" dirty="0">
                <a:latin typeface="微软雅黑" panose="020B0503020204020204" pitchFamily="34" charset="-122"/>
                <a:ea typeface="微软雅黑" panose="020B0503020204020204" pitchFamily="34" charset="-122"/>
              </a:rPr>
              <a:t>EUI-64</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单播地址 </a:t>
            </a:r>
            <a:r>
              <a:rPr lang="en-US" altLang="zh-CN"/>
              <a:t>- </a:t>
            </a:r>
            <a:r>
              <a:rPr lang="zh-CN" altLang="en-US"/>
              <a:t>唯一本地地址</a:t>
            </a:r>
            <a:endParaRPr lang="zh-CN" altLang="en-US" dirty="0"/>
          </a:p>
        </p:txBody>
      </p:sp>
      <p:sp>
        <p:nvSpPr>
          <p:cNvPr id="4" name="文本占位符 3">
            <a:extLst>
              <a:ext uri="{FF2B5EF4-FFF2-40B4-BE49-F238E27FC236}">
                <a16:creationId xmlns:a16="http://schemas.microsoft.com/office/drawing/2014/main" id="{4C056284-8DB5-4B3D-A755-C6D89ADF6635}"/>
              </a:ext>
            </a:extLst>
          </p:cNvPr>
          <p:cNvSpPr>
            <a:spLocks noGrp="1"/>
          </p:cNvSpPr>
          <p:nvPr>
            <p:ph type="body" sz="quarter" idx="10"/>
          </p:nvPr>
        </p:nvSpPr>
        <p:spPr/>
        <p:txBody>
          <a:bodyPr/>
          <a:lstStyle/>
          <a:p>
            <a:r>
              <a:rPr lang="zh-CN" altLang="en-US" dirty="0"/>
              <a:t>为了代替站点本地地址的功能，又使这样的地址具有唯一性，避免产生像</a:t>
            </a:r>
            <a:r>
              <a:rPr lang="en-US" altLang="zh-CN" dirty="0"/>
              <a:t>IPv4</a:t>
            </a:r>
            <a:r>
              <a:rPr lang="zh-CN" altLang="en-US" dirty="0"/>
              <a:t>的私有地址泄漏到公网而造成的问题，</a:t>
            </a:r>
            <a:r>
              <a:rPr lang="en-US" altLang="zh-CN" dirty="0"/>
              <a:t>RFC4193</a:t>
            </a:r>
            <a:r>
              <a:rPr lang="zh-CN" altLang="en-US" dirty="0"/>
              <a:t>定义了唯一本地地址。</a:t>
            </a:r>
            <a:endParaRPr lang="en-US" altLang="zh-CN" dirty="0"/>
          </a:p>
          <a:p>
            <a:pPr lvl="1"/>
            <a:r>
              <a:rPr lang="zh-CN" altLang="en-US" dirty="0"/>
              <a:t>唯一本地地址，概念上类似于</a:t>
            </a:r>
            <a:r>
              <a:rPr lang="en-US" altLang="zh-CN" dirty="0"/>
              <a:t>IPv4</a:t>
            </a:r>
            <a:r>
              <a:rPr lang="zh-CN" altLang="en-US" dirty="0"/>
              <a:t>中的私网地址，仅能够在本地网络使用，在</a:t>
            </a:r>
            <a:r>
              <a:rPr lang="en-US" altLang="zh-CN" dirty="0"/>
              <a:t>IPv6 Internet</a:t>
            </a:r>
            <a:r>
              <a:rPr lang="zh-CN" altLang="en-US" dirty="0"/>
              <a:t>上不可被路由。</a:t>
            </a:r>
            <a:endParaRPr lang="en-US" altLang="zh-CN" dirty="0"/>
          </a:p>
          <a:p>
            <a:pPr lvl="1"/>
            <a:r>
              <a:rPr lang="zh-CN" altLang="en-US" dirty="0"/>
              <a:t>唯一本地地址固定前缀</a:t>
            </a:r>
            <a:r>
              <a:rPr lang="en-US" altLang="zh-CN" dirty="0"/>
              <a:t>FC00::/7</a:t>
            </a:r>
            <a:r>
              <a:rPr lang="zh-CN" altLang="en-US" dirty="0"/>
              <a:t>。它被分为两块，其中</a:t>
            </a:r>
            <a:r>
              <a:rPr lang="en-US" altLang="zh-CN" dirty="0"/>
              <a:t>FC00::/8</a:t>
            </a:r>
            <a:r>
              <a:rPr lang="zh-CN" altLang="en-US" dirty="0"/>
              <a:t>暂未定义，另一块是</a:t>
            </a:r>
            <a:r>
              <a:rPr lang="en-US" altLang="zh-CN" dirty="0"/>
              <a:t>FD00::/8</a:t>
            </a:r>
            <a:r>
              <a:rPr lang="zh-CN" altLang="en-US" dirty="0"/>
              <a:t>，其格式如下：</a:t>
            </a:r>
            <a:endParaRPr lang="en-US" altLang="zh-CN" dirty="0"/>
          </a:p>
          <a:p>
            <a:endParaRPr lang="zh-CN" altLang="en-US" dirty="0"/>
          </a:p>
        </p:txBody>
      </p:sp>
      <p:graphicFrame>
        <p:nvGraphicFramePr>
          <p:cNvPr id="44" name="表格 43"/>
          <p:cNvGraphicFramePr>
            <a:graphicFrameLocks noGrp="1"/>
          </p:cNvGraphicFramePr>
          <p:nvPr>
            <p:extLst>
              <p:ext uri="{D42A27DB-BD31-4B8C-83A1-F6EECF244321}">
                <p14:modId xmlns:p14="http://schemas.microsoft.com/office/powerpoint/2010/main" val="3792292933"/>
              </p:ext>
            </p:extLst>
          </p:nvPr>
        </p:nvGraphicFramePr>
        <p:xfrm>
          <a:off x="1991544" y="4960404"/>
          <a:ext cx="5328592" cy="3048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872208">
                  <a:extLst>
                    <a:ext uri="{9D8B030D-6E8A-4147-A177-3AD203B41FA5}">
                      <a16:colId xmlns:a16="http://schemas.microsoft.com/office/drawing/2014/main" val="20004"/>
                    </a:ext>
                  </a:extLst>
                </a:gridCol>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Prefix</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L</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Global ID</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Subnet ID</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微软雅黑" panose="020B0503020204020204" pitchFamily="34" charset="-122"/>
                          <a:ea typeface="微软雅黑" panose="020B0503020204020204" pitchFamily="34" charset="-122"/>
                          <a:cs typeface="+mn-cs"/>
                        </a:rPr>
                        <a:t>Interface ID</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46" name="直接连接符 45"/>
          <p:cNvCxnSpPr/>
          <p:nvPr/>
        </p:nvCxnSpPr>
        <p:spPr bwMode="auto">
          <a:xfrm flipH="1">
            <a:off x="1703512" y="5248436"/>
            <a:ext cx="288032"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bwMode="auto">
          <a:xfrm>
            <a:off x="2783632" y="5248436"/>
            <a:ext cx="288032"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48" name="表格 47"/>
          <p:cNvGraphicFramePr>
            <a:graphicFrameLocks noGrp="1"/>
          </p:cNvGraphicFramePr>
          <p:nvPr>
            <p:extLst>
              <p:ext uri="{D42A27DB-BD31-4B8C-83A1-F6EECF244321}">
                <p14:modId xmlns:p14="http://schemas.microsoft.com/office/powerpoint/2010/main" val="1235131237"/>
              </p:ext>
            </p:extLst>
          </p:nvPr>
        </p:nvGraphicFramePr>
        <p:xfrm>
          <a:off x="1703512" y="5680484"/>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1111 110</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49" name="直接连接符 48"/>
          <p:cNvCxnSpPr/>
          <p:nvPr/>
        </p:nvCxnSpPr>
        <p:spPr bwMode="auto">
          <a:xfrm>
            <a:off x="2783632"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bwMode="auto">
          <a:xfrm>
            <a:off x="7320136"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a:off x="1991544"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bwMode="auto">
          <a:xfrm>
            <a:off x="2027624" y="4797152"/>
            <a:ext cx="684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连接符 54"/>
          <p:cNvCxnSpPr/>
          <p:nvPr/>
        </p:nvCxnSpPr>
        <p:spPr bwMode="auto">
          <a:xfrm>
            <a:off x="5484132" y="4797152"/>
            <a:ext cx="1800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矩形 55"/>
          <p:cNvSpPr/>
          <p:nvPr/>
        </p:nvSpPr>
        <p:spPr bwMode="auto">
          <a:xfrm>
            <a:off x="1991544"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7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36060" y="4312332"/>
            <a:ext cx="1296144"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64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78" name="表格 77"/>
          <p:cNvGraphicFramePr>
            <a:graphicFrameLocks noGrp="1"/>
          </p:cNvGraphicFramePr>
          <p:nvPr>
            <p:extLst>
              <p:ext uri="{D42A27DB-BD31-4B8C-83A1-F6EECF244321}">
                <p14:modId xmlns:p14="http://schemas.microsoft.com/office/powerpoint/2010/main" val="188943713"/>
              </p:ext>
            </p:extLst>
          </p:nvPr>
        </p:nvGraphicFramePr>
        <p:xfrm>
          <a:off x="1703512" y="5968516"/>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FC00::/7</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27" name="直接连接符 26"/>
          <p:cNvCxnSpPr/>
          <p:nvPr/>
        </p:nvCxnSpPr>
        <p:spPr bwMode="auto">
          <a:xfrm>
            <a:off x="3143672"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bwMode="auto">
          <a:xfrm>
            <a:off x="2819668" y="4797152"/>
            <a:ext cx="288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30" name="矩形 29"/>
          <p:cNvSpPr/>
          <p:nvPr/>
        </p:nvSpPr>
        <p:spPr bwMode="auto">
          <a:xfrm>
            <a:off x="2567608"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1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bwMode="auto">
          <a:xfrm>
            <a:off x="4223792"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bwMode="auto">
          <a:xfrm>
            <a:off x="3215788" y="4797152"/>
            <a:ext cx="972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35" name="直接连接符 34"/>
          <p:cNvCxnSpPr/>
          <p:nvPr/>
        </p:nvCxnSpPr>
        <p:spPr bwMode="auto">
          <a:xfrm>
            <a:off x="5447928"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bwMode="auto">
          <a:xfrm>
            <a:off x="4259924" y="4797152"/>
            <a:ext cx="1152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39" name="矩形 38"/>
          <p:cNvSpPr/>
          <p:nvPr/>
        </p:nvSpPr>
        <p:spPr bwMode="auto">
          <a:xfrm>
            <a:off x="3287688"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40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39816"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16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5"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6"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a:solidFill>
                  <a:schemeClr val="bg1"/>
                </a:solidFill>
                <a:latin typeface="微软雅黑" pitchFamily="34" charset="-122"/>
                <a:ea typeface="微软雅黑" pitchFamily="34" charset="-122"/>
              </a:rPr>
              <a:t>IPv6</a:t>
            </a:r>
            <a:r>
              <a:rPr lang="zh-CN" altLang="en-US" b="1" kern="0" dirty="0">
                <a:solidFill>
                  <a:schemeClr val="bg1"/>
                </a:solidFill>
                <a:latin typeface="微软雅黑" pitchFamily="34" charset="-122"/>
                <a:ea typeface="微软雅黑" pitchFamily="34" charset="-122"/>
              </a:rPr>
              <a:t>协议基础</a:t>
            </a:r>
            <a:endParaRPr lang="zh-CN" altLang="en-US" b="1" kern="0" dirty="0">
              <a:solidFill>
                <a:schemeClr val="bg1"/>
              </a:solidFill>
              <a:latin typeface="微软雅黑" pitchFamily="34" charset="-122"/>
              <a:ea typeface="微软雅黑" pitchFamily="34" charset="-122"/>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单播地址 </a:t>
            </a:r>
            <a:r>
              <a:rPr lang="en-US" altLang="zh-CN"/>
              <a:t>- </a:t>
            </a:r>
            <a:r>
              <a:rPr lang="zh-CN" altLang="en-US"/>
              <a:t>特殊地址</a:t>
            </a:r>
            <a:endParaRPr lang="zh-CN" altLang="en-US" dirty="0"/>
          </a:p>
        </p:txBody>
      </p:sp>
      <p:sp>
        <p:nvSpPr>
          <p:cNvPr id="8" name="文本占位符 7">
            <a:extLst>
              <a:ext uri="{FF2B5EF4-FFF2-40B4-BE49-F238E27FC236}">
                <a16:creationId xmlns:a16="http://schemas.microsoft.com/office/drawing/2014/main" id="{A0899DDA-0E62-4033-9E63-EAB11E91FC89}"/>
              </a:ext>
            </a:extLst>
          </p:cNvPr>
          <p:cNvSpPr>
            <a:spLocks noGrp="1"/>
          </p:cNvSpPr>
          <p:nvPr>
            <p:ph type="body" sz="quarter" idx="10"/>
          </p:nvPr>
        </p:nvSpPr>
        <p:spPr/>
        <p:txBody>
          <a:bodyPr/>
          <a:lstStyle/>
          <a:p>
            <a:r>
              <a:rPr lang="zh-CN" altLang="en-US" sz="1800" dirty="0"/>
              <a:t>未指定地址。</a:t>
            </a:r>
            <a:endParaRPr lang="en-US" altLang="zh-CN" sz="1800" dirty="0"/>
          </a:p>
          <a:p>
            <a:pPr lvl="1"/>
            <a:r>
              <a:rPr lang="en-US" altLang="zh-CN" sz="1600" dirty="0"/>
              <a:t>0:0:0:0:0:0:0:0/128 </a:t>
            </a:r>
            <a:r>
              <a:rPr lang="zh-CN" altLang="en-US" sz="1600" dirty="0"/>
              <a:t>或者</a:t>
            </a:r>
            <a:r>
              <a:rPr lang="en-US" altLang="zh-CN" sz="1600" dirty="0"/>
              <a:t>::/128</a:t>
            </a:r>
            <a:r>
              <a:rPr lang="zh-CN" altLang="en-US" sz="1600" dirty="0"/>
              <a:t>。</a:t>
            </a:r>
            <a:endParaRPr lang="en-US" altLang="zh-CN" sz="1600" dirty="0"/>
          </a:p>
          <a:p>
            <a:pPr lvl="1"/>
            <a:r>
              <a:rPr lang="zh-CN" altLang="en-US" sz="1600" dirty="0"/>
              <a:t>该地址作为某些报文的源地址，比如作为重复地址检测时发送的邻居请求报文（</a:t>
            </a:r>
            <a:r>
              <a:rPr lang="en-US" altLang="zh-CN" sz="1600" dirty="0"/>
              <a:t>NS</a:t>
            </a:r>
            <a:r>
              <a:rPr lang="zh-CN" altLang="en-US" sz="1600" dirty="0"/>
              <a:t>）的源地址，或者</a:t>
            </a:r>
            <a:r>
              <a:rPr lang="en-US" altLang="zh-CN" sz="1600" dirty="0"/>
              <a:t>DHCPv6</a:t>
            </a:r>
            <a:r>
              <a:rPr lang="zh-CN" altLang="en-US" sz="1600" dirty="0"/>
              <a:t>初始化过程中客户端所发送的请求报文的源地址。</a:t>
            </a:r>
            <a:endParaRPr lang="en-US" altLang="zh-CN" sz="1600" dirty="0"/>
          </a:p>
          <a:p>
            <a:r>
              <a:rPr lang="zh-CN" altLang="en-US" sz="1800" dirty="0"/>
              <a:t>环回地址。</a:t>
            </a:r>
            <a:endParaRPr lang="en-US" altLang="zh-CN" sz="1800" dirty="0"/>
          </a:p>
          <a:p>
            <a:pPr lvl="1"/>
            <a:r>
              <a:rPr lang="en-US" altLang="zh-CN" sz="1600" dirty="0"/>
              <a:t>0:0:0:0:0:0:0:1/128 </a:t>
            </a:r>
            <a:r>
              <a:rPr lang="zh-CN" altLang="en-US" sz="1600" dirty="0"/>
              <a:t>或者</a:t>
            </a:r>
            <a:r>
              <a:rPr lang="en-US" altLang="zh-CN" sz="1600" dirty="0"/>
              <a:t>::1/128</a:t>
            </a:r>
            <a:r>
              <a:rPr lang="zh-CN" altLang="en-US" sz="1600" dirty="0"/>
              <a:t>。</a:t>
            </a:r>
            <a:endParaRPr lang="en-US" altLang="zh-CN" sz="1600" dirty="0"/>
          </a:p>
          <a:p>
            <a:pPr lvl="1"/>
            <a:r>
              <a:rPr lang="zh-CN" altLang="en-US" sz="1600" dirty="0"/>
              <a:t>与</a:t>
            </a:r>
            <a:r>
              <a:rPr lang="en-US" altLang="zh-CN" sz="1600" dirty="0"/>
              <a:t>IPv4</a:t>
            </a:r>
            <a:r>
              <a:rPr lang="zh-CN" altLang="en-US" sz="1600" dirty="0"/>
              <a:t>中的</a:t>
            </a:r>
            <a:r>
              <a:rPr lang="en-US" altLang="zh-CN" sz="1600" dirty="0"/>
              <a:t>127.0.0.1</a:t>
            </a:r>
            <a:r>
              <a:rPr lang="zh-CN" altLang="en-US" sz="1600" dirty="0"/>
              <a:t>作用相同，用于本地回环，发往</a:t>
            </a:r>
            <a:r>
              <a:rPr lang="en-US" altLang="zh-CN" sz="1600" dirty="0"/>
              <a:t>::1/128</a:t>
            </a:r>
            <a:r>
              <a:rPr lang="zh-CN" altLang="en-US" sz="1600" dirty="0"/>
              <a:t>的数据包实际上就是发给本地，可用于本地协议栈回环测试。</a:t>
            </a:r>
            <a:endParaRPr lang="en-US" altLang="zh-CN" sz="1600" dirty="0"/>
          </a:p>
          <a:p>
            <a:r>
              <a:rPr lang="en-US" altLang="zh-CN" sz="1800" dirty="0"/>
              <a:t>IPv4</a:t>
            </a:r>
            <a:r>
              <a:rPr lang="zh-CN" altLang="en-US" sz="1800" dirty="0"/>
              <a:t>兼容地址。</a:t>
            </a:r>
            <a:endParaRPr lang="en-US" altLang="zh-CN" sz="1800" dirty="0"/>
          </a:p>
          <a:p>
            <a:pPr lvl="1"/>
            <a:r>
              <a:rPr lang="zh-CN" altLang="en-US" sz="1600" dirty="0"/>
              <a:t>在过渡技术中，为了让</a:t>
            </a:r>
            <a:r>
              <a:rPr lang="en-US" altLang="zh-CN" sz="1600" dirty="0"/>
              <a:t>IPv4</a:t>
            </a:r>
            <a:r>
              <a:rPr lang="zh-CN" altLang="en-US" sz="1600" dirty="0"/>
              <a:t>地址显得更加突出一些，定义了内嵌</a:t>
            </a:r>
            <a:r>
              <a:rPr lang="en-US" altLang="zh-CN" sz="1600" dirty="0"/>
              <a:t>IPv4</a:t>
            </a:r>
            <a:r>
              <a:rPr lang="zh-CN" altLang="en-US" sz="1600" dirty="0"/>
              <a:t>地址的</a:t>
            </a:r>
            <a:r>
              <a:rPr lang="en-US" altLang="zh-CN" sz="1600" dirty="0"/>
              <a:t>IPv6</a:t>
            </a:r>
            <a:r>
              <a:rPr lang="zh-CN" altLang="en-US" sz="1600" dirty="0"/>
              <a:t>地址格式。在这种表示方法中，</a:t>
            </a:r>
            <a:r>
              <a:rPr lang="en-US" altLang="zh-CN" sz="1600" dirty="0"/>
              <a:t>IPv6</a:t>
            </a:r>
            <a:r>
              <a:rPr lang="zh-CN" altLang="en-US" sz="1600" dirty="0"/>
              <a:t>地址的部分使用十六进制表示，</a:t>
            </a:r>
            <a:r>
              <a:rPr lang="en-US" altLang="zh-CN" sz="1600" dirty="0"/>
              <a:t>IPv4</a:t>
            </a:r>
            <a:r>
              <a:rPr lang="zh-CN" altLang="en-US" sz="1600" dirty="0"/>
              <a:t>地址部分可用十进制格式。</a:t>
            </a:r>
            <a:endParaRPr lang="en-US" altLang="zh-CN" sz="1600" dirty="0"/>
          </a:p>
          <a:p>
            <a:pPr lvl="1"/>
            <a:r>
              <a:rPr lang="zh-CN" altLang="en-US" sz="1600" dirty="0"/>
              <a:t>该地址已经几乎不再使用。</a:t>
            </a:r>
            <a:endParaRPr lang="en-US" altLang="zh-CN" sz="16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a:t>接口标识生成方法</a:t>
            </a:r>
            <a:endParaRPr lang="en-US" altLang="zh-CN" dirty="0"/>
          </a:p>
        </p:txBody>
      </p:sp>
      <p:sp>
        <p:nvSpPr>
          <p:cNvPr id="2" name="文本占位符 1">
            <a:extLst>
              <a:ext uri="{FF2B5EF4-FFF2-40B4-BE49-F238E27FC236}">
                <a16:creationId xmlns:a16="http://schemas.microsoft.com/office/drawing/2014/main" id="{4AE16DFE-74FE-4ECF-8C53-19E148DEDD48}"/>
              </a:ext>
            </a:extLst>
          </p:cNvPr>
          <p:cNvSpPr>
            <a:spLocks noGrp="1"/>
          </p:cNvSpPr>
          <p:nvPr>
            <p:ph type="body" sz="quarter" idx="10"/>
          </p:nvPr>
        </p:nvSpPr>
        <p:spPr/>
        <p:txBody>
          <a:bodyPr/>
          <a:lstStyle/>
          <a:p>
            <a:r>
              <a:rPr lang="zh-CN" altLang="zh-CN"/>
              <a:t>关于接口</a:t>
            </a:r>
            <a:r>
              <a:rPr lang="en-US" altLang="zh-CN"/>
              <a:t>ID</a:t>
            </a:r>
            <a:r>
              <a:rPr lang="zh-CN" altLang="en-US"/>
              <a:t>：</a:t>
            </a:r>
            <a:r>
              <a:rPr lang="zh-CN" altLang="zh-CN"/>
              <a:t>接口</a:t>
            </a:r>
            <a:r>
              <a:rPr lang="en-US" altLang="zh-CN"/>
              <a:t>ID</a:t>
            </a:r>
            <a:r>
              <a:rPr lang="zh-CN" altLang="zh-CN"/>
              <a:t>为</a:t>
            </a:r>
            <a:r>
              <a:rPr lang="en-US" altLang="zh-CN"/>
              <a:t>64bit</a:t>
            </a:r>
            <a:r>
              <a:rPr lang="zh-CN" altLang="zh-CN"/>
              <a:t>，用于标识链路上的接口，在每条链路上接口</a:t>
            </a:r>
            <a:r>
              <a:rPr lang="en-US" altLang="zh-CN"/>
              <a:t>ID</a:t>
            </a:r>
            <a:r>
              <a:rPr lang="zh-CN" altLang="zh-CN"/>
              <a:t>必须唯一</a:t>
            </a:r>
            <a:r>
              <a:rPr lang="zh-CN" altLang="en-US"/>
              <a:t>。</a:t>
            </a:r>
            <a:endParaRPr lang="en-US" altLang="zh-CN"/>
          </a:p>
          <a:p>
            <a:r>
              <a:rPr lang="zh-CN" altLang="en-US"/>
              <a:t>接口</a:t>
            </a:r>
            <a:r>
              <a:rPr lang="en-US" altLang="zh-CN"/>
              <a:t>ID</a:t>
            </a:r>
            <a:r>
              <a:rPr lang="zh-CN" altLang="en-US"/>
              <a:t>可通过</a:t>
            </a:r>
            <a:r>
              <a:rPr lang="en-US" altLang="zh-CN"/>
              <a:t>3</a:t>
            </a:r>
            <a:r>
              <a:rPr lang="zh-CN" altLang="en-US"/>
              <a:t>种方法生成：手工配置、系统自动生成和</a:t>
            </a:r>
            <a:r>
              <a:rPr lang="en-US" altLang="zh-CN"/>
              <a:t>IEEE EUI-64</a:t>
            </a:r>
            <a:r>
              <a:rPr lang="zh-CN" altLang="en-US"/>
              <a:t>规范生成。</a:t>
            </a:r>
            <a:endParaRPr lang="en-US" altLang="zh-CN"/>
          </a:p>
          <a:p>
            <a:pPr lvl="1"/>
            <a:r>
              <a:rPr lang="zh-CN" altLang="en-US"/>
              <a:t>手工配置：建议在服务器和重要网络设备上配置。</a:t>
            </a:r>
            <a:endParaRPr lang="en-US" altLang="zh-CN"/>
          </a:p>
          <a:p>
            <a:pPr lvl="1"/>
            <a:r>
              <a:rPr lang="zh-CN" altLang="en-US"/>
              <a:t>系统通过软件自动生成：保护主机的私密性。</a:t>
            </a:r>
            <a:endParaRPr lang="en-US" altLang="zh-CN"/>
          </a:p>
          <a:p>
            <a:pPr lvl="1"/>
            <a:r>
              <a:rPr lang="en-US" altLang="zh-CN"/>
              <a:t>IEEE EUI-64</a:t>
            </a:r>
            <a:r>
              <a:rPr lang="zh-CN" altLang="en-US"/>
              <a:t>规范自动生成：最常用的方法。</a:t>
            </a:r>
            <a:endParaRPr lang="en-US" altLang="zh-CN" dirty="0"/>
          </a:p>
        </p:txBody>
      </p:sp>
    </p:spTree>
    <p:extLst>
      <p:ext uri="{BB962C8B-B14F-4D97-AF65-F5344CB8AC3E}">
        <p14:creationId xmlns:p14="http://schemas.microsoft.com/office/powerpoint/2010/main" val="11097817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圆角 41">
            <a:extLst>
              <a:ext uri="{FF2B5EF4-FFF2-40B4-BE49-F238E27FC236}">
                <a16:creationId xmlns:a16="http://schemas.microsoft.com/office/drawing/2014/main" id="{2F15F4D7-8CB1-4B6A-9FDD-73888A7A8EB9}"/>
              </a:ext>
            </a:extLst>
          </p:cNvPr>
          <p:cNvSpPr/>
          <p:nvPr/>
        </p:nvSpPr>
        <p:spPr bwMode="auto">
          <a:xfrm>
            <a:off x="1007534" y="5344714"/>
            <a:ext cx="10464800" cy="540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1" name="矩形: 圆角 40">
            <a:extLst>
              <a:ext uri="{FF2B5EF4-FFF2-40B4-BE49-F238E27FC236}">
                <a16:creationId xmlns:a16="http://schemas.microsoft.com/office/drawing/2014/main" id="{D6AE144E-A187-4A13-9001-267CEFDCCB16}"/>
              </a:ext>
            </a:extLst>
          </p:cNvPr>
          <p:cNvSpPr/>
          <p:nvPr/>
        </p:nvSpPr>
        <p:spPr bwMode="auto">
          <a:xfrm>
            <a:off x="1007534" y="4649746"/>
            <a:ext cx="10464800" cy="540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8" name="矩形: 圆角 37">
            <a:extLst>
              <a:ext uri="{FF2B5EF4-FFF2-40B4-BE49-F238E27FC236}">
                <a16:creationId xmlns:a16="http://schemas.microsoft.com/office/drawing/2014/main" id="{F8B470DB-FC45-45D8-8666-F5AA1816BEC0}"/>
              </a:ext>
            </a:extLst>
          </p:cNvPr>
          <p:cNvSpPr/>
          <p:nvPr/>
        </p:nvSpPr>
        <p:spPr bwMode="auto">
          <a:xfrm>
            <a:off x="1007533" y="3378776"/>
            <a:ext cx="10447771" cy="1116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5" name="矩形: 圆角 34">
            <a:extLst>
              <a:ext uri="{FF2B5EF4-FFF2-40B4-BE49-F238E27FC236}">
                <a16:creationId xmlns:a16="http://schemas.microsoft.com/office/drawing/2014/main" id="{634E5240-E3EB-4BCB-9D17-1F9D700DAA32}"/>
              </a:ext>
            </a:extLst>
          </p:cNvPr>
          <p:cNvSpPr/>
          <p:nvPr/>
        </p:nvSpPr>
        <p:spPr bwMode="auto">
          <a:xfrm>
            <a:off x="1021506" y="2107806"/>
            <a:ext cx="10464800" cy="1116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矩形: 圆角 28">
            <a:extLst>
              <a:ext uri="{FF2B5EF4-FFF2-40B4-BE49-F238E27FC236}">
                <a16:creationId xmlns:a16="http://schemas.microsoft.com/office/drawing/2014/main" id="{13907877-DCC0-4202-A003-F7EE1D01CF54}"/>
              </a:ext>
            </a:extLst>
          </p:cNvPr>
          <p:cNvSpPr/>
          <p:nvPr/>
        </p:nvSpPr>
        <p:spPr bwMode="auto">
          <a:xfrm>
            <a:off x="1021506" y="1412836"/>
            <a:ext cx="10464800" cy="540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a:t>通过</a:t>
            </a:r>
            <a:r>
              <a:rPr lang="en-US" altLang="zh-CN"/>
              <a:t>EUI-64</a:t>
            </a:r>
            <a:r>
              <a:rPr lang="zh-CN" altLang="en-US"/>
              <a:t>规范根据</a:t>
            </a:r>
            <a:r>
              <a:rPr lang="en-US" altLang="zh-CN"/>
              <a:t>MAC</a:t>
            </a:r>
            <a:r>
              <a:rPr lang="zh-CN" altLang="en-US"/>
              <a:t>地址生成接口</a:t>
            </a:r>
            <a:r>
              <a:rPr lang="en-US" altLang="zh-CN"/>
              <a:t>ID</a:t>
            </a:r>
            <a:endParaRPr lang="zh-CN" altLang="en-US" dirty="0"/>
          </a:p>
        </p:txBody>
      </p:sp>
      <p:sp>
        <p:nvSpPr>
          <p:cNvPr id="5" name="Text Box 9"/>
          <p:cNvSpPr txBox="1">
            <a:spLocks noChangeArrowheads="1"/>
          </p:cNvSpPr>
          <p:nvPr/>
        </p:nvSpPr>
        <p:spPr bwMode="auto">
          <a:xfrm>
            <a:off x="5624886" y="1518176"/>
            <a:ext cx="2448272" cy="32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algn="ctr" eaLnBrk="1" hangingPunct="1">
              <a:lnSpc>
                <a:spcPct val="110000"/>
              </a:lnSpc>
            </a:pPr>
            <a:r>
              <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0012-3400-ABCD</a:t>
            </a:r>
          </a:p>
        </p:txBody>
      </p:sp>
      <p:grpSp>
        <p:nvGrpSpPr>
          <p:cNvPr id="24" name="组合 23"/>
          <p:cNvGrpSpPr/>
          <p:nvPr/>
        </p:nvGrpSpPr>
        <p:grpSpPr>
          <a:xfrm>
            <a:off x="3804765" y="2708920"/>
            <a:ext cx="5819627" cy="360040"/>
            <a:chOff x="2214865" y="3210646"/>
            <a:chExt cx="5310318" cy="360040"/>
          </a:xfrm>
          <a:solidFill>
            <a:schemeClr val="bg1">
              <a:lumMod val="95000"/>
            </a:schemeClr>
          </a:solidFill>
        </p:grpSpPr>
        <p:sp>
          <p:nvSpPr>
            <p:cNvPr id="7" name="矩形 6"/>
            <p:cNvSpPr/>
            <p:nvPr/>
          </p:nvSpPr>
          <p:spPr>
            <a:xfrm>
              <a:off x="2214865" y="3210646"/>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0-00010010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8" name="矩形 7"/>
            <p:cNvSpPr/>
            <p:nvPr/>
          </p:nvSpPr>
          <p:spPr>
            <a:xfrm>
              <a:off x="3984971" y="3210646"/>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00110100 </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 00000000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9" name="矩形 8"/>
            <p:cNvSpPr/>
            <p:nvPr/>
          </p:nvSpPr>
          <p:spPr>
            <a:xfrm>
              <a:off x="5755077" y="3210646"/>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10101011-11001101</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grpSp>
      <p:grpSp>
        <p:nvGrpSpPr>
          <p:cNvPr id="25" name="组合 24"/>
          <p:cNvGrpSpPr/>
          <p:nvPr/>
        </p:nvGrpSpPr>
        <p:grpSpPr>
          <a:xfrm>
            <a:off x="2963652" y="3936769"/>
            <a:ext cx="7920879" cy="360040"/>
            <a:chOff x="1374613" y="4005064"/>
            <a:chExt cx="7083129" cy="360040"/>
          </a:xfrm>
          <a:solidFill>
            <a:schemeClr val="bg1">
              <a:lumMod val="95000"/>
            </a:schemeClr>
          </a:solidFill>
        </p:grpSpPr>
        <p:sp>
          <p:nvSpPr>
            <p:cNvPr id="10" name="矩形 9"/>
            <p:cNvSpPr/>
            <p:nvPr/>
          </p:nvSpPr>
          <p:spPr>
            <a:xfrm>
              <a:off x="1374613"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0-00010010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1" name="矩形 10"/>
            <p:cNvSpPr/>
            <p:nvPr/>
          </p:nvSpPr>
          <p:spPr>
            <a:xfrm>
              <a:off x="3144719"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00110100-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11111111</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2" name="矩形 11"/>
            <p:cNvSpPr/>
            <p:nvPr/>
          </p:nvSpPr>
          <p:spPr>
            <a:xfrm>
              <a:off x="6687636"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10101011-11001101</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3" name="矩形 12"/>
            <p:cNvSpPr/>
            <p:nvPr/>
          </p:nvSpPr>
          <p:spPr>
            <a:xfrm>
              <a:off x="4917530"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00000000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grpSp>
      <p:grpSp>
        <p:nvGrpSpPr>
          <p:cNvPr id="26" name="组合 25"/>
          <p:cNvGrpSpPr/>
          <p:nvPr/>
        </p:nvGrpSpPr>
        <p:grpSpPr>
          <a:xfrm>
            <a:off x="2963652" y="4739726"/>
            <a:ext cx="7920879" cy="360040"/>
            <a:chOff x="1374613" y="4869160"/>
            <a:chExt cx="7083129" cy="360040"/>
          </a:xfrm>
          <a:solidFill>
            <a:schemeClr val="bg1">
              <a:lumMod val="95000"/>
            </a:schemeClr>
          </a:solidFill>
        </p:grpSpPr>
        <p:sp>
          <p:nvSpPr>
            <p:cNvPr id="14" name="矩形 13"/>
            <p:cNvSpPr/>
            <p:nvPr/>
          </p:nvSpPr>
          <p:spPr>
            <a:xfrm>
              <a:off x="1374613"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0-00010010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5" name="矩形 14"/>
            <p:cNvSpPr/>
            <p:nvPr/>
          </p:nvSpPr>
          <p:spPr>
            <a:xfrm>
              <a:off x="3144719"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00110100-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11111111</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6" name="矩形 15"/>
            <p:cNvSpPr/>
            <p:nvPr/>
          </p:nvSpPr>
          <p:spPr>
            <a:xfrm>
              <a:off x="6687636"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10101011-11001101</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7" name="矩形 16"/>
            <p:cNvSpPr/>
            <p:nvPr/>
          </p:nvSpPr>
          <p:spPr>
            <a:xfrm>
              <a:off x="4917530"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00000000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grpSp>
      <p:sp>
        <p:nvSpPr>
          <p:cNvPr id="18" name="Text Box 9"/>
          <p:cNvSpPr txBox="1">
            <a:spLocks noChangeArrowheads="1"/>
          </p:cNvSpPr>
          <p:nvPr/>
        </p:nvSpPr>
        <p:spPr bwMode="auto">
          <a:xfrm>
            <a:off x="5698444" y="5450054"/>
            <a:ext cx="2448272" cy="32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algn="ctr" eaLnBrk="1" hangingPunct="1">
              <a:lnSpc>
                <a:spcPct val="110000"/>
              </a:lnSpc>
            </a:pPr>
            <a:r>
              <a:rPr kumimoji="1"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0212:34FF:FE00:ABCD</a:t>
            </a:r>
          </a:p>
        </p:txBody>
      </p:sp>
      <p:sp>
        <p:nvSpPr>
          <p:cNvPr id="19" name="Text Box 9"/>
          <p:cNvSpPr txBox="1">
            <a:spLocks noChangeArrowheads="1"/>
          </p:cNvSpPr>
          <p:nvPr/>
        </p:nvSpPr>
        <p:spPr bwMode="auto">
          <a:xfrm>
            <a:off x="1163452" y="1528948"/>
            <a:ext cx="201168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en-US" altLang="zh-CN" sz="1400" b="1" dirty="0">
                <a:solidFill>
                  <a:schemeClr val="tx1"/>
                </a:solidFill>
                <a:latin typeface="微软雅黑" panose="020B0503020204020204" pitchFamily="34" charset="-122"/>
                <a:ea typeface="微软雅黑" panose="020B0503020204020204" pitchFamily="34" charset="-122"/>
              </a:rPr>
              <a:t> MAC</a:t>
            </a:r>
            <a:r>
              <a:rPr lang="zh-CN" altLang="en-US" sz="1400" b="1" dirty="0">
                <a:solidFill>
                  <a:schemeClr val="tx1"/>
                </a:solidFill>
                <a:latin typeface="微软雅黑" panose="020B0503020204020204" pitchFamily="34" charset="-122"/>
                <a:ea typeface="微软雅黑" panose="020B0503020204020204" pitchFamily="34" charset="-122"/>
              </a:rPr>
              <a:t>地址（</a:t>
            </a:r>
            <a:r>
              <a:rPr lang="en-US" altLang="zh-CN" sz="1400" b="1" dirty="0">
                <a:solidFill>
                  <a:schemeClr val="tx1"/>
                </a:solidFill>
                <a:latin typeface="微软雅黑" panose="020B0503020204020204" pitchFamily="34" charset="-122"/>
                <a:ea typeface="微软雅黑" panose="020B0503020204020204" pitchFamily="34" charset="-122"/>
              </a:rPr>
              <a:t>16</a:t>
            </a:r>
            <a:r>
              <a:rPr lang="zh-CN" altLang="en-US" sz="1400" b="1" dirty="0">
                <a:solidFill>
                  <a:schemeClr val="tx1"/>
                </a:solidFill>
                <a:latin typeface="微软雅黑" panose="020B0503020204020204" pitchFamily="34" charset="-122"/>
                <a:ea typeface="微软雅黑" panose="020B0503020204020204" pitchFamily="34" charset="-122"/>
              </a:rPr>
              <a:t>进制）</a:t>
            </a:r>
            <a:endPar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0" name="Text Box 9"/>
          <p:cNvSpPr txBox="1">
            <a:spLocks noChangeArrowheads="1"/>
          </p:cNvSpPr>
          <p:nvPr/>
        </p:nvSpPr>
        <p:spPr bwMode="auto">
          <a:xfrm>
            <a:off x="1163452" y="2735052"/>
            <a:ext cx="21575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en-US" altLang="zh-CN" sz="1400" b="1" dirty="0">
                <a:solidFill>
                  <a:schemeClr val="tx1"/>
                </a:solidFill>
                <a:latin typeface="微软雅黑" panose="020B0503020204020204" pitchFamily="34" charset="-122"/>
                <a:ea typeface="微软雅黑" panose="020B0503020204020204" pitchFamily="34" charset="-122"/>
              </a:rPr>
              <a:t> MAC</a:t>
            </a:r>
            <a:r>
              <a:rPr lang="zh-CN" altLang="en-US" sz="1400" b="1" dirty="0">
                <a:solidFill>
                  <a:schemeClr val="tx1"/>
                </a:solidFill>
                <a:latin typeface="微软雅黑" panose="020B0503020204020204" pitchFamily="34" charset="-122"/>
                <a:ea typeface="微软雅黑" panose="020B0503020204020204" pitchFamily="34" charset="-122"/>
              </a:rPr>
              <a:t>地址（</a:t>
            </a:r>
            <a:r>
              <a:rPr lang="en-US" altLang="zh-CN" sz="1400" b="1" dirty="0">
                <a:solidFill>
                  <a:schemeClr val="tx1"/>
                </a:solidFill>
                <a:latin typeface="微软雅黑" panose="020B0503020204020204" pitchFamily="34" charset="-122"/>
                <a:ea typeface="微软雅黑" panose="020B0503020204020204" pitchFamily="34" charset="-122"/>
              </a:rPr>
              <a:t>2</a:t>
            </a:r>
            <a:r>
              <a:rPr lang="zh-CN" altLang="en-US" sz="1400" b="1" dirty="0">
                <a:solidFill>
                  <a:schemeClr val="tx1"/>
                </a:solidFill>
                <a:latin typeface="微软雅黑" panose="020B0503020204020204" pitchFamily="34" charset="-122"/>
                <a:ea typeface="微软雅黑" panose="020B0503020204020204" pitchFamily="34" charset="-122"/>
              </a:rPr>
              <a:t>进制）</a:t>
            </a:r>
            <a:endPar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31" name="Text Box 9"/>
          <p:cNvSpPr txBox="1">
            <a:spLocks noChangeArrowheads="1"/>
          </p:cNvSpPr>
          <p:nvPr/>
        </p:nvSpPr>
        <p:spPr bwMode="auto">
          <a:xfrm>
            <a:off x="3107668" y="3406787"/>
            <a:ext cx="1344502" cy="346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lnSpc>
                <a:spcPct val="110000"/>
              </a:lnSpc>
            </a:pPr>
            <a:r>
              <a:rPr kumimoji="1" lang="zh-CN" altLang="en-US" sz="1500" dirty="0">
                <a:solidFill>
                  <a:srgbClr val="C00000"/>
                </a:solidFill>
                <a:latin typeface="微软雅黑" panose="020B0503020204020204" pitchFamily="34" charset="-122"/>
                <a:ea typeface="微软雅黑" panose="020B0503020204020204" pitchFamily="34" charset="-122"/>
                <a:cs typeface="Arial" pitchFamily="34" charset="0"/>
              </a:rPr>
              <a:t>第</a:t>
            </a:r>
            <a:r>
              <a:rPr kumimoji="1" lang="en-US" altLang="zh-CN" sz="1500" dirty="0">
                <a:solidFill>
                  <a:srgbClr val="C00000"/>
                </a:solidFill>
                <a:latin typeface="微软雅黑" panose="020B0503020204020204" pitchFamily="34" charset="-122"/>
                <a:ea typeface="微软雅黑" panose="020B0503020204020204" pitchFamily="34" charset="-122"/>
                <a:cs typeface="Arial" pitchFamily="34" charset="0"/>
              </a:rPr>
              <a:t>7bit</a:t>
            </a:r>
            <a:r>
              <a:rPr kumimoji="1" lang="zh-CN" altLang="en-US" sz="1500" dirty="0">
                <a:solidFill>
                  <a:srgbClr val="C00000"/>
                </a:solidFill>
                <a:latin typeface="微软雅黑" panose="020B0503020204020204" pitchFamily="34" charset="-122"/>
                <a:ea typeface="微软雅黑" panose="020B0503020204020204" pitchFamily="34" charset="-122"/>
                <a:cs typeface="Arial" pitchFamily="34" charset="0"/>
              </a:rPr>
              <a:t>取反</a:t>
            </a:r>
          </a:p>
        </p:txBody>
      </p:sp>
      <p:sp>
        <p:nvSpPr>
          <p:cNvPr id="28" name="下箭头 63">
            <a:extLst>
              <a:ext uri="{FF2B5EF4-FFF2-40B4-BE49-F238E27FC236}">
                <a16:creationId xmlns:a16="http://schemas.microsoft.com/office/drawing/2014/main" id="{A5E66FD7-3B90-4551-ABE9-DB708F179270}"/>
              </a:ext>
            </a:extLst>
          </p:cNvPr>
          <p:cNvSpPr/>
          <p:nvPr/>
        </p:nvSpPr>
        <p:spPr>
          <a:xfrm flipV="1">
            <a:off x="3671808" y="2935439"/>
            <a:ext cx="6085542" cy="95038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44696 w 1044696"/>
              <a:gd name="connsiteY0" fmla="*/ 0 h 832214"/>
              <a:gd name="connsiteX1" fmla="*/ 619488 w 1044696"/>
              <a:gd name="connsiteY1" fmla="*/ 506595 h 832214"/>
              <a:gd name="connsiteX2" fmla="*/ 762643 w 1044696"/>
              <a:gd name="connsiteY2" fmla="*/ 520882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322260 w 1032509"/>
              <a:gd name="connsiteY4" fmla="*/ 497070 h 832214"/>
              <a:gd name="connsiteX5" fmla="*/ 468275 w 1032509"/>
              <a:gd name="connsiteY5" fmla="*/ 501832 h 832214"/>
              <a:gd name="connsiteX6" fmla="*/ 0 w 1032509"/>
              <a:gd name="connsiteY6" fmla="*/ 24765 h 832214"/>
              <a:gd name="connsiteX0" fmla="*/ 1032509 w 1032509"/>
              <a:gd name="connsiteY0" fmla="*/ 0 h 746489"/>
              <a:gd name="connsiteX1" fmla="*/ 531384 w 1032509"/>
              <a:gd name="connsiteY1" fmla="*/ 506595 h 746489"/>
              <a:gd name="connsiteX2" fmla="*/ 633503 w 1032509"/>
              <a:gd name="connsiteY2" fmla="*/ 516120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87918 w 1032509"/>
              <a:gd name="connsiteY4" fmla="*/ 497070 h 746489"/>
              <a:gd name="connsiteX5" fmla="*/ 468275 w 1032509"/>
              <a:gd name="connsiteY5" fmla="*/ 501832 h 746489"/>
              <a:gd name="connsiteX6" fmla="*/ 0 w 1032509"/>
              <a:gd name="connsiteY6" fmla="*/ 24765 h 74648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151981 w 2151981"/>
              <a:gd name="connsiteY0" fmla="*/ 18098 h 1050337"/>
              <a:gd name="connsiteX1" fmla="*/ 1025872 w 2151981"/>
              <a:gd name="connsiteY1" fmla="*/ 805680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993914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12546 w 2291505"/>
              <a:gd name="connsiteY5" fmla="*/ 812030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373802 w 2373802"/>
              <a:gd name="connsiteY0" fmla="*/ 82969 h 1105683"/>
              <a:gd name="connsiteX1" fmla="*/ 1258978 w 2373802"/>
              <a:gd name="connsiteY1" fmla="*/ 875313 h 1105683"/>
              <a:gd name="connsiteX2" fmla="*/ 1333397 w 2373802"/>
              <a:gd name="connsiteY2" fmla="*/ 875313 h 1105683"/>
              <a:gd name="connsiteX3" fmla="*/ 1219839 w 2373802"/>
              <a:gd name="connsiteY3" fmla="*/ 1105683 h 1105683"/>
              <a:gd name="connsiteX4" fmla="*/ 1114486 w 2373802"/>
              <a:gd name="connsiteY4" fmla="*/ 865789 h 1105683"/>
              <a:gd name="connsiteX5" fmla="*/ 1188687 w 2373802"/>
              <a:gd name="connsiteY5" fmla="*/ 863407 h 1105683"/>
              <a:gd name="connsiteX6" fmla="*/ 82297 w 2373802"/>
              <a:gd name="connsiteY6" fmla="*/ 58521 h 1105683"/>
              <a:gd name="connsiteX7" fmla="*/ 81104 w 2373802"/>
              <a:gd name="connsiteY7" fmla="*/ 62392 h 1105683"/>
              <a:gd name="connsiteX0" fmla="*/ 2371042 w 2371042"/>
              <a:gd name="connsiteY0" fmla="*/ 52624 h 1075338"/>
              <a:gd name="connsiteX1" fmla="*/ 1256218 w 2371042"/>
              <a:gd name="connsiteY1" fmla="*/ 844968 h 1075338"/>
              <a:gd name="connsiteX2" fmla="*/ 1330637 w 2371042"/>
              <a:gd name="connsiteY2" fmla="*/ 844968 h 1075338"/>
              <a:gd name="connsiteX3" fmla="*/ 1217079 w 2371042"/>
              <a:gd name="connsiteY3" fmla="*/ 1075338 h 1075338"/>
              <a:gd name="connsiteX4" fmla="*/ 1111726 w 2371042"/>
              <a:gd name="connsiteY4" fmla="*/ 835444 h 1075338"/>
              <a:gd name="connsiteX5" fmla="*/ 1185927 w 2371042"/>
              <a:gd name="connsiteY5" fmla="*/ 833062 h 1075338"/>
              <a:gd name="connsiteX6" fmla="*/ 79537 w 2371042"/>
              <a:gd name="connsiteY6" fmla="*/ 28176 h 1075338"/>
              <a:gd name="connsiteX7" fmla="*/ 89287 w 2371042"/>
              <a:gd name="connsiteY7" fmla="*/ 279697 h 1075338"/>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22805 w 2291505"/>
              <a:gd name="connsiteY5" fmla="*/ 914424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59889 w 2291505"/>
              <a:gd name="connsiteY4" fmla="*/ 907281 h 1047162"/>
              <a:gd name="connsiteX5" fmla="*/ 1122805 w 2291505"/>
              <a:gd name="connsiteY5" fmla="*/ 914424 h 1047162"/>
              <a:gd name="connsiteX6" fmla="*/ 0 w 2291505"/>
              <a:gd name="connsiteY6" fmla="*/ 0 h 1047162"/>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22805 w 2291505"/>
              <a:gd name="connsiteY5" fmla="*/ 914424 h 1078118"/>
              <a:gd name="connsiteX6" fmla="*/ 0 w 2291505"/>
              <a:gd name="connsiteY6" fmla="*/ 0 h 1078118"/>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09661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19186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69500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0755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71944 w 2291505"/>
              <a:gd name="connsiteY4" fmla="*/ 926331 h 1097168"/>
              <a:gd name="connsiteX5" fmla="*/ 1134281 w 2291505"/>
              <a:gd name="connsiteY5" fmla="*/ 919186 h 1097168"/>
              <a:gd name="connsiteX6" fmla="*/ 0 w 2291505"/>
              <a:gd name="connsiteY6" fmla="*/ 0 h 1097168"/>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1944 w 2291505"/>
              <a:gd name="connsiteY4" fmla="*/ 926331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7805 w 2291505"/>
              <a:gd name="connsiteY2" fmla="*/ 916803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1505" h="1099550">
                <a:moveTo>
                  <a:pt x="2291505" y="24448"/>
                </a:moveTo>
                <a:cubicBezTo>
                  <a:pt x="1777825" y="171088"/>
                  <a:pt x="1444940" y="421708"/>
                  <a:pt x="1154512" y="919185"/>
                </a:cubicBezTo>
                <a:lnTo>
                  <a:pt x="1200752" y="919184"/>
                </a:lnTo>
                <a:lnTo>
                  <a:pt x="1141646" y="1099550"/>
                </a:lnTo>
                <a:lnTo>
                  <a:pt x="1082523" y="916806"/>
                </a:lnTo>
                <a:lnTo>
                  <a:pt x="1129873" y="916805"/>
                </a:lnTo>
                <a:cubicBezTo>
                  <a:pt x="832707" y="243909"/>
                  <a:pt x="0" y="0"/>
                  <a:pt x="0" y="0"/>
                </a:cubicBezTo>
              </a:path>
            </a:pathLst>
          </a:custGeom>
          <a:gradFill flip="none" rotWithShape="1">
            <a:gsLst>
              <a:gs pos="0">
                <a:srgbClr val="FFFF99"/>
              </a:gs>
              <a:gs pos="100000">
                <a:sysClr val="window" lastClr="FFFFFF">
                  <a:alpha val="0"/>
                </a:sysClr>
              </a:gs>
            </a:gsLst>
            <a:lin ang="16200000" scaled="1"/>
            <a:tileRect/>
          </a:gradFill>
          <a:ln w="19050" cap="flat" cmpd="sng" algn="ctr">
            <a:gradFill flip="none" rotWithShape="1">
              <a:gsLst>
                <a:gs pos="90000">
                  <a:sysClr val="window" lastClr="FFFFFF">
                    <a:lumMod val="100000"/>
                    <a:alpha val="0"/>
                  </a:sysClr>
                </a:gs>
                <a:gs pos="28000">
                  <a:srgbClr val="FFCC66"/>
                </a:gs>
              </a:gsLst>
              <a:lin ang="162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9A247884-10CA-41C5-8DE7-AB02BC367A95}"/>
              </a:ext>
            </a:extLst>
          </p:cNvPr>
          <p:cNvSpPr txBox="1"/>
          <p:nvPr/>
        </p:nvSpPr>
        <p:spPr bwMode="auto">
          <a:xfrm>
            <a:off x="3501022" y="2167307"/>
            <a:ext cx="389112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eaLnBrk="1" hangingPunct="1">
              <a:defRPr sz="14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r>
              <a:rPr lang="zh-CN" altLang="en-US" dirty="0">
                <a:solidFill>
                  <a:srgbClr val="C00000"/>
                </a:solidFill>
                <a:latin typeface="微软雅黑" panose="020B0503020204020204" pitchFamily="34" charset="-122"/>
                <a:ea typeface="微软雅黑" panose="020B0503020204020204" pitchFamily="34" charset="-122"/>
              </a:rPr>
              <a:t>第</a:t>
            </a:r>
            <a:r>
              <a:rPr lang="en-US" altLang="zh-CN" dirty="0">
                <a:solidFill>
                  <a:srgbClr val="C00000"/>
                </a:solidFill>
                <a:latin typeface="微软雅黑" panose="020B0503020204020204" pitchFamily="34" charset="-122"/>
                <a:ea typeface="微软雅黑" panose="020B0503020204020204" pitchFamily="34" charset="-122"/>
              </a:rPr>
              <a:t>7bit=0</a:t>
            </a:r>
            <a:r>
              <a:rPr lang="zh-CN" altLang="en-US" dirty="0">
                <a:solidFill>
                  <a:srgbClr val="C00000"/>
                </a:solidFill>
                <a:latin typeface="微软雅黑" panose="020B0503020204020204" pitchFamily="34" charset="-122"/>
                <a:ea typeface="微软雅黑" panose="020B0503020204020204" pitchFamily="34" charset="-122"/>
              </a:rPr>
              <a:t>表示该</a:t>
            </a:r>
            <a:r>
              <a:rPr lang="en-US" altLang="zh-CN" dirty="0">
                <a:solidFill>
                  <a:srgbClr val="C00000"/>
                </a:solidFill>
                <a:latin typeface="微软雅黑" panose="020B0503020204020204" pitchFamily="34" charset="-122"/>
                <a:ea typeface="微软雅黑" panose="020B0503020204020204" pitchFamily="34" charset="-122"/>
              </a:rPr>
              <a:t>MAC</a:t>
            </a:r>
            <a:r>
              <a:rPr lang="zh-CN" altLang="en-US" dirty="0">
                <a:solidFill>
                  <a:srgbClr val="C00000"/>
                </a:solidFill>
                <a:latin typeface="微软雅黑" panose="020B0503020204020204" pitchFamily="34" charset="-122"/>
                <a:ea typeface="微软雅黑" panose="020B0503020204020204" pitchFamily="34" charset="-122"/>
              </a:rPr>
              <a:t>地址是全局管理地址</a:t>
            </a:r>
          </a:p>
        </p:txBody>
      </p:sp>
      <p:cxnSp>
        <p:nvCxnSpPr>
          <p:cNvPr id="37" name="直接箭头连接符 36">
            <a:extLst>
              <a:ext uri="{FF2B5EF4-FFF2-40B4-BE49-F238E27FC236}">
                <a16:creationId xmlns:a16="http://schemas.microsoft.com/office/drawing/2014/main" id="{C354A935-4DE2-4B64-9020-B6BD059B6B78}"/>
              </a:ext>
            </a:extLst>
          </p:cNvPr>
          <p:cNvCxnSpPr/>
          <p:nvPr/>
        </p:nvCxnSpPr>
        <p:spPr bwMode="auto">
          <a:xfrm>
            <a:off x="4583832" y="2456916"/>
            <a:ext cx="0" cy="32400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21" name="Text Box 9"/>
          <p:cNvSpPr txBox="1">
            <a:spLocks noChangeArrowheads="1"/>
          </p:cNvSpPr>
          <p:nvPr/>
        </p:nvSpPr>
        <p:spPr bwMode="auto">
          <a:xfrm>
            <a:off x="5534000" y="3418188"/>
            <a:ext cx="2276127"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algn="ctr" eaLnBrk="1" hangingPunct="1"/>
            <a:r>
              <a:rPr kumimoji="1" lang="zh-CN" altLang="en-US" sz="1400" b="1" dirty="0">
                <a:solidFill>
                  <a:srgbClr val="FFC000"/>
                </a:solidFill>
                <a:latin typeface="微软雅黑" panose="020B0503020204020204" pitchFamily="34" charset="-122"/>
                <a:ea typeface="微软雅黑" panose="020B0503020204020204" pitchFamily="34" charset="-122"/>
                <a:cs typeface="Arial" pitchFamily="34" charset="0"/>
              </a:rPr>
              <a:t>在这个位置插入</a:t>
            </a:r>
            <a:r>
              <a:rPr kumimoji="1" lang="en-US" altLang="zh-CN" sz="1400" b="1" dirty="0">
                <a:solidFill>
                  <a:srgbClr val="FFC000"/>
                </a:solidFill>
                <a:latin typeface="微软雅黑" panose="020B0503020204020204" pitchFamily="34" charset="-122"/>
                <a:ea typeface="微软雅黑" panose="020B0503020204020204" pitchFamily="34" charset="-122"/>
                <a:cs typeface="Arial" pitchFamily="34" charset="0"/>
              </a:rPr>
              <a:t>FFFE</a:t>
            </a:r>
          </a:p>
        </p:txBody>
      </p:sp>
      <p:sp>
        <p:nvSpPr>
          <p:cNvPr id="39" name="Text Box 9">
            <a:extLst>
              <a:ext uri="{FF2B5EF4-FFF2-40B4-BE49-F238E27FC236}">
                <a16:creationId xmlns:a16="http://schemas.microsoft.com/office/drawing/2014/main" id="{1B69041B-C709-4BAC-90FA-E00AA531E9E9}"/>
              </a:ext>
            </a:extLst>
          </p:cNvPr>
          <p:cNvSpPr txBox="1">
            <a:spLocks noChangeArrowheads="1"/>
          </p:cNvSpPr>
          <p:nvPr/>
        </p:nvSpPr>
        <p:spPr bwMode="auto">
          <a:xfrm>
            <a:off x="1163452" y="3962900"/>
            <a:ext cx="13681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zh-CN" altLang="en-US" sz="1400" b="1" dirty="0">
                <a:solidFill>
                  <a:schemeClr val="tx1"/>
                </a:solidFill>
                <a:latin typeface="微软雅黑" panose="020B0503020204020204" pitchFamily="34" charset="-122"/>
                <a:ea typeface="微软雅黑" panose="020B0503020204020204" pitchFamily="34" charset="-122"/>
              </a:rPr>
              <a:t>插入</a:t>
            </a:r>
            <a:r>
              <a:rPr lang="en-US" altLang="zh-CN" sz="1400" b="1" dirty="0">
                <a:solidFill>
                  <a:schemeClr val="tx1"/>
                </a:solidFill>
                <a:latin typeface="微软雅黑" panose="020B0503020204020204" pitchFamily="34" charset="-122"/>
                <a:ea typeface="微软雅黑" panose="020B0503020204020204" pitchFamily="34" charset="-122"/>
              </a:rPr>
              <a:t>FFFE</a:t>
            </a:r>
          </a:p>
        </p:txBody>
      </p:sp>
      <p:cxnSp>
        <p:nvCxnSpPr>
          <p:cNvPr id="40" name="直接箭头连接符 39">
            <a:extLst>
              <a:ext uri="{FF2B5EF4-FFF2-40B4-BE49-F238E27FC236}">
                <a16:creationId xmlns:a16="http://schemas.microsoft.com/office/drawing/2014/main" id="{F463AF09-2FDB-4920-8FBE-39A07956310B}"/>
              </a:ext>
            </a:extLst>
          </p:cNvPr>
          <p:cNvCxnSpPr/>
          <p:nvPr/>
        </p:nvCxnSpPr>
        <p:spPr bwMode="auto">
          <a:xfrm>
            <a:off x="3755740" y="3735644"/>
            <a:ext cx="0" cy="25200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43" name="Text Box 9">
            <a:extLst>
              <a:ext uri="{FF2B5EF4-FFF2-40B4-BE49-F238E27FC236}">
                <a16:creationId xmlns:a16="http://schemas.microsoft.com/office/drawing/2014/main" id="{38276D2A-2859-4D06-A656-7AC5D83B429F}"/>
              </a:ext>
            </a:extLst>
          </p:cNvPr>
          <p:cNvSpPr txBox="1">
            <a:spLocks noChangeArrowheads="1"/>
          </p:cNvSpPr>
          <p:nvPr/>
        </p:nvSpPr>
        <p:spPr bwMode="auto">
          <a:xfrm>
            <a:off x="1163452" y="5460826"/>
            <a:ext cx="21575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en-US" altLang="zh-CN" sz="1400" b="1" dirty="0">
                <a:solidFill>
                  <a:schemeClr val="tx1"/>
                </a:solidFill>
                <a:latin typeface="微软雅黑" panose="020B0503020204020204" pitchFamily="34" charset="-122"/>
                <a:ea typeface="微软雅黑" panose="020B0503020204020204" pitchFamily="34" charset="-122"/>
              </a:rPr>
              <a:t>EUI-64</a:t>
            </a:r>
            <a:r>
              <a:rPr lang="zh-CN" altLang="en-US" sz="1400" b="1" dirty="0">
                <a:solidFill>
                  <a:schemeClr val="tx1"/>
                </a:solidFill>
                <a:latin typeface="微软雅黑" panose="020B0503020204020204" pitchFamily="34" charset="-122"/>
                <a:ea typeface="微软雅黑" panose="020B0503020204020204" pitchFamily="34" charset="-122"/>
              </a:rPr>
              <a:t>规范的接口</a:t>
            </a:r>
            <a:r>
              <a:rPr lang="en-US" altLang="zh-CN" sz="1400" b="1" dirty="0">
                <a:solidFill>
                  <a:schemeClr val="tx1"/>
                </a:solidFill>
                <a:latin typeface="微软雅黑" panose="020B0503020204020204" pitchFamily="34" charset="-122"/>
                <a:ea typeface="微软雅黑" panose="020B0503020204020204" pitchFamily="34" charset="-122"/>
              </a:rPr>
              <a:t>ID</a:t>
            </a:r>
            <a:endPar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44" name="Text Box 9">
            <a:extLst>
              <a:ext uri="{FF2B5EF4-FFF2-40B4-BE49-F238E27FC236}">
                <a16:creationId xmlns:a16="http://schemas.microsoft.com/office/drawing/2014/main" id="{27E9045E-400D-4120-8D6A-515B884DCF05}"/>
              </a:ext>
            </a:extLst>
          </p:cNvPr>
          <p:cNvSpPr txBox="1">
            <a:spLocks noChangeArrowheads="1"/>
          </p:cNvSpPr>
          <p:nvPr/>
        </p:nvSpPr>
        <p:spPr bwMode="auto">
          <a:xfrm>
            <a:off x="1163452" y="4765858"/>
            <a:ext cx="21575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kumimoji="1" lang="zh-CN" altLang="en-US" sz="1400" b="1" dirty="0">
                <a:solidFill>
                  <a:schemeClr val="tx1"/>
                </a:solidFill>
                <a:latin typeface="微软雅黑" panose="020B0503020204020204" pitchFamily="34" charset="-122"/>
                <a:ea typeface="微软雅黑" panose="020B0503020204020204" pitchFamily="34" charset="-122"/>
                <a:cs typeface="Arial" pitchFamily="34" charset="0"/>
              </a:rPr>
              <a:t>设置</a:t>
            </a:r>
            <a:r>
              <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U/L</a:t>
            </a:r>
            <a:r>
              <a:rPr kumimoji="1" lang="zh-CN" altLang="en-US" sz="1400" b="1" dirty="0">
                <a:solidFill>
                  <a:schemeClr val="tx1"/>
                </a:solidFill>
                <a:latin typeface="微软雅黑" panose="020B0503020204020204" pitchFamily="34" charset="-122"/>
                <a:ea typeface="微软雅黑" panose="020B0503020204020204" pitchFamily="34" charset="-122"/>
                <a:cs typeface="Arial" pitchFamily="34" charset="0"/>
              </a:rPr>
              <a:t>位</a:t>
            </a:r>
          </a:p>
        </p:txBody>
      </p:sp>
    </p:spTree>
    <p:extLst>
      <p:ext uri="{BB962C8B-B14F-4D97-AF65-F5344CB8AC3E}">
        <p14:creationId xmlns:p14="http://schemas.microsoft.com/office/powerpoint/2010/main" val="37974399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组播地址</a:t>
            </a:r>
            <a:endParaRPr lang="zh-CN" altLang="en-US" dirty="0"/>
          </a:p>
        </p:txBody>
      </p:sp>
      <p:sp>
        <p:nvSpPr>
          <p:cNvPr id="3" name="Content Placeholder 2"/>
          <p:cNvSpPr>
            <a:spLocks noGrp="1"/>
          </p:cNvSpPr>
          <p:nvPr>
            <p:ph type="body" sz="quarter" idx="10"/>
          </p:nvPr>
        </p:nvSpPr>
        <p:spPr/>
        <p:txBody>
          <a:bodyPr/>
          <a:lstStyle/>
          <a:p>
            <a:r>
              <a:rPr lang="zh-CN" altLang="en-US"/>
              <a:t>用来标识一组接口，发往组播地址的数据将被转发给侦听该地址的多个设备。</a:t>
            </a:r>
            <a:endParaRPr lang="en-US" altLang="zh-CN"/>
          </a:p>
          <a:p>
            <a:r>
              <a:rPr lang="zh-CN" altLang="en-US"/>
              <a:t>地址范围：</a:t>
            </a:r>
            <a:r>
              <a:rPr lang="en-US" altLang="zh-CN"/>
              <a:t>FF00::/8</a:t>
            </a:r>
            <a:r>
              <a:rPr lang="zh-CN" altLang="en-US"/>
              <a:t>。</a:t>
            </a:r>
            <a:endParaRPr lang="en-US" altLang="zh-CN" dirty="0"/>
          </a:p>
        </p:txBody>
      </p:sp>
      <p:sp>
        <p:nvSpPr>
          <p:cNvPr id="7" name="矩形 6"/>
          <p:cNvSpPr/>
          <p:nvPr/>
        </p:nvSpPr>
        <p:spPr>
          <a:xfrm>
            <a:off x="1343472" y="3153824"/>
            <a:ext cx="3923952" cy="2862322"/>
          </a:xfrm>
          <a:prstGeom prst="rect">
            <a:avLst/>
          </a:prstGeom>
        </p:spPr>
        <p:txBody>
          <a:bodyPr wrap="square">
            <a:spAutoFit/>
          </a:bodyPr>
          <a:lstStyle/>
          <a:p>
            <a:pPr marL="285750" indent="-285750">
              <a:lnSpc>
                <a:spcPct val="150000"/>
              </a:lnSpc>
              <a:buFont typeface="Arial" pitchFamily="34" charset="0"/>
              <a:buChar char="•"/>
            </a:pPr>
            <a:r>
              <a:rPr lang="en-US" altLang="zh-CN" sz="1500" b="1" dirty="0">
                <a:latin typeface="微软雅黑" panose="020B0503020204020204" pitchFamily="34" charset="-122"/>
                <a:ea typeface="微软雅黑" panose="020B0503020204020204" pitchFamily="34" charset="-122"/>
                <a:cs typeface="Arial" pitchFamily="34" charset="0"/>
              </a:rPr>
              <a:t>Flags</a:t>
            </a:r>
          </a:p>
          <a:p>
            <a:pPr marL="742950" lvl="1" indent="-285750">
              <a:lnSpc>
                <a:spcPct val="150000"/>
              </a:lnSpc>
              <a:buFont typeface="Arial" pitchFamily="34" charset="0"/>
              <a:buChar char="•"/>
            </a:pPr>
            <a:r>
              <a:rPr lang="zh-CN" altLang="en-US" sz="1500" dirty="0">
                <a:latin typeface="微软雅黑" panose="020B0503020204020204" pitchFamily="34" charset="-122"/>
                <a:ea typeface="微软雅黑" panose="020B0503020204020204" pitchFamily="34" charset="-122"/>
                <a:cs typeface="Arial" pitchFamily="34" charset="0"/>
              </a:rPr>
              <a:t>用来表示永久或临时组播组</a:t>
            </a:r>
            <a:endParaRPr lang="en-US" altLang="zh-CN" sz="1500" dirty="0">
              <a:latin typeface="微软雅黑" panose="020B0503020204020204" pitchFamily="34" charset="-122"/>
              <a:ea typeface="微软雅黑" panose="020B0503020204020204" pitchFamily="34" charset="-122"/>
              <a:cs typeface="Arial" pitchFamily="34" charset="0"/>
            </a:endParaRPr>
          </a:p>
          <a:p>
            <a:pPr marL="742950" lvl="1" indent="-285750">
              <a:lnSpc>
                <a:spcPct val="150000"/>
              </a:lnSpc>
              <a:buFont typeface="Arial" pitchFamily="34" charset="0"/>
              <a:buChar char="•"/>
            </a:pPr>
            <a:r>
              <a:rPr lang="en-US" altLang="zh-CN" sz="1500" dirty="0">
                <a:latin typeface="微软雅黑" panose="020B0503020204020204" pitchFamily="34" charset="-122"/>
                <a:ea typeface="微软雅黑" panose="020B0503020204020204" pitchFamily="34" charset="-122"/>
                <a:cs typeface="Arial" pitchFamily="34" charset="0"/>
              </a:rPr>
              <a:t>0000</a:t>
            </a:r>
            <a:r>
              <a:rPr lang="zh-CN" altLang="en-US" sz="1500" dirty="0">
                <a:latin typeface="微软雅黑" panose="020B0503020204020204" pitchFamily="34" charset="-122"/>
                <a:ea typeface="微软雅黑" panose="020B0503020204020204" pitchFamily="34" charset="-122"/>
                <a:cs typeface="Arial" pitchFamily="34" charset="0"/>
              </a:rPr>
              <a:t>表示</a:t>
            </a:r>
            <a:r>
              <a:rPr lang="en-US" altLang="zh-CN" sz="1500" dirty="0">
                <a:latin typeface="微软雅黑" panose="020B0503020204020204" pitchFamily="34" charset="-122"/>
                <a:ea typeface="微软雅黑" panose="020B0503020204020204" pitchFamily="34" charset="-122"/>
                <a:cs typeface="Arial" pitchFamily="34" charset="0"/>
              </a:rPr>
              <a:t> </a:t>
            </a:r>
            <a:r>
              <a:rPr lang="zh-CN" altLang="en-US" sz="1500" dirty="0">
                <a:latin typeface="微软雅黑" panose="020B0503020204020204" pitchFamily="34" charset="-122"/>
                <a:ea typeface="微软雅黑" panose="020B0503020204020204" pitchFamily="34" charset="-122"/>
                <a:cs typeface="Arial" pitchFamily="34" charset="0"/>
              </a:rPr>
              <a:t>永久分配或众所周知 </a:t>
            </a:r>
            <a:endParaRPr lang="en-US" altLang="zh-CN" sz="1500" dirty="0">
              <a:latin typeface="微软雅黑" panose="020B0503020204020204" pitchFamily="34" charset="-122"/>
              <a:ea typeface="微软雅黑" panose="020B0503020204020204" pitchFamily="34" charset="-122"/>
              <a:cs typeface="Arial" pitchFamily="34" charset="0"/>
            </a:endParaRPr>
          </a:p>
          <a:p>
            <a:pPr marL="742950" lvl="1" indent="-285750">
              <a:lnSpc>
                <a:spcPct val="150000"/>
              </a:lnSpc>
              <a:buFont typeface="Arial" pitchFamily="34" charset="0"/>
              <a:buChar char="•"/>
            </a:pPr>
            <a:r>
              <a:rPr lang="en-US" altLang="zh-CN" sz="1500" dirty="0">
                <a:latin typeface="微软雅黑" panose="020B0503020204020204" pitchFamily="34" charset="-122"/>
                <a:ea typeface="微软雅黑" panose="020B0503020204020204" pitchFamily="34" charset="-122"/>
                <a:cs typeface="Arial" pitchFamily="34" charset="0"/>
              </a:rPr>
              <a:t>0001</a:t>
            </a:r>
            <a:r>
              <a:rPr lang="zh-CN" altLang="en-US" sz="1500" dirty="0">
                <a:latin typeface="微软雅黑" panose="020B0503020204020204" pitchFamily="34" charset="-122"/>
                <a:ea typeface="微软雅黑" panose="020B0503020204020204" pitchFamily="34" charset="-122"/>
                <a:cs typeface="Arial" pitchFamily="34" charset="0"/>
              </a:rPr>
              <a:t>表示</a:t>
            </a:r>
            <a:r>
              <a:rPr lang="en-US" altLang="zh-CN" sz="1500" dirty="0">
                <a:latin typeface="微软雅黑" panose="020B0503020204020204" pitchFamily="34" charset="-122"/>
                <a:ea typeface="微软雅黑" panose="020B0503020204020204" pitchFamily="34" charset="-122"/>
                <a:cs typeface="Arial" pitchFamily="34" charset="0"/>
              </a:rPr>
              <a:t> </a:t>
            </a:r>
            <a:r>
              <a:rPr lang="zh-CN" altLang="en-US" sz="1500" dirty="0">
                <a:latin typeface="微软雅黑" panose="020B0503020204020204" pitchFamily="34" charset="-122"/>
                <a:ea typeface="微软雅黑" panose="020B0503020204020204" pitchFamily="34" charset="-122"/>
                <a:cs typeface="Arial" pitchFamily="34" charset="0"/>
              </a:rPr>
              <a:t>临时的</a:t>
            </a:r>
          </a:p>
          <a:p>
            <a:pPr marL="285750" indent="-285750">
              <a:lnSpc>
                <a:spcPct val="150000"/>
              </a:lnSpc>
              <a:buFont typeface="Arial" pitchFamily="34" charset="0"/>
              <a:buChar char="•"/>
            </a:pPr>
            <a:r>
              <a:rPr lang="en-US" altLang="zh-CN" sz="1500" b="1" dirty="0">
                <a:latin typeface="微软雅黑" panose="020B0503020204020204" pitchFamily="34" charset="-122"/>
                <a:ea typeface="微软雅黑" panose="020B0503020204020204" pitchFamily="34" charset="-122"/>
                <a:cs typeface="Arial" pitchFamily="34" charset="0"/>
              </a:rPr>
              <a:t>Scope</a:t>
            </a:r>
          </a:p>
          <a:p>
            <a:pPr marL="742950" lvl="1" indent="-285750">
              <a:lnSpc>
                <a:spcPct val="150000"/>
              </a:lnSpc>
              <a:buFont typeface="Arial" pitchFamily="34" charset="0"/>
              <a:buChar char="•"/>
            </a:pPr>
            <a:r>
              <a:rPr lang="zh-CN" altLang="en-US" sz="1500" dirty="0">
                <a:latin typeface="微软雅黑" panose="020B0503020204020204" pitchFamily="34" charset="-122"/>
                <a:ea typeface="微软雅黑" panose="020B0503020204020204" pitchFamily="34" charset="-122"/>
                <a:cs typeface="Arial" pitchFamily="34" charset="0"/>
              </a:rPr>
              <a:t>表示组播组的范围</a:t>
            </a:r>
          </a:p>
          <a:p>
            <a:pPr marL="285750" indent="-285750">
              <a:lnSpc>
                <a:spcPct val="150000"/>
              </a:lnSpc>
              <a:buFont typeface="Arial" pitchFamily="34" charset="0"/>
              <a:buChar char="•"/>
            </a:pPr>
            <a:r>
              <a:rPr lang="en-US" altLang="zh-CN" sz="1500" b="1" dirty="0">
                <a:latin typeface="微软雅黑" panose="020B0503020204020204" pitchFamily="34" charset="-122"/>
                <a:ea typeface="微软雅黑" panose="020B0503020204020204" pitchFamily="34" charset="-122"/>
                <a:cs typeface="Arial" pitchFamily="34" charset="0"/>
              </a:rPr>
              <a:t>Group ID</a:t>
            </a:r>
          </a:p>
          <a:p>
            <a:pPr marL="742950" lvl="1" indent="-285750">
              <a:lnSpc>
                <a:spcPct val="150000"/>
              </a:lnSpc>
              <a:buFont typeface="Arial" pitchFamily="34" charset="0"/>
              <a:buChar char="•"/>
            </a:pPr>
            <a:r>
              <a:rPr lang="zh-CN" altLang="en-US" sz="1500" dirty="0">
                <a:latin typeface="微软雅黑" panose="020B0503020204020204" pitchFamily="34" charset="-122"/>
                <a:ea typeface="微软雅黑" panose="020B0503020204020204" pitchFamily="34" charset="-122"/>
                <a:cs typeface="Arial" pitchFamily="34" charset="0"/>
              </a:rPr>
              <a:t>组播组</a:t>
            </a:r>
            <a:r>
              <a:rPr lang="en-US" altLang="zh-CN" sz="1500" dirty="0">
                <a:latin typeface="微软雅黑" panose="020B0503020204020204" pitchFamily="34" charset="-122"/>
                <a:ea typeface="微软雅黑" panose="020B0503020204020204" pitchFamily="34" charset="-122"/>
                <a:cs typeface="Arial" pitchFamily="34" charset="0"/>
              </a:rPr>
              <a:t>ID</a:t>
            </a:r>
          </a:p>
        </p:txBody>
      </p:sp>
      <p:sp>
        <p:nvSpPr>
          <p:cNvPr id="18" name="矩形 17"/>
          <p:cNvSpPr/>
          <p:nvPr/>
        </p:nvSpPr>
        <p:spPr>
          <a:xfrm>
            <a:off x="2207569" y="2582001"/>
            <a:ext cx="1170129"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11111111</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9" name="矩形 18"/>
          <p:cNvSpPr/>
          <p:nvPr/>
        </p:nvSpPr>
        <p:spPr>
          <a:xfrm>
            <a:off x="3373150" y="2582001"/>
            <a:ext cx="717236"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flags</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0" name="矩形 19"/>
          <p:cNvSpPr/>
          <p:nvPr/>
        </p:nvSpPr>
        <p:spPr>
          <a:xfrm>
            <a:off x="4822406" y="2582001"/>
            <a:ext cx="2187146"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cs typeface="Arial" pitchFamily="34" charset="0"/>
              </a:rPr>
              <a:t>Reserved(must be 0 )</a:t>
            </a:r>
            <a:endParaRPr lang="zh-CN" altLang="en-US" sz="1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1" name="矩形 20"/>
          <p:cNvSpPr/>
          <p:nvPr/>
        </p:nvSpPr>
        <p:spPr>
          <a:xfrm>
            <a:off x="7009553" y="2582001"/>
            <a:ext cx="1642731"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Group ID</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2" name="矩形 21"/>
          <p:cNvSpPr/>
          <p:nvPr/>
        </p:nvSpPr>
        <p:spPr>
          <a:xfrm>
            <a:off x="2636179" y="2326480"/>
            <a:ext cx="471604"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8bit</a:t>
            </a:r>
            <a:endParaRPr lang="zh-CN" altLang="en-US" sz="1200" dirty="0">
              <a:latin typeface="微软雅黑" panose="020B0503020204020204" pitchFamily="34" charset="-122"/>
              <a:ea typeface="微软雅黑" panose="020B0503020204020204" pitchFamily="34" charset="-122"/>
            </a:endParaRPr>
          </a:p>
        </p:txBody>
      </p:sp>
      <p:sp>
        <p:nvSpPr>
          <p:cNvPr id="23" name="矩形 22"/>
          <p:cNvSpPr/>
          <p:nvPr/>
        </p:nvSpPr>
        <p:spPr>
          <a:xfrm>
            <a:off x="3534005" y="2326480"/>
            <a:ext cx="471604"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4bit</a:t>
            </a:r>
            <a:endParaRPr lang="zh-CN" altLang="en-US" sz="1200" dirty="0">
              <a:latin typeface="微软雅黑" panose="020B0503020204020204" pitchFamily="34" charset="-122"/>
              <a:ea typeface="微软雅黑" panose="020B0503020204020204" pitchFamily="34" charset="-122"/>
            </a:endParaRPr>
          </a:p>
        </p:txBody>
      </p:sp>
      <p:sp>
        <p:nvSpPr>
          <p:cNvPr id="24" name="矩形 23"/>
          <p:cNvSpPr/>
          <p:nvPr/>
        </p:nvSpPr>
        <p:spPr>
          <a:xfrm>
            <a:off x="5695406" y="2320918"/>
            <a:ext cx="561372" cy="276999"/>
          </a:xfrm>
          <a:prstGeom prst="rect">
            <a:avLst/>
          </a:prstGeom>
        </p:spPr>
        <p:txBody>
          <a:bodyPr wrap="none">
            <a:spAutoFit/>
          </a:bodyPr>
          <a:lstStyle/>
          <a:p>
            <a:r>
              <a:rPr lang="en-US" altLang="zh-CN" sz="1200">
                <a:latin typeface="微软雅黑" panose="020B0503020204020204" pitchFamily="34" charset="-122"/>
                <a:ea typeface="微软雅黑" panose="020B0503020204020204" pitchFamily="34" charset="-122"/>
                <a:cs typeface="Arial" pitchFamily="34" charset="0"/>
              </a:rPr>
              <a:t>80bit</a:t>
            </a:r>
            <a:endParaRPr lang="zh-CN" altLang="en-US" sz="1200">
              <a:latin typeface="微软雅黑" panose="020B0503020204020204" pitchFamily="34" charset="-122"/>
              <a:ea typeface="微软雅黑" panose="020B0503020204020204" pitchFamily="34" charset="-122"/>
            </a:endParaRPr>
          </a:p>
        </p:txBody>
      </p:sp>
      <p:sp>
        <p:nvSpPr>
          <p:cNvPr id="25" name="矩形 24"/>
          <p:cNvSpPr/>
          <p:nvPr/>
        </p:nvSpPr>
        <p:spPr>
          <a:xfrm>
            <a:off x="7610344" y="2326480"/>
            <a:ext cx="561372" cy="276999"/>
          </a:xfrm>
          <a:prstGeom prst="rect">
            <a:avLst/>
          </a:prstGeom>
        </p:spPr>
        <p:txBody>
          <a:bodyPr wrap="none">
            <a:spAutoFit/>
          </a:bodyPr>
          <a:lstStyle/>
          <a:p>
            <a:r>
              <a:rPr lang="en-US" altLang="zh-CN" sz="1200">
                <a:latin typeface="微软雅黑" panose="020B0503020204020204" pitchFamily="34" charset="-122"/>
                <a:ea typeface="微软雅黑" panose="020B0503020204020204" pitchFamily="34" charset="-122"/>
                <a:cs typeface="Arial" pitchFamily="34" charset="0"/>
              </a:rPr>
              <a:t>32bit</a:t>
            </a:r>
            <a:endParaRPr lang="zh-CN" altLang="en-US" sz="1200">
              <a:latin typeface="微软雅黑" panose="020B0503020204020204" pitchFamily="34" charset="-122"/>
              <a:ea typeface="微软雅黑" panose="020B0503020204020204" pitchFamily="34" charset="-122"/>
            </a:endParaRPr>
          </a:p>
        </p:txBody>
      </p:sp>
      <p:sp>
        <p:nvSpPr>
          <p:cNvPr id="26" name="矩形 25"/>
          <p:cNvSpPr/>
          <p:nvPr/>
        </p:nvSpPr>
        <p:spPr>
          <a:xfrm>
            <a:off x="4079777" y="2582001"/>
            <a:ext cx="783832"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scope</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7" name="矩形 26"/>
          <p:cNvSpPr/>
          <p:nvPr/>
        </p:nvSpPr>
        <p:spPr>
          <a:xfrm>
            <a:off x="4240632" y="2326480"/>
            <a:ext cx="471604" cy="276999"/>
          </a:xfrm>
          <a:prstGeom prst="rect">
            <a:avLst/>
          </a:prstGeom>
        </p:spPr>
        <p:txBody>
          <a:bodyPr wrap="none">
            <a:spAutoFit/>
          </a:bodyPr>
          <a:lstStyle/>
          <a:p>
            <a:r>
              <a:rPr lang="en-US" altLang="zh-CN" sz="1200">
                <a:latin typeface="微软雅黑" panose="020B0503020204020204" pitchFamily="34" charset="-122"/>
                <a:ea typeface="微软雅黑" panose="020B0503020204020204" pitchFamily="34" charset="-122"/>
                <a:cs typeface="Arial" pitchFamily="34" charset="0"/>
              </a:rPr>
              <a:t>4bit</a:t>
            </a:r>
            <a:endParaRPr lang="zh-CN" altLang="en-US" sz="1200">
              <a:latin typeface="微软雅黑" panose="020B0503020204020204" pitchFamily="34" charset="-122"/>
              <a:ea typeface="微软雅黑" panose="020B0503020204020204" pitchFamily="34" charset="-122"/>
            </a:endParaRPr>
          </a:p>
        </p:txBody>
      </p:sp>
      <p:sp>
        <p:nvSpPr>
          <p:cNvPr id="9" name="矩形 8"/>
          <p:cNvSpPr/>
          <p:nvPr/>
        </p:nvSpPr>
        <p:spPr>
          <a:xfrm>
            <a:off x="6840746" y="3619616"/>
            <a:ext cx="4140944" cy="2354491"/>
          </a:xfrm>
          <a:prstGeom prst="rect">
            <a:avLst/>
          </a:prstGeom>
          <a:solidFill>
            <a:schemeClr val="bg1">
              <a:lumMod val="95000"/>
            </a:schemeClr>
          </a:solidFill>
        </p:spPr>
        <p:txBody>
          <a:bodyPr wrap="square">
            <a:spAutoFit/>
          </a:bodyPr>
          <a:lstStyle/>
          <a:p>
            <a:pPr lvl="0">
              <a:lnSpc>
                <a:spcPct val="150000"/>
              </a:lnSpc>
            </a:pPr>
            <a:r>
              <a:rPr lang="en-US" altLang="zh-CN" sz="1400" dirty="0">
                <a:latin typeface="微软雅黑" panose="020B0503020204020204" pitchFamily="34" charset="-122"/>
                <a:ea typeface="微软雅黑" panose="020B0503020204020204" pitchFamily="34" charset="-122"/>
              </a:rPr>
              <a:t>0</a:t>
            </a:r>
            <a:r>
              <a:rPr lang="zh-CN" altLang="zh-CN" sz="1400" dirty="0">
                <a:latin typeface="微软雅黑" panose="020B0503020204020204" pitchFamily="34" charset="-122"/>
                <a:ea typeface="微软雅黑" panose="020B0503020204020204" pitchFamily="34" charset="-122"/>
              </a:rPr>
              <a:t>：预留</a:t>
            </a:r>
          </a:p>
          <a:p>
            <a:pPr lvl="0">
              <a:lnSpc>
                <a:spcPct val="150000"/>
              </a:lnSpc>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：节点本地范围</a:t>
            </a:r>
            <a:endParaRPr lang="en-US" altLang="zh-CN" sz="1400" dirty="0">
              <a:latin typeface="微软雅黑" panose="020B0503020204020204" pitchFamily="34" charset="-122"/>
              <a:ea typeface="微软雅黑" panose="020B0503020204020204" pitchFamily="34" charset="-122"/>
            </a:endParaRPr>
          </a:p>
          <a:p>
            <a:pPr lvl="0">
              <a:lnSpc>
                <a:spcPct val="150000"/>
              </a:lnSpc>
            </a:pPr>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：链路本地范围</a:t>
            </a:r>
            <a:r>
              <a:rPr lang="zh-CN" altLang="en-US" sz="1400" dirty="0">
                <a:latin typeface="微软雅黑" panose="020B0503020204020204" pitchFamily="34" charset="-122"/>
                <a:ea typeface="微软雅黑" panose="020B0503020204020204" pitchFamily="34" charset="-122"/>
              </a:rPr>
              <a:t>，例如</a:t>
            </a:r>
            <a:r>
              <a:rPr lang="en-US" altLang="zh-CN" sz="1400" dirty="0">
                <a:latin typeface="微软雅黑" panose="020B0503020204020204" pitchFamily="34" charset="-122"/>
                <a:ea typeface="微软雅黑" panose="020B0503020204020204" pitchFamily="34" charset="-122"/>
              </a:rPr>
              <a:t>FF02::1</a:t>
            </a:r>
            <a:endParaRPr lang="zh-CN" altLang="zh-CN" sz="1400" dirty="0">
              <a:latin typeface="微软雅黑" panose="020B0503020204020204" pitchFamily="34" charset="-122"/>
              <a:ea typeface="微软雅黑" panose="020B0503020204020204" pitchFamily="34" charset="-122"/>
            </a:endParaRPr>
          </a:p>
          <a:p>
            <a:pPr lvl="0">
              <a:lnSpc>
                <a:spcPct val="150000"/>
              </a:lnSpc>
            </a:pPr>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：站点本地范围</a:t>
            </a:r>
          </a:p>
          <a:p>
            <a:pPr lvl="0">
              <a:lnSpc>
                <a:spcPct val="150000"/>
              </a:lnSpc>
            </a:pP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：组织本地范围</a:t>
            </a:r>
          </a:p>
          <a:p>
            <a:pPr lvl="0">
              <a:lnSpc>
                <a:spcPct val="150000"/>
              </a:lnSpc>
            </a:pPr>
            <a:r>
              <a:rPr lang="en-US" altLang="zh-CN" sz="1400" dirty="0">
                <a:latin typeface="微软雅黑" panose="020B0503020204020204" pitchFamily="34" charset="-122"/>
                <a:ea typeface="微软雅黑" panose="020B0503020204020204" pitchFamily="34" charset="-122"/>
              </a:rPr>
              <a:t>E</a:t>
            </a:r>
            <a:r>
              <a:rPr lang="zh-CN" altLang="zh-CN" sz="1400" dirty="0">
                <a:latin typeface="微软雅黑" panose="020B0503020204020204" pitchFamily="34" charset="-122"/>
                <a:ea typeface="微软雅黑" panose="020B0503020204020204" pitchFamily="34" charset="-122"/>
              </a:rPr>
              <a:t>：全球范围</a:t>
            </a:r>
          </a:p>
          <a:p>
            <a:pPr lvl="0">
              <a:lnSpc>
                <a:spcPct val="150000"/>
              </a:lnSpc>
            </a:pPr>
            <a:r>
              <a:rPr lang="en-US" altLang="zh-CN" sz="1400" dirty="0">
                <a:latin typeface="微软雅黑" panose="020B0503020204020204" pitchFamily="34" charset="-122"/>
                <a:ea typeface="微软雅黑" panose="020B0503020204020204" pitchFamily="34" charset="-122"/>
              </a:rPr>
              <a:t>F</a:t>
            </a:r>
            <a:r>
              <a:rPr lang="zh-CN" altLang="zh-CN" sz="1400" dirty="0">
                <a:latin typeface="微软雅黑" panose="020B0503020204020204" pitchFamily="34" charset="-122"/>
                <a:ea typeface="微软雅黑" panose="020B0503020204020204" pitchFamily="34" charset="-122"/>
              </a:rPr>
              <a:t>：预留</a:t>
            </a:r>
          </a:p>
        </p:txBody>
      </p:sp>
      <p:cxnSp>
        <p:nvCxnSpPr>
          <p:cNvPr id="11" name="直接箭头连接符 10"/>
          <p:cNvCxnSpPr/>
          <p:nvPr/>
        </p:nvCxnSpPr>
        <p:spPr>
          <a:xfrm>
            <a:off x="4301994" y="5121188"/>
            <a:ext cx="18000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0191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地址分类</a:t>
            </a:r>
            <a:r>
              <a:rPr lang="en-US" altLang="zh-CN"/>
              <a:t> - </a:t>
            </a:r>
            <a:r>
              <a:rPr lang="zh-CN" altLang="en-US"/>
              <a:t>预定义组播地址</a:t>
            </a:r>
            <a:endParaRPr lang="zh-CN" altLang="en-US" dirty="0"/>
          </a:p>
        </p:txBody>
      </p:sp>
      <p:sp>
        <p:nvSpPr>
          <p:cNvPr id="2" name="文本占位符 1">
            <a:extLst>
              <a:ext uri="{FF2B5EF4-FFF2-40B4-BE49-F238E27FC236}">
                <a16:creationId xmlns:a16="http://schemas.microsoft.com/office/drawing/2014/main" id="{84C7F640-0A4E-437E-9958-15ABDD803B43}"/>
              </a:ext>
            </a:extLst>
          </p:cNvPr>
          <p:cNvSpPr>
            <a:spLocks noGrp="1"/>
          </p:cNvSpPr>
          <p:nvPr>
            <p:ph type="body" sz="quarter" idx="10"/>
          </p:nvPr>
        </p:nvSpPr>
        <p:spPr/>
        <p:txBody>
          <a:bodyPr/>
          <a:lstStyle/>
          <a:p>
            <a:r>
              <a:rPr lang="en-US" altLang="zh-CN" sz="1800" dirty="0"/>
              <a:t>Node-local</a:t>
            </a:r>
          </a:p>
          <a:p>
            <a:pPr lvl="1"/>
            <a:r>
              <a:rPr lang="en-US" altLang="zh-CN" sz="1600" dirty="0"/>
              <a:t>FF01:0:0:0</a:t>
            </a:r>
            <a:r>
              <a:rPr lang="en-US" altLang="zh-CN" sz="1600" dirty="0">
                <a:sym typeface="Wingdings" panose="05000000000000000000" pitchFamily="2" charset="2"/>
              </a:rPr>
              <a:t>:0:0:0:1</a:t>
            </a:r>
            <a:r>
              <a:rPr lang="zh-CN" altLang="en-US" sz="1600" dirty="0">
                <a:sym typeface="Wingdings" panose="05000000000000000000" pitchFamily="2" charset="2"/>
              </a:rPr>
              <a:t>，</a:t>
            </a:r>
            <a:r>
              <a:rPr lang="zh-CN" altLang="en-US" sz="1600" dirty="0"/>
              <a:t>所有节点的组播地址。</a:t>
            </a:r>
            <a:endParaRPr lang="en-US" altLang="zh-CN" sz="1600" dirty="0"/>
          </a:p>
          <a:p>
            <a:pPr lvl="1"/>
            <a:r>
              <a:rPr lang="en-US" altLang="zh-CN" sz="1600" dirty="0"/>
              <a:t>FF01:0:0:0:0:0:0:2</a:t>
            </a:r>
            <a:r>
              <a:rPr lang="zh-CN" altLang="en-US" sz="1600" dirty="0"/>
              <a:t>，所有路由器的组播地址。</a:t>
            </a:r>
            <a:endParaRPr lang="en-US" altLang="zh-CN" sz="1600" dirty="0"/>
          </a:p>
          <a:p>
            <a:r>
              <a:rPr lang="en-US" altLang="zh-CN" sz="1800" dirty="0"/>
              <a:t>Link-local</a:t>
            </a:r>
          </a:p>
          <a:p>
            <a:pPr lvl="1"/>
            <a:r>
              <a:rPr lang="en-US" altLang="zh-CN" sz="1600" dirty="0"/>
              <a:t>FF02:0:0:0:0:0:0:1</a:t>
            </a:r>
            <a:r>
              <a:rPr lang="zh-CN" altLang="en-US" sz="1600" dirty="0"/>
              <a:t>，所有节点的组播地址。</a:t>
            </a:r>
            <a:endParaRPr lang="en-US" altLang="zh-CN" sz="1600" dirty="0"/>
          </a:p>
          <a:p>
            <a:pPr lvl="1"/>
            <a:r>
              <a:rPr lang="en-US" altLang="zh-CN" sz="1600" dirty="0"/>
              <a:t>FF02:0:0:0:0:0:0:2</a:t>
            </a:r>
            <a:r>
              <a:rPr lang="zh-CN" altLang="en-US" sz="1600" dirty="0"/>
              <a:t>，所有路由器的组播地址。</a:t>
            </a:r>
            <a:endParaRPr lang="en-US" altLang="zh-CN" sz="1600" dirty="0"/>
          </a:p>
          <a:p>
            <a:pPr lvl="1"/>
            <a:r>
              <a:rPr lang="en-US" altLang="zh-CN" sz="1600" dirty="0"/>
              <a:t>FF02:0:0:0:0:1:FFXX:XXXX </a:t>
            </a:r>
            <a:r>
              <a:rPr lang="zh-CN" altLang="en-US" sz="1600" dirty="0"/>
              <a:t>，</a:t>
            </a:r>
            <a:r>
              <a:rPr lang="zh-CN" altLang="zh-CN" sz="1600" dirty="0"/>
              <a:t>Solicited-Node</a:t>
            </a:r>
            <a:r>
              <a:rPr lang="zh-CN" altLang="en-US" sz="1600" dirty="0"/>
              <a:t>组播地址。</a:t>
            </a:r>
            <a:endParaRPr lang="en-US" altLang="zh-CN" sz="1600" dirty="0"/>
          </a:p>
          <a:p>
            <a:pPr lvl="1"/>
            <a:r>
              <a:rPr lang="en-US" altLang="zh-CN" sz="1600" dirty="0"/>
              <a:t>FF02:0:0:0:0:0:0:5</a:t>
            </a:r>
            <a:r>
              <a:rPr lang="zh-CN" altLang="en-US" sz="1600" dirty="0"/>
              <a:t>，所有</a:t>
            </a:r>
            <a:r>
              <a:rPr lang="en-US" altLang="zh-CN" sz="1600" dirty="0"/>
              <a:t>OSPF</a:t>
            </a:r>
            <a:r>
              <a:rPr lang="zh-CN" altLang="en-US" sz="1600" dirty="0"/>
              <a:t>路由器组播地址。</a:t>
            </a:r>
            <a:endParaRPr lang="en-US" altLang="zh-CN" sz="1600" dirty="0"/>
          </a:p>
          <a:p>
            <a:pPr lvl="1"/>
            <a:r>
              <a:rPr lang="en-US" altLang="zh-CN" sz="1600" dirty="0"/>
              <a:t>FF02:0:0:0:0:0:0:6</a:t>
            </a:r>
            <a:r>
              <a:rPr lang="zh-CN" altLang="en-US" sz="1600" dirty="0"/>
              <a:t>，所有</a:t>
            </a:r>
            <a:r>
              <a:rPr lang="en-US" altLang="zh-CN" sz="1600" dirty="0"/>
              <a:t>OSPF</a:t>
            </a:r>
            <a:r>
              <a:rPr lang="zh-CN" altLang="en-US" sz="1600" dirty="0"/>
              <a:t>的</a:t>
            </a:r>
            <a:r>
              <a:rPr lang="en-US" altLang="zh-CN" sz="1600" dirty="0"/>
              <a:t>DR</a:t>
            </a:r>
            <a:r>
              <a:rPr lang="zh-CN" altLang="en-US" sz="1600" dirty="0"/>
              <a:t>路由器组播地址。</a:t>
            </a:r>
            <a:endParaRPr lang="en-US" altLang="zh-CN" sz="1600" dirty="0"/>
          </a:p>
          <a:p>
            <a:pPr lvl="1"/>
            <a:r>
              <a:rPr lang="en-US" altLang="zh-CN" sz="1600" dirty="0"/>
              <a:t>FF02:0:0:0:0:0:0:D</a:t>
            </a:r>
            <a:r>
              <a:rPr lang="zh-CN" altLang="en-US" sz="1600" dirty="0"/>
              <a:t>，所有</a:t>
            </a:r>
            <a:r>
              <a:rPr lang="en-US" altLang="zh-CN" sz="1600" dirty="0"/>
              <a:t>PIM</a:t>
            </a:r>
            <a:r>
              <a:rPr lang="zh-CN" altLang="en-US" sz="1600" dirty="0"/>
              <a:t>路由器组播地址。</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791AF-F517-4886-BF42-910B61337757}"/>
              </a:ext>
            </a:extLst>
          </p:cNvPr>
          <p:cNvSpPr>
            <a:spLocks noGrp="1"/>
          </p:cNvSpPr>
          <p:nvPr>
            <p:ph type="title"/>
          </p:nvPr>
        </p:nvSpPr>
        <p:spPr/>
        <p:txBody>
          <a:bodyPr/>
          <a:lstStyle/>
          <a:p>
            <a:r>
              <a:rPr lang="en-US" altLang="zh-CN"/>
              <a:t>IPv6</a:t>
            </a:r>
            <a:r>
              <a:rPr lang="zh-CN" altLang="en-US"/>
              <a:t>组播地址的</a:t>
            </a:r>
            <a:r>
              <a:rPr lang="en-US" altLang="zh-CN"/>
              <a:t>MAC</a:t>
            </a:r>
            <a:r>
              <a:rPr lang="zh-CN" altLang="en-US"/>
              <a:t>地址映射</a:t>
            </a:r>
            <a:endParaRPr lang="zh-CN" altLang="en-US" dirty="0"/>
          </a:p>
        </p:txBody>
      </p:sp>
      <p:sp>
        <p:nvSpPr>
          <p:cNvPr id="5" name="文本占位符 4">
            <a:extLst>
              <a:ext uri="{FF2B5EF4-FFF2-40B4-BE49-F238E27FC236}">
                <a16:creationId xmlns:a16="http://schemas.microsoft.com/office/drawing/2014/main" id="{95446916-611A-49DB-892B-11847970B426}"/>
              </a:ext>
            </a:extLst>
          </p:cNvPr>
          <p:cNvSpPr>
            <a:spLocks noGrp="1"/>
          </p:cNvSpPr>
          <p:nvPr>
            <p:ph type="body" sz="quarter" idx="10"/>
          </p:nvPr>
        </p:nvSpPr>
        <p:spPr/>
        <p:txBody>
          <a:bodyPr/>
          <a:lstStyle/>
          <a:p>
            <a:r>
              <a:rPr lang="zh-CN" altLang="en-US" dirty="0"/>
              <a:t>在以太网环境中，一个组播</a:t>
            </a:r>
            <a:r>
              <a:rPr lang="en-US" altLang="zh-CN" dirty="0"/>
              <a:t>IPv6</a:t>
            </a:r>
            <a:r>
              <a:rPr lang="zh-CN" altLang="en-US" dirty="0"/>
              <a:t>报文必须执行以太网封装。</a:t>
            </a:r>
            <a:endParaRPr lang="en-US" altLang="zh-CN" dirty="0"/>
          </a:p>
          <a:p>
            <a:r>
              <a:rPr lang="zh-CN" altLang="en-US" dirty="0"/>
              <a:t>组播</a:t>
            </a:r>
            <a:r>
              <a:rPr lang="en-US" altLang="zh-CN" dirty="0"/>
              <a:t>IPv6</a:t>
            </a:r>
            <a:r>
              <a:rPr lang="zh-CN" altLang="en-US" dirty="0"/>
              <a:t>报文的目的</a:t>
            </a:r>
            <a:r>
              <a:rPr lang="en-US" altLang="zh-CN" dirty="0"/>
              <a:t>IP</a:t>
            </a:r>
            <a:r>
              <a:rPr lang="zh-CN" altLang="en-US" dirty="0"/>
              <a:t>地址是组播</a:t>
            </a:r>
            <a:r>
              <a:rPr lang="en-US" altLang="zh-CN" dirty="0"/>
              <a:t>IPv6</a:t>
            </a:r>
            <a:r>
              <a:rPr lang="zh-CN" altLang="en-US" dirty="0"/>
              <a:t>地址，而目的</a:t>
            </a:r>
            <a:r>
              <a:rPr lang="en-US" altLang="zh-CN" dirty="0"/>
              <a:t>MAC</a:t>
            </a:r>
            <a:r>
              <a:rPr lang="zh-CN" altLang="en-US" dirty="0"/>
              <a:t>地址则必须是组播</a:t>
            </a:r>
            <a:r>
              <a:rPr lang="en-US" altLang="zh-CN" dirty="0"/>
              <a:t>MAC</a:t>
            </a:r>
            <a:r>
              <a:rPr lang="zh-CN" altLang="en-US" dirty="0"/>
              <a:t>地址，并且该地址必须与组播</a:t>
            </a:r>
            <a:r>
              <a:rPr lang="en-US" altLang="zh-CN" dirty="0"/>
              <a:t>IPv6</a:t>
            </a:r>
            <a:r>
              <a:rPr lang="zh-CN" altLang="en-US" dirty="0"/>
              <a:t>地址对应。</a:t>
            </a:r>
            <a:endParaRPr lang="en-US" altLang="zh-CN" dirty="0"/>
          </a:p>
          <a:p>
            <a:r>
              <a:rPr lang="en-US" altLang="zh-CN" dirty="0"/>
              <a:t>33-33</a:t>
            </a:r>
            <a:r>
              <a:rPr lang="zh-CN" altLang="en-US" dirty="0"/>
              <a:t>是专门为</a:t>
            </a:r>
            <a:r>
              <a:rPr lang="en-US" altLang="zh-CN" dirty="0"/>
              <a:t>IPv6</a:t>
            </a:r>
            <a:r>
              <a:rPr lang="zh-CN" altLang="en-US" dirty="0"/>
              <a:t>组播预留的</a:t>
            </a:r>
            <a:r>
              <a:rPr lang="en-US" altLang="zh-CN" dirty="0"/>
              <a:t>MAC</a:t>
            </a:r>
            <a:r>
              <a:rPr lang="zh-CN" altLang="en-US" dirty="0"/>
              <a:t>地址前缀，</a:t>
            </a:r>
            <a:r>
              <a:rPr lang="en-US" altLang="zh-CN" dirty="0"/>
              <a:t>MAC</a:t>
            </a:r>
            <a:r>
              <a:rPr lang="zh-CN" altLang="en-US" dirty="0"/>
              <a:t>地址的后</a:t>
            </a:r>
            <a:r>
              <a:rPr lang="en-US" altLang="zh-CN" dirty="0"/>
              <a:t>32bit</a:t>
            </a:r>
            <a:r>
              <a:rPr lang="zh-CN" altLang="en-US" dirty="0"/>
              <a:t>从对应的组播</a:t>
            </a:r>
            <a:r>
              <a:rPr lang="en-US" altLang="zh-CN" dirty="0"/>
              <a:t>IPv6</a:t>
            </a:r>
            <a:r>
              <a:rPr lang="zh-CN" altLang="en-US" dirty="0"/>
              <a:t>地址的后</a:t>
            </a:r>
            <a:r>
              <a:rPr lang="en-US" altLang="zh-CN" dirty="0"/>
              <a:t>32bit</a:t>
            </a:r>
            <a:r>
              <a:rPr lang="zh-CN" altLang="en-US" dirty="0"/>
              <a:t>拷贝而来。</a:t>
            </a:r>
          </a:p>
        </p:txBody>
      </p:sp>
      <p:graphicFrame>
        <p:nvGraphicFramePr>
          <p:cNvPr id="10" name="表格 9">
            <a:extLst>
              <a:ext uri="{FF2B5EF4-FFF2-40B4-BE49-F238E27FC236}">
                <a16:creationId xmlns:a16="http://schemas.microsoft.com/office/drawing/2014/main" id="{8892B15F-D3FA-48E4-B56E-0C994B991D01}"/>
              </a:ext>
            </a:extLst>
          </p:cNvPr>
          <p:cNvGraphicFramePr>
            <a:graphicFrameLocks noGrp="1"/>
          </p:cNvGraphicFramePr>
          <p:nvPr>
            <p:extLst>
              <p:ext uri="{D42A27DB-BD31-4B8C-83A1-F6EECF244321}">
                <p14:modId xmlns:p14="http://schemas.microsoft.com/office/powerpoint/2010/main" val="3181033868"/>
              </p:ext>
            </p:extLst>
          </p:nvPr>
        </p:nvGraphicFramePr>
        <p:xfrm>
          <a:off x="2639616" y="4329100"/>
          <a:ext cx="5859768" cy="370840"/>
        </p:xfrm>
        <a:graphic>
          <a:graphicData uri="http://schemas.openxmlformats.org/drawingml/2006/table">
            <a:tbl>
              <a:tblPr firstRow="1" bandRow="1">
                <a:tableStyleId>{5C22544A-7EE6-4342-B048-85BDC9FD1C3A}</a:tableStyleId>
              </a:tblPr>
              <a:tblGrid>
                <a:gridCol w="732471">
                  <a:extLst>
                    <a:ext uri="{9D8B030D-6E8A-4147-A177-3AD203B41FA5}">
                      <a16:colId xmlns:a16="http://schemas.microsoft.com/office/drawing/2014/main" val="892825967"/>
                    </a:ext>
                  </a:extLst>
                </a:gridCol>
                <a:gridCol w="732471">
                  <a:extLst>
                    <a:ext uri="{9D8B030D-6E8A-4147-A177-3AD203B41FA5}">
                      <a16:colId xmlns:a16="http://schemas.microsoft.com/office/drawing/2014/main" val="3653641731"/>
                    </a:ext>
                  </a:extLst>
                </a:gridCol>
                <a:gridCol w="732471">
                  <a:extLst>
                    <a:ext uri="{9D8B030D-6E8A-4147-A177-3AD203B41FA5}">
                      <a16:colId xmlns:a16="http://schemas.microsoft.com/office/drawing/2014/main" val="1022117830"/>
                    </a:ext>
                  </a:extLst>
                </a:gridCol>
                <a:gridCol w="732471">
                  <a:extLst>
                    <a:ext uri="{9D8B030D-6E8A-4147-A177-3AD203B41FA5}">
                      <a16:colId xmlns:a16="http://schemas.microsoft.com/office/drawing/2014/main" val="3545147942"/>
                    </a:ext>
                  </a:extLst>
                </a:gridCol>
                <a:gridCol w="732471">
                  <a:extLst>
                    <a:ext uri="{9D8B030D-6E8A-4147-A177-3AD203B41FA5}">
                      <a16:colId xmlns:a16="http://schemas.microsoft.com/office/drawing/2014/main" val="480328083"/>
                    </a:ext>
                  </a:extLst>
                </a:gridCol>
                <a:gridCol w="732471">
                  <a:extLst>
                    <a:ext uri="{9D8B030D-6E8A-4147-A177-3AD203B41FA5}">
                      <a16:colId xmlns:a16="http://schemas.microsoft.com/office/drawing/2014/main" val="7063919"/>
                    </a:ext>
                  </a:extLst>
                </a:gridCol>
                <a:gridCol w="732471">
                  <a:extLst>
                    <a:ext uri="{9D8B030D-6E8A-4147-A177-3AD203B41FA5}">
                      <a16:colId xmlns:a16="http://schemas.microsoft.com/office/drawing/2014/main" val="1807485627"/>
                    </a:ext>
                  </a:extLst>
                </a:gridCol>
                <a:gridCol w="732471">
                  <a:extLst>
                    <a:ext uri="{9D8B030D-6E8A-4147-A177-3AD203B41FA5}">
                      <a16:colId xmlns:a16="http://schemas.microsoft.com/office/drawing/2014/main" val="3830219680"/>
                    </a:ext>
                  </a:extLst>
                </a:gridCol>
              </a:tblGrid>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FF02</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0001</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71864949"/>
                  </a:ext>
                </a:extLst>
              </a:tr>
            </a:tbl>
          </a:graphicData>
        </a:graphic>
      </p:graphicFrame>
      <p:cxnSp>
        <p:nvCxnSpPr>
          <p:cNvPr id="11" name="直接连接符 10">
            <a:extLst>
              <a:ext uri="{FF2B5EF4-FFF2-40B4-BE49-F238E27FC236}">
                <a16:creationId xmlns:a16="http://schemas.microsoft.com/office/drawing/2014/main" id="{5D2E33C1-D70E-4BFF-B117-5DA913097CB1}"/>
              </a:ext>
            </a:extLst>
          </p:cNvPr>
          <p:cNvCxnSpPr/>
          <p:nvPr/>
        </p:nvCxnSpPr>
        <p:spPr bwMode="auto">
          <a:xfrm>
            <a:off x="2639616" y="40410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1740C42B-F822-4625-A644-4433CE4998ED}"/>
              </a:ext>
            </a:extLst>
          </p:cNvPr>
          <p:cNvCxnSpPr/>
          <p:nvPr/>
        </p:nvCxnSpPr>
        <p:spPr bwMode="auto">
          <a:xfrm>
            <a:off x="8499384" y="40410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A7C9D38-D22F-4A91-80C1-A8B22CF31C6E}"/>
              </a:ext>
            </a:extLst>
          </p:cNvPr>
          <p:cNvCxnSpPr/>
          <p:nvPr/>
        </p:nvCxnSpPr>
        <p:spPr bwMode="auto">
          <a:xfrm>
            <a:off x="2639616" y="4211534"/>
            <a:ext cx="5832000"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矩形 13">
            <a:extLst>
              <a:ext uri="{FF2B5EF4-FFF2-40B4-BE49-F238E27FC236}">
                <a16:creationId xmlns:a16="http://schemas.microsoft.com/office/drawing/2014/main" id="{B1997092-1004-4ED5-A55F-000124968A9A}"/>
              </a:ext>
            </a:extLst>
          </p:cNvPr>
          <p:cNvSpPr/>
          <p:nvPr/>
        </p:nvSpPr>
        <p:spPr bwMode="auto">
          <a:xfrm>
            <a:off x="5137452" y="3864720"/>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128 bit</a:t>
            </a:r>
            <a:endParaRPr lang="zh-CN" altLang="en-US" sz="1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98B1080-BA28-444C-8429-9B4AF9218B70}"/>
              </a:ext>
            </a:extLst>
          </p:cNvPr>
          <p:cNvSpPr txBox="1"/>
          <p:nvPr/>
        </p:nvSpPr>
        <p:spPr bwMode="auto">
          <a:xfrm>
            <a:off x="1149568" y="4340935"/>
            <a:ext cx="1476164"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组播</a:t>
            </a:r>
            <a:r>
              <a:rPr lang="en-US" altLang="zh-CN" sz="1600" b="1" dirty="0">
                <a:solidFill>
                  <a:srgbClr val="000000"/>
                </a:solidFill>
                <a:latin typeface="微软雅黑" panose="020B0503020204020204" pitchFamily="34" charset="-122"/>
                <a:ea typeface="微软雅黑" panose="020B0503020204020204" pitchFamily="34" charset="-122"/>
                <a:cs typeface="Arial" pitchFamily="34" charset="0"/>
              </a:rPr>
              <a:t>IPv6</a:t>
            </a: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地址</a:t>
            </a:r>
          </a:p>
        </p:txBody>
      </p:sp>
      <p:graphicFrame>
        <p:nvGraphicFramePr>
          <p:cNvPr id="16" name="表格 15">
            <a:extLst>
              <a:ext uri="{FF2B5EF4-FFF2-40B4-BE49-F238E27FC236}">
                <a16:creationId xmlns:a16="http://schemas.microsoft.com/office/drawing/2014/main" id="{B274BCD5-C2E5-4571-9712-374AED64A9B1}"/>
              </a:ext>
            </a:extLst>
          </p:cNvPr>
          <p:cNvGraphicFramePr>
            <a:graphicFrameLocks noGrp="1"/>
          </p:cNvGraphicFramePr>
          <p:nvPr>
            <p:extLst>
              <p:ext uri="{D42A27DB-BD31-4B8C-83A1-F6EECF244321}">
                <p14:modId xmlns:p14="http://schemas.microsoft.com/office/powerpoint/2010/main" val="1033023437"/>
              </p:ext>
            </p:extLst>
          </p:nvPr>
        </p:nvGraphicFramePr>
        <p:xfrm>
          <a:off x="6096000" y="5281024"/>
          <a:ext cx="2412268" cy="3708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575203778"/>
                    </a:ext>
                  </a:extLst>
                </a:gridCol>
                <a:gridCol w="1476164">
                  <a:extLst>
                    <a:ext uri="{9D8B030D-6E8A-4147-A177-3AD203B41FA5}">
                      <a16:colId xmlns:a16="http://schemas.microsoft.com/office/drawing/2014/main" val="804897135"/>
                    </a:ext>
                  </a:extLst>
                </a:gridCol>
              </a:tblGrid>
              <a:tr h="370840">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33-33</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altLang="zh-CN" sz="1600" b="0" dirty="0">
                          <a:solidFill>
                            <a:schemeClr val="tx1"/>
                          </a:solidFill>
                          <a:latin typeface="微软雅黑" panose="020B0503020204020204" pitchFamily="34" charset="-122"/>
                          <a:ea typeface="微软雅黑" panose="020B0503020204020204" pitchFamily="34" charset="-122"/>
                        </a:rPr>
                        <a:t>00-00-00-01</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47261604"/>
                  </a:ext>
                </a:extLst>
              </a:tr>
            </a:tbl>
          </a:graphicData>
        </a:graphic>
      </p:graphicFrame>
      <p:cxnSp>
        <p:nvCxnSpPr>
          <p:cNvPr id="17" name="直接连接符 16">
            <a:extLst>
              <a:ext uri="{FF2B5EF4-FFF2-40B4-BE49-F238E27FC236}">
                <a16:creationId xmlns:a16="http://schemas.microsoft.com/office/drawing/2014/main" id="{92F0D0B9-8C4C-4300-A8B3-ADAAA5BF97DF}"/>
              </a:ext>
            </a:extLst>
          </p:cNvPr>
          <p:cNvCxnSpPr>
            <a:cxnSpLocks/>
          </p:cNvCxnSpPr>
          <p:nvPr/>
        </p:nvCxnSpPr>
        <p:spPr bwMode="auto">
          <a:xfrm>
            <a:off x="7032104" y="4699940"/>
            <a:ext cx="0" cy="601268"/>
          </a:xfrm>
          <a:prstGeom prst="line">
            <a:avLst/>
          </a:prstGeom>
          <a:ln w="28575" cap="flat" cmpd="sng" algn="ctr">
            <a:solidFill>
              <a:srgbClr val="C0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B87F328B-D9D5-40DF-859C-F2854D9FF2A0}"/>
              </a:ext>
            </a:extLst>
          </p:cNvPr>
          <p:cNvCxnSpPr>
            <a:cxnSpLocks/>
          </p:cNvCxnSpPr>
          <p:nvPr/>
        </p:nvCxnSpPr>
        <p:spPr bwMode="auto">
          <a:xfrm>
            <a:off x="8508268" y="4699940"/>
            <a:ext cx="0" cy="601268"/>
          </a:xfrm>
          <a:prstGeom prst="line">
            <a:avLst/>
          </a:prstGeom>
          <a:ln w="28575" cap="flat" cmpd="sng" algn="ctr">
            <a:solidFill>
              <a:srgbClr val="C0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CCFEC7B-BDCE-4EAF-A0D3-33B559BB6A43}"/>
              </a:ext>
            </a:extLst>
          </p:cNvPr>
          <p:cNvCxnSpPr/>
          <p:nvPr/>
        </p:nvCxnSpPr>
        <p:spPr bwMode="auto">
          <a:xfrm>
            <a:off x="7068108" y="5049180"/>
            <a:ext cx="1404000"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0" name="矩形 19">
            <a:extLst>
              <a:ext uri="{FF2B5EF4-FFF2-40B4-BE49-F238E27FC236}">
                <a16:creationId xmlns:a16="http://schemas.microsoft.com/office/drawing/2014/main" id="{31C7B839-57C6-4691-BDEE-BBCA63E4024F}"/>
              </a:ext>
            </a:extLst>
          </p:cNvPr>
          <p:cNvSpPr/>
          <p:nvPr/>
        </p:nvSpPr>
        <p:spPr bwMode="auto">
          <a:xfrm>
            <a:off x="7338936" y="479715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32 bit</a:t>
            </a:r>
            <a:endParaRPr lang="zh-CN" altLang="en-US" sz="14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627E900-6102-4E9B-9DC5-7DB793A2FBB2}"/>
              </a:ext>
            </a:extLst>
          </p:cNvPr>
          <p:cNvSpPr txBox="1"/>
          <p:nvPr/>
        </p:nvSpPr>
        <p:spPr bwMode="auto">
          <a:xfrm>
            <a:off x="5699957" y="4732788"/>
            <a:ext cx="136815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组播</a:t>
            </a:r>
            <a:r>
              <a:rPr lang="en-US" altLang="zh-CN" sz="1400" b="1" dirty="0">
                <a:solidFill>
                  <a:srgbClr val="000000"/>
                </a:solidFill>
                <a:latin typeface="微软雅黑" panose="020B0503020204020204" pitchFamily="34" charset="-122"/>
                <a:ea typeface="微软雅黑" panose="020B0503020204020204" pitchFamily="34" charset="-122"/>
                <a:cs typeface="Arial" pitchFamily="34" charset="0"/>
              </a:rPr>
              <a:t>MAC</a:t>
            </a:r>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前缀</a:t>
            </a:r>
          </a:p>
        </p:txBody>
      </p:sp>
      <p:cxnSp>
        <p:nvCxnSpPr>
          <p:cNvPr id="25" name="直接箭头连接符 24">
            <a:extLst>
              <a:ext uri="{FF2B5EF4-FFF2-40B4-BE49-F238E27FC236}">
                <a16:creationId xmlns:a16="http://schemas.microsoft.com/office/drawing/2014/main" id="{5A120D5D-0255-4116-8A3F-76B2EB973225}"/>
              </a:ext>
            </a:extLst>
          </p:cNvPr>
          <p:cNvCxnSpPr/>
          <p:nvPr/>
        </p:nvCxnSpPr>
        <p:spPr bwMode="auto">
          <a:xfrm>
            <a:off x="6528048" y="5013200"/>
            <a:ext cx="0" cy="21600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26" name="文本框 25">
            <a:extLst>
              <a:ext uri="{FF2B5EF4-FFF2-40B4-BE49-F238E27FC236}">
                <a16:creationId xmlns:a16="http://schemas.microsoft.com/office/drawing/2014/main" id="{D0D0B491-26E9-4BD7-86C6-ACF0F9DAEF99}"/>
              </a:ext>
            </a:extLst>
          </p:cNvPr>
          <p:cNvSpPr txBox="1"/>
          <p:nvPr/>
        </p:nvSpPr>
        <p:spPr bwMode="auto">
          <a:xfrm>
            <a:off x="4655841" y="5335472"/>
            <a:ext cx="144016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rPr>
              <a:t>组播</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MAC</a:t>
            </a:r>
            <a:r>
              <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rPr>
              <a:t>地址</a:t>
            </a:r>
          </a:p>
        </p:txBody>
      </p:sp>
      <p:cxnSp>
        <p:nvCxnSpPr>
          <p:cNvPr id="27" name="直接连接符 26">
            <a:extLst>
              <a:ext uri="{FF2B5EF4-FFF2-40B4-BE49-F238E27FC236}">
                <a16:creationId xmlns:a16="http://schemas.microsoft.com/office/drawing/2014/main" id="{A17AB91D-2653-4970-89A1-007F03146ECE}"/>
              </a:ext>
            </a:extLst>
          </p:cNvPr>
          <p:cNvCxnSpPr/>
          <p:nvPr/>
        </p:nvCxnSpPr>
        <p:spPr bwMode="auto">
          <a:xfrm>
            <a:off x="6096000" y="563479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49BEEAE3-D965-41CE-9A2A-6128A022F711}"/>
              </a:ext>
            </a:extLst>
          </p:cNvPr>
          <p:cNvCxnSpPr/>
          <p:nvPr/>
        </p:nvCxnSpPr>
        <p:spPr bwMode="auto">
          <a:xfrm>
            <a:off x="8513268" y="563479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9B35BDBD-34B1-4442-9717-004FE9167398}"/>
              </a:ext>
            </a:extLst>
          </p:cNvPr>
          <p:cNvCxnSpPr/>
          <p:nvPr/>
        </p:nvCxnSpPr>
        <p:spPr bwMode="auto">
          <a:xfrm>
            <a:off x="6132004" y="5805264"/>
            <a:ext cx="2340000"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30" name="矩形 29">
            <a:extLst>
              <a:ext uri="{FF2B5EF4-FFF2-40B4-BE49-F238E27FC236}">
                <a16:creationId xmlns:a16="http://schemas.microsoft.com/office/drawing/2014/main" id="{94FE2DF0-523D-4068-9EA9-34CFAD6C7C28}"/>
              </a:ext>
            </a:extLst>
          </p:cNvPr>
          <p:cNvSpPr/>
          <p:nvPr/>
        </p:nvSpPr>
        <p:spPr bwMode="auto">
          <a:xfrm>
            <a:off x="6870086" y="5818078"/>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48 bit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0996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876650DB-57E8-420C-8015-EAC9458D963F}"/>
              </a:ext>
            </a:extLst>
          </p:cNvPr>
          <p:cNvSpPr>
            <a:spLocks noGrp="1" noChangeArrowheads="1"/>
          </p:cNvSpPr>
          <p:nvPr>
            <p:ph type="title"/>
          </p:nvPr>
        </p:nvSpPr>
        <p:spPr/>
        <p:txBody>
          <a:bodyPr/>
          <a:lstStyle/>
          <a:p>
            <a:r>
              <a:rPr lang="zh-CN" altLang="en-US"/>
              <a:t>被请求节点组播地址</a:t>
            </a:r>
            <a:endParaRPr lang="zh-CN" altLang="en-US" dirty="0"/>
          </a:p>
        </p:txBody>
      </p:sp>
      <p:sp>
        <p:nvSpPr>
          <p:cNvPr id="4" name="文本占位符 3"/>
          <p:cNvSpPr>
            <a:spLocks noGrp="1"/>
          </p:cNvSpPr>
          <p:nvPr>
            <p:ph type="body" sz="quarter" idx="10"/>
          </p:nvPr>
        </p:nvSpPr>
        <p:spPr/>
        <p:txBody>
          <a:bodyPr/>
          <a:lstStyle/>
          <a:p>
            <a:r>
              <a:rPr lang="zh-CN" altLang="en-US" sz="1800" dirty="0"/>
              <a:t>被请求节点组播地址（</a:t>
            </a:r>
            <a:r>
              <a:rPr lang="en-US" altLang="zh-CN" sz="1800" dirty="0"/>
              <a:t>Solicited-Node Multicast Address</a:t>
            </a:r>
            <a:r>
              <a:rPr lang="zh-CN" altLang="en-US" sz="1800" dirty="0"/>
              <a:t>）通过节点的单播或任播地址生成。当一个节点具有了单播或任播地址，就会对应生成一个被请求节点组播地址，并且加入这个组播组。</a:t>
            </a:r>
          </a:p>
          <a:p>
            <a:r>
              <a:rPr lang="zh-CN" altLang="en-US" sz="1800" dirty="0"/>
              <a:t>一个单播地址或任播地址对应一个被请求节点组播地址。该地址主要用于邻居发现机制和地址重复检测功能。</a:t>
            </a:r>
          </a:p>
          <a:p>
            <a:r>
              <a:rPr lang="zh-CN" altLang="en-US" sz="1800" dirty="0"/>
              <a:t>被请求节点组播地址由固定前缀</a:t>
            </a:r>
            <a:r>
              <a:rPr lang="en-US" altLang="zh-CN" sz="1800" dirty="0"/>
              <a:t>FF02::1:FF00:0/104</a:t>
            </a:r>
            <a:r>
              <a:rPr lang="zh-CN" altLang="en-US" sz="1800" dirty="0"/>
              <a:t>和对应</a:t>
            </a:r>
            <a:r>
              <a:rPr lang="en-US" altLang="zh-CN" sz="1800" dirty="0"/>
              <a:t>IPv6</a:t>
            </a:r>
            <a:r>
              <a:rPr lang="zh-CN" altLang="en-US" sz="1800" dirty="0"/>
              <a:t>地址的最后</a:t>
            </a:r>
            <a:r>
              <a:rPr lang="en-US" altLang="zh-CN" sz="1800" dirty="0"/>
              <a:t>24bit</a:t>
            </a:r>
            <a:r>
              <a:rPr lang="zh-CN" altLang="en-US" sz="1800" dirty="0"/>
              <a:t>组成。被请求节点组播地址的有效范围为本地链路范围。</a:t>
            </a:r>
          </a:p>
          <a:p>
            <a:endParaRPr lang="zh-CN" altLang="en-US" sz="1800" dirty="0"/>
          </a:p>
        </p:txBody>
      </p:sp>
      <p:sp>
        <p:nvSpPr>
          <p:cNvPr id="19" name="矩形 3">
            <a:extLst>
              <a:ext uri="{FF2B5EF4-FFF2-40B4-BE49-F238E27FC236}">
                <a16:creationId xmlns:a16="http://schemas.microsoft.com/office/drawing/2014/main" id="{957A4E87-C01D-462A-9572-7EC2A9734C94}"/>
              </a:ext>
            </a:extLst>
          </p:cNvPr>
          <p:cNvSpPr/>
          <p:nvPr/>
        </p:nvSpPr>
        <p:spPr>
          <a:xfrm>
            <a:off x="5872726" y="4719660"/>
            <a:ext cx="1330559" cy="789493"/>
          </a:xfrm>
          <a:prstGeom prst="rect">
            <a:avLst/>
          </a:prstGeom>
          <a:gradFill>
            <a:gsLst>
              <a:gs pos="0">
                <a:srgbClr val="CCECFF"/>
              </a:gs>
              <a:gs pos="100000">
                <a:sysClr val="window" lastClr="FFFFFF"/>
              </a:gs>
            </a:gsLst>
            <a:lin ang="5400000" scaled="0"/>
          </a:gra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pitchFamily="34" charset="0"/>
              </a:rPr>
              <a:t>24bit</a:t>
            </a:r>
            <a:r>
              <a:rPr kumimoji="0" lang="zh-CN" altLang="en-US" sz="12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pitchFamily="34" charset="0"/>
              </a:rPr>
              <a:t>（拷贝）</a:t>
            </a:r>
          </a:p>
        </p:txBody>
      </p:sp>
      <p:sp>
        <p:nvSpPr>
          <p:cNvPr id="20" name="矩形 4">
            <a:extLst>
              <a:ext uri="{FF2B5EF4-FFF2-40B4-BE49-F238E27FC236}">
                <a16:creationId xmlns:a16="http://schemas.microsoft.com/office/drawing/2014/main" id="{6FC76BB4-9A62-480F-A7A1-3941429A7055}"/>
              </a:ext>
            </a:extLst>
          </p:cNvPr>
          <p:cNvSpPr/>
          <p:nvPr/>
        </p:nvSpPr>
        <p:spPr>
          <a:xfrm>
            <a:off x="2387587" y="4450397"/>
            <a:ext cx="1975527"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IPv6</a:t>
            </a: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地址前缀</a:t>
            </a:r>
          </a:p>
        </p:txBody>
      </p:sp>
      <p:sp>
        <p:nvSpPr>
          <p:cNvPr id="21" name="矩形 5">
            <a:extLst>
              <a:ext uri="{FF2B5EF4-FFF2-40B4-BE49-F238E27FC236}">
                <a16:creationId xmlns:a16="http://schemas.microsoft.com/office/drawing/2014/main" id="{40EC08D5-EAD8-44BD-AC13-14E6947DDB88}"/>
              </a:ext>
            </a:extLst>
          </p:cNvPr>
          <p:cNvSpPr/>
          <p:nvPr/>
        </p:nvSpPr>
        <p:spPr>
          <a:xfrm>
            <a:off x="4363114" y="4450397"/>
            <a:ext cx="2840172"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接口</a:t>
            </a: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ID</a:t>
            </a:r>
            <a:endPar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2" name="矩形 6">
            <a:extLst>
              <a:ext uri="{FF2B5EF4-FFF2-40B4-BE49-F238E27FC236}">
                <a16:creationId xmlns:a16="http://schemas.microsoft.com/office/drawing/2014/main" id="{A84A3E19-B7FA-467F-A5F2-28DD435A4E8F}"/>
              </a:ext>
            </a:extLst>
          </p:cNvPr>
          <p:cNvSpPr/>
          <p:nvPr/>
        </p:nvSpPr>
        <p:spPr>
          <a:xfrm>
            <a:off x="4393453" y="3768452"/>
            <a:ext cx="651140" cy="276999"/>
          </a:xfrm>
          <a:prstGeom prst="rect">
            <a:avLst/>
          </a:prstGeom>
        </p:spPr>
        <p:txBody>
          <a:bodyPr wrap="none">
            <a:spAutoFit/>
          </a:bodyPr>
          <a:lstStyle/>
          <a:p>
            <a:pPr eaLnBrk="1" fontAlgn="auto" hangingPunct="1">
              <a:spcBef>
                <a:spcPts val="0"/>
              </a:spcBef>
              <a:spcAft>
                <a:spcPts val="0"/>
              </a:spcAft>
            </a:pPr>
            <a:r>
              <a:rPr lang="en-US" altLang="zh-CN" sz="1200" dirty="0">
                <a:latin typeface="微软雅黑" panose="020B0503020204020204" pitchFamily="34" charset="-122"/>
                <a:ea typeface="微软雅黑" panose="020B0503020204020204" pitchFamily="34" charset="-122"/>
                <a:cs typeface="Arial" pitchFamily="34" charset="0"/>
              </a:rPr>
              <a:t>128bit</a:t>
            </a:r>
            <a:endParaRPr lang="zh-CN" altLang="en-US" sz="1200" dirty="0">
              <a:latin typeface="微软雅黑" panose="020B0503020204020204" pitchFamily="34" charset="-122"/>
              <a:ea typeface="微软雅黑" panose="020B0503020204020204" pitchFamily="34" charset="-122"/>
            </a:endParaRPr>
          </a:p>
        </p:txBody>
      </p:sp>
      <p:cxnSp>
        <p:nvCxnSpPr>
          <p:cNvPr id="23" name="直接连接符 7">
            <a:extLst>
              <a:ext uri="{FF2B5EF4-FFF2-40B4-BE49-F238E27FC236}">
                <a16:creationId xmlns:a16="http://schemas.microsoft.com/office/drawing/2014/main" id="{FD1E958A-D8C3-4264-9C56-0679C38CCC9D}"/>
              </a:ext>
            </a:extLst>
          </p:cNvPr>
          <p:cNvCxnSpPr/>
          <p:nvPr/>
        </p:nvCxnSpPr>
        <p:spPr>
          <a:xfrm>
            <a:off x="2387587" y="3947493"/>
            <a:ext cx="0" cy="472698"/>
          </a:xfrm>
          <a:prstGeom prst="line">
            <a:avLst/>
          </a:prstGeom>
          <a:noFill/>
          <a:ln w="12700" cap="flat" cmpd="sng" algn="ctr">
            <a:solidFill>
              <a:sysClr val="window" lastClr="FFFFFF">
                <a:lumMod val="65000"/>
              </a:sysClr>
            </a:solidFill>
            <a:prstDash val="solid"/>
            <a:miter lim="800000"/>
          </a:ln>
          <a:effectLst/>
        </p:spPr>
      </p:cxnSp>
      <p:cxnSp>
        <p:nvCxnSpPr>
          <p:cNvPr id="24" name="直接连接符 8">
            <a:extLst>
              <a:ext uri="{FF2B5EF4-FFF2-40B4-BE49-F238E27FC236}">
                <a16:creationId xmlns:a16="http://schemas.microsoft.com/office/drawing/2014/main" id="{7CAA9460-20E1-4547-AAC5-C4AE7C5ED8CF}"/>
              </a:ext>
            </a:extLst>
          </p:cNvPr>
          <p:cNvCxnSpPr/>
          <p:nvPr/>
        </p:nvCxnSpPr>
        <p:spPr>
          <a:xfrm>
            <a:off x="7203285" y="3824708"/>
            <a:ext cx="0" cy="595483"/>
          </a:xfrm>
          <a:prstGeom prst="line">
            <a:avLst/>
          </a:prstGeom>
          <a:noFill/>
          <a:ln w="12700" cap="flat" cmpd="sng" algn="ctr">
            <a:solidFill>
              <a:sysClr val="window" lastClr="FFFFFF">
                <a:lumMod val="65000"/>
              </a:sysClr>
            </a:solidFill>
            <a:prstDash val="solid"/>
            <a:miter lim="800000"/>
          </a:ln>
          <a:effectLst/>
        </p:spPr>
      </p:cxnSp>
      <p:cxnSp>
        <p:nvCxnSpPr>
          <p:cNvPr id="25" name="直接箭头连接符 9">
            <a:extLst>
              <a:ext uri="{FF2B5EF4-FFF2-40B4-BE49-F238E27FC236}">
                <a16:creationId xmlns:a16="http://schemas.microsoft.com/office/drawing/2014/main" id="{F72C551F-C7D6-447B-9656-FB4BC65EC936}"/>
              </a:ext>
            </a:extLst>
          </p:cNvPr>
          <p:cNvCxnSpPr/>
          <p:nvPr/>
        </p:nvCxnSpPr>
        <p:spPr>
          <a:xfrm>
            <a:off x="2387588" y="4041068"/>
            <a:ext cx="4815698"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cxnSp>
        <p:nvCxnSpPr>
          <p:cNvPr id="26" name="直接箭头连接符 10">
            <a:extLst>
              <a:ext uri="{FF2B5EF4-FFF2-40B4-BE49-F238E27FC236}">
                <a16:creationId xmlns:a16="http://schemas.microsoft.com/office/drawing/2014/main" id="{CE2C0F71-429B-4357-B57E-4AD7BE0F0D61}"/>
              </a:ext>
            </a:extLst>
          </p:cNvPr>
          <p:cNvCxnSpPr/>
          <p:nvPr/>
        </p:nvCxnSpPr>
        <p:spPr>
          <a:xfrm>
            <a:off x="4363114" y="4310506"/>
            <a:ext cx="2840172"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cxnSp>
        <p:nvCxnSpPr>
          <p:cNvPr id="27" name="直接连接符 11">
            <a:extLst>
              <a:ext uri="{FF2B5EF4-FFF2-40B4-BE49-F238E27FC236}">
                <a16:creationId xmlns:a16="http://schemas.microsoft.com/office/drawing/2014/main" id="{45A86B0F-4459-472D-9708-5999361A42D5}"/>
              </a:ext>
            </a:extLst>
          </p:cNvPr>
          <p:cNvCxnSpPr/>
          <p:nvPr/>
        </p:nvCxnSpPr>
        <p:spPr>
          <a:xfrm>
            <a:off x="4363114" y="4173072"/>
            <a:ext cx="0" cy="247119"/>
          </a:xfrm>
          <a:prstGeom prst="line">
            <a:avLst/>
          </a:prstGeom>
          <a:noFill/>
          <a:ln w="12700" cap="flat" cmpd="sng" algn="ctr">
            <a:solidFill>
              <a:sysClr val="window" lastClr="FFFFFF">
                <a:lumMod val="65000"/>
              </a:sysClr>
            </a:solidFill>
            <a:prstDash val="solid"/>
            <a:miter lim="800000"/>
          </a:ln>
          <a:effectLst/>
        </p:spPr>
      </p:cxnSp>
      <p:sp>
        <p:nvSpPr>
          <p:cNvPr id="28" name="矩形 12">
            <a:extLst>
              <a:ext uri="{FF2B5EF4-FFF2-40B4-BE49-F238E27FC236}">
                <a16:creationId xmlns:a16="http://schemas.microsoft.com/office/drawing/2014/main" id="{EC5F8B93-5F0A-49AC-A0DE-E3E0F67DCF3C}"/>
              </a:ext>
            </a:extLst>
          </p:cNvPr>
          <p:cNvSpPr/>
          <p:nvPr/>
        </p:nvSpPr>
        <p:spPr>
          <a:xfrm>
            <a:off x="5580872" y="4062257"/>
            <a:ext cx="561372" cy="276999"/>
          </a:xfrm>
          <a:prstGeom prst="rect">
            <a:avLst/>
          </a:prstGeom>
        </p:spPr>
        <p:txBody>
          <a:bodyPr wrap="none">
            <a:spAutoFit/>
          </a:bodyPr>
          <a:lstStyle/>
          <a:p>
            <a:pPr eaLnBrk="1" fontAlgn="auto" hangingPunct="1">
              <a:spcBef>
                <a:spcPts val="0"/>
              </a:spcBef>
              <a:spcAft>
                <a:spcPts val="0"/>
              </a:spcAft>
            </a:pPr>
            <a:r>
              <a:rPr lang="en-US" altLang="zh-CN" sz="1200">
                <a:latin typeface="微软雅黑" panose="020B0503020204020204" pitchFamily="34" charset="-122"/>
                <a:ea typeface="微软雅黑" panose="020B0503020204020204" pitchFamily="34" charset="-122"/>
                <a:cs typeface="Arial" pitchFamily="34" charset="0"/>
              </a:rPr>
              <a:t>64bit</a:t>
            </a:r>
            <a:endParaRPr lang="zh-CN" altLang="en-US" sz="1200">
              <a:latin typeface="微软雅黑" panose="020B0503020204020204" pitchFamily="34" charset="-122"/>
              <a:ea typeface="微软雅黑" panose="020B0503020204020204" pitchFamily="34" charset="-122"/>
            </a:endParaRPr>
          </a:p>
        </p:txBody>
      </p:sp>
      <p:sp>
        <p:nvSpPr>
          <p:cNvPr id="29" name="矩形 13">
            <a:extLst>
              <a:ext uri="{FF2B5EF4-FFF2-40B4-BE49-F238E27FC236}">
                <a16:creationId xmlns:a16="http://schemas.microsoft.com/office/drawing/2014/main" id="{512857BB-7148-4725-9B1F-836D85AB7984}"/>
              </a:ext>
            </a:extLst>
          </p:cNvPr>
          <p:cNvSpPr/>
          <p:nvPr/>
        </p:nvSpPr>
        <p:spPr>
          <a:xfrm>
            <a:off x="1445562" y="4455805"/>
            <a:ext cx="907621" cy="307777"/>
          </a:xfrm>
          <a:prstGeom prst="rect">
            <a:avLst/>
          </a:prstGeom>
        </p:spPr>
        <p:txBody>
          <a:bodyPr wrap="none">
            <a:spAutoFit/>
          </a:bodyPr>
          <a:lstStyle/>
          <a:p>
            <a:pPr algn="r" eaLnBrk="1" fontAlgn="auto" hangingPunct="1">
              <a:spcBef>
                <a:spcPts val="0"/>
              </a:spcBef>
              <a:spcAft>
                <a:spcPts val="0"/>
              </a:spcAft>
            </a:pP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a:t>
            </a:r>
          </a:p>
        </p:txBody>
      </p:sp>
      <p:sp>
        <p:nvSpPr>
          <p:cNvPr id="30" name="矩形 14">
            <a:extLst>
              <a:ext uri="{FF2B5EF4-FFF2-40B4-BE49-F238E27FC236}">
                <a16:creationId xmlns:a16="http://schemas.microsoft.com/office/drawing/2014/main" id="{662229E6-7067-4AC6-9814-AA2EEF8241DE}"/>
              </a:ext>
            </a:extLst>
          </p:cNvPr>
          <p:cNvSpPr/>
          <p:nvPr/>
        </p:nvSpPr>
        <p:spPr>
          <a:xfrm>
            <a:off x="2387587"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FF02</a:t>
            </a:r>
            <a:endPar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31" name="矩形 15">
            <a:extLst>
              <a:ext uri="{FF2B5EF4-FFF2-40B4-BE49-F238E27FC236}">
                <a16:creationId xmlns:a16="http://schemas.microsoft.com/office/drawing/2014/main" id="{02F41A19-A3C7-43EB-9333-245AF9D016A8}"/>
              </a:ext>
            </a:extLst>
          </p:cNvPr>
          <p:cNvSpPr/>
          <p:nvPr/>
        </p:nvSpPr>
        <p:spPr>
          <a:xfrm>
            <a:off x="5872726" y="5478445"/>
            <a:ext cx="1330559"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32" name="矩形 16">
            <a:extLst>
              <a:ext uri="{FF2B5EF4-FFF2-40B4-BE49-F238E27FC236}">
                <a16:creationId xmlns:a16="http://schemas.microsoft.com/office/drawing/2014/main" id="{757A9103-D288-4D6D-A5FE-A325F2F84FCE}"/>
              </a:ext>
            </a:extLst>
          </p:cNvPr>
          <p:cNvSpPr/>
          <p:nvPr/>
        </p:nvSpPr>
        <p:spPr>
          <a:xfrm>
            <a:off x="1049713" y="5382253"/>
            <a:ext cx="1303471" cy="738664"/>
          </a:xfrm>
          <a:prstGeom prst="rect">
            <a:avLst/>
          </a:prstGeom>
        </p:spPr>
        <p:txBody>
          <a:bodyPr wrap="square">
            <a:spAutoFit/>
          </a:bodyPr>
          <a:lstStyle/>
          <a:p>
            <a:pPr algn="r" eaLnBrk="1" fontAlgn="auto" hangingPunct="1">
              <a:spcBef>
                <a:spcPts val="0"/>
              </a:spcBef>
              <a:spcAft>
                <a:spcPts val="0"/>
              </a:spcAft>
            </a:pPr>
            <a:r>
              <a:rPr lang="zh-CN" altLang="en-US" sz="1400" dirty="0">
                <a:latin typeface="微软雅黑" panose="020B0503020204020204" pitchFamily="34" charset="-122"/>
                <a:ea typeface="微软雅黑" panose="020B0503020204020204" pitchFamily="34" charset="-122"/>
              </a:rPr>
              <a:t>该</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地址对应的被请求节点组播地址</a:t>
            </a:r>
          </a:p>
        </p:txBody>
      </p:sp>
      <p:cxnSp>
        <p:nvCxnSpPr>
          <p:cNvPr id="33" name="直接连接符 17">
            <a:extLst>
              <a:ext uri="{FF2B5EF4-FFF2-40B4-BE49-F238E27FC236}">
                <a16:creationId xmlns:a16="http://schemas.microsoft.com/office/drawing/2014/main" id="{5C559DB2-1787-462B-8A54-74DD1ADF7DEE}"/>
              </a:ext>
            </a:extLst>
          </p:cNvPr>
          <p:cNvCxnSpPr/>
          <p:nvPr/>
        </p:nvCxnSpPr>
        <p:spPr>
          <a:xfrm>
            <a:off x="2387587" y="5866184"/>
            <a:ext cx="0" cy="390659"/>
          </a:xfrm>
          <a:prstGeom prst="line">
            <a:avLst/>
          </a:prstGeom>
          <a:noFill/>
          <a:ln w="12700" cap="flat" cmpd="sng" algn="ctr">
            <a:solidFill>
              <a:sysClr val="window" lastClr="FFFFFF">
                <a:lumMod val="65000"/>
              </a:sysClr>
            </a:solidFill>
            <a:prstDash val="solid"/>
            <a:miter lim="800000"/>
          </a:ln>
          <a:effectLst/>
        </p:spPr>
      </p:cxnSp>
      <p:cxnSp>
        <p:nvCxnSpPr>
          <p:cNvPr id="34" name="直接连接符 18">
            <a:extLst>
              <a:ext uri="{FF2B5EF4-FFF2-40B4-BE49-F238E27FC236}">
                <a16:creationId xmlns:a16="http://schemas.microsoft.com/office/drawing/2014/main" id="{E2C530C5-B839-4D05-805F-6D756D9202A0}"/>
              </a:ext>
            </a:extLst>
          </p:cNvPr>
          <p:cNvCxnSpPr/>
          <p:nvPr/>
        </p:nvCxnSpPr>
        <p:spPr>
          <a:xfrm>
            <a:off x="7203285" y="5843424"/>
            <a:ext cx="0" cy="436178"/>
          </a:xfrm>
          <a:prstGeom prst="line">
            <a:avLst/>
          </a:prstGeom>
          <a:noFill/>
          <a:ln w="12700" cap="flat" cmpd="sng" algn="ctr">
            <a:solidFill>
              <a:sysClr val="window" lastClr="FFFFFF">
                <a:lumMod val="65000"/>
              </a:sysClr>
            </a:solidFill>
            <a:prstDash val="solid"/>
            <a:miter lim="800000"/>
          </a:ln>
          <a:effectLst/>
        </p:spPr>
      </p:cxnSp>
      <p:cxnSp>
        <p:nvCxnSpPr>
          <p:cNvPr id="35" name="直接箭头连接符 19">
            <a:extLst>
              <a:ext uri="{FF2B5EF4-FFF2-40B4-BE49-F238E27FC236}">
                <a16:creationId xmlns:a16="http://schemas.microsoft.com/office/drawing/2014/main" id="{F28191B7-FB16-4813-BD4B-C3088FE1A299}"/>
              </a:ext>
            </a:extLst>
          </p:cNvPr>
          <p:cNvCxnSpPr/>
          <p:nvPr/>
        </p:nvCxnSpPr>
        <p:spPr>
          <a:xfrm>
            <a:off x="2387588" y="6198301"/>
            <a:ext cx="3485140"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cxnSp>
        <p:nvCxnSpPr>
          <p:cNvPr id="36" name="直接连接符 20">
            <a:extLst>
              <a:ext uri="{FF2B5EF4-FFF2-40B4-BE49-F238E27FC236}">
                <a16:creationId xmlns:a16="http://schemas.microsoft.com/office/drawing/2014/main" id="{A964DB67-2FCC-4F1B-80E0-329303AE5484}"/>
              </a:ext>
            </a:extLst>
          </p:cNvPr>
          <p:cNvCxnSpPr/>
          <p:nvPr/>
        </p:nvCxnSpPr>
        <p:spPr>
          <a:xfrm>
            <a:off x="5872726" y="5866184"/>
            <a:ext cx="0" cy="390659"/>
          </a:xfrm>
          <a:prstGeom prst="line">
            <a:avLst/>
          </a:prstGeom>
          <a:noFill/>
          <a:ln w="12700" cap="flat" cmpd="sng" algn="ctr">
            <a:solidFill>
              <a:sysClr val="window" lastClr="FFFFFF">
                <a:lumMod val="65000"/>
              </a:sysClr>
            </a:solidFill>
            <a:prstDash val="solid"/>
            <a:miter lim="800000"/>
          </a:ln>
          <a:effectLst/>
        </p:spPr>
      </p:cxnSp>
      <p:sp>
        <p:nvSpPr>
          <p:cNvPr id="37" name="矩形 21">
            <a:extLst>
              <a:ext uri="{FF2B5EF4-FFF2-40B4-BE49-F238E27FC236}">
                <a16:creationId xmlns:a16="http://schemas.microsoft.com/office/drawing/2014/main" id="{BFE41472-B515-416C-9335-B76D83471566}"/>
              </a:ext>
            </a:extLst>
          </p:cNvPr>
          <p:cNvSpPr/>
          <p:nvPr/>
        </p:nvSpPr>
        <p:spPr>
          <a:xfrm>
            <a:off x="3870837" y="5893441"/>
            <a:ext cx="651140" cy="276999"/>
          </a:xfrm>
          <a:prstGeom prst="rect">
            <a:avLst/>
          </a:prstGeom>
        </p:spPr>
        <p:txBody>
          <a:bodyPr wrap="none">
            <a:spAutoFit/>
          </a:bodyPr>
          <a:lstStyle/>
          <a:p>
            <a:pPr eaLnBrk="1" fontAlgn="auto" hangingPunct="1">
              <a:spcBef>
                <a:spcPts val="0"/>
              </a:spcBef>
              <a:spcAft>
                <a:spcPts val="0"/>
              </a:spcAft>
            </a:pPr>
            <a:r>
              <a:rPr lang="en-US" altLang="zh-CN" sz="1200" dirty="0">
                <a:latin typeface="微软雅黑" panose="020B0503020204020204" pitchFamily="34" charset="-122"/>
                <a:ea typeface="微软雅黑" panose="020B0503020204020204" pitchFamily="34" charset="-122"/>
                <a:cs typeface="Arial" pitchFamily="34" charset="0"/>
              </a:rPr>
              <a:t>104bit</a:t>
            </a:r>
            <a:endParaRPr lang="zh-CN" altLang="en-US" sz="1200" dirty="0">
              <a:latin typeface="微软雅黑" panose="020B0503020204020204" pitchFamily="34" charset="-122"/>
              <a:ea typeface="微软雅黑" panose="020B0503020204020204" pitchFamily="34" charset="-122"/>
            </a:endParaRPr>
          </a:p>
        </p:txBody>
      </p:sp>
      <p:cxnSp>
        <p:nvCxnSpPr>
          <p:cNvPr id="38" name="直接箭头连接符 22">
            <a:extLst>
              <a:ext uri="{FF2B5EF4-FFF2-40B4-BE49-F238E27FC236}">
                <a16:creationId xmlns:a16="http://schemas.microsoft.com/office/drawing/2014/main" id="{A63A6919-E111-4AC9-99C6-38ED72EAE907}"/>
              </a:ext>
            </a:extLst>
          </p:cNvPr>
          <p:cNvCxnSpPr/>
          <p:nvPr/>
        </p:nvCxnSpPr>
        <p:spPr>
          <a:xfrm>
            <a:off x="5872726" y="6198301"/>
            <a:ext cx="1330559"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sp>
        <p:nvSpPr>
          <p:cNvPr id="39" name="矩形 23">
            <a:extLst>
              <a:ext uri="{FF2B5EF4-FFF2-40B4-BE49-F238E27FC236}">
                <a16:creationId xmlns:a16="http://schemas.microsoft.com/office/drawing/2014/main" id="{0AA1973C-AA65-4E6C-B45C-F8B74031067D}"/>
              </a:ext>
            </a:extLst>
          </p:cNvPr>
          <p:cNvSpPr/>
          <p:nvPr/>
        </p:nvSpPr>
        <p:spPr>
          <a:xfrm>
            <a:off x="6366260" y="5893441"/>
            <a:ext cx="561372" cy="276999"/>
          </a:xfrm>
          <a:prstGeom prst="rect">
            <a:avLst/>
          </a:prstGeom>
        </p:spPr>
        <p:txBody>
          <a:bodyPr wrap="none">
            <a:spAutoFit/>
          </a:bodyPr>
          <a:lstStyle/>
          <a:p>
            <a:pPr eaLnBrk="1" fontAlgn="auto" hangingPunct="1">
              <a:spcBef>
                <a:spcPts val="0"/>
              </a:spcBef>
              <a:spcAft>
                <a:spcPts val="0"/>
              </a:spcAft>
            </a:pPr>
            <a:r>
              <a:rPr lang="en-US" altLang="zh-CN" sz="1200">
                <a:latin typeface="微软雅黑" panose="020B0503020204020204" pitchFamily="34" charset="-122"/>
                <a:ea typeface="微软雅黑" panose="020B0503020204020204" pitchFamily="34" charset="-122"/>
                <a:cs typeface="Arial" pitchFamily="34" charset="0"/>
              </a:rPr>
              <a:t>24bit</a:t>
            </a:r>
            <a:endParaRPr lang="zh-CN" altLang="en-US" sz="1200">
              <a:latin typeface="微软雅黑" panose="020B0503020204020204" pitchFamily="34" charset="-122"/>
              <a:ea typeface="微软雅黑" panose="020B0503020204020204" pitchFamily="34" charset="-122"/>
            </a:endParaRPr>
          </a:p>
        </p:txBody>
      </p:sp>
      <p:sp>
        <p:nvSpPr>
          <p:cNvPr id="40" name="矩形 24">
            <a:extLst>
              <a:ext uri="{FF2B5EF4-FFF2-40B4-BE49-F238E27FC236}">
                <a16:creationId xmlns:a16="http://schemas.microsoft.com/office/drawing/2014/main" id="{3701CBF2-EAE7-49BF-A47A-1A4F713B90F5}"/>
              </a:ext>
            </a:extLst>
          </p:cNvPr>
          <p:cNvSpPr/>
          <p:nvPr/>
        </p:nvSpPr>
        <p:spPr>
          <a:xfrm>
            <a:off x="2891708"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1" name="矩形 25">
            <a:extLst>
              <a:ext uri="{FF2B5EF4-FFF2-40B4-BE49-F238E27FC236}">
                <a16:creationId xmlns:a16="http://schemas.microsoft.com/office/drawing/2014/main" id="{A3632230-320E-4440-930E-9D74936B3D12}"/>
              </a:ext>
            </a:extLst>
          </p:cNvPr>
          <p:cNvSpPr/>
          <p:nvPr/>
        </p:nvSpPr>
        <p:spPr>
          <a:xfrm>
            <a:off x="3395828"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2" name="矩形 26">
            <a:extLst>
              <a:ext uri="{FF2B5EF4-FFF2-40B4-BE49-F238E27FC236}">
                <a16:creationId xmlns:a16="http://schemas.microsoft.com/office/drawing/2014/main" id="{4A8BF38C-96DD-4E8E-B99B-23F9B1294221}"/>
              </a:ext>
            </a:extLst>
          </p:cNvPr>
          <p:cNvSpPr/>
          <p:nvPr/>
        </p:nvSpPr>
        <p:spPr>
          <a:xfrm>
            <a:off x="3899949" y="5478445"/>
            <a:ext cx="493503"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3" name="矩形 27">
            <a:extLst>
              <a:ext uri="{FF2B5EF4-FFF2-40B4-BE49-F238E27FC236}">
                <a16:creationId xmlns:a16="http://schemas.microsoft.com/office/drawing/2014/main" id="{0956A168-AFB2-44CE-B5CE-E3394DA03965}"/>
              </a:ext>
            </a:extLst>
          </p:cNvPr>
          <p:cNvSpPr/>
          <p:nvPr/>
        </p:nvSpPr>
        <p:spPr>
          <a:xfrm>
            <a:off x="4393452"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4" name="矩形 28">
            <a:extLst>
              <a:ext uri="{FF2B5EF4-FFF2-40B4-BE49-F238E27FC236}">
                <a16:creationId xmlns:a16="http://schemas.microsoft.com/office/drawing/2014/main" id="{1FCA70E5-2233-42F3-A840-F54FB796DC5E}"/>
              </a:ext>
            </a:extLst>
          </p:cNvPr>
          <p:cNvSpPr/>
          <p:nvPr/>
        </p:nvSpPr>
        <p:spPr>
          <a:xfrm>
            <a:off x="4868706"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0001</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5" name="矩形 29">
            <a:extLst>
              <a:ext uri="{FF2B5EF4-FFF2-40B4-BE49-F238E27FC236}">
                <a16:creationId xmlns:a16="http://schemas.microsoft.com/office/drawing/2014/main" id="{2BFF3158-DA89-4FBD-A2E4-CA86C94A0DE0}"/>
              </a:ext>
            </a:extLst>
          </p:cNvPr>
          <p:cNvSpPr/>
          <p:nvPr/>
        </p:nvSpPr>
        <p:spPr>
          <a:xfrm>
            <a:off x="5372827"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FF</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Rectangle 20">
            <a:extLst>
              <a:ext uri="{FF2B5EF4-FFF2-40B4-BE49-F238E27FC236}">
                <a16:creationId xmlns:a16="http://schemas.microsoft.com/office/drawing/2014/main" id="{28035D2D-C3F3-4FFF-A54C-D1C6522102A8}"/>
              </a:ext>
            </a:extLst>
          </p:cNvPr>
          <p:cNvSpPr>
            <a:spLocks noGrp="1" noChangeArrowheads="1"/>
          </p:cNvSpPr>
          <p:nvPr>
            <p:ph type="title"/>
          </p:nvPr>
        </p:nvSpPr>
        <p:spPr/>
        <p:txBody>
          <a:bodyPr/>
          <a:lstStyle/>
          <a:p>
            <a:r>
              <a:rPr lang="en-US" altLang="en-US"/>
              <a:t>IPv6任播地址</a:t>
            </a:r>
            <a:endParaRPr lang="zh-CN" altLang="en-US" dirty="0"/>
          </a:p>
        </p:txBody>
      </p:sp>
      <p:sp>
        <p:nvSpPr>
          <p:cNvPr id="1031" name="Rectangle 3">
            <a:extLst>
              <a:ext uri="{FF2B5EF4-FFF2-40B4-BE49-F238E27FC236}">
                <a16:creationId xmlns:a16="http://schemas.microsoft.com/office/drawing/2014/main" id="{16A587B7-7AD9-4ADA-AADC-39220E6E7340}"/>
              </a:ext>
            </a:extLst>
          </p:cNvPr>
          <p:cNvSpPr>
            <a:spLocks noGrp="1" noChangeArrowheads="1"/>
          </p:cNvSpPr>
          <p:nvPr>
            <p:ph type="body" sz="quarter" idx="10"/>
          </p:nvPr>
        </p:nvSpPr>
        <p:spPr>
          <a:xfrm>
            <a:off x="912286" y="1233488"/>
            <a:ext cx="5038360" cy="4680000"/>
          </a:xfrm>
        </p:spPr>
        <p:txBody>
          <a:bodyPr/>
          <a:lstStyle/>
          <a:p>
            <a:r>
              <a:rPr lang="zh-CN" altLang="en-US" dirty="0"/>
              <a:t>任播地址是</a:t>
            </a:r>
            <a:r>
              <a:rPr lang="en-US" altLang="zh-CN" dirty="0"/>
              <a:t>IPv6</a:t>
            </a:r>
            <a:r>
              <a:rPr lang="zh-CN" altLang="en-US" dirty="0"/>
              <a:t>特有的地址类型，用来标识一组网络接口（通常属于不同的节点）。</a:t>
            </a:r>
            <a:endParaRPr lang="en-US" altLang="zh-CN" dirty="0"/>
          </a:p>
          <a:p>
            <a:r>
              <a:rPr lang="zh-CN" altLang="en-US" dirty="0"/>
              <a:t>发往任播的报文只会被发送到最近的一个接口。</a:t>
            </a:r>
          </a:p>
          <a:p>
            <a:r>
              <a:rPr lang="zh-CN" altLang="en-US" dirty="0"/>
              <a:t>任播地址与单播地址使用相同的地址空间，因此任播与单播的表示无任何区别；</a:t>
            </a:r>
            <a:endParaRPr lang="en-US" altLang="zh-CN" dirty="0"/>
          </a:p>
          <a:p>
            <a:r>
              <a:rPr lang="zh-CN" altLang="en-US" dirty="0"/>
              <a:t>配置时须明确表明是任播地址，以此区别单播和任播。</a:t>
            </a:r>
          </a:p>
        </p:txBody>
      </p:sp>
      <p:grpSp>
        <p:nvGrpSpPr>
          <p:cNvPr id="8" name="组合 7">
            <a:extLst>
              <a:ext uri="{FF2B5EF4-FFF2-40B4-BE49-F238E27FC236}">
                <a16:creationId xmlns:a16="http://schemas.microsoft.com/office/drawing/2014/main" id="{A4A68016-E70F-429D-831F-415C7F2C2BED}"/>
              </a:ext>
            </a:extLst>
          </p:cNvPr>
          <p:cNvGrpSpPr/>
          <p:nvPr/>
        </p:nvGrpSpPr>
        <p:grpSpPr>
          <a:xfrm>
            <a:off x="6119552" y="1309883"/>
            <a:ext cx="5240333" cy="2479153"/>
            <a:chOff x="1063647" y="3196480"/>
            <a:chExt cx="6049963" cy="2736851"/>
          </a:xfrm>
        </p:grpSpPr>
        <p:pic>
          <p:nvPicPr>
            <p:cNvPr id="1030" name="Picture 2" descr="4">
              <a:extLst>
                <a:ext uri="{FF2B5EF4-FFF2-40B4-BE49-F238E27FC236}">
                  <a16:creationId xmlns:a16="http://schemas.microsoft.com/office/drawing/2014/main" id="{56CC53EF-C9D8-40D0-8077-1E0C8D679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6266">
              <a:off x="1063647" y="4463306"/>
              <a:ext cx="36925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3">
              <a:extLst>
                <a:ext uri="{FF2B5EF4-FFF2-40B4-BE49-F238E27FC236}">
                  <a16:creationId xmlns:a16="http://schemas.microsoft.com/office/drawing/2014/main" id="{BA9C4A5E-69C5-437F-8910-DC3FFC8C49C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13385" y="3196480"/>
              <a:ext cx="180022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02A2E518-0CF7-43F4-979F-23DFD72C408C}"/>
                </a:ext>
              </a:extLst>
            </p:cNvPr>
            <p:cNvSpPr>
              <a:spLocks noChangeShapeType="1"/>
            </p:cNvSpPr>
            <p:nvPr/>
          </p:nvSpPr>
          <p:spPr bwMode="auto">
            <a:xfrm>
              <a:off x="1579584" y="5120530"/>
              <a:ext cx="123190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9">
              <a:extLst>
                <a:ext uri="{FF2B5EF4-FFF2-40B4-BE49-F238E27FC236}">
                  <a16:creationId xmlns:a16="http://schemas.microsoft.com/office/drawing/2014/main" id="{26141227-3CFE-44E6-B9F8-CF2875A51606}"/>
                </a:ext>
              </a:extLst>
            </p:cNvPr>
            <p:cNvSpPr>
              <a:spLocks noChangeShapeType="1"/>
            </p:cNvSpPr>
            <p:nvPr/>
          </p:nvSpPr>
          <p:spPr bwMode="auto">
            <a:xfrm rot="452384">
              <a:off x="1908196" y="4952256"/>
              <a:ext cx="0" cy="168275"/>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 name="Line 10">
              <a:extLst>
                <a:ext uri="{FF2B5EF4-FFF2-40B4-BE49-F238E27FC236}">
                  <a16:creationId xmlns:a16="http://schemas.microsoft.com/office/drawing/2014/main" id="{BF932815-F9CC-4F90-A68D-B27F08761BFD}"/>
                </a:ext>
              </a:extLst>
            </p:cNvPr>
            <p:cNvSpPr>
              <a:spLocks noChangeShapeType="1"/>
            </p:cNvSpPr>
            <p:nvPr/>
          </p:nvSpPr>
          <p:spPr bwMode="auto">
            <a:xfrm rot="470470">
              <a:off x="2646384" y="5120530"/>
              <a:ext cx="0" cy="252412"/>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 name="Line 11">
              <a:extLst>
                <a:ext uri="{FF2B5EF4-FFF2-40B4-BE49-F238E27FC236}">
                  <a16:creationId xmlns:a16="http://schemas.microsoft.com/office/drawing/2014/main" id="{E4739D2D-6434-4049-9815-B3CE9EC65B21}"/>
                </a:ext>
              </a:extLst>
            </p:cNvPr>
            <p:cNvSpPr>
              <a:spLocks noChangeShapeType="1"/>
            </p:cNvSpPr>
            <p:nvPr/>
          </p:nvSpPr>
          <p:spPr bwMode="auto">
            <a:xfrm flipH="1">
              <a:off x="2974997" y="5541217"/>
              <a:ext cx="574675" cy="0"/>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13">
              <a:extLst>
                <a:ext uri="{FF2B5EF4-FFF2-40B4-BE49-F238E27FC236}">
                  <a16:creationId xmlns:a16="http://schemas.microsoft.com/office/drawing/2014/main" id="{326E76C1-9544-476F-8251-F0F661A0C874}"/>
                </a:ext>
              </a:extLst>
            </p:cNvPr>
            <p:cNvSpPr>
              <a:spLocks noChangeShapeType="1"/>
            </p:cNvSpPr>
            <p:nvPr/>
          </p:nvSpPr>
          <p:spPr bwMode="auto">
            <a:xfrm rot="461983">
              <a:off x="3549671" y="5120530"/>
              <a:ext cx="0" cy="588962"/>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Line 14">
              <a:extLst>
                <a:ext uri="{FF2B5EF4-FFF2-40B4-BE49-F238E27FC236}">
                  <a16:creationId xmlns:a16="http://schemas.microsoft.com/office/drawing/2014/main" id="{4762FBA5-CDFA-4D82-BFAA-1FB78A87058D}"/>
                </a:ext>
              </a:extLst>
            </p:cNvPr>
            <p:cNvSpPr>
              <a:spLocks noChangeShapeType="1"/>
            </p:cNvSpPr>
            <p:nvPr/>
          </p:nvSpPr>
          <p:spPr bwMode="auto">
            <a:xfrm rot="1106097" flipH="1">
              <a:off x="3549672" y="5288805"/>
              <a:ext cx="246063" cy="0"/>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9743" name="AutoShape 15">
              <a:extLst>
                <a:ext uri="{FF2B5EF4-FFF2-40B4-BE49-F238E27FC236}">
                  <a16:creationId xmlns:a16="http://schemas.microsoft.com/office/drawing/2014/main" id="{AAF0212D-73A9-4615-A8F1-EEAA3F9025D8}"/>
                </a:ext>
              </a:extLst>
            </p:cNvPr>
            <p:cNvSpPr>
              <a:spLocks noChangeArrowheads="1"/>
            </p:cNvSpPr>
            <p:nvPr/>
          </p:nvSpPr>
          <p:spPr bwMode="auto">
            <a:xfrm rot="20167961">
              <a:off x="3368697" y="3990231"/>
              <a:ext cx="2303463" cy="574675"/>
            </a:xfrm>
            <a:prstGeom prst="leftArrow">
              <a:avLst>
                <a:gd name="adj1" fmla="val 50000"/>
                <a:gd name="adj2" fmla="val 100207"/>
              </a:avLst>
            </a:prstGeom>
            <a:solidFill>
              <a:srgbClr val="C0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eaLnBrk="1" fontAlgn="base" hangingPunct="1"/>
              <a:r>
                <a:rPr kumimoji="1" lang="en-US" altLang="zh-CN" sz="1200" dirty="0">
                  <a:solidFill>
                    <a:schemeClr val="bg1"/>
                  </a:solidFill>
                  <a:latin typeface="微软雅黑" panose="020B0503020204020204" pitchFamily="34" charset="-122"/>
                  <a:ea typeface="微软雅黑" panose="020B0503020204020204" pitchFamily="34" charset="-122"/>
                </a:rPr>
                <a:t>Who’s Gateway?</a:t>
              </a:r>
            </a:p>
          </p:txBody>
        </p:sp>
        <p:sp>
          <p:nvSpPr>
            <p:cNvPr id="1609744" name="AutoShape 16">
              <a:extLst>
                <a:ext uri="{FF2B5EF4-FFF2-40B4-BE49-F238E27FC236}">
                  <a16:creationId xmlns:a16="http://schemas.microsoft.com/office/drawing/2014/main" id="{A604C372-6179-45C7-9BA7-DE2B2369782A}"/>
                </a:ext>
              </a:extLst>
            </p:cNvPr>
            <p:cNvSpPr>
              <a:spLocks noChangeArrowheads="1"/>
            </p:cNvSpPr>
            <p:nvPr/>
          </p:nvSpPr>
          <p:spPr bwMode="auto">
            <a:xfrm rot="19823308">
              <a:off x="4232297" y="4349006"/>
              <a:ext cx="2016125" cy="504825"/>
            </a:xfrm>
            <a:prstGeom prst="rightArrow">
              <a:avLst>
                <a:gd name="adj1" fmla="val 50000"/>
                <a:gd name="adj2" fmla="val 99843"/>
              </a:avLst>
            </a:prstGeom>
            <a:solidFill>
              <a:srgbClr val="C0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eaLnBrk="1" fontAlgn="base" hangingPunct="1"/>
              <a:r>
                <a:rPr kumimoji="1" lang="en-US" altLang="zh-CN" sz="1200">
                  <a:solidFill>
                    <a:schemeClr val="bg1"/>
                  </a:solidFill>
                  <a:latin typeface="微软雅黑" panose="020B0503020204020204" pitchFamily="34" charset="-122"/>
                  <a:ea typeface="微软雅黑" panose="020B0503020204020204" pitchFamily="34" charset="-122"/>
                </a:rPr>
                <a:t>I’m nearest one.</a:t>
              </a:r>
            </a:p>
          </p:txBody>
        </p:sp>
      </p:grpSp>
      <p:graphicFrame>
        <p:nvGraphicFramePr>
          <p:cNvPr id="31" name="表格 30">
            <a:extLst>
              <a:ext uri="{FF2B5EF4-FFF2-40B4-BE49-F238E27FC236}">
                <a16:creationId xmlns:a16="http://schemas.microsoft.com/office/drawing/2014/main" id="{2EF3CF9A-A752-442F-9A57-54FFA8CE605D}"/>
              </a:ext>
            </a:extLst>
          </p:cNvPr>
          <p:cNvGraphicFramePr>
            <a:graphicFrameLocks noGrp="1"/>
          </p:cNvGraphicFramePr>
          <p:nvPr>
            <p:extLst>
              <p:ext uri="{D42A27DB-BD31-4B8C-83A1-F6EECF244321}">
                <p14:modId xmlns:p14="http://schemas.microsoft.com/office/powerpoint/2010/main" val="3434577639"/>
              </p:ext>
            </p:extLst>
          </p:nvPr>
        </p:nvGraphicFramePr>
        <p:xfrm>
          <a:off x="6119552" y="5243317"/>
          <a:ext cx="5328592" cy="30480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itchFamily="34" charset="-122"/>
                          <a:ea typeface="微软雅黑" pitchFamily="34" charset="-122"/>
                        </a:rPr>
                        <a:t>Subnet</a:t>
                      </a:r>
                      <a:r>
                        <a:rPr lang="en-US" altLang="zh-CN" sz="1400" b="0" baseline="0" dirty="0">
                          <a:solidFill>
                            <a:schemeClr val="tx1"/>
                          </a:solidFill>
                          <a:latin typeface="微软雅黑" pitchFamily="34" charset="-122"/>
                          <a:ea typeface="微软雅黑" pitchFamily="34" charset="-122"/>
                        </a:rPr>
                        <a:t> </a:t>
                      </a:r>
                      <a:r>
                        <a:rPr lang="en-US" altLang="zh-CN" sz="1400" b="0" dirty="0">
                          <a:solidFill>
                            <a:schemeClr val="tx1"/>
                          </a:solidFill>
                          <a:latin typeface="微软雅黑" pitchFamily="34" charset="-122"/>
                          <a:ea typeface="微软雅黑" pitchFamily="34" charset="-122"/>
                        </a:rPr>
                        <a:t>prefix</a:t>
                      </a:r>
                      <a:endParaRPr lang="zh-CN" altLang="en-US" sz="14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微软雅黑" pitchFamily="34" charset="-122"/>
                          <a:ea typeface="微软雅黑" pitchFamily="34" charset="-122"/>
                          <a:cs typeface="+mn-cs"/>
                        </a:rPr>
                        <a:t>0</a:t>
                      </a:r>
                      <a:endParaRPr lang="zh-CN" altLang="en-US" sz="1400" b="0" kern="1200" dirty="0">
                        <a:solidFill>
                          <a:schemeClr val="tx1"/>
                        </a:solidFill>
                        <a:latin typeface="微软雅黑" pitchFamily="34" charset="-122"/>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32" name="直接连接符 31">
            <a:extLst>
              <a:ext uri="{FF2B5EF4-FFF2-40B4-BE49-F238E27FC236}">
                <a16:creationId xmlns:a16="http://schemas.microsoft.com/office/drawing/2014/main" id="{2DE126B6-CF87-4D36-843A-99AF61FBD31D}"/>
              </a:ext>
            </a:extLst>
          </p:cNvPr>
          <p:cNvCxnSpPr/>
          <p:nvPr/>
        </p:nvCxnSpPr>
        <p:spPr bwMode="auto">
          <a:xfrm>
            <a:off x="8855856" y="4612013"/>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48D03533-52E8-4F53-A67E-9C0A7FACE375}"/>
              </a:ext>
            </a:extLst>
          </p:cNvPr>
          <p:cNvCxnSpPr/>
          <p:nvPr/>
        </p:nvCxnSpPr>
        <p:spPr bwMode="auto">
          <a:xfrm>
            <a:off x="11448144" y="4595245"/>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E54949E7-C89F-4ECD-B071-2A17520C80E9}"/>
              </a:ext>
            </a:extLst>
          </p:cNvPr>
          <p:cNvCxnSpPr/>
          <p:nvPr/>
        </p:nvCxnSpPr>
        <p:spPr bwMode="auto">
          <a:xfrm>
            <a:off x="6119552" y="4595245"/>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84391B9D-92F8-4B8C-9D46-9FC7E65FEBA8}"/>
              </a:ext>
            </a:extLst>
          </p:cNvPr>
          <p:cNvCxnSpPr/>
          <p:nvPr/>
        </p:nvCxnSpPr>
        <p:spPr bwMode="auto">
          <a:xfrm>
            <a:off x="6119552" y="4955285"/>
            <a:ext cx="2736000"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6DB2B295-AD0E-484D-847B-F41CCDF18880}"/>
              </a:ext>
            </a:extLst>
          </p:cNvPr>
          <p:cNvCxnSpPr/>
          <p:nvPr/>
        </p:nvCxnSpPr>
        <p:spPr bwMode="auto">
          <a:xfrm>
            <a:off x="8855856" y="4955285"/>
            <a:ext cx="2592000"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4EE665E7-257C-4C3D-A493-EDE6318DA675}"/>
              </a:ext>
            </a:extLst>
          </p:cNvPr>
          <p:cNvSpPr/>
          <p:nvPr/>
        </p:nvSpPr>
        <p:spPr bwMode="auto">
          <a:xfrm>
            <a:off x="7055656" y="4595245"/>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200" dirty="0">
                <a:latin typeface="微软雅黑" pitchFamily="34" charset="-122"/>
                <a:ea typeface="微软雅黑" pitchFamily="34" charset="-122"/>
              </a:rPr>
              <a:t>N bit</a:t>
            </a:r>
            <a:endParaRPr lang="zh-CN" altLang="en-US" sz="1200" dirty="0">
              <a:latin typeface="微软雅黑" pitchFamily="34" charset="-122"/>
              <a:ea typeface="微软雅黑" pitchFamily="34" charset="-122"/>
            </a:endParaRPr>
          </a:p>
        </p:txBody>
      </p:sp>
      <p:sp>
        <p:nvSpPr>
          <p:cNvPr id="38" name="矩形 37">
            <a:extLst>
              <a:ext uri="{FF2B5EF4-FFF2-40B4-BE49-F238E27FC236}">
                <a16:creationId xmlns:a16="http://schemas.microsoft.com/office/drawing/2014/main" id="{1BC15949-2A90-4C91-9D36-0181379DB29B}"/>
              </a:ext>
            </a:extLst>
          </p:cNvPr>
          <p:cNvSpPr/>
          <p:nvPr/>
        </p:nvSpPr>
        <p:spPr bwMode="auto">
          <a:xfrm>
            <a:off x="9503928" y="4595245"/>
            <a:ext cx="1296144"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200" dirty="0">
                <a:latin typeface="微软雅黑" pitchFamily="34" charset="-122"/>
                <a:ea typeface="微软雅黑" pitchFamily="34" charset="-122"/>
              </a:rPr>
              <a:t>128-N bit</a:t>
            </a:r>
            <a:endParaRPr lang="zh-CN" altLang="en-US" sz="1200" dirty="0">
              <a:latin typeface="微软雅黑" pitchFamily="34" charset="-122"/>
              <a:ea typeface="微软雅黑" pitchFamily="34" charset="-122"/>
            </a:endParaRPr>
          </a:p>
        </p:txBody>
      </p:sp>
      <p:pic>
        <p:nvPicPr>
          <p:cNvPr id="27" name="图片 26" descr="PC.png">
            <a:extLst>
              <a:ext uri="{FF2B5EF4-FFF2-40B4-BE49-F238E27FC236}">
                <a16:creationId xmlns:a16="http://schemas.microsoft.com/office/drawing/2014/main" id="{7174C75A-C751-4110-98B4-15FAAE207E5F}"/>
              </a:ext>
            </a:extLst>
          </p:cNvPr>
          <p:cNvPicPr>
            <a:picLocks noChangeAspect="1"/>
          </p:cNvPicPr>
          <p:nvPr/>
        </p:nvPicPr>
        <p:blipFill>
          <a:blip r:embed="rId5" cstate="print"/>
          <a:stretch>
            <a:fillRect/>
          </a:stretch>
        </p:blipFill>
        <p:spPr>
          <a:xfrm>
            <a:off x="10151856" y="1358272"/>
            <a:ext cx="703126" cy="540000"/>
          </a:xfrm>
          <a:prstGeom prst="rect">
            <a:avLst/>
          </a:prstGeom>
        </p:spPr>
      </p:pic>
      <p:pic>
        <p:nvPicPr>
          <p:cNvPr id="28" name="Picture 12" descr="E:\2016.01\1.12 扁平化图标\蓝色\AR-蓝色最新-40.png">
            <a:extLst>
              <a:ext uri="{FF2B5EF4-FFF2-40B4-BE49-F238E27FC236}">
                <a16:creationId xmlns:a16="http://schemas.microsoft.com/office/drawing/2014/main" id="{C0C2F0DC-2A3A-4E88-9224-2FF791613A5C}"/>
              </a:ext>
            </a:extLst>
          </p:cNvPr>
          <p:cNvPicPr>
            <a:picLocks noChangeAspect="1" noChangeArrowheads="1"/>
          </p:cNvPicPr>
          <p:nvPr/>
        </p:nvPicPr>
        <p:blipFill>
          <a:blip r:embed="rId6" cstate="print"/>
          <a:srcRect/>
          <a:stretch>
            <a:fillRect/>
          </a:stretch>
        </p:blipFill>
        <p:spPr bwMode="auto">
          <a:xfrm>
            <a:off x="8499483" y="3086777"/>
            <a:ext cx="528000" cy="432000"/>
          </a:xfrm>
          <a:prstGeom prst="rect">
            <a:avLst/>
          </a:prstGeom>
          <a:noFill/>
        </p:spPr>
      </p:pic>
      <p:pic>
        <p:nvPicPr>
          <p:cNvPr id="29" name="Picture 12" descr="E:\2016.01\1.12 扁平化图标\蓝色\AR-蓝色最新-40.png">
            <a:extLst>
              <a:ext uri="{FF2B5EF4-FFF2-40B4-BE49-F238E27FC236}">
                <a16:creationId xmlns:a16="http://schemas.microsoft.com/office/drawing/2014/main" id="{1FE4D390-6CA5-4683-B405-DBB993571B5C}"/>
              </a:ext>
            </a:extLst>
          </p:cNvPr>
          <p:cNvPicPr>
            <a:picLocks noChangeAspect="1" noChangeArrowheads="1"/>
          </p:cNvPicPr>
          <p:nvPr/>
        </p:nvPicPr>
        <p:blipFill>
          <a:blip r:embed="rId6" cstate="print"/>
          <a:srcRect/>
          <a:stretch>
            <a:fillRect/>
          </a:stretch>
        </p:blipFill>
        <p:spPr bwMode="auto">
          <a:xfrm>
            <a:off x="7260188" y="3160840"/>
            <a:ext cx="528000" cy="432000"/>
          </a:xfrm>
          <a:prstGeom prst="rect">
            <a:avLst/>
          </a:prstGeom>
          <a:noFill/>
        </p:spPr>
      </p:pic>
      <p:pic>
        <p:nvPicPr>
          <p:cNvPr id="30" name="Picture 12" descr="E:\2016.01\1.12 扁平化图标\蓝色\AR-蓝色最新-40.png">
            <a:extLst>
              <a:ext uri="{FF2B5EF4-FFF2-40B4-BE49-F238E27FC236}">
                <a16:creationId xmlns:a16="http://schemas.microsoft.com/office/drawing/2014/main" id="{F2AB0CF3-03C2-4DDD-B164-3E33F7A21466}"/>
              </a:ext>
            </a:extLst>
          </p:cNvPr>
          <p:cNvPicPr>
            <a:picLocks noChangeAspect="1" noChangeArrowheads="1"/>
          </p:cNvPicPr>
          <p:nvPr/>
        </p:nvPicPr>
        <p:blipFill>
          <a:blip r:embed="rId6" cstate="print"/>
          <a:srcRect/>
          <a:stretch>
            <a:fillRect/>
          </a:stretch>
        </p:blipFill>
        <p:spPr bwMode="auto">
          <a:xfrm>
            <a:off x="6576112" y="2456940"/>
            <a:ext cx="528000" cy="432000"/>
          </a:xfrm>
          <a:prstGeom prst="rect">
            <a:avLst/>
          </a:prstGeom>
          <a:noFill/>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报文格式</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基础配置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b="1" dirty="0"/>
              <a:t>IPv6</a:t>
            </a:r>
            <a:r>
              <a:rPr lang="zh-CN" altLang="en-US" b="1" dirty="0"/>
              <a:t>基础协议</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过渡技术</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p>
        </p:txBody>
      </p:sp>
    </p:spTree>
    <p:extLst>
      <p:ext uri="{BB962C8B-B14F-4D97-AF65-F5344CB8AC3E}">
        <p14:creationId xmlns:p14="http://schemas.microsoft.com/office/powerpoint/2010/main" val="136835645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9941049-09DD-472B-9754-95A5BFFD6F0F}"/>
              </a:ext>
            </a:extLst>
          </p:cNvPr>
          <p:cNvSpPr>
            <a:spLocks noGrp="1"/>
          </p:cNvSpPr>
          <p:nvPr>
            <p:ph type="title"/>
          </p:nvPr>
        </p:nvSpPr>
        <p:spPr/>
        <p:txBody>
          <a:bodyPr/>
          <a:lstStyle/>
          <a:p>
            <a:r>
              <a:rPr lang="en-US" altLang="zh-CN"/>
              <a:t>ICMPv6</a:t>
            </a:r>
            <a:r>
              <a:rPr lang="zh-CN" altLang="en-US"/>
              <a:t>概述</a:t>
            </a:r>
            <a:endParaRPr lang="zh-CN" altLang="en-US" dirty="0"/>
          </a:p>
        </p:txBody>
      </p:sp>
      <p:sp>
        <p:nvSpPr>
          <p:cNvPr id="4" name="文本占位符 3">
            <a:extLst>
              <a:ext uri="{FF2B5EF4-FFF2-40B4-BE49-F238E27FC236}">
                <a16:creationId xmlns:a16="http://schemas.microsoft.com/office/drawing/2014/main" id="{BB6D157E-7F17-48E5-96B4-3BCFB18D0AB3}"/>
              </a:ext>
            </a:extLst>
          </p:cNvPr>
          <p:cNvSpPr>
            <a:spLocks noGrp="1"/>
          </p:cNvSpPr>
          <p:nvPr>
            <p:ph type="body" sz="quarter" idx="10"/>
          </p:nvPr>
        </p:nvSpPr>
        <p:spPr>
          <a:xfrm>
            <a:off x="912285" y="1233488"/>
            <a:ext cx="5718149" cy="4680000"/>
          </a:xfrm>
        </p:spPr>
        <p:txBody>
          <a:bodyPr/>
          <a:lstStyle/>
          <a:p>
            <a:r>
              <a:rPr lang="en-US" altLang="zh-CN" dirty="0"/>
              <a:t>ICMPv6</a:t>
            </a:r>
            <a:r>
              <a:rPr lang="zh-CN" altLang="en-US" dirty="0"/>
              <a:t>是</a:t>
            </a:r>
            <a:r>
              <a:rPr lang="en-US" altLang="zh-CN" dirty="0"/>
              <a:t>IPv6</a:t>
            </a:r>
            <a:r>
              <a:rPr lang="zh-CN" altLang="en-US" dirty="0"/>
              <a:t>的基础协议之一，用于向源节点传递报文转发的信息或者错误。</a:t>
            </a:r>
          </a:p>
          <a:p>
            <a:r>
              <a:rPr lang="zh-CN" altLang="en-US" dirty="0"/>
              <a:t>协议类型号（即</a:t>
            </a:r>
            <a:r>
              <a:rPr lang="en-US" altLang="zh-CN" dirty="0"/>
              <a:t>IPv6 Next Header</a:t>
            </a:r>
            <a:r>
              <a:rPr lang="zh-CN" altLang="en-US" dirty="0"/>
              <a:t>）为</a:t>
            </a:r>
            <a:r>
              <a:rPr lang="en-US" altLang="zh-CN" dirty="0"/>
              <a:t>58</a:t>
            </a:r>
            <a:r>
              <a:rPr lang="zh-CN" altLang="en-US" dirty="0"/>
              <a:t>。</a:t>
            </a:r>
            <a:endParaRPr lang="en-US" altLang="zh-CN" dirty="0"/>
          </a:p>
          <a:p>
            <a:r>
              <a:rPr lang="zh-CN" altLang="en-US" dirty="0"/>
              <a:t>在</a:t>
            </a:r>
            <a:r>
              <a:rPr lang="en-US" altLang="zh-CN" dirty="0"/>
              <a:t>IPv6</a:t>
            </a:r>
            <a:r>
              <a:rPr lang="zh-CN" altLang="en-US" dirty="0"/>
              <a:t>中，</a:t>
            </a:r>
            <a:r>
              <a:rPr lang="en-US" altLang="zh-CN" dirty="0"/>
              <a:t>ICMPv6</a:t>
            </a:r>
            <a:r>
              <a:rPr lang="zh-CN" altLang="en-US" dirty="0"/>
              <a:t>除了提供</a:t>
            </a:r>
            <a:r>
              <a:rPr lang="en-US" altLang="zh-CN" dirty="0"/>
              <a:t>ICMPv4</a:t>
            </a:r>
            <a:r>
              <a:rPr lang="zh-CN" altLang="en-US" dirty="0"/>
              <a:t>的对应功能之外，还有其它一些功能的基础，如邻居发现、无状态地址配置、重复地址检测、</a:t>
            </a:r>
            <a:r>
              <a:rPr lang="en-US" altLang="zh-CN" dirty="0"/>
              <a:t>PMTU</a:t>
            </a:r>
            <a:r>
              <a:rPr lang="zh-CN" altLang="en-US" dirty="0"/>
              <a:t>发现等。</a:t>
            </a:r>
            <a:endParaRPr lang="en-US" altLang="zh-CN" dirty="0"/>
          </a:p>
        </p:txBody>
      </p:sp>
      <p:graphicFrame>
        <p:nvGraphicFramePr>
          <p:cNvPr id="11" name="表格 3">
            <a:extLst>
              <a:ext uri="{FF2B5EF4-FFF2-40B4-BE49-F238E27FC236}">
                <a16:creationId xmlns:a16="http://schemas.microsoft.com/office/drawing/2014/main" id="{C331C78B-FC74-4B3D-A0F4-8732B2B03AA1}"/>
              </a:ext>
            </a:extLst>
          </p:cNvPr>
          <p:cNvGraphicFramePr>
            <a:graphicFrameLocks noGrp="1"/>
          </p:cNvGraphicFramePr>
          <p:nvPr>
            <p:extLst>
              <p:ext uri="{D42A27DB-BD31-4B8C-83A1-F6EECF244321}">
                <p14:modId xmlns:p14="http://schemas.microsoft.com/office/powerpoint/2010/main" val="2775044910"/>
              </p:ext>
            </p:extLst>
          </p:nvPr>
        </p:nvGraphicFramePr>
        <p:xfrm>
          <a:off x="7253726" y="1412776"/>
          <a:ext cx="4032448" cy="2474605"/>
        </p:xfrm>
        <a:graphic>
          <a:graphicData uri="http://schemas.openxmlformats.org/drawingml/2006/table">
            <a:tbl>
              <a:tblPr firstRow="1" bandRow="1">
                <a:tableStyleId>{2D5ABB26-0587-4C30-8999-92F81FD0307C}</a:tableStyleId>
              </a:tblPr>
              <a:tblGrid>
                <a:gridCol w="792088">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tblGrid>
              <a:tr h="419819">
                <a:tc>
                  <a:txBody>
                    <a:bodyPr/>
                    <a:lstStyle/>
                    <a:p>
                      <a:r>
                        <a:rPr lang="en-US" altLang="zh-CN" sz="1400" dirty="0">
                          <a:latin typeface="微软雅黑" panose="020B0503020204020204" pitchFamily="34" charset="-122"/>
                          <a:ea typeface="微软雅黑" panose="020B0503020204020204" pitchFamily="34" charset="-122"/>
                          <a:cs typeface="Arial" pitchFamily="34" charset="0"/>
                        </a:rPr>
                        <a:t>Version</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altLang="zh-CN" sz="1400">
                          <a:latin typeface="微软雅黑" panose="020B0503020204020204" pitchFamily="34" charset="-122"/>
                          <a:ea typeface="微软雅黑" panose="020B0503020204020204" pitchFamily="34" charset="-122"/>
                          <a:cs typeface="Arial" pitchFamily="34" charset="0"/>
                        </a:rPr>
                        <a:t>Traffic</a:t>
                      </a:r>
                      <a:r>
                        <a:rPr lang="en-US" altLang="zh-CN" sz="1400" baseline="0">
                          <a:latin typeface="微软雅黑" panose="020B0503020204020204" pitchFamily="34" charset="-122"/>
                          <a:ea typeface="微软雅黑" panose="020B0503020204020204" pitchFamily="34" charset="-122"/>
                          <a:cs typeface="Arial" pitchFamily="34" charset="0"/>
                        </a:rPr>
                        <a:t> Class</a:t>
                      </a:r>
                      <a:endParaRPr lang="zh-CN" altLang="en-US" sz="140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3">
                  <a:txBody>
                    <a:bodyPr/>
                    <a:lstStyle/>
                    <a:p>
                      <a:r>
                        <a:rPr lang="en-US" altLang="zh-CN" sz="1400" dirty="0">
                          <a:latin typeface="微软雅黑" panose="020B0503020204020204" pitchFamily="34" charset="-122"/>
                          <a:ea typeface="微软雅黑" panose="020B0503020204020204" pitchFamily="34" charset="-122"/>
                          <a:cs typeface="Arial" pitchFamily="34" charset="0"/>
                        </a:rPr>
                        <a:t>Flow Label</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sz="1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10000"/>
                  </a:ext>
                </a:extLst>
              </a:tr>
              <a:tr h="586597">
                <a:tc gridSpan="3">
                  <a:txBody>
                    <a:bodyPr/>
                    <a:lstStyle/>
                    <a:p>
                      <a:r>
                        <a:rPr lang="en-US" altLang="zh-CN" sz="1400" dirty="0">
                          <a:latin typeface="微软雅黑" panose="020B0503020204020204" pitchFamily="34" charset="-122"/>
                          <a:ea typeface="微软雅黑" panose="020B0503020204020204" pitchFamily="34" charset="-122"/>
                          <a:cs typeface="Arial" pitchFamily="34" charset="0"/>
                        </a:rPr>
                        <a:t>Payload Length</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a:txBody>
                    <a:bodyPr/>
                    <a:lstStyle/>
                    <a:p>
                      <a:r>
                        <a:rPr lang="en-US" altLang="zh-CN" sz="1400" dirty="0">
                          <a:latin typeface="微软雅黑" panose="020B0503020204020204" pitchFamily="34" charset="-122"/>
                          <a:ea typeface="微软雅黑" panose="020B0503020204020204" pitchFamily="34" charset="-122"/>
                          <a:cs typeface="Arial" pitchFamily="34" charset="0"/>
                        </a:rPr>
                        <a:t>Next Header</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r>
                        <a:rPr lang="en-US" altLang="zh-CN" sz="1400">
                          <a:latin typeface="微软雅黑" panose="020B0503020204020204" pitchFamily="34" charset="-122"/>
                          <a:ea typeface="微软雅黑" panose="020B0503020204020204" pitchFamily="34" charset="-122"/>
                          <a:cs typeface="Arial" pitchFamily="34" charset="0"/>
                        </a:rPr>
                        <a:t>Hop Limit</a:t>
                      </a:r>
                      <a:endParaRPr lang="zh-CN" altLang="en-US" sz="140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49768">
                <a:tc gridSpan="5">
                  <a:txBody>
                    <a:bodyPr/>
                    <a:lstStyle/>
                    <a:p>
                      <a:pPr algn="ctr"/>
                      <a:r>
                        <a:rPr lang="en-US" altLang="zh-CN" sz="1400" dirty="0">
                          <a:latin typeface="微软雅黑" panose="020B0503020204020204" pitchFamily="34" charset="-122"/>
                          <a:ea typeface="微软雅黑" panose="020B0503020204020204" pitchFamily="34" charset="-122"/>
                          <a:cs typeface="Arial" pitchFamily="34" charset="0"/>
                        </a:rPr>
                        <a:t>Source address</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720080">
                <a:tc gridSpan="5">
                  <a:txBody>
                    <a:bodyPr/>
                    <a:lstStyle/>
                    <a:p>
                      <a:pPr algn="ctr"/>
                      <a:r>
                        <a:rPr lang="en-US" altLang="zh-CN" sz="1400" dirty="0">
                          <a:latin typeface="微软雅黑" panose="020B0503020204020204" pitchFamily="34" charset="-122"/>
                          <a:ea typeface="微软雅黑" panose="020B0503020204020204" pitchFamily="34" charset="-122"/>
                          <a:cs typeface="Arial" pitchFamily="34" charset="0"/>
                        </a:rPr>
                        <a:t>Destination Address</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3" name="任意多边形 5">
            <a:extLst>
              <a:ext uri="{FF2B5EF4-FFF2-40B4-BE49-F238E27FC236}">
                <a16:creationId xmlns:a16="http://schemas.microsoft.com/office/drawing/2014/main" id="{B45BB416-29B4-4B33-9D82-968F4D802F70}"/>
              </a:ext>
            </a:extLst>
          </p:cNvPr>
          <p:cNvSpPr/>
          <p:nvPr/>
        </p:nvSpPr>
        <p:spPr>
          <a:xfrm>
            <a:off x="7751861" y="2519832"/>
            <a:ext cx="1972491" cy="1645920"/>
          </a:xfrm>
          <a:custGeom>
            <a:avLst/>
            <a:gdLst>
              <a:gd name="connsiteX0" fmla="*/ 1972491 w 1972491"/>
              <a:gd name="connsiteY0" fmla="*/ 0 h 1645920"/>
              <a:gd name="connsiteX1" fmla="*/ 1972491 w 1972491"/>
              <a:gd name="connsiteY1" fmla="*/ 457200 h 1645920"/>
              <a:gd name="connsiteX2" fmla="*/ 0 w 1972491"/>
              <a:gd name="connsiteY2" fmla="*/ 457200 h 1645920"/>
              <a:gd name="connsiteX3" fmla="*/ 0 w 1972491"/>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972491" h="1645920">
                <a:moveTo>
                  <a:pt x="1972491" y="0"/>
                </a:moveTo>
                <a:lnTo>
                  <a:pt x="1972491" y="457200"/>
                </a:lnTo>
                <a:lnTo>
                  <a:pt x="0" y="457200"/>
                </a:lnTo>
                <a:lnTo>
                  <a:pt x="0" y="1645920"/>
                </a:lnTo>
              </a:path>
            </a:pathLst>
          </a:cu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4" name="矩形 12">
            <a:extLst>
              <a:ext uri="{FF2B5EF4-FFF2-40B4-BE49-F238E27FC236}">
                <a16:creationId xmlns:a16="http://schemas.microsoft.com/office/drawing/2014/main" id="{AC8BE9F1-C028-48D0-A32D-7365EE6AF0F9}"/>
              </a:ext>
            </a:extLst>
          </p:cNvPr>
          <p:cNvSpPr/>
          <p:nvPr/>
        </p:nvSpPr>
        <p:spPr>
          <a:xfrm>
            <a:off x="9480376" y="1658527"/>
            <a:ext cx="1685077"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Next Header=58</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9" name="任意多边形 30">
            <a:extLst>
              <a:ext uri="{FF2B5EF4-FFF2-40B4-BE49-F238E27FC236}">
                <a16:creationId xmlns:a16="http://schemas.microsoft.com/office/drawing/2014/main" id="{FA7C6CA8-C7BA-4982-976D-FDC00E1EFF81}"/>
              </a:ext>
            </a:extLst>
          </p:cNvPr>
          <p:cNvSpPr/>
          <p:nvPr/>
        </p:nvSpPr>
        <p:spPr bwMode="auto">
          <a:xfrm rot="10800000">
            <a:off x="5462034" y="5915636"/>
            <a:ext cx="1168400" cy="4191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aphicFrame>
        <p:nvGraphicFramePr>
          <p:cNvPr id="20" name="表格 19">
            <a:extLst>
              <a:ext uri="{FF2B5EF4-FFF2-40B4-BE49-F238E27FC236}">
                <a16:creationId xmlns:a16="http://schemas.microsoft.com/office/drawing/2014/main" id="{519E0DCE-6102-477A-904F-585D966895C4}"/>
              </a:ext>
            </a:extLst>
          </p:cNvPr>
          <p:cNvGraphicFramePr>
            <a:graphicFrameLocks noGrp="1"/>
          </p:cNvGraphicFramePr>
          <p:nvPr>
            <p:extLst>
              <p:ext uri="{D42A27DB-BD31-4B8C-83A1-F6EECF244321}">
                <p14:modId xmlns:p14="http://schemas.microsoft.com/office/powerpoint/2010/main" val="1217093289"/>
              </p:ext>
            </p:extLst>
          </p:nvPr>
        </p:nvGraphicFramePr>
        <p:xfrm>
          <a:off x="7253726" y="4307500"/>
          <a:ext cx="4032448" cy="7416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tblGrid>
              <a:tr h="370840">
                <a:tc>
                  <a:txBody>
                    <a:bodyPr/>
                    <a:lstStyle/>
                    <a:p>
                      <a:pPr algn="ctr"/>
                      <a:r>
                        <a:rPr lang="en-US" altLang="zh-CN" sz="1400" b="0" dirty="0">
                          <a:solidFill>
                            <a:schemeClr val="tx1"/>
                          </a:solidFill>
                          <a:latin typeface="微软雅黑" pitchFamily="34" charset="-122"/>
                          <a:ea typeface="微软雅黑" pitchFamily="34" charset="-122"/>
                        </a:rPr>
                        <a:t>Type</a:t>
                      </a:r>
                      <a:endParaRPr lang="zh-CN" altLang="en-US" sz="1400" b="0" dirty="0">
                        <a:solidFill>
                          <a:schemeClr val="tx1"/>
                        </a:solidFill>
                        <a:latin typeface="微软雅黑" pitchFamily="34" charset="-122"/>
                        <a:ea typeface="微软雅黑"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solidFill>
                          <a:latin typeface="微软雅黑" pitchFamily="34" charset="-122"/>
                          <a:ea typeface="微软雅黑" pitchFamily="34" charset="-122"/>
                        </a:rPr>
                        <a:t>Code </a:t>
                      </a:r>
                      <a:endParaRPr lang="zh-CN" altLang="en-US" sz="14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solidFill>
                          <a:latin typeface="微软雅黑" pitchFamily="34" charset="-122"/>
                          <a:ea typeface="微软雅黑" pitchFamily="34" charset="-122"/>
                        </a:rPr>
                        <a:t>Checksum </a:t>
                      </a:r>
                      <a:endParaRPr lang="zh-CN" altLang="en-US" sz="14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70840">
                <a:tc gridSpan="3">
                  <a:txBody>
                    <a:bodyPr/>
                    <a:lstStyle/>
                    <a:p>
                      <a:pPr algn="ctr"/>
                      <a:r>
                        <a:rPr lang="en-US" altLang="zh-CN" sz="1400" b="0" dirty="0">
                          <a:solidFill>
                            <a:schemeClr val="tx1"/>
                          </a:solidFill>
                          <a:latin typeface="微软雅黑" pitchFamily="34" charset="-122"/>
                          <a:ea typeface="微软雅黑" pitchFamily="34" charset="-122"/>
                        </a:rPr>
                        <a:t>ICMPv6 Data</a:t>
                      </a:r>
                      <a:endParaRPr lang="zh-CN" altLang="en-US" sz="1400" b="0" dirty="0">
                        <a:solidFill>
                          <a:schemeClr val="tx1"/>
                        </a:solidFill>
                        <a:latin typeface="微软雅黑" pitchFamily="34" charset="-122"/>
                        <a:ea typeface="微软雅黑"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bl>
          </a:graphicData>
        </a:graphic>
      </p:graphicFrame>
      <p:sp>
        <p:nvSpPr>
          <p:cNvPr id="22" name="文本框 21">
            <a:extLst>
              <a:ext uri="{FF2B5EF4-FFF2-40B4-BE49-F238E27FC236}">
                <a16:creationId xmlns:a16="http://schemas.microsoft.com/office/drawing/2014/main" id="{1E9FA3A1-C176-4AC0-8838-F82B524343E1}"/>
              </a:ext>
            </a:extLst>
          </p:cNvPr>
          <p:cNvSpPr txBox="1"/>
          <p:nvPr/>
        </p:nvSpPr>
        <p:spPr bwMode="auto">
          <a:xfrm>
            <a:off x="7896200" y="3933056"/>
            <a:ext cx="1260140" cy="316392"/>
          </a:xfrm>
          <a:prstGeom prst="rect">
            <a:avLst/>
          </a:prstGeom>
          <a:solidFill>
            <a:srgbClr val="CCECFF"/>
          </a:solid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ICMPv6</a:t>
            </a:r>
            <a:r>
              <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rPr>
              <a:t>报头</a:t>
            </a:r>
          </a:p>
        </p:txBody>
      </p:sp>
    </p:spTree>
    <p:extLst>
      <p:ext uri="{BB962C8B-B14F-4D97-AF65-F5344CB8AC3E}">
        <p14:creationId xmlns:p14="http://schemas.microsoft.com/office/powerpoint/2010/main" val="36165797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0EA891-AE9F-49B6-8C17-2582F04271AF}"/>
              </a:ext>
            </a:extLst>
          </p:cNvPr>
          <p:cNvSpPr>
            <a:spLocks noGrp="1"/>
          </p:cNvSpPr>
          <p:nvPr>
            <p:ph type="body" sz="quarter" idx="10"/>
          </p:nvPr>
        </p:nvSpPr>
        <p:spPr/>
        <p:txBody>
          <a:bodyPr/>
          <a:lstStyle/>
          <a:p>
            <a:r>
              <a:rPr lang="zh-CN" altLang="en-US" dirty="0">
                <a:ea typeface="微软雅黑" panose="020B0503020204020204" pitchFamily="34" charset="-122"/>
              </a:rPr>
              <a:t>众所周知，</a:t>
            </a:r>
            <a:r>
              <a:rPr lang="en-US" altLang="zh-CN" dirty="0">
                <a:ea typeface="微软雅黑" panose="020B0503020204020204" pitchFamily="34" charset="-122"/>
              </a:rPr>
              <a:t>IPv4</a:t>
            </a:r>
            <a:r>
              <a:rPr lang="zh-CN" altLang="en-US" dirty="0">
                <a:ea typeface="微软雅黑" panose="020B0503020204020204" pitchFamily="34" charset="-122"/>
              </a:rPr>
              <a:t>地址资源紧张限制了</a:t>
            </a:r>
            <a:r>
              <a:rPr lang="en-US" altLang="zh-CN" dirty="0">
                <a:ea typeface="微软雅黑" panose="020B0503020204020204" pitchFamily="34" charset="-122"/>
              </a:rPr>
              <a:t>IP</a:t>
            </a:r>
            <a:r>
              <a:rPr lang="zh-CN" altLang="en-US" dirty="0">
                <a:ea typeface="微软雅黑" panose="020B0503020204020204" pitchFamily="34" charset="-122"/>
              </a:rPr>
              <a:t>技术的进一步发展。我们迫切需要一种能够代替</a:t>
            </a:r>
            <a:r>
              <a:rPr lang="en-US" altLang="zh-CN" dirty="0">
                <a:ea typeface="微软雅黑" panose="020B0503020204020204" pitchFamily="34" charset="-122"/>
              </a:rPr>
              <a:t>IPv4</a:t>
            </a:r>
            <a:r>
              <a:rPr lang="zh-CN" altLang="en-US" dirty="0">
                <a:ea typeface="微软雅黑" panose="020B0503020204020204" pitchFamily="34" charset="-122"/>
              </a:rPr>
              <a:t>的技术，在满足</a:t>
            </a:r>
            <a:r>
              <a:rPr lang="en-US" altLang="zh-CN" dirty="0">
                <a:ea typeface="微软雅黑" panose="020B0503020204020204" pitchFamily="34" charset="-122"/>
              </a:rPr>
              <a:t>IPv4</a:t>
            </a:r>
            <a:r>
              <a:rPr lang="zh-CN" altLang="en-US" dirty="0">
                <a:ea typeface="微软雅黑" panose="020B0503020204020204" pitchFamily="34" charset="-122"/>
              </a:rPr>
              <a:t>功能的前提下，还能满足未来产业对于</a:t>
            </a:r>
            <a:r>
              <a:rPr lang="en-US" altLang="zh-CN" dirty="0">
                <a:ea typeface="微软雅黑" panose="020B0503020204020204" pitchFamily="34" charset="-122"/>
              </a:rPr>
              <a:t>IP</a:t>
            </a:r>
            <a:r>
              <a:rPr lang="zh-CN" altLang="en-US" dirty="0">
                <a:ea typeface="微软雅黑" panose="020B0503020204020204" pitchFamily="34" charset="-122"/>
              </a:rPr>
              <a:t>地址的需求。</a:t>
            </a:r>
            <a:r>
              <a:rPr lang="en-US" altLang="zh-CN" dirty="0">
                <a:ea typeface="微软雅黑" panose="020B0503020204020204" pitchFamily="34" charset="-122"/>
              </a:rPr>
              <a:t>IPv6</a:t>
            </a:r>
            <a:r>
              <a:rPr lang="zh-CN" altLang="en-US" dirty="0">
                <a:ea typeface="微软雅黑" panose="020B0503020204020204" pitchFamily="34" charset="-122"/>
              </a:rPr>
              <a:t>能从根本上解决这个问题，各行各业，从政府到市场对下一代互联网技术的迫切需求，推动了</a:t>
            </a:r>
            <a:r>
              <a:rPr lang="en-US" altLang="zh-CN" dirty="0">
                <a:ea typeface="微软雅黑" panose="020B0503020204020204" pitchFamily="34" charset="-122"/>
              </a:rPr>
              <a:t>IPv6</a:t>
            </a:r>
            <a:r>
              <a:rPr lang="zh-CN" altLang="en-US" dirty="0">
                <a:ea typeface="微软雅黑" panose="020B0503020204020204" pitchFamily="34" charset="-122"/>
              </a:rPr>
              <a:t>技术的出现与发展。</a:t>
            </a:r>
            <a:endParaRPr lang="en-US" altLang="zh-CN" dirty="0">
              <a:ea typeface="微软雅黑" panose="020B0503020204020204" pitchFamily="34" charset="-122"/>
            </a:endParaRPr>
          </a:p>
          <a:p>
            <a:r>
              <a:rPr lang="zh-CN" altLang="en-US" dirty="0">
                <a:ea typeface="微软雅黑" panose="020B0503020204020204" pitchFamily="34" charset="-122"/>
              </a:rPr>
              <a:t>本课程将重点介绍</a:t>
            </a:r>
            <a:r>
              <a:rPr lang="en-US" altLang="zh-CN" dirty="0">
                <a:ea typeface="微软雅黑" panose="020B0503020204020204" pitchFamily="34" charset="-122"/>
              </a:rPr>
              <a:t>IPv6</a:t>
            </a:r>
            <a:r>
              <a:rPr lang="zh-CN" altLang="en-US" dirty="0">
                <a:ea typeface="微软雅黑" panose="020B0503020204020204" pitchFamily="34" charset="-122"/>
              </a:rPr>
              <a:t>的基础知识，包括</a:t>
            </a:r>
            <a:r>
              <a:rPr lang="en-US" altLang="zh-CN" dirty="0">
                <a:ea typeface="微软雅黑" panose="020B0503020204020204" pitchFamily="34" charset="-122"/>
              </a:rPr>
              <a:t>IPv6</a:t>
            </a:r>
            <a:r>
              <a:rPr lang="zh-CN" altLang="en-US" dirty="0">
                <a:ea typeface="微软雅黑" panose="020B0503020204020204" pitchFamily="34" charset="-122"/>
              </a:rPr>
              <a:t>出现的背景、报文格式</a:t>
            </a:r>
            <a:r>
              <a:rPr lang="zh-CN" altLang="en-US" dirty="0"/>
              <a:t>、</a:t>
            </a:r>
            <a:r>
              <a:rPr lang="zh-CN" altLang="en-US" dirty="0">
                <a:ea typeface="微软雅黑" panose="020B0503020204020204" pitchFamily="34" charset="-122"/>
              </a:rPr>
              <a:t>地址分类、基础协议以及过渡技术等内容。</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a:t>ICMPv6</a:t>
            </a:r>
            <a:endParaRPr lang="zh-CN" altLang="en-US"/>
          </a:p>
        </p:txBody>
      </p:sp>
      <p:graphicFrame>
        <p:nvGraphicFramePr>
          <p:cNvPr id="3" name="表格 3"/>
          <p:cNvGraphicFramePr>
            <a:graphicFrameLocks noGrp="1"/>
          </p:cNvGraphicFramePr>
          <p:nvPr>
            <p:extLst>
              <p:ext uri="{D42A27DB-BD31-4B8C-83A1-F6EECF244321}">
                <p14:modId xmlns:p14="http://schemas.microsoft.com/office/powerpoint/2010/main" val="104712079"/>
              </p:ext>
            </p:extLst>
          </p:nvPr>
        </p:nvGraphicFramePr>
        <p:xfrm>
          <a:off x="2027548" y="1376772"/>
          <a:ext cx="8190910" cy="4724400"/>
        </p:xfrm>
        <a:graphic>
          <a:graphicData uri="http://schemas.openxmlformats.org/drawingml/2006/table">
            <a:tbl>
              <a:tblPr firstRow="1" firstCol="1" lastRow="1" lastCol="1" bandRow="1" bandCol="1">
                <a:tableStyleId>{2D5ABB26-0587-4C30-8999-92F81FD0307C}</a:tableStyleId>
              </a:tblPr>
              <a:tblGrid>
                <a:gridCol w="1212901">
                  <a:extLst>
                    <a:ext uri="{9D8B030D-6E8A-4147-A177-3AD203B41FA5}">
                      <a16:colId xmlns:a16="http://schemas.microsoft.com/office/drawing/2014/main" val="20000"/>
                    </a:ext>
                  </a:extLst>
                </a:gridCol>
                <a:gridCol w="817706">
                  <a:extLst>
                    <a:ext uri="{9D8B030D-6E8A-4147-A177-3AD203B41FA5}">
                      <a16:colId xmlns:a16="http://schemas.microsoft.com/office/drawing/2014/main" val="20001"/>
                    </a:ext>
                  </a:extLst>
                </a:gridCol>
                <a:gridCol w="1930840">
                  <a:extLst>
                    <a:ext uri="{9D8B030D-6E8A-4147-A177-3AD203B41FA5}">
                      <a16:colId xmlns:a16="http://schemas.microsoft.com/office/drawing/2014/main" val="20002"/>
                    </a:ext>
                  </a:extLst>
                </a:gridCol>
                <a:gridCol w="4229463">
                  <a:extLst>
                    <a:ext uri="{9D8B030D-6E8A-4147-A177-3AD203B41FA5}">
                      <a16:colId xmlns:a16="http://schemas.microsoft.com/office/drawing/2014/main" val="20003"/>
                    </a:ext>
                  </a:extLst>
                </a:gridCol>
              </a:tblGrid>
              <a:tr h="313749">
                <a:tc>
                  <a:txBody>
                    <a:bodyPr/>
                    <a:lstStyle/>
                    <a:p>
                      <a:pPr algn="ctr">
                        <a:lnSpc>
                          <a:spcPct val="100000"/>
                        </a:lnSpc>
                        <a:spcAft>
                          <a:spcPts val="0"/>
                        </a:spcAft>
                      </a:pPr>
                      <a:r>
                        <a:rPr lang="zh-CN" sz="1800" b="1" kern="100" dirty="0">
                          <a:effectLst/>
                          <a:latin typeface="微软雅黑" panose="020B0503020204020204" pitchFamily="34" charset="-122"/>
                          <a:ea typeface="微软雅黑" panose="020B0503020204020204" pitchFamily="34" charset="-122"/>
                        </a:rPr>
                        <a:t>消息类型 </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en-US" sz="1800" b="1" kern="100" dirty="0">
                          <a:effectLst/>
                          <a:latin typeface="微软雅黑" panose="020B0503020204020204" pitchFamily="34" charset="-122"/>
                          <a:ea typeface="微软雅黑" panose="020B0503020204020204" pitchFamily="34" charset="-122"/>
                        </a:rPr>
                        <a:t>TYPE</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zh-CN" sz="1800" b="1" kern="100" dirty="0">
                          <a:effectLst/>
                          <a:latin typeface="微软雅黑" panose="020B0503020204020204" pitchFamily="34" charset="-122"/>
                          <a:ea typeface="微软雅黑" panose="020B0503020204020204" pitchFamily="34" charset="-122"/>
                        </a:rPr>
                        <a:t>名称</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en-US" sz="1800" b="1" kern="100" dirty="0">
                          <a:effectLst/>
                          <a:latin typeface="微软雅黑" panose="020B0503020204020204" pitchFamily="34" charset="-122"/>
                          <a:ea typeface="微软雅黑" panose="020B0503020204020204" pitchFamily="34" charset="-122"/>
                        </a:rPr>
                        <a:t>CODE</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3749">
                <a:tc rowSpan="11">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差错消息</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目的不可达</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 </a:t>
                      </a:r>
                      <a:r>
                        <a:rPr lang="zh-CN" altLang="en-US" sz="1600" kern="100" dirty="0">
                          <a:effectLst/>
                          <a:latin typeface="微软雅黑" panose="020B0503020204020204" pitchFamily="34" charset="-122"/>
                          <a:ea typeface="微软雅黑" panose="020B0503020204020204" pitchFamily="34" charset="-122"/>
                        </a:rPr>
                        <a:t>无路由</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 </a:t>
                      </a:r>
                      <a:r>
                        <a:rPr lang="zh-CN" altLang="en-US" sz="1600" kern="100" dirty="0">
                          <a:effectLst/>
                          <a:latin typeface="微软雅黑" panose="020B0503020204020204" pitchFamily="34" charset="-122"/>
                          <a:ea typeface="微软雅黑" panose="020B0503020204020204" pitchFamily="34" charset="-122"/>
                        </a:rPr>
                        <a:t>因管理原因禁止访问</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2 </a:t>
                      </a:r>
                      <a:r>
                        <a:rPr lang="zh-CN" altLang="en-US" sz="1600" kern="100" dirty="0">
                          <a:effectLst/>
                          <a:latin typeface="微软雅黑" panose="020B0503020204020204" pitchFamily="34" charset="-122"/>
                          <a:ea typeface="微软雅黑" panose="020B0503020204020204" pitchFamily="34" charset="-122"/>
                        </a:rPr>
                        <a:t>未指定</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3 </a:t>
                      </a:r>
                      <a:r>
                        <a:rPr lang="zh-CN" altLang="en-US" sz="1600" kern="100" dirty="0">
                          <a:effectLst/>
                          <a:latin typeface="微软雅黑" panose="020B0503020204020204" pitchFamily="34" charset="-122"/>
                          <a:ea typeface="微软雅黑" panose="020B0503020204020204" pitchFamily="34" charset="-122"/>
                        </a:rPr>
                        <a:t>地址不可达</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4 </a:t>
                      </a:r>
                      <a:r>
                        <a:rPr lang="zh-CN" altLang="en-US" sz="1600" kern="100" dirty="0">
                          <a:effectLst/>
                          <a:latin typeface="微软雅黑" panose="020B0503020204020204" pitchFamily="34" charset="-122"/>
                          <a:ea typeface="微软雅黑" panose="020B0503020204020204" pitchFamily="34" charset="-122"/>
                        </a:rPr>
                        <a:t>端口不可达</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3749">
                <a:tc vMerge="1">
                  <a:txBody>
                    <a:bodyPr/>
                    <a:lstStyle/>
                    <a:p>
                      <a:endParaRPr lang="zh-CN" altLang="en-US"/>
                    </a:p>
                  </a:txBody>
                  <a:tcPr/>
                </a:tc>
                <a:tc>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2</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数据包过长</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3749">
                <a:tc vMerge="1">
                  <a:txBody>
                    <a:bodyPr/>
                    <a:lstStyle/>
                    <a:p>
                      <a:endParaRPr lang="zh-CN" altLang="en-US"/>
                    </a:p>
                  </a:txBody>
                  <a:tcPr/>
                </a:tc>
                <a:tc rowSpan="2">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3</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超时</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 </a:t>
                      </a:r>
                      <a:r>
                        <a:rPr lang="zh-CN" altLang="en-US" sz="1600" kern="100" dirty="0">
                          <a:effectLst/>
                          <a:latin typeface="微软雅黑" panose="020B0503020204020204" pitchFamily="34" charset="-122"/>
                          <a:ea typeface="微软雅黑" panose="020B0503020204020204" pitchFamily="34" charset="-122"/>
                        </a:rPr>
                        <a:t>跳数到</a:t>
                      </a: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 </a:t>
                      </a:r>
                      <a:r>
                        <a:rPr lang="zh-CN" altLang="en-US" sz="1600" kern="100" dirty="0">
                          <a:effectLst/>
                          <a:latin typeface="微软雅黑" panose="020B0503020204020204" pitchFamily="34" charset="-122"/>
                          <a:ea typeface="微软雅黑" panose="020B0503020204020204" pitchFamily="34" charset="-122"/>
                        </a:rPr>
                        <a:t>分片重组超时</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13749">
                <a:tc vMerge="1">
                  <a:txBody>
                    <a:bodyPr/>
                    <a:lstStyle/>
                    <a:p>
                      <a:endParaRPr lang="zh-CN" altLang="en-US"/>
                    </a:p>
                  </a:txBody>
                  <a:tcPr/>
                </a:tc>
                <a:tc rowSpan="3">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4</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72000" algn="just" defTabSz="914400" rtl="0" eaLnBrk="1" latinLnBrk="0" hangingPunct="1">
                        <a:lnSpc>
                          <a:spcPct val="100000"/>
                        </a:lnSpc>
                        <a:spcAft>
                          <a:spcPts val="0"/>
                        </a:spcAft>
                      </a:pPr>
                      <a:r>
                        <a:rPr lang="zh-CN" altLang="en-US" sz="1600" kern="100">
                          <a:effectLst/>
                          <a:latin typeface="微软雅黑" panose="020B0503020204020204" pitchFamily="34" charset="-122"/>
                          <a:ea typeface="微软雅黑" panose="020B0503020204020204" pitchFamily="34" charset="-122"/>
                        </a:rPr>
                        <a:t>参数错误</a:t>
                      </a:r>
                      <a:endParaRPr lang="zh-CN" altLang="en-US" sz="1600" kern="10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 </a:t>
                      </a:r>
                      <a:r>
                        <a:rPr lang="zh-CN" altLang="en-US" sz="1600" kern="100" dirty="0">
                          <a:effectLst/>
                          <a:latin typeface="微软雅黑" panose="020B0503020204020204" pitchFamily="34" charset="-122"/>
                          <a:ea typeface="微软雅黑" panose="020B0503020204020204" pitchFamily="34" charset="-122"/>
                        </a:rPr>
                        <a:t>错误的包头字段</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 </a:t>
                      </a:r>
                      <a:r>
                        <a:rPr lang="zh-CN" altLang="en-US" sz="1600" kern="100" dirty="0">
                          <a:effectLst/>
                          <a:latin typeface="微软雅黑" panose="020B0503020204020204" pitchFamily="34" charset="-122"/>
                          <a:ea typeface="微软雅黑" panose="020B0503020204020204" pitchFamily="34" charset="-122"/>
                        </a:rPr>
                        <a:t>无法识别的下一包头类型</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2 </a:t>
                      </a:r>
                      <a:r>
                        <a:rPr lang="zh-CN" altLang="en-US" sz="1600" kern="100" dirty="0">
                          <a:effectLst/>
                          <a:latin typeface="微软雅黑" panose="020B0503020204020204" pitchFamily="34" charset="-122"/>
                          <a:ea typeface="微软雅黑" panose="020B0503020204020204" pitchFamily="34" charset="-122"/>
                        </a:rPr>
                        <a:t>无法识别的</a:t>
                      </a:r>
                      <a:r>
                        <a:rPr lang="en-US" sz="1600" kern="100" dirty="0">
                          <a:effectLst/>
                          <a:latin typeface="微软雅黑" panose="020B0503020204020204" pitchFamily="34" charset="-122"/>
                          <a:ea typeface="微软雅黑" panose="020B0503020204020204" pitchFamily="34" charset="-122"/>
                        </a:rPr>
                        <a:t>ipv6</a:t>
                      </a:r>
                      <a:r>
                        <a:rPr lang="zh-CN" altLang="en-US" sz="1600" kern="100" dirty="0">
                          <a:effectLst/>
                          <a:latin typeface="微软雅黑" panose="020B0503020204020204" pitchFamily="34" charset="-122"/>
                          <a:ea typeface="微软雅黑" panose="020B0503020204020204" pitchFamily="34" charset="-122"/>
                        </a:rPr>
                        <a:t>选项</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13749">
                <a:tc rowSpan="2">
                  <a:txBody>
                    <a:bodyPr/>
                    <a:lstStyle/>
                    <a:p>
                      <a:pPr marL="72000" algn="just" defTabSz="914400" rtl="0" eaLnBrk="1" latinLnBrk="0" hangingPunct="1">
                        <a:lnSpc>
                          <a:spcPct val="100000"/>
                        </a:lnSpc>
                        <a:spcAft>
                          <a:spcPts val="0"/>
                        </a:spcAft>
                      </a:pPr>
                      <a:r>
                        <a:rPr lang="zh-CN" altLang="en-US" sz="1600" kern="100">
                          <a:effectLst/>
                          <a:latin typeface="微软雅黑" panose="020B0503020204020204" pitchFamily="34" charset="-122"/>
                          <a:ea typeface="微软雅黑" panose="020B0503020204020204" pitchFamily="34" charset="-122"/>
                        </a:rPr>
                        <a:t>信息消息</a:t>
                      </a:r>
                      <a:endParaRPr lang="zh-CN" altLang="en-US" sz="1600" kern="10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128</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Echo request</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13749">
                <a:tc vMerge="1">
                  <a:txBody>
                    <a:bodyPr/>
                    <a:lstStyle/>
                    <a:p>
                      <a:endParaRPr lang="zh-CN" altLang="en-US"/>
                    </a:p>
                  </a:txBody>
                  <a:tcPr/>
                </a:tc>
                <a:tc>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129</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a:effectLst/>
                          <a:latin typeface="微软雅黑" panose="020B0503020204020204" pitchFamily="34" charset="-122"/>
                          <a:ea typeface="微软雅黑" panose="020B0503020204020204" pitchFamily="34" charset="-122"/>
                        </a:rPr>
                        <a:t>Echo reply</a:t>
                      </a:r>
                      <a:endParaRPr lang="zh-CN" altLang="en-US" sz="1600" kern="10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6424099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25970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5E7CD82-B1F3-46F0-929F-58E6D2130A00}"/>
              </a:ext>
            </a:extLst>
          </p:cNvPr>
          <p:cNvSpPr>
            <a:spLocks noGrp="1"/>
          </p:cNvSpPr>
          <p:nvPr>
            <p:ph type="title"/>
          </p:nvPr>
        </p:nvSpPr>
        <p:spPr/>
        <p:txBody>
          <a:bodyPr/>
          <a:lstStyle/>
          <a:p>
            <a:r>
              <a:rPr lang="en-US" altLang="en-US"/>
              <a:t>IPv6</a:t>
            </a:r>
            <a:r>
              <a:rPr lang="zh-CN" altLang="en-US"/>
              <a:t>邻居发现</a:t>
            </a:r>
            <a:r>
              <a:rPr lang="en-US" altLang="en-US"/>
              <a:t>协议 </a:t>
            </a:r>
            <a:r>
              <a:rPr lang="en-US" altLang="zh-CN"/>
              <a:t>- NDP</a:t>
            </a:r>
            <a:r>
              <a:rPr lang="zh-CN" altLang="en-US"/>
              <a:t>概述</a:t>
            </a:r>
            <a:endParaRPr lang="zh-CN" altLang="en-US" dirty="0"/>
          </a:p>
        </p:txBody>
      </p:sp>
      <p:sp>
        <p:nvSpPr>
          <p:cNvPr id="4" name="文本占位符 3">
            <a:extLst>
              <a:ext uri="{FF2B5EF4-FFF2-40B4-BE49-F238E27FC236}">
                <a16:creationId xmlns:a16="http://schemas.microsoft.com/office/drawing/2014/main" id="{69E6AE54-61A4-4C0F-9469-F7527FA54472}"/>
              </a:ext>
            </a:extLst>
          </p:cNvPr>
          <p:cNvSpPr>
            <a:spLocks noGrp="1"/>
          </p:cNvSpPr>
          <p:nvPr>
            <p:ph type="body" sz="quarter" idx="10"/>
          </p:nvPr>
        </p:nvSpPr>
        <p:spPr/>
        <p:txBody>
          <a:bodyPr/>
          <a:lstStyle/>
          <a:p>
            <a:r>
              <a:rPr lang="en-US" altLang="zh-CN" sz="2000" dirty="0"/>
              <a:t>NDP</a:t>
            </a:r>
            <a:r>
              <a:rPr lang="zh-CN" altLang="en-US" sz="2000" dirty="0"/>
              <a:t>（</a:t>
            </a:r>
            <a:r>
              <a:rPr lang="en-US" altLang="zh-CN" sz="2000" dirty="0"/>
              <a:t>Neighbor Discovery Protocol</a:t>
            </a:r>
            <a:r>
              <a:rPr lang="zh-CN" altLang="en-US" sz="2000" dirty="0"/>
              <a:t>，邻居发现协议）在</a:t>
            </a:r>
            <a:r>
              <a:rPr lang="en-US" altLang="zh-CN" sz="2000" dirty="0"/>
              <a:t>RFC2462</a:t>
            </a:r>
            <a:r>
              <a:rPr lang="zh-CN" altLang="en-US" sz="2000" dirty="0"/>
              <a:t>及</a:t>
            </a:r>
            <a:r>
              <a:rPr lang="en-US" altLang="zh-CN" sz="2000" dirty="0"/>
              <a:t>RFC4861</a:t>
            </a:r>
            <a:r>
              <a:rPr lang="zh-CN" altLang="en-US" sz="2000" dirty="0"/>
              <a:t>中定义。</a:t>
            </a:r>
            <a:r>
              <a:rPr lang="en-US" altLang="zh-CN" sz="2000" dirty="0"/>
              <a:t>NDP</a:t>
            </a:r>
            <a:r>
              <a:rPr lang="zh-CN" altLang="en-US" sz="2000" dirty="0"/>
              <a:t>实现了</a:t>
            </a:r>
            <a:r>
              <a:rPr lang="en-US" altLang="zh-CN" sz="2000" dirty="0"/>
              <a:t>IPv6</a:t>
            </a:r>
            <a:r>
              <a:rPr lang="zh-CN" altLang="en-US" sz="2000" dirty="0"/>
              <a:t>中诸多重要机制，如下图所示：</a:t>
            </a:r>
          </a:p>
        </p:txBody>
      </p:sp>
      <p:graphicFrame>
        <p:nvGraphicFramePr>
          <p:cNvPr id="9" name="图示 8">
            <a:extLst>
              <a:ext uri="{FF2B5EF4-FFF2-40B4-BE49-F238E27FC236}">
                <a16:creationId xmlns:a16="http://schemas.microsoft.com/office/drawing/2014/main" id="{7E4886C5-3CEB-4E50-8EFC-556F8E661437}"/>
              </a:ext>
            </a:extLst>
          </p:cNvPr>
          <p:cNvGraphicFramePr/>
          <p:nvPr>
            <p:extLst>
              <p:ext uri="{D42A27DB-BD31-4B8C-83A1-F6EECF244321}">
                <p14:modId xmlns:p14="http://schemas.microsoft.com/office/powerpoint/2010/main" val="4075415216"/>
              </p:ext>
            </p:extLst>
          </p:nvPr>
        </p:nvGraphicFramePr>
        <p:xfrm>
          <a:off x="-240704" y="2132856"/>
          <a:ext cx="6912768" cy="411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a:extLst>
              <a:ext uri="{FF2B5EF4-FFF2-40B4-BE49-F238E27FC236}">
                <a16:creationId xmlns:a16="http://schemas.microsoft.com/office/drawing/2014/main" id="{BAF7D34D-F04F-4886-B0E9-0037A2C0C6D1}"/>
              </a:ext>
            </a:extLst>
          </p:cNvPr>
          <p:cNvSpPr txBox="1"/>
          <p:nvPr/>
        </p:nvSpPr>
        <p:spPr bwMode="auto">
          <a:xfrm>
            <a:off x="4727847" y="2204864"/>
            <a:ext cx="5724477"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发现链路上的路由器，获得路由器通告的信息。</a:t>
            </a:r>
          </a:p>
        </p:txBody>
      </p:sp>
      <p:sp>
        <p:nvSpPr>
          <p:cNvPr id="11" name="文本框 10">
            <a:extLst>
              <a:ext uri="{FF2B5EF4-FFF2-40B4-BE49-F238E27FC236}">
                <a16:creationId xmlns:a16="http://schemas.microsoft.com/office/drawing/2014/main" id="{F4369BA3-A988-465C-9F1C-8A0E76023A82}"/>
              </a:ext>
            </a:extLst>
          </p:cNvPr>
          <p:cNvSpPr txBox="1"/>
          <p:nvPr/>
        </p:nvSpPr>
        <p:spPr bwMode="auto">
          <a:xfrm>
            <a:off x="4727848" y="2807673"/>
            <a:ext cx="5724476"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通过路由器通告的地址前缀，终端自动生成</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IPv6</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地址。</a:t>
            </a:r>
          </a:p>
        </p:txBody>
      </p:sp>
      <p:sp>
        <p:nvSpPr>
          <p:cNvPr id="12" name="文本框 11">
            <a:extLst>
              <a:ext uri="{FF2B5EF4-FFF2-40B4-BE49-F238E27FC236}">
                <a16:creationId xmlns:a16="http://schemas.microsoft.com/office/drawing/2014/main" id="{9D4F4A45-9155-4980-BF85-DEB6D1FE999A}"/>
              </a:ext>
            </a:extLst>
          </p:cNvPr>
          <p:cNvSpPr txBox="1"/>
          <p:nvPr/>
        </p:nvSpPr>
        <p:spPr bwMode="auto">
          <a:xfrm>
            <a:off x="4736957" y="3410482"/>
            <a:ext cx="5715131"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获得地址后，进行地址重复检测，确保地址不存在冲突。</a:t>
            </a:r>
          </a:p>
        </p:txBody>
      </p:sp>
      <p:sp>
        <p:nvSpPr>
          <p:cNvPr id="13" name="文本框 12">
            <a:extLst>
              <a:ext uri="{FF2B5EF4-FFF2-40B4-BE49-F238E27FC236}">
                <a16:creationId xmlns:a16="http://schemas.microsoft.com/office/drawing/2014/main" id="{1146DF59-AD8A-4735-88D7-73DC6276F3DA}"/>
              </a:ext>
            </a:extLst>
          </p:cNvPr>
          <p:cNvSpPr txBox="1"/>
          <p:nvPr/>
        </p:nvSpPr>
        <p:spPr bwMode="auto">
          <a:xfrm>
            <a:off x="4721710" y="4013291"/>
            <a:ext cx="5730774"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请求目的网络地址对应的数据链路层地址，类似</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IPv4</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的</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ARP</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a:t>
            </a:r>
          </a:p>
        </p:txBody>
      </p:sp>
      <p:sp>
        <p:nvSpPr>
          <p:cNvPr id="14" name="文本框 13">
            <a:extLst>
              <a:ext uri="{FF2B5EF4-FFF2-40B4-BE49-F238E27FC236}">
                <a16:creationId xmlns:a16="http://schemas.microsoft.com/office/drawing/2014/main" id="{100007E6-8251-421E-AD7B-A47FBBE02EB0}"/>
              </a:ext>
            </a:extLst>
          </p:cNvPr>
          <p:cNvSpPr txBox="1"/>
          <p:nvPr/>
        </p:nvSpPr>
        <p:spPr bwMode="auto">
          <a:xfrm>
            <a:off x="4721709" y="4616100"/>
            <a:ext cx="5724475"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通过</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NDP</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发现链路上的邻居并跟踪邻居状态。</a:t>
            </a:r>
          </a:p>
        </p:txBody>
      </p:sp>
      <p:sp>
        <p:nvSpPr>
          <p:cNvPr id="15" name="文本框 14">
            <a:extLst>
              <a:ext uri="{FF2B5EF4-FFF2-40B4-BE49-F238E27FC236}">
                <a16:creationId xmlns:a16="http://schemas.microsoft.com/office/drawing/2014/main" id="{505EAE58-BEC2-41E7-A62E-405D3A2984A9}"/>
              </a:ext>
            </a:extLst>
          </p:cNvPr>
          <p:cNvSpPr txBox="1"/>
          <p:nvPr/>
        </p:nvSpPr>
        <p:spPr bwMode="auto">
          <a:xfrm>
            <a:off x="4737104" y="5218909"/>
            <a:ext cx="5714982"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路由器对所通告的地址前缀进行灵活设置实现网络重编址。</a:t>
            </a:r>
          </a:p>
        </p:txBody>
      </p:sp>
      <p:sp>
        <p:nvSpPr>
          <p:cNvPr id="16" name="文本框 15">
            <a:extLst>
              <a:ext uri="{FF2B5EF4-FFF2-40B4-BE49-F238E27FC236}">
                <a16:creationId xmlns:a16="http://schemas.microsoft.com/office/drawing/2014/main" id="{3FA6DA6A-5723-4D8F-9455-025A38E62F2B}"/>
              </a:ext>
            </a:extLst>
          </p:cNvPr>
          <p:cNvSpPr txBox="1"/>
          <p:nvPr/>
        </p:nvSpPr>
        <p:spPr bwMode="auto">
          <a:xfrm>
            <a:off x="4736957" y="5821718"/>
            <a:ext cx="5708833"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告知其他设备，到达目标网络的更优下一跳。</a:t>
            </a:r>
          </a:p>
        </p:txBody>
      </p:sp>
    </p:spTree>
    <p:extLst>
      <p:ext uri="{BB962C8B-B14F-4D97-AF65-F5344CB8AC3E}">
        <p14:creationId xmlns:p14="http://schemas.microsoft.com/office/powerpoint/2010/main" val="386934823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8042A-183D-42C9-9E60-8DEB3CAC9581}"/>
              </a:ext>
            </a:extLst>
          </p:cNvPr>
          <p:cNvSpPr>
            <a:spLocks noGrp="1"/>
          </p:cNvSpPr>
          <p:nvPr>
            <p:ph type="title"/>
          </p:nvPr>
        </p:nvSpPr>
        <p:spPr/>
        <p:txBody>
          <a:bodyPr/>
          <a:lstStyle/>
          <a:p>
            <a:r>
              <a:rPr lang="en-US" altLang="zh-CN"/>
              <a:t>NDP</a:t>
            </a:r>
            <a:r>
              <a:rPr lang="zh-CN" altLang="en-US"/>
              <a:t>使用</a:t>
            </a:r>
            <a:r>
              <a:rPr lang="en-US" altLang="zh-CN"/>
              <a:t>ICMPv6</a:t>
            </a:r>
            <a:r>
              <a:rPr lang="zh-CN" altLang="en-US"/>
              <a:t>的相关报文</a:t>
            </a:r>
            <a:endParaRPr lang="zh-CN" altLang="en-US" dirty="0"/>
          </a:p>
        </p:txBody>
      </p:sp>
      <p:sp>
        <p:nvSpPr>
          <p:cNvPr id="12" name="文本占位符 11">
            <a:extLst>
              <a:ext uri="{FF2B5EF4-FFF2-40B4-BE49-F238E27FC236}">
                <a16:creationId xmlns:a16="http://schemas.microsoft.com/office/drawing/2014/main" id="{2C045413-404A-4392-9471-A74A771CDF61}"/>
              </a:ext>
            </a:extLst>
          </p:cNvPr>
          <p:cNvSpPr>
            <a:spLocks noGrp="1"/>
          </p:cNvSpPr>
          <p:nvPr>
            <p:ph type="body" sz="quarter" idx="10"/>
          </p:nvPr>
        </p:nvSpPr>
        <p:spPr>
          <a:xfrm>
            <a:off x="912285" y="4329100"/>
            <a:ext cx="10560048" cy="2052650"/>
          </a:xfrm>
        </p:spPr>
        <p:txBody>
          <a:bodyPr/>
          <a:lstStyle/>
          <a:p>
            <a:r>
              <a:rPr lang="en-US" altLang="zh-CN" sz="2000" dirty="0"/>
              <a:t>RS</a:t>
            </a:r>
            <a:r>
              <a:rPr lang="zh-CN" altLang="en-US" sz="2000" dirty="0"/>
              <a:t>（</a:t>
            </a:r>
            <a:r>
              <a:rPr lang="en-US" altLang="zh-CN" sz="2000" dirty="0"/>
              <a:t>Router Solicitation</a:t>
            </a:r>
            <a:r>
              <a:rPr lang="zh-CN" altLang="en-US" sz="2000" dirty="0"/>
              <a:t>）：路由器请求报文</a:t>
            </a:r>
            <a:endParaRPr lang="en-US" altLang="zh-CN" sz="2000" dirty="0"/>
          </a:p>
          <a:p>
            <a:r>
              <a:rPr lang="en-US" altLang="zh-CN" sz="2000" dirty="0"/>
              <a:t>RA</a:t>
            </a:r>
            <a:r>
              <a:rPr lang="zh-CN" altLang="en-US" sz="2000" dirty="0"/>
              <a:t>（</a:t>
            </a:r>
            <a:r>
              <a:rPr lang="en-US" altLang="zh-CN" sz="2000" dirty="0"/>
              <a:t>Router Advertisement</a:t>
            </a:r>
            <a:r>
              <a:rPr lang="zh-CN" altLang="en-US" sz="2000" dirty="0"/>
              <a:t>）：路由器通告报文</a:t>
            </a:r>
            <a:endParaRPr lang="en-US" altLang="zh-CN" sz="2000" dirty="0"/>
          </a:p>
          <a:p>
            <a:r>
              <a:rPr lang="en-US" altLang="zh-CN" sz="2000" dirty="0"/>
              <a:t>NS</a:t>
            </a:r>
            <a:r>
              <a:rPr lang="zh-CN" altLang="en-US" sz="2000" dirty="0"/>
              <a:t>（</a:t>
            </a:r>
            <a:r>
              <a:rPr lang="en-US" altLang="zh-CN" sz="2000" dirty="0"/>
              <a:t>Neighbor Solicitation</a:t>
            </a:r>
            <a:r>
              <a:rPr lang="zh-CN" altLang="en-US" sz="2000" dirty="0"/>
              <a:t>）：邻居请求报文</a:t>
            </a:r>
            <a:endParaRPr lang="en-US" altLang="zh-CN" sz="2000" dirty="0"/>
          </a:p>
          <a:p>
            <a:r>
              <a:rPr lang="en-US" altLang="zh-CN" sz="2000" dirty="0"/>
              <a:t>NA</a:t>
            </a:r>
            <a:r>
              <a:rPr lang="zh-CN" altLang="en-US" sz="2000" dirty="0"/>
              <a:t>（</a:t>
            </a:r>
            <a:r>
              <a:rPr lang="en-US" altLang="zh-CN" sz="2000" dirty="0"/>
              <a:t>Neighbor Advertisement</a:t>
            </a:r>
            <a:r>
              <a:rPr lang="zh-CN" altLang="en-US" sz="2000" dirty="0"/>
              <a:t>）：邻居通告报文</a:t>
            </a:r>
          </a:p>
        </p:txBody>
      </p:sp>
      <p:graphicFrame>
        <p:nvGraphicFramePr>
          <p:cNvPr id="6" name="表格 5">
            <a:extLst>
              <a:ext uri="{FF2B5EF4-FFF2-40B4-BE49-F238E27FC236}">
                <a16:creationId xmlns:a16="http://schemas.microsoft.com/office/drawing/2014/main" id="{84166C61-8950-4F44-9712-B87BF8565F89}"/>
              </a:ext>
            </a:extLst>
          </p:cNvPr>
          <p:cNvGraphicFramePr>
            <a:graphicFrameLocks noGrp="1"/>
          </p:cNvGraphicFramePr>
          <p:nvPr>
            <p:extLst>
              <p:ext uri="{D42A27DB-BD31-4B8C-83A1-F6EECF244321}">
                <p14:modId xmlns:p14="http://schemas.microsoft.com/office/powerpoint/2010/main" val="3346546468"/>
              </p:ext>
            </p:extLst>
          </p:nvPr>
        </p:nvGraphicFramePr>
        <p:xfrm>
          <a:off x="1811523" y="1449510"/>
          <a:ext cx="8568953" cy="2879590"/>
        </p:xfrm>
        <a:graphic>
          <a:graphicData uri="http://schemas.openxmlformats.org/drawingml/2006/table">
            <a:tbl>
              <a:tblPr firstRow="1" bandRow="1">
                <a:tableStyleId>{2D5ABB26-0587-4C30-8999-92F81FD0307C}</a:tableStyleId>
              </a:tblPr>
              <a:tblGrid>
                <a:gridCol w="1935819">
                  <a:extLst>
                    <a:ext uri="{9D8B030D-6E8A-4147-A177-3AD203B41FA5}">
                      <a16:colId xmlns:a16="http://schemas.microsoft.com/office/drawing/2014/main" val="3828793445"/>
                    </a:ext>
                  </a:extLst>
                </a:gridCol>
                <a:gridCol w="1319055">
                  <a:extLst>
                    <a:ext uri="{9D8B030D-6E8A-4147-A177-3AD203B41FA5}">
                      <a16:colId xmlns:a16="http://schemas.microsoft.com/office/drawing/2014/main" val="131768527"/>
                    </a:ext>
                  </a:extLst>
                </a:gridCol>
                <a:gridCol w="1394946">
                  <a:extLst>
                    <a:ext uri="{9D8B030D-6E8A-4147-A177-3AD203B41FA5}">
                      <a16:colId xmlns:a16="http://schemas.microsoft.com/office/drawing/2014/main" val="511212832"/>
                    </a:ext>
                  </a:extLst>
                </a:gridCol>
                <a:gridCol w="1394946">
                  <a:extLst>
                    <a:ext uri="{9D8B030D-6E8A-4147-A177-3AD203B41FA5}">
                      <a16:colId xmlns:a16="http://schemas.microsoft.com/office/drawing/2014/main" val="2992806289"/>
                    </a:ext>
                  </a:extLst>
                </a:gridCol>
                <a:gridCol w="1295306">
                  <a:extLst>
                    <a:ext uri="{9D8B030D-6E8A-4147-A177-3AD203B41FA5}">
                      <a16:colId xmlns:a16="http://schemas.microsoft.com/office/drawing/2014/main" val="2964791602"/>
                    </a:ext>
                  </a:extLst>
                </a:gridCol>
                <a:gridCol w="1228881">
                  <a:extLst>
                    <a:ext uri="{9D8B030D-6E8A-4147-A177-3AD203B41FA5}">
                      <a16:colId xmlns:a16="http://schemas.microsoft.com/office/drawing/2014/main" val="2624291139"/>
                    </a:ext>
                  </a:extLst>
                </a:gridCol>
              </a:tblGrid>
              <a:tr h="746560">
                <a:tc>
                  <a:txBody>
                    <a:bodyPr/>
                    <a:lstStyle/>
                    <a:p>
                      <a:pPr algn="l"/>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RS</a:t>
                      </a:r>
                    </a:p>
                    <a:p>
                      <a:pPr algn="ctr"/>
                      <a:r>
                        <a:rPr lang="en-US" altLang="zh-CN" sz="1600" b="1" dirty="0">
                          <a:latin typeface="微软雅黑" panose="020B0503020204020204" pitchFamily="34" charset="-122"/>
                          <a:ea typeface="微软雅黑" panose="020B0503020204020204" pitchFamily="34" charset="-122"/>
                        </a:rPr>
                        <a:t>133</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RA</a:t>
                      </a:r>
                    </a:p>
                    <a:p>
                      <a:pPr algn="ctr"/>
                      <a:r>
                        <a:rPr lang="en-US" altLang="zh-CN" sz="1600" b="1" dirty="0">
                          <a:latin typeface="微软雅黑" panose="020B0503020204020204" pitchFamily="34" charset="-122"/>
                          <a:ea typeface="微软雅黑" panose="020B0503020204020204" pitchFamily="34" charset="-122"/>
                        </a:rPr>
                        <a:t>134</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NS</a:t>
                      </a:r>
                    </a:p>
                    <a:p>
                      <a:pPr algn="ctr"/>
                      <a:r>
                        <a:rPr lang="en-US" altLang="zh-CN" sz="1600" b="1" dirty="0">
                          <a:latin typeface="微软雅黑" panose="020B0503020204020204" pitchFamily="34" charset="-122"/>
                          <a:ea typeface="微软雅黑" panose="020B0503020204020204" pitchFamily="34" charset="-122"/>
                        </a:rPr>
                        <a:t>135</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NA</a:t>
                      </a:r>
                    </a:p>
                    <a:p>
                      <a:pPr algn="ctr"/>
                      <a:r>
                        <a:rPr lang="en-US" altLang="zh-CN" sz="1600" b="1" dirty="0">
                          <a:latin typeface="微软雅黑" panose="020B0503020204020204" pitchFamily="34" charset="-122"/>
                          <a:ea typeface="微软雅黑" panose="020B0503020204020204" pitchFamily="34" charset="-122"/>
                        </a:rPr>
                        <a:t>136</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b="1" dirty="0">
                          <a:latin typeface="微软雅黑" panose="020B0503020204020204" pitchFamily="34" charset="-122"/>
                          <a:ea typeface="微软雅黑" panose="020B0503020204020204" pitchFamily="34" charset="-122"/>
                        </a:rPr>
                        <a:t>重定向</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137</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8478832"/>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地址解析</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770407"/>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前缀公告</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430355"/>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前缀重新编址</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6010581"/>
                  </a:ext>
                </a:extLst>
              </a:tr>
              <a:tr h="426606">
                <a:tc>
                  <a:txBody>
                    <a:bodyPr/>
                    <a:lstStyle/>
                    <a:p>
                      <a:pPr algn="ctr"/>
                      <a:r>
                        <a:rPr lang="en-US" altLang="zh-CN" sz="1600" dirty="0">
                          <a:latin typeface="微软雅黑" panose="020B0503020204020204" pitchFamily="34" charset="-122"/>
                          <a:ea typeface="微软雅黑" panose="020B0503020204020204" pitchFamily="34" charset="-122"/>
                        </a:rPr>
                        <a:t>DAD</a:t>
                      </a:r>
                      <a:endParaRPr lang="zh-CN" altLang="en-US" sz="16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84490"/>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路由重定向</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187504"/>
                  </a:ext>
                </a:extLst>
              </a:tr>
            </a:tbl>
          </a:graphicData>
        </a:graphic>
      </p:graphicFrame>
      <p:sp>
        <p:nvSpPr>
          <p:cNvPr id="9" name="文本框 8">
            <a:extLst>
              <a:ext uri="{FF2B5EF4-FFF2-40B4-BE49-F238E27FC236}">
                <a16:creationId xmlns:a16="http://schemas.microsoft.com/office/drawing/2014/main" id="{8FE7284D-3F92-4D18-9BE3-93B88D4104E7}"/>
              </a:ext>
            </a:extLst>
          </p:cNvPr>
          <p:cNvSpPr txBox="1"/>
          <p:nvPr/>
        </p:nvSpPr>
        <p:spPr bwMode="auto">
          <a:xfrm>
            <a:off x="1811523" y="1809125"/>
            <a:ext cx="728453" cy="34717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600" b="1" dirty="0">
                <a:latin typeface="微软雅黑" panose="020B0503020204020204" pitchFamily="34" charset="-122"/>
                <a:ea typeface="微软雅黑" panose="020B0503020204020204" pitchFamily="34" charset="-122"/>
              </a:rPr>
              <a:t>机制</a:t>
            </a:r>
          </a:p>
        </p:txBody>
      </p:sp>
      <p:sp>
        <p:nvSpPr>
          <p:cNvPr id="11" name="文本框 10">
            <a:extLst>
              <a:ext uri="{FF2B5EF4-FFF2-40B4-BE49-F238E27FC236}">
                <a16:creationId xmlns:a16="http://schemas.microsoft.com/office/drawing/2014/main" id="{78D51C94-DAFC-4FA4-AE23-60E9B7D182B1}"/>
              </a:ext>
            </a:extLst>
          </p:cNvPr>
          <p:cNvSpPr txBox="1"/>
          <p:nvPr/>
        </p:nvSpPr>
        <p:spPr bwMode="auto">
          <a:xfrm>
            <a:off x="2279576" y="1449510"/>
            <a:ext cx="1584176" cy="347170"/>
          </a:xfrm>
          <a:prstGeom prst="rect">
            <a:avLst/>
          </a:prstGeom>
          <a:noFill/>
          <a:ln w="9525">
            <a:noFill/>
            <a:miter lim="800000"/>
            <a:headEnd/>
            <a:tailEnd/>
          </a:ln>
        </p:spPr>
        <p:txBody>
          <a:bodyPr wrap="square" lIns="99980" tIns="49986" rIns="99980" bIns="49986" rtlCol="0">
            <a:spAutoFit/>
          </a:bodyPr>
          <a:lstStyle/>
          <a:p>
            <a:pPr algn="r" defTabSz="1001649" eaLnBrk="0" hangingPunct="0"/>
            <a:r>
              <a:rPr lang="en-US" altLang="zh-CN" sz="1600" b="1" dirty="0">
                <a:latin typeface="微软雅黑" panose="020B0503020204020204" pitchFamily="34" charset="-122"/>
                <a:ea typeface="微软雅黑" panose="020B0503020204020204" pitchFamily="34" charset="-122"/>
              </a:rPr>
              <a:t>ICMPv6</a:t>
            </a:r>
            <a:r>
              <a:rPr lang="zh-CN" altLang="en-US" sz="1600" b="1" dirty="0">
                <a:latin typeface="微软雅黑" panose="020B0503020204020204" pitchFamily="34" charset="-122"/>
                <a:ea typeface="微软雅黑" panose="020B0503020204020204" pitchFamily="34" charset="-122"/>
              </a:rPr>
              <a:t>报文</a:t>
            </a:r>
          </a:p>
        </p:txBody>
      </p:sp>
      <p:cxnSp>
        <p:nvCxnSpPr>
          <p:cNvPr id="7" name="直接连接符 6"/>
          <p:cNvCxnSpPr/>
          <p:nvPr/>
        </p:nvCxnSpPr>
        <p:spPr bwMode="auto">
          <a:xfrm>
            <a:off x="1811523" y="1449510"/>
            <a:ext cx="1952590" cy="73756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2132353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zh-CN" altLang="en-US" dirty="0"/>
              <a:t>地址解析</a:t>
            </a:r>
          </a:p>
        </p:txBody>
      </p:sp>
      <p:sp>
        <p:nvSpPr>
          <p:cNvPr id="60" name="Content Placeholder 59"/>
          <p:cNvSpPr>
            <a:spLocks noGrp="1"/>
          </p:cNvSpPr>
          <p:nvPr>
            <p:ph type="body" sz="quarter" idx="10"/>
          </p:nvPr>
        </p:nvSpPr>
        <p:spPr/>
        <p:txBody>
          <a:bodyPr/>
          <a:lstStyle/>
          <a:p>
            <a:r>
              <a:rPr lang="en-US" altLang="zh-CN" dirty="0"/>
              <a:t>IPv6</a:t>
            </a:r>
            <a:r>
              <a:rPr lang="zh-CN" altLang="en-US" dirty="0"/>
              <a:t>的地址解析不再使用</a:t>
            </a:r>
            <a:r>
              <a:rPr lang="en-US" altLang="zh-CN" dirty="0"/>
              <a:t>ARP</a:t>
            </a:r>
            <a:r>
              <a:rPr lang="zh-CN" altLang="en-US" dirty="0"/>
              <a:t>，也不再使用广播方式。</a:t>
            </a:r>
            <a:endParaRPr lang="en-US" altLang="zh-CN" dirty="0"/>
          </a:p>
          <a:p>
            <a:r>
              <a:rPr lang="zh-CN" altLang="en-US" dirty="0"/>
              <a:t>地址解析在三层完成，针对不同的链路层协议可以采用相同的地址解析协议</a:t>
            </a:r>
            <a:endParaRPr lang="en-US" altLang="zh-CN" dirty="0"/>
          </a:p>
          <a:p>
            <a:r>
              <a:rPr lang="zh-CN" altLang="en-US" dirty="0"/>
              <a:t>通过</a:t>
            </a:r>
            <a:r>
              <a:rPr lang="en-US" altLang="zh-CN" dirty="0"/>
              <a:t>ICMPv6</a:t>
            </a:r>
            <a:r>
              <a:rPr lang="zh-CN" altLang="en-US" dirty="0"/>
              <a:t>（类型</a:t>
            </a:r>
            <a:r>
              <a:rPr lang="en-US" altLang="zh-CN" dirty="0"/>
              <a:t>135</a:t>
            </a:r>
            <a:r>
              <a:rPr lang="zh-CN" altLang="en-US" dirty="0"/>
              <a:t>的</a:t>
            </a:r>
            <a:r>
              <a:rPr lang="en-US" altLang="zh-CN" dirty="0"/>
              <a:t>NS</a:t>
            </a:r>
            <a:r>
              <a:rPr lang="zh-CN" altLang="en-US" dirty="0"/>
              <a:t>及类型</a:t>
            </a:r>
            <a:r>
              <a:rPr lang="en-US" altLang="zh-CN" dirty="0"/>
              <a:t>136</a:t>
            </a:r>
            <a:r>
              <a:rPr lang="zh-CN" altLang="en-US" dirty="0"/>
              <a:t>的</a:t>
            </a:r>
            <a:r>
              <a:rPr lang="en-US" altLang="zh-CN" dirty="0"/>
              <a:t>NA</a:t>
            </a:r>
            <a:r>
              <a:rPr lang="zh-CN" altLang="en-US" dirty="0"/>
              <a:t>报文）来实现地址解析。</a:t>
            </a:r>
            <a:endParaRPr lang="en-US" altLang="zh-CN" dirty="0"/>
          </a:p>
          <a:p>
            <a:r>
              <a:rPr lang="en-US" altLang="zh-CN" dirty="0"/>
              <a:t>NS</a:t>
            </a:r>
            <a:r>
              <a:rPr lang="zh-CN" altLang="en-US" dirty="0"/>
              <a:t>报文发送使用组播的方式，报文的目的</a:t>
            </a:r>
            <a:r>
              <a:rPr lang="en-US" altLang="zh-CN" dirty="0"/>
              <a:t>IPv6</a:t>
            </a:r>
            <a:r>
              <a:rPr lang="zh-CN" altLang="en-US" dirty="0"/>
              <a:t>地址为被请求的</a:t>
            </a:r>
            <a:r>
              <a:rPr lang="en-US" altLang="zh-CN" dirty="0"/>
              <a:t>IPv6</a:t>
            </a:r>
            <a:r>
              <a:rPr lang="zh-CN" altLang="en-US" dirty="0"/>
              <a:t>地址对应的“被请求节点组播地址”，报文的目的</a:t>
            </a:r>
            <a:r>
              <a:rPr lang="en-US" altLang="zh-CN" dirty="0"/>
              <a:t>MAC</a:t>
            </a:r>
            <a:r>
              <a:rPr lang="zh-CN" altLang="en-US" dirty="0"/>
              <a:t>为组播</a:t>
            </a:r>
            <a:r>
              <a:rPr lang="en-US" altLang="zh-CN" dirty="0"/>
              <a:t>MAC</a:t>
            </a:r>
            <a:r>
              <a:rPr lang="zh-CN" altLang="en-US" dirty="0"/>
              <a:t>。</a:t>
            </a:r>
            <a:endParaRPr lang="en-US" altLang="zh-CN" dirty="0"/>
          </a:p>
          <a:p>
            <a:r>
              <a:rPr lang="zh-CN" altLang="en-US" dirty="0"/>
              <a:t>采用组播的方式发送</a:t>
            </a:r>
            <a:r>
              <a:rPr lang="en-US" altLang="zh-CN" dirty="0"/>
              <a:t>NS</a:t>
            </a:r>
            <a:r>
              <a:rPr lang="zh-CN" altLang="en-US" dirty="0"/>
              <a:t>消息相比于广播的方式更加的高效，也减少了对其他节点的影响和对二层网络的性能压力。</a:t>
            </a:r>
            <a:endParaRPr lang="en-US" altLang="zh-CN" dirty="0"/>
          </a:p>
          <a:p>
            <a:r>
              <a:rPr lang="zh-CN" altLang="en-US" dirty="0"/>
              <a:t>可以使用三层的安全机制（例如</a:t>
            </a:r>
            <a:r>
              <a:rPr lang="en-US" altLang="zh-CN" dirty="0" err="1"/>
              <a:t>IPSec</a:t>
            </a:r>
            <a:r>
              <a:rPr lang="zh-CN" altLang="en-US" dirty="0"/>
              <a:t>）避免地址解析攻击。</a:t>
            </a:r>
          </a:p>
          <a:p>
            <a:endParaRPr lang="zh-CN" altLang="en-US" dirty="0"/>
          </a:p>
        </p:txBody>
      </p:sp>
    </p:spTree>
    <p:extLst>
      <p:ext uri="{BB962C8B-B14F-4D97-AF65-F5344CB8AC3E}">
        <p14:creationId xmlns:p14="http://schemas.microsoft.com/office/powerpoint/2010/main" val="26661964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a:t>地址解析报文</a:t>
            </a:r>
            <a:endParaRPr lang="zh-CN" altLang="en-US" dirty="0"/>
          </a:p>
        </p:txBody>
      </p:sp>
      <p:sp>
        <p:nvSpPr>
          <p:cNvPr id="24580" name="Rectangle 3"/>
          <p:cNvSpPr>
            <a:spLocks noGrp="1" noChangeArrowheads="1"/>
          </p:cNvSpPr>
          <p:nvPr>
            <p:ph type="body" sz="quarter" idx="10"/>
          </p:nvPr>
        </p:nvSpPr>
        <p:spPr>
          <a:xfrm>
            <a:off x="912285" y="1233488"/>
            <a:ext cx="10560048" cy="935372"/>
          </a:xfrm>
        </p:spPr>
        <p:txBody>
          <a:bodyPr/>
          <a:lstStyle/>
          <a:p>
            <a:r>
              <a:rPr lang="zh-CN" altLang="en-US" sz="2000" dirty="0"/>
              <a:t>地址解析过程中使用了两种</a:t>
            </a:r>
            <a:r>
              <a:rPr lang="en-US" altLang="zh-CN" sz="2000" dirty="0"/>
              <a:t>ICMPv6</a:t>
            </a:r>
            <a:r>
              <a:rPr lang="zh-CN" altLang="en-US" sz="2000" dirty="0"/>
              <a:t>报文：邻居请求（</a:t>
            </a:r>
            <a:r>
              <a:rPr lang="en-US" altLang="zh-CN" sz="2000" dirty="0"/>
              <a:t>Neighbor Solicitation</a:t>
            </a:r>
            <a:r>
              <a:rPr lang="zh-CN" altLang="en-US" sz="2000" dirty="0"/>
              <a:t>）和邻居通告（</a:t>
            </a:r>
            <a:r>
              <a:rPr lang="en-US" altLang="zh-CN" sz="2000" dirty="0"/>
              <a:t>Neighbor Advertisement</a:t>
            </a:r>
            <a:r>
              <a:rPr lang="zh-CN" altLang="en-US" sz="2000" dirty="0"/>
              <a:t>）。</a:t>
            </a:r>
          </a:p>
          <a:p>
            <a:pPr lvl="2"/>
            <a:endParaRPr lang="en-US" altLang="zh-CN" sz="1600" dirty="0"/>
          </a:p>
        </p:txBody>
      </p:sp>
      <p:graphicFrame>
        <p:nvGraphicFramePr>
          <p:cNvPr id="10" name="表格 9">
            <a:extLst>
              <a:ext uri="{FF2B5EF4-FFF2-40B4-BE49-F238E27FC236}">
                <a16:creationId xmlns:a16="http://schemas.microsoft.com/office/drawing/2014/main" id="{C3D30745-688D-462A-AE23-6BF4A5F3F9EE}"/>
              </a:ext>
            </a:extLst>
          </p:cNvPr>
          <p:cNvGraphicFramePr>
            <a:graphicFrameLocks noGrp="1"/>
          </p:cNvGraphicFramePr>
          <p:nvPr>
            <p:extLst>
              <p:ext uri="{D42A27DB-BD31-4B8C-83A1-F6EECF244321}">
                <p14:modId xmlns:p14="http://schemas.microsoft.com/office/powerpoint/2010/main" val="1760204642"/>
              </p:ext>
            </p:extLst>
          </p:nvPr>
        </p:nvGraphicFramePr>
        <p:xfrm>
          <a:off x="8108698" y="2005688"/>
          <a:ext cx="3135873" cy="1341120"/>
        </p:xfrm>
        <a:graphic>
          <a:graphicData uri="http://schemas.openxmlformats.org/drawingml/2006/table">
            <a:tbl>
              <a:tblPr firstRow="1" bandRow="1">
                <a:tableStyleId>{5C22544A-7EE6-4342-B048-85BDC9FD1C3A}</a:tableStyleId>
              </a:tblPr>
              <a:tblGrid>
                <a:gridCol w="881632">
                  <a:extLst>
                    <a:ext uri="{9D8B030D-6E8A-4147-A177-3AD203B41FA5}">
                      <a16:colId xmlns:a16="http://schemas.microsoft.com/office/drawing/2014/main" val="791589005"/>
                    </a:ext>
                  </a:extLst>
                </a:gridCol>
                <a:gridCol w="932940">
                  <a:extLst>
                    <a:ext uri="{9D8B030D-6E8A-4147-A177-3AD203B41FA5}">
                      <a16:colId xmlns:a16="http://schemas.microsoft.com/office/drawing/2014/main" val="712744741"/>
                    </a:ext>
                  </a:extLst>
                </a:gridCol>
                <a:gridCol w="1321301">
                  <a:extLst>
                    <a:ext uri="{9D8B030D-6E8A-4147-A177-3AD203B41FA5}">
                      <a16:colId xmlns:a16="http://schemas.microsoft.com/office/drawing/2014/main" val="3657330613"/>
                    </a:ext>
                  </a:extLst>
                </a:gridCol>
              </a:tblGrid>
              <a:tr h="248359">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Type</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Code</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checksum</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74841553"/>
                  </a:ext>
                </a:extLst>
              </a:tr>
              <a:tr h="248359">
                <a:tc gridSpan="3">
                  <a:txBody>
                    <a:bodyPr/>
                    <a:lstStyle/>
                    <a:p>
                      <a:pPr algn="ctr"/>
                      <a:r>
                        <a:rPr lang="en-US" altLang="zh-CN" sz="1600" dirty="0">
                          <a:latin typeface="微软雅黑" panose="020B0503020204020204" pitchFamily="34" charset="-122"/>
                          <a:ea typeface="微软雅黑" panose="020B0503020204020204" pitchFamily="34" charset="-122"/>
                        </a:rPr>
                        <a:t>Reserved</a:t>
                      </a:r>
                      <a:endParaRPr lang="zh-CN" altLang="en-US" sz="16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70205605"/>
                  </a:ext>
                </a:extLst>
              </a:tr>
              <a:tr h="248359">
                <a:tc gridSpan="3">
                  <a:txBody>
                    <a:bodyPr/>
                    <a:lstStyle/>
                    <a:p>
                      <a:pPr algn="ctr"/>
                      <a:r>
                        <a:rPr lang="en-US" altLang="zh-CN" sz="1600" dirty="0">
                          <a:latin typeface="微软雅黑" panose="020B0503020204020204" pitchFamily="34" charset="-122"/>
                          <a:ea typeface="微软雅黑" panose="020B0503020204020204" pitchFamily="34" charset="-122"/>
                        </a:rPr>
                        <a:t>Target Address</a:t>
                      </a:r>
                      <a:endParaRPr lang="zh-CN" altLang="en-US" sz="16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458692022"/>
                  </a:ext>
                </a:extLst>
              </a:tr>
              <a:tr h="248359">
                <a:tc gridSpan="3">
                  <a:txBody>
                    <a:bodyPr/>
                    <a:lstStyle/>
                    <a:p>
                      <a:r>
                        <a:rPr lang="en-US" altLang="zh-CN" sz="1600" dirty="0">
                          <a:latin typeface="微软雅黑" panose="020B0503020204020204" pitchFamily="34" charset="-122"/>
                          <a:ea typeface="微软雅黑" panose="020B0503020204020204" pitchFamily="34" charset="-122"/>
                        </a:rPr>
                        <a:t>Options…</a:t>
                      </a:r>
                      <a:endParaRPr lang="zh-CN" altLang="en-US" sz="16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557843570"/>
                  </a:ext>
                </a:extLst>
              </a:tr>
            </a:tbl>
          </a:graphicData>
        </a:graphic>
      </p:graphicFrame>
      <p:graphicFrame>
        <p:nvGraphicFramePr>
          <p:cNvPr id="14" name="表格 13">
            <a:extLst>
              <a:ext uri="{FF2B5EF4-FFF2-40B4-BE49-F238E27FC236}">
                <a16:creationId xmlns:a16="http://schemas.microsoft.com/office/drawing/2014/main" id="{82731A87-5D7A-4953-9CC3-8DBA15191B51}"/>
              </a:ext>
            </a:extLst>
          </p:cNvPr>
          <p:cNvGraphicFramePr>
            <a:graphicFrameLocks noGrp="1"/>
          </p:cNvGraphicFramePr>
          <p:nvPr>
            <p:extLst>
              <p:ext uri="{D42A27DB-BD31-4B8C-83A1-F6EECF244321}">
                <p14:modId xmlns:p14="http://schemas.microsoft.com/office/powerpoint/2010/main" val="2905870981"/>
              </p:ext>
            </p:extLst>
          </p:nvPr>
        </p:nvGraphicFramePr>
        <p:xfrm>
          <a:off x="8108699" y="4010939"/>
          <a:ext cx="3135873" cy="1341120"/>
        </p:xfrm>
        <a:graphic>
          <a:graphicData uri="http://schemas.openxmlformats.org/drawingml/2006/table">
            <a:tbl>
              <a:tblPr firstRow="1" bandRow="1">
                <a:tableStyleId>{2D5ABB26-0587-4C30-8999-92F81FD0307C}</a:tableStyleId>
              </a:tblPr>
              <a:tblGrid>
                <a:gridCol w="246431">
                  <a:extLst>
                    <a:ext uri="{9D8B030D-6E8A-4147-A177-3AD203B41FA5}">
                      <a16:colId xmlns:a16="http://schemas.microsoft.com/office/drawing/2014/main" val="791589005"/>
                    </a:ext>
                  </a:extLst>
                </a:gridCol>
                <a:gridCol w="273994">
                  <a:extLst>
                    <a:ext uri="{9D8B030D-6E8A-4147-A177-3AD203B41FA5}">
                      <a16:colId xmlns:a16="http://schemas.microsoft.com/office/drawing/2014/main" val="743049246"/>
                    </a:ext>
                  </a:extLst>
                </a:gridCol>
                <a:gridCol w="334881">
                  <a:extLst>
                    <a:ext uri="{9D8B030D-6E8A-4147-A177-3AD203B41FA5}">
                      <a16:colId xmlns:a16="http://schemas.microsoft.com/office/drawing/2014/main" val="4009240750"/>
                    </a:ext>
                  </a:extLst>
                </a:gridCol>
                <a:gridCol w="138242">
                  <a:extLst>
                    <a:ext uri="{9D8B030D-6E8A-4147-A177-3AD203B41FA5}">
                      <a16:colId xmlns:a16="http://schemas.microsoft.com/office/drawing/2014/main" val="1225577167"/>
                    </a:ext>
                  </a:extLst>
                </a:gridCol>
                <a:gridCol w="845602">
                  <a:extLst>
                    <a:ext uri="{9D8B030D-6E8A-4147-A177-3AD203B41FA5}">
                      <a16:colId xmlns:a16="http://schemas.microsoft.com/office/drawing/2014/main" val="712744741"/>
                    </a:ext>
                  </a:extLst>
                </a:gridCol>
                <a:gridCol w="1296723">
                  <a:extLst>
                    <a:ext uri="{9D8B030D-6E8A-4147-A177-3AD203B41FA5}">
                      <a16:colId xmlns:a16="http://schemas.microsoft.com/office/drawing/2014/main" val="3657330613"/>
                    </a:ext>
                  </a:extLst>
                </a:gridCol>
              </a:tblGrid>
              <a:tr h="234716">
                <a:tc gridSpan="4">
                  <a:txBody>
                    <a:bodyPr/>
                    <a:lstStyle/>
                    <a:p>
                      <a:pPr algn="ctr"/>
                      <a:r>
                        <a:rPr lang="en-US" altLang="zh-CN" sz="1600" b="1" dirty="0">
                          <a:latin typeface="微软雅黑" panose="020B0503020204020204" pitchFamily="34" charset="-122"/>
                          <a:ea typeface="微软雅黑" panose="020B0503020204020204" pitchFamily="34" charset="-122"/>
                        </a:rPr>
                        <a:t>Type</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pPr algn="ctr"/>
                      <a:endParaRPr lang="zh-CN" altLang="en-US" sz="1600"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zh-CN" altLang="en-US" sz="1600"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Code</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Checksum</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74841553"/>
                  </a:ext>
                </a:extLst>
              </a:tr>
              <a:tr h="234716">
                <a:tc>
                  <a:txBody>
                    <a:bodyPr/>
                    <a:lstStyle/>
                    <a:p>
                      <a:pPr algn="ctr"/>
                      <a:r>
                        <a:rPr lang="en-US" altLang="zh-CN" sz="1400" dirty="0">
                          <a:latin typeface="微软雅黑" panose="020B0503020204020204" pitchFamily="34" charset="-122"/>
                          <a:ea typeface="微软雅黑" panose="020B0503020204020204" pitchFamily="34" charset="-122"/>
                        </a:rPr>
                        <a:t>R</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微软雅黑" panose="020B0503020204020204" pitchFamily="34" charset="-122"/>
                          <a:ea typeface="微软雅黑" panose="020B0503020204020204" pitchFamily="34" charset="-122"/>
                        </a:rPr>
                        <a:t>S</a:t>
                      </a: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latin typeface="微软雅黑" panose="020B0503020204020204" pitchFamily="34" charset="-122"/>
                          <a:ea typeface="微软雅黑" panose="020B0503020204020204" pitchFamily="34" charset="-122"/>
                        </a:rPr>
                        <a:t>O</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600" dirty="0">
                          <a:latin typeface="微软雅黑" panose="020B0503020204020204" pitchFamily="34" charset="-122"/>
                          <a:ea typeface="微软雅黑" panose="020B0503020204020204" pitchFamily="34" charset="-122"/>
                        </a:rPr>
                        <a:t>Reserved</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70205605"/>
                  </a:ext>
                </a:extLst>
              </a:tr>
              <a:tr h="234716">
                <a:tc gridSpan="6">
                  <a:txBody>
                    <a:bodyPr/>
                    <a:lstStyle/>
                    <a:p>
                      <a:pPr algn="ctr"/>
                      <a:r>
                        <a:rPr lang="en-US" altLang="zh-CN" sz="1600" dirty="0">
                          <a:latin typeface="微软雅黑" panose="020B0503020204020204" pitchFamily="34" charset="-122"/>
                          <a:ea typeface="微软雅黑" panose="020B0503020204020204" pitchFamily="34" charset="-122"/>
                        </a:rPr>
                        <a:t>Target Address</a:t>
                      </a:r>
                      <a:endParaRPr lang="zh-CN" altLang="en-US" sz="16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58692022"/>
                  </a:ext>
                </a:extLst>
              </a:tr>
              <a:tr h="234716">
                <a:tc gridSpan="6">
                  <a:txBody>
                    <a:bodyPr/>
                    <a:lstStyle/>
                    <a:p>
                      <a:r>
                        <a:rPr lang="en-US" altLang="zh-CN" sz="1600" dirty="0">
                          <a:latin typeface="微软雅黑" panose="020B0503020204020204" pitchFamily="34" charset="-122"/>
                          <a:ea typeface="微软雅黑" panose="020B0503020204020204" pitchFamily="34" charset="-122"/>
                        </a:rPr>
                        <a:t>Options…</a:t>
                      </a:r>
                      <a:endParaRPr lang="zh-CN" altLang="en-US" sz="16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57843570"/>
                  </a:ext>
                </a:extLst>
              </a:tr>
            </a:tbl>
          </a:graphicData>
        </a:graphic>
      </p:graphicFrame>
      <p:sp>
        <p:nvSpPr>
          <p:cNvPr id="16" name="文本框 15">
            <a:extLst>
              <a:ext uri="{FF2B5EF4-FFF2-40B4-BE49-F238E27FC236}">
                <a16:creationId xmlns:a16="http://schemas.microsoft.com/office/drawing/2014/main" id="{5EA0D08A-9671-43A8-B651-D60BD8FE27AC}"/>
              </a:ext>
            </a:extLst>
          </p:cNvPr>
          <p:cNvSpPr txBox="1"/>
          <p:nvPr/>
        </p:nvSpPr>
        <p:spPr bwMode="auto">
          <a:xfrm>
            <a:off x="1046697" y="2132856"/>
            <a:ext cx="6597906" cy="4247317"/>
          </a:xfrm>
          <a:prstGeom prst="rect">
            <a:avLst/>
          </a:prstGeom>
        </p:spPr>
        <p:txBody>
          <a:bodyPr wrap="square">
            <a:spAutoFit/>
          </a:bodyPr>
          <a:lstStyle>
            <a:defPPr>
              <a:defRPr lang="zh-CN"/>
            </a:defPPr>
            <a:lvl1pPr marL="285750" indent="-285750">
              <a:lnSpc>
                <a:spcPct val="150000"/>
              </a:lnSpc>
              <a:buFont typeface="Arial" pitchFamily="34" charset="0"/>
              <a:buChar char="•"/>
              <a:defRPr sz="1500" b="1">
                <a:latin typeface="+mn-lt"/>
                <a:ea typeface="+mn-ea"/>
                <a:cs typeface="Arial" pitchFamily="34" charset="0"/>
              </a:defRPr>
            </a:lvl1pPr>
            <a:lvl2pPr marL="742950" lvl="1" indent="-285750">
              <a:lnSpc>
                <a:spcPct val="150000"/>
              </a:lnSpc>
              <a:buFont typeface="Arial" pitchFamily="34" charset="0"/>
              <a:buChar char="•"/>
              <a:defRPr sz="1500">
                <a:latin typeface="+mn-lt"/>
                <a:ea typeface="+mn-ea"/>
                <a:cs typeface="Arial" pitchFamily="34" charset="0"/>
              </a:defRPr>
            </a:lvl2pPr>
          </a:lstStyle>
          <a:p>
            <a:pPr marL="285750" lvl="1"/>
            <a:r>
              <a:rPr lang="zh-CN" altLang="en-US" b="1" dirty="0">
                <a:latin typeface="微软雅黑" panose="020B0503020204020204" pitchFamily="34" charset="-122"/>
                <a:ea typeface="微软雅黑" panose="020B0503020204020204" pitchFamily="34" charset="-122"/>
              </a:rPr>
              <a:t>邻居请求 （</a:t>
            </a:r>
            <a:r>
              <a:rPr lang="en-US" altLang="zh-CN" b="1" dirty="0">
                <a:latin typeface="微软雅黑" panose="020B0503020204020204" pitchFamily="34" charset="-122"/>
                <a:ea typeface="微软雅黑" panose="020B0503020204020204" pitchFamily="34" charset="-122"/>
              </a:rPr>
              <a:t>Neighbor Solicitation</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NS</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Type=135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Code=0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Target Address</a:t>
            </a:r>
            <a:r>
              <a:rPr lang="zh-CN" altLang="en-US" dirty="0">
                <a:latin typeface="微软雅黑" panose="020B0503020204020204" pitchFamily="34" charset="-122"/>
                <a:ea typeface="微软雅黑" panose="020B0503020204020204" pitchFamily="34" charset="-122"/>
              </a:rPr>
              <a:t>是需要解析的</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地址，因此该处不准出现组播地址。</a:t>
            </a:r>
            <a:endParaRPr lang="en-US" altLang="zh-CN" dirty="0">
              <a:latin typeface="微软雅黑" panose="020B0503020204020204" pitchFamily="34" charset="-122"/>
              <a:ea typeface="微软雅黑" panose="020B0503020204020204" pitchFamily="34" charset="-122"/>
            </a:endParaRPr>
          </a:p>
          <a:p>
            <a:pPr marL="285750" lvl="1"/>
            <a:r>
              <a:rPr lang="zh-CN" altLang="en-US" b="1" dirty="0">
                <a:latin typeface="微软雅黑" panose="020B0503020204020204" pitchFamily="34" charset="-122"/>
                <a:ea typeface="微软雅黑" panose="020B0503020204020204" pitchFamily="34" charset="-122"/>
              </a:rPr>
              <a:t>邻居通告 （</a:t>
            </a:r>
            <a:r>
              <a:rPr lang="en-US" altLang="zh-CN" b="1" dirty="0">
                <a:latin typeface="微软雅黑" panose="020B0503020204020204" pitchFamily="34" charset="-122"/>
                <a:ea typeface="微软雅黑" panose="020B0503020204020204" pitchFamily="34" charset="-122"/>
              </a:rPr>
              <a:t>Neighbor Advertisement</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NA</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Type=136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Code=0</a:t>
            </a:r>
          </a:p>
          <a:p>
            <a:pPr lvl="1"/>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标志（</a:t>
            </a:r>
            <a:r>
              <a:rPr lang="en-US" altLang="zh-CN" dirty="0">
                <a:latin typeface="微软雅黑" panose="020B0503020204020204" pitchFamily="34" charset="-122"/>
                <a:ea typeface="微软雅黑" panose="020B0503020204020204" pitchFamily="34" charset="-122"/>
              </a:rPr>
              <a:t>Router flag</a:t>
            </a:r>
            <a:r>
              <a:rPr lang="zh-CN" altLang="en-US" dirty="0">
                <a:latin typeface="微软雅黑" panose="020B0503020204020204" pitchFamily="34" charset="-122"/>
                <a:ea typeface="微软雅黑" panose="020B0503020204020204" pitchFamily="34" charset="-122"/>
              </a:rPr>
              <a:t>）表示发送者是否为路由器，如果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则表示是；</a:t>
            </a:r>
          </a:p>
          <a:p>
            <a:pPr lvl="1"/>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标志（</a:t>
            </a:r>
            <a:r>
              <a:rPr lang="en-US" altLang="zh-CN" dirty="0">
                <a:latin typeface="微软雅黑" panose="020B0503020204020204" pitchFamily="34" charset="-122"/>
                <a:ea typeface="微软雅黑" panose="020B0503020204020204" pitchFamily="34" charset="-122"/>
              </a:rPr>
              <a:t>Solicited flag</a:t>
            </a:r>
            <a:r>
              <a:rPr lang="zh-CN" altLang="en-US" dirty="0">
                <a:latin typeface="微软雅黑" panose="020B0503020204020204" pitchFamily="34" charset="-122"/>
                <a:ea typeface="微软雅黑" panose="020B0503020204020204" pitchFamily="34" charset="-122"/>
              </a:rPr>
              <a:t>）表示发送邻居通告是否是响应某个邻居请求，如果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则表示是；</a:t>
            </a:r>
          </a:p>
          <a:p>
            <a:pPr lvl="1"/>
            <a:r>
              <a:rPr lang="en-US" altLang="zh-CN" dirty="0">
                <a:latin typeface="微软雅黑" panose="020B0503020204020204" pitchFamily="34" charset="-122"/>
                <a:ea typeface="微软雅黑" panose="020B0503020204020204" pitchFamily="34" charset="-122"/>
              </a:rPr>
              <a:t>O</a:t>
            </a:r>
            <a:r>
              <a:rPr lang="zh-CN" altLang="en-US" dirty="0">
                <a:latin typeface="微软雅黑" panose="020B0503020204020204" pitchFamily="34" charset="-122"/>
                <a:ea typeface="微软雅黑" panose="020B0503020204020204" pitchFamily="34" charset="-122"/>
              </a:rPr>
              <a:t>标志（</a:t>
            </a:r>
            <a:r>
              <a:rPr lang="en-US" altLang="zh-CN" dirty="0" err="1">
                <a:latin typeface="微软雅黑" panose="020B0503020204020204" pitchFamily="34" charset="-122"/>
                <a:ea typeface="微软雅黑" panose="020B0503020204020204" pitchFamily="34" charset="-122"/>
              </a:rPr>
              <a:t>Overide</a:t>
            </a:r>
            <a:r>
              <a:rPr lang="en-US" altLang="zh-CN" dirty="0">
                <a:latin typeface="微软雅黑" panose="020B0503020204020204" pitchFamily="34" charset="-122"/>
                <a:ea typeface="微软雅黑" panose="020B0503020204020204" pitchFamily="34" charset="-122"/>
              </a:rPr>
              <a:t> flag</a:t>
            </a:r>
            <a:r>
              <a:rPr lang="zh-CN" altLang="en-US" dirty="0">
                <a:latin typeface="微软雅黑" panose="020B0503020204020204" pitchFamily="34" charset="-122"/>
                <a:ea typeface="微软雅黑" panose="020B0503020204020204" pitchFamily="34" charset="-122"/>
              </a:rPr>
              <a:t>）表示邻居通告中的消息是否覆盖已有的条目信息，如果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则表示是；</a:t>
            </a:r>
          </a:p>
          <a:p>
            <a:pPr lvl="1"/>
            <a:r>
              <a:rPr lang="en-US" altLang="zh-CN" dirty="0">
                <a:latin typeface="微软雅黑" panose="020B0503020204020204" pitchFamily="34" charset="-122"/>
                <a:ea typeface="微软雅黑" panose="020B0503020204020204" pitchFamily="34" charset="-122"/>
              </a:rPr>
              <a:t>Target Address</a:t>
            </a:r>
            <a:r>
              <a:rPr lang="zh-CN" altLang="en-US" dirty="0">
                <a:latin typeface="微软雅黑" panose="020B0503020204020204" pitchFamily="34" charset="-122"/>
                <a:ea typeface="微软雅黑" panose="020B0503020204020204" pitchFamily="34" charset="-122"/>
              </a:rPr>
              <a:t>表示所携带的链路层地址对应的</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31310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zh-CN" altLang="en-US"/>
              <a:t>地址解析 </a:t>
            </a:r>
            <a:r>
              <a:rPr lang="en-US" altLang="zh-CN"/>
              <a:t>(1)</a:t>
            </a:r>
            <a:endParaRPr lang="zh-CN" altLang="en-US" dirty="0"/>
          </a:p>
        </p:txBody>
      </p:sp>
      <p:sp>
        <p:nvSpPr>
          <p:cNvPr id="71" name="TextBox 70"/>
          <p:cNvSpPr txBox="1"/>
          <p:nvPr/>
        </p:nvSpPr>
        <p:spPr>
          <a:xfrm>
            <a:off x="2871297" y="3256681"/>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5489-98C8-1111</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3333-FF00-0002</a:t>
            </a:r>
            <a:endParaRPr lang="zh-CN" altLang="en-US" sz="1300">
              <a:latin typeface="微软雅黑" panose="020B0503020204020204" pitchFamily="34" charset="-122"/>
              <a:ea typeface="微软雅黑" panose="020B0503020204020204" pitchFamily="34" charset="-122"/>
            </a:endParaRPr>
          </a:p>
        </p:txBody>
      </p:sp>
      <p:sp>
        <p:nvSpPr>
          <p:cNvPr id="72" name="TextBox 71"/>
          <p:cNvSpPr txBox="1"/>
          <p:nvPr/>
        </p:nvSpPr>
        <p:spPr>
          <a:xfrm>
            <a:off x="2871297" y="3742199"/>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2001::1</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FF02::1:FF00:2</a:t>
            </a:r>
            <a:endParaRPr lang="zh-CN" altLang="en-US" sz="1300" dirty="0">
              <a:latin typeface="微软雅黑" panose="020B0503020204020204" pitchFamily="34" charset="-122"/>
              <a:ea typeface="微软雅黑" panose="020B0503020204020204" pitchFamily="34" charset="-122"/>
            </a:endParaRPr>
          </a:p>
        </p:txBody>
      </p:sp>
      <p:sp>
        <p:nvSpPr>
          <p:cNvPr id="76" name="TextBox 75"/>
          <p:cNvSpPr txBox="1"/>
          <p:nvPr/>
        </p:nvSpPr>
        <p:spPr>
          <a:xfrm>
            <a:off x="2871297" y="4234642"/>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dirty="0">
                <a:latin typeface="微软雅黑" panose="020B0503020204020204" pitchFamily="34" charset="-122"/>
                <a:ea typeface="微软雅黑" panose="020B0503020204020204" pitchFamily="34" charset="-122"/>
              </a:rPr>
              <a:t>ICMPv6</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Type135</a:t>
            </a: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NS</a:t>
            </a:r>
            <a:endParaRPr lang="zh-CN" altLang="en-US" sz="1300" dirty="0">
              <a:latin typeface="微软雅黑" panose="020B0503020204020204" pitchFamily="34" charset="-122"/>
              <a:ea typeface="微软雅黑" panose="020B0503020204020204" pitchFamily="34" charset="-122"/>
            </a:endParaRPr>
          </a:p>
        </p:txBody>
      </p:sp>
      <p:sp>
        <p:nvSpPr>
          <p:cNvPr id="77" name="TextBox 76"/>
          <p:cNvSpPr txBox="1"/>
          <p:nvPr/>
        </p:nvSpPr>
        <p:spPr>
          <a:xfrm>
            <a:off x="2871297" y="4552825"/>
            <a:ext cx="2063790" cy="712379"/>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300" dirty="0">
                <a:latin typeface="微软雅黑" panose="020B0503020204020204" pitchFamily="34" charset="-122"/>
                <a:ea typeface="微软雅黑" panose="020B0503020204020204" pitchFamily="34" charset="-122"/>
              </a:rPr>
              <a:t>ICMPv6 DATA</a:t>
            </a:r>
          </a:p>
          <a:p>
            <a:pPr algn="ctr"/>
            <a:r>
              <a:rPr lang="en-US" altLang="zh-CN" sz="1300" dirty="0">
                <a:latin typeface="微软雅黑" panose="020B0503020204020204" pitchFamily="34" charset="-122"/>
                <a:ea typeface="微软雅黑" panose="020B0503020204020204" pitchFamily="34" charset="-122"/>
              </a:rPr>
              <a:t>Source MAC</a:t>
            </a:r>
          </a:p>
          <a:p>
            <a:pPr algn="ctr"/>
            <a:r>
              <a:rPr lang="en-US" altLang="zh-CN" sz="1300" dirty="0">
                <a:latin typeface="微软雅黑" panose="020B0503020204020204" pitchFamily="34" charset="-122"/>
                <a:ea typeface="微软雅黑" panose="020B0503020204020204" pitchFamily="34" charset="-122"/>
              </a:rPr>
              <a:t>5489-98C8-1111</a:t>
            </a:r>
            <a:endParaRPr lang="zh-CN" altLang="en-US" sz="1300" dirty="0">
              <a:latin typeface="微软雅黑" panose="020B0503020204020204" pitchFamily="34" charset="-122"/>
              <a:ea typeface="微软雅黑" panose="020B0503020204020204" pitchFamily="34" charset="-122"/>
            </a:endParaRPr>
          </a:p>
        </p:txBody>
      </p:sp>
      <p:sp>
        <p:nvSpPr>
          <p:cNvPr id="78" name="TextBox 77"/>
          <p:cNvSpPr txBox="1"/>
          <p:nvPr/>
        </p:nvSpPr>
        <p:spPr>
          <a:xfrm>
            <a:off x="1523492" y="3341319"/>
            <a:ext cx="1332416"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Lay2 Header</a:t>
            </a: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1523492" y="3826837"/>
            <a:ext cx="1332416"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Lay3 Header</a:t>
            </a:r>
            <a:endParaRPr lang="zh-CN" altLang="en-US" sz="1500" dirty="0">
              <a:solidFill>
                <a:srgbClr val="C00000"/>
              </a:solidFill>
              <a:latin typeface="微软雅黑" panose="020B0503020204020204" pitchFamily="34" charset="-122"/>
              <a:ea typeface="微软雅黑" panose="020B0503020204020204" pitchFamily="34" charset="-122"/>
            </a:endParaRPr>
          </a:p>
        </p:txBody>
      </p:sp>
      <p:cxnSp>
        <p:nvCxnSpPr>
          <p:cNvPr id="81" name="Straight Connector 80"/>
          <p:cNvCxnSpPr/>
          <p:nvPr/>
        </p:nvCxnSpPr>
        <p:spPr bwMode="auto">
          <a:xfrm>
            <a:off x="2852221" y="3007860"/>
            <a:ext cx="2648424"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84" name="Oval 83"/>
          <p:cNvSpPr/>
          <p:nvPr/>
        </p:nvSpPr>
        <p:spPr bwMode="auto">
          <a:xfrm>
            <a:off x="2809818" y="2888939"/>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a:latin typeface="微软雅黑" panose="020B0503020204020204" pitchFamily="34" charset="-122"/>
                <a:ea typeface="微软雅黑" panose="020B0503020204020204" pitchFamily="34" charset="-122"/>
              </a:rPr>
              <a:t>1</a:t>
            </a:r>
            <a:endParaRPr lang="zh-CN" altLang="en-US" sz="1500" b="1">
              <a:latin typeface="微软雅黑" panose="020B0503020204020204" pitchFamily="34" charset="-122"/>
              <a:ea typeface="微软雅黑" panose="020B0503020204020204" pitchFamily="34" charset="-122"/>
            </a:endParaRPr>
          </a:p>
        </p:txBody>
      </p:sp>
      <p:cxnSp>
        <p:nvCxnSpPr>
          <p:cNvPr id="99" name="Straight Arrow Connector 98"/>
          <p:cNvCxnSpPr/>
          <p:nvPr/>
        </p:nvCxnSpPr>
        <p:spPr bwMode="auto">
          <a:xfrm flipH="1">
            <a:off x="4447674" y="3601975"/>
            <a:ext cx="1180840" cy="0"/>
          </a:xfrm>
          <a:prstGeom prst="straightConnector1">
            <a:avLst/>
          </a:prstGeom>
          <a:solidFill>
            <a:schemeClr val="accent1"/>
          </a:solidFill>
          <a:ln w="25400" cap="flat" cmpd="sng" algn="ctr">
            <a:solidFill>
              <a:schemeClr val="bg1">
                <a:lumMod val="75000"/>
              </a:schemeClr>
            </a:solidFill>
            <a:prstDash val="solid"/>
            <a:round/>
            <a:headEnd type="none" w="med" len="med"/>
            <a:tailEnd type="triangle" w="med" len="med"/>
          </a:ln>
          <a:effectLst/>
        </p:spPr>
      </p:cxnSp>
      <p:sp>
        <p:nvSpPr>
          <p:cNvPr id="101" name="TextBox 100"/>
          <p:cNvSpPr txBox="1"/>
          <p:nvPr/>
        </p:nvSpPr>
        <p:spPr>
          <a:xfrm>
            <a:off x="5591685" y="3453093"/>
            <a:ext cx="2041969" cy="323165"/>
          </a:xfrm>
          <a:prstGeom prst="rect">
            <a:avLst/>
          </a:prstGeom>
          <a:noFill/>
        </p:spPr>
        <p:txBody>
          <a:bodyPr wrap="non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目的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MAC</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为组播</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MAC</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2" name="TextBox 101"/>
          <p:cNvSpPr txBox="1"/>
          <p:nvPr/>
        </p:nvSpPr>
        <p:spPr>
          <a:xfrm>
            <a:off x="5591684" y="3798518"/>
            <a:ext cx="3439380" cy="553998"/>
          </a:xfrm>
          <a:prstGeom prst="rect">
            <a:avLst/>
          </a:prstGeom>
          <a:noFill/>
        </p:spPr>
        <p:txBody>
          <a:bodyPr wrap="squar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目的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IPv6</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地址为</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PC2</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2001::2</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对应的被请求节点组播地址</a:t>
            </a:r>
          </a:p>
        </p:txBody>
      </p:sp>
      <p:sp>
        <p:nvSpPr>
          <p:cNvPr id="103" name="TextBox 102"/>
          <p:cNvSpPr txBox="1"/>
          <p:nvPr/>
        </p:nvSpPr>
        <p:spPr>
          <a:xfrm>
            <a:off x="5591684" y="4506451"/>
            <a:ext cx="3439380" cy="323165"/>
          </a:xfrm>
          <a:prstGeom prst="rect">
            <a:avLst/>
          </a:prstGeom>
          <a:noFill/>
        </p:spPr>
        <p:txBody>
          <a:bodyPr wrap="squar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请求报文为</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ICMPv6</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（邻居请求）</a:t>
            </a:r>
          </a:p>
        </p:txBody>
      </p:sp>
      <p:cxnSp>
        <p:nvCxnSpPr>
          <p:cNvPr id="104" name="Straight Arrow Connector 103"/>
          <p:cNvCxnSpPr/>
          <p:nvPr/>
        </p:nvCxnSpPr>
        <p:spPr bwMode="auto">
          <a:xfrm flipH="1">
            <a:off x="4447674" y="4084575"/>
            <a:ext cx="1180840" cy="0"/>
          </a:xfrm>
          <a:prstGeom prst="straightConnector1">
            <a:avLst/>
          </a:prstGeom>
          <a:solidFill>
            <a:schemeClr val="accent1"/>
          </a:solidFill>
          <a:ln w="25400" cap="flat" cmpd="sng" algn="ctr">
            <a:solidFill>
              <a:schemeClr val="bg1">
                <a:lumMod val="75000"/>
              </a:schemeClr>
            </a:solidFill>
            <a:prstDash val="solid"/>
            <a:round/>
            <a:headEnd type="none" w="med" len="med"/>
            <a:tailEnd type="triangle" w="med" len="med"/>
          </a:ln>
          <a:effectLst/>
        </p:spPr>
      </p:cxnSp>
      <p:cxnSp>
        <p:nvCxnSpPr>
          <p:cNvPr id="105" name="Straight Arrow Connector 104"/>
          <p:cNvCxnSpPr/>
          <p:nvPr/>
        </p:nvCxnSpPr>
        <p:spPr bwMode="auto">
          <a:xfrm flipH="1">
            <a:off x="5038094" y="4668033"/>
            <a:ext cx="590420" cy="0"/>
          </a:xfrm>
          <a:prstGeom prst="straightConnector1">
            <a:avLst/>
          </a:prstGeom>
          <a:solidFill>
            <a:schemeClr val="accent1"/>
          </a:solidFill>
          <a:ln w="25400" cap="flat" cmpd="sng" algn="ctr">
            <a:solidFill>
              <a:schemeClr val="bg1">
                <a:lumMod val="75000"/>
              </a:schemeClr>
            </a:solidFill>
            <a:prstDash val="solid"/>
            <a:round/>
            <a:headEnd type="none" w="med" len="med"/>
            <a:tailEnd type="triangle" w="med" len="med"/>
          </a:ln>
          <a:effectLst/>
        </p:spPr>
      </p:cxnSp>
      <p:grpSp>
        <p:nvGrpSpPr>
          <p:cNvPr id="64" name="组合 63">
            <a:extLst>
              <a:ext uri="{FF2B5EF4-FFF2-40B4-BE49-F238E27FC236}">
                <a16:creationId xmlns:a16="http://schemas.microsoft.com/office/drawing/2014/main" id="{9CF211DE-557F-4B5B-AA60-FEB77482BF30}"/>
              </a:ext>
            </a:extLst>
          </p:cNvPr>
          <p:cNvGrpSpPr/>
          <p:nvPr/>
        </p:nvGrpSpPr>
        <p:grpSpPr>
          <a:xfrm>
            <a:off x="2232362" y="1388134"/>
            <a:ext cx="7761284" cy="1201860"/>
            <a:chOff x="2232362" y="1388134"/>
            <a:chExt cx="7761284" cy="1201860"/>
          </a:xfrm>
        </p:grpSpPr>
        <p:cxnSp>
          <p:nvCxnSpPr>
            <p:cNvPr id="66" name="Straight Connector 65"/>
            <p:cNvCxnSpPr/>
            <p:nvPr/>
          </p:nvCxnSpPr>
          <p:spPr bwMode="auto">
            <a:xfrm>
              <a:off x="289722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933676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2232362" y="2589993"/>
              <a:ext cx="776128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1" name="TextBox 30"/>
            <p:cNvSpPr txBox="1"/>
            <p:nvPr/>
          </p:nvSpPr>
          <p:spPr>
            <a:xfrm>
              <a:off x="3248035" y="1756370"/>
              <a:ext cx="1713931" cy="784830"/>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PC1</a:t>
              </a:r>
            </a:p>
            <a:p>
              <a:r>
                <a:rPr lang="en-US" altLang="zh-CN" sz="1500" dirty="0">
                  <a:latin typeface="微软雅黑" panose="020B0503020204020204" pitchFamily="34" charset="-122"/>
                  <a:ea typeface="微软雅黑" panose="020B0503020204020204" pitchFamily="34" charset="-122"/>
                </a:rPr>
                <a:t>2001::1/64</a:t>
              </a:r>
            </a:p>
            <a:p>
              <a:r>
                <a:rPr lang="en-US" altLang="zh-CN" sz="1500" dirty="0">
                  <a:latin typeface="微软雅黑" panose="020B0503020204020204" pitchFamily="34" charset="-122"/>
                  <a:ea typeface="微软雅黑" panose="020B0503020204020204" pitchFamily="34" charset="-122"/>
                </a:rPr>
                <a:t>5489-98C8-1111</a:t>
              </a:r>
              <a:endParaRPr lang="zh-CN" altLang="en-US" sz="1500" dirty="0">
                <a:latin typeface="微软雅黑" panose="020B0503020204020204" pitchFamily="34" charset="-122"/>
                <a:ea typeface="微软雅黑" panose="020B0503020204020204" pitchFamily="34" charset="-122"/>
              </a:endParaRPr>
            </a:p>
          </p:txBody>
        </p:sp>
        <p:sp>
          <p:nvSpPr>
            <p:cNvPr id="65" name="TextBox 64"/>
            <p:cNvSpPr txBox="1"/>
            <p:nvPr/>
          </p:nvSpPr>
          <p:spPr>
            <a:xfrm>
              <a:off x="7193305" y="1756370"/>
              <a:ext cx="1697901" cy="784830"/>
            </a:xfrm>
            <a:prstGeom prst="rect">
              <a:avLst/>
            </a:prstGeom>
            <a:noFill/>
          </p:spPr>
          <p:txBody>
            <a:bodyPr wrap="none" rtlCol="0">
              <a:spAutoFit/>
            </a:bodyPr>
            <a:lstStyle/>
            <a:p>
              <a:pPr algn="r"/>
              <a:r>
                <a:rPr lang="en-US" altLang="zh-CN" sz="1500" b="1" dirty="0">
                  <a:latin typeface="微软雅黑" panose="020B0503020204020204" pitchFamily="34" charset="-122"/>
                  <a:ea typeface="微软雅黑" panose="020B0503020204020204" pitchFamily="34" charset="-122"/>
                </a:rPr>
                <a:t>PC2</a:t>
              </a:r>
            </a:p>
            <a:p>
              <a:pPr algn="r"/>
              <a:r>
                <a:rPr lang="en-US" altLang="zh-CN" sz="1500" dirty="0">
                  <a:latin typeface="微软雅黑" panose="020B0503020204020204" pitchFamily="34" charset="-122"/>
                  <a:ea typeface="微软雅黑" panose="020B0503020204020204" pitchFamily="34" charset="-122"/>
                </a:rPr>
                <a:t>2001::2/64</a:t>
              </a:r>
            </a:p>
            <a:p>
              <a:pPr algn="r"/>
              <a:r>
                <a:rPr lang="en-US" altLang="zh-CN" sz="1500" dirty="0">
                  <a:latin typeface="微软雅黑" panose="020B0503020204020204" pitchFamily="34" charset="-122"/>
                  <a:ea typeface="微软雅黑" panose="020B0503020204020204" pitchFamily="34" charset="-122"/>
                </a:rPr>
                <a:t>5489-9850-2222</a:t>
              </a:r>
              <a:endParaRPr lang="zh-CN" altLang="en-US" sz="1500" dirty="0">
                <a:latin typeface="微软雅黑" panose="020B0503020204020204" pitchFamily="34" charset="-122"/>
                <a:ea typeface="微软雅黑" panose="020B0503020204020204" pitchFamily="34" charset="-122"/>
              </a:endParaRPr>
            </a:p>
          </p:txBody>
        </p:sp>
        <p:sp>
          <p:nvSpPr>
            <p:cNvPr id="75" name="TextBox 74"/>
            <p:cNvSpPr txBox="1"/>
            <p:nvPr/>
          </p:nvSpPr>
          <p:spPr>
            <a:xfrm>
              <a:off x="4205406" y="1388134"/>
              <a:ext cx="2798074"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PC1</a:t>
              </a:r>
              <a:r>
                <a:rPr lang="zh-CN" altLang="en-US" sz="1500" dirty="0">
                  <a:solidFill>
                    <a:srgbClr val="C00000"/>
                  </a:solidFill>
                  <a:latin typeface="微软雅黑" panose="020B0503020204020204" pitchFamily="34" charset="-122"/>
                  <a:ea typeface="微软雅黑" panose="020B0503020204020204" pitchFamily="34" charset="-122"/>
                </a:rPr>
                <a:t>要请求</a:t>
              </a:r>
              <a:r>
                <a:rPr lang="en-US" altLang="zh-CN" sz="1500" dirty="0">
                  <a:solidFill>
                    <a:srgbClr val="C00000"/>
                  </a:solidFill>
                  <a:latin typeface="微软雅黑" panose="020B0503020204020204" pitchFamily="34" charset="-122"/>
                  <a:ea typeface="微软雅黑" panose="020B0503020204020204" pitchFamily="34" charset="-122"/>
                </a:rPr>
                <a:t>2001::2</a:t>
              </a:r>
              <a:r>
                <a:rPr lang="zh-CN" altLang="en-US" sz="1500" dirty="0">
                  <a:solidFill>
                    <a:srgbClr val="C00000"/>
                  </a:solidFill>
                  <a:latin typeface="微软雅黑" panose="020B0503020204020204" pitchFamily="34" charset="-122"/>
                  <a:ea typeface="微软雅黑" panose="020B0503020204020204" pitchFamily="34" charset="-122"/>
                </a:rPr>
                <a:t>对应的</a:t>
              </a:r>
              <a:r>
                <a:rPr lang="en-US" altLang="zh-CN" sz="1500" dirty="0">
                  <a:solidFill>
                    <a:srgbClr val="C00000"/>
                  </a:solidFill>
                  <a:latin typeface="微软雅黑" panose="020B0503020204020204" pitchFamily="34" charset="-122"/>
                  <a:ea typeface="微软雅黑" panose="020B0503020204020204" pitchFamily="34" charset="-122"/>
                </a:rPr>
                <a:t>MAC</a:t>
              </a:r>
              <a:endParaRPr lang="zh-CN" altLang="en-US" sz="1500" dirty="0">
                <a:solidFill>
                  <a:srgbClr val="C00000"/>
                </a:solidFill>
                <a:latin typeface="微软雅黑" panose="020B0503020204020204" pitchFamily="34" charset="-122"/>
                <a:ea typeface="微软雅黑" panose="020B0503020204020204" pitchFamily="34" charset="-122"/>
              </a:endParaRPr>
            </a:p>
          </p:txBody>
        </p:sp>
        <p:pic>
          <p:nvPicPr>
            <p:cNvPr id="82" name="图片 81" descr="PC.png">
              <a:extLst>
                <a:ext uri="{FF2B5EF4-FFF2-40B4-BE49-F238E27FC236}">
                  <a16:creationId xmlns:a16="http://schemas.microsoft.com/office/drawing/2014/main" id="{D046F011-6CDD-466E-9057-858D5C6D17B4}"/>
                </a:ext>
              </a:extLst>
            </p:cNvPr>
            <p:cNvPicPr>
              <a:picLocks noChangeAspect="1"/>
            </p:cNvPicPr>
            <p:nvPr/>
          </p:nvPicPr>
          <p:blipFill>
            <a:blip r:embed="rId3" cstate="print"/>
            <a:stretch>
              <a:fillRect/>
            </a:stretch>
          </p:blipFill>
          <p:spPr>
            <a:xfrm>
              <a:off x="2519396" y="1495350"/>
              <a:ext cx="728210" cy="559265"/>
            </a:xfrm>
            <a:prstGeom prst="rect">
              <a:avLst/>
            </a:prstGeom>
          </p:spPr>
        </p:pic>
        <p:pic>
          <p:nvPicPr>
            <p:cNvPr id="83" name="图片 82" descr="PC.png">
              <a:extLst>
                <a:ext uri="{FF2B5EF4-FFF2-40B4-BE49-F238E27FC236}">
                  <a16:creationId xmlns:a16="http://schemas.microsoft.com/office/drawing/2014/main" id="{41DDF7A4-C667-4B6E-AB23-BCC5838C1F0F}"/>
                </a:ext>
              </a:extLst>
            </p:cNvPr>
            <p:cNvPicPr>
              <a:picLocks noChangeAspect="1"/>
            </p:cNvPicPr>
            <p:nvPr/>
          </p:nvPicPr>
          <p:blipFill>
            <a:blip r:embed="rId3" cstate="print"/>
            <a:stretch>
              <a:fillRect/>
            </a:stretch>
          </p:blipFill>
          <p:spPr>
            <a:xfrm>
              <a:off x="8972659" y="1476737"/>
              <a:ext cx="728210" cy="559265"/>
            </a:xfrm>
            <a:prstGeom prst="rect">
              <a:avLst/>
            </a:prstGeom>
          </p:spPr>
        </p:pic>
      </p:grpSp>
    </p:spTree>
    <p:extLst>
      <p:ext uri="{BB962C8B-B14F-4D97-AF65-F5344CB8AC3E}">
        <p14:creationId xmlns:p14="http://schemas.microsoft.com/office/powerpoint/2010/main" val="9794442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zh-CN" altLang="en-US" dirty="0"/>
              <a:t>地址解析</a:t>
            </a:r>
            <a:r>
              <a:rPr lang="en-US" altLang="zh-CN" dirty="0"/>
              <a:t> (2)</a:t>
            </a:r>
            <a:endParaRPr lang="zh-CN" altLang="en-US" dirty="0"/>
          </a:p>
        </p:txBody>
      </p:sp>
      <p:sp>
        <p:nvSpPr>
          <p:cNvPr id="71" name="TextBox 70"/>
          <p:cNvSpPr txBox="1"/>
          <p:nvPr/>
        </p:nvSpPr>
        <p:spPr>
          <a:xfrm>
            <a:off x="2835293" y="3148670"/>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5489-98C8-1111</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3333-FF00-0002</a:t>
            </a:r>
            <a:endParaRPr lang="zh-CN" altLang="en-US" sz="1300">
              <a:latin typeface="微软雅黑" panose="020B0503020204020204" pitchFamily="34" charset="-122"/>
              <a:ea typeface="微软雅黑" panose="020B0503020204020204" pitchFamily="34" charset="-122"/>
            </a:endParaRPr>
          </a:p>
        </p:txBody>
      </p:sp>
      <p:sp>
        <p:nvSpPr>
          <p:cNvPr id="72" name="TextBox 71"/>
          <p:cNvSpPr txBox="1"/>
          <p:nvPr/>
        </p:nvSpPr>
        <p:spPr>
          <a:xfrm>
            <a:off x="2835293" y="3634188"/>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2001::1</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FF02::1:FF00:2</a:t>
            </a:r>
            <a:endParaRPr lang="zh-CN" altLang="en-US" sz="1300">
              <a:latin typeface="微软雅黑" panose="020B0503020204020204" pitchFamily="34" charset="-122"/>
              <a:ea typeface="微软雅黑" panose="020B0503020204020204" pitchFamily="34" charset="-122"/>
            </a:endParaRPr>
          </a:p>
        </p:txBody>
      </p:sp>
      <p:sp>
        <p:nvSpPr>
          <p:cNvPr id="76" name="TextBox 75"/>
          <p:cNvSpPr txBox="1"/>
          <p:nvPr/>
        </p:nvSpPr>
        <p:spPr>
          <a:xfrm>
            <a:off x="2835293" y="4126631"/>
            <a:ext cx="2063790" cy="318183"/>
          </a:xfrm>
          <a:prstGeom prst="rect">
            <a:avLst/>
          </a:prstGeom>
          <a:solidFill>
            <a:schemeClr val="bg1">
              <a:lumMod val="95000"/>
            </a:schemeClr>
          </a:solidFill>
          <a:ln w="28575">
            <a:solidFill>
              <a:schemeClr val="tx1"/>
            </a:solidFill>
          </a:ln>
        </p:spPr>
        <p:txBody>
          <a:bodyPr wrap="none" rtlCol="0" anchor="ctr" anchorCtr="0">
            <a:noAutofit/>
          </a:bodyPr>
          <a:lstStyle/>
          <a:p>
            <a:r>
              <a:rPr lang="en-US" altLang="zh-CN" sz="1300">
                <a:latin typeface="微软雅黑" panose="020B0503020204020204" pitchFamily="34" charset="-122"/>
                <a:ea typeface="微软雅黑" panose="020B0503020204020204" pitchFamily="34" charset="-122"/>
              </a:rPr>
              <a:t>ICMPv6</a:t>
            </a: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Type135</a:t>
            </a:r>
            <a:r>
              <a:rPr lang="zh-CN" altLang="en-US" sz="1300">
                <a:latin typeface="微软雅黑" panose="020B0503020204020204" pitchFamily="34" charset="-122"/>
                <a:ea typeface="微软雅黑" panose="020B0503020204020204" pitchFamily="34" charset="-122"/>
              </a:rPr>
              <a:t>） </a:t>
            </a:r>
            <a:r>
              <a:rPr lang="en-US" altLang="zh-CN" sz="1300">
                <a:latin typeface="微软雅黑" panose="020B0503020204020204" pitchFamily="34" charset="-122"/>
                <a:ea typeface="微软雅黑" panose="020B0503020204020204" pitchFamily="34" charset="-122"/>
              </a:rPr>
              <a:t>NS</a:t>
            </a:r>
            <a:endParaRPr lang="zh-CN" altLang="en-US" sz="1300">
              <a:latin typeface="微软雅黑" panose="020B0503020204020204" pitchFamily="34" charset="-122"/>
              <a:ea typeface="微软雅黑" panose="020B0503020204020204" pitchFamily="34" charset="-122"/>
            </a:endParaRPr>
          </a:p>
        </p:txBody>
      </p:sp>
      <p:sp>
        <p:nvSpPr>
          <p:cNvPr id="77" name="TextBox 76"/>
          <p:cNvSpPr txBox="1"/>
          <p:nvPr/>
        </p:nvSpPr>
        <p:spPr>
          <a:xfrm>
            <a:off x="2835293" y="4444814"/>
            <a:ext cx="2063790" cy="712379"/>
          </a:xfrm>
          <a:prstGeom prst="rect">
            <a:avLst/>
          </a:prstGeom>
          <a:solidFill>
            <a:schemeClr val="bg1">
              <a:lumMod val="95000"/>
            </a:schemeClr>
          </a:solidFill>
          <a:ln w="28575">
            <a:solidFill>
              <a:schemeClr val="tx1"/>
            </a:solidFill>
          </a:ln>
        </p:spPr>
        <p:txBody>
          <a:bodyPr wrap="none" rtlCol="0" anchor="ctr" anchorCtr="0">
            <a:noAutofit/>
          </a:bodyPr>
          <a:lstStyle/>
          <a:p>
            <a:pPr algn="ctr"/>
            <a:r>
              <a:rPr lang="en-US" altLang="zh-CN" sz="1300" dirty="0">
                <a:latin typeface="微软雅黑" panose="020B0503020204020204" pitchFamily="34" charset="-122"/>
                <a:ea typeface="微软雅黑" panose="020B0503020204020204" pitchFamily="34" charset="-122"/>
              </a:rPr>
              <a:t>ICMPv6 DATA</a:t>
            </a:r>
          </a:p>
          <a:p>
            <a:pPr algn="ctr"/>
            <a:r>
              <a:rPr lang="en-US" altLang="zh-CN" sz="1300" dirty="0">
                <a:latin typeface="微软雅黑" panose="020B0503020204020204" pitchFamily="34" charset="-122"/>
                <a:ea typeface="微软雅黑" panose="020B0503020204020204" pitchFamily="34" charset="-122"/>
              </a:rPr>
              <a:t>Source MAC</a:t>
            </a:r>
          </a:p>
          <a:p>
            <a:pPr algn="ctr"/>
            <a:r>
              <a:rPr lang="en-US" altLang="zh-CN" sz="1300" dirty="0">
                <a:latin typeface="微软雅黑" panose="020B0503020204020204" pitchFamily="34" charset="-122"/>
                <a:ea typeface="微软雅黑" panose="020B0503020204020204" pitchFamily="34" charset="-122"/>
              </a:rPr>
              <a:t>5489-98C8-1111</a:t>
            </a:r>
            <a:endParaRPr lang="zh-CN" altLang="en-US" sz="1300" dirty="0">
              <a:latin typeface="微软雅黑" panose="020B0503020204020204" pitchFamily="34" charset="-122"/>
              <a:ea typeface="微软雅黑" panose="020B0503020204020204" pitchFamily="34" charset="-122"/>
            </a:endParaRPr>
          </a:p>
        </p:txBody>
      </p:sp>
      <p:sp>
        <p:nvSpPr>
          <p:cNvPr id="78" name="TextBox 77"/>
          <p:cNvSpPr txBox="1"/>
          <p:nvPr/>
        </p:nvSpPr>
        <p:spPr>
          <a:xfrm>
            <a:off x="1487488" y="3233308"/>
            <a:ext cx="1332416"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Lay2 Header</a:t>
            </a: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1487488" y="3718826"/>
            <a:ext cx="1332416" cy="323165"/>
          </a:xfrm>
          <a:prstGeom prst="rect">
            <a:avLst/>
          </a:prstGeom>
          <a:noFill/>
        </p:spPr>
        <p:txBody>
          <a:bodyPr wrap="none" rtlCol="0">
            <a:spAutoFit/>
          </a:bodyPr>
          <a:lstStyle/>
          <a:p>
            <a:r>
              <a:rPr lang="en-US" altLang="zh-CN" sz="1500">
                <a:solidFill>
                  <a:srgbClr val="C00000"/>
                </a:solidFill>
                <a:latin typeface="微软雅黑" panose="020B0503020204020204" pitchFamily="34" charset="-122"/>
                <a:ea typeface="微软雅黑" panose="020B0503020204020204" pitchFamily="34" charset="-122"/>
              </a:rPr>
              <a:t>Lay3 Header</a:t>
            </a:r>
            <a:endParaRPr lang="zh-CN" altLang="en-US" sz="1500">
              <a:solidFill>
                <a:srgbClr val="C00000"/>
              </a:solidFill>
              <a:latin typeface="微软雅黑" panose="020B0503020204020204" pitchFamily="34" charset="-122"/>
              <a:ea typeface="微软雅黑" panose="020B0503020204020204" pitchFamily="34" charset="-122"/>
            </a:endParaRPr>
          </a:p>
        </p:txBody>
      </p:sp>
      <p:cxnSp>
        <p:nvCxnSpPr>
          <p:cNvPr id="81" name="Straight Connector 80"/>
          <p:cNvCxnSpPr/>
          <p:nvPr/>
        </p:nvCxnSpPr>
        <p:spPr bwMode="auto">
          <a:xfrm>
            <a:off x="2816217" y="2899849"/>
            <a:ext cx="2648424"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84" name="Oval 83"/>
          <p:cNvSpPr/>
          <p:nvPr/>
        </p:nvSpPr>
        <p:spPr bwMode="auto">
          <a:xfrm>
            <a:off x="2773814" y="2780928"/>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a:latin typeface="微软雅黑" panose="020B0503020204020204" pitchFamily="34" charset="-122"/>
                <a:ea typeface="微软雅黑" panose="020B0503020204020204" pitchFamily="34" charset="-122"/>
              </a:rPr>
              <a:t>1</a:t>
            </a:r>
            <a:endParaRPr lang="zh-CN" altLang="en-US" sz="1500" b="1">
              <a:latin typeface="微软雅黑" panose="020B0503020204020204" pitchFamily="34" charset="-122"/>
              <a:ea typeface="微软雅黑" panose="020B0503020204020204" pitchFamily="34" charset="-122"/>
            </a:endParaRPr>
          </a:p>
        </p:txBody>
      </p:sp>
      <p:cxnSp>
        <p:nvCxnSpPr>
          <p:cNvPr id="86" name="Straight Connector 85"/>
          <p:cNvCxnSpPr/>
          <p:nvPr/>
        </p:nvCxnSpPr>
        <p:spPr bwMode="auto">
          <a:xfrm flipH="1">
            <a:off x="6708360" y="3465247"/>
            <a:ext cx="2628000"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87" name="Oval 86"/>
          <p:cNvSpPr/>
          <p:nvPr/>
        </p:nvSpPr>
        <p:spPr bwMode="auto">
          <a:xfrm>
            <a:off x="9217842" y="3346326"/>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a:latin typeface="微软雅黑" panose="020B0503020204020204" pitchFamily="34" charset="-122"/>
                <a:ea typeface="微软雅黑" panose="020B0503020204020204" pitchFamily="34" charset="-122"/>
              </a:rPr>
              <a:t>2</a:t>
            </a:r>
            <a:endParaRPr lang="zh-CN" altLang="en-US" sz="1500" b="1">
              <a:latin typeface="微软雅黑" panose="020B0503020204020204" pitchFamily="34" charset="-122"/>
              <a:ea typeface="微软雅黑" panose="020B0503020204020204" pitchFamily="34" charset="-122"/>
            </a:endParaRPr>
          </a:p>
        </p:txBody>
      </p:sp>
      <p:sp>
        <p:nvSpPr>
          <p:cNvPr id="91" name="TextBox 90"/>
          <p:cNvSpPr txBox="1"/>
          <p:nvPr/>
        </p:nvSpPr>
        <p:spPr>
          <a:xfrm>
            <a:off x="7272973" y="3702328"/>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5489-9850-2222</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5489-98C8-1111</a:t>
            </a:r>
            <a:endParaRPr lang="zh-CN" altLang="en-US" sz="1300">
              <a:latin typeface="微软雅黑" panose="020B0503020204020204" pitchFamily="34" charset="-122"/>
              <a:ea typeface="微软雅黑" panose="020B0503020204020204" pitchFamily="34" charset="-122"/>
            </a:endParaRPr>
          </a:p>
        </p:txBody>
      </p:sp>
      <p:sp>
        <p:nvSpPr>
          <p:cNvPr id="92" name="TextBox 91"/>
          <p:cNvSpPr txBox="1"/>
          <p:nvPr/>
        </p:nvSpPr>
        <p:spPr>
          <a:xfrm>
            <a:off x="7272973" y="4187846"/>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2001::2</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2001::1</a:t>
            </a:r>
            <a:endParaRPr lang="zh-CN" altLang="en-US" sz="1300" dirty="0">
              <a:latin typeface="微软雅黑" panose="020B0503020204020204" pitchFamily="34" charset="-122"/>
              <a:ea typeface="微软雅黑" panose="020B0503020204020204" pitchFamily="34" charset="-122"/>
            </a:endParaRPr>
          </a:p>
        </p:txBody>
      </p:sp>
      <p:sp>
        <p:nvSpPr>
          <p:cNvPr id="93" name="TextBox 92"/>
          <p:cNvSpPr txBox="1"/>
          <p:nvPr/>
        </p:nvSpPr>
        <p:spPr>
          <a:xfrm>
            <a:off x="7272973" y="4680289"/>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dirty="0">
                <a:latin typeface="微软雅黑" panose="020B0503020204020204" pitchFamily="34" charset="-122"/>
                <a:ea typeface="微软雅黑" panose="020B0503020204020204" pitchFamily="34" charset="-122"/>
              </a:rPr>
              <a:t>ICMPv6</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Type136</a:t>
            </a: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NA</a:t>
            </a:r>
            <a:endParaRPr lang="zh-CN" altLang="en-US" sz="1300" dirty="0">
              <a:latin typeface="微软雅黑" panose="020B0503020204020204" pitchFamily="34" charset="-122"/>
              <a:ea typeface="微软雅黑" panose="020B0503020204020204" pitchFamily="34" charset="-122"/>
            </a:endParaRPr>
          </a:p>
        </p:txBody>
      </p:sp>
      <p:sp>
        <p:nvSpPr>
          <p:cNvPr id="94" name="TextBox 93"/>
          <p:cNvSpPr txBox="1"/>
          <p:nvPr/>
        </p:nvSpPr>
        <p:spPr>
          <a:xfrm>
            <a:off x="7272973" y="4998472"/>
            <a:ext cx="2063790" cy="914804"/>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300" dirty="0">
                <a:latin typeface="微软雅黑" panose="020B0503020204020204" pitchFamily="34" charset="-122"/>
                <a:ea typeface="微软雅黑" panose="020B0503020204020204" pitchFamily="34" charset="-122"/>
              </a:rPr>
              <a:t>ICMPv6 DATA</a:t>
            </a:r>
          </a:p>
          <a:p>
            <a:pPr algn="ctr"/>
            <a:r>
              <a:rPr lang="zh-CN" altLang="en-US" sz="1300" dirty="0">
                <a:latin typeface="微软雅黑" panose="020B0503020204020204" pitchFamily="34" charset="-122"/>
                <a:ea typeface="微软雅黑" panose="020B0503020204020204" pitchFamily="34" charset="-122"/>
              </a:rPr>
              <a:t>目的地址 </a:t>
            </a:r>
            <a:r>
              <a:rPr lang="en-US" altLang="zh-CN" sz="1300" dirty="0">
                <a:latin typeface="微软雅黑" panose="020B0503020204020204" pitchFamily="34" charset="-122"/>
                <a:ea typeface="微软雅黑" panose="020B0503020204020204" pitchFamily="34" charset="-122"/>
              </a:rPr>
              <a:t>2001::2</a:t>
            </a:r>
          </a:p>
          <a:p>
            <a:pPr algn="ctr"/>
            <a:r>
              <a:rPr lang="zh-CN" altLang="en-US" sz="1300" dirty="0">
                <a:latin typeface="微软雅黑" panose="020B0503020204020204" pitchFamily="34" charset="-122"/>
                <a:ea typeface="微软雅黑" panose="020B0503020204020204" pitchFamily="34" charset="-122"/>
              </a:rPr>
              <a:t>目的</a:t>
            </a:r>
            <a:r>
              <a:rPr lang="en-US" altLang="zh-CN" sz="1300" dirty="0">
                <a:latin typeface="微软雅黑" panose="020B0503020204020204" pitchFamily="34" charset="-122"/>
                <a:ea typeface="微软雅黑" panose="020B0503020204020204" pitchFamily="34" charset="-122"/>
              </a:rPr>
              <a:t>MAC </a:t>
            </a:r>
            <a:r>
              <a:rPr lang="en-US" altLang="zh-CN" sz="1300" dirty="0">
                <a:solidFill>
                  <a:srgbClr val="C00000"/>
                </a:solidFill>
                <a:latin typeface="微软雅黑" panose="020B0503020204020204" pitchFamily="34" charset="-122"/>
                <a:ea typeface="微软雅黑" panose="020B0503020204020204" pitchFamily="34" charset="-122"/>
              </a:rPr>
              <a:t>5489-9850-2222</a:t>
            </a:r>
            <a:endParaRPr lang="zh-CN" altLang="en-US" sz="1300" dirty="0">
              <a:solidFill>
                <a:srgbClr val="C00000"/>
              </a:solidFill>
              <a:latin typeface="微软雅黑" panose="020B0503020204020204" pitchFamily="34" charset="-122"/>
              <a:ea typeface="微软雅黑" panose="020B0503020204020204" pitchFamily="34" charset="-122"/>
            </a:endParaRPr>
          </a:p>
        </p:txBody>
      </p:sp>
      <p:grpSp>
        <p:nvGrpSpPr>
          <p:cNvPr id="83" name="组合 82">
            <a:extLst>
              <a:ext uri="{FF2B5EF4-FFF2-40B4-BE49-F238E27FC236}">
                <a16:creationId xmlns:a16="http://schemas.microsoft.com/office/drawing/2014/main" id="{CCF3D513-29F6-4D20-84A7-88392F9C9765}"/>
              </a:ext>
            </a:extLst>
          </p:cNvPr>
          <p:cNvGrpSpPr/>
          <p:nvPr/>
        </p:nvGrpSpPr>
        <p:grpSpPr>
          <a:xfrm>
            <a:off x="2232362" y="1388134"/>
            <a:ext cx="7761284" cy="1201860"/>
            <a:chOff x="2232362" y="1388134"/>
            <a:chExt cx="7761284" cy="1201860"/>
          </a:xfrm>
        </p:grpSpPr>
        <p:cxnSp>
          <p:nvCxnSpPr>
            <p:cNvPr id="85" name="Straight Connector 65">
              <a:extLst>
                <a:ext uri="{FF2B5EF4-FFF2-40B4-BE49-F238E27FC236}">
                  <a16:creationId xmlns:a16="http://schemas.microsoft.com/office/drawing/2014/main" id="{6B644434-CD13-44B0-9C01-FA024CE32925}"/>
                </a:ext>
              </a:extLst>
            </p:cNvPr>
            <p:cNvCxnSpPr/>
            <p:nvPr/>
          </p:nvCxnSpPr>
          <p:spPr bwMode="auto">
            <a:xfrm>
              <a:off x="289722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8" name="Straight Connector 68">
              <a:extLst>
                <a:ext uri="{FF2B5EF4-FFF2-40B4-BE49-F238E27FC236}">
                  <a16:creationId xmlns:a16="http://schemas.microsoft.com/office/drawing/2014/main" id="{D466A7C3-F1FC-4BAC-939D-48033E14F407}"/>
                </a:ext>
              </a:extLst>
            </p:cNvPr>
            <p:cNvCxnSpPr/>
            <p:nvPr/>
          </p:nvCxnSpPr>
          <p:spPr bwMode="auto">
            <a:xfrm>
              <a:off x="933676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9" name="Straight Connector 62">
              <a:extLst>
                <a:ext uri="{FF2B5EF4-FFF2-40B4-BE49-F238E27FC236}">
                  <a16:creationId xmlns:a16="http://schemas.microsoft.com/office/drawing/2014/main" id="{15CFEFF0-E115-4EB0-AFB0-2533430C1B9B}"/>
                </a:ext>
              </a:extLst>
            </p:cNvPr>
            <p:cNvCxnSpPr/>
            <p:nvPr/>
          </p:nvCxnSpPr>
          <p:spPr bwMode="auto">
            <a:xfrm>
              <a:off x="2232362" y="2589993"/>
              <a:ext cx="776128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90" name="TextBox 30">
              <a:extLst>
                <a:ext uri="{FF2B5EF4-FFF2-40B4-BE49-F238E27FC236}">
                  <a16:creationId xmlns:a16="http://schemas.microsoft.com/office/drawing/2014/main" id="{5F8FED7C-9944-453C-B23F-90EC9AFB1851}"/>
                </a:ext>
              </a:extLst>
            </p:cNvPr>
            <p:cNvSpPr txBox="1"/>
            <p:nvPr/>
          </p:nvSpPr>
          <p:spPr>
            <a:xfrm>
              <a:off x="3248035" y="1756370"/>
              <a:ext cx="1713931" cy="784830"/>
            </a:xfrm>
            <a:prstGeom prst="rect">
              <a:avLst/>
            </a:prstGeom>
            <a:noFill/>
          </p:spPr>
          <p:txBody>
            <a:bodyPr wrap="none" rtlCol="0">
              <a:spAutoFit/>
            </a:bodyPr>
            <a:lstStyle/>
            <a:p>
              <a:r>
                <a:rPr lang="en-US" altLang="zh-CN" sz="1500" b="1">
                  <a:latin typeface="微软雅黑" panose="020B0503020204020204" pitchFamily="34" charset="-122"/>
                  <a:ea typeface="微软雅黑" panose="020B0503020204020204" pitchFamily="34" charset="-122"/>
                </a:rPr>
                <a:t>PC1</a:t>
              </a:r>
            </a:p>
            <a:p>
              <a:r>
                <a:rPr lang="en-US" altLang="zh-CN" sz="1500">
                  <a:latin typeface="微软雅黑" panose="020B0503020204020204" pitchFamily="34" charset="-122"/>
                  <a:ea typeface="微软雅黑" panose="020B0503020204020204" pitchFamily="34" charset="-122"/>
                </a:rPr>
                <a:t>2001::1/64</a:t>
              </a:r>
            </a:p>
            <a:p>
              <a:r>
                <a:rPr lang="en-US" altLang="zh-CN" sz="1500">
                  <a:latin typeface="微软雅黑" panose="020B0503020204020204" pitchFamily="34" charset="-122"/>
                  <a:ea typeface="微软雅黑" panose="020B0503020204020204" pitchFamily="34" charset="-122"/>
                </a:rPr>
                <a:t>5489-98C8-1111</a:t>
              </a:r>
              <a:endParaRPr lang="zh-CN" altLang="en-US" sz="1500">
                <a:latin typeface="微软雅黑" panose="020B0503020204020204" pitchFamily="34" charset="-122"/>
                <a:ea typeface="微软雅黑" panose="020B0503020204020204" pitchFamily="34" charset="-122"/>
              </a:endParaRPr>
            </a:p>
          </p:txBody>
        </p:sp>
        <p:sp>
          <p:nvSpPr>
            <p:cNvPr id="95" name="TextBox 64">
              <a:extLst>
                <a:ext uri="{FF2B5EF4-FFF2-40B4-BE49-F238E27FC236}">
                  <a16:creationId xmlns:a16="http://schemas.microsoft.com/office/drawing/2014/main" id="{20DFBA2E-FC22-422A-8438-2C596F8A39F1}"/>
                </a:ext>
              </a:extLst>
            </p:cNvPr>
            <p:cNvSpPr txBox="1"/>
            <p:nvPr/>
          </p:nvSpPr>
          <p:spPr>
            <a:xfrm>
              <a:off x="7193304" y="1756370"/>
              <a:ext cx="1697902" cy="784830"/>
            </a:xfrm>
            <a:prstGeom prst="rect">
              <a:avLst/>
            </a:prstGeom>
            <a:noFill/>
          </p:spPr>
          <p:txBody>
            <a:bodyPr wrap="none" rtlCol="0">
              <a:spAutoFit/>
            </a:bodyPr>
            <a:lstStyle/>
            <a:p>
              <a:pPr algn="r"/>
              <a:r>
                <a:rPr lang="en-US" altLang="zh-CN" sz="1500" b="1">
                  <a:latin typeface="微软雅黑" panose="020B0503020204020204" pitchFamily="34" charset="-122"/>
                  <a:ea typeface="微软雅黑" panose="020B0503020204020204" pitchFamily="34" charset="-122"/>
                </a:rPr>
                <a:t>PC2</a:t>
              </a:r>
            </a:p>
            <a:p>
              <a:pPr algn="r"/>
              <a:r>
                <a:rPr lang="en-US" altLang="zh-CN" sz="1500">
                  <a:latin typeface="微软雅黑" panose="020B0503020204020204" pitchFamily="34" charset="-122"/>
                  <a:ea typeface="微软雅黑" panose="020B0503020204020204" pitchFamily="34" charset="-122"/>
                </a:rPr>
                <a:t>2001::2/64</a:t>
              </a:r>
            </a:p>
            <a:p>
              <a:pPr algn="r"/>
              <a:r>
                <a:rPr lang="en-US" altLang="zh-CN" sz="1500">
                  <a:latin typeface="微软雅黑" panose="020B0503020204020204" pitchFamily="34" charset="-122"/>
                  <a:ea typeface="微软雅黑" panose="020B0503020204020204" pitchFamily="34" charset="-122"/>
                </a:rPr>
                <a:t>5489-9850-2222</a:t>
              </a:r>
              <a:endParaRPr lang="zh-CN" altLang="en-US" sz="1500">
                <a:latin typeface="微软雅黑" panose="020B0503020204020204" pitchFamily="34" charset="-122"/>
                <a:ea typeface="微软雅黑" panose="020B0503020204020204" pitchFamily="34" charset="-122"/>
              </a:endParaRPr>
            </a:p>
          </p:txBody>
        </p:sp>
        <p:sp>
          <p:nvSpPr>
            <p:cNvPr id="96" name="TextBox 74">
              <a:extLst>
                <a:ext uri="{FF2B5EF4-FFF2-40B4-BE49-F238E27FC236}">
                  <a16:creationId xmlns:a16="http://schemas.microsoft.com/office/drawing/2014/main" id="{6934F848-1C86-47E5-8D27-FA5FBCFD9F41}"/>
                </a:ext>
              </a:extLst>
            </p:cNvPr>
            <p:cNvSpPr txBox="1"/>
            <p:nvPr/>
          </p:nvSpPr>
          <p:spPr>
            <a:xfrm>
              <a:off x="4205406" y="1388134"/>
              <a:ext cx="2798074"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PC1</a:t>
              </a:r>
              <a:r>
                <a:rPr lang="zh-CN" altLang="en-US" sz="1500" dirty="0">
                  <a:solidFill>
                    <a:srgbClr val="C00000"/>
                  </a:solidFill>
                  <a:latin typeface="微软雅黑" panose="020B0503020204020204" pitchFamily="34" charset="-122"/>
                  <a:ea typeface="微软雅黑" panose="020B0503020204020204" pitchFamily="34" charset="-122"/>
                </a:rPr>
                <a:t>要请求</a:t>
              </a:r>
              <a:r>
                <a:rPr lang="en-US" altLang="zh-CN" sz="1500" dirty="0">
                  <a:solidFill>
                    <a:srgbClr val="C00000"/>
                  </a:solidFill>
                  <a:latin typeface="微软雅黑" panose="020B0503020204020204" pitchFamily="34" charset="-122"/>
                  <a:ea typeface="微软雅黑" panose="020B0503020204020204" pitchFamily="34" charset="-122"/>
                </a:rPr>
                <a:t>2001::2</a:t>
              </a:r>
              <a:r>
                <a:rPr lang="zh-CN" altLang="en-US" sz="1500" dirty="0">
                  <a:solidFill>
                    <a:srgbClr val="C00000"/>
                  </a:solidFill>
                  <a:latin typeface="微软雅黑" panose="020B0503020204020204" pitchFamily="34" charset="-122"/>
                  <a:ea typeface="微软雅黑" panose="020B0503020204020204" pitchFamily="34" charset="-122"/>
                </a:rPr>
                <a:t>对应的</a:t>
              </a:r>
              <a:r>
                <a:rPr lang="en-US" altLang="zh-CN" sz="1500" dirty="0">
                  <a:solidFill>
                    <a:srgbClr val="C00000"/>
                  </a:solidFill>
                  <a:latin typeface="微软雅黑" panose="020B0503020204020204" pitchFamily="34" charset="-122"/>
                  <a:ea typeface="微软雅黑" panose="020B0503020204020204" pitchFamily="34" charset="-122"/>
                </a:rPr>
                <a:t>MAC</a:t>
              </a:r>
              <a:endParaRPr lang="zh-CN" altLang="en-US" sz="1500" dirty="0">
                <a:solidFill>
                  <a:srgbClr val="C00000"/>
                </a:solidFill>
                <a:latin typeface="微软雅黑" panose="020B0503020204020204" pitchFamily="34" charset="-122"/>
                <a:ea typeface="微软雅黑" panose="020B0503020204020204" pitchFamily="34" charset="-122"/>
              </a:endParaRPr>
            </a:p>
          </p:txBody>
        </p:sp>
        <p:pic>
          <p:nvPicPr>
            <p:cNvPr id="97" name="图片 96" descr="PC.png">
              <a:extLst>
                <a:ext uri="{FF2B5EF4-FFF2-40B4-BE49-F238E27FC236}">
                  <a16:creationId xmlns:a16="http://schemas.microsoft.com/office/drawing/2014/main" id="{3D6AFF22-DDA5-4AF6-B184-A7DC38579C8A}"/>
                </a:ext>
              </a:extLst>
            </p:cNvPr>
            <p:cNvPicPr>
              <a:picLocks noChangeAspect="1"/>
            </p:cNvPicPr>
            <p:nvPr/>
          </p:nvPicPr>
          <p:blipFill>
            <a:blip r:embed="rId3" cstate="print"/>
            <a:stretch>
              <a:fillRect/>
            </a:stretch>
          </p:blipFill>
          <p:spPr>
            <a:xfrm>
              <a:off x="2519396" y="1495350"/>
              <a:ext cx="728210" cy="559265"/>
            </a:xfrm>
            <a:prstGeom prst="rect">
              <a:avLst/>
            </a:prstGeom>
          </p:spPr>
        </p:pic>
        <p:pic>
          <p:nvPicPr>
            <p:cNvPr id="98" name="图片 97" descr="PC.png">
              <a:extLst>
                <a:ext uri="{FF2B5EF4-FFF2-40B4-BE49-F238E27FC236}">
                  <a16:creationId xmlns:a16="http://schemas.microsoft.com/office/drawing/2014/main" id="{94800948-C004-43BA-AE1B-8CFE35594DBB}"/>
                </a:ext>
              </a:extLst>
            </p:cNvPr>
            <p:cNvPicPr>
              <a:picLocks noChangeAspect="1"/>
            </p:cNvPicPr>
            <p:nvPr/>
          </p:nvPicPr>
          <p:blipFill>
            <a:blip r:embed="rId3" cstate="print"/>
            <a:stretch>
              <a:fillRect/>
            </a:stretch>
          </p:blipFill>
          <p:spPr>
            <a:xfrm>
              <a:off x="8972659" y="1476737"/>
              <a:ext cx="728210" cy="559265"/>
            </a:xfrm>
            <a:prstGeom prst="rect">
              <a:avLst/>
            </a:prstGeom>
          </p:spPr>
        </p:pic>
      </p:grpSp>
    </p:spTree>
    <p:extLst>
      <p:ext uri="{BB962C8B-B14F-4D97-AF65-F5344CB8AC3E}">
        <p14:creationId xmlns:p14="http://schemas.microsoft.com/office/powerpoint/2010/main" val="50602189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63B44-D49E-4766-B010-D472D82C5175}"/>
              </a:ext>
            </a:extLst>
          </p:cNvPr>
          <p:cNvSpPr>
            <a:spLocks noGrp="1"/>
          </p:cNvSpPr>
          <p:nvPr>
            <p:ph type="title"/>
          </p:nvPr>
        </p:nvSpPr>
        <p:spPr/>
        <p:txBody>
          <a:bodyPr/>
          <a:lstStyle/>
          <a:p>
            <a:r>
              <a:rPr lang="zh-CN" altLang="en-US"/>
              <a:t>查看</a:t>
            </a:r>
            <a:r>
              <a:rPr lang="en-US" altLang="zh-CN"/>
              <a:t>IPv6</a:t>
            </a:r>
            <a:r>
              <a:rPr lang="zh-CN" altLang="en-US"/>
              <a:t>邻居路由表</a:t>
            </a:r>
            <a:endParaRPr lang="zh-CN" altLang="en-US" dirty="0"/>
          </a:p>
        </p:txBody>
      </p:sp>
      <p:sp>
        <p:nvSpPr>
          <p:cNvPr id="5" name="文本占位符 4">
            <a:extLst>
              <a:ext uri="{FF2B5EF4-FFF2-40B4-BE49-F238E27FC236}">
                <a16:creationId xmlns:a16="http://schemas.microsoft.com/office/drawing/2014/main" id="{DC19AF3C-0622-458D-81CF-0A3DC32CC7DE}"/>
              </a:ext>
            </a:extLst>
          </p:cNvPr>
          <p:cNvSpPr>
            <a:spLocks noGrp="1"/>
          </p:cNvSpPr>
          <p:nvPr>
            <p:ph type="body" sz="quarter" idx="10"/>
          </p:nvPr>
        </p:nvSpPr>
        <p:spPr/>
        <p:txBody>
          <a:bodyPr/>
          <a:lstStyle/>
          <a:p>
            <a:r>
              <a:rPr lang="en-US" altLang="zh-CN" dirty="0"/>
              <a:t>IPv6</a:t>
            </a:r>
            <a:r>
              <a:rPr lang="zh-CN" altLang="en-US" dirty="0"/>
              <a:t>不像</a:t>
            </a:r>
            <a:r>
              <a:rPr lang="en-US" altLang="zh-CN" dirty="0"/>
              <a:t>IPv4</a:t>
            </a:r>
            <a:r>
              <a:rPr lang="zh-CN" altLang="en-US" dirty="0"/>
              <a:t>那样使用</a:t>
            </a:r>
            <a:r>
              <a:rPr lang="en-US" altLang="zh-CN" dirty="0"/>
              <a:t>ARP</a:t>
            </a:r>
            <a:r>
              <a:rPr lang="zh-CN" altLang="en-US" dirty="0"/>
              <a:t>表来缓存</a:t>
            </a:r>
            <a:r>
              <a:rPr lang="en-US" altLang="zh-CN" dirty="0"/>
              <a:t>IP</a:t>
            </a:r>
            <a:r>
              <a:rPr lang="zh-CN" altLang="en-US" dirty="0"/>
              <a:t>与</a:t>
            </a:r>
            <a:r>
              <a:rPr lang="en-US" altLang="zh-CN" dirty="0"/>
              <a:t>MAC</a:t>
            </a:r>
            <a:r>
              <a:rPr lang="zh-CN" altLang="en-US" dirty="0"/>
              <a:t>地址的映射，而是维护一个</a:t>
            </a:r>
            <a:r>
              <a:rPr lang="en-US" altLang="zh-CN" dirty="0"/>
              <a:t>IPv6</a:t>
            </a:r>
            <a:r>
              <a:rPr lang="zh-CN" altLang="en-US" dirty="0"/>
              <a:t>邻居表。在华为数通设备上则使用</a:t>
            </a:r>
            <a:r>
              <a:rPr lang="en-US" altLang="zh-CN" b="1" dirty="0"/>
              <a:t>display ipv6 neighbors</a:t>
            </a:r>
            <a:r>
              <a:rPr lang="zh-CN" altLang="en-US" dirty="0"/>
              <a:t>命令来查看</a:t>
            </a:r>
            <a:r>
              <a:rPr lang="en-US" altLang="zh-CN" dirty="0"/>
              <a:t>IPv6</a:t>
            </a:r>
            <a:r>
              <a:rPr lang="zh-CN" altLang="en-US" dirty="0"/>
              <a:t>邻居表。</a:t>
            </a:r>
          </a:p>
        </p:txBody>
      </p:sp>
      <p:sp>
        <p:nvSpPr>
          <p:cNvPr id="4" name="文本框 3">
            <a:extLst>
              <a:ext uri="{FF2B5EF4-FFF2-40B4-BE49-F238E27FC236}">
                <a16:creationId xmlns:a16="http://schemas.microsoft.com/office/drawing/2014/main" id="{DD1528F9-8182-4D04-AE03-9D2FBD8EF186}"/>
              </a:ext>
            </a:extLst>
          </p:cNvPr>
          <p:cNvSpPr txBox="1"/>
          <p:nvPr/>
        </p:nvSpPr>
        <p:spPr bwMode="auto">
          <a:xfrm>
            <a:off x="1343472" y="2312876"/>
            <a:ext cx="6660740" cy="3763489"/>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[R1] display ipv6 neighbors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IPv6 Address     : 2012::2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Link-layer           : 00e0-fcc2-13b6                    State : STALE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Interface                  : GE0/0/0                                 Age   : 0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VLAN             : -                                         CEVLAN: -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VPN name       :                                       Is Router: TRUE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Secure FLAG     : UN-SECURE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IPv6 Address             : FE80::2E0:FCFF:FEC2:13B6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Link-layer          : 00e0-fcc2-13b6                     State : STALE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Interface           : GE0/0/0                            Age   : 0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VLAN             : -                                            CEVLAN: -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VPN name       :                                      Is Router: TRUE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Secure FLAG     : UN-SECURE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Total: 2       Dynamic: 2       Static: 0      </a:t>
            </a:r>
          </a:p>
        </p:txBody>
      </p:sp>
    </p:spTree>
    <p:extLst>
      <p:ext uri="{BB962C8B-B14F-4D97-AF65-F5344CB8AC3E}">
        <p14:creationId xmlns:p14="http://schemas.microsoft.com/office/powerpoint/2010/main" val="294688582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a:t>邻居状态种类</a:t>
            </a:r>
          </a:p>
        </p:txBody>
      </p:sp>
      <p:sp>
        <p:nvSpPr>
          <p:cNvPr id="27652" name="Rectangle 3"/>
          <p:cNvSpPr>
            <a:spLocks noGrp="1" noChangeArrowheads="1"/>
          </p:cNvSpPr>
          <p:nvPr>
            <p:ph type="body" sz="quarter" idx="10"/>
          </p:nvPr>
        </p:nvSpPr>
        <p:spPr/>
        <p:txBody>
          <a:bodyPr/>
          <a:lstStyle/>
          <a:p>
            <a:r>
              <a:rPr lang="zh-CN" altLang="en-US" dirty="0"/>
              <a:t>实际的通讯过程中不仅仅是地址解析这么简单，而是需要维护一张邻居表，每个邻居都有相应的状态，状态之间可以迁移。</a:t>
            </a:r>
            <a:endParaRPr lang="en-US" altLang="zh-CN" dirty="0"/>
          </a:p>
          <a:p>
            <a:r>
              <a:rPr lang="zh-CN" altLang="en-US" dirty="0"/>
              <a:t>邻居状态有</a:t>
            </a:r>
            <a:r>
              <a:rPr lang="en-US" altLang="zh-CN" dirty="0"/>
              <a:t>5</a:t>
            </a:r>
            <a:r>
              <a:rPr lang="zh-CN" altLang="en-US" dirty="0"/>
              <a:t>种：</a:t>
            </a:r>
          </a:p>
          <a:p>
            <a:pPr lvl="1"/>
            <a:r>
              <a:rPr lang="en-US" altLang="zh-CN" dirty="0"/>
              <a:t>INCOMPLETE </a:t>
            </a:r>
            <a:r>
              <a:rPr lang="zh-CN" altLang="en-US" dirty="0"/>
              <a:t>未完成，邻居请求已经发送到目标节点的请求组播地址，但没有收到邻居的通告；</a:t>
            </a:r>
            <a:endParaRPr lang="en-US" altLang="zh-CN" dirty="0"/>
          </a:p>
          <a:p>
            <a:pPr lvl="1"/>
            <a:r>
              <a:rPr lang="en-US" altLang="zh-CN" dirty="0"/>
              <a:t>REACHABLE </a:t>
            </a:r>
            <a:r>
              <a:rPr lang="zh-CN" altLang="en-US" dirty="0"/>
              <a:t>可达，收到确认，不需再发包确认；</a:t>
            </a:r>
            <a:endParaRPr lang="en-US" altLang="zh-CN" dirty="0"/>
          </a:p>
          <a:p>
            <a:pPr lvl="1"/>
            <a:r>
              <a:rPr lang="en-US" altLang="zh-CN" dirty="0"/>
              <a:t>STALE </a:t>
            </a:r>
            <a:r>
              <a:rPr lang="zh-CN" altLang="en-US" dirty="0"/>
              <a:t>陈旧，从收到上一次可达性确认后过了超过</a:t>
            </a:r>
            <a:r>
              <a:rPr lang="en-US" altLang="zh-CN" dirty="0"/>
              <a:t>30s</a:t>
            </a:r>
            <a:r>
              <a:rPr lang="zh-CN" altLang="en-US" dirty="0"/>
              <a:t>；</a:t>
            </a:r>
            <a:endParaRPr lang="en-US" altLang="zh-CN" dirty="0"/>
          </a:p>
          <a:p>
            <a:pPr lvl="1"/>
            <a:r>
              <a:rPr lang="en-US" altLang="zh-CN" dirty="0"/>
              <a:t>DELAY </a:t>
            </a:r>
            <a:r>
              <a:rPr lang="zh-CN" altLang="en-US" dirty="0"/>
              <a:t>延迟，在</a:t>
            </a:r>
            <a:r>
              <a:rPr lang="en-US" altLang="zh-CN" dirty="0"/>
              <a:t>stale</a:t>
            </a:r>
            <a:r>
              <a:rPr lang="zh-CN" altLang="en-US" dirty="0"/>
              <a:t>状态后发送过一个报文，并且</a:t>
            </a:r>
            <a:r>
              <a:rPr lang="en-US" altLang="zh-CN" dirty="0"/>
              <a:t>5s</a:t>
            </a:r>
            <a:r>
              <a:rPr lang="zh-CN" altLang="en-US" dirty="0"/>
              <a:t>内没有可达性确认；</a:t>
            </a:r>
            <a:endParaRPr lang="en-US" altLang="zh-CN" dirty="0"/>
          </a:p>
          <a:p>
            <a:pPr lvl="1"/>
            <a:r>
              <a:rPr lang="en-US" altLang="zh-CN" dirty="0"/>
              <a:t>PROBE </a:t>
            </a:r>
            <a:r>
              <a:rPr lang="zh-CN" altLang="en-US" dirty="0"/>
              <a:t>探查，每隔</a:t>
            </a:r>
            <a:r>
              <a:rPr lang="en-US" altLang="zh-CN" dirty="0"/>
              <a:t>1s</a:t>
            </a:r>
            <a:r>
              <a:rPr lang="zh-CN" altLang="en-US" dirty="0"/>
              <a:t>重传邻居请求来主动请求可达性确认，直到收到确认。</a:t>
            </a:r>
          </a:p>
          <a:p>
            <a:pPr lvl="1"/>
            <a:endParaRPr lang="zh-CN" altLang="en-US" dirty="0"/>
          </a:p>
        </p:txBody>
      </p:sp>
    </p:spTree>
    <p:extLst>
      <p:ext uri="{BB962C8B-B14F-4D97-AF65-F5344CB8AC3E}">
        <p14:creationId xmlns:p14="http://schemas.microsoft.com/office/powerpoint/2010/main" val="391152518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8AD411-C97E-40B1-924D-08426CF220E1}"/>
              </a:ext>
            </a:extLst>
          </p:cNvPr>
          <p:cNvSpPr>
            <a:spLocks noGrp="1"/>
          </p:cNvSpPr>
          <p:nvPr>
            <p:ph idx="1"/>
          </p:nvPr>
        </p:nvSpPr>
        <p:spPr/>
        <p:txBody>
          <a:bodyPr/>
          <a:lstStyle/>
          <a:p>
            <a:r>
              <a:rPr lang="zh-CN" altLang="en-US"/>
              <a:t>学完本课程后，您应该能：</a:t>
            </a:r>
          </a:p>
          <a:p>
            <a:pPr lvl="1"/>
            <a:r>
              <a:rPr lang="zh-CN" altLang="en-US"/>
              <a:t>阐述</a:t>
            </a:r>
            <a:r>
              <a:rPr lang="en-US" altLang="zh-CN"/>
              <a:t>IPv6</a:t>
            </a:r>
            <a:r>
              <a:rPr lang="zh-CN" altLang="en-US"/>
              <a:t>技术出现的背景</a:t>
            </a:r>
            <a:endParaRPr lang="en-US" altLang="zh-CN"/>
          </a:p>
          <a:p>
            <a:pPr lvl="1"/>
            <a:r>
              <a:rPr lang="zh-CN" altLang="en-US"/>
              <a:t>区分</a:t>
            </a:r>
            <a:r>
              <a:rPr lang="en-US" altLang="zh-CN"/>
              <a:t>IPv6</a:t>
            </a:r>
            <a:r>
              <a:rPr lang="zh-CN" altLang="en-US"/>
              <a:t>的地址</a:t>
            </a:r>
            <a:endParaRPr lang="en-US" altLang="zh-CN"/>
          </a:p>
          <a:p>
            <a:pPr lvl="1"/>
            <a:r>
              <a:rPr lang="zh-CN" altLang="en-US"/>
              <a:t>掌握</a:t>
            </a:r>
            <a:r>
              <a:rPr lang="en-US" altLang="zh-CN"/>
              <a:t>IPv6</a:t>
            </a:r>
            <a:r>
              <a:rPr lang="zh-CN" altLang="en-US"/>
              <a:t>基础协议</a:t>
            </a:r>
            <a:endParaRPr lang="en-US" altLang="zh-CN"/>
          </a:p>
          <a:p>
            <a:pPr lvl="1"/>
            <a:r>
              <a:rPr lang="zh-CN" altLang="en-US"/>
              <a:t>阐述</a:t>
            </a:r>
            <a:r>
              <a:rPr lang="en-US" altLang="zh-CN"/>
              <a:t>IPv6</a:t>
            </a:r>
            <a:r>
              <a:rPr lang="zh-CN" altLang="en-US"/>
              <a:t>过渡技术</a:t>
            </a:r>
            <a:endParaRPr lang="en-US" altLang="zh-CN"/>
          </a:p>
          <a:p>
            <a:pPr lvl="1"/>
            <a:r>
              <a:rPr lang="zh-CN" altLang="en-US"/>
              <a:t>掌握</a:t>
            </a:r>
            <a:r>
              <a:rPr lang="en-US" altLang="zh-CN"/>
              <a:t>IPv6</a:t>
            </a:r>
            <a:r>
              <a:rPr lang="zh-CN" altLang="en-US"/>
              <a:t>配置</a:t>
            </a:r>
            <a:endParaRPr lang="en-US" altLang="zh-CN"/>
          </a:p>
          <a:p>
            <a:pPr lvl="1"/>
            <a:endParaRPr lang="zh-CN" altLang="en-US" dirty="0"/>
          </a:p>
        </p:txBody>
      </p:sp>
    </p:spTree>
    <p:extLst>
      <p:ext uri="{BB962C8B-B14F-4D97-AF65-F5344CB8AC3E}">
        <p14:creationId xmlns:p14="http://schemas.microsoft.com/office/powerpoint/2010/main" val="10026593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a:t>邻居状态变化</a:t>
            </a:r>
          </a:p>
        </p:txBody>
      </p:sp>
      <p:sp>
        <p:nvSpPr>
          <p:cNvPr id="4" name="文本占位符 3"/>
          <p:cNvSpPr>
            <a:spLocks noGrp="1"/>
          </p:cNvSpPr>
          <p:nvPr>
            <p:ph type="body" sz="quarter" idx="10"/>
          </p:nvPr>
        </p:nvSpPr>
        <p:spPr/>
        <p:txBody>
          <a:bodyPr/>
          <a:lstStyle/>
          <a:p>
            <a:r>
              <a:rPr lang="zh-CN" altLang="en-US"/>
              <a:t>一个例子：节点</a:t>
            </a:r>
            <a:r>
              <a:rPr lang="en-US" altLang="zh-CN"/>
              <a:t>A</a:t>
            </a:r>
            <a:r>
              <a:rPr lang="zh-CN" altLang="en-US"/>
              <a:t>要访问节点</a:t>
            </a:r>
            <a:r>
              <a:rPr lang="en-US" altLang="zh-CN"/>
              <a:t>B</a:t>
            </a:r>
            <a:r>
              <a:rPr lang="zh-CN" altLang="en-US"/>
              <a:t>，</a:t>
            </a:r>
            <a:r>
              <a:rPr lang="en-US" altLang="zh-CN"/>
              <a:t>A</a:t>
            </a:r>
            <a:r>
              <a:rPr lang="zh-CN" altLang="en-US"/>
              <a:t>的缓存中无</a:t>
            </a:r>
            <a:r>
              <a:rPr lang="en-US" altLang="zh-CN"/>
              <a:t>B</a:t>
            </a:r>
            <a:r>
              <a:rPr lang="zh-CN" altLang="en-US"/>
              <a:t>的条目，下图是邻居状态机的变化</a:t>
            </a:r>
          </a:p>
          <a:p>
            <a:endParaRPr lang="zh-CN" altLang="en-US" dirty="0"/>
          </a:p>
        </p:txBody>
      </p:sp>
      <p:sp>
        <p:nvSpPr>
          <p:cNvPr id="28677" name="Rectangle 6"/>
          <p:cNvSpPr>
            <a:spLocks noChangeArrowheads="1"/>
          </p:cNvSpPr>
          <p:nvPr/>
        </p:nvSpPr>
        <p:spPr bwMode="auto">
          <a:xfrm>
            <a:off x="2515803" y="3465698"/>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Empty</a:t>
            </a:r>
          </a:p>
        </p:txBody>
      </p:sp>
      <p:sp>
        <p:nvSpPr>
          <p:cNvPr id="28678" name="Rectangle 7"/>
          <p:cNvSpPr>
            <a:spLocks noChangeArrowheads="1"/>
          </p:cNvSpPr>
          <p:nvPr/>
        </p:nvSpPr>
        <p:spPr bwMode="auto">
          <a:xfrm>
            <a:off x="5252653" y="5482617"/>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Delay</a:t>
            </a:r>
          </a:p>
        </p:txBody>
      </p:sp>
      <p:sp>
        <p:nvSpPr>
          <p:cNvPr id="28679" name="Rectangle 8"/>
          <p:cNvSpPr>
            <a:spLocks noChangeArrowheads="1"/>
          </p:cNvSpPr>
          <p:nvPr/>
        </p:nvSpPr>
        <p:spPr bwMode="auto">
          <a:xfrm>
            <a:off x="7843453" y="3465698"/>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Reachable</a:t>
            </a:r>
          </a:p>
        </p:txBody>
      </p:sp>
      <p:sp>
        <p:nvSpPr>
          <p:cNvPr id="28680" name="Rectangle 9"/>
          <p:cNvSpPr>
            <a:spLocks noChangeArrowheads="1"/>
          </p:cNvSpPr>
          <p:nvPr/>
        </p:nvSpPr>
        <p:spPr bwMode="auto">
          <a:xfrm>
            <a:off x="5251064" y="3465698"/>
            <a:ext cx="1728788"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Incomplete</a:t>
            </a:r>
          </a:p>
        </p:txBody>
      </p:sp>
      <p:sp>
        <p:nvSpPr>
          <p:cNvPr id="28681" name="Rectangle 10"/>
          <p:cNvSpPr>
            <a:spLocks noChangeArrowheads="1"/>
          </p:cNvSpPr>
          <p:nvPr/>
        </p:nvSpPr>
        <p:spPr bwMode="auto">
          <a:xfrm>
            <a:off x="2515803" y="5482617"/>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Probe</a:t>
            </a:r>
          </a:p>
        </p:txBody>
      </p:sp>
      <p:sp>
        <p:nvSpPr>
          <p:cNvPr id="28682" name="Rectangle 11"/>
          <p:cNvSpPr>
            <a:spLocks noChangeArrowheads="1"/>
          </p:cNvSpPr>
          <p:nvPr/>
        </p:nvSpPr>
        <p:spPr bwMode="auto">
          <a:xfrm>
            <a:off x="7845039" y="5482617"/>
            <a:ext cx="1728788"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Stale</a:t>
            </a:r>
          </a:p>
        </p:txBody>
      </p:sp>
      <p:sp>
        <p:nvSpPr>
          <p:cNvPr id="28683" name="Line 12"/>
          <p:cNvSpPr>
            <a:spLocks noChangeShapeType="1"/>
          </p:cNvSpPr>
          <p:nvPr/>
        </p:nvSpPr>
        <p:spPr bwMode="auto">
          <a:xfrm flipV="1">
            <a:off x="3440132" y="4028397"/>
            <a:ext cx="0" cy="1452632"/>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4" name="Line 13"/>
          <p:cNvSpPr>
            <a:spLocks noChangeShapeType="1"/>
          </p:cNvSpPr>
          <p:nvPr/>
        </p:nvSpPr>
        <p:spPr bwMode="auto">
          <a:xfrm>
            <a:off x="4244590" y="3753034"/>
            <a:ext cx="1008063"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5" name="Line 14"/>
          <p:cNvSpPr>
            <a:spLocks noChangeShapeType="1"/>
          </p:cNvSpPr>
          <p:nvPr/>
        </p:nvSpPr>
        <p:spPr bwMode="auto">
          <a:xfrm>
            <a:off x="6981439" y="3753034"/>
            <a:ext cx="863600"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6" name="Line 15"/>
          <p:cNvSpPr>
            <a:spLocks noChangeShapeType="1"/>
          </p:cNvSpPr>
          <p:nvPr/>
        </p:nvSpPr>
        <p:spPr bwMode="auto">
          <a:xfrm flipH="1">
            <a:off x="4244590" y="5768366"/>
            <a:ext cx="1008063"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7" name="Line 16"/>
          <p:cNvSpPr>
            <a:spLocks noChangeShapeType="1"/>
          </p:cNvSpPr>
          <p:nvPr/>
        </p:nvSpPr>
        <p:spPr bwMode="auto">
          <a:xfrm flipH="1">
            <a:off x="6981439" y="5768366"/>
            <a:ext cx="863600"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8" name="Line 17"/>
          <p:cNvSpPr>
            <a:spLocks noChangeShapeType="1"/>
          </p:cNvSpPr>
          <p:nvPr/>
        </p:nvSpPr>
        <p:spPr bwMode="auto">
          <a:xfrm>
            <a:off x="8637175" y="4018346"/>
            <a:ext cx="27" cy="1462683"/>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9" name="Line 18"/>
          <p:cNvSpPr>
            <a:spLocks noChangeShapeType="1"/>
          </p:cNvSpPr>
          <p:nvPr/>
        </p:nvSpPr>
        <p:spPr bwMode="auto">
          <a:xfrm flipV="1">
            <a:off x="3440133" y="4065223"/>
            <a:ext cx="5017569" cy="1414212"/>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8690" name="Line 19"/>
          <p:cNvSpPr>
            <a:spLocks noChangeShapeType="1"/>
          </p:cNvSpPr>
          <p:nvPr/>
        </p:nvSpPr>
        <p:spPr bwMode="auto">
          <a:xfrm flipV="1">
            <a:off x="6260714" y="4029123"/>
            <a:ext cx="2375239" cy="1451904"/>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59">
            <a:extLst>
              <a:ext uri="{FF2B5EF4-FFF2-40B4-BE49-F238E27FC236}">
                <a16:creationId xmlns:a16="http://schemas.microsoft.com/office/drawing/2014/main" id="{08AE185D-45FE-4B24-8C8C-AA6B1B89ECBC}"/>
              </a:ext>
            </a:extLst>
          </p:cNvPr>
          <p:cNvSpPr>
            <a:spLocks noChangeShapeType="1"/>
          </p:cNvSpPr>
          <p:nvPr/>
        </p:nvSpPr>
        <p:spPr bwMode="auto">
          <a:xfrm>
            <a:off x="2849456" y="2895319"/>
            <a:ext cx="64801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60">
            <a:extLst>
              <a:ext uri="{FF2B5EF4-FFF2-40B4-BE49-F238E27FC236}">
                <a16:creationId xmlns:a16="http://schemas.microsoft.com/office/drawing/2014/main" id="{1D426ECF-3455-4B73-981A-CE549AE46C74}"/>
              </a:ext>
            </a:extLst>
          </p:cNvPr>
          <p:cNvSpPr>
            <a:spLocks noChangeShapeType="1"/>
          </p:cNvSpPr>
          <p:nvPr/>
        </p:nvSpPr>
        <p:spPr bwMode="auto">
          <a:xfrm>
            <a:off x="3138380" y="2607981"/>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61">
            <a:extLst>
              <a:ext uri="{FF2B5EF4-FFF2-40B4-BE49-F238E27FC236}">
                <a16:creationId xmlns:a16="http://schemas.microsoft.com/office/drawing/2014/main" id="{C4DC89A2-0E3B-4C1D-99C2-17C3D08588E3}"/>
              </a:ext>
            </a:extLst>
          </p:cNvPr>
          <p:cNvSpPr>
            <a:spLocks noChangeShapeType="1"/>
          </p:cNvSpPr>
          <p:nvPr/>
        </p:nvSpPr>
        <p:spPr bwMode="auto">
          <a:xfrm>
            <a:off x="8897830" y="2607981"/>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Text Box 62">
            <a:extLst>
              <a:ext uri="{FF2B5EF4-FFF2-40B4-BE49-F238E27FC236}">
                <a16:creationId xmlns:a16="http://schemas.microsoft.com/office/drawing/2014/main" id="{13585E53-B41B-4FCB-B055-9D8BA9070005}"/>
              </a:ext>
            </a:extLst>
          </p:cNvPr>
          <p:cNvSpPr txBox="1">
            <a:spLocks noChangeArrowheads="1"/>
          </p:cNvSpPr>
          <p:nvPr/>
        </p:nvSpPr>
        <p:spPr bwMode="auto">
          <a:xfrm>
            <a:off x="2461661" y="2188243"/>
            <a:ext cx="3193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A</a:t>
            </a:r>
          </a:p>
        </p:txBody>
      </p:sp>
      <p:sp>
        <p:nvSpPr>
          <p:cNvPr id="39" name="Text Box 63">
            <a:extLst>
              <a:ext uri="{FF2B5EF4-FFF2-40B4-BE49-F238E27FC236}">
                <a16:creationId xmlns:a16="http://schemas.microsoft.com/office/drawing/2014/main" id="{8CB103A6-AB91-474E-B98A-3A803CD0D40D}"/>
              </a:ext>
            </a:extLst>
          </p:cNvPr>
          <p:cNvSpPr txBox="1">
            <a:spLocks noChangeArrowheads="1"/>
          </p:cNvSpPr>
          <p:nvPr/>
        </p:nvSpPr>
        <p:spPr bwMode="auto">
          <a:xfrm>
            <a:off x="9249387" y="2190265"/>
            <a:ext cx="308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B</a:t>
            </a:r>
          </a:p>
        </p:txBody>
      </p:sp>
      <p:sp>
        <p:nvSpPr>
          <p:cNvPr id="5" name="文本框 4">
            <a:extLst>
              <a:ext uri="{FF2B5EF4-FFF2-40B4-BE49-F238E27FC236}">
                <a16:creationId xmlns:a16="http://schemas.microsoft.com/office/drawing/2014/main" id="{76BF57B9-45FF-4906-A5F7-A92361859706}"/>
              </a:ext>
            </a:extLst>
          </p:cNvPr>
          <p:cNvSpPr txBox="1"/>
          <p:nvPr/>
        </p:nvSpPr>
        <p:spPr bwMode="auto">
          <a:xfrm>
            <a:off x="4132625" y="3429000"/>
            <a:ext cx="1225648"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先发送</a:t>
            </a:r>
            <a:r>
              <a:rPr lang="en-US" altLang="zh-CN" sz="1200" dirty="0">
                <a:latin typeface="微软雅黑" panose="020B0503020204020204" pitchFamily="34" charset="-122"/>
                <a:ea typeface="微软雅黑" panose="020B0503020204020204" pitchFamily="34" charset="-122"/>
              </a:rPr>
              <a:t>NS</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43" name="文本框 42">
            <a:extLst>
              <a:ext uri="{FF2B5EF4-FFF2-40B4-BE49-F238E27FC236}">
                <a16:creationId xmlns:a16="http://schemas.microsoft.com/office/drawing/2014/main" id="{91A3AD7D-B62F-4AAA-A98E-48AD529A962A}"/>
              </a:ext>
            </a:extLst>
          </p:cNvPr>
          <p:cNvSpPr txBox="1"/>
          <p:nvPr/>
        </p:nvSpPr>
        <p:spPr bwMode="auto">
          <a:xfrm>
            <a:off x="6792645" y="3464110"/>
            <a:ext cx="1225648"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回复</a:t>
            </a:r>
            <a:r>
              <a:rPr lang="en-US" altLang="zh-CN" sz="1200" dirty="0">
                <a:latin typeface="微软雅黑" panose="020B0503020204020204" pitchFamily="34" charset="-122"/>
                <a:ea typeface="微软雅黑" panose="020B0503020204020204" pitchFamily="34" charset="-122"/>
              </a:rPr>
              <a:t>NA</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45" name="文本框 44">
            <a:extLst>
              <a:ext uri="{FF2B5EF4-FFF2-40B4-BE49-F238E27FC236}">
                <a16:creationId xmlns:a16="http://schemas.microsoft.com/office/drawing/2014/main" id="{7C3CE29E-443A-4AC8-884D-C87ADC80209D}"/>
              </a:ext>
            </a:extLst>
          </p:cNvPr>
          <p:cNvSpPr txBox="1"/>
          <p:nvPr/>
        </p:nvSpPr>
        <p:spPr bwMode="auto">
          <a:xfrm>
            <a:off x="8635953" y="4525560"/>
            <a:ext cx="1693904" cy="47028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200" dirty="0">
                <a:latin typeface="微软雅黑" panose="020B0503020204020204" pitchFamily="34" charset="-122"/>
                <a:ea typeface="微软雅黑" panose="020B0503020204020204" pitchFamily="34" charset="-122"/>
              </a:rPr>
              <a:t>经过</a:t>
            </a:r>
            <a:r>
              <a:rPr lang="en-US" altLang="zh-CN" sz="1200" dirty="0">
                <a:latin typeface="微软雅黑" panose="020B0503020204020204" pitchFamily="34" charset="-122"/>
                <a:ea typeface="微软雅黑" panose="020B0503020204020204" pitchFamily="34" charset="-122"/>
              </a:rPr>
              <a:t>30s</a:t>
            </a:r>
            <a:r>
              <a:rPr lang="zh-CN" altLang="en-US" sz="1200" dirty="0">
                <a:latin typeface="微软雅黑" panose="020B0503020204020204" pitchFamily="34" charset="-122"/>
                <a:ea typeface="微软雅黑" panose="020B0503020204020204" pitchFamily="34" charset="-122"/>
              </a:rPr>
              <a:t>或</a:t>
            </a:r>
            <a:endParaRPr lang="en-US" altLang="zh-CN" sz="1200" dirty="0">
              <a:latin typeface="微软雅黑" panose="020B0503020204020204" pitchFamily="34" charset="-122"/>
              <a:ea typeface="微软雅黑" panose="020B0503020204020204" pitchFamily="34" charset="-122"/>
            </a:endParaRPr>
          </a:p>
          <a:p>
            <a:pPr defTabSz="1001649" eaLnBrk="0" hangingPunct="0"/>
            <a:r>
              <a:rPr lang="zh-CN" altLang="en-US" sz="1200" dirty="0">
                <a:latin typeface="微软雅黑" panose="020B0503020204020204" pitchFamily="34" charset="-122"/>
                <a:ea typeface="微软雅黑" panose="020B0503020204020204" pitchFamily="34" charset="-122"/>
              </a:rPr>
              <a:t>收到</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的非请求</a:t>
            </a:r>
            <a:r>
              <a:rPr lang="en-US" altLang="zh-CN" sz="1200" dirty="0">
                <a:latin typeface="微软雅黑" panose="020B0503020204020204" pitchFamily="34" charset="-122"/>
                <a:ea typeface="微软雅黑" panose="020B0503020204020204" pitchFamily="34" charset="-122"/>
              </a:rPr>
              <a:t>NA</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46" name="文本框 45">
            <a:extLst>
              <a:ext uri="{FF2B5EF4-FFF2-40B4-BE49-F238E27FC236}">
                <a16:creationId xmlns:a16="http://schemas.microsoft.com/office/drawing/2014/main" id="{0CBB4956-A76B-4E31-A4F4-C20CD0CB0A1E}"/>
              </a:ext>
            </a:extLst>
          </p:cNvPr>
          <p:cNvSpPr txBox="1"/>
          <p:nvPr/>
        </p:nvSpPr>
        <p:spPr bwMode="auto">
          <a:xfrm>
            <a:off x="6835509" y="5229200"/>
            <a:ext cx="1081409" cy="4702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需要向</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发送数据</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6" name="矩形 5">
            <a:extLst>
              <a:ext uri="{FF2B5EF4-FFF2-40B4-BE49-F238E27FC236}">
                <a16:creationId xmlns:a16="http://schemas.microsoft.com/office/drawing/2014/main" id="{836A9F85-D763-4479-AB6A-56CD2DA2CCC6}"/>
              </a:ext>
            </a:extLst>
          </p:cNvPr>
          <p:cNvSpPr/>
          <p:nvPr/>
        </p:nvSpPr>
        <p:spPr>
          <a:xfrm rot="19678969">
            <a:off x="6506319" y="4726790"/>
            <a:ext cx="873957"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有</a:t>
            </a:r>
            <a:r>
              <a:rPr lang="en-US" altLang="zh-CN" sz="1200" dirty="0">
                <a:latin typeface="微软雅黑" panose="020B0503020204020204" pitchFamily="34" charset="-122"/>
                <a:ea typeface="微软雅黑" panose="020B0503020204020204" pitchFamily="34" charset="-122"/>
              </a:rPr>
              <a:t>NA</a:t>
            </a:r>
            <a:r>
              <a:rPr lang="zh-CN" altLang="en-US" sz="1200" dirty="0">
                <a:latin typeface="微软雅黑" panose="020B0503020204020204" pitchFamily="34" charset="-122"/>
                <a:ea typeface="微软雅黑" panose="020B0503020204020204" pitchFamily="34" charset="-122"/>
              </a:rPr>
              <a:t>应答</a:t>
            </a:r>
          </a:p>
        </p:txBody>
      </p:sp>
      <p:sp>
        <p:nvSpPr>
          <p:cNvPr id="7" name="矩形 6">
            <a:extLst>
              <a:ext uri="{FF2B5EF4-FFF2-40B4-BE49-F238E27FC236}">
                <a16:creationId xmlns:a16="http://schemas.microsoft.com/office/drawing/2014/main" id="{E5DB7FD4-722A-4CC5-868F-8C971A141254}"/>
              </a:ext>
            </a:extLst>
          </p:cNvPr>
          <p:cNvSpPr/>
          <p:nvPr/>
        </p:nvSpPr>
        <p:spPr>
          <a:xfrm>
            <a:off x="4317121" y="5271803"/>
            <a:ext cx="960315"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首次探测时延后（</a:t>
            </a:r>
            <a:r>
              <a:rPr lang="en-US" altLang="zh-CN" sz="1200" dirty="0">
                <a:latin typeface="微软雅黑" panose="020B0503020204020204" pitchFamily="34" charset="-122"/>
                <a:ea typeface="微软雅黑" panose="020B0503020204020204" pitchFamily="34" charset="-122"/>
              </a:rPr>
              <a:t>5S</a:t>
            </a:r>
            <a:r>
              <a:rPr lang="zh-CN" altLang="en-US" sz="1200"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2BB1AC7F-ECE7-4BB2-AD7A-786F03AC3A09}"/>
              </a:ext>
            </a:extLst>
          </p:cNvPr>
          <p:cNvSpPr/>
          <p:nvPr/>
        </p:nvSpPr>
        <p:spPr>
          <a:xfrm rot="20639122">
            <a:off x="4241699" y="4561526"/>
            <a:ext cx="2642070"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发送单播</a:t>
            </a:r>
            <a:r>
              <a:rPr lang="en-US" altLang="zh-CN" sz="1200" dirty="0">
                <a:latin typeface="微软雅黑" panose="020B0503020204020204" pitchFamily="34" charset="-122"/>
                <a:ea typeface="微软雅黑" panose="020B0503020204020204" pitchFamily="34" charset="-122"/>
              </a:rPr>
              <a:t>NS</a:t>
            </a:r>
            <a:r>
              <a:rPr lang="zh-CN" altLang="en-US" sz="1200" dirty="0">
                <a:latin typeface="微软雅黑" panose="020B0503020204020204" pitchFamily="34" charset="-122"/>
                <a:ea typeface="微软雅黑" panose="020B0503020204020204" pitchFamily="34" charset="-122"/>
              </a:rPr>
              <a:t>后，再等待</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秒，有应答</a:t>
            </a:r>
          </a:p>
        </p:txBody>
      </p:sp>
      <p:sp>
        <p:nvSpPr>
          <p:cNvPr id="50" name="矩形 49">
            <a:extLst>
              <a:ext uri="{FF2B5EF4-FFF2-40B4-BE49-F238E27FC236}">
                <a16:creationId xmlns:a16="http://schemas.microsoft.com/office/drawing/2014/main" id="{F79340D9-C2DC-4460-80F7-2DBBDDF27050}"/>
              </a:ext>
            </a:extLst>
          </p:cNvPr>
          <p:cNvSpPr/>
          <p:nvPr/>
        </p:nvSpPr>
        <p:spPr>
          <a:xfrm>
            <a:off x="1991544" y="4529867"/>
            <a:ext cx="1498437"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发送单播</a:t>
            </a:r>
            <a:r>
              <a:rPr lang="en-US" altLang="zh-CN" sz="1200" dirty="0">
                <a:latin typeface="微软雅黑" panose="020B0503020204020204" pitchFamily="34" charset="-122"/>
                <a:ea typeface="微软雅黑" panose="020B0503020204020204" pitchFamily="34" charset="-122"/>
              </a:rPr>
              <a:t>NS</a:t>
            </a:r>
            <a:r>
              <a:rPr lang="zh-CN" altLang="en-US" sz="1200" dirty="0">
                <a:latin typeface="微软雅黑" panose="020B0503020204020204" pitchFamily="34" charset="-122"/>
                <a:ea typeface="微软雅黑" panose="020B0503020204020204" pitchFamily="34" charset="-122"/>
              </a:rPr>
              <a:t>后，再等待</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秒，无应答</a:t>
            </a:r>
          </a:p>
        </p:txBody>
      </p:sp>
      <p:pic>
        <p:nvPicPr>
          <p:cNvPr id="51" name="Picture 12" descr="E:\2016.01\1.12 扁平化图标\蓝色\AR-蓝色最新-40.png">
            <a:extLst>
              <a:ext uri="{FF2B5EF4-FFF2-40B4-BE49-F238E27FC236}">
                <a16:creationId xmlns:a16="http://schemas.microsoft.com/office/drawing/2014/main" id="{309CF3EA-E481-4BE1-9618-1E39483C7A8D}"/>
              </a:ext>
            </a:extLst>
          </p:cNvPr>
          <p:cNvPicPr>
            <a:picLocks noChangeAspect="1" noChangeArrowheads="1"/>
          </p:cNvPicPr>
          <p:nvPr/>
        </p:nvPicPr>
        <p:blipFill>
          <a:blip r:embed="rId3" cstate="print"/>
          <a:srcRect/>
          <a:stretch>
            <a:fillRect/>
          </a:stretch>
        </p:blipFill>
        <p:spPr bwMode="auto">
          <a:xfrm>
            <a:off x="2786867" y="2054495"/>
            <a:ext cx="703114" cy="575275"/>
          </a:xfrm>
          <a:prstGeom prst="rect">
            <a:avLst/>
          </a:prstGeom>
          <a:noFill/>
        </p:spPr>
      </p:pic>
      <p:pic>
        <p:nvPicPr>
          <p:cNvPr id="52" name="Picture 12" descr="E:\2016.01\1.12 扁平化图标\蓝色\AR-蓝色最新-40.png">
            <a:extLst>
              <a:ext uri="{FF2B5EF4-FFF2-40B4-BE49-F238E27FC236}">
                <a16:creationId xmlns:a16="http://schemas.microsoft.com/office/drawing/2014/main" id="{88706A84-65F2-462E-88EC-20FC5B5506E5}"/>
              </a:ext>
            </a:extLst>
          </p:cNvPr>
          <p:cNvPicPr>
            <a:picLocks noChangeAspect="1" noChangeArrowheads="1"/>
          </p:cNvPicPr>
          <p:nvPr/>
        </p:nvPicPr>
        <p:blipFill>
          <a:blip r:embed="rId3" cstate="print"/>
          <a:srcRect/>
          <a:stretch>
            <a:fillRect/>
          </a:stretch>
        </p:blipFill>
        <p:spPr bwMode="auto">
          <a:xfrm>
            <a:off x="8546272" y="2055457"/>
            <a:ext cx="703115" cy="575276"/>
          </a:xfrm>
          <a:prstGeom prst="rect">
            <a:avLst/>
          </a:prstGeom>
          <a:noFill/>
        </p:spPr>
      </p:pic>
    </p:spTree>
    <p:extLst>
      <p:ext uri="{BB962C8B-B14F-4D97-AF65-F5344CB8AC3E}">
        <p14:creationId xmlns:p14="http://schemas.microsoft.com/office/powerpoint/2010/main" val="75085004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a:t>重复地址检测</a:t>
            </a:r>
            <a:r>
              <a:rPr lang="en-US" altLang="zh-CN"/>
              <a:t>DAD</a:t>
            </a:r>
            <a:endParaRPr lang="zh-CN" altLang="en-US" dirty="0"/>
          </a:p>
        </p:txBody>
      </p:sp>
      <p:sp>
        <p:nvSpPr>
          <p:cNvPr id="4" name="Content Placeholder 3"/>
          <p:cNvSpPr>
            <a:spLocks noGrp="1"/>
          </p:cNvSpPr>
          <p:nvPr>
            <p:ph type="body" sz="quarter" idx="10"/>
          </p:nvPr>
        </p:nvSpPr>
        <p:spPr/>
        <p:txBody>
          <a:bodyPr/>
          <a:lstStyle/>
          <a:p>
            <a:r>
              <a:rPr lang="zh-CN" altLang="zh-CN" sz="1600" dirty="0"/>
              <a:t>机制概述</a:t>
            </a:r>
          </a:p>
          <a:p>
            <a:pPr lvl="1"/>
            <a:r>
              <a:rPr lang="zh-CN" altLang="en-US" sz="1600" dirty="0"/>
              <a:t>重复地址检测确保网络中无两个相同的单播地址。</a:t>
            </a:r>
          </a:p>
          <a:p>
            <a:pPr lvl="1"/>
            <a:r>
              <a:rPr lang="zh-CN" altLang="en-US" sz="1600" dirty="0"/>
              <a:t>所有地址都需要做</a:t>
            </a:r>
            <a:r>
              <a:rPr lang="en-US" altLang="zh-CN" sz="1600" dirty="0"/>
              <a:t>DAD</a:t>
            </a:r>
            <a:r>
              <a:rPr lang="zh-CN" altLang="en-US" sz="1600" dirty="0"/>
              <a:t>。</a:t>
            </a:r>
            <a:endParaRPr lang="en-US" altLang="zh-CN" sz="1600" dirty="0"/>
          </a:p>
          <a:p>
            <a:pPr lvl="1"/>
            <a:r>
              <a:rPr lang="zh-CN" altLang="en-US" sz="1600" dirty="0"/>
              <a:t>使用</a:t>
            </a:r>
            <a:r>
              <a:rPr lang="en-US" altLang="zh-CN" sz="1600" dirty="0"/>
              <a:t>NS</a:t>
            </a:r>
            <a:r>
              <a:rPr lang="zh-CN" altLang="en-US" sz="1600" dirty="0"/>
              <a:t>和</a:t>
            </a:r>
            <a:r>
              <a:rPr lang="en-US" altLang="zh-CN" sz="1600" dirty="0"/>
              <a:t>NA</a:t>
            </a:r>
            <a:r>
              <a:rPr lang="zh-CN" altLang="en-US" sz="1600" dirty="0"/>
              <a:t>完成</a:t>
            </a:r>
            <a:r>
              <a:rPr lang="en-US" altLang="zh-CN" sz="1600" dirty="0"/>
              <a:t>DAD</a:t>
            </a:r>
            <a:r>
              <a:rPr lang="zh-CN" altLang="en-US" sz="1600" dirty="0"/>
              <a:t>交互过程。</a:t>
            </a:r>
          </a:p>
          <a:p>
            <a:r>
              <a:rPr lang="zh-CN" altLang="zh-CN" sz="1600" dirty="0"/>
              <a:t>原理</a:t>
            </a:r>
          </a:p>
          <a:p>
            <a:pPr lvl="1"/>
            <a:r>
              <a:rPr lang="zh-CN" altLang="zh-CN" sz="1600" dirty="0"/>
              <a:t>一个地址在通过</a:t>
            </a:r>
            <a:r>
              <a:rPr lang="en-US" altLang="zh-CN" sz="1600" dirty="0"/>
              <a:t>DAD</a:t>
            </a:r>
            <a:r>
              <a:rPr lang="zh-CN" altLang="zh-CN" sz="1600" dirty="0"/>
              <a:t>地址重复检测之前称为</a:t>
            </a:r>
            <a:r>
              <a:rPr lang="zh-CN" altLang="en-US" sz="1600" dirty="0"/>
              <a:t>“</a:t>
            </a:r>
            <a:r>
              <a:rPr lang="en-US" altLang="zh-CN" sz="1600" dirty="0"/>
              <a:t>tentative</a:t>
            </a:r>
            <a:r>
              <a:rPr lang="zh-CN" altLang="zh-CN" sz="1600" dirty="0"/>
              <a:t>地址</a:t>
            </a:r>
            <a:r>
              <a:rPr lang="zh-CN" altLang="en-US" sz="1600" dirty="0"/>
              <a:t>”也就是</a:t>
            </a:r>
            <a:r>
              <a:rPr lang="zh-CN" altLang="zh-CN" sz="1600" dirty="0"/>
              <a:t>试验</a:t>
            </a:r>
            <a:r>
              <a:rPr lang="zh-CN" altLang="en-US" sz="1600" dirty="0"/>
              <a:t>性</a:t>
            </a:r>
            <a:r>
              <a:rPr lang="zh-CN" altLang="zh-CN" sz="1600" dirty="0"/>
              <a:t>地址。接口暂时</a:t>
            </a:r>
            <a:r>
              <a:rPr lang="zh-CN" altLang="en-US" sz="1600" dirty="0"/>
              <a:t>还</a:t>
            </a:r>
            <a:r>
              <a:rPr lang="zh-CN" altLang="zh-CN" sz="1600" dirty="0"/>
              <a:t>不能使用这个试验</a:t>
            </a:r>
            <a:r>
              <a:rPr lang="zh-CN" altLang="en-US" sz="1600" dirty="0"/>
              <a:t>性</a:t>
            </a:r>
            <a:r>
              <a:rPr lang="zh-CN" altLang="zh-CN" sz="1600" dirty="0"/>
              <a:t>地址进行正常</a:t>
            </a:r>
            <a:r>
              <a:rPr lang="zh-CN" altLang="en-US" sz="1600" dirty="0"/>
              <a:t>的</a:t>
            </a:r>
            <a:r>
              <a:rPr lang="en-US" altLang="zh-CN" sz="1600" dirty="0"/>
              <a:t>IPv6</a:t>
            </a:r>
            <a:r>
              <a:rPr lang="zh-CN" altLang="zh-CN" sz="1600" dirty="0"/>
              <a:t>单播通讯，但是会加入和</a:t>
            </a:r>
            <a:r>
              <a:rPr lang="zh-CN" altLang="en-US" sz="1600" dirty="0"/>
              <a:t>该地址</a:t>
            </a:r>
            <a:r>
              <a:rPr lang="zh-CN" altLang="zh-CN" sz="1600" dirty="0"/>
              <a:t>所对应的</a:t>
            </a:r>
            <a:r>
              <a:rPr lang="en-US" altLang="zh-CN" sz="1600" dirty="0"/>
              <a:t>Solicited-Node</a:t>
            </a:r>
            <a:r>
              <a:rPr lang="zh-CN" altLang="zh-CN" sz="1600" dirty="0"/>
              <a:t>组播组。</a:t>
            </a:r>
          </a:p>
          <a:p>
            <a:pPr lvl="1"/>
            <a:r>
              <a:rPr lang="en-US" altLang="zh-CN" sz="1600" dirty="0"/>
              <a:t>DAD</a:t>
            </a:r>
            <a:r>
              <a:rPr lang="zh-CN" altLang="zh-CN" sz="1600" dirty="0"/>
              <a:t>重复地址检测：节点向</a:t>
            </a:r>
            <a:r>
              <a:rPr lang="zh-CN" altLang="en-US" sz="1600" dirty="0"/>
              <a:t>该</a:t>
            </a:r>
            <a:r>
              <a:rPr lang="en-US" altLang="zh-CN" sz="1600" dirty="0"/>
              <a:t>tentative</a:t>
            </a:r>
            <a:r>
              <a:rPr lang="zh-CN" altLang="zh-CN" sz="1600" dirty="0"/>
              <a:t>地址所在的</a:t>
            </a:r>
            <a:r>
              <a:rPr lang="en-US" altLang="zh-CN" sz="1600" dirty="0"/>
              <a:t>Solicited-Node</a:t>
            </a:r>
            <a:r>
              <a:rPr lang="zh-CN" altLang="zh-CN" sz="1600" dirty="0"/>
              <a:t>组播</a:t>
            </a:r>
            <a:r>
              <a:rPr lang="zh-CN" altLang="en-US" sz="1600" dirty="0"/>
              <a:t>地址</a:t>
            </a:r>
            <a:r>
              <a:rPr lang="zh-CN" altLang="zh-CN" sz="1600" dirty="0"/>
              <a:t>发送一个</a:t>
            </a:r>
            <a:r>
              <a:rPr lang="en-US" altLang="zh-CN" sz="1600" dirty="0"/>
              <a:t>NS</a:t>
            </a:r>
            <a:r>
              <a:rPr lang="zh-CN" altLang="zh-CN" sz="1600" dirty="0"/>
              <a:t>，如果收到某个其他站点回应的</a:t>
            </a:r>
            <a:r>
              <a:rPr lang="en-US" altLang="zh-CN" sz="1600" dirty="0"/>
              <a:t>NA</a:t>
            </a:r>
            <a:r>
              <a:rPr lang="zh-CN" altLang="zh-CN" sz="1600" dirty="0"/>
              <a:t>，就证明该地址已被网络上使用，节点将不能使用该</a:t>
            </a:r>
            <a:r>
              <a:rPr lang="en-US" altLang="zh-CN" sz="1600" dirty="0"/>
              <a:t>tentative</a:t>
            </a:r>
            <a:r>
              <a:rPr lang="zh-CN" altLang="zh-CN" sz="1600" dirty="0"/>
              <a:t>地址通讯。</a:t>
            </a:r>
            <a:endParaRPr lang="en-US" altLang="zh-CN" sz="1600" dirty="0"/>
          </a:p>
          <a:p>
            <a:pPr lvl="1"/>
            <a:r>
              <a:rPr lang="zh-CN" altLang="en-US" sz="1600" dirty="0"/>
              <a:t>接口在启用任何一个单播</a:t>
            </a:r>
            <a:r>
              <a:rPr lang="en-US" altLang="zh-CN" sz="1600" dirty="0"/>
              <a:t>IPv6</a:t>
            </a:r>
            <a:r>
              <a:rPr lang="zh-CN" altLang="en-US" sz="1600" dirty="0"/>
              <a:t>地址前都需要先进行</a:t>
            </a:r>
            <a:r>
              <a:rPr lang="en-US" altLang="zh-CN" sz="1600" dirty="0"/>
              <a:t>DAD</a:t>
            </a:r>
            <a:r>
              <a:rPr lang="zh-CN" altLang="en-US" sz="1600" dirty="0"/>
              <a:t>，包括</a:t>
            </a:r>
            <a:r>
              <a:rPr lang="en-US" altLang="zh-CN" sz="1600" dirty="0"/>
              <a:t>Link-Local</a:t>
            </a:r>
            <a:r>
              <a:rPr lang="zh-CN" altLang="en-US" sz="1600" dirty="0"/>
              <a:t>地址。</a:t>
            </a:r>
            <a:endParaRPr lang="zh-CN" altLang="zh-CN" sz="1600" dirty="0"/>
          </a:p>
        </p:txBody>
      </p:sp>
    </p:spTree>
    <p:extLst>
      <p:ext uri="{BB962C8B-B14F-4D97-AF65-F5344CB8AC3E}">
        <p14:creationId xmlns:p14="http://schemas.microsoft.com/office/powerpoint/2010/main" val="389290350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a:t>DAD</a:t>
            </a:r>
            <a:r>
              <a:rPr lang="zh-CN" altLang="en-US"/>
              <a:t>过程</a:t>
            </a:r>
          </a:p>
        </p:txBody>
      </p:sp>
      <p:sp>
        <p:nvSpPr>
          <p:cNvPr id="67" name="TextBox 66"/>
          <p:cNvSpPr txBox="1"/>
          <p:nvPr/>
        </p:nvSpPr>
        <p:spPr>
          <a:xfrm>
            <a:off x="2989127" y="3196413"/>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5489-98C8-1111</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3333-FF00-FFFF</a:t>
            </a:r>
            <a:endParaRPr lang="zh-CN" altLang="en-US" sz="13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2989127" y="3681931"/>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b="1" dirty="0">
                <a:solidFill>
                  <a:srgbClr val="C00000"/>
                </a:solidFill>
                <a:latin typeface="微软雅黑" panose="020B0503020204020204" pitchFamily="34" charset="-122"/>
                <a:ea typeface="微软雅黑" panose="020B0503020204020204" pitchFamily="34" charset="-122"/>
              </a:rPr>
              <a:t>源  </a:t>
            </a:r>
            <a:r>
              <a:rPr lang="en-US" altLang="zh-CN" sz="1300" b="1" dirty="0">
                <a:solidFill>
                  <a:srgbClr val="C00000"/>
                </a:solidFill>
                <a:latin typeface="微软雅黑" panose="020B0503020204020204" pitchFamily="34" charset="-122"/>
                <a:ea typeface="微软雅黑" panose="020B0503020204020204" pitchFamily="34" charset="-122"/>
              </a:rPr>
              <a:t>: :</a:t>
            </a:r>
          </a:p>
          <a:p>
            <a:r>
              <a:rPr lang="zh-CN" altLang="en-US" sz="1300" b="1" dirty="0">
                <a:solidFill>
                  <a:srgbClr val="C00000"/>
                </a:solidFill>
                <a:latin typeface="微软雅黑" panose="020B0503020204020204" pitchFamily="34" charset="-122"/>
                <a:ea typeface="微软雅黑" panose="020B0503020204020204" pitchFamily="34" charset="-122"/>
              </a:rPr>
              <a:t>目  </a:t>
            </a:r>
            <a:r>
              <a:rPr lang="en-US" altLang="zh-CN" sz="1300" b="1" dirty="0">
                <a:solidFill>
                  <a:srgbClr val="C00000"/>
                </a:solidFill>
                <a:latin typeface="微软雅黑" panose="020B0503020204020204" pitchFamily="34" charset="-122"/>
                <a:ea typeface="微软雅黑" panose="020B0503020204020204" pitchFamily="34" charset="-122"/>
              </a:rPr>
              <a:t>FF02::1:FF00:FFFF</a:t>
            </a:r>
            <a:endParaRPr lang="zh-CN" altLang="en-US" sz="1300" b="1" dirty="0">
              <a:solidFill>
                <a:srgbClr val="C00000"/>
              </a:solidFill>
              <a:latin typeface="微软雅黑" panose="020B0503020204020204" pitchFamily="34" charset="-122"/>
              <a:ea typeface="微软雅黑" panose="020B0503020204020204" pitchFamily="34" charset="-122"/>
            </a:endParaRPr>
          </a:p>
        </p:txBody>
      </p:sp>
      <p:sp>
        <p:nvSpPr>
          <p:cNvPr id="70" name="TextBox 69"/>
          <p:cNvSpPr txBox="1"/>
          <p:nvPr/>
        </p:nvSpPr>
        <p:spPr>
          <a:xfrm>
            <a:off x="2989127" y="4174374"/>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dirty="0">
                <a:latin typeface="微软雅黑" panose="020B0503020204020204" pitchFamily="34" charset="-122"/>
                <a:ea typeface="微软雅黑" panose="020B0503020204020204" pitchFamily="34" charset="-122"/>
              </a:rPr>
              <a:t>ICMPv6</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Type135</a:t>
            </a: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NS</a:t>
            </a:r>
            <a:endParaRPr lang="zh-CN" altLang="en-US" sz="1300" dirty="0">
              <a:latin typeface="微软雅黑" panose="020B0503020204020204" pitchFamily="34" charset="-122"/>
              <a:ea typeface="微软雅黑" panose="020B0503020204020204" pitchFamily="34" charset="-122"/>
            </a:endParaRPr>
          </a:p>
        </p:txBody>
      </p:sp>
      <p:sp>
        <p:nvSpPr>
          <p:cNvPr id="71" name="TextBox 70"/>
          <p:cNvSpPr txBox="1"/>
          <p:nvPr/>
        </p:nvSpPr>
        <p:spPr>
          <a:xfrm>
            <a:off x="2989127" y="4492557"/>
            <a:ext cx="2063790" cy="712379"/>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zh-CN" altLang="en-US" sz="1300" b="1" dirty="0">
                <a:solidFill>
                  <a:srgbClr val="C00000"/>
                </a:solidFill>
                <a:latin typeface="微软雅黑" panose="020B0503020204020204" pitchFamily="34" charset="-122"/>
                <a:ea typeface="微软雅黑" panose="020B0503020204020204" pitchFamily="34" charset="-122"/>
              </a:rPr>
              <a:t>目标地址：</a:t>
            </a:r>
            <a:r>
              <a:rPr lang="en-US" altLang="zh-CN" sz="1300" b="1" dirty="0">
                <a:solidFill>
                  <a:srgbClr val="C00000"/>
                </a:solidFill>
                <a:latin typeface="微软雅黑" panose="020B0503020204020204" pitchFamily="34" charset="-122"/>
                <a:ea typeface="微软雅黑" panose="020B0503020204020204" pitchFamily="34" charset="-122"/>
              </a:rPr>
              <a:t>2001::FFFF</a:t>
            </a:r>
            <a:endParaRPr lang="zh-CN" altLang="en-US" sz="1300" b="1" dirty="0">
              <a:solidFill>
                <a:srgbClr val="C00000"/>
              </a:solidFill>
              <a:latin typeface="微软雅黑" panose="020B0503020204020204" pitchFamily="34" charset="-122"/>
              <a:ea typeface="微软雅黑" panose="020B0503020204020204" pitchFamily="34" charset="-122"/>
            </a:endParaRPr>
          </a:p>
        </p:txBody>
      </p:sp>
      <p:cxnSp>
        <p:nvCxnSpPr>
          <p:cNvPr id="74" name="Straight Connector 73"/>
          <p:cNvCxnSpPr/>
          <p:nvPr/>
        </p:nvCxnSpPr>
        <p:spPr bwMode="auto">
          <a:xfrm>
            <a:off x="2970051" y="2947592"/>
            <a:ext cx="2648424"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75" name="Oval 74"/>
          <p:cNvSpPr/>
          <p:nvPr/>
        </p:nvSpPr>
        <p:spPr bwMode="auto">
          <a:xfrm>
            <a:off x="2927648" y="2828671"/>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2</a:t>
            </a:r>
            <a:endParaRPr lang="zh-CN" altLang="en-US" sz="1500" b="1" dirty="0">
              <a:latin typeface="微软雅黑" panose="020B0503020204020204" pitchFamily="34" charset="-122"/>
              <a:ea typeface="微软雅黑" panose="020B0503020204020204" pitchFamily="34" charset="-122"/>
            </a:endParaRPr>
          </a:p>
        </p:txBody>
      </p:sp>
      <p:cxnSp>
        <p:nvCxnSpPr>
          <p:cNvPr id="76" name="Straight Connector 75"/>
          <p:cNvCxnSpPr/>
          <p:nvPr/>
        </p:nvCxnSpPr>
        <p:spPr bwMode="auto">
          <a:xfrm flipH="1">
            <a:off x="6731137" y="3451648"/>
            <a:ext cx="2090259"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77" name="Oval 76"/>
          <p:cNvSpPr/>
          <p:nvPr/>
        </p:nvSpPr>
        <p:spPr bwMode="auto">
          <a:xfrm>
            <a:off x="8702474" y="3332727"/>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3</a:t>
            </a:r>
            <a:endParaRPr lang="zh-CN" altLang="en-US" sz="1500" b="1" dirty="0">
              <a:latin typeface="微软雅黑" panose="020B0503020204020204" pitchFamily="34" charset="-122"/>
              <a:ea typeface="微软雅黑" panose="020B0503020204020204" pitchFamily="34" charset="-122"/>
            </a:endParaRPr>
          </a:p>
        </p:txBody>
      </p:sp>
      <p:sp>
        <p:nvSpPr>
          <p:cNvPr id="78" name="TextBox 77"/>
          <p:cNvSpPr txBox="1"/>
          <p:nvPr/>
        </p:nvSpPr>
        <p:spPr>
          <a:xfrm>
            <a:off x="6757605" y="3688729"/>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5489-9850-2222</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3333-0000-0001</a:t>
            </a:r>
            <a:endParaRPr lang="zh-CN" altLang="en-US" sz="1300" dirty="0">
              <a:latin typeface="微软雅黑" panose="020B0503020204020204" pitchFamily="34" charset="-122"/>
              <a:ea typeface="微软雅黑" panose="020B0503020204020204" pitchFamily="34" charset="-122"/>
            </a:endParaRPr>
          </a:p>
        </p:txBody>
      </p:sp>
      <p:sp>
        <p:nvSpPr>
          <p:cNvPr id="79" name="TextBox 78"/>
          <p:cNvSpPr txBox="1"/>
          <p:nvPr/>
        </p:nvSpPr>
        <p:spPr>
          <a:xfrm>
            <a:off x="6757605" y="4174247"/>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2001::FFFF</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FF02::1</a:t>
            </a:r>
            <a:endParaRPr lang="zh-CN" altLang="en-US" sz="1300">
              <a:latin typeface="微软雅黑" panose="020B0503020204020204" pitchFamily="34" charset="-122"/>
              <a:ea typeface="微软雅黑" panose="020B0503020204020204" pitchFamily="34" charset="-122"/>
            </a:endParaRPr>
          </a:p>
        </p:txBody>
      </p:sp>
      <p:sp>
        <p:nvSpPr>
          <p:cNvPr id="80" name="TextBox 79"/>
          <p:cNvSpPr txBox="1"/>
          <p:nvPr/>
        </p:nvSpPr>
        <p:spPr>
          <a:xfrm>
            <a:off x="6757605" y="4666690"/>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a:latin typeface="微软雅黑" panose="020B0503020204020204" pitchFamily="34" charset="-122"/>
                <a:ea typeface="微软雅黑" panose="020B0503020204020204" pitchFamily="34" charset="-122"/>
              </a:rPr>
              <a:t>ICMPv6</a:t>
            </a: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Type136</a:t>
            </a:r>
            <a:r>
              <a:rPr lang="zh-CN" altLang="en-US" sz="1300">
                <a:latin typeface="微软雅黑" panose="020B0503020204020204" pitchFamily="34" charset="-122"/>
                <a:ea typeface="微软雅黑" panose="020B0503020204020204" pitchFamily="34" charset="-122"/>
              </a:rPr>
              <a:t>） </a:t>
            </a:r>
            <a:r>
              <a:rPr lang="en-US" altLang="zh-CN" sz="1300">
                <a:latin typeface="微软雅黑" panose="020B0503020204020204" pitchFamily="34" charset="-122"/>
                <a:ea typeface="微软雅黑" panose="020B0503020204020204" pitchFamily="34" charset="-122"/>
              </a:rPr>
              <a:t>NA</a:t>
            </a:r>
            <a:endParaRPr lang="zh-CN" altLang="en-US" sz="1300">
              <a:latin typeface="微软雅黑" panose="020B0503020204020204" pitchFamily="34" charset="-122"/>
              <a:ea typeface="微软雅黑" panose="020B0503020204020204" pitchFamily="34" charset="-122"/>
            </a:endParaRPr>
          </a:p>
        </p:txBody>
      </p:sp>
      <p:sp>
        <p:nvSpPr>
          <p:cNvPr id="81" name="TextBox 80"/>
          <p:cNvSpPr txBox="1"/>
          <p:nvPr/>
        </p:nvSpPr>
        <p:spPr>
          <a:xfrm>
            <a:off x="6757605" y="4984873"/>
            <a:ext cx="2063790" cy="712379"/>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zh-CN" altLang="en-US" sz="1300" b="1" dirty="0">
                <a:solidFill>
                  <a:srgbClr val="C00000"/>
                </a:solidFill>
                <a:latin typeface="微软雅黑" panose="020B0503020204020204" pitchFamily="34" charset="-122"/>
                <a:ea typeface="微软雅黑" panose="020B0503020204020204" pitchFamily="34" charset="-122"/>
              </a:rPr>
              <a:t>目标地址：</a:t>
            </a:r>
            <a:r>
              <a:rPr lang="en-US" altLang="zh-CN" sz="1300" b="1" dirty="0">
                <a:solidFill>
                  <a:srgbClr val="C00000"/>
                </a:solidFill>
                <a:latin typeface="微软雅黑" panose="020B0503020204020204" pitchFamily="34" charset="-122"/>
                <a:ea typeface="微软雅黑" panose="020B0503020204020204" pitchFamily="34" charset="-122"/>
              </a:rPr>
              <a:t>2001::FFFF</a:t>
            </a:r>
          </a:p>
          <a:p>
            <a:pPr algn="ctr"/>
            <a:r>
              <a:rPr lang="zh-CN" altLang="en-US" sz="1300" b="1" dirty="0">
                <a:solidFill>
                  <a:srgbClr val="C00000"/>
                </a:solidFill>
                <a:latin typeface="微软雅黑" panose="020B0503020204020204" pitchFamily="34" charset="-122"/>
                <a:ea typeface="微软雅黑" panose="020B0503020204020204" pitchFamily="34" charset="-122"/>
              </a:rPr>
              <a:t>目标</a:t>
            </a:r>
            <a:r>
              <a:rPr lang="en-US" altLang="zh-CN" sz="1300" b="1" dirty="0">
                <a:solidFill>
                  <a:srgbClr val="C00000"/>
                </a:solidFill>
                <a:latin typeface="微软雅黑" panose="020B0503020204020204" pitchFamily="34" charset="-122"/>
                <a:ea typeface="微软雅黑" panose="020B0503020204020204" pitchFamily="34" charset="-122"/>
              </a:rPr>
              <a:t>MAC</a:t>
            </a:r>
            <a:r>
              <a:rPr lang="zh-CN" altLang="en-US" sz="1300" b="1" dirty="0">
                <a:solidFill>
                  <a:srgbClr val="C00000"/>
                </a:solidFill>
                <a:latin typeface="微软雅黑" panose="020B0503020204020204" pitchFamily="34" charset="-122"/>
                <a:ea typeface="微软雅黑" panose="020B0503020204020204" pitchFamily="34" charset="-122"/>
              </a:rPr>
              <a:t> </a:t>
            </a:r>
            <a:r>
              <a:rPr lang="en-US" altLang="zh-CN" sz="1300" b="1" dirty="0">
                <a:solidFill>
                  <a:srgbClr val="C00000"/>
                </a:solidFill>
                <a:latin typeface="微软雅黑" panose="020B0503020204020204" pitchFamily="34" charset="-122"/>
                <a:ea typeface="微软雅黑" panose="020B0503020204020204" pitchFamily="34" charset="-122"/>
              </a:rPr>
              <a:t>5489-9850-2222</a:t>
            </a:r>
          </a:p>
        </p:txBody>
      </p:sp>
      <p:sp>
        <p:nvSpPr>
          <p:cNvPr id="84" name="Rectangle 83"/>
          <p:cNvSpPr/>
          <p:nvPr/>
        </p:nvSpPr>
        <p:spPr>
          <a:xfrm>
            <a:off x="3751203" y="1368462"/>
            <a:ext cx="1502848" cy="338554"/>
          </a:xfrm>
          <a:prstGeom prst="rect">
            <a:avLst/>
          </a:prstGeom>
          <a:solidFill>
            <a:srgbClr val="C00000"/>
          </a:solidFill>
        </p:spPr>
        <p:txBody>
          <a:bodyPr wrap="none">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[DUPLICATE]</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85" name="Oval 84"/>
          <p:cNvSpPr/>
          <p:nvPr/>
        </p:nvSpPr>
        <p:spPr bwMode="auto">
          <a:xfrm>
            <a:off x="5060227" y="1277860"/>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4</a:t>
            </a:r>
            <a:endParaRPr lang="zh-CN" altLang="en-US" sz="1500" b="1"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D7F2214A-2E21-443C-A3B9-3E9BC10441F7}"/>
              </a:ext>
            </a:extLst>
          </p:cNvPr>
          <p:cNvGrpSpPr/>
          <p:nvPr/>
        </p:nvGrpSpPr>
        <p:grpSpPr>
          <a:xfrm>
            <a:off x="2720980" y="1757141"/>
            <a:ext cx="6770618" cy="980529"/>
            <a:chOff x="2892879" y="1560141"/>
            <a:chExt cx="6770618" cy="980529"/>
          </a:xfrm>
        </p:grpSpPr>
        <p:sp>
          <p:nvSpPr>
            <p:cNvPr id="27" name="TextBox 36">
              <a:extLst>
                <a:ext uri="{FF2B5EF4-FFF2-40B4-BE49-F238E27FC236}">
                  <a16:creationId xmlns:a16="http://schemas.microsoft.com/office/drawing/2014/main" id="{09EA8217-8E30-4B42-A322-34B1DC66EF35}"/>
                </a:ext>
              </a:extLst>
            </p:cNvPr>
            <p:cNvSpPr txBox="1"/>
            <p:nvPr/>
          </p:nvSpPr>
          <p:spPr>
            <a:xfrm>
              <a:off x="3627512" y="1560141"/>
              <a:ext cx="2488182" cy="784830"/>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R1</a:t>
              </a:r>
            </a:p>
            <a:p>
              <a:r>
                <a:rPr lang="en-US" altLang="zh-CN" sz="1500" b="1" dirty="0">
                  <a:solidFill>
                    <a:srgbClr val="C00000"/>
                  </a:solidFill>
                  <a:latin typeface="微软雅黑" panose="020B0503020204020204" pitchFamily="34" charset="-122"/>
                  <a:ea typeface="微软雅黑" panose="020B0503020204020204" pitchFamily="34" charset="-122"/>
                </a:rPr>
                <a:t>2001::FFFF/64</a:t>
              </a:r>
              <a:r>
                <a:rPr lang="zh-CN" altLang="en-US" sz="1500" b="1" dirty="0">
                  <a:solidFill>
                    <a:srgbClr val="C00000"/>
                  </a:solidFill>
                  <a:latin typeface="微软雅黑" panose="020B0503020204020204" pitchFamily="34" charset="-122"/>
                  <a:ea typeface="微软雅黑" panose="020B0503020204020204" pitchFamily="34" charset="-122"/>
                </a:rPr>
                <a:t>（</a:t>
              </a:r>
              <a:r>
                <a:rPr lang="zh-CN" altLang="en-US" sz="1500" b="1" dirty="0">
                  <a:solidFill>
                    <a:srgbClr val="C00000"/>
                  </a:solidFill>
                  <a:latin typeface="微软雅黑" panose="020B0503020204020204" pitchFamily="34" charset="-122"/>
                  <a:ea typeface="微软雅黑" panose="020B0503020204020204" pitchFamily="34" charset="-122"/>
                  <a:cs typeface="Arial" pitchFamily="34" charset="0"/>
                </a:rPr>
                <a:t>新分配</a:t>
              </a:r>
              <a:r>
                <a:rPr lang="zh-CN" altLang="en-US" sz="1500" b="1" dirty="0">
                  <a:solidFill>
                    <a:srgbClr val="C00000"/>
                  </a:solidFill>
                  <a:latin typeface="微软雅黑" panose="020B0503020204020204" pitchFamily="34" charset="-122"/>
                  <a:ea typeface="微软雅黑" panose="020B0503020204020204" pitchFamily="34" charset="-122"/>
                </a:rPr>
                <a:t>）</a:t>
              </a:r>
              <a:endParaRPr lang="en-US" altLang="zh-CN" sz="1500" b="1" dirty="0">
                <a:solidFill>
                  <a:srgbClr val="C00000"/>
                </a:solidFill>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5489-98C8-1111</a:t>
              </a:r>
              <a:endParaRPr lang="zh-CN" altLang="en-US" sz="1500" dirty="0">
                <a:latin typeface="微软雅黑" panose="020B0503020204020204" pitchFamily="34" charset="-122"/>
                <a:ea typeface="微软雅黑" panose="020B0503020204020204" pitchFamily="34" charset="-122"/>
              </a:endParaRPr>
            </a:p>
          </p:txBody>
        </p:sp>
        <p:sp>
          <p:nvSpPr>
            <p:cNvPr id="28" name="TextBox 65">
              <a:extLst>
                <a:ext uri="{FF2B5EF4-FFF2-40B4-BE49-F238E27FC236}">
                  <a16:creationId xmlns:a16="http://schemas.microsoft.com/office/drawing/2014/main" id="{65AA1DD0-A8EC-44FF-8252-3691842E4237}"/>
                </a:ext>
              </a:extLst>
            </p:cNvPr>
            <p:cNvSpPr txBox="1"/>
            <p:nvPr/>
          </p:nvSpPr>
          <p:spPr>
            <a:xfrm>
              <a:off x="6878480" y="1560141"/>
              <a:ext cx="1697902" cy="784830"/>
            </a:xfrm>
            <a:prstGeom prst="rect">
              <a:avLst/>
            </a:prstGeom>
            <a:noFill/>
          </p:spPr>
          <p:txBody>
            <a:bodyPr wrap="none" rtlCol="0">
              <a:spAutoFit/>
            </a:bodyPr>
            <a:lstStyle/>
            <a:p>
              <a:pPr algn="r"/>
              <a:r>
                <a:rPr lang="en-US" altLang="zh-CN" sz="1500" b="1" dirty="0">
                  <a:latin typeface="微软雅黑" panose="020B0503020204020204" pitchFamily="34" charset="-122"/>
                  <a:ea typeface="微软雅黑" panose="020B0503020204020204" pitchFamily="34" charset="-122"/>
                </a:rPr>
                <a:t>R2</a:t>
              </a:r>
            </a:p>
            <a:p>
              <a:pPr algn="r"/>
              <a:r>
                <a:rPr lang="en-US" altLang="zh-CN" sz="1500" dirty="0">
                  <a:latin typeface="微软雅黑" panose="020B0503020204020204" pitchFamily="34" charset="-122"/>
                  <a:ea typeface="微软雅黑" panose="020B0503020204020204" pitchFamily="34" charset="-122"/>
                </a:rPr>
                <a:t>2001::FFFF/64</a:t>
              </a:r>
            </a:p>
            <a:p>
              <a:pPr algn="r"/>
              <a:r>
                <a:rPr lang="en-US" altLang="zh-CN" sz="1500" dirty="0">
                  <a:latin typeface="微软雅黑" panose="020B0503020204020204" pitchFamily="34" charset="-122"/>
                  <a:ea typeface="微软雅黑" panose="020B0503020204020204" pitchFamily="34" charset="-122"/>
                </a:rPr>
                <a:t>5489-9850-2222</a:t>
              </a:r>
              <a:endParaRPr lang="zh-CN" altLang="en-US" sz="1500" dirty="0">
                <a:latin typeface="微软雅黑" panose="020B0503020204020204" pitchFamily="34" charset="-122"/>
                <a:ea typeface="微软雅黑" panose="020B0503020204020204" pitchFamily="34" charset="-122"/>
              </a:endParaRPr>
            </a:p>
          </p:txBody>
        </p:sp>
        <p:sp>
          <p:nvSpPr>
            <p:cNvPr id="29" name="Line 59">
              <a:extLst>
                <a:ext uri="{FF2B5EF4-FFF2-40B4-BE49-F238E27FC236}">
                  <a16:creationId xmlns:a16="http://schemas.microsoft.com/office/drawing/2014/main" id="{D1C089FF-C00C-4AB2-AE25-C4AD8F31F9C7}"/>
                </a:ext>
              </a:extLst>
            </p:cNvPr>
            <p:cNvSpPr>
              <a:spLocks noChangeShapeType="1"/>
            </p:cNvSpPr>
            <p:nvPr/>
          </p:nvSpPr>
          <p:spPr bwMode="auto">
            <a:xfrm>
              <a:off x="2955468" y="2540670"/>
              <a:ext cx="64801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60">
              <a:extLst>
                <a:ext uri="{FF2B5EF4-FFF2-40B4-BE49-F238E27FC236}">
                  <a16:creationId xmlns:a16="http://schemas.microsoft.com/office/drawing/2014/main" id="{B2A4CC0D-6B12-40C5-B9B1-ACC1F6DD7E67}"/>
                </a:ext>
              </a:extLst>
            </p:cNvPr>
            <p:cNvSpPr>
              <a:spLocks noChangeShapeType="1"/>
            </p:cNvSpPr>
            <p:nvPr/>
          </p:nvSpPr>
          <p:spPr bwMode="auto">
            <a:xfrm>
              <a:off x="324439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61">
              <a:extLst>
                <a:ext uri="{FF2B5EF4-FFF2-40B4-BE49-F238E27FC236}">
                  <a16:creationId xmlns:a16="http://schemas.microsoft.com/office/drawing/2014/main" id="{7F2FAEC4-4E96-421E-B261-F5068FCCD3A0}"/>
                </a:ext>
              </a:extLst>
            </p:cNvPr>
            <p:cNvSpPr>
              <a:spLocks noChangeShapeType="1"/>
            </p:cNvSpPr>
            <p:nvPr/>
          </p:nvSpPr>
          <p:spPr bwMode="auto">
            <a:xfrm>
              <a:off x="900384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Text Box 63">
              <a:extLst>
                <a:ext uri="{FF2B5EF4-FFF2-40B4-BE49-F238E27FC236}">
                  <a16:creationId xmlns:a16="http://schemas.microsoft.com/office/drawing/2014/main" id="{6B4C76A4-ECDF-4167-AA3B-392958362EB1}"/>
                </a:ext>
              </a:extLst>
            </p:cNvPr>
            <p:cNvSpPr txBox="1">
              <a:spLocks noChangeArrowheads="1"/>
            </p:cNvSpPr>
            <p:nvPr/>
          </p:nvSpPr>
          <p:spPr bwMode="auto">
            <a:xfrm>
              <a:off x="9355399" y="1835616"/>
              <a:ext cx="308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B</a:t>
              </a:r>
            </a:p>
          </p:txBody>
        </p:sp>
        <p:pic>
          <p:nvPicPr>
            <p:cNvPr id="33" name="Picture 12" descr="E:\2016.01\1.12 扁平化图标\蓝色\AR-蓝色最新-40.png">
              <a:extLst>
                <a:ext uri="{FF2B5EF4-FFF2-40B4-BE49-F238E27FC236}">
                  <a16:creationId xmlns:a16="http://schemas.microsoft.com/office/drawing/2014/main" id="{4295A63C-F568-4BBE-8782-5C3AA2A2606C}"/>
                </a:ext>
              </a:extLst>
            </p:cNvPr>
            <p:cNvPicPr>
              <a:picLocks noChangeAspect="1" noChangeArrowheads="1"/>
            </p:cNvPicPr>
            <p:nvPr/>
          </p:nvPicPr>
          <p:blipFill>
            <a:blip r:embed="rId3" cstate="print"/>
            <a:srcRect/>
            <a:stretch>
              <a:fillRect/>
            </a:stretch>
          </p:blipFill>
          <p:spPr bwMode="auto">
            <a:xfrm>
              <a:off x="2892879" y="1699846"/>
              <a:ext cx="703114" cy="575275"/>
            </a:xfrm>
            <a:prstGeom prst="rect">
              <a:avLst/>
            </a:prstGeom>
            <a:noFill/>
          </p:spPr>
        </p:pic>
        <p:pic>
          <p:nvPicPr>
            <p:cNvPr id="34" name="Picture 12" descr="E:\2016.01\1.12 扁平化图标\蓝色\AR-蓝色最新-40.png">
              <a:extLst>
                <a:ext uri="{FF2B5EF4-FFF2-40B4-BE49-F238E27FC236}">
                  <a16:creationId xmlns:a16="http://schemas.microsoft.com/office/drawing/2014/main" id="{690C3B84-2588-463E-9D76-5389A0415AFC}"/>
                </a:ext>
              </a:extLst>
            </p:cNvPr>
            <p:cNvPicPr>
              <a:picLocks noChangeAspect="1" noChangeArrowheads="1"/>
            </p:cNvPicPr>
            <p:nvPr/>
          </p:nvPicPr>
          <p:blipFill>
            <a:blip r:embed="rId3" cstate="print"/>
            <a:srcRect/>
            <a:stretch>
              <a:fillRect/>
            </a:stretch>
          </p:blipFill>
          <p:spPr bwMode="auto">
            <a:xfrm>
              <a:off x="8652284" y="1700808"/>
              <a:ext cx="703115" cy="575276"/>
            </a:xfrm>
            <a:prstGeom prst="rect">
              <a:avLst/>
            </a:prstGeom>
            <a:noFill/>
          </p:spPr>
        </p:pic>
      </p:grpSp>
      <p:sp>
        <p:nvSpPr>
          <p:cNvPr id="38" name="Oval 74">
            <a:extLst>
              <a:ext uri="{FF2B5EF4-FFF2-40B4-BE49-F238E27FC236}">
                <a16:creationId xmlns:a16="http://schemas.microsoft.com/office/drawing/2014/main" id="{2CE41E07-CF7C-40D7-8AB6-C5A630582CF0}"/>
              </a:ext>
            </a:extLst>
          </p:cNvPr>
          <p:cNvSpPr/>
          <p:nvPr/>
        </p:nvSpPr>
        <p:spPr bwMode="auto">
          <a:xfrm>
            <a:off x="5581187" y="1814309"/>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1</a:t>
            </a:r>
            <a:endParaRPr lang="zh-CN" altLang="en-US" sz="15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88656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在</a:t>
            </a:r>
            <a:r>
              <a:rPr lang="en-US" altLang="zh-CN" dirty="0"/>
              <a:t>R1</a:t>
            </a:r>
            <a:r>
              <a:rPr lang="zh-CN" altLang="en-US" dirty="0"/>
              <a:t>上可以观察到的</a:t>
            </a:r>
            <a:r>
              <a:rPr lang="en-US" altLang="zh-CN" dirty="0"/>
              <a:t>DAD</a:t>
            </a:r>
            <a:r>
              <a:rPr lang="zh-CN" altLang="en-US" dirty="0"/>
              <a:t>过程</a:t>
            </a:r>
          </a:p>
        </p:txBody>
      </p:sp>
      <p:grpSp>
        <p:nvGrpSpPr>
          <p:cNvPr id="26" name="组合 25">
            <a:extLst>
              <a:ext uri="{FF2B5EF4-FFF2-40B4-BE49-F238E27FC236}">
                <a16:creationId xmlns:a16="http://schemas.microsoft.com/office/drawing/2014/main" id="{D7F2214A-2E21-443C-A3B9-3E9BC10441F7}"/>
              </a:ext>
            </a:extLst>
          </p:cNvPr>
          <p:cNvGrpSpPr/>
          <p:nvPr/>
        </p:nvGrpSpPr>
        <p:grpSpPr>
          <a:xfrm>
            <a:off x="2720980" y="1556792"/>
            <a:ext cx="6770618" cy="980529"/>
            <a:chOff x="2892879" y="1560141"/>
            <a:chExt cx="6770618" cy="980529"/>
          </a:xfrm>
        </p:grpSpPr>
        <p:sp>
          <p:nvSpPr>
            <p:cNvPr id="27" name="TextBox 36">
              <a:extLst>
                <a:ext uri="{FF2B5EF4-FFF2-40B4-BE49-F238E27FC236}">
                  <a16:creationId xmlns:a16="http://schemas.microsoft.com/office/drawing/2014/main" id="{09EA8217-8E30-4B42-A322-34B1DC66EF35}"/>
                </a:ext>
              </a:extLst>
            </p:cNvPr>
            <p:cNvSpPr txBox="1"/>
            <p:nvPr/>
          </p:nvSpPr>
          <p:spPr>
            <a:xfrm>
              <a:off x="3627512" y="1560141"/>
              <a:ext cx="2488182" cy="784830"/>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R1</a:t>
              </a:r>
            </a:p>
            <a:p>
              <a:r>
                <a:rPr lang="en-US" altLang="zh-CN" sz="1500" b="1" dirty="0">
                  <a:solidFill>
                    <a:srgbClr val="C00000"/>
                  </a:solidFill>
                  <a:latin typeface="微软雅黑" panose="020B0503020204020204" pitchFamily="34" charset="-122"/>
                  <a:ea typeface="微软雅黑" panose="020B0503020204020204" pitchFamily="34" charset="-122"/>
                </a:rPr>
                <a:t>2001::FFFF/64</a:t>
              </a:r>
              <a:r>
                <a:rPr lang="zh-CN" altLang="en-US" sz="1500" b="1" dirty="0">
                  <a:solidFill>
                    <a:srgbClr val="C00000"/>
                  </a:solidFill>
                  <a:latin typeface="微软雅黑" panose="020B0503020204020204" pitchFamily="34" charset="-122"/>
                  <a:ea typeface="微软雅黑" panose="020B0503020204020204" pitchFamily="34" charset="-122"/>
                </a:rPr>
                <a:t>（</a:t>
              </a:r>
              <a:r>
                <a:rPr lang="zh-CN" altLang="en-US" sz="1500" b="1" dirty="0">
                  <a:solidFill>
                    <a:srgbClr val="C00000"/>
                  </a:solidFill>
                  <a:latin typeface="微软雅黑" panose="020B0503020204020204" pitchFamily="34" charset="-122"/>
                  <a:ea typeface="微软雅黑" panose="020B0503020204020204" pitchFamily="34" charset="-122"/>
                  <a:cs typeface="Arial" pitchFamily="34" charset="0"/>
                </a:rPr>
                <a:t>新分配</a:t>
              </a:r>
              <a:r>
                <a:rPr lang="zh-CN" altLang="en-US" sz="1500" b="1" dirty="0">
                  <a:solidFill>
                    <a:srgbClr val="C00000"/>
                  </a:solidFill>
                  <a:latin typeface="微软雅黑" panose="020B0503020204020204" pitchFamily="34" charset="-122"/>
                  <a:ea typeface="微软雅黑" panose="020B0503020204020204" pitchFamily="34" charset="-122"/>
                </a:rPr>
                <a:t>）</a:t>
              </a:r>
              <a:endParaRPr lang="en-US" altLang="zh-CN" sz="1500" b="1" dirty="0">
                <a:solidFill>
                  <a:srgbClr val="C00000"/>
                </a:solidFill>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5489-98C8-1111</a:t>
              </a:r>
              <a:endParaRPr lang="zh-CN" altLang="en-US" sz="1500" dirty="0">
                <a:latin typeface="微软雅黑" panose="020B0503020204020204" pitchFamily="34" charset="-122"/>
                <a:ea typeface="微软雅黑" panose="020B0503020204020204" pitchFamily="34" charset="-122"/>
              </a:endParaRPr>
            </a:p>
          </p:txBody>
        </p:sp>
        <p:sp>
          <p:nvSpPr>
            <p:cNvPr id="28" name="TextBox 65">
              <a:extLst>
                <a:ext uri="{FF2B5EF4-FFF2-40B4-BE49-F238E27FC236}">
                  <a16:creationId xmlns:a16="http://schemas.microsoft.com/office/drawing/2014/main" id="{65AA1DD0-A8EC-44FF-8252-3691842E4237}"/>
                </a:ext>
              </a:extLst>
            </p:cNvPr>
            <p:cNvSpPr txBox="1"/>
            <p:nvPr/>
          </p:nvSpPr>
          <p:spPr>
            <a:xfrm>
              <a:off x="6878480" y="1560141"/>
              <a:ext cx="1697902" cy="784830"/>
            </a:xfrm>
            <a:prstGeom prst="rect">
              <a:avLst/>
            </a:prstGeom>
            <a:noFill/>
          </p:spPr>
          <p:txBody>
            <a:bodyPr wrap="none" rtlCol="0">
              <a:spAutoFit/>
            </a:bodyPr>
            <a:lstStyle/>
            <a:p>
              <a:pPr algn="r"/>
              <a:r>
                <a:rPr lang="en-US" altLang="zh-CN" sz="1500" b="1" dirty="0">
                  <a:latin typeface="微软雅黑" panose="020B0503020204020204" pitchFamily="34" charset="-122"/>
                  <a:ea typeface="微软雅黑" panose="020B0503020204020204" pitchFamily="34" charset="-122"/>
                </a:rPr>
                <a:t>R2</a:t>
              </a:r>
            </a:p>
            <a:p>
              <a:pPr algn="r"/>
              <a:r>
                <a:rPr lang="en-US" altLang="zh-CN" sz="1500" dirty="0">
                  <a:latin typeface="微软雅黑" panose="020B0503020204020204" pitchFamily="34" charset="-122"/>
                  <a:ea typeface="微软雅黑" panose="020B0503020204020204" pitchFamily="34" charset="-122"/>
                </a:rPr>
                <a:t>2001::FFFF/64</a:t>
              </a:r>
            </a:p>
            <a:p>
              <a:pPr algn="r"/>
              <a:r>
                <a:rPr lang="en-US" altLang="zh-CN" sz="1500" dirty="0">
                  <a:latin typeface="微软雅黑" panose="020B0503020204020204" pitchFamily="34" charset="-122"/>
                  <a:ea typeface="微软雅黑" panose="020B0503020204020204" pitchFamily="34" charset="-122"/>
                </a:rPr>
                <a:t>5489-9850-2222</a:t>
              </a:r>
              <a:endParaRPr lang="zh-CN" altLang="en-US" sz="1500" dirty="0">
                <a:latin typeface="微软雅黑" panose="020B0503020204020204" pitchFamily="34" charset="-122"/>
                <a:ea typeface="微软雅黑" panose="020B0503020204020204" pitchFamily="34" charset="-122"/>
              </a:endParaRPr>
            </a:p>
          </p:txBody>
        </p:sp>
        <p:sp>
          <p:nvSpPr>
            <p:cNvPr id="29" name="Line 59">
              <a:extLst>
                <a:ext uri="{FF2B5EF4-FFF2-40B4-BE49-F238E27FC236}">
                  <a16:creationId xmlns:a16="http://schemas.microsoft.com/office/drawing/2014/main" id="{D1C089FF-C00C-4AB2-AE25-C4AD8F31F9C7}"/>
                </a:ext>
              </a:extLst>
            </p:cNvPr>
            <p:cNvSpPr>
              <a:spLocks noChangeShapeType="1"/>
            </p:cNvSpPr>
            <p:nvPr/>
          </p:nvSpPr>
          <p:spPr bwMode="auto">
            <a:xfrm>
              <a:off x="2955468" y="2540670"/>
              <a:ext cx="64801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60">
              <a:extLst>
                <a:ext uri="{FF2B5EF4-FFF2-40B4-BE49-F238E27FC236}">
                  <a16:creationId xmlns:a16="http://schemas.microsoft.com/office/drawing/2014/main" id="{B2A4CC0D-6B12-40C5-B9B1-ACC1F6DD7E67}"/>
                </a:ext>
              </a:extLst>
            </p:cNvPr>
            <p:cNvSpPr>
              <a:spLocks noChangeShapeType="1"/>
            </p:cNvSpPr>
            <p:nvPr/>
          </p:nvSpPr>
          <p:spPr bwMode="auto">
            <a:xfrm>
              <a:off x="324439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61">
              <a:extLst>
                <a:ext uri="{FF2B5EF4-FFF2-40B4-BE49-F238E27FC236}">
                  <a16:creationId xmlns:a16="http://schemas.microsoft.com/office/drawing/2014/main" id="{7F2FAEC4-4E96-421E-B261-F5068FCCD3A0}"/>
                </a:ext>
              </a:extLst>
            </p:cNvPr>
            <p:cNvSpPr>
              <a:spLocks noChangeShapeType="1"/>
            </p:cNvSpPr>
            <p:nvPr/>
          </p:nvSpPr>
          <p:spPr bwMode="auto">
            <a:xfrm>
              <a:off x="900384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Text Box 63">
              <a:extLst>
                <a:ext uri="{FF2B5EF4-FFF2-40B4-BE49-F238E27FC236}">
                  <a16:creationId xmlns:a16="http://schemas.microsoft.com/office/drawing/2014/main" id="{6B4C76A4-ECDF-4167-AA3B-392958362EB1}"/>
                </a:ext>
              </a:extLst>
            </p:cNvPr>
            <p:cNvSpPr txBox="1">
              <a:spLocks noChangeArrowheads="1"/>
            </p:cNvSpPr>
            <p:nvPr/>
          </p:nvSpPr>
          <p:spPr bwMode="auto">
            <a:xfrm>
              <a:off x="9355399" y="1835616"/>
              <a:ext cx="308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B</a:t>
              </a:r>
            </a:p>
          </p:txBody>
        </p:sp>
        <p:pic>
          <p:nvPicPr>
            <p:cNvPr id="33" name="Picture 12" descr="E:\2016.01\1.12 扁平化图标\蓝色\AR-蓝色最新-40.png">
              <a:extLst>
                <a:ext uri="{FF2B5EF4-FFF2-40B4-BE49-F238E27FC236}">
                  <a16:creationId xmlns:a16="http://schemas.microsoft.com/office/drawing/2014/main" id="{4295A63C-F568-4BBE-8782-5C3AA2A2606C}"/>
                </a:ext>
              </a:extLst>
            </p:cNvPr>
            <p:cNvPicPr>
              <a:picLocks noChangeAspect="1" noChangeArrowheads="1"/>
            </p:cNvPicPr>
            <p:nvPr/>
          </p:nvPicPr>
          <p:blipFill>
            <a:blip r:embed="rId3" cstate="print"/>
            <a:srcRect/>
            <a:stretch>
              <a:fillRect/>
            </a:stretch>
          </p:blipFill>
          <p:spPr bwMode="auto">
            <a:xfrm>
              <a:off x="2892879" y="1699846"/>
              <a:ext cx="703114" cy="575275"/>
            </a:xfrm>
            <a:prstGeom prst="rect">
              <a:avLst/>
            </a:prstGeom>
            <a:noFill/>
          </p:spPr>
        </p:pic>
        <p:pic>
          <p:nvPicPr>
            <p:cNvPr id="34" name="Picture 12" descr="E:\2016.01\1.12 扁平化图标\蓝色\AR-蓝色最新-40.png">
              <a:extLst>
                <a:ext uri="{FF2B5EF4-FFF2-40B4-BE49-F238E27FC236}">
                  <a16:creationId xmlns:a16="http://schemas.microsoft.com/office/drawing/2014/main" id="{690C3B84-2588-463E-9D76-5389A0415AFC}"/>
                </a:ext>
              </a:extLst>
            </p:cNvPr>
            <p:cNvPicPr>
              <a:picLocks noChangeAspect="1" noChangeArrowheads="1"/>
            </p:cNvPicPr>
            <p:nvPr/>
          </p:nvPicPr>
          <p:blipFill>
            <a:blip r:embed="rId3" cstate="print"/>
            <a:srcRect/>
            <a:stretch>
              <a:fillRect/>
            </a:stretch>
          </p:blipFill>
          <p:spPr bwMode="auto">
            <a:xfrm>
              <a:off x="8652284" y="1700808"/>
              <a:ext cx="703115" cy="575276"/>
            </a:xfrm>
            <a:prstGeom prst="rect">
              <a:avLst/>
            </a:prstGeom>
            <a:noFill/>
          </p:spPr>
        </p:pic>
      </p:grpSp>
      <p:sp>
        <p:nvSpPr>
          <p:cNvPr id="35" name="Rectangle 1">
            <a:extLst>
              <a:ext uri="{FF2B5EF4-FFF2-40B4-BE49-F238E27FC236}">
                <a16:creationId xmlns:a16="http://schemas.microsoft.com/office/drawing/2014/main" id="{A0DE805E-6F4A-42A6-A533-5B58D76DA690}"/>
              </a:ext>
            </a:extLst>
          </p:cNvPr>
          <p:cNvSpPr/>
          <p:nvPr/>
        </p:nvSpPr>
        <p:spPr>
          <a:xfrm>
            <a:off x="2567608" y="2678277"/>
            <a:ext cx="7056784" cy="3304238"/>
          </a:xfrm>
          <a:prstGeom prst="rect">
            <a:avLst/>
          </a:prstGeom>
          <a:solidFill>
            <a:schemeClr val="bg1">
              <a:lumMod val="85000"/>
            </a:schemeClr>
          </a:solidFill>
        </p:spPr>
        <p:txBody>
          <a:bodyPr wrap="square">
            <a:spAutoFit/>
          </a:bodyPr>
          <a:lstStyle/>
          <a:p>
            <a:pPr>
              <a:lnSpc>
                <a:spcPts val="1800"/>
              </a:lnSpc>
            </a:pPr>
            <a:r>
              <a:rPr lang="en-US" altLang="zh-CN" sz="1300" b="1" dirty="0">
                <a:latin typeface="微软雅黑" panose="020B0503020204020204" pitchFamily="34" charset="-122"/>
                <a:ea typeface="微软雅黑" panose="020B0503020204020204" pitchFamily="34" charset="-122"/>
              </a:rPr>
              <a:t>[R1] display ipv6 interface </a:t>
            </a:r>
            <a:endParaRPr lang="zh-CN" altLang="en-US" sz="1300" b="1" dirty="0">
              <a:latin typeface="微软雅黑" panose="020B0503020204020204" pitchFamily="34" charset="-122"/>
              <a:ea typeface="微软雅黑" panose="020B0503020204020204" pitchFamily="34" charset="-122"/>
            </a:endParaRPr>
          </a:p>
          <a:p>
            <a:pPr>
              <a:lnSpc>
                <a:spcPts val="1800"/>
              </a:lnSpc>
            </a:pPr>
            <a:r>
              <a:rPr lang="en-US" altLang="zh-CN" sz="1300" dirty="0">
                <a:latin typeface="微软雅黑" panose="020B0503020204020204" pitchFamily="34" charset="-122"/>
                <a:ea typeface="微软雅黑" panose="020B0503020204020204" pitchFamily="34" charset="-122"/>
              </a:rPr>
              <a:t>GigabitEthernet0/0/0 current state : UP </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en-US" altLang="zh-CN" sz="1300" dirty="0">
                <a:latin typeface="微软雅黑" panose="020B0503020204020204" pitchFamily="34" charset="-122"/>
                <a:ea typeface="微软雅黑" panose="020B0503020204020204" pitchFamily="34" charset="-122"/>
              </a:rPr>
              <a:t>IPv6 protocol current state : UP</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en-US" altLang="zh-CN" sz="1300" dirty="0">
                <a:latin typeface="微软雅黑" panose="020B0503020204020204" pitchFamily="34" charset="-122"/>
                <a:ea typeface="微软雅黑" panose="020B0503020204020204" pitchFamily="34" charset="-122"/>
              </a:rPr>
              <a:t>IPv6 is enabled, link-local address is FE80::5489:98FF:FEC8:1111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Global unicast address(es):</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b="1" dirty="0">
                <a:solidFill>
                  <a:srgbClr val="C00000"/>
                </a:solidFill>
                <a:latin typeface="微软雅黑" panose="020B0503020204020204" pitchFamily="34" charset="-122"/>
                <a:ea typeface="微软雅黑" panose="020B0503020204020204" pitchFamily="34" charset="-122"/>
              </a:rPr>
              <a:t>    </a:t>
            </a:r>
            <a:r>
              <a:rPr lang="en-US" altLang="zh-CN" sz="1300" b="1" dirty="0">
                <a:solidFill>
                  <a:srgbClr val="C00000"/>
                </a:solidFill>
                <a:latin typeface="微软雅黑" panose="020B0503020204020204" pitchFamily="34" charset="-122"/>
                <a:ea typeface="微软雅黑" panose="020B0503020204020204" pitchFamily="34" charset="-122"/>
              </a:rPr>
              <a:t>2001::FFFF, subnet is 2001::/64 [DUPLICATE]</a:t>
            </a:r>
            <a:endParaRPr lang="zh-CN" altLang="en-US" sz="1300" b="1" dirty="0">
              <a:solidFill>
                <a:srgbClr val="C00000"/>
              </a:solidFill>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Joined group address(es):</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FF02::1:FF00:FFFF</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FF02::1:FFC8:1111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FF02::2</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MTU is 1500 bytes</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ND DAD is enabled, number of DAD attempts: 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a:t>
            </a:r>
            <a:endParaRPr lang="zh-CN" altLang="en-US" sz="1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33076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等腰三角形 31">
            <a:extLst>
              <a:ext uri="{FF2B5EF4-FFF2-40B4-BE49-F238E27FC236}">
                <a16:creationId xmlns:a16="http://schemas.microsoft.com/office/drawing/2014/main" id="{54F5CC29-DC63-4F03-826A-DB3A3B2707B9}"/>
              </a:ext>
            </a:extLst>
          </p:cNvPr>
          <p:cNvSpPr/>
          <p:nvPr/>
        </p:nvSpPr>
        <p:spPr bwMode="auto">
          <a:xfrm>
            <a:off x="1781877" y="3587192"/>
            <a:ext cx="3168353" cy="1598576"/>
          </a:xfrm>
          <a:prstGeom prst="triangle">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C0D15908-8D6A-4F57-A3E7-D6D12E06E770}"/>
              </a:ext>
            </a:extLst>
          </p:cNvPr>
          <p:cNvSpPr>
            <a:spLocks noGrp="1"/>
          </p:cNvSpPr>
          <p:nvPr>
            <p:ph type="title"/>
          </p:nvPr>
        </p:nvSpPr>
        <p:spPr/>
        <p:txBody>
          <a:bodyPr/>
          <a:lstStyle/>
          <a:p>
            <a:r>
              <a:rPr lang="en-US" altLang="zh-CN"/>
              <a:t>IPv6</a:t>
            </a:r>
            <a:r>
              <a:rPr lang="zh-CN" altLang="en-US"/>
              <a:t>地址无状态自动配置概述</a:t>
            </a:r>
            <a:endParaRPr lang="zh-CN" altLang="en-US" dirty="0"/>
          </a:p>
        </p:txBody>
      </p:sp>
      <p:sp>
        <p:nvSpPr>
          <p:cNvPr id="4" name="文本占位符 3">
            <a:extLst>
              <a:ext uri="{FF2B5EF4-FFF2-40B4-BE49-F238E27FC236}">
                <a16:creationId xmlns:a16="http://schemas.microsoft.com/office/drawing/2014/main" id="{80EA608C-726D-41C2-A05E-289D73CB17EA}"/>
              </a:ext>
            </a:extLst>
          </p:cNvPr>
          <p:cNvSpPr>
            <a:spLocks noGrp="1"/>
          </p:cNvSpPr>
          <p:nvPr>
            <p:ph type="body" sz="quarter" idx="10"/>
          </p:nvPr>
        </p:nvSpPr>
        <p:spPr/>
        <p:txBody>
          <a:bodyPr/>
          <a:lstStyle/>
          <a:p>
            <a:r>
              <a:rPr lang="en-US" altLang="zh-CN" sz="1800" dirty="0"/>
              <a:t>IPv6</a:t>
            </a:r>
            <a:r>
              <a:rPr lang="zh-CN" altLang="en-US" sz="1800" dirty="0"/>
              <a:t>地址无状态自动配置（</a:t>
            </a:r>
            <a:r>
              <a:rPr lang="en-US" altLang="zh-CN" sz="1800" dirty="0" err="1"/>
              <a:t>StateLess</a:t>
            </a:r>
            <a:r>
              <a:rPr lang="en-US" altLang="zh-CN" sz="1800" dirty="0"/>
              <a:t> Address </a:t>
            </a:r>
            <a:r>
              <a:rPr lang="en-US" altLang="zh-CN" sz="1800" dirty="0" err="1"/>
              <a:t>AutoConfiguration</a:t>
            </a:r>
            <a:r>
              <a:rPr lang="zh-CN" altLang="en-US" sz="1800" dirty="0"/>
              <a:t>，</a:t>
            </a:r>
            <a:r>
              <a:rPr lang="en-US" altLang="zh-CN" sz="1800" dirty="0"/>
              <a:t>SLAAC</a:t>
            </a:r>
            <a:r>
              <a:rPr lang="zh-CN" altLang="en-US" sz="1800" dirty="0"/>
              <a:t>）是</a:t>
            </a:r>
            <a:r>
              <a:rPr lang="en-US" altLang="zh-CN" sz="1800" dirty="0"/>
              <a:t>IPv6</a:t>
            </a:r>
            <a:r>
              <a:rPr lang="zh-CN" altLang="en-US" sz="1800" dirty="0"/>
              <a:t>的标准功能，在</a:t>
            </a:r>
            <a:r>
              <a:rPr lang="en-US" altLang="zh-CN" sz="1800" dirty="0"/>
              <a:t>RFC2462</a:t>
            </a:r>
            <a:r>
              <a:rPr lang="zh-CN" altLang="en-US" sz="1800" dirty="0"/>
              <a:t>中定义。</a:t>
            </a:r>
            <a:endParaRPr lang="en-US" altLang="zh-CN" sz="1800" dirty="0"/>
          </a:p>
          <a:p>
            <a:r>
              <a:rPr lang="zh-CN" altLang="en-US" sz="1800" dirty="0"/>
              <a:t>在</a:t>
            </a:r>
            <a:r>
              <a:rPr lang="en-US" altLang="zh-CN" sz="1800" dirty="0"/>
              <a:t>IPv6</a:t>
            </a:r>
            <a:r>
              <a:rPr lang="zh-CN" altLang="en-US" sz="1800" dirty="0"/>
              <a:t>中，设备可以通过手工或者动态的方式获取地址。在动态获取地址的方式中，存在</a:t>
            </a:r>
            <a:r>
              <a:rPr lang="en-US" altLang="zh-CN" sz="1800" dirty="0"/>
              <a:t>DHCPv6</a:t>
            </a:r>
            <a:r>
              <a:rPr lang="zh-CN" altLang="en-US" sz="1800" dirty="0"/>
              <a:t>及无状态地址自动配置两种方式。</a:t>
            </a:r>
            <a:endParaRPr lang="en-US" altLang="zh-CN" sz="1800" dirty="0"/>
          </a:p>
          <a:p>
            <a:r>
              <a:rPr lang="zh-CN" altLang="en-US" sz="1800" dirty="0"/>
              <a:t>相比于</a:t>
            </a:r>
            <a:r>
              <a:rPr lang="en-US" altLang="zh-CN" sz="1800" dirty="0"/>
              <a:t>DHCPv6</a:t>
            </a:r>
            <a:r>
              <a:rPr lang="zh-CN" altLang="en-US" sz="1800" dirty="0"/>
              <a:t>这种动态地址分配技术而言，</a:t>
            </a:r>
            <a:r>
              <a:rPr lang="en-US" altLang="zh-CN" sz="1800" dirty="0"/>
              <a:t>SLAAC</a:t>
            </a:r>
            <a:r>
              <a:rPr lang="zh-CN" altLang="en-US" sz="1800" dirty="0"/>
              <a:t>无需部署应用服务器，更加轻量。</a:t>
            </a:r>
          </a:p>
          <a:p>
            <a:endParaRPr lang="zh-CN" altLang="en-US" sz="1800" dirty="0"/>
          </a:p>
          <a:p>
            <a:endParaRPr lang="zh-CN" altLang="en-US" sz="1800" dirty="0"/>
          </a:p>
        </p:txBody>
      </p:sp>
      <p:cxnSp>
        <p:nvCxnSpPr>
          <p:cNvPr id="14" name="Straight Connector 62">
            <a:extLst>
              <a:ext uri="{FF2B5EF4-FFF2-40B4-BE49-F238E27FC236}">
                <a16:creationId xmlns:a16="http://schemas.microsoft.com/office/drawing/2014/main" id="{BF53B812-E28E-49B0-9FEB-C9EFD2C49A39}"/>
              </a:ext>
            </a:extLst>
          </p:cNvPr>
          <p:cNvCxnSpPr>
            <a:cxnSpLocks/>
            <a:stCxn id="18" idx="3"/>
            <a:endCxn id="20" idx="1"/>
          </p:cNvCxnSpPr>
          <p:nvPr/>
        </p:nvCxnSpPr>
        <p:spPr bwMode="auto">
          <a:xfrm flipV="1">
            <a:off x="3759653" y="3748775"/>
            <a:ext cx="4536504"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5" name="TextBox 30">
            <a:extLst>
              <a:ext uri="{FF2B5EF4-FFF2-40B4-BE49-F238E27FC236}">
                <a16:creationId xmlns:a16="http://schemas.microsoft.com/office/drawing/2014/main" id="{29007303-53EA-455A-A3DD-C903E0B74773}"/>
              </a:ext>
            </a:extLst>
          </p:cNvPr>
          <p:cNvSpPr txBox="1"/>
          <p:nvPr/>
        </p:nvSpPr>
        <p:spPr>
          <a:xfrm>
            <a:off x="2639616" y="3587192"/>
            <a:ext cx="441146" cy="323165"/>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PC</a:t>
            </a:r>
          </a:p>
        </p:txBody>
      </p:sp>
      <p:pic>
        <p:nvPicPr>
          <p:cNvPr id="18" name="图片 17" descr="PC.png">
            <a:extLst>
              <a:ext uri="{FF2B5EF4-FFF2-40B4-BE49-F238E27FC236}">
                <a16:creationId xmlns:a16="http://schemas.microsoft.com/office/drawing/2014/main" id="{8FF0C803-C715-4DD0-BEAB-077578DA66EB}"/>
              </a:ext>
            </a:extLst>
          </p:cNvPr>
          <p:cNvPicPr>
            <a:picLocks noChangeAspect="1"/>
          </p:cNvPicPr>
          <p:nvPr/>
        </p:nvPicPr>
        <p:blipFill>
          <a:blip r:embed="rId3" cstate="print"/>
          <a:stretch>
            <a:fillRect/>
          </a:stretch>
        </p:blipFill>
        <p:spPr>
          <a:xfrm>
            <a:off x="3031443" y="3469143"/>
            <a:ext cx="728210" cy="559265"/>
          </a:xfrm>
          <a:prstGeom prst="rect">
            <a:avLst/>
          </a:prstGeom>
        </p:spPr>
      </p:pic>
      <p:pic>
        <p:nvPicPr>
          <p:cNvPr id="20" name="图片 19" descr="汇聚交换机.png">
            <a:extLst>
              <a:ext uri="{FF2B5EF4-FFF2-40B4-BE49-F238E27FC236}">
                <a16:creationId xmlns:a16="http://schemas.microsoft.com/office/drawing/2014/main" id="{C24E4BA5-796F-434E-8FE5-308F28AC101C}"/>
              </a:ext>
            </a:extLst>
          </p:cNvPr>
          <p:cNvPicPr>
            <a:picLocks noChangeAspect="1"/>
          </p:cNvPicPr>
          <p:nvPr/>
        </p:nvPicPr>
        <p:blipFill>
          <a:blip r:embed="rId4" cstate="print"/>
          <a:stretch>
            <a:fillRect/>
          </a:stretch>
        </p:blipFill>
        <p:spPr>
          <a:xfrm>
            <a:off x="8296157" y="3483684"/>
            <a:ext cx="648000" cy="530182"/>
          </a:xfrm>
          <a:prstGeom prst="rect">
            <a:avLst/>
          </a:prstGeom>
        </p:spPr>
      </p:pic>
      <p:sp>
        <p:nvSpPr>
          <p:cNvPr id="21" name="TextBox 77">
            <a:extLst>
              <a:ext uri="{FF2B5EF4-FFF2-40B4-BE49-F238E27FC236}">
                <a16:creationId xmlns:a16="http://schemas.microsoft.com/office/drawing/2014/main" id="{967A16BB-F848-4DBF-A8B6-196F0EA54167}"/>
              </a:ext>
            </a:extLst>
          </p:cNvPr>
          <p:cNvSpPr txBox="1"/>
          <p:nvPr/>
        </p:nvSpPr>
        <p:spPr>
          <a:xfrm>
            <a:off x="6948242" y="4336801"/>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en-US" altLang="zh-CN" sz="1200" dirty="0">
                <a:latin typeface="微软雅黑" panose="020B0503020204020204" pitchFamily="34" charset="-122"/>
                <a:ea typeface="微软雅黑" panose="020B0503020204020204" pitchFamily="34" charset="-122"/>
              </a:rPr>
              <a:t>fe80::4e1f:ccff:fe63:5b5e</a:t>
            </a:r>
          </a:p>
          <a:p>
            <a:pPr algn="ctr"/>
            <a:r>
              <a:rPr lang="en-US" altLang="zh-CN" sz="1200" dirty="0">
                <a:latin typeface="微软雅黑" panose="020B0503020204020204" pitchFamily="34" charset="-122"/>
                <a:ea typeface="微软雅黑" panose="020B0503020204020204" pitchFamily="34" charset="-122"/>
              </a:rPr>
              <a:t>ff02::1</a:t>
            </a:r>
            <a:endParaRPr lang="zh-CN" altLang="en-US" sz="1200" dirty="0">
              <a:latin typeface="微软雅黑" panose="020B0503020204020204" pitchFamily="34" charset="-122"/>
              <a:ea typeface="微软雅黑" panose="020B0503020204020204" pitchFamily="34" charset="-122"/>
            </a:endParaRPr>
          </a:p>
        </p:txBody>
      </p:sp>
      <p:sp>
        <p:nvSpPr>
          <p:cNvPr id="22" name="TextBox 78">
            <a:extLst>
              <a:ext uri="{FF2B5EF4-FFF2-40B4-BE49-F238E27FC236}">
                <a16:creationId xmlns:a16="http://schemas.microsoft.com/office/drawing/2014/main" id="{6EBC9B35-647D-411B-B769-123057BCF98E}"/>
              </a:ext>
            </a:extLst>
          </p:cNvPr>
          <p:cNvSpPr txBox="1"/>
          <p:nvPr/>
        </p:nvSpPr>
        <p:spPr>
          <a:xfrm>
            <a:off x="6948242" y="4822319"/>
            <a:ext cx="2063790" cy="492443"/>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200" b="1" dirty="0">
                <a:solidFill>
                  <a:srgbClr val="C00000"/>
                </a:solidFill>
                <a:latin typeface="微软雅黑" panose="020B0503020204020204" pitchFamily="34" charset="-122"/>
                <a:ea typeface="微软雅黑" panose="020B0503020204020204" pitchFamily="34" charset="-122"/>
              </a:rPr>
              <a:t>ICMPv6 RA</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23" name="TextBox 79">
            <a:extLst>
              <a:ext uri="{FF2B5EF4-FFF2-40B4-BE49-F238E27FC236}">
                <a16:creationId xmlns:a16="http://schemas.microsoft.com/office/drawing/2014/main" id="{5862E45C-86C3-41DC-8C7E-67F6519996A7}"/>
              </a:ext>
            </a:extLst>
          </p:cNvPr>
          <p:cNvSpPr txBox="1"/>
          <p:nvPr/>
        </p:nvSpPr>
        <p:spPr>
          <a:xfrm>
            <a:off x="6948242" y="5314762"/>
            <a:ext cx="2063790" cy="556417"/>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200" dirty="0">
                <a:latin typeface="微软雅黑" panose="020B0503020204020204" pitchFamily="34" charset="-122"/>
                <a:ea typeface="微软雅黑" panose="020B0503020204020204" pitchFamily="34" charset="-122"/>
              </a:rPr>
              <a:t>Source Link-layer address </a:t>
            </a:r>
          </a:p>
          <a:p>
            <a:pPr algn="ctr"/>
            <a:r>
              <a:rPr lang="en-US" altLang="zh-CN" sz="1200" dirty="0">
                <a:latin typeface="微软雅黑" panose="020B0503020204020204" pitchFamily="34" charset="-122"/>
                <a:ea typeface="微软雅黑" panose="020B0503020204020204" pitchFamily="34" charset="-122"/>
              </a:rPr>
              <a:t>4c1f-cc63-5b5e</a:t>
            </a:r>
            <a:endParaRPr lang="zh-CN" altLang="en-US" sz="1200" dirty="0">
              <a:latin typeface="微软雅黑" panose="020B0503020204020204" pitchFamily="34" charset="-122"/>
              <a:ea typeface="微软雅黑" panose="020B0503020204020204" pitchFamily="34" charset="-122"/>
            </a:endParaRPr>
          </a:p>
        </p:txBody>
      </p:sp>
      <p:sp>
        <p:nvSpPr>
          <p:cNvPr id="24" name="TextBox 80">
            <a:extLst>
              <a:ext uri="{FF2B5EF4-FFF2-40B4-BE49-F238E27FC236}">
                <a16:creationId xmlns:a16="http://schemas.microsoft.com/office/drawing/2014/main" id="{07BF4CBB-8125-4A55-963A-AB0138B414D6}"/>
              </a:ext>
            </a:extLst>
          </p:cNvPr>
          <p:cNvSpPr txBox="1"/>
          <p:nvPr/>
        </p:nvSpPr>
        <p:spPr>
          <a:xfrm>
            <a:off x="6948242" y="5871179"/>
            <a:ext cx="2063790" cy="474145"/>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200" dirty="0">
                <a:latin typeface="微软雅黑" panose="020B0503020204020204" pitchFamily="34" charset="-122"/>
                <a:ea typeface="微软雅黑" panose="020B0503020204020204" pitchFamily="34" charset="-122"/>
              </a:rPr>
              <a:t>Prefix-Information</a:t>
            </a:r>
          </a:p>
          <a:p>
            <a:pPr algn="ctr"/>
            <a:r>
              <a:rPr lang="en-US" altLang="zh-CN" sz="1200" dirty="0">
                <a:latin typeface="微软雅黑" panose="020B0503020204020204" pitchFamily="34" charset="-122"/>
                <a:ea typeface="微软雅黑" panose="020B0503020204020204" pitchFamily="34" charset="-122"/>
              </a:rPr>
              <a:t>2001::/64</a:t>
            </a:r>
          </a:p>
        </p:txBody>
      </p:sp>
      <p:sp>
        <p:nvSpPr>
          <p:cNvPr id="28" name="TextBox 30">
            <a:extLst>
              <a:ext uri="{FF2B5EF4-FFF2-40B4-BE49-F238E27FC236}">
                <a16:creationId xmlns:a16="http://schemas.microsoft.com/office/drawing/2014/main" id="{590947FA-CD32-43EE-960E-BDFD8773F916}"/>
              </a:ext>
            </a:extLst>
          </p:cNvPr>
          <p:cNvSpPr txBox="1"/>
          <p:nvPr/>
        </p:nvSpPr>
        <p:spPr>
          <a:xfrm>
            <a:off x="8953729" y="3591367"/>
            <a:ext cx="821059" cy="323165"/>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Switch</a:t>
            </a:r>
          </a:p>
        </p:txBody>
      </p:sp>
      <p:cxnSp>
        <p:nvCxnSpPr>
          <p:cNvPr id="29" name="Straight Connector 75">
            <a:extLst>
              <a:ext uri="{FF2B5EF4-FFF2-40B4-BE49-F238E27FC236}">
                <a16:creationId xmlns:a16="http://schemas.microsoft.com/office/drawing/2014/main" id="{504828B6-6576-4AD7-A910-FA7744A8237F}"/>
              </a:ext>
            </a:extLst>
          </p:cNvPr>
          <p:cNvCxnSpPr/>
          <p:nvPr/>
        </p:nvCxnSpPr>
        <p:spPr bwMode="auto">
          <a:xfrm flipH="1">
            <a:off x="6384032" y="4234015"/>
            <a:ext cx="2628000"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30" name="TextBox 30">
            <a:extLst>
              <a:ext uri="{FF2B5EF4-FFF2-40B4-BE49-F238E27FC236}">
                <a16:creationId xmlns:a16="http://schemas.microsoft.com/office/drawing/2014/main" id="{64E85BEE-CDA2-443D-8D07-2A586E5DA4E3}"/>
              </a:ext>
            </a:extLst>
          </p:cNvPr>
          <p:cNvSpPr txBox="1"/>
          <p:nvPr/>
        </p:nvSpPr>
        <p:spPr>
          <a:xfrm>
            <a:off x="9120336" y="4306023"/>
            <a:ext cx="747320" cy="461665"/>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Eth</a:t>
            </a:r>
          </a:p>
          <a:p>
            <a:r>
              <a:rPr lang="en-US" altLang="zh-CN" sz="1200" b="1" dirty="0">
                <a:latin typeface="微软雅黑" panose="020B0503020204020204" pitchFamily="34" charset="-122"/>
                <a:ea typeface="微软雅黑" panose="020B0503020204020204" pitchFamily="34" charset="-122"/>
              </a:rPr>
              <a:t>Header</a:t>
            </a:r>
          </a:p>
        </p:txBody>
      </p:sp>
      <p:sp>
        <p:nvSpPr>
          <p:cNvPr id="33" name="文本框 32">
            <a:extLst>
              <a:ext uri="{FF2B5EF4-FFF2-40B4-BE49-F238E27FC236}">
                <a16:creationId xmlns:a16="http://schemas.microsoft.com/office/drawing/2014/main" id="{0D60799E-9AC5-46A4-82BA-1405B82D3578}"/>
              </a:ext>
            </a:extLst>
          </p:cNvPr>
          <p:cNvSpPr txBox="1"/>
          <p:nvPr/>
        </p:nvSpPr>
        <p:spPr bwMode="auto">
          <a:xfrm>
            <a:off x="2363528" y="4116714"/>
            <a:ext cx="1935451" cy="1024278"/>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收到交换机发送的</a:t>
            </a:r>
            <a:endPar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endParaRPr>
          </a:p>
          <a:p>
            <a:pPr algn="ctr" defTabSz="1001649" eaLnBrk="0" hangingPunct="0"/>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RA</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报文后，解析前缀</a:t>
            </a:r>
            <a:endPar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endParaRPr>
          </a:p>
          <a:p>
            <a:pPr algn="ctr" defTabSz="1001649" eaLnBrk="0" hangingPunct="0"/>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并结合本地生成的</a:t>
            </a: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64bit</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主机后缀（例如</a:t>
            </a: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EUI-64</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），构成</a:t>
            </a: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IPv6</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全局单播地址</a:t>
            </a:r>
          </a:p>
        </p:txBody>
      </p:sp>
      <p:sp>
        <p:nvSpPr>
          <p:cNvPr id="35" name="矩形: 单圆角 34">
            <a:extLst>
              <a:ext uri="{FF2B5EF4-FFF2-40B4-BE49-F238E27FC236}">
                <a16:creationId xmlns:a16="http://schemas.microsoft.com/office/drawing/2014/main" id="{BEBF3FDD-D9F5-4D83-AA23-5D3791422107}"/>
              </a:ext>
            </a:extLst>
          </p:cNvPr>
          <p:cNvSpPr/>
          <p:nvPr/>
        </p:nvSpPr>
        <p:spPr bwMode="auto">
          <a:xfrm>
            <a:off x="1781877" y="5185768"/>
            <a:ext cx="3168353" cy="337812"/>
          </a:xfrm>
          <a:prstGeom prst="round1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b="1" dirty="0">
                <a:solidFill>
                  <a:srgbClr val="C00000"/>
                </a:solidFill>
                <a:latin typeface="微软雅黑" panose="020B0503020204020204" pitchFamily="34" charset="-122"/>
                <a:ea typeface="微软雅黑" panose="020B0503020204020204" pitchFamily="34" charset="-122"/>
              </a:rPr>
              <a:t>20</a:t>
            </a:r>
            <a:r>
              <a:rPr kumimoji="0" lang="en-US" altLang="zh-CN" sz="14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01</a:t>
            </a:r>
            <a:r>
              <a:rPr lang="en-US" altLang="zh-CN" sz="1400" b="1" dirty="0">
                <a:latin typeface="微软雅黑" panose="020B0503020204020204" pitchFamily="34" charset="-122"/>
                <a:ea typeface="微软雅黑" panose="020B0503020204020204" pitchFamily="34" charset="-122"/>
              </a:rPr>
              <a:t>::d4cf:1c:2649:8f6e/64</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853746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459BE9-32C9-45F8-ACE3-4A272085F70F}"/>
              </a:ext>
            </a:extLst>
          </p:cNvPr>
          <p:cNvSpPr>
            <a:spLocks noGrp="1"/>
          </p:cNvSpPr>
          <p:nvPr>
            <p:ph type="title"/>
          </p:nvPr>
        </p:nvSpPr>
        <p:spPr/>
        <p:txBody>
          <a:bodyPr/>
          <a:lstStyle/>
          <a:p>
            <a:r>
              <a:rPr lang="zh-CN" altLang="en-US"/>
              <a:t>路由器发现概述</a:t>
            </a:r>
            <a:endParaRPr lang="zh-CN" altLang="en-US" dirty="0"/>
          </a:p>
        </p:txBody>
      </p:sp>
      <p:sp>
        <p:nvSpPr>
          <p:cNvPr id="6" name="文本占位符 5">
            <a:extLst>
              <a:ext uri="{FF2B5EF4-FFF2-40B4-BE49-F238E27FC236}">
                <a16:creationId xmlns:a16="http://schemas.microsoft.com/office/drawing/2014/main" id="{2A677400-0594-4CC0-9116-0C33B41A138D}"/>
              </a:ext>
            </a:extLst>
          </p:cNvPr>
          <p:cNvSpPr>
            <a:spLocks noGrp="1"/>
          </p:cNvSpPr>
          <p:nvPr>
            <p:ph type="body" sz="quarter" idx="10"/>
          </p:nvPr>
        </p:nvSpPr>
        <p:spPr/>
        <p:txBody>
          <a:bodyPr/>
          <a:lstStyle/>
          <a:p>
            <a:r>
              <a:rPr lang="zh-CN" altLang="en-US"/>
              <a:t>路由器发现功能是</a:t>
            </a:r>
            <a:r>
              <a:rPr lang="en-US" altLang="zh-CN"/>
              <a:t>IPv6</a:t>
            </a:r>
            <a:r>
              <a:rPr lang="zh-CN" altLang="en-US"/>
              <a:t>地址自动配置功能的基础，主要通过以下两种报文实现：</a:t>
            </a:r>
          </a:p>
          <a:p>
            <a:pPr lvl="1"/>
            <a:r>
              <a:rPr lang="en-US" altLang="zh-CN"/>
              <a:t>RA</a:t>
            </a:r>
            <a:r>
              <a:rPr lang="zh-CN" altLang="en-US"/>
              <a:t>（</a:t>
            </a:r>
            <a:r>
              <a:rPr lang="en-US" altLang="zh-CN"/>
              <a:t>Router Advertisement</a:t>
            </a:r>
            <a:r>
              <a:rPr lang="zh-CN" altLang="en-US"/>
              <a:t>，路由器通告）报文：每台设备为了让二层网络上的主机和设备知道自己的存在，可以定时以组播方式发送</a:t>
            </a:r>
            <a:r>
              <a:rPr lang="en-US" altLang="zh-CN"/>
              <a:t>RA</a:t>
            </a:r>
            <a:r>
              <a:rPr lang="zh-CN" altLang="en-US"/>
              <a:t>报文，</a:t>
            </a:r>
            <a:r>
              <a:rPr lang="en-US" altLang="zh-CN"/>
              <a:t>RA</a:t>
            </a:r>
            <a:r>
              <a:rPr lang="zh-CN" altLang="en-US"/>
              <a:t>报文中会带有网络前缀信息，及其他一些标志位信息。</a:t>
            </a:r>
            <a:r>
              <a:rPr lang="en-US" altLang="zh-CN"/>
              <a:t>RA</a:t>
            </a:r>
            <a:r>
              <a:rPr lang="zh-CN" altLang="en-US"/>
              <a:t>报文的</a:t>
            </a:r>
            <a:r>
              <a:rPr lang="en-US" altLang="zh-CN"/>
              <a:t>Type</a:t>
            </a:r>
            <a:r>
              <a:rPr lang="zh-CN" altLang="en-US"/>
              <a:t>字段值为</a:t>
            </a:r>
            <a:r>
              <a:rPr lang="en-US" altLang="zh-CN"/>
              <a:t>134</a:t>
            </a:r>
            <a:r>
              <a:rPr lang="zh-CN" altLang="en-US"/>
              <a:t>。</a:t>
            </a:r>
          </a:p>
          <a:p>
            <a:pPr lvl="1"/>
            <a:r>
              <a:rPr lang="en-US" altLang="zh-CN"/>
              <a:t>RS</a:t>
            </a:r>
            <a:r>
              <a:rPr lang="zh-CN" altLang="en-US"/>
              <a:t>（</a:t>
            </a:r>
            <a:r>
              <a:rPr lang="en-US" altLang="zh-CN"/>
              <a:t>Router Solicitation</a:t>
            </a:r>
            <a:r>
              <a:rPr lang="zh-CN" altLang="en-US"/>
              <a:t>，路由器请求）报文：很多情况下主机接入网络后希望尽快获取网络前缀进行通信，此时主机可以立刻发送</a:t>
            </a:r>
            <a:r>
              <a:rPr lang="en-US" altLang="zh-CN"/>
              <a:t>RS</a:t>
            </a:r>
            <a:r>
              <a:rPr lang="zh-CN" altLang="en-US"/>
              <a:t>报文，网络上的设备将回应</a:t>
            </a:r>
            <a:r>
              <a:rPr lang="en-US" altLang="zh-CN"/>
              <a:t>RA</a:t>
            </a:r>
            <a:r>
              <a:rPr lang="zh-CN" altLang="en-US"/>
              <a:t>报文。</a:t>
            </a:r>
            <a:r>
              <a:rPr lang="en-US" altLang="zh-CN"/>
              <a:t>RS</a:t>
            </a:r>
            <a:r>
              <a:rPr lang="zh-CN" altLang="en-US"/>
              <a:t>报文的</a:t>
            </a:r>
            <a:r>
              <a:rPr lang="en-US" altLang="zh-CN"/>
              <a:t>Type</a:t>
            </a:r>
            <a:r>
              <a:rPr lang="zh-CN" altLang="en-US"/>
              <a:t>字段值为</a:t>
            </a:r>
            <a:r>
              <a:rPr lang="en-US" altLang="zh-CN"/>
              <a:t>133</a:t>
            </a:r>
            <a:r>
              <a:rPr lang="zh-CN" altLang="en-US"/>
              <a:t>。</a:t>
            </a:r>
          </a:p>
          <a:p>
            <a:endParaRPr lang="zh-CN" altLang="en-US" dirty="0"/>
          </a:p>
        </p:txBody>
      </p:sp>
    </p:spTree>
    <p:extLst>
      <p:ext uri="{BB962C8B-B14F-4D97-AF65-F5344CB8AC3E}">
        <p14:creationId xmlns:p14="http://schemas.microsoft.com/office/powerpoint/2010/main" val="374294589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p:txBody>
          <a:bodyPr/>
          <a:lstStyle/>
          <a:p>
            <a:r>
              <a:rPr lang="zh-CN" altLang="en-US"/>
              <a:t>路由器发现 </a:t>
            </a:r>
            <a:r>
              <a:rPr lang="en-US" altLang="zh-CN"/>
              <a:t>- </a:t>
            </a:r>
            <a:r>
              <a:rPr lang="zh-CN" altLang="en-US"/>
              <a:t>路由器周期发送</a:t>
            </a:r>
            <a:r>
              <a:rPr lang="en-US" altLang="zh-CN"/>
              <a:t>RA</a:t>
            </a:r>
            <a:endParaRPr lang="en-US" altLang="zh-CN" dirty="0"/>
          </a:p>
        </p:txBody>
      </p:sp>
      <p:sp>
        <p:nvSpPr>
          <p:cNvPr id="1030" name="Rectangle 4"/>
          <p:cNvSpPr>
            <a:spLocks noGrp="1" noChangeArrowheads="1"/>
          </p:cNvSpPr>
          <p:nvPr>
            <p:ph type="body" sz="quarter" idx="10"/>
          </p:nvPr>
        </p:nvSpPr>
        <p:spPr/>
        <p:txBody>
          <a:bodyPr/>
          <a:lstStyle/>
          <a:p>
            <a:r>
              <a:rPr lang="zh-CN" altLang="en-US"/>
              <a:t>链路上的路由器会定期的发送</a:t>
            </a:r>
            <a:r>
              <a:rPr lang="en-US" altLang="zh-CN"/>
              <a:t>RA</a:t>
            </a:r>
            <a:r>
              <a:rPr lang="zh-CN" altLang="en-US"/>
              <a:t>（</a:t>
            </a:r>
            <a:r>
              <a:rPr lang="en-US" altLang="zh-CN"/>
              <a:t>Router Advertisement</a:t>
            </a:r>
            <a:r>
              <a:rPr lang="zh-CN" altLang="en-US"/>
              <a:t>）消息。</a:t>
            </a:r>
          </a:p>
          <a:p>
            <a:endParaRPr lang="zh-CN" altLang="en-US"/>
          </a:p>
          <a:p>
            <a:endParaRPr lang="zh-CN" altLang="en-US"/>
          </a:p>
          <a:p>
            <a:endParaRPr lang="zh-CN" altLang="en-US"/>
          </a:p>
          <a:p>
            <a:endParaRPr lang="zh-CN" altLang="en-US"/>
          </a:p>
          <a:p>
            <a:endParaRPr lang="en-US" altLang="zh-CN"/>
          </a:p>
          <a:p>
            <a:endParaRPr lang="zh-CN" altLang="en-US"/>
          </a:p>
          <a:p>
            <a:r>
              <a:rPr lang="zh-CN" altLang="en-US"/>
              <a:t>收到</a:t>
            </a:r>
            <a:r>
              <a:rPr lang="en-US" altLang="zh-CN"/>
              <a:t>RA</a:t>
            </a:r>
            <a:r>
              <a:rPr lang="zh-CN" altLang="en-US"/>
              <a:t>的主机将加入默认路由器列表中。</a:t>
            </a:r>
          </a:p>
          <a:p>
            <a:r>
              <a:rPr lang="zh-CN" altLang="en-US"/>
              <a:t>收到</a:t>
            </a:r>
            <a:r>
              <a:rPr lang="en-US" altLang="zh-CN"/>
              <a:t>RA</a:t>
            </a:r>
            <a:r>
              <a:rPr lang="zh-CN" altLang="en-US"/>
              <a:t>的路由器将检查</a:t>
            </a:r>
            <a:r>
              <a:rPr lang="en-US" altLang="zh-CN"/>
              <a:t>RA</a:t>
            </a:r>
            <a:r>
              <a:rPr lang="zh-CN" altLang="en-US"/>
              <a:t>内容的一致性。</a:t>
            </a:r>
            <a:endParaRPr lang="zh-CN" altLang="en-US" dirty="0"/>
          </a:p>
        </p:txBody>
      </p:sp>
      <p:sp>
        <p:nvSpPr>
          <p:cNvPr id="1031" name="AutoShape 24"/>
          <p:cNvSpPr>
            <a:spLocks noChangeArrowheads="1"/>
          </p:cNvSpPr>
          <p:nvPr/>
        </p:nvSpPr>
        <p:spPr bwMode="auto">
          <a:xfrm rot="10800000">
            <a:off x="3214689" y="3681895"/>
            <a:ext cx="5616575" cy="1511300"/>
          </a:xfrm>
          <a:prstGeom prst="wedgeRoundRectCallout">
            <a:avLst>
              <a:gd name="adj1" fmla="val 30606"/>
              <a:gd name="adj2" fmla="val 72370"/>
              <a:gd name="adj3" fmla="val 16667"/>
            </a:avLst>
          </a:prstGeom>
          <a:solidFill>
            <a:schemeClr val="bg1">
              <a:lumMod val="95000"/>
            </a:schemeClr>
          </a:solidFill>
          <a:ln w="9525">
            <a:solidFill>
              <a:schemeClr val="tx1"/>
            </a:solidFill>
            <a:miter lim="800000"/>
            <a:headEnd/>
            <a:tailEnd/>
          </a:ln>
        </p:spPr>
        <p:txBody>
          <a:bodyPr rot="10800000"/>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endParaRPr lang="en-US" altLang="zh-CN" b="1">
              <a:latin typeface="微软雅黑" panose="020B0503020204020204" pitchFamily="34" charset="-122"/>
              <a:ea typeface="微软雅黑" panose="020B0503020204020204" pitchFamily="34" charset="-122"/>
            </a:endParaRPr>
          </a:p>
        </p:txBody>
      </p:sp>
      <p:sp>
        <p:nvSpPr>
          <p:cNvPr id="1033" name="Text Box 26"/>
          <p:cNvSpPr txBox="1">
            <a:spLocks noChangeArrowheads="1"/>
          </p:cNvSpPr>
          <p:nvPr/>
        </p:nvSpPr>
        <p:spPr bwMode="auto">
          <a:xfrm>
            <a:off x="3357564" y="3879630"/>
            <a:ext cx="56165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sz="1400" dirty="0">
                <a:latin typeface="微软雅黑" panose="020B0503020204020204" pitchFamily="34" charset="-122"/>
                <a:ea typeface="微软雅黑" panose="020B0503020204020204" pitchFamily="34" charset="-122"/>
              </a:rPr>
              <a:t>ICMP Type = 134</a:t>
            </a:r>
          </a:p>
          <a:p>
            <a:pPr eaLnBrk="1" fontAlgn="base" hangingPunct="1"/>
            <a:r>
              <a:rPr kumimoji="1" lang="en-US" altLang="zh-CN" sz="1400" dirty="0">
                <a:latin typeface="微软雅黑" panose="020B0503020204020204" pitchFamily="34" charset="-122"/>
                <a:ea typeface="微软雅黑" panose="020B0503020204020204" pitchFamily="34" charset="-122"/>
              </a:rPr>
              <a:t>Source = router link-local address</a:t>
            </a:r>
          </a:p>
          <a:p>
            <a:pPr eaLnBrk="1" fontAlgn="base" hangingPunct="1"/>
            <a:r>
              <a:rPr kumimoji="1" lang="en-US" altLang="zh-CN" sz="1400" dirty="0">
                <a:latin typeface="微软雅黑" panose="020B0503020204020204" pitchFamily="34" charset="-122"/>
                <a:ea typeface="微软雅黑" panose="020B0503020204020204" pitchFamily="34" charset="-122"/>
              </a:rPr>
              <a:t>Destination = all-nodes multicast address (FF02::1)</a:t>
            </a:r>
          </a:p>
          <a:p>
            <a:pPr eaLnBrk="1" fontAlgn="base" hangingPunct="1"/>
            <a:r>
              <a:rPr kumimoji="1" lang="en-US" altLang="zh-CN" sz="1400" dirty="0">
                <a:latin typeface="微软雅黑" panose="020B0503020204020204" pitchFamily="34" charset="-122"/>
                <a:ea typeface="微软雅黑" panose="020B0503020204020204" pitchFamily="34" charset="-122"/>
              </a:rPr>
              <a:t>Data = Router lifetime, Cur hop limit, </a:t>
            </a:r>
            <a:r>
              <a:rPr kumimoji="1" lang="en-US" altLang="zh-CN" sz="1400" dirty="0" err="1">
                <a:latin typeface="微软雅黑" panose="020B0503020204020204" pitchFamily="34" charset="-122"/>
                <a:ea typeface="微软雅黑" panose="020B0503020204020204" pitchFamily="34" charset="-122"/>
              </a:rPr>
              <a:t>Autoconfig</a:t>
            </a:r>
            <a:r>
              <a:rPr kumimoji="1" lang="en-US" altLang="zh-CN" sz="1400" dirty="0">
                <a:latin typeface="微软雅黑" panose="020B0503020204020204" pitchFamily="34" charset="-122"/>
                <a:ea typeface="微软雅黑" panose="020B0503020204020204" pitchFamily="34" charset="-122"/>
              </a:rPr>
              <a:t> flag,  options (prefix</a:t>
            </a:r>
            <a:r>
              <a:rPr kumimoji="1" lang="zh-CN" altLang="en-US" sz="1400" dirty="0">
                <a:latin typeface="微软雅黑" panose="020B0503020204020204" pitchFamily="34" charset="-122"/>
                <a:ea typeface="微软雅黑" panose="020B0503020204020204" pitchFamily="34" charset="-122"/>
              </a:rPr>
              <a:t>、</a:t>
            </a:r>
            <a:r>
              <a:rPr kumimoji="1" lang="en-US" altLang="zh-CN" sz="1400" dirty="0">
                <a:latin typeface="微软雅黑" panose="020B0503020204020204" pitchFamily="34" charset="-122"/>
                <a:ea typeface="微软雅黑" panose="020B0503020204020204" pitchFamily="34" charset="-122"/>
              </a:rPr>
              <a:t>MTU)......</a:t>
            </a:r>
          </a:p>
        </p:txBody>
      </p:sp>
      <p:sp>
        <p:nvSpPr>
          <p:cNvPr id="1035" name="Line 30"/>
          <p:cNvSpPr>
            <a:spLocks noChangeShapeType="1"/>
          </p:cNvSpPr>
          <p:nvPr/>
        </p:nvSpPr>
        <p:spPr bwMode="auto">
          <a:xfrm>
            <a:off x="2638425" y="3440025"/>
            <a:ext cx="72009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6" name="Line 31"/>
          <p:cNvSpPr>
            <a:spLocks noChangeShapeType="1"/>
          </p:cNvSpPr>
          <p:nvPr/>
        </p:nvSpPr>
        <p:spPr bwMode="auto">
          <a:xfrm>
            <a:off x="3430588" y="3008225"/>
            <a:ext cx="0" cy="4318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7" name="Line 32"/>
          <p:cNvSpPr>
            <a:spLocks noChangeShapeType="1"/>
          </p:cNvSpPr>
          <p:nvPr/>
        </p:nvSpPr>
        <p:spPr bwMode="auto">
          <a:xfrm>
            <a:off x="5157788" y="3079663"/>
            <a:ext cx="0" cy="3603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8" name="Line 33"/>
          <p:cNvSpPr>
            <a:spLocks noChangeShapeType="1"/>
          </p:cNvSpPr>
          <p:nvPr/>
        </p:nvSpPr>
        <p:spPr bwMode="auto">
          <a:xfrm>
            <a:off x="7031038" y="3079663"/>
            <a:ext cx="0" cy="3603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9" name="Line 34"/>
          <p:cNvSpPr>
            <a:spLocks noChangeShapeType="1"/>
          </p:cNvSpPr>
          <p:nvPr/>
        </p:nvSpPr>
        <p:spPr bwMode="auto">
          <a:xfrm>
            <a:off x="8758238" y="3008225"/>
            <a:ext cx="0" cy="4318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40" name="Line 35"/>
          <p:cNvSpPr>
            <a:spLocks noChangeShapeType="1"/>
          </p:cNvSpPr>
          <p:nvPr/>
        </p:nvSpPr>
        <p:spPr bwMode="auto">
          <a:xfrm>
            <a:off x="3789364" y="3295563"/>
            <a:ext cx="720725"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41" name="Line 36"/>
          <p:cNvSpPr>
            <a:spLocks noChangeShapeType="1"/>
          </p:cNvSpPr>
          <p:nvPr/>
        </p:nvSpPr>
        <p:spPr bwMode="auto">
          <a:xfrm flipH="1">
            <a:off x="7605713" y="3295563"/>
            <a:ext cx="576262"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42" name="Text Box 37"/>
          <p:cNvSpPr txBox="1">
            <a:spLocks noChangeArrowheads="1"/>
          </p:cNvSpPr>
          <p:nvPr/>
        </p:nvSpPr>
        <p:spPr bwMode="auto">
          <a:xfrm>
            <a:off x="3914775" y="2959014"/>
            <a:ext cx="407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dirty="0">
                <a:latin typeface="微软雅黑" panose="020B0503020204020204" pitchFamily="34" charset="-122"/>
                <a:ea typeface="微软雅黑" panose="020B0503020204020204" pitchFamily="34" charset="-122"/>
              </a:rPr>
              <a:t>RA</a:t>
            </a:r>
          </a:p>
        </p:txBody>
      </p:sp>
      <p:sp>
        <p:nvSpPr>
          <p:cNvPr id="1043" name="Text Box 38"/>
          <p:cNvSpPr txBox="1">
            <a:spLocks noChangeArrowheads="1"/>
          </p:cNvSpPr>
          <p:nvPr/>
        </p:nvSpPr>
        <p:spPr bwMode="auto">
          <a:xfrm>
            <a:off x="7667625" y="2954251"/>
            <a:ext cx="407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a:latin typeface="微软雅黑" panose="020B0503020204020204" pitchFamily="34" charset="-122"/>
                <a:ea typeface="微软雅黑" panose="020B0503020204020204" pitchFamily="34" charset="-122"/>
              </a:rPr>
              <a:t>RA</a:t>
            </a:r>
          </a:p>
        </p:txBody>
      </p:sp>
      <p:pic>
        <p:nvPicPr>
          <p:cNvPr id="22" name="Picture 12" descr="E:\2016.01\1.12 扁平化图标\蓝色\AR-蓝色最新-40.png"/>
          <p:cNvPicPr>
            <a:picLocks noChangeAspect="1" noChangeArrowheads="1"/>
          </p:cNvPicPr>
          <p:nvPr/>
        </p:nvPicPr>
        <p:blipFill>
          <a:blip r:embed="rId3" cstate="print"/>
          <a:srcRect/>
          <a:stretch>
            <a:fillRect/>
          </a:stretch>
        </p:blipFill>
        <p:spPr bwMode="auto">
          <a:xfrm>
            <a:off x="3118944" y="2474640"/>
            <a:ext cx="660000" cy="540000"/>
          </a:xfrm>
          <a:prstGeom prst="rect">
            <a:avLst/>
          </a:prstGeom>
          <a:noFill/>
        </p:spPr>
      </p:pic>
      <p:pic>
        <p:nvPicPr>
          <p:cNvPr id="23" name="Picture 12" descr="E:\2016.01\1.12 扁平化图标\蓝色\AR-蓝色最新-40.png"/>
          <p:cNvPicPr>
            <a:picLocks noChangeAspect="1" noChangeArrowheads="1"/>
          </p:cNvPicPr>
          <p:nvPr/>
        </p:nvPicPr>
        <p:blipFill>
          <a:blip r:embed="rId3" cstate="print"/>
          <a:srcRect/>
          <a:stretch>
            <a:fillRect/>
          </a:stretch>
        </p:blipFill>
        <p:spPr bwMode="auto">
          <a:xfrm>
            <a:off x="8428238" y="2474640"/>
            <a:ext cx="660000" cy="540000"/>
          </a:xfrm>
          <a:prstGeom prst="rect">
            <a:avLst/>
          </a:prstGeom>
          <a:noFill/>
        </p:spPr>
      </p:pic>
      <p:pic>
        <p:nvPicPr>
          <p:cNvPr id="24" name="图片 23" descr="PC.png"/>
          <p:cNvPicPr>
            <a:picLocks noChangeAspect="1"/>
          </p:cNvPicPr>
          <p:nvPr/>
        </p:nvPicPr>
        <p:blipFill>
          <a:blip r:embed="rId4" cstate="print"/>
          <a:stretch>
            <a:fillRect/>
          </a:stretch>
        </p:blipFill>
        <p:spPr>
          <a:xfrm>
            <a:off x="4806225" y="2539662"/>
            <a:ext cx="703126" cy="540000"/>
          </a:xfrm>
          <a:prstGeom prst="rect">
            <a:avLst/>
          </a:prstGeom>
        </p:spPr>
      </p:pic>
      <p:pic>
        <p:nvPicPr>
          <p:cNvPr id="25" name="图片 24" descr="PC.png"/>
          <p:cNvPicPr>
            <a:picLocks noChangeAspect="1"/>
          </p:cNvPicPr>
          <p:nvPr/>
        </p:nvPicPr>
        <p:blipFill>
          <a:blip r:embed="rId4" cstate="print"/>
          <a:stretch>
            <a:fillRect/>
          </a:stretch>
        </p:blipFill>
        <p:spPr>
          <a:xfrm>
            <a:off x="6619486" y="2555901"/>
            <a:ext cx="703126" cy="540000"/>
          </a:xfrm>
          <a:prstGeom prst="rect">
            <a:avLst/>
          </a:prstGeom>
        </p:spPr>
      </p:pic>
    </p:spTree>
    <p:extLst>
      <p:ext uri="{BB962C8B-B14F-4D97-AF65-F5344CB8AC3E}">
        <p14:creationId xmlns:p14="http://schemas.microsoft.com/office/powerpoint/2010/main" val="361711487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17"/>
          <p:cNvSpPr>
            <a:spLocks noGrp="1" noChangeArrowheads="1"/>
          </p:cNvSpPr>
          <p:nvPr>
            <p:ph type="title"/>
          </p:nvPr>
        </p:nvSpPr>
        <p:spPr/>
        <p:txBody>
          <a:bodyPr/>
          <a:lstStyle/>
          <a:p>
            <a:r>
              <a:rPr lang="zh-CN" altLang="en-US"/>
              <a:t>路由器发现 </a:t>
            </a:r>
            <a:r>
              <a:rPr lang="en-US" altLang="zh-CN"/>
              <a:t>- </a:t>
            </a:r>
            <a:r>
              <a:rPr lang="zh-CN" altLang="en-US"/>
              <a:t>路由器回应</a:t>
            </a:r>
            <a:r>
              <a:rPr lang="en-US" altLang="zh-CN"/>
              <a:t>RA</a:t>
            </a:r>
            <a:endParaRPr lang="en-US" altLang="zh-CN" dirty="0"/>
          </a:p>
        </p:txBody>
      </p:sp>
      <p:sp>
        <p:nvSpPr>
          <p:cNvPr id="2052" name="Rectangle 2"/>
          <p:cNvSpPr>
            <a:spLocks noGrp="1" noChangeArrowheads="1"/>
          </p:cNvSpPr>
          <p:nvPr>
            <p:ph type="body" sz="quarter" idx="10"/>
          </p:nvPr>
        </p:nvSpPr>
        <p:spPr/>
        <p:txBody>
          <a:bodyPr/>
          <a:lstStyle/>
          <a:p>
            <a:r>
              <a:rPr lang="zh-CN" altLang="en-US" dirty="0"/>
              <a:t>主机接口初始化时发</a:t>
            </a:r>
            <a:r>
              <a:rPr lang="en-US" altLang="zh-CN" dirty="0"/>
              <a:t>RS</a:t>
            </a:r>
            <a:r>
              <a:rPr lang="zh-CN" altLang="en-US" dirty="0"/>
              <a:t>（</a:t>
            </a:r>
            <a:r>
              <a:rPr lang="en-US" altLang="zh-CN" dirty="0"/>
              <a:t>Router Solicitation</a:t>
            </a:r>
            <a:r>
              <a:rPr lang="zh-CN" altLang="en-US" dirty="0"/>
              <a:t>）消息，路由器回应</a:t>
            </a:r>
            <a:r>
              <a:rPr lang="en-US" altLang="zh-CN" dirty="0"/>
              <a:t>RA</a:t>
            </a:r>
            <a:r>
              <a:rPr lang="zh-CN" altLang="en-US" dirty="0"/>
              <a:t>。</a:t>
            </a:r>
            <a:endParaRPr lang="en-US" altLang="zh-CN" dirty="0"/>
          </a:p>
        </p:txBody>
      </p:sp>
      <p:sp>
        <p:nvSpPr>
          <p:cNvPr id="2054" name="AutoShape 21"/>
          <p:cNvSpPr>
            <a:spLocks noChangeArrowheads="1"/>
          </p:cNvSpPr>
          <p:nvPr/>
        </p:nvSpPr>
        <p:spPr bwMode="auto">
          <a:xfrm>
            <a:off x="3863974" y="3848101"/>
            <a:ext cx="4644293" cy="847475"/>
          </a:xfrm>
          <a:prstGeom prst="wedgeRoundRectCallout">
            <a:avLst>
              <a:gd name="adj1" fmla="val -40384"/>
              <a:gd name="adj2" fmla="val -73306"/>
              <a:gd name="adj3" fmla="val 16667"/>
            </a:avLst>
          </a:prstGeom>
          <a:solidFill>
            <a:schemeClr val="bg1">
              <a:lumMod val="95000"/>
            </a:schemeClr>
          </a:solidFill>
          <a:ln w="12700" algn="ctr">
            <a:solidFill>
              <a:schemeClr val="tx1"/>
            </a:solidFill>
            <a:miter lim="800000"/>
            <a:headEnd/>
            <a:tailEnd/>
          </a:ln>
        </p:spPr>
        <p:txBody>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sz="1400" dirty="0">
                <a:latin typeface="微软雅黑" panose="020B0503020204020204" pitchFamily="34" charset="-122"/>
                <a:ea typeface="微软雅黑" panose="020B0503020204020204" pitchFamily="34" charset="-122"/>
              </a:rPr>
              <a:t>ICMP Type = 133</a:t>
            </a:r>
          </a:p>
          <a:p>
            <a:pPr eaLnBrk="1" fontAlgn="base" hangingPunct="1"/>
            <a:r>
              <a:rPr kumimoji="1" lang="en-US" altLang="zh-CN" sz="1400" dirty="0">
                <a:latin typeface="微软雅黑" panose="020B0503020204020204" pitchFamily="34" charset="-122"/>
                <a:ea typeface="微软雅黑" panose="020B0503020204020204" pitchFamily="34" charset="-122"/>
              </a:rPr>
              <a:t>Source = self interface address</a:t>
            </a:r>
          </a:p>
          <a:p>
            <a:pPr eaLnBrk="1" fontAlgn="base" hangingPunct="1"/>
            <a:r>
              <a:rPr kumimoji="1" lang="en-US" altLang="zh-CN" sz="1400" dirty="0">
                <a:latin typeface="微软雅黑" panose="020B0503020204020204" pitchFamily="34" charset="-122"/>
                <a:ea typeface="微软雅黑" panose="020B0503020204020204" pitchFamily="34" charset="-122"/>
              </a:rPr>
              <a:t>Destination = all-router multicast address (FF02::2)</a:t>
            </a:r>
          </a:p>
        </p:txBody>
      </p:sp>
      <p:sp>
        <p:nvSpPr>
          <p:cNvPr id="2055" name="Text Box 22"/>
          <p:cNvSpPr txBox="1">
            <a:spLocks noChangeArrowheads="1"/>
          </p:cNvSpPr>
          <p:nvPr/>
        </p:nvSpPr>
        <p:spPr bwMode="auto">
          <a:xfrm>
            <a:off x="1919733" y="5235575"/>
            <a:ext cx="8352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zh-CN" altLang="en-US" sz="2000" dirty="0">
                <a:solidFill>
                  <a:srgbClr val="C00000"/>
                </a:solidFill>
                <a:latin typeface="微软雅黑" panose="020B0503020204020204" pitchFamily="34" charset="-122"/>
                <a:ea typeface="微软雅黑" panose="020B0503020204020204" pitchFamily="34" charset="-122"/>
              </a:rPr>
              <a:t>注：回复的</a:t>
            </a:r>
            <a:r>
              <a:rPr kumimoji="1" lang="en-US" altLang="zh-CN" sz="2000" dirty="0">
                <a:solidFill>
                  <a:srgbClr val="C00000"/>
                </a:solidFill>
                <a:latin typeface="微软雅黑" panose="020B0503020204020204" pitchFamily="34" charset="-122"/>
                <a:ea typeface="微软雅黑" panose="020B0503020204020204" pitchFamily="34" charset="-122"/>
              </a:rPr>
              <a:t>RA</a:t>
            </a:r>
            <a:r>
              <a:rPr kumimoji="1" lang="zh-CN" altLang="en-US" sz="2000" dirty="0">
                <a:solidFill>
                  <a:srgbClr val="C00000"/>
                </a:solidFill>
                <a:latin typeface="微软雅黑" panose="020B0503020204020204" pitchFamily="34" charset="-122"/>
                <a:ea typeface="微软雅黑" panose="020B0503020204020204" pitchFamily="34" charset="-122"/>
              </a:rPr>
              <a:t>可以直接单播给请求的主机，也可以选择多播到所有节点。</a:t>
            </a:r>
          </a:p>
        </p:txBody>
      </p:sp>
      <p:sp>
        <p:nvSpPr>
          <p:cNvPr id="2057" name="Line 24"/>
          <p:cNvSpPr>
            <a:spLocks noChangeShapeType="1"/>
          </p:cNvSpPr>
          <p:nvPr/>
        </p:nvSpPr>
        <p:spPr bwMode="auto">
          <a:xfrm>
            <a:off x="2782889" y="3705225"/>
            <a:ext cx="60483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58" name="Line 25"/>
          <p:cNvSpPr>
            <a:spLocks noChangeShapeType="1"/>
          </p:cNvSpPr>
          <p:nvPr/>
        </p:nvSpPr>
        <p:spPr bwMode="auto">
          <a:xfrm>
            <a:off x="3790950" y="3201989"/>
            <a:ext cx="0" cy="503237"/>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59" name="Line 26"/>
          <p:cNvSpPr>
            <a:spLocks noChangeShapeType="1"/>
          </p:cNvSpPr>
          <p:nvPr/>
        </p:nvSpPr>
        <p:spPr bwMode="auto">
          <a:xfrm>
            <a:off x="7751763" y="3201989"/>
            <a:ext cx="0" cy="503237"/>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60" name="Line 27"/>
          <p:cNvSpPr>
            <a:spLocks noChangeShapeType="1"/>
          </p:cNvSpPr>
          <p:nvPr/>
        </p:nvSpPr>
        <p:spPr bwMode="auto">
          <a:xfrm>
            <a:off x="4222751" y="3489325"/>
            <a:ext cx="792163"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61" name="Line 28"/>
          <p:cNvSpPr>
            <a:spLocks noChangeShapeType="1"/>
          </p:cNvSpPr>
          <p:nvPr/>
        </p:nvSpPr>
        <p:spPr bwMode="auto">
          <a:xfrm flipH="1">
            <a:off x="6383338" y="3489325"/>
            <a:ext cx="6477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62" name="Text Box 29"/>
          <p:cNvSpPr txBox="1">
            <a:spLocks noChangeArrowheads="1"/>
          </p:cNvSpPr>
          <p:nvPr/>
        </p:nvSpPr>
        <p:spPr bwMode="auto">
          <a:xfrm>
            <a:off x="4275138" y="3132139"/>
            <a:ext cx="3850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a:latin typeface="微软雅黑" panose="020B0503020204020204" pitchFamily="34" charset="-122"/>
                <a:ea typeface="微软雅黑" panose="020B0503020204020204" pitchFamily="34" charset="-122"/>
              </a:rPr>
              <a:t>RS</a:t>
            </a:r>
          </a:p>
        </p:txBody>
      </p:sp>
      <p:sp>
        <p:nvSpPr>
          <p:cNvPr id="2063" name="Text Box 30"/>
          <p:cNvSpPr txBox="1">
            <a:spLocks noChangeArrowheads="1"/>
          </p:cNvSpPr>
          <p:nvPr/>
        </p:nvSpPr>
        <p:spPr bwMode="auto">
          <a:xfrm>
            <a:off x="6457950" y="3132139"/>
            <a:ext cx="407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a:latin typeface="微软雅黑" panose="020B0503020204020204" pitchFamily="34" charset="-122"/>
                <a:ea typeface="微软雅黑" panose="020B0503020204020204" pitchFamily="34" charset="-122"/>
              </a:rPr>
              <a:t>RA</a:t>
            </a:r>
          </a:p>
        </p:txBody>
      </p:sp>
      <p:pic>
        <p:nvPicPr>
          <p:cNvPr id="18" name="图片 17" descr="PC.png"/>
          <p:cNvPicPr>
            <a:picLocks noChangeAspect="1"/>
          </p:cNvPicPr>
          <p:nvPr/>
        </p:nvPicPr>
        <p:blipFill>
          <a:blip r:embed="rId3" cstate="print"/>
          <a:stretch>
            <a:fillRect/>
          </a:stretch>
        </p:blipFill>
        <p:spPr>
          <a:xfrm>
            <a:off x="3448712" y="2800183"/>
            <a:ext cx="703126" cy="540000"/>
          </a:xfrm>
          <a:prstGeom prst="rect">
            <a:avLst/>
          </a:prstGeom>
        </p:spPr>
      </p:pic>
      <p:pic>
        <p:nvPicPr>
          <p:cNvPr id="19" name="Picture 12" descr="E:\2016.01\1.12 扁平化图标\蓝色\AR-蓝色最新-40.png"/>
          <p:cNvPicPr>
            <a:picLocks noChangeAspect="1" noChangeArrowheads="1"/>
          </p:cNvPicPr>
          <p:nvPr/>
        </p:nvPicPr>
        <p:blipFill>
          <a:blip r:embed="rId4" cstate="print"/>
          <a:srcRect/>
          <a:stretch>
            <a:fillRect/>
          </a:stretch>
        </p:blipFill>
        <p:spPr bwMode="auto">
          <a:xfrm>
            <a:off x="7421763" y="2765969"/>
            <a:ext cx="660000" cy="540000"/>
          </a:xfrm>
          <a:prstGeom prst="rect">
            <a:avLst/>
          </a:prstGeom>
          <a:noFill/>
        </p:spPr>
      </p:pic>
    </p:spTree>
    <p:extLst>
      <p:ext uri="{BB962C8B-B14F-4D97-AF65-F5344CB8AC3E}">
        <p14:creationId xmlns:p14="http://schemas.microsoft.com/office/powerpoint/2010/main" val="66674678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主机获得前缀及其它参数过程</a:t>
            </a:r>
          </a:p>
        </p:txBody>
      </p:sp>
      <p:sp>
        <p:nvSpPr>
          <p:cNvPr id="4" name="Content Placeholder 3"/>
          <p:cNvSpPr>
            <a:spLocks noGrp="1"/>
          </p:cNvSpPr>
          <p:nvPr>
            <p:ph type="body" sz="quarter" idx="10"/>
          </p:nvPr>
        </p:nvSpPr>
        <p:spPr/>
        <p:txBody>
          <a:bodyPr/>
          <a:lstStyle/>
          <a:p>
            <a:r>
              <a:rPr lang="zh-CN" altLang="en-US"/>
              <a:t>当存在以下情况时忽略</a:t>
            </a:r>
            <a:r>
              <a:rPr lang="en-US" altLang="zh-CN"/>
              <a:t>RA</a:t>
            </a:r>
            <a:r>
              <a:rPr lang="zh-CN" altLang="en-US"/>
              <a:t>发送的前缀：</a:t>
            </a:r>
          </a:p>
          <a:p>
            <a:pPr lvl="1"/>
            <a:r>
              <a:rPr lang="en-US" altLang="zh-CN"/>
              <a:t>RA</a:t>
            </a:r>
            <a:r>
              <a:rPr lang="zh-CN" altLang="en-US"/>
              <a:t>报文选项中的“</a:t>
            </a:r>
            <a:r>
              <a:rPr lang="en-US" altLang="zh-CN"/>
              <a:t>auto”</a:t>
            </a:r>
            <a:r>
              <a:rPr lang="zh-CN" altLang="en-US"/>
              <a:t>未置位。</a:t>
            </a:r>
          </a:p>
          <a:p>
            <a:pPr lvl="1"/>
            <a:r>
              <a:rPr lang="zh-CN" altLang="en-US"/>
              <a:t>前缀与已有地址前缀重复（包括</a:t>
            </a:r>
            <a:r>
              <a:rPr lang="en-US" altLang="zh-CN"/>
              <a:t>link-local</a:t>
            </a:r>
            <a:r>
              <a:rPr lang="zh-CN" altLang="en-US"/>
              <a:t>地址）。</a:t>
            </a:r>
          </a:p>
          <a:p>
            <a:pPr lvl="1"/>
            <a:r>
              <a:rPr lang="en-US" altLang="zh-CN"/>
              <a:t>RA</a:t>
            </a:r>
            <a:r>
              <a:rPr lang="zh-CN" altLang="en-US"/>
              <a:t>报文选项中的“</a:t>
            </a:r>
            <a:r>
              <a:rPr lang="en-US" altLang="zh-CN"/>
              <a:t>preferred lifetime”</a:t>
            </a:r>
            <a:r>
              <a:rPr lang="zh-CN" altLang="en-US"/>
              <a:t>时间大于 “ </a:t>
            </a:r>
            <a:r>
              <a:rPr lang="en-US" altLang="zh-CN"/>
              <a:t>valid lifetime ”</a:t>
            </a:r>
            <a:r>
              <a:rPr lang="zh-CN" altLang="en-US"/>
              <a:t>。</a:t>
            </a:r>
            <a:endParaRPr lang="en-US" altLang="zh-CN"/>
          </a:p>
          <a:p>
            <a:pPr lvl="1"/>
            <a:r>
              <a:rPr lang="zh-CN" altLang="en-US"/>
              <a:t>前缀长度与接口</a:t>
            </a:r>
            <a:r>
              <a:rPr lang="en-US" altLang="zh-CN"/>
              <a:t>ID</a:t>
            </a:r>
            <a:r>
              <a:rPr lang="zh-CN" altLang="en-US"/>
              <a:t>长度之和不等于</a:t>
            </a:r>
            <a:r>
              <a:rPr lang="en-US" altLang="zh-CN"/>
              <a:t>128</a:t>
            </a:r>
            <a:r>
              <a:rPr lang="zh-CN" altLang="en-US"/>
              <a:t>位。</a:t>
            </a:r>
          </a:p>
          <a:p>
            <a:r>
              <a:rPr lang="zh-CN" altLang="en-US"/>
              <a:t>除以上情况外，主机获得前缀同时也获得一些相关时间参数：</a:t>
            </a:r>
          </a:p>
          <a:p>
            <a:pPr lvl="1"/>
            <a:r>
              <a:rPr lang="zh-CN" altLang="en-US"/>
              <a:t>“</a:t>
            </a:r>
            <a:r>
              <a:rPr lang="en-US" altLang="zh-CN"/>
              <a:t>preferred lifetime”</a:t>
            </a:r>
            <a:r>
              <a:rPr lang="zh-CN" altLang="en-US"/>
              <a:t>＝发起新通讯的有效时间。</a:t>
            </a:r>
          </a:p>
          <a:p>
            <a:pPr lvl="1"/>
            <a:r>
              <a:rPr lang="zh-CN" altLang="en-US"/>
              <a:t>“ </a:t>
            </a:r>
            <a:r>
              <a:rPr lang="en-US" altLang="zh-CN"/>
              <a:t>valid lifetime ”</a:t>
            </a:r>
            <a:r>
              <a:rPr lang="zh-CN" altLang="en-US"/>
              <a:t>＝原有通讯的有效时间。</a:t>
            </a:r>
          </a:p>
          <a:p>
            <a:r>
              <a:rPr lang="zh-CN" altLang="en-US"/>
              <a:t>主机会周期性的收到</a:t>
            </a:r>
            <a:r>
              <a:rPr lang="en-US" altLang="zh-CN"/>
              <a:t>RA</a:t>
            </a:r>
            <a:r>
              <a:rPr lang="zh-CN" altLang="en-US"/>
              <a:t>报文，并据此报文来更新自己的时间参数。</a:t>
            </a:r>
            <a:endParaRPr lang="zh-CN" altLang="en-US" dirty="0"/>
          </a:p>
        </p:txBody>
      </p:sp>
    </p:spTree>
    <p:extLst>
      <p:ext uri="{BB962C8B-B14F-4D97-AF65-F5344CB8AC3E}">
        <p14:creationId xmlns:p14="http://schemas.microsoft.com/office/powerpoint/2010/main" val="5894547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几个生存时间</a:t>
            </a:r>
          </a:p>
        </p:txBody>
      </p:sp>
      <p:sp>
        <p:nvSpPr>
          <p:cNvPr id="25" name="文本占位符 24">
            <a:extLst>
              <a:ext uri="{FF2B5EF4-FFF2-40B4-BE49-F238E27FC236}">
                <a16:creationId xmlns:a16="http://schemas.microsoft.com/office/drawing/2014/main" id="{A114E378-58AC-403D-B9F7-396BB584BBBC}"/>
              </a:ext>
            </a:extLst>
          </p:cNvPr>
          <p:cNvSpPr>
            <a:spLocks noGrp="1"/>
          </p:cNvSpPr>
          <p:nvPr>
            <p:ph type="body" sz="quarter" idx="10"/>
          </p:nvPr>
        </p:nvSpPr>
        <p:spPr/>
        <p:txBody>
          <a:bodyPr/>
          <a:lstStyle/>
          <a:p>
            <a:r>
              <a:rPr lang="zh-CN" altLang="en-US"/>
              <a:t>当地址处于</a:t>
            </a:r>
            <a:r>
              <a:rPr lang="en-US" altLang="zh-CN"/>
              <a:t>Deprecated</a:t>
            </a:r>
            <a:r>
              <a:rPr lang="zh-CN" altLang="en-US"/>
              <a:t>状态，地址不能主动的发起连接只能是被动的接受连接，这也是为了保证上层应用而设计的，但是过了</a:t>
            </a:r>
            <a:r>
              <a:rPr lang="en-US" altLang="zh-CN"/>
              <a:t>valid lifetime</a:t>
            </a:r>
            <a:r>
              <a:rPr lang="zh-CN" altLang="en-US"/>
              <a:t>时间地址就变为</a:t>
            </a:r>
            <a:r>
              <a:rPr lang="en-US" altLang="zh-CN"/>
              <a:t>invalid</a:t>
            </a:r>
            <a:r>
              <a:rPr lang="zh-CN" altLang="en-US"/>
              <a:t>，这时任何连接就会</a:t>
            </a:r>
            <a:r>
              <a:rPr lang="en-US" altLang="zh-CN"/>
              <a:t>down</a:t>
            </a:r>
            <a:r>
              <a:rPr lang="zh-CN" altLang="en-US"/>
              <a:t>掉。</a:t>
            </a:r>
            <a:endParaRPr lang="en-US" altLang="zh-CN"/>
          </a:p>
          <a:p>
            <a:endParaRPr lang="zh-CN" altLang="en-US" dirty="0"/>
          </a:p>
        </p:txBody>
      </p:sp>
      <p:grpSp>
        <p:nvGrpSpPr>
          <p:cNvPr id="28" name="组合 27">
            <a:extLst>
              <a:ext uri="{FF2B5EF4-FFF2-40B4-BE49-F238E27FC236}">
                <a16:creationId xmlns:a16="http://schemas.microsoft.com/office/drawing/2014/main" id="{5552843C-100D-490A-9E92-6FCD13542386}"/>
              </a:ext>
            </a:extLst>
          </p:cNvPr>
          <p:cNvGrpSpPr/>
          <p:nvPr/>
        </p:nvGrpSpPr>
        <p:grpSpPr>
          <a:xfrm>
            <a:off x="2792337" y="3104965"/>
            <a:ext cx="6584601" cy="1689723"/>
            <a:chOff x="3072585" y="3140968"/>
            <a:chExt cx="5921407" cy="1513621"/>
          </a:xfrm>
        </p:grpSpPr>
        <p:cxnSp>
          <p:nvCxnSpPr>
            <p:cNvPr id="4" name="直接箭头连接符 18"/>
            <p:cNvCxnSpPr/>
            <p:nvPr/>
          </p:nvCxnSpPr>
          <p:spPr>
            <a:xfrm>
              <a:off x="3072585" y="4143163"/>
              <a:ext cx="1188132"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20"/>
            <p:cNvCxnSpPr/>
            <p:nvPr/>
          </p:nvCxnSpPr>
          <p:spPr>
            <a:xfrm flipV="1">
              <a:off x="3072585" y="3895327"/>
              <a:ext cx="0" cy="468052"/>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23"/>
            <p:cNvCxnSpPr/>
            <p:nvPr/>
          </p:nvCxnSpPr>
          <p:spPr>
            <a:xfrm flipV="1">
              <a:off x="4260717" y="3210404"/>
              <a:ext cx="0" cy="1152977"/>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25"/>
            <p:cNvCxnSpPr/>
            <p:nvPr/>
          </p:nvCxnSpPr>
          <p:spPr>
            <a:xfrm flipV="1">
              <a:off x="6889009" y="3609891"/>
              <a:ext cx="0" cy="75348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26"/>
            <p:cNvCxnSpPr/>
            <p:nvPr/>
          </p:nvCxnSpPr>
          <p:spPr>
            <a:xfrm flipV="1">
              <a:off x="8144963" y="3210403"/>
              <a:ext cx="0" cy="115297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27"/>
            <p:cNvCxnSpPr/>
            <p:nvPr/>
          </p:nvCxnSpPr>
          <p:spPr>
            <a:xfrm>
              <a:off x="4260717" y="4143163"/>
              <a:ext cx="2628292" cy="0"/>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30"/>
            <p:cNvCxnSpPr/>
            <p:nvPr/>
          </p:nvCxnSpPr>
          <p:spPr>
            <a:xfrm>
              <a:off x="6889009" y="4143163"/>
              <a:ext cx="1255954"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33"/>
            <p:cNvCxnSpPr/>
            <p:nvPr/>
          </p:nvCxnSpPr>
          <p:spPr>
            <a:xfrm>
              <a:off x="8144963" y="4143163"/>
              <a:ext cx="810090" cy="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39"/>
            <p:cNvSpPr/>
            <p:nvPr/>
          </p:nvSpPr>
          <p:spPr>
            <a:xfrm>
              <a:off x="3370736" y="3733745"/>
              <a:ext cx="546463" cy="289485"/>
            </a:xfrm>
            <a:prstGeom prst="rect">
              <a:avLst/>
            </a:prstGeom>
          </p:spPr>
          <p:txBody>
            <a:bodyPr wrap="none">
              <a:spAutoFit/>
            </a:bodyPr>
            <a:lstStyle/>
            <a:p>
              <a:r>
                <a:rPr lang="en-US" altLang="zh-CN" sz="1500" dirty="0">
                  <a:latin typeface="微软雅黑" panose="020B0503020204020204" pitchFamily="34" charset="-122"/>
                  <a:ea typeface="微软雅黑" panose="020B0503020204020204" pitchFamily="34" charset="-122"/>
                </a:rPr>
                <a:t>DAD</a:t>
              </a:r>
            </a:p>
          </p:txBody>
        </p:sp>
        <p:sp>
          <p:nvSpPr>
            <p:cNvPr id="13" name="矩形 42"/>
            <p:cNvSpPr/>
            <p:nvPr/>
          </p:nvSpPr>
          <p:spPr>
            <a:xfrm>
              <a:off x="3189051" y="4365104"/>
              <a:ext cx="964513" cy="289485"/>
            </a:xfrm>
            <a:prstGeom prst="rect">
              <a:avLst/>
            </a:prstGeom>
          </p:spPr>
          <p:txBody>
            <a:bodyPr wrap="none">
              <a:spAutoFit/>
            </a:bodyPr>
            <a:lstStyle/>
            <a:p>
              <a:r>
                <a:rPr lang="en-US" altLang="zh-CN" sz="1500" b="1" dirty="0">
                  <a:latin typeface="微软雅黑" panose="020B0503020204020204" pitchFamily="34" charset="-122"/>
                  <a:ea typeface="微软雅黑" panose="020B0503020204020204" pitchFamily="34" charset="-122"/>
                </a:rPr>
                <a:t>Tentative</a:t>
              </a:r>
            </a:p>
          </p:txBody>
        </p:sp>
        <p:sp>
          <p:nvSpPr>
            <p:cNvPr id="14" name="矩形 43"/>
            <p:cNvSpPr/>
            <p:nvPr/>
          </p:nvSpPr>
          <p:spPr>
            <a:xfrm>
              <a:off x="5053727" y="4365104"/>
              <a:ext cx="987463" cy="289485"/>
            </a:xfrm>
            <a:prstGeom prst="rect">
              <a:avLst/>
            </a:prstGeom>
          </p:spPr>
          <p:txBody>
            <a:bodyPr wrap="none">
              <a:spAutoFit/>
            </a:bodyPr>
            <a:lstStyle/>
            <a:p>
              <a:r>
                <a:rPr lang="en-US" altLang="zh-CN" sz="1500" b="1" dirty="0">
                  <a:latin typeface="微软雅黑" panose="020B0503020204020204" pitchFamily="34" charset="-122"/>
                  <a:ea typeface="微软雅黑" panose="020B0503020204020204" pitchFamily="34" charset="-122"/>
                </a:rPr>
                <a:t>Preferred</a:t>
              </a:r>
            </a:p>
          </p:txBody>
        </p:sp>
        <p:sp>
          <p:nvSpPr>
            <p:cNvPr id="15" name="矩形 44"/>
            <p:cNvSpPr/>
            <p:nvPr/>
          </p:nvSpPr>
          <p:spPr>
            <a:xfrm>
              <a:off x="6932379" y="4365104"/>
              <a:ext cx="1169213" cy="289485"/>
            </a:xfrm>
            <a:prstGeom prst="rect">
              <a:avLst/>
            </a:prstGeom>
          </p:spPr>
          <p:txBody>
            <a:bodyPr wrap="none">
              <a:spAutoFit/>
            </a:bodyPr>
            <a:lstStyle/>
            <a:p>
              <a:pPr algn="ctr"/>
              <a:r>
                <a:rPr lang="en-US" altLang="zh-CN" sz="1500" b="1" dirty="0">
                  <a:latin typeface="微软雅黑" panose="020B0503020204020204" pitchFamily="34" charset="-122"/>
                  <a:ea typeface="微软雅黑" panose="020B0503020204020204" pitchFamily="34" charset="-122"/>
                </a:rPr>
                <a:t>Deprecated</a:t>
              </a:r>
            </a:p>
          </p:txBody>
        </p:sp>
        <p:sp>
          <p:nvSpPr>
            <p:cNvPr id="16" name="矩形 45"/>
            <p:cNvSpPr/>
            <p:nvPr/>
          </p:nvSpPr>
          <p:spPr>
            <a:xfrm>
              <a:off x="8242656" y="4365104"/>
              <a:ext cx="751336" cy="289485"/>
            </a:xfrm>
            <a:prstGeom prst="rect">
              <a:avLst/>
            </a:prstGeom>
          </p:spPr>
          <p:txBody>
            <a:bodyPr wrap="none">
              <a:spAutoFit/>
            </a:bodyPr>
            <a:lstStyle/>
            <a:p>
              <a:pPr algn="ctr"/>
              <a:r>
                <a:rPr lang="en-US" altLang="zh-CN" sz="1500" b="1">
                  <a:latin typeface="微软雅黑" panose="020B0503020204020204" pitchFamily="34" charset="-122"/>
                  <a:ea typeface="微软雅黑" panose="020B0503020204020204" pitchFamily="34" charset="-122"/>
                </a:rPr>
                <a:t>Invalid</a:t>
              </a:r>
            </a:p>
          </p:txBody>
        </p:sp>
        <p:cxnSp>
          <p:nvCxnSpPr>
            <p:cNvPr id="17" name="直接箭头连接符 53"/>
            <p:cNvCxnSpPr/>
            <p:nvPr/>
          </p:nvCxnSpPr>
          <p:spPr>
            <a:xfrm>
              <a:off x="4260717" y="3780669"/>
              <a:ext cx="2628292" cy="0"/>
            </a:xfrm>
            <a:prstGeom prst="straightConnector1">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56"/>
            <p:cNvCxnSpPr/>
            <p:nvPr/>
          </p:nvCxnSpPr>
          <p:spPr>
            <a:xfrm flipV="1">
              <a:off x="4261821" y="3210404"/>
              <a:ext cx="0" cy="1152977"/>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58"/>
            <p:cNvCxnSpPr/>
            <p:nvPr/>
          </p:nvCxnSpPr>
          <p:spPr>
            <a:xfrm>
              <a:off x="4260718" y="3284983"/>
              <a:ext cx="3873585" cy="0"/>
            </a:xfrm>
            <a:prstGeom prst="straightConnector1">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60"/>
            <p:cNvSpPr/>
            <p:nvPr/>
          </p:nvSpPr>
          <p:spPr>
            <a:xfrm>
              <a:off x="5656110" y="3140968"/>
              <a:ext cx="1241002" cy="289485"/>
            </a:xfrm>
            <a:prstGeom prst="rect">
              <a:avLst/>
            </a:prstGeom>
            <a:solidFill>
              <a:schemeClr val="bg1"/>
            </a:solidFill>
            <a:ln>
              <a:noFill/>
            </a:ln>
          </p:spPr>
          <p:txBody>
            <a:bodyPr wrap="none">
              <a:spAutoFit/>
            </a:bodyPr>
            <a:lstStyle/>
            <a:p>
              <a:r>
                <a:rPr lang="en-US" altLang="zh-CN" sz="1500" dirty="0">
                  <a:latin typeface="微软雅黑" panose="020B0503020204020204" pitchFamily="34" charset="-122"/>
                  <a:ea typeface="微软雅黑" panose="020B0503020204020204" pitchFamily="34" charset="-122"/>
                </a:rPr>
                <a:t>Valid lifetime</a:t>
              </a:r>
            </a:p>
          </p:txBody>
        </p:sp>
        <p:sp>
          <p:nvSpPr>
            <p:cNvPr id="21" name="矩形 61"/>
            <p:cNvSpPr/>
            <p:nvPr/>
          </p:nvSpPr>
          <p:spPr>
            <a:xfrm>
              <a:off x="4749157" y="3609891"/>
              <a:ext cx="1604215" cy="289485"/>
            </a:xfrm>
            <a:prstGeom prst="rect">
              <a:avLst/>
            </a:prstGeom>
            <a:solidFill>
              <a:schemeClr val="bg1"/>
            </a:solidFill>
            <a:ln>
              <a:noFill/>
            </a:ln>
          </p:spPr>
          <p:txBody>
            <a:bodyPr wrap="none">
              <a:spAutoFit/>
            </a:bodyPr>
            <a:lstStyle/>
            <a:p>
              <a:r>
                <a:rPr lang="en-US" altLang="zh-CN" sz="1500" dirty="0">
                  <a:latin typeface="微软雅黑" panose="020B0503020204020204" pitchFamily="34" charset="-122"/>
                  <a:ea typeface="微软雅黑" panose="020B0503020204020204" pitchFamily="34" charset="-122"/>
                </a:rPr>
                <a:t>Preferred lifetime</a:t>
              </a:r>
            </a:p>
          </p:txBody>
        </p:sp>
      </p:grpSp>
    </p:spTree>
    <p:extLst>
      <p:ext uri="{BB962C8B-B14F-4D97-AF65-F5344CB8AC3E}">
        <p14:creationId xmlns:p14="http://schemas.microsoft.com/office/powerpoint/2010/main" val="11284463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b="1" dirty="0">
                <a:ea typeface="微软雅黑" panose="020B0503020204020204" pitchFamily="34" charset="-122"/>
              </a:rPr>
              <a:t>IPv6</a:t>
            </a:r>
            <a:r>
              <a:rPr lang="zh-CN" altLang="en-US" b="1" dirty="0">
                <a:ea typeface="微软雅黑" panose="020B0503020204020204" pitchFamily="34" charset="-122"/>
              </a:rPr>
              <a:t>产生的背景</a:t>
            </a:r>
            <a:endParaRPr lang="en-US" altLang="zh-CN" b="1" dirty="0">
              <a:ea typeface="微软雅黑" panose="020B0503020204020204" pitchFamily="34" charset="-122"/>
            </a:endParaRPr>
          </a:p>
          <a:p>
            <a:r>
              <a:rPr lang="en-US" altLang="zh-CN" dirty="0">
                <a:solidFill>
                  <a:schemeClr val="bg1">
                    <a:lumMod val="65000"/>
                  </a:schemeClr>
                </a:solidFill>
                <a:ea typeface="微软雅黑" panose="020B0503020204020204" pitchFamily="34" charset="-122"/>
              </a:rPr>
              <a:t>IPv6</a:t>
            </a:r>
            <a:r>
              <a:rPr lang="zh-CN" altLang="en-US" dirty="0">
                <a:solidFill>
                  <a:schemeClr val="bg1">
                    <a:lumMod val="65000"/>
                  </a:schemeClr>
                </a:solidFill>
                <a:ea typeface="微软雅黑" panose="020B0503020204020204" pitchFamily="34" charset="-122"/>
              </a:rPr>
              <a:t>原理描述</a:t>
            </a:r>
            <a:endParaRPr lang="en-US" altLang="zh-CN" dirty="0">
              <a:solidFill>
                <a:schemeClr val="bg1">
                  <a:lumMod val="65000"/>
                </a:schemeClr>
              </a:solidFill>
              <a:ea typeface="微软雅黑" panose="020B0503020204020204" pitchFamily="34" charset="-122"/>
            </a:endParaRPr>
          </a:p>
          <a:p>
            <a:r>
              <a:rPr lang="en-US" altLang="zh-CN" dirty="0">
                <a:solidFill>
                  <a:schemeClr val="bg1">
                    <a:lumMod val="65000"/>
                  </a:schemeClr>
                </a:solidFill>
                <a:ea typeface="微软雅黑" panose="020B0503020204020204" pitchFamily="34" charset="-122"/>
              </a:rPr>
              <a:t>IPv6</a:t>
            </a:r>
            <a:r>
              <a:rPr lang="zh-CN" altLang="en-US" dirty="0">
                <a:solidFill>
                  <a:schemeClr val="bg1">
                    <a:lumMod val="65000"/>
                  </a:schemeClr>
                </a:solidFill>
                <a:ea typeface="微软雅黑" panose="020B0503020204020204" pitchFamily="34" charset="-122"/>
              </a:rPr>
              <a:t>配置命令</a:t>
            </a:r>
            <a:endParaRPr lang="en-US" altLang="zh-CN" dirty="0">
              <a:solidFill>
                <a:schemeClr val="bg1">
                  <a:lumMod val="65000"/>
                </a:schemeClr>
              </a:solidFill>
              <a:ea typeface="微软雅黑" panose="020B0503020204020204" pitchFamily="34" charset="-122"/>
            </a:endParaRPr>
          </a:p>
          <a:p>
            <a:r>
              <a:rPr lang="en-US" altLang="zh-CN" dirty="0">
                <a:solidFill>
                  <a:schemeClr val="bg1">
                    <a:lumMod val="65000"/>
                  </a:schemeClr>
                </a:solidFill>
                <a:ea typeface="微软雅黑" panose="020B0503020204020204" pitchFamily="34" charset="-122"/>
              </a:rPr>
              <a:t>IPv6</a:t>
            </a:r>
            <a:r>
              <a:rPr lang="zh-CN" altLang="en-US" dirty="0">
                <a:solidFill>
                  <a:schemeClr val="bg1">
                    <a:lumMod val="65000"/>
                  </a:schemeClr>
                </a:solidFill>
                <a:ea typeface="微软雅黑" panose="020B0503020204020204" pitchFamily="34" charset="-122"/>
              </a:rPr>
              <a:t>备考建议</a:t>
            </a:r>
          </a:p>
          <a:p>
            <a:endParaRPr lang="zh-CN" altLang="en-US" dirty="0">
              <a:ea typeface="微软雅黑" panose="020B0503020204020204" pitchFamily="34" charset="-122"/>
            </a:endParaRPr>
          </a:p>
        </p:txBody>
      </p:sp>
    </p:spTree>
    <p:extLst>
      <p:ext uri="{BB962C8B-B14F-4D97-AF65-F5344CB8AC3E}">
        <p14:creationId xmlns:p14="http://schemas.microsoft.com/office/powerpoint/2010/main" val="365808499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消息中的</a:t>
            </a:r>
            <a:r>
              <a:rPr lang="en-US" altLang="zh-CN" dirty="0"/>
              <a:t>Flags</a:t>
            </a:r>
            <a:r>
              <a:rPr lang="zh-CN" altLang="en-US" dirty="0"/>
              <a:t>字段 </a:t>
            </a:r>
            <a:r>
              <a:rPr lang="en-US" altLang="zh-CN" dirty="0"/>
              <a:t>(1)</a:t>
            </a:r>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1843775056"/>
              </p:ext>
            </p:extLst>
          </p:nvPr>
        </p:nvGraphicFramePr>
        <p:xfrm>
          <a:off x="1955540" y="1269054"/>
          <a:ext cx="4140460" cy="5112274"/>
        </p:xfrm>
        <a:graphic>
          <a:graphicData uri="http://schemas.openxmlformats.org/drawingml/2006/table">
            <a:tbl>
              <a:tblPr firstRow="1" bandRow="1">
                <a:tableStyleId>{5940675A-B579-460E-94D1-54222C63F5DA}</a:tableStyleId>
              </a:tblPr>
              <a:tblGrid>
                <a:gridCol w="4140460">
                  <a:extLst>
                    <a:ext uri="{9D8B030D-6E8A-4147-A177-3AD203B41FA5}">
                      <a16:colId xmlns:a16="http://schemas.microsoft.com/office/drawing/2014/main" val="20000"/>
                    </a:ext>
                  </a:extLst>
                </a:gridCol>
              </a:tblGrid>
              <a:tr h="300722">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0722">
                <a:tc>
                  <a:txBody>
                    <a:bodyPr/>
                    <a:lstStyle/>
                    <a:p>
                      <a:r>
                        <a:rPr lang="en-US" altLang="zh-CN" sz="1200">
                          <a:latin typeface="微软雅黑" panose="020B0503020204020204" pitchFamily="34" charset="-122"/>
                          <a:ea typeface="微软雅黑" panose="020B0503020204020204" pitchFamily="34" charset="-122"/>
                        </a:rPr>
                        <a:t>Type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134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Router advertisement</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0722">
                <a:tc>
                  <a:txBody>
                    <a:bodyPr/>
                    <a:lstStyle/>
                    <a:p>
                      <a:r>
                        <a:rPr lang="en-US" altLang="zh-CN" sz="1200" dirty="0">
                          <a:latin typeface="微软雅黑" panose="020B0503020204020204" pitchFamily="34" charset="-122"/>
                          <a:ea typeface="微软雅黑" panose="020B0503020204020204" pitchFamily="34" charset="-122"/>
                        </a:rPr>
                        <a:t>Code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0722">
                <a:tc>
                  <a:txBody>
                    <a:bodyPr/>
                    <a:lstStyle/>
                    <a:p>
                      <a:r>
                        <a:rPr lang="en-US" altLang="zh-CN" sz="1200" dirty="0">
                          <a:latin typeface="微软雅黑" panose="020B0503020204020204" pitchFamily="34" charset="-122"/>
                          <a:ea typeface="微软雅黑" panose="020B0503020204020204" pitchFamily="34" charset="-122"/>
                        </a:rPr>
                        <a:t>Checksum</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0x4a68 [Correct]</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0722">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Cur Hop Limit</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64</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0722">
                <a:tc>
                  <a:txBody>
                    <a:bodyPr/>
                    <a:lstStyle/>
                    <a:p>
                      <a:r>
                        <a:rPr lang="en-US" altLang="zh-CN" sz="1200">
                          <a:latin typeface="微软雅黑" panose="020B0503020204020204" pitchFamily="34" charset="-122"/>
                          <a:ea typeface="微软雅黑" panose="020B0503020204020204" pitchFamily="34" charset="-122"/>
                        </a:rPr>
                        <a:t>Flags</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0x00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0722">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     0 . . .  . . . .  = Managed address configuration</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0722">
                <a:tc>
                  <a:txBody>
                    <a:bodyPr/>
                    <a:lstStyle/>
                    <a:p>
                      <a:r>
                        <a:rPr lang="en-US" altLang="zh-CN" sz="1200" b="1" kern="1200" dirty="0">
                          <a:solidFill>
                            <a:srgbClr val="C00000"/>
                          </a:solidFill>
                          <a:latin typeface="微软雅黑" panose="020B0503020204020204" pitchFamily="34" charset="-122"/>
                          <a:ea typeface="微软雅黑" panose="020B0503020204020204" pitchFamily="34" charset="-122"/>
                          <a:cs typeface="+mn-cs"/>
                        </a:rPr>
                        <a:t>     </a:t>
                      </a:r>
                      <a:r>
                        <a:rPr lang="en-US" altLang="zh-CN" sz="1200" b="1" dirty="0">
                          <a:latin typeface="微软雅黑" panose="020B0503020204020204" pitchFamily="34" charset="-122"/>
                          <a:ea typeface="微软雅黑" panose="020B0503020204020204" pitchFamily="34" charset="-122"/>
                        </a:rPr>
                        <a:t>. </a:t>
                      </a:r>
                      <a:r>
                        <a:rPr lang="en-US" altLang="zh-CN" sz="1200" b="0" dirty="0">
                          <a:latin typeface="微软雅黑" panose="020B0503020204020204" pitchFamily="34" charset="-122"/>
                          <a:ea typeface="微软雅黑" panose="020B0503020204020204" pitchFamily="34" charset="-122"/>
                        </a:rPr>
                        <a:t>0</a:t>
                      </a:r>
                      <a:r>
                        <a:rPr lang="en-US" altLang="zh-CN" sz="1200" b="1" dirty="0">
                          <a:latin typeface="微软雅黑" panose="020B0503020204020204" pitchFamily="34" charset="-122"/>
                          <a:ea typeface="微软雅黑" panose="020B0503020204020204" pitchFamily="34" charset="-122"/>
                        </a:rPr>
                        <a:t> . .  . . . .  </a:t>
                      </a:r>
                      <a:r>
                        <a:rPr lang="en-US" altLang="zh-CN" sz="1200" b="0" dirty="0">
                          <a:latin typeface="微软雅黑" panose="020B0503020204020204" pitchFamily="34" charset="-122"/>
                          <a:ea typeface="微软雅黑" panose="020B0503020204020204" pitchFamily="34" charset="-122"/>
                        </a:rPr>
                        <a:t>= Other Configuration</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0722">
                <a:tc>
                  <a:txBody>
                    <a:bodyPr/>
                    <a:lstStyle/>
                    <a:p>
                      <a:r>
                        <a:rPr lang="en-US" altLang="zh-CN" sz="1200" b="1" dirty="0">
                          <a:latin typeface="微软雅黑" panose="020B0503020204020204" pitchFamily="34" charset="-122"/>
                          <a:ea typeface="微软雅黑" panose="020B0503020204020204" pitchFamily="34" charset="-122"/>
                        </a:rPr>
                        <a:t>     . . </a:t>
                      </a:r>
                      <a:r>
                        <a:rPr lang="en-US" altLang="zh-CN" sz="1200" b="0" dirty="0">
                          <a:latin typeface="微软雅黑" panose="020B0503020204020204" pitchFamily="34" charset="-122"/>
                          <a:ea typeface="微软雅黑" panose="020B0503020204020204" pitchFamily="34" charset="-122"/>
                        </a:rPr>
                        <a:t>0</a:t>
                      </a:r>
                      <a:r>
                        <a:rPr lang="en-US" altLang="zh-CN" sz="1200" b="1" dirty="0">
                          <a:latin typeface="微软雅黑" panose="020B0503020204020204" pitchFamily="34" charset="-122"/>
                          <a:ea typeface="微软雅黑" panose="020B0503020204020204" pitchFamily="34" charset="-122"/>
                        </a:rPr>
                        <a:t> .  . . . .  </a:t>
                      </a:r>
                      <a:r>
                        <a:rPr lang="en-US" altLang="zh-CN" sz="1200" b="0" dirty="0">
                          <a:latin typeface="微软雅黑" panose="020B0503020204020204" pitchFamily="34" charset="-122"/>
                          <a:ea typeface="微软雅黑" panose="020B0503020204020204" pitchFamily="34" charset="-122"/>
                        </a:rPr>
                        <a:t>= Home Agent</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0722">
                <a:tc>
                  <a:txBody>
                    <a:bodyPr/>
                    <a:lstStyle/>
                    <a:p>
                      <a:r>
                        <a:rPr lang="en-US" altLang="zh-CN" sz="1200" b="1" dirty="0">
                          <a:latin typeface="微软雅黑" panose="020B0503020204020204" pitchFamily="34" charset="-122"/>
                          <a:ea typeface="微软雅黑" panose="020B0503020204020204" pitchFamily="34" charset="-122"/>
                        </a:rPr>
                        <a:t>     . . . </a:t>
                      </a:r>
                      <a:r>
                        <a:rPr lang="en-US" altLang="zh-CN" sz="1200" b="0" dirty="0">
                          <a:latin typeface="微软雅黑" panose="020B0503020204020204" pitchFamily="34" charset="-122"/>
                          <a:ea typeface="微软雅黑" panose="020B0503020204020204" pitchFamily="34" charset="-122"/>
                        </a:rPr>
                        <a:t>00</a:t>
                      </a:r>
                      <a:r>
                        <a:rPr lang="en-US" altLang="zh-CN" sz="1200" b="1" dirty="0">
                          <a:latin typeface="微软雅黑" panose="020B0503020204020204" pitchFamily="34" charset="-122"/>
                          <a:ea typeface="微软雅黑" panose="020B0503020204020204" pitchFamily="34" charset="-122"/>
                        </a:rPr>
                        <a:t>  . . . .  </a:t>
                      </a:r>
                      <a:r>
                        <a:rPr lang="en-US" altLang="zh-CN" sz="1200" b="0" dirty="0">
                          <a:latin typeface="微软雅黑" panose="020B0503020204020204" pitchFamily="34" charset="-122"/>
                          <a:ea typeface="微软雅黑" panose="020B0503020204020204" pitchFamily="34" charset="-122"/>
                        </a:rPr>
                        <a:t>= Router Preference: Medium</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0722">
                <a:tc>
                  <a:txBody>
                    <a:bodyPr/>
                    <a:lstStyle/>
                    <a:p>
                      <a:r>
                        <a:rPr lang="en-US" altLang="zh-CN" sz="1200" b="1" dirty="0">
                          <a:latin typeface="微软雅黑" panose="020B0503020204020204" pitchFamily="34" charset="-122"/>
                          <a:ea typeface="微软雅黑" panose="020B0503020204020204" pitchFamily="34" charset="-122"/>
                        </a:rPr>
                        <a:t>     . . . .  .</a:t>
                      </a:r>
                      <a:r>
                        <a:rPr lang="en-US" altLang="zh-CN" sz="1200" b="1" baseline="0" dirty="0">
                          <a:latin typeface="微软雅黑" panose="020B0503020204020204" pitchFamily="34" charset="-122"/>
                          <a:ea typeface="微软雅黑" panose="020B0503020204020204" pitchFamily="34" charset="-122"/>
                        </a:rPr>
                        <a:t> </a:t>
                      </a:r>
                      <a:r>
                        <a:rPr lang="en-US" altLang="zh-CN" sz="1200" b="0" baseline="0" dirty="0">
                          <a:latin typeface="微软雅黑" panose="020B0503020204020204" pitchFamily="34" charset="-122"/>
                          <a:ea typeface="微软雅黑" panose="020B0503020204020204" pitchFamily="34" charset="-122"/>
                        </a:rPr>
                        <a:t>0</a:t>
                      </a:r>
                      <a:r>
                        <a:rPr lang="en-US" altLang="zh-CN" sz="1200" b="1" baseline="0" dirty="0">
                          <a:latin typeface="微软雅黑" panose="020B0503020204020204" pitchFamily="34" charset="-122"/>
                          <a:ea typeface="微软雅黑" panose="020B0503020204020204" pitchFamily="34" charset="-122"/>
                        </a:rPr>
                        <a:t> . .  </a:t>
                      </a:r>
                      <a:r>
                        <a:rPr lang="en-US" altLang="zh-CN" sz="1200" b="0" baseline="0" dirty="0">
                          <a:latin typeface="微软雅黑" panose="020B0503020204020204" pitchFamily="34" charset="-122"/>
                          <a:ea typeface="微软雅黑" panose="020B0503020204020204" pitchFamily="34" charset="-122"/>
                        </a:rPr>
                        <a:t>= Proxy</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0722">
                <a:tc>
                  <a:txBody>
                    <a:bodyPr/>
                    <a:lstStyle/>
                    <a:p>
                      <a:r>
                        <a:rPr lang="en-US" altLang="zh-CN" sz="1200" dirty="0">
                          <a:latin typeface="微软雅黑" panose="020B0503020204020204" pitchFamily="34" charset="-122"/>
                          <a:ea typeface="微软雅黑" panose="020B0503020204020204" pitchFamily="34" charset="-122"/>
                        </a:rPr>
                        <a:t>Router Lifetime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1800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00722">
                <a:tc>
                  <a:txBody>
                    <a:bodyPr/>
                    <a:lstStyle/>
                    <a:p>
                      <a:r>
                        <a:rPr lang="en-US" altLang="zh-CN" sz="1200" dirty="0">
                          <a:latin typeface="微软雅黑" panose="020B0503020204020204" pitchFamily="34" charset="-122"/>
                          <a:ea typeface="微软雅黑" panose="020B0503020204020204" pitchFamily="34" charset="-122"/>
                        </a:rPr>
                        <a:t>Reachable time </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00722">
                <a:tc>
                  <a:txBody>
                    <a:bodyPr/>
                    <a:lstStyle/>
                    <a:p>
                      <a:r>
                        <a:rPr lang="en-US" altLang="zh-CN" sz="1200" dirty="0" err="1">
                          <a:latin typeface="微软雅黑" panose="020B0503020204020204" pitchFamily="34" charset="-122"/>
                          <a:ea typeface="微软雅黑" panose="020B0503020204020204" pitchFamily="34" charset="-122"/>
                        </a:rPr>
                        <a:t>Retrans</a:t>
                      </a:r>
                      <a:r>
                        <a:rPr lang="en-US" altLang="zh-CN" sz="1200" baseline="0" dirty="0">
                          <a:latin typeface="微软雅黑" panose="020B0503020204020204" pitchFamily="34" charset="-122"/>
                          <a:ea typeface="微软雅黑" panose="020B0503020204020204" pitchFamily="34" charset="-122"/>
                        </a:rPr>
                        <a:t> timer</a:t>
                      </a:r>
                      <a:r>
                        <a:rPr lang="zh-CN" altLang="en-US" sz="1200" baseline="0" dirty="0">
                          <a:latin typeface="微软雅黑" panose="020B0503020204020204" pitchFamily="34" charset="-122"/>
                          <a:ea typeface="微软雅黑" panose="020B0503020204020204" pitchFamily="34" charset="-122"/>
                        </a:rPr>
                        <a:t>：</a:t>
                      </a:r>
                      <a:r>
                        <a:rPr lang="en-US" altLang="zh-CN" sz="1200" baseline="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00722">
                <a:tc>
                  <a:txBody>
                    <a:bodyPr/>
                    <a:lstStyle/>
                    <a:p>
                      <a:r>
                        <a:rPr lang="en-US" altLang="zh-CN" sz="1200">
                          <a:latin typeface="微软雅黑" panose="020B0503020204020204" pitchFamily="34" charset="-122"/>
                          <a:ea typeface="微软雅黑" panose="020B0503020204020204" pitchFamily="34" charset="-122"/>
                        </a:rPr>
                        <a:t>ICMPv6 Option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Source Link-layer address</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00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MTU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300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15" name="Group 14"/>
          <p:cNvGrpSpPr>
            <a:grpSpLocks noChangeAspect="1"/>
          </p:cNvGrpSpPr>
          <p:nvPr/>
        </p:nvGrpSpPr>
        <p:grpSpPr>
          <a:xfrm>
            <a:off x="2050408" y="2883416"/>
            <a:ext cx="108202" cy="108202"/>
            <a:chOff x="3491880" y="4399369"/>
            <a:chExt cx="288032" cy="288032"/>
          </a:xfrm>
        </p:grpSpPr>
        <p:sp>
          <p:nvSpPr>
            <p:cNvPr id="9" name="Rectangle 8"/>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11" name="Straight Connector 10"/>
            <p:cNvCxnSpPr>
              <a:stCxn id="9" idx="1"/>
              <a:endCxn id="9"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 name="Group 16"/>
          <p:cNvGrpSpPr>
            <a:grpSpLocks noChangeAspect="1"/>
          </p:cNvGrpSpPr>
          <p:nvPr/>
        </p:nvGrpSpPr>
        <p:grpSpPr>
          <a:xfrm>
            <a:off x="2050408" y="5544466"/>
            <a:ext cx="108202" cy="108202"/>
            <a:chOff x="3491880" y="4399369"/>
            <a:chExt cx="288032" cy="288032"/>
          </a:xfrm>
        </p:grpSpPr>
        <p:sp>
          <p:nvSpPr>
            <p:cNvPr id="18" name="Rectangle 17"/>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19" name="Straight Connector 18"/>
            <p:cNvCxnSpPr>
              <a:stCxn id="18" idx="1"/>
              <a:endCxn id="18"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a:stCxn id="18" idx="2"/>
              <a:endCxn id="18"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1" name="Group 20"/>
          <p:cNvGrpSpPr>
            <a:grpSpLocks noChangeAspect="1"/>
          </p:cNvGrpSpPr>
          <p:nvPr/>
        </p:nvGrpSpPr>
        <p:grpSpPr>
          <a:xfrm>
            <a:off x="2050408" y="5818786"/>
            <a:ext cx="108202" cy="108202"/>
            <a:chOff x="3491880" y="4399369"/>
            <a:chExt cx="288032" cy="288032"/>
          </a:xfrm>
        </p:grpSpPr>
        <p:sp>
          <p:nvSpPr>
            <p:cNvPr id="22" name="Rectangle 21"/>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3" name="Straight Connector 22"/>
            <p:cNvCxnSpPr>
              <a:stCxn id="22" idx="1"/>
              <a:endCxn id="22"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a:stCxn id="22" idx="2"/>
              <a:endCxn id="22"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6" name="Group 25"/>
          <p:cNvGrpSpPr>
            <a:grpSpLocks noChangeAspect="1"/>
          </p:cNvGrpSpPr>
          <p:nvPr/>
        </p:nvGrpSpPr>
        <p:grpSpPr>
          <a:xfrm>
            <a:off x="2050408" y="6093106"/>
            <a:ext cx="108202" cy="108202"/>
            <a:chOff x="3491880" y="4399369"/>
            <a:chExt cx="288032" cy="288032"/>
          </a:xfrm>
        </p:grpSpPr>
        <p:sp>
          <p:nvSpPr>
            <p:cNvPr id="27" name="Rectangle 26"/>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8" name="Straight Connector 27"/>
            <p:cNvCxnSpPr>
              <a:stCxn id="27" idx="1"/>
              <a:endCxn id="27"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a:stCxn id="27" idx="2"/>
              <a:endCxn id="27"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0" name="Rectangle 29"/>
          <p:cNvSpPr/>
          <p:nvPr/>
        </p:nvSpPr>
        <p:spPr>
          <a:xfrm>
            <a:off x="6827428" y="3068960"/>
            <a:ext cx="4011408" cy="2067233"/>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dirty="0">
                <a:latin typeface="微软雅黑" panose="020B0503020204020204" pitchFamily="34" charset="-122"/>
                <a:ea typeface="微软雅黑" panose="020B0503020204020204" pitchFamily="34" charset="-122"/>
              </a:rPr>
              <a:t>M</a:t>
            </a:r>
            <a:r>
              <a:rPr lang="zh-CN" altLang="en-US" sz="1400" dirty="0">
                <a:latin typeface="微软雅黑" panose="020B0503020204020204" pitchFamily="34" charset="-122"/>
                <a:ea typeface="微软雅黑" panose="020B0503020204020204" pitchFamily="34" charset="-122"/>
              </a:rPr>
              <a:t>位默认为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时，收到该</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的主机使用</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中包含的</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前缀用于无状态地址自动配置。</a:t>
            </a:r>
            <a:endParaRPr lang="en-US" altLang="zh-CN" sz="1400" dirty="0">
              <a:latin typeface="微软雅黑" panose="020B0503020204020204" pitchFamily="34" charset="-122"/>
              <a:ea typeface="微软雅黑" panose="020B0503020204020204" pitchFamily="34" charset="-122"/>
            </a:endParaRPr>
          </a:p>
          <a:p>
            <a:pPr>
              <a:lnSpc>
                <a:spcPts val="2200"/>
              </a:lnSpc>
            </a:pP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使用如下命令，可将该值设置为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en-US" altLang="zh-CN" sz="1400" dirty="0">
                <a:latin typeface="微软雅黑" panose="020B0503020204020204" pitchFamily="34" charset="-122"/>
                <a:ea typeface="微软雅黑" panose="020B0503020204020204" pitchFamily="34" charset="-122"/>
              </a:rPr>
              <a:t>ipv6 </a:t>
            </a:r>
            <a:r>
              <a:rPr lang="en-US" altLang="zh-CN" sz="1400" dirty="0" err="1">
                <a:latin typeface="微软雅黑" panose="020B0503020204020204" pitchFamily="34" charset="-122"/>
                <a:ea typeface="微软雅黑" panose="020B0503020204020204" pitchFamily="34" charset="-122"/>
              </a:rPr>
              <a:t>nd</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autoconfig</a:t>
            </a:r>
            <a:r>
              <a:rPr lang="en-US" altLang="zh-CN" sz="1400" dirty="0">
                <a:latin typeface="微软雅黑" panose="020B0503020204020204" pitchFamily="34" charset="-122"/>
                <a:ea typeface="微软雅黑" panose="020B0503020204020204" pitchFamily="34" charset="-122"/>
              </a:rPr>
              <a:t> managed-address-flag </a:t>
            </a:r>
          </a:p>
          <a:p>
            <a:pPr>
              <a:lnSpc>
                <a:spcPts val="2200"/>
              </a:lnSpc>
            </a:pPr>
            <a:r>
              <a:rPr lang="zh-CN" altLang="en-US" sz="1400" dirty="0">
                <a:latin typeface="微软雅黑" panose="020B0503020204020204" pitchFamily="34" charset="-122"/>
                <a:ea typeface="微软雅黑" panose="020B0503020204020204" pitchFamily="34" charset="-122"/>
              </a:rPr>
              <a:t>当该值为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时，收到该</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的主机将采用有状态自动配置，也就是</a:t>
            </a:r>
            <a:r>
              <a:rPr lang="en-US" altLang="zh-CN" sz="1400" dirty="0">
                <a:latin typeface="微软雅黑" panose="020B0503020204020204" pitchFamily="34" charset="-122"/>
                <a:ea typeface="微软雅黑" panose="020B0503020204020204" pitchFamily="34" charset="-122"/>
              </a:rPr>
              <a:t>DHCPv6</a:t>
            </a:r>
            <a:r>
              <a:rPr lang="zh-CN" altLang="en-US" sz="1400" dirty="0">
                <a:latin typeface="微软雅黑" panose="020B0503020204020204" pitchFamily="34" charset="-122"/>
                <a:ea typeface="微软雅黑" panose="020B0503020204020204" pitchFamily="34" charset="-122"/>
              </a:rPr>
              <a:t>的方式来获取</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a:t>
            </a:r>
          </a:p>
        </p:txBody>
      </p:sp>
      <p:cxnSp>
        <p:nvCxnSpPr>
          <p:cNvPr id="31" name="Straight Arrow Connector 30"/>
          <p:cNvCxnSpPr/>
          <p:nvPr/>
        </p:nvCxnSpPr>
        <p:spPr bwMode="auto">
          <a:xfrm flipH="1">
            <a:off x="6023992" y="3229513"/>
            <a:ext cx="792088"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
        <p:nvSpPr>
          <p:cNvPr id="25" name="Rectangle 29">
            <a:extLst>
              <a:ext uri="{FF2B5EF4-FFF2-40B4-BE49-F238E27FC236}">
                <a16:creationId xmlns:a16="http://schemas.microsoft.com/office/drawing/2014/main" id="{EA79C04D-A8A9-4A08-A701-919024B4BCA9}"/>
              </a:ext>
            </a:extLst>
          </p:cNvPr>
          <p:cNvSpPr/>
          <p:nvPr/>
        </p:nvSpPr>
        <p:spPr>
          <a:xfrm>
            <a:off x="6816080" y="1944697"/>
            <a:ext cx="4011408" cy="938719"/>
          </a:xfrm>
          <a:prstGeom prst="rect">
            <a:avLst/>
          </a:prstGeom>
          <a:solidFill>
            <a:srgbClr val="FFFFCC"/>
          </a:solidFill>
          <a:ln w="28575">
            <a:solidFill>
              <a:srgbClr val="C00000"/>
            </a:solidFill>
          </a:ln>
        </p:spPr>
        <p:txBody>
          <a:bodyPr wrap="square">
            <a:spAutoFit/>
          </a:bodyPr>
          <a:lstStyle/>
          <a:p>
            <a:pPr>
              <a:lnSpc>
                <a:spcPts val="2200"/>
              </a:lnSpc>
            </a:pPr>
            <a:r>
              <a:rPr lang="zh-CN" altLang="en-US" sz="1400" dirty="0">
                <a:latin typeface="微软雅黑" panose="020B0503020204020204" pitchFamily="34" charset="-122"/>
                <a:ea typeface="微软雅黑" panose="020B0503020204020204" pitchFamily="34" charset="-122"/>
              </a:rPr>
              <a:t>该字段用于帮助主机完成跳数限制。当</a:t>
            </a:r>
            <a:r>
              <a:rPr lang="en-US" altLang="zh-CN" sz="1400" dirty="0">
                <a:latin typeface="微软雅黑" panose="020B0503020204020204" pitchFamily="34" charset="-122"/>
                <a:ea typeface="微软雅黑" panose="020B0503020204020204" pitchFamily="34" charset="-122"/>
              </a:rPr>
              <a:t>PC</a:t>
            </a:r>
            <a:r>
              <a:rPr lang="zh-CN" altLang="en-US" sz="1400" dirty="0">
                <a:latin typeface="微软雅黑" panose="020B0503020204020204" pitchFamily="34" charset="-122"/>
                <a:ea typeface="微软雅黑" panose="020B0503020204020204" pitchFamily="34" charset="-122"/>
              </a:rPr>
              <a:t>使用该</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通告的前缀构建</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地址后，该</a:t>
            </a:r>
            <a:r>
              <a:rPr lang="en-US" altLang="zh-CN" sz="1400" dirty="0">
                <a:latin typeface="微软雅黑" panose="020B0503020204020204" pitchFamily="34" charset="-122"/>
                <a:ea typeface="微软雅黑" panose="020B0503020204020204" pitchFamily="34" charset="-122"/>
              </a:rPr>
              <a:t>PC</a:t>
            </a:r>
            <a:r>
              <a:rPr lang="zh-CN" altLang="en-US" sz="1400" dirty="0">
                <a:latin typeface="微软雅黑" panose="020B0503020204020204" pitchFamily="34" charset="-122"/>
                <a:ea typeface="微软雅黑" panose="020B0503020204020204" pitchFamily="34" charset="-122"/>
              </a:rPr>
              <a:t>发送的</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报文的跳数限制被设置为该值（</a:t>
            </a:r>
            <a:r>
              <a:rPr lang="en-US" altLang="zh-CN" sz="1400" dirty="0">
                <a:latin typeface="微软雅黑" panose="020B0503020204020204" pitchFamily="34" charset="-122"/>
                <a:ea typeface="微软雅黑" panose="020B0503020204020204" pitchFamily="34" charset="-122"/>
              </a:rPr>
              <a:t>64</a:t>
            </a:r>
            <a:r>
              <a:rPr lang="zh-CN" altLang="en-US" sz="1400" dirty="0">
                <a:latin typeface="微软雅黑" panose="020B0503020204020204" pitchFamily="34" charset="-122"/>
                <a:ea typeface="微软雅黑" panose="020B0503020204020204" pitchFamily="34" charset="-122"/>
              </a:rPr>
              <a:t>）。</a:t>
            </a:r>
          </a:p>
        </p:txBody>
      </p:sp>
      <p:cxnSp>
        <p:nvCxnSpPr>
          <p:cNvPr id="32" name="Straight Arrow Connector 30">
            <a:extLst>
              <a:ext uri="{FF2B5EF4-FFF2-40B4-BE49-F238E27FC236}">
                <a16:creationId xmlns:a16="http://schemas.microsoft.com/office/drawing/2014/main" id="{E856DD4B-8DC9-4D07-B2FA-873D883D7BDF}"/>
              </a:ext>
            </a:extLst>
          </p:cNvPr>
          <p:cNvCxnSpPr/>
          <p:nvPr/>
        </p:nvCxnSpPr>
        <p:spPr bwMode="auto">
          <a:xfrm flipH="1">
            <a:off x="4115780" y="2636912"/>
            <a:ext cx="2700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254567846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消息中的</a:t>
            </a:r>
            <a:r>
              <a:rPr lang="en-US" altLang="zh-CN" dirty="0"/>
              <a:t>Flags</a:t>
            </a:r>
            <a:r>
              <a:rPr lang="zh-CN" altLang="en-US" dirty="0"/>
              <a:t>字段 </a:t>
            </a:r>
            <a:r>
              <a:rPr lang="en-US" altLang="zh-CN" dirty="0"/>
              <a:t>(2)</a:t>
            </a:r>
            <a:endParaRPr lang="zh-CN" altLang="en-US" dirty="0"/>
          </a:p>
        </p:txBody>
      </p:sp>
      <p:graphicFrame>
        <p:nvGraphicFramePr>
          <p:cNvPr id="33" name="Table 7">
            <a:extLst>
              <a:ext uri="{FF2B5EF4-FFF2-40B4-BE49-F238E27FC236}">
                <a16:creationId xmlns:a16="http://schemas.microsoft.com/office/drawing/2014/main" id="{317BA4C5-85B9-4210-8439-55EDE44E5F06}"/>
              </a:ext>
            </a:extLst>
          </p:cNvPr>
          <p:cNvGraphicFramePr>
            <a:graphicFrameLocks noGrp="1"/>
          </p:cNvGraphicFramePr>
          <p:nvPr>
            <p:extLst>
              <p:ext uri="{D42A27DB-BD31-4B8C-83A1-F6EECF244321}">
                <p14:modId xmlns:p14="http://schemas.microsoft.com/office/powerpoint/2010/main" val="2897240867"/>
              </p:ext>
            </p:extLst>
          </p:nvPr>
        </p:nvGraphicFramePr>
        <p:xfrm>
          <a:off x="1955540" y="1252722"/>
          <a:ext cx="4140460" cy="5129036"/>
        </p:xfrm>
        <a:graphic>
          <a:graphicData uri="http://schemas.openxmlformats.org/drawingml/2006/table">
            <a:tbl>
              <a:tblPr firstRow="1" bandRow="1">
                <a:tableStyleId>{5940675A-B579-460E-94D1-54222C63F5DA}</a:tableStyleId>
              </a:tblPr>
              <a:tblGrid>
                <a:gridCol w="4140460">
                  <a:extLst>
                    <a:ext uri="{9D8B030D-6E8A-4147-A177-3AD203B41FA5}">
                      <a16:colId xmlns:a16="http://schemas.microsoft.com/office/drawing/2014/main" val="20000"/>
                    </a:ext>
                  </a:extLst>
                </a:gridCol>
              </a:tblGrid>
              <a:tr h="301708">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1708">
                <a:tc>
                  <a:txBody>
                    <a:bodyPr/>
                    <a:lstStyle/>
                    <a:p>
                      <a:r>
                        <a:rPr lang="en-US" altLang="zh-CN" sz="1200">
                          <a:latin typeface="微软雅黑" panose="020B0503020204020204" pitchFamily="34" charset="-122"/>
                          <a:ea typeface="微软雅黑" panose="020B0503020204020204" pitchFamily="34" charset="-122"/>
                        </a:rPr>
                        <a:t>Type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134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Router advertisement</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1708">
                <a:tc>
                  <a:txBody>
                    <a:bodyPr/>
                    <a:lstStyle/>
                    <a:p>
                      <a:r>
                        <a:rPr lang="en-US" altLang="zh-CN" sz="1200" dirty="0">
                          <a:latin typeface="微软雅黑" panose="020B0503020204020204" pitchFamily="34" charset="-122"/>
                          <a:ea typeface="微软雅黑" panose="020B0503020204020204" pitchFamily="34" charset="-122"/>
                        </a:rPr>
                        <a:t>Code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1708">
                <a:tc>
                  <a:txBody>
                    <a:bodyPr/>
                    <a:lstStyle/>
                    <a:p>
                      <a:r>
                        <a:rPr lang="en-US" altLang="zh-CN" sz="1200" dirty="0">
                          <a:latin typeface="微软雅黑" panose="020B0503020204020204" pitchFamily="34" charset="-122"/>
                          <a:ea typeface="微软雅黑" panose="020B0503020204020204" pitchFamily="34" charset="-122"/>
                        </a:rPr>
                        <a:t>Checksum</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0x4a68 [Correct]</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1708">
                <a:tc>
                  <a:txBody>
                    <a:bodyPr/>
                    <a:lstStyle/>
                    <a:p>
                      <a:r>
                        <a:rPr lang="en-US" altLang="zh-CN" sz="1200" b="0" dirty="0">
                          <a:solidFill>
                            <a:schemeClr val="tx1"/>
                          </a:solidFill>
                          <a:latin typeface="微软雅黑" panose="020B0503020204020204" pitchFamily="34" charset="-122"/>
                          <a:ea typeface="微软雅黑" panose="020B0503020204020204" pitchFamily="34" charset="-122"/>
                        </a:rPr>
                        <a:t>Cur Hop Limit</a:t>
                      </a:r>
                      <a:r>
                        <a:rPr lang="zh-CN" altLang="en-US" sz="1200" b="0" dirty="0">
                          <a:solidFill>
                            <a:schemeClr val="tx1"/>
                          </a:solidFill>
                          <a:latin typeface="微软雅黑" panose="020B0503020204020204" pitchFamily="34" charset="-122"/>
                          <a:ea typeface="微软雅黑" panose="020B0503020204020204" pitchFamily="34" charset="-122"/>
                        </a:rPr>
                        <a:t>：</a:t>
                      </a:r>
                      <a:r>
                        <a:rPr lang="en-US" altLang="zh-CN" sz="1200" b="0" dirty="0">
                          <a:solidFill>
                            <a:schemeClr val="tx1"/>
                          </a:solidFill>
                          <a:latin typeface="微软雅黑" panose="020B0503020204020204" pitchFamily="34" charset="-122"/>
                          <a:ea typeface="微软雅黑" panose="020B0503020204020204" pitchFamily="34" charset="-122"/>
                        </a:rPr>
                        <a:t>64</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1708">
                <a:tc>
                  <a:txBody>
                    <a:bodyPr/>
                    <a:lstStyle/>
                    <a:p>
                      <a:r>
                        <a:rPr lang="en-US" altLang="zh-CN" sz="1200">
                          <a:latin typeface="微软雅黑" panose="020B0503020204020204" pitchFamily="34" charset="-122"/>
                          <a:ea typeface="微软雅黑" panose="020B0503020204020204" pitchFamily="34" charset="-122"/>
                        </a:rPr>
                        <a:t>Flags</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0x00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1708">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     </a:t>
                      </a:r>
                      <a:r>
                        <a:rPr lang="en-US" altLang="zh-CN" sz="1200" b="0" dirty="0">
                          <a:solidFill>
                            <a:schemeClr val="tx1"/>
                          </a:solidFill>
                          <a:latin typeface="微软雅黑" panose="020B0503020204020204" pitchFamily="34" charset="-122"/>
                          <a:ea typeface="微软雅黑" panose="020B0503020204020204" pitchFamily="34" charset="-122"/>
                        </a:rPr>
                        <a:t>0 . . .  . . . .  = Managed address configuration</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1708">
                <a:tc>
                  <a:txBody>
                    <a:bodyPr/>
                    <a:lstStyle/>
                    <a:p>
                      <a:r>
                        <a:rPr lang="en-US" altLang="zh-CN" sz="1200" b="1" kern="1200" dirty="0">
                          <a:solidFill>
                            <a:srgbClr val="C00000"/>
                          </a:solidFill>
                          <a:latin typeface="微软雅黑" panose="020B0503020204020204" pitchFamily="34" charset="-122"/>
                          <a:ea typeface="微软雅黑" panose="020B0503020204020204" pitchFamily="34" charset="-122"/>
                          <a:cs typeface="+mn-cs"/>
                        </a:rPr>
                        <a:t>     </a:t>
                      </a:r>
                      <a:r>
                        <a:rPr lang="en-US" altLang="zh-CN" sz="1200" b="1" dirty="0">
                          <a:latin typeface="微软雅黑" panose="020B0503020204020204" pitchFamily="34" charset="-122"/>
                          <a:ea typeface="微软雅黑" panose="020B0503020204020204" pitchFamily="34" charset="-122"/>
                        </a:rPr>
                        <a:t>. </a:t>
                      </a:r>
                      <a:r>
                        <a:rPr lang="en-US" altLang="zh-CN" sz="1200" b="1" dirty="0">
                          <a:solidFill>
                            <a:srgbClr val="C00000"/>
                          </a:solidFill>
                          <a:latin typeface="微软雅黑" panose="020B0503020204020204" pitchFamily="34" charset="-122"/>
                          <a:ea typeface="微软雅黑" panose="020B0503020204020204" pitchFamily="34" charset="-122"/>
                        </a:rPr>
                        <a:t>0 . .  . . . .  = Other Configuration</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1708">
                <a:tc>
                  <a:txBody>
                    <a:bodyPr/>
                    <a:lstStyle/>
                    <a:p>
                      <a:r>
                        <a:rPr lang="en-US" altLang="zh-CN" sz="1200" b="1" dirty="0">
                          <a:latin typeface="微软雅黑" panose="020B0503020204020204" pitchFamily="34" charset="-122"/>
                          <a:ea typeface="微软雅黑" panose="020B0503020204020204" pitchFamily="34" charset="-122"/>
                        </a:rPr>
                        <a:t>     . . </a:t>
                      </a:r>
                      <a:r>
                        <a:rPr lang="en-US" altLang="zh-CN" sz="1200" b="0" dirty="0">
                          <a:latin typeface="微软雅黑" panose="020B0503020204020204" pitchFamily="34" charset="-122"/>
                          <a:ea typeface="微软雅黑" panose="020B0503020204020204" pitchFamily="34" charset="-122"/>
                        </a:rPr>
                        <a:t>0</a:t>
                      </a:r>
                      <a:r>
                        <a:rPr lang="en-US" altLang="zh-CN" sz="1200" b="1" dirty="0">
                          <a:latin typeface="微软雅黑" panose="020B0503020204020204" pitchFamily="34" charset="-122"/>
                          <a:ea typeface="微软雅黑" panose="020B0503020204020204" pitchFamily="34" charset="-122"/>
                        </a:rPr>
                        <a:t> .  . . . .  </a:t>
                      </a:r>
                      <a:r>
                        <a:rPr lang="en-US" altLang="zh-CN" sz="1200" b="0" dirty="0">
                          <a:latin typeface="微软雅黑" panose="020B0503020204020204" pitchFamily="34" charset="-122"/>
                          <a:ea typeface="微软雅黑" panose="020B0503020204020204" pitchFamily="34" charset="-122"/>
                        </a:rPr>
                        <a:t>= Home Agent</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1708">
                <a:tc>
                  <a:txBody>
                    <a:bodyPr/>
                    <a:lstStyle/>
                    <a:p>
                      <a:r>
                        <a:rPr lang="en-US" altLang="zh-CN" sz="1200" b="1" dirty="0">
                          <a:latin typeface="微软雅黑" panose="020B0503020204020204" pitchFamily="34" charset="-122"/>
                          <a:ea typeface="微软雅黑" panose="020B0503020204020204" pitchFamily="34" charset="-122"/>
                        </a:rPr>
                        <a:t>     . . . </a:t>
                      </a:r>
                      <a:r>
                        <a:rPr lang="en-US" altLang="zh-CN" sz="1200" b="0" dirty="0">
                          <a:latin typeface="微软雅黑" panose="020B0503020204020204" pitchFamily="34" charset="-122"/>
                          <a:ea typeface="微软雅黑" panose="020B0503020204020204" pitchFamily="34" charset="-122"/>
                        </a:rPr>
                        <a:t>00</a:t>
                      </a:r>
                      <a:r>
                        <a:rPr lang="en-US" altLang="zh-CN" sz="1200" b="1" dirty="0">
                          <a:latin typeface="微软雅黑" panose="020B0503020204020204" pitchFamily="34" charset="-122"/>
                          <a:ea typeface="微软雅黑" panose="020B0503020204020204" pitchFamily="34" charset="-122"/>
                        </a:rPr>
                        <a:t>  . . .  </a:t>
                      </a:r>
                      <a:r>
                        <a:rPr lang="en-US" altLang="zh-CN" sz="1200" b="0" dirty="0">
                          <a:latin typeface="微软雅黑" panose="020B0503020204020204" pitchFamily="34" charset="-122"/>
                          <a:ea typeface="微软雅黑" panose="020B0503020204020204" pitchFamily="34" charset="-122"/>
                        </a:rPr>
                        <a:t>= Router Preference: Medium</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1708">
                <a:tc>
                  <a:txBody>
                    <a:bodyPr/>
                    <a:lstStyle/>
                    <a:p>
                      <a:r>
                        <a:rPr lang="en-US" altLang="zh-CN" sz="1200" b="1" dirty="0">
                          <a:latin typeface="微软雅黑" panose="020B0503020204020204" pitchFamily="34" charset="-122"/>
                          <a:ea typeface="微软雅黑" panose="020B0503020204020204" pitchFamily="34" charset="-122"/>
                        </a:rPr>
                        <a:t>     . . . .  .</a:t>
                      </a:r>
                      <a:r>
                        <a:rPr lang="en-US" altLang="zh-CN" sz="1200" b="1" baseline="0" dirty="0">
                          <a:latin typeface="微软雅黑" panose="020B0503020204020204" pitchFamily="34" charset="-122"/>
                          <a:ea typeface="微软雅黑" panose="020B0503020204020204" pitchFamily="34" charset="-122"/>
                        </a:rPr>
                        <a:t> </a:t>
                      </a:r>
                      <a:r>
                        <a:rPr lang="en-US" altLang="zh-CN" sz="1200" b="0" baseline="0" dirty="0">
                          <a:latin typeface="微软雅黑" panose="020B0503020204020204" pitchFamily="34" charset="-122"/>
                          <a:ea typeface="微软雅黑" panose="020B0503020204020204" pitchFamily="34" charset="-122"/>
                        </a:rPr>
                        <a:t>0</a:t>
                      </a:r>
                      <a:r>
                        <a:rPr lang="en-US" altLang="zh-CN" sz="1200" b="1" baseline="0" dirty="0">
                          <a:latin typeface="微软雅黑" panose="020B0503020204020204" pitchFamily="34" charset="-122"/>
                          <a:ea typeface="微软雅黑" panose="020B0503020204020204" pitchFamily="34" charset="-122"/>
                        </a:rPr>
                        <a:t> . .  </a:t>
                      </a:r>
                      <a:r>
                        <a:rPr lang="en-US" altLang="zh-CN" sz="1200" b="0" baseline="0" dirty="0">
                          <a:latin typeface="微软雅黑" panose="020B0503020204020204" pitchFamily="34" charset="-122"/>
                          <a:ea typeface="微软雅黑" panose="020B0503020204020204" pitchFamily="34" charset="-122"/>
                        </a:rPr>
                        <a:t>= Proxy</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1708">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Router Lifetime</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1800</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01708">
                <a:tc>
                  <a:txBody>
                    <a:bodyPr/>
                    <a:lstStyle/>
                    <a:p>
                      <a:r>
                        <a:rPr lang="en-US" altLang="zh-CN" sz="1200">
                          <a:latin typeface="微软雅黑" panose="020B0503020204020204" pitchFamily="34" charset="-122"/>
                          <a:ea typeface="微软雅黑" panose="020B0503020204020204" pitchFamily="34" charset="-122"/>
                        </a:rPr>
                        <a:t>Reachable time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01708">
                <a:tc>
                  <a:txBody>
                    <a:bodyPr/>
                    <a:lstStyle/>
                    <a:p>
                      <a:r>
                        <a:rPr lang="en-US" altLang="zh-CN" sz="1200">
                          <a:latin typeface="微软雅黑" panose="020B0503020204020204" pitchFamily="34" charset="-122"/>
                          <a:ea typeface="微软雅黑" panose="020B0503020204020204" pitchFamily="34" charset="-122"/>
                        </a:rPr>
                        <a:t>Retrans</a:t>
                      </a:r>
                      <a:r>
                        <a:rPr lang="en-US" altLang="zh-CN" sz="1200" baseline="0">
                          <a:latin typeface="微软雅黑" panose="020B0503020204020204" pitchFamily="34" charset="-122"/>
                          <a:ea typeface="微软雅黑" panose="020B0503020204020204" pitchFamily="34" charset="-122"/>
                        </a:rPr>
                        <a:t> timer</a:t>
                      </a:r>
                      <a:r>
                        <a:rPr lang="zh-CN" altLang="en-US" sz="1200" baseline="0">
                          <a:latin typeface="微软雅黑" panose="020B0503020204020204" pitchFamily="34" charset="-122"/>
                          <a:ea typeface="微软雅黑" panose="020B0503020204020204" pitchFamily="34" charset="-122"/>
                        </a:rPr>
                        <a:t>：</a:t>
                      </a:r>
                      <a:r>
                        <a:rPr lang="en-US" altLang="zh-CN" sz="1200" baseline="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01708">
                <a:tc>
                  <a:txBody>
                    <a:bodyPr/>
                    <a:lstStyle/>
                    <a:p>
                      <a:r>
                        <a:rPr lang="en-US" altLang="zh-CN" sz="1200">
                          <a:latin typeface="微软雅黑" panose="020B0503020204020204" pitchFamily="34" charset="-122"/>
                          <a:ea typeface="微软雅黑" panose="020B0503020204020204" pitchFamily="34" charset="-122"/>
                        </a:rPr>
                        <a:t>ICMPv6 Option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Source Link-layer address</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01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MTU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301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34" name="Group 14">
            <a:extLst>
              <a:ext uri="{FF2B5EF4-FFF2-40B4-BE49-F238E27FC236}">
                <a16:creationId xmlns:a16="http://schemas.microsoft.com/office/drawing/2014/main" id="{7E0F1D7B-7835-40FF-9FB0-202F9F6B2C76}"/>
              </a:ext>
            </a:extLst>
          </p:cNvPr>
          <p:cNvGrpSpPr>
            <a:grpSpLocks noChangeAspect="1"/>
          </p:cNvGrpSpPr>
          <p:nvPr/>
        </p:nvGrpSpPr>
        <p:grpSpPr>
          <a:xfrm>
            <a:off x="2050408" y="2883416"/>
            <a:ext cx="108202" cy="108202"/>
            <a:chOff x="3491880" y="4399369"/>
            <a:chExt cx="288032" cy="288032"/>
          </a:xfrm>
        </p:grpSpPr>
        <p:sp>
          <p:nvSpPr>
            <p:cNvPr id="35" name="Rectangle 8">
              <a:extLst>
                <a:ext uri="{FF2B5EF4-FFF2-40B4-BE49-F238E27FC236}">
                  <a16:creationId xmlns:a16="http://schemas.microsoft.com/office/drawing/2014/main" id="{8A33E74D-44AD-4D54-811A-C1B5F77F472C}"/>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6" name="Straight Connector 10">
              <a:extLst>
                <a:ext uri="{FF2B5EF4-FFF2-40B4-BE49-F238E27FC236}">
                  <a16:creationId xmlns:a16="http://schemas.microsoft.com/office/drawing/2014/main" id="{EB91DF34-C376-49FE-9009-A295E9B0CA54}"/>
                </a:ext>
              </a:extLst>
            </p:cNvPr>
            <p:cNvCxnSpPr>
              <a:stCxn id="35" idx="1"/>
              <a:endCxn id="35"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7" name="Group 16">
            <a:extLst>
              <a:ext uri="{FF2B5EF4-FFF2-40B4-BE49-F238E27FC236}">
                <a16:creationId xmlns:a16="http://schemas.microsoft.com/office/drawing/2014/main" id="{4C0C97AF-2743-4315-926B-6ED3D48C5E9A}"/>
              </a:ext>
            </a:extLst>
          </p:cNvPr>
          <p:cNvGrpSpPr>
            <a:grpSpLocks noChangeAspect="1"/>
          </p:cNvGrpSpPr>
          <p:nvPr/>
        </p:nvGrpSpPr>
        <p:grpSpPr>
          <a:xfrm>
            <a:off x="2050408" y="5497076"/>
            <a:ext cx="108202" cy="108202"/>
            <a:chOff x="3491880" y="4399369"/>
            <a:chExt cx="288032" cy="288032"/>
          </a:xfrm>
        </p:grpSpPr>
        <p:sp>
          <p:nvSpPr>
            <p:cNvPr id="38" name="Rectangle 17">
              <a:extLst>
                <a:ext uri="{FF2B5EF4-FFF2-40B4-BE49-F238E27FC236}">
                  <a16:creationId xmlns:a16="http://schemas.microsoft.com/office/drawing/2014/main" id="{8953D03F-64EC-43EE-827F-39B3ECF2C4C0}"/>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9" name="Straight Connector 18">
              <a:extLst>
                <a:ext uri="{FF2B5EF4-FFF2-40B4-BE49-F238E27FC236}">
                  <a16:creationId xmlns:a16="http://schemas.microsoft.com/office/drawing/2014/main" id="{099CAE91-34D0-47F3-8905-B69D52EDF148}"/>
                </a:ext>
              </a:extLst>
            </p:cNvPr>
            <p:cNvCxnSpPr>
              <a:stCxn id="38" idx="1"/>
              <a:endCxn id="38"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0" name="Straight Connector 19">
              <a:extLst>
                <a:ext uri="{FF2B5EF4-FFF2-40B4-BE49-F238E27FC236}">
                  <a16:creationId xmlns:a16="http://schemas.microsoft.com/office/drawing/2014/main" id="{17B2EAC8-379A-4C04-9632-4E1FE94C4227}"/>
                </a:ext>
              </a:extLst>
            </p:cNvPr>
            <p:cNvCxnSpPr>
              <a:stCxn id="38" idx="2"/>
              <a:endCxn id="38"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1" name="Group 20">
            <a:extLst>
              <a:ext uri="{FF2B5EF4-FFF2-40B4-BE49-F238E27FC236}">
                <a16:creationId xmlns:a16="http://schemas.microsoft.com/office/drawing/2014/main" id="{6810FB27-CAF7-46FD-9314-1ED95F701F01}"/>
              </a:ext>
            </a:extLst>
          </p:cNvPr>
          <p:cNvGrpSpPr>
            <a:grpSpLocks noChangeAspect="1"/>
          </p:cNvGrpSpPr>
          <p:nvPr/>
        </p:nvGrpSpPr>
        <p:grpSpPr>
          <a:xfrm>
            <a:off x="2050408" y="5771396"/>
            <a:ext cx="108202" cy="108202"/>
            <a:chOff x="3491880" y="4399369"/>
            <a:chExt cx="288032" cy="288032"/>
          </a:xfrm>
        </p:grpSpPr>
        <p:sp>
          <p:nvSpPr>
            <p:cNvPr id="42" name="Rectangle 21">
              <a:extLst>
                <a:ext uri="{FF2B5EF4-FFF2-40B4-BE49-F238E27FC236}">
                  <a16:creationId xmlns:a16="http://schemas.microsoft.com/office/drawing/2014/main" id="{3B86C80B-7E37-4242-B919-72D2C568A327}"/>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43" name="Straight Connector 22">
              <a:extLst>
                <a:ext uri="{FF2B5EF4-FFF2-40B4-BE49-F238E27FC236}">
                  <a16:creationId xmlns:a16="http://schemas.microsoft.com/office/drawing/2014/main" id="{B47C8E05-2B68-4623-AB1C-A031EB2A67C0}"/>
                </a:ext>
              </a:extLst>
            </p:cNvPr>
            <p:cNvCxnSpPr>
              <a:stCxn id="42" idx="1"/>
              <a:endCxn id="42"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 name="Straight Connector 23">
              <a:extLst>
                <a:ext uri="{FF2B5EF4-FFF2-40B4-BE49-F238E27FC236}">
                  <a16:creationId xmlns:a16="http://schemas.microsoft.com/office/drawing/2014/main" id="{8BBFB207-BEF3-4324-886C-D31F36E2DDCC}"/>
                </a:ext>
              </a:extLst>
            </p:cNvPr>
            <p:cNvCxnSpPr>
              <a:stCxn id="42" idx="2"/>
              <a:endCxn id="42"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5" name="Group 25">
            <a:extLst>
              <a:ext uri="{FF2B5EF4-FFF2-40B4-BE49-F238E27FC236}">
                <a16:creationId xmlns:a16="http://schemas.microsoft.com/office/drawing/2014/main" id="{67430877-78EB-4445-B42F-D1C99AB2232D}"/>
              </a:ext>
            </a:extLst>
          </p:cNvPr>
          <p:cNvGrpSpPr>
            <a:grpSpLocks noChangeAspect="1"/>
          </p:cNvGrpSpPr>
          <p:nvPr/>
        </p:nvGrpSpPr>
        <p:grpSpPr>
          <a:xfrm>
            <a:off x="2050408" y="6045716"/>
            <a:ext cx="108202" cy="108202"/>
            <a:chOff x="3491880" y="4399369"/>
            <a:chExt cx="288032" cy="288032"/>
          </a:xfrm>
        </p:grpSpPr>
        <p:sp>
          <p:nvSpPr>
            <p:cNvPr id="46" name="Rectangle 26">
              <a:extLst>
                <a:ext uri="{FF2B5EF4-FFF2-40B4-BE49-F238E27FC236}">
                  <a16:creationId xmlns:a16="http://schemas.microsoft.com/office/drawing/2014/main" id="{A14C9EAF-9BDD-47F1-91F7-6585F4CE68F1}"/>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47" name="Straight Connector 27">
              <a:extLst>
                <a:ext uri="{FF2B5EF4-FFF2-40B4-BE49-F238E27FC236}">
                  <a16:creationId xmlns:a16="http://schemas.microsoft.com/office/drawing/2014/main" id="{B6221F41-59A5-486E-9968-312D7303922F}"/>
                </a:ext>
              </a:extLst>
            </p:cNvPr>
            <p:cNvCxnSpPr>
              <a:stCxn id="46" idx="1"/>
              <a:endCxn id="4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28">
              <a:extLst>
                <a:ext uri="{FF2B5EF4-FFF2-40B4-BE49-F238E27FC236}">
                  <a16:creationId xmlns:a16="http://schemas.microsoft.com/office/drawing/2014/main" id="{34ED310B-36C9-4AD1-93A2-F4C437A23079}"/>
                </a:ext>
              </a:extLst>
            </p:cNvPr>
            <p:cNvCxnSpPr>
              <a:stCxn id="46" idx="2"/>
              <a:endCxn id="46"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0" name="Rectangle 29"/>
          <p:cNvSpPr/>
          <p:nvPr/>
        </p:nvSpPr>
        <p:spPr>
          <a:xfrm>
            <a:off x="6887900" y="1871727"/>
            <a:ext cx="4011408" cy="2349361"/>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dirty="0">
                <a:latin typeface="微软雅黑" panose="020B0503020204020204" pitchFamily="34" charset="-122"/>
                <a:ea typeface="微软雅黑" panose="020B0503020204020204" pitchFamily="34" charset="-122"/>
              </a:rPr>
              <a:t>Other-Config-Flag</a:t>
            </a:r>
            <a:r>
              <a:rPr lang="zh-CN" altLang="en-US" sz="1400" dirty="0">
                <a:latin typeface="微软雅黑" panose="020B0503020204020204" pitchFamily="34" charset="-122"/>
                <a:ea typeface="微软雅黑" panose="020B0503020204020204" pitchFamily="34" charset="-122"/>
              </a:rPr>
              <a:t>，默认为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，表示主机不应该使用有状态自动配置机制来配置除了</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地址外的其他参数。</a:t>
            </a:r>
            <a:endParaRPr lang="en-US" altLang="zh-CN" sz="1400" dirty="0">
              <a:latin typeface="微软雅黑" panose="020B0503020204020204" pitchFamily="34" charset="-122"/>
              <a:ea typeface="微软雅黑" panose="020B0503020204020204" pitchFamily="34" charset="-122"/>
            </a:endParaRPr>
          </a:p>
          <a:p>
            <a:pPr>
              <a:lnSpc>
                <a:spcPts val="2200"/>
              </a:lnSpc>
            </a:pP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使用命令：</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en-US" altLang="zh-CN" sz="1400" dirty="0">
                <a:latin typeface="微软雅黑" panose="020B0503020204020204" pitchFamily="34" charset="-122"/>
                <a:ea typeface="微软雅黑" panose="020B0503020204020204" pitchFamily="34" charset="-122"/>
              </a:rPr>
              <a:t>ipv6 </a:t>
            </a:r>
            <a:r>
              <a:rPr lang="en-US" altLang="zh-CN" sz="1400" dirty="0" err="1">
                <a:latin typeface="微软雅黑" panose="020B0503020204020204" pitchFamily="34" charset="-122"/>
                <a:ea typeface="微软雅黑" panose="020B0503020204020204" pitchFamily="34" charset="-122"/>
              </a:rPr>
              <a:t>nd</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autoconfig</a:t>
            </a:r>
            <a:r>
              <a:rPr lang="en-US" altLang="zh-CN" sz="1400" dirty="0">
                <a:latin typeface="微软雅黑" panose="020B0503020204020204" pitchFamily="34" charset="-122"/>
                <a:ea typeface="微软雅黑" panose="020B0503020204020204" pitchFamily="34" charset="-122"/>
              </a:rPr>
              <a:t> other-flag</a:t>
            </a:r>
          </a:p>
          <a:p>
            <a:pPr>
              <a:lnSpc>
                <a:spcPts val="2200"/>
              </a:lnSpc>
            </a:pPr>
            <a:r>
              <a:rPr lang="zh-CN" altLang="en-US" sz="1400" dirty="0">
                <a:latin typeface="微软雅黑" panose="020B0503020204020204" pitchFamily="34" charset="-122"/>
                <a:ea typeface="微软雅黑" panose="020B0503020204020204" pitchFamily="34" charset="-122"/>
              </a:rPr>
              <a:t>将该值置</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，则主机需使用</a:t>
            </a:r>
            <a:r>
              <a:rPr lang="en-US" altLang="zh-CN" sz="1400" dirty="0">
                <a:latin typeface="微软雅黑" panose="020B0503020204020204" pitchFamily="34" charset="-122"/>
                <a:ea typeface="微软雅黑" panose="020B0503020204020204" pitchFamily="34" charset="-122"/>
              </a:rPr>
              <a:t>DHCPv6</a:t>
            </a:r>
            <a:r>
              <a:rPr lang="zh-CN" altLang="en-US" sz="1400" dirty="0">
                <a:latin typeface="微软雅黑" panose="020B0503020204020204" pitchFamily="34" charset="-122"/>
                <a:ea typeface="微软雅黑" panose="020B0503020204020204" pitchFamily="34" charset="-122"/>
              </a:rPr>
              <a:t>来配置除了</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地址外的其他信息，如</a:t>
            </a:r>
            <a:r>
              <a:rPr lang="en-US" altLang="zh-CN" sz="1400" dirty="0">
                <a:latin typeface="微软雅黑" panose="020B0503020204020204" pitchFamily="34" charset="-122"/>
                <a:ea typeface="微软雅黑" panose="020B0503020204020204" pitchFamily="34" charset="-122"/>
              </a:rPr>
              <a:t>DNS</a:t>
            </a:r>
            <a:r>
              <a:rPr lang="zh-CN" altLang="en-US" sz="1400" dirty="0">
                <a:latin typeface="微软雅黑" panose="020B0503020204020204" pitchFamily="34" charset="-122"/>
                <a:ea typeface="微软雅黑" panose="020B0503020204020204" pitchFamily="34" charset="-122"/>
              </a:rPr>
              <a:t>，域名等。</a:t>
            </a:r>
          </a:p>
        </p:txBody>
      </p:sp>
      <p:cxnSp>
        <p:nvCxnSpPr>
          <p:cNvPr id="49" name="Straight Arrow Connector 30">
            <a:extLst>
              <a:ext uri="{FF2B5EF4-FFF2-40B4-BE49-F238E27FC236}">
                <a16:creationId xmlns:a16="http://schemas.microsoft.com/office/drawing/2014/main" id="{6B9CF046-5E4B-42E7-9958-03120DF59A3A}"/>
              </a:ext>
            </a:extLst>
          </p:cNvPr>
          <p:cNvCxnSpPr/>
          <p:nvPr/>
        </p:nvCxnSpPr>
        <p:spPr bwMode="auto">
          <a:xfrm flipH="1">
            <a:off x="5195900" y="3537012"/>
            <a:ext cx="1692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
        <p:nvSpPr>
          <p:cNvPr id="50" name="Rectangle 29">
            <a:extLst>
              <a:ext uri="{FF2B5EF4-FFF2-40B4-BE49-F238E27FC236}">
                <a16:creationId xmlns:a16="http://schemas.microsoft.com/office/drawing/2014/main" id="{E3941E60-F895-48EF-A2A0-824EA2CE79AF}"/>
              </a:ext>
            </a:extLst>
          </p:cNvPr>
          <p:cNvSpPr/>
          <p:nvPr/>
        </p:nvSpPr>
        <p:spPr>
          <a:xfrm>
            <a:off x="6887900" y="4329100"/>
            <a:ext cx="4011408" cy="938719"/>
          </a:xfrm>
          <a:prstGeom prst="rect">
            <a:avLst/>
          </a:prstGeom>
          <a:solidFill>
            <a:srgbClr val="FFFFCC"/>
          </a:solidFill>
          <a:ln w="28575">
            <a:solidFill>
              <a:srgbClr val="C00000"/>
            </a:solidFill>
          </a:ln>
        </p:spPr>
        <p:txBody>
          <a:bodyPr wrap="square">
            <a:spAutoFit/>
          </a:bodyPr>
          <a:lstStyle/>
          <a:p>
            <a:pPr>
              <a:lnSpc>
                <a:spcPts val="2200"/>
              </a:lnSpc>
            </a:pPr>
            <a:r>
              <a:rPr lang="zh-CN" altLang="en-US" sz="1400" dirty="0">
                <a:latin typeface="微软雅黑" panose="020B0503020204020204" pitchFamily="34" charset="-122"/>
                <a:ea typeface="微软雅黑" panose="020B0503020204020204" pitchFamily="34" charset="-122"/>
              </a:rPr>
              <a:t>单位是秒，主机将路由器视为缺省路由器的时间。该计时器到计数为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时，该路由器将不会出现在主机的缺省网关列表中。</a:t>
            </a:r>
          </a:p>
        </p:txBody>
      </p:sp>
      <p:cxnSp>
        <p:nvCxnSpPr>
          <p:cNvPr id="51" name="Straight Arrow Connector 30">
            <a:extLst>
              <a:ext uri="{FF2B5EF4-FFF2-40B4-BE49-F238E27FC236}">
                <a16:creationId xmlns:a16="http://schemas.microsoft.com/office/drawing/2014/main" id="{9FCFD946-8C4E-4645-BC69-CFD594B4955D}"/>
              </a:ext>
            </a:extLst>
          </p:cNvPr>
          <p:cNvCxnSpPr/>
          <p:nvPr/>
        </p:nvCxnSpPr>
        <p:spPr bwMode="auto">
          <a:xfrm flipH="1">
            <a:off x="4115780" y="4725144"/>
            <a:ext cx="2772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278951525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a:t>
            </a:r>
            <a:r>
              <a:rPr lang="en-US" altLang="zh-CN" dirty="0"/>
              <a:t>IPv6</a:t>
            </a:r>
            <a:r>
              <a:rPr lang="zh-CN" altLang="en-US" dirty="0"/>
              <a:t>前缀信息的</a:t>
            </a:r>
            <a:r>
              <a:rPr lang="en-US" altLang="zh-CN" dirty="0"/>
              <a:t>Flags</a:t>
            </a:r>
            <a:r>
              <a:rPr lang="zh-CN" altLang="en-US" dirty="0"/>
              <a:t>字段 </a:t>
            </a:r>
            <a:r>
              <a:rPr lang="en-US" altLang="zh-CN" dirty="0"/>
              <a:t>(1)</a:t>
            </a:r>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2571555483"/>
              </p:ext>
            </p:extLst>
          </p:nvPr>
        </p:nvGraphicFramePr>
        <p:xfrm>
          <a:off x="1811524" y="1393852"/>
          <a:ext cx="4860540" cy="4663440"/>
        </p:xfrm>
        <a:graphic>
          <a:graphicData uri="http://schemas.openxmlformats.org/drawingml/2006/table">
            <a:tbl>
              <a:tblPr firstRow="1" bandRow="1">
                <a:tableStyleId>{5940675A-B579-460E-94D1-54222C63F5DA}</a:tableStyleId>
              </a:tblPr>
              <a:tblGrid>
                <a:gridCol w="4860540">
                  <a:extLst>
                    <a:ext uri="{9D8B030D-6E8A-4147-A177-3AD203B41FA5}">
                      <a16:colId xmlns:a16="http://schemas.microsoft.com/office/drawing/2014/main" val="20000"/>
                    </a:ext>
                  </a:extLst>
                </a:gridCol>
              </a:tblGrid>
              <a:tr h="0">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r>
                        <a:rPr lang="en-US" altLang="zh-CN" sz="1200">
                          <a:latin typeface="微软雅黑" panose="020B0503020204020204" pitchFamily="34" charset="-122"/>
                          <a:ea typeface="微软雅黑" panose="020B0503020204020204" pitchFamily="34" charset="-122"/>
                        </a:rPr>
                        <a:t>Type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134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Router advertisement</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US" altLang="zh-CN" sz="1200">
                          <a:latin typeface="微软雅黑" panose="020B0503020204020204" pitchFamily="34" charset="-122"/>
                          <a:ea typeface="微软雅黑" panose="020B0503020204020204" pitchFamily="34" charset="-122"/>
                        </a:rPr>
                        <a:t>Code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US" altLang="zh-CN" sz="1200" dirty="0">
                          <a:solidFill>
                            <a:schemeClr val="bg1">
                              <a:lumMod val="75000"/>
                            </a:schemeClr>
                          </a:solidFill>
                          <a:latin typeface="微软雅黑" panose="020B0503020204020204" pitchFamily="34" charset="-122"/>
                          <a:ea typeface="微软雅黑" panose="020B0503020204020204" pitchFamily="34" charset="-122"/>
                        </a:rPr>
                        <a:t>&lt; </a:t>
                      </a:r>
                      <a:r>
                        <a:rPr lang="zh-CN" altLang="en-US" sz="1200" dirty="0">
                          <a:solidFill>
                            <a:schemeClr val="bg1">
                              <a:lumMod val="75000"/>
                            </a:schemeClr>
                          </a:solidFill>
                          <a:latin typeface="微软雅黑" panose="020B0503020204020204" pitchFamily="34" charset="-122"/>
                          <a:ea typeface="微软雅黑" panose="020B0503020204020204" pitchFamily="34" charset="-122"/>
                        </a:rPr>
                        <a:t>省略部分字段</a:t>
                      </a:r>
                      <a:r>
                        <a:rPr lang="en-US" altLang="zh-CN" sz="1200" dirty="0">
                          <a:solidFill>
                            <a:schemeClr val="bg1">
                              <a:lumMod val="75000"/>
                            </a:schemeClr>
                          </a:solidFill>
                          <a:latin typeface="微软雅黑" panose="020B0503020204020204" pitchFamily="34" charset="-122"/>
                          <a:ea typeface="微软雅黑" panose="020B0503020204020204" pitchFamily="34" charset="-122"/>
                        </a:rPr>
                        <a:t> &gt;</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US" altLang="zh-CN" sz="1200">
                          <a:latin typeface="微软雅黑" panose="020B0503020204020204" pitchFamily="34" charset="-122"/>
                          <a:ea typeface="微软雅黑" panose="020B0503020204020204" pitchFamily="34" charset="-122"/>
                        </a:rPr>
                        <a:t>Retrans</a:t>
                      </a:r>
                      <a:r>
                        <a:rPr lang="en-US" altLang="zh-CN" sz="1200" baseline="0">
                          <a:latin typeface="微软雅黑" panose="020B0503020204020204" pitchFamily="34" charset="-122"/>
                          <a:ea typeface="微软雅黑" panose="020B0503020204020204" pitchFamily="34" charset="-122"/>
                        </a:rPr>
                        <a:t> timer</a:t>
                      </a:r>
                      <a:r>
                        <a:rPr lang="zh-CN" altLang="en-US" sz="1200" baseline="0">
                          <a:latin typeface="微软雅黑" panose="020B0503020204020204" pitchFamily="34" charset="-122"/>
                          <a:ea typeface="微软雅黑" panose="020B0503020204020204" pitchFamily="34" charset="-122"/>
                        </a:rPr>
                        <a:t>：</a:t>
                      </a:r>
                      <a:r>
                        <a:rPr lang="en-US" altLang="zh-CN" sz="1200" baseline="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r>
                        <a:rPr lang="en-US" altLang="zh-CN" sz="1200">
                          <a:latin typeface="微软雅黑" panose="020B0503020204020204" pitchFamily="34" charset="-122"/>
                          <a:ea typeface="微软雅黑" panose="020B0503020204020204" pitchFamily="34" charset="-122"/>
                        </a:rPr>
                        <a:t>ICMPv6 Option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Source Link-layer address</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Type</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Prefi</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x information</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Prefix-Length</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64</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Flagas</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0xc0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dirty="0">
                          <a:solidFill>
                            <a:srgbClr val="C00000"/>
                          </a:solidFill>
                          <a:latin typeface="微软雅黑" panose="020B0503020204020204" pitchFamily="34" charset="-122"/>
                          <a:ea typeface="微软雅黑" panose="020B0503020204020204" pitchFamily="34" charset="-122"/>
                          <a:cs typeface="+mn-cs"/>
                        </a:rPr>
                        <a:t>           1 </a:t>
                      </a:r>
                      <a:r>
                        <a:rPr lang="en-US" altLang="zh-CN" sz="1200" b="1" kern="1200" dirty="0">
                          <a:solidFill>
                            <a:srgbClr val="C00000"/>
                          </a:solidFill>
                          <a:latin typeface="微软雅黑" panose="020B0503020204020204" pitchFamily="34" charset="-122"/>
                          <a:ea typeface="微软雅黑" panose="020B0503020204020204" pitchFamily="34" charset="-122"/>
                          <a:cs typeface="+mn-cs"/>
                        </a:rPr>
                        <a:t>. . .  . . . .  =</a:t>
                      </a:r>
                      <a:r>
                        <a:rPr lang="en-US" altLang="zh-CN" sz="1200" b="1" kern="1200" baseline="0" dirty="0">
                          <a:solidFill>
                            <a:srgbClr val="C00000"/>
                          </a:solidFill>
                          <a:latin typeface="微软雅黑" panose="020B0503020204020204" pitchFamily="34" charset="-122"/>
                          <a:ea typeface="微软雅黑" panose="020B0503020204020204" pitchFamily="34" charset="-122"/>
                          <a:cs typeface="+mn-cs"/>
                        </a:rPr>
                        <a:t> On-Link Flag (L) </a:t>
                      </a:r>
                      <a:r>
                        <a:rPr lang="zh-CN" altLang="en-US" sz="1200" b="1" kern="1200" baseline="0" dirty="0">
                          <a:solidFill>
                            <a:srgbClr val="C00000"/>
                          </a:solidFill>
                          <a:latin typeface="微软雅黑" panose="020B0503020204020204" pitchFamily="34" charset="-122"/>
                          <a:ea typeface="微软雅黑" panose="020B0503020204020204" pitchFamily="34" charset="-122"/>
                          <a:cs typeface="+mn-cs"/>
                        </a:rPr>
                        <a:t>：</a:t>
                      </a:r>
                      <a:r>
                        <a:rPr lang="en-US" altLang="zh-CN" sz="1200" b="1" kern="1200" baseline="0" dirty="0">
                          <a:solidFill>
                            <a:srgbClr val="C00000"/>
                          </a:solidFill>
                          <a:latin typeface="微软雅黑" panose="020B0503020204020204" pitchFamily="34" charset="-122"/>
                          <a:ea typeface="微软雅黑" panose="020B0503020204020204" pitchFamily="34" charset="-122"/>
                          <a:cs typeface="+mn-cs"/>
                        </a:rPr>
                        <a:t>Set</a:t>
                      </a:r>
                      <a:endParaRPr lang="zh-CN" altLang="en-US" sz="1200" b="1" kern="1200" dirty="0">
                        <a:solidFill>
                          <a:srgbClr val="C00000"/>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1"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0" kern="1200">
                          <a:solidFill>
                            <a:schemeClr val="tx1"/>
                          </a:solidFill>
                          <a:latin typeface="微软雅黑" panose="020B0503020204020204" pitchFamily="34" charset="-122"/>
                          <a:ea typeface="微软雅黑" panose="020B0503020204020204" pitchFamily="34" charset="-122"/>
                          <a:cs typeface="+mn-cs"/>
                        </a:rPr>
                        <a:t>1</a:t>
                      </a:r>
                      <a:r>
                        <a:rPr lang="en-US" altLang="zh-CN" sz="1200" b="1" kern="1200">
                          <a:solidFill>
                            <a:schemeClr val="tx1"/>
                          </a:solidFill>
                          <a:latin typeface="微软雅黑" panose="020B0503020204020204" pitchFamily="34" charset="-122"/>
                          <a:ea typeface="微软雅黑" panose="020B0503020204020204" pitchFamily="34" charset="-122"/>
                          <a:cs typeface="+mn-cs"/>
                        </a:rPr>
                        <a:t> . .  . . . .  </a:t>
                      </a:r>
                      <a:r>
                        <a:rPr lang="en-US" altLang="zh-CN" sz="1200" b="0"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Autonomouns Addr-conf flag (A) </a:t>
                      </a:r>
                      <a:r>
                        <a:rPr lang="zh-CN" altLang="en-US" sz="1200" b="0" kern="1200" baseline="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Set</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b="0" kern="1200" baseline="0" dirty="0">
                          <a:solidFill>
                            <a:schemeClr val="tx1"/>
                          </a:solidFill>
                          <a:latin typeface="微软雅黑" panose="020B0503020204020204" pitchFamily="34" charset="-122"/>
                          <a:ea typeface="微软雅黑" panose="020B0503020204020204" pitchFamily="34" charset="-122"/>
                          <a:cs typeface="+mn-cs"/>
                        </a:rPr>
                        <a:t> </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dirty="0">
                          <a:solidFill>
                            <a:schemeClr val="tx1"/>
                          </a:solidFill>
                          <a:latin typeface="微软雅黑" panose="020B0503020204020204" pitchFamily="34" charset="-122"/>
                          <a:ea typeface="微软雅黑" panose="020B0503020204020204" pitchFamily="34" charset="-122"/>
                          <a:cs typeface="+mn-cs"/>
                        </a:rPr>
                        <a:t> </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b="0" kern="1200" dirty="0">
                          <a:solidFill>
                            <a:schemeClr val="tx1"/>
                          </a:solidFill>
                          <a:latin typeface="微软雅黑" panose="020B0503020204020204" pitchFamily="34" charset="-122"/>
                          <a:ea typeface="微软雅黑" panose="020B0503020204020204" pitchFamily="34" charset="-122"/>
                          <a:cs typeface="+mn-cs"/>
                        </a:rPr>
                        <a:t>00 0000</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b="0" kern="1200" dirty="0">
                          <a:solidFill>
                            <a:schemeClr val="tx1"/>
                          </a:solidFill>
                          <a:latin typeface="微软雅黑" panose="020B0503020204020204" pitchFamily="34" charset="-122"/>
                          <a:ea typeface="微软雅黑" panose="020B0503020204020204" pitchFamily="34" charset="-122"/>
                          <a:cs typeface="+mn-cs"/>
                        </a:rPr>
                        <a:t>= Reserved</a:t>
                      </a:r>
                      <a:r>
                        <a:rPr lang="zh-CN" altLang="en-US" sz="1200" b="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b="0"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Valid lifetime </a:t>
                      </a:r>
                      <a:r>
                        <a:rPr lang="zh-CN" altLang="en-US" sz="1200" kern="1200">
                          <a:solidFill>
                            <a:schemeClr val="tx1"/>
                          </a:solidFill>
                          <a:latin typeface="微软雅黑" panose="020B0503020204020204" pitchFamily="34" charset="-122"/>
                          <a:ea typeface="微软雅黑" panose="020B0503020204020204" pitchFamily="34" charset="-122"/>
                          <a:cs typeface="+mn-cs"/>
                        </a:rPr>
                        <a:t>： </a:t>
                      </a:r>
                      <a:r>
                        <a:rPr lang="en-US" altLang="zh-CN" sz="1200" kern="1200">
                          <a:solidFill>
                            <a:schemeClr val="tx1"/>
                          </a:solidFill>
                          <a:latin typeface="微软雅黑" panose="020B0503020204020204" pitchFamily="34" charset="-122"/>
                          <a:ea typeface="微软雅黑" panose="020B0503020204020204" pitchFamily="34" charset="-122"/>
                          <a:cs typeface="+mn-cs"/>
                        </a:rPr>
                        <a:t>2592000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Preferred</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 lifetime</a:t>
                      </a:r>
                      <a:r>
                        <a:rPr lang="zh-CN" altLang="en-US" sz="120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604800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Reserved </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Prefix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2001</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200" b="1"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5" name="Group 4"/>
          <p:cNvGrpSpPr>
            <a:grpSpLocks noChangeAspect="1"/>
          </p:cNvGrpSpPr>
          <p:nvPr/>
        </p:nvGrpSpPr>
        <p:grpSpPr>
          <a:xfrm>
            <a:off x="1906392" y="2739400"/>
            <a:ext cx="108202" cy="108202"/>
            <a:chOff x="3491880" y="4399369"/>
            <a:chExt cx="288032" cy="288032"/>
          </a:xfrm>
        </p:grpSpPr>
        <p:sp>
          <p:nvSpPr>
            <p:cNvPr id="6" name="Rectangle 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7" name="Straight Connector 6"/>
            <p:cNvCxnSpPr>
              <a:stCxn id="6" idx="1"/>
              <a:endCxn id="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 name="Straight Connector 7"/>
            <p:cNvCxnSpPr>
              <a:stCxn id="6" idx="2"/>
              <a:endCxn id="6"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5" name="Group 24"/>
          <p:cNvGrpSpPr>
            <a:grpSpLocks noChangeAspect="1"/>
          </p:cNvGrpSpPr>
          <p:nvPr/>
        </p:nvGrpSpPr>
        <p:grpSpPr>
          <a:xfrm>
            <a:off x="1906392" y="2996952"/>
            <a:ext cx="108202" cy="108202"/>
            <a:chOff x="3491880" y="4399369"/>
            <a:chExt cx="288032" cy="288032"/>
          </a:xfrm>
        </p:grpSpPr>
        <p:sp>
          <p:nvSpPr>
            <p:cNvPr id="26" name="Rectangle 2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7" name="Straight Connector 26"/>
            <p:cNvCxnSpPr>
              <a:stCxn id="26" idx="1"/>
              <a:endCxn id="2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6" name="Group 35"/>
          <p:cNvGrpSpPr>
            <a:grpSpLocks noChangeAspect="1"/>
          </p:cNvGrpSpPr>
          <p:nvPr/>
        </p:nvGrpSpPr>
        <p:grpSpPr>
          <a:xfrm>
            <a:off x="2194678" y="3896862"/>
            <a:ext cx="108202" cy="108202"/>
            <a:chOff x="3491880" y="4399369"/>
            <a:chExt cx="288032" cy="288032"/>
          </a:xfrm>
        </p:grpSpPr>
        <p:sp>
          <p:nvSpPr>
            <p:cNvPr id="37" name="Rectangle 36"/>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8" name="Straight Connector 37"/>
            <p:cNvCxnSpPr>
              <a:stCxn id="37" idx="1"/>
              <a:endCxn id="37"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9" name="Rectangle 38"/>
          <p:cNvSpPr/>
          <p:nvPr/>
        </p:nvSpPr>
        <p:spPr>
          <a:xfrm>
            <a:off x="7207702" y="2672916"/>
            <a:ext cx="4248472" cy="2349361"/>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dirty="0">
                <a:latin typeface="微软雅黑" panose="020B0503020204020204" pitchFamily="34" charset="-122"/>
                <a:ea typeface="微软雅黑" panose="020B0503020204020204" pitchFamily="34" charset="-122"/>
              </a:rPr>
              <a:t>L</a:t>
            </a:r>
            <a:r>
              <a:rPr lang="zh-CN" altLang="en-US" sz="1400" dirty="0">
                <a:latin typeface="微软雅黑" panose="020B0503020204020204" pitchFamily="34" charset="-122"/>
                <a:ea typeface="微软雅黑" panose="020B0503020204020204" pitchFamily="34" charset="-122"/>
              </a:rPr>
              <a:t>比特位（</a:t>
            </a:r>
            <a:r>
              <a:rPr lang="en-US" altLang="zh-CN" sz="1400" dirty="0">
                <a:latin typeface="微软雅黑" panose="020B0503020204020204" pitchFamily="34" charset="-122"/>
                <a:ea typeface="微软雅黑" panose="020B0503020204020204" pitchFamily="34" charset="-122"/>
              </a:rPr>
              <a:t>RFC2461</a:t>
            </a:r>
            <a:r>
              <a:rPr lang="zh-CN" altLang="en-US" sz="1400" dirty="0">
                <a:latin typeface="微软雅黑" panose="020B0503020204020204" pitchFamily="34" charset="-122"/>
                <a:ea typeface="微软雅黑" panose="020B0503020204020204" pitchFamily="34" charset="-122"/>
              </a:rPr>
              <a:t>），默认为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表示在</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消息中的前缀是分配给本地链路的。因此，向包含这个指定前缀的地址发送数据的节点认为目的地是本地链路可达。</a:t>
            </a:r>
            <a:endParaRPr lang="en-US" altLang="zh-CN" sz="1400" dirty="0">
              <a:latin typeface="微软雅黑" panose="020B0503020204020204" pitchFamily="34" charset="-122"/>
              <a:ea typeface="微软雅黑" panose="020B0503020204020204" pitchFamily="34" charset="-122"/>
            </a:endParaRPr>
          </a:p>
          <a:p>
            <a:pPr>
              <a:lnSpc>
                <a:spcPts val="2200"/>
              </a:lnSpc>
            </a:pP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可以使用如下命令设置为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en-US" altLang="zh-CN" sz="1400" dirty="0">
                <a:latin typeface="微软雅黑" panose="020B0503020204020204" pitchFamily="34" charset="-122"/>
                <a:ea typeface="微软雅黑" panose="020B0503020204020204" pitchFamily="34" charset="-122"/>
              </a:rPr>
              <a:t>ipv6 </a:t>
            </a:r>
            <a:r>
              <a:rPr lang="en-US" altLang="zh-CN" sz="1400" dirty="0" err="1">
                <a:latin typeface="微软雅黑" panose="020B0503020204020204" pitchFamily="34" charset="-122"/>
                <a:ea typeface="微软雅黑" panose="020B0503020204020204" pitchFamily="34" charset="-122"/>
              </a:rPr>
              <a:t>nd</a:t>
            </a:r>
            <a:r>
              <a:rPr lang="en-US" altLang="zh-CN" sz="1400" dirty="0">
                <a:latin typeface="微软雅黑" panose="020B0503020204020204" pitchFamily="34" charset="-122"/>
                <a:ea typeface="微软雅黑" panose="020B0503020204020204" pitchFamily="34" charset="-122"/>
              </a:rPr>
              <a:t> ra prefix 2001:: 64 2592000 604800 off-link</a:t>
            </a:r>
          </a:p>
        </p:txBody>
      </p:sp>
      <p:cxnSp>
        <p:nvCxnSpPr>
          <p:cNvPr id="20" name="Straight Arrow Connector 30">
            <a:extLst>
              <a:ext uri="{FF2B5EF4-FFF2-40B4-BE49-F238E27FC236}">
                <a16:creationId xmlns:a16="http://schemas.microsoft.com/office/drawing/2014/main" id="{194D0E67-E018-428F-81E0-513DA8C878D8}"/>
              </a:ext>
            </a:extLst>
          </p:cNvPr>
          <p:cNvCxnSpPr/>
          <p:nvPr/>
        </p:nvCxnSpPr>
        <p:spPr bwMode="auto">
          <a:xfrm flipH="1">
            <a:off x="5515702" y="4257092"/>
            <a:ext cx="1692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406425137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a:t>
            </a:r>
            <a:r>
              <a:rPr lang="en-US" altLang="zh-CN" dirty="0"/>
              <a:t>IPv6</a:t>
            </a:r>
            <a:r>
              <a:rPr lang="zh-CN" altLang="en-US" dirty="0"/>
              <a:t>前缀信息的</a:t>
            </a:r>
            <a:r>
              <a:rPr lang="en-US" altLang="zh-CN" dirty="0"/>
              <a:t>Flags</a:t>
            </a:r>
            <a:r>
              <a:rPr lang="zh-CN" altLang="en-US" dirty="0"/>
              <a:t>字段 </a:t>
            </a:r>
            <a:r>
              <a:rPr lang="en-US" altLang="zh-CN" dirty="0"/>
              <a:t>(2)</a:t>
            </a:r>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2124259112"/>
              </p:ext>
            </p:extLst>
          </p:nvPr>
        </p:nvGraphicFramePr>
        <p:xfrm>
          <a:off x="1703512" y="1269498"/>
          <a:ext cx="5328592" cy="5075826"/>
        </p:xfrm>
        <a:graphic>
          <a:graphicData uri="http://schemas.openxmlformats.org/drawingml/2006/table">
            <a:tbl>
              <a:tblPr firstRow="1" bandRow="1">
                <a:tableStyleId>{5940675A-B579-460E-94D1-54222C63F5DA}</a:tableStyleId>
              </a:tblPr>
              <a:tblGrid>
                <a:gridCol w="5328592">
                  <a:extLst>
                    <a:ext uri="{9D8B030D-6E8A-4147-A177-3AD203B41FA5}">
                      <a16:colId xmlns:a16="http://schemas.microsoft.com/office/drawing/2014/main" val="20000"/>
                    </a:ext>
                  </a:extLst>
                </a:gridCol>
              </a:tblGrid>
              <a:tr h="298578">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98578">
                <a:tc>
                  <a:txBody>
                    <a:bodyPr/>
                    <a:lstStyle/>
                    <a:p>
                      <a:r>
                        <a:rPr lang="en-US" altLang="zh-CN" sz="1200" dirty="0">
                          <a:latin typeface="微软雅黑" panose="020B0503020204020204" pitchFamily="34" charset="-122"/>
                          <a:ea typeface="微软雅黑" panose="020B0503020204020204" pitchFamily="34" charset="-122"/>
                        </a:rPr>
                        <a:t>Type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134</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Router advertisement</a:t>
                      </a:r>
                      <a:r>
                        <a:rPr lang="zh-CN" altLang="en-US" sz="1200" dirty="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578">
                <a:tc>
                  <a:txBody>
                    <a:bodyPr/>
                    <a:lstStyle/>
                    <a:p>
                      <a:r>
                        <a:rPr lang="en-US" altLang="zh-CN" sz="1200">
                          <a:latin typeface="微软雅黑" panose="020B0503020204020204" pitchFamily="34" charset="-122"/>
                          <a:ea typeface="微软雅黑" panose="020B0503020204020204" pitchFamily="34" charset="-122"/>
                        </a:rPr>
                        <a:t>Code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8578">
                <a:tc>
                  <a:txBody>
                    <a:bodyPr/>
                    <a:lstStyle/>
                    <a:p>
                      <a:r>
                        <a:rPr lang="en-US" altLang="zh-CN" sz="1200">
                          <a:solidFill>
                            <a:schemeClr val="bg1">
                              <a:lumMod val="75000"/>
                            </a:schemeClr>
                          </a:solidFill>
                          <a:latin typeface="微软雅黑" panose="020B0503020204020204" pitchFamily="34" charset="-122"/>
                          <a:ea typeface="微软雅黑" panose="020B0503020204020204" pitchFamily="34" charset="-122"/>
                        </a:rPr>
                        <a:t>&lt; </a:t>
                      </a:r>
                      <a:r>
                        <a:rPr lang="zh-CN" altLang="en-US" sz="1200">
                          <a:solidFill>
                            <a:schemeClr val="bg1">
                              <a:lumMod val="75000"/>
                            </a:schemeClr>
                          </a:solidFill>
                          <a:latin typeface="微软雅黑" panose="020B0503020204020204" pitchFamily="34" charset="-122"/>
                          <a:ea typeface="微软雅黑" panose="020B0503020204020204" pitchFamily="34" charset="-122"/>
                        </a:rPr>
                        <a:t>省略部分字段</a:t>
                      </a:r>
                      <a:r>
                        <a:rPr lang="en-US" altLang="zh-CN" sz="1200">
                          <a:solidFill>
                            <a:schemeClr val="bg1">
                              <a:lumMod val="75000"/>
                            </a:schemeClr>
                          </a:solidFill>
                          <a:latin typeface="微软雅黑" panose="020B0503020204020204" pitchFamily="34" charset="-122"/>
                          <a:ea typeface="微软雅黑" panose="020B0503020204020204" pitchFamily="34" charset="-122"/>
                        </a:rPr>
                        <a:t> &gt;</a:t>
                      </a:r>
                      <a:endParaRPr lang="zh-CN" altLang="en-US" sz="1200">
                        <a:solidFill>
                          <a:schemeClr val="bg1">
                            <a:lumMod val="75000"/>
                          </a:schemeClr>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8578">
                <a:tc>
                  <a:txBody>
                    <a:bodyPr/>
                    <a:lstStyle/>
                    <a:p>
                      <a:r>
                        <a:rPr lang="en-US" altLang="zh-CN" sz="1200">
                          <a:latin typeface="微软雅黑" panose="020B0503020204020204" pitchFamily="34" charset="-122"/>
                          <a:ea typeface="微软雅黑" panose="020B0503020204020204" pitchFamily="34" charset="-122"/>
                        </a:rPr>
                        <a:t>Retrans</a:t>
                      </a:r>
                      <a:r>
                        <a:rPr lang="en-US" altLang="zh-CN" sz="1200" baseline="0">
                          <a:latin typeface="微软雅黑" panose="020B0503020204020204" pitchFamily="34" charset="-122"/>
                          <a:ea typeface="微软雅黑" panose="020B0503020204020204" pitchFamily="34" charset="-122"/>
                        </a:rPr>
                        <a:t> timer</a:t>
                      </a:r>
                      <a:r>
                        <a:rPr lang="zh-CN" altLang="en-US" sz="1200" baseline="0">
                          <a:latin typeface="微软雅黑" panose="020B0503020204020204" pitchFamily="34" charset="-122"/>
                          <a:ea typeface="微软雅黑" panose="020B0503020204020204" pitchFamily="34" charset="-122"/>
                        </a:rPr>
                        <a:t>：</a:t>
                      </a:r>
                      <a:r>
                        <a:rPr lang="en-US" altLang="zh-CN" sz="1200" baseline="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8578">
                <a:tc>
                  <a:txBody>
                    <a:bodyPr/>
                    <a:lstStyle/>
                    <a:p>
                      <a:r>
                        <a:rPr lang="en-US" altLang="zh-CN" sz="1200" dirty="0">
                          <a:latin typeface="微软雅黑" panose="020B0503020204020204" pitchFamily="34" charset="-122"/>
                          <a:ea typeface="微软雅黑" panose="020B0503020204020204" pitchFamily="34" charset="-122"/>
                        </a:rPr>
                        <a:t>ICMPv6 Option </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Source Link-layer address</a:t>
                      </a:r>
                      <a:r>
                        <a:rPr lang="zh-CN" altLang="en-US" sz="1200" dirty="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Type</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Prefi</a:t>
                      </a:r>
                      <a:r>
                        <a:rPr lang="en-US" altLang="zh-CN" sz="1200" kern="1200" baseline="0" dirty="0">
                          <a:solidFill>
                            <a:schemeClr val="tx1"/>
                          </a:solidFill>
                          <a:latin typeface="微软雅黑" panose="020B0503020204020204" pitchFamily="34" charset="-122"/>
                          <a:ea typeface="微软雅黑" panose="020B0503020204020204" pitchFamily="34" charset="-122"/>
                          <a:cs typeface="+mn-cs"/>
                        </a:rPr>
                        <a:t>x information</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Prefix-Length</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64</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Flagas</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0xc0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1 </a:t>
                      </a:r>
                      <a:r>
                        <a:rPr lang="en-US" altLang="zh-CN" sz="1200" b="0" kern="1200">
                          <a:solidFill>
                            <a:schemeClr val="tx1"/>
                          </a:solidFill>
                          <a:latin typeface="微软雅黑" panose="020B0503020204020204" pitchFamily="34" charset="-122"/>
                          <a:ea typeface="微软雅黑" panose="020B0503020204020204" pitchFamily="34" charset="-122"/>
                          <a:cs typeface="+mn-cs"/>
                        </a:rPr>
                        <a:t>. . .  . . . .  =</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On-Link Flag (L) </a:t>
                      </a:r>
                      <a:r>
                        <a:rPr lang="zh-CN" altLang="en-US" sz="1200" b="0" kern="1200" baseline="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Set</a:t>
                      </a:r>
                      <a:endParaRPr lang="zh-CN" altLang="en-US" sz="1200" b="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           </a:t>
                      </a:r>
                      <a:r>
                        <a:rPr lang="en-US" altLang="zh-CN" sz="1200" b="1" kern="1200">
                          <a:solidFill>
                            <a:srgbClr val="C00000"/>
                          </a:solidFill>
                          <a:latin typeface="微软雅黑" panose="020B0503020204020204" pitchFamily="34" charset="-122"/>
                          <a:ea typeface="微软雅黑" panose="020B0503020204020204" pitchFamily="34" charset="-122"/>
                          <a:cs typeface="+mn-cs"/>
                        </a:rPr>
                        <a:t>.</a:t>
                      </a: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 </a:t>
                      </a:r>
                      <a:r>
                        <a:rPr lang="en-US" altLang="zh-CN" sz="1200" b="1" kern="1200">
                          <a:solidFill>
                            <a:srgbClr val="C00000"/>
                          </a:solidFill>
                          <a:latin typeface="微软雅黑" panose="020B0503020204020204" pitchFamily="34" charset="-122"/>
                          <a:ea typeface="微软雅黑" panose="020B0503020204020204" pitchFamily="34" charset="-122"/>
                          <a:cs typeface="+mn-cs"/>
                        </a:rPr>
                        <a:t>1 . .  . . . .  =</a:t>
                      </a: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 Autonomouns Addr-conf flag (A) </a:t>
                      </a:r>
                      <a:r>
                        <a:rPr lang="zh-CN" altLang="en-US" sz="1200" b="1" kern="1200" baseline="0">
                          <a:solidFill>
                            <a:srgbClr val="C00000"/>
                          </a:solidFill>
                          <a:latin typeface="微软雅黑" panose="020B0503020204020204" pitchFamily="34" charset="-122"/>
                          <a:ea typeface="微软雅黑" panose="020B0503020204020204" pitchFamily="34" charset="-122"/>
                          <a:cs typeface="+mn-cs"/>
                        </a:rPr>
                        <a:t>：</a:t>
                      </a: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Set</a:t>
                      </a:r>
                      <a:endParaRPr lang="zh-CN" altLang="en-US" sz="1200" b="1" kern="1200">
                        <a:solidFill>
                          <a:srgbClr val="C00000"/>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1"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1" kern="1200">
                          <a:solidFill>
                            <a:schemeClr val="tx1"/>
                          </a:solidFill>
                          <a:latin typeface="微软雅黑" panose="020B0503020204020204" pitchFamily="34" charset="-122"/>
                          <a:ea typeface="微软雅黑" panose="020B0503020204020204" pitchFamily="34" charset="-122"/>
                          <a:cs typeface="+mn-cs"/>
                        </a:rPr>
                        <a:t>. </a:t>
                      </a:r>
                      <a:r>
                        <a:rPr lang="en-US" altLang="zh-CN" sz="1200" b="0" kern="1200">
                          <a:solidFill>
                            <a:schemeClr val="tx1"/>
                          </a:solidFill>
                          <a:latin typeface="微软雅黑" panose="020B0503020204020204" pitchFamily="34" charset="-122"/>
                          <a:ea typeface="微软雅黑" panose="020B0503020204020204" pitchFamily="34" charset="-122"/>
                          <a:cs typeface="+mn-cs"/>
                        </a:rPr>
                        <a:t>00 0000</a:t>
                      </a:r>
                      <a:r>
                        <a:rPr lang="en-US" altLang="zh-CN" sz="1200" b="1" kern="1200">
                          <a:solidFill>
                            <a:schemeClr val="tx1"/>
                          </a:solidFill>
                          <a:latin typeface="微软雅黑" panose="020B0503020204020204" pitchFamily="34" charset="-122"/>
                          <a:ea typeface="微软雅黑" panose="020B0503020204020204" pitchFamily="34" charset="-122"/>
                          <a:cs typeface="+mn-cs"/>
                        </a:rPr>
                        <a:t> </a:t>
                      </a:r>
                      <a:r>
                        <a:rPr lang="en-US" altLang="zh-CN" sz="1200" b="0" kern="1200">
                          <a:solidFill>
                            <a:schemeClr val="tx1"/>
                          </a:solidFill>
                          <a:latin typeface="微软雅黑" panose="020B0503020204020204" pitchFamily="34" charset="-122"/>
                          <a:ea typeface="微软雅黑" panose="020B0503020204020204" pitchFamily="34" charset="-122"/>
                          <a:cs typeface="+mn-cs"/>
                        </a:rPr>
                        <a:t>= Reserved</a:t>
                      </a:r>
                      <a:r>
                        <a:rPr lang="zh-CN" altLang="en-US" sz="1200" b="0"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a:solidFill>
                            <a:schemeClr val="tx1"/>
                          </a:solidFill>
                          <a:latin typeface="微软雅黑" panose="020B0503020204020204" pitchFamily="34" charset="-122"/>
                          <a:ea typeface="微软雅黑" panose="020B0503020204020204" pitchFamily="34" charset="-122"/>
                          <a:cs typeface="+mn-cs"/>
                        </a:rPr>
                        <a:t>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Valid lifetime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2592000</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Preferred</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 lifetime</a:t>
                      </a:r>
                      <a:r>
                        <a:rPr lang="zh-CN" altLang="en-US" sz="120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604800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Reserved </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Prefix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2001</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200" b="1"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5" name="Group 4"/>
          <p:cNvGrpSpPr>
            <a:grpSpLocks noChangeAspect="1"/>
          </p:cNvGrpSpPr>
          <p:nvPr/>
        </p:nvGrpSpPr>
        <p:grpSpPr>
          <a:xfrm>
            <a:off x="1811080" y="2852936"/>
            <a:ext cx="108202" cy="108202"/>
            <a:chOff x="3491880" y="4399369"/>
            <a:chExt cx="288032" cy="288032"/>
          </a:xfrm>
        </p:grpSpPr>
        <p:sp>
          <p:nvSpPr>
            <p:cNvPr id="6" name="Rectangle 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7" name="Straight Connector 6"/>
            <p:cNvCxnSpPr>
              <a:stCxn id="6" idx="1"/>
              <a:endCxn id="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 name="Straight Connector 7"/>
            <p:cNvCxnSpPr>
              <a:stCxn id="6" idx="2"/>
              <a:endCxn id="6"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5" name="Group 24"/>
          <p:cNvGrpSpPr>
            <a:grpSpLocks noChangeAspect="1"/>
          </p:cNvGrpSpPr>
          <p:nvPr/>
        </p:nvGrpSpPr>
        <p:grpSpPr>
          <a:xfrm>
            <a:off x="1811080" y="3110488"/>
            <a:ext cx="108202" cy="108202"/>
            <a:chOff x="3491880" y="4399369"/>
            <a:chExt cx="288032" cy="288032"/>
          </a:xfrm>
        </p:grpSpPr>
        <p:sp>
          <p:nvSpPr>
            <p:cNvPr id="26" name="Rectangle 2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7" name="Straight Connector 26"/>
            <p:cNvCxnSpPr>
              <a:stCxn id="26" idx="1"/>
              <a:endCxn id="2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6" name="Group 35"/>
          <p:cNvGrpSpPr>
            <a:grpSpLocks noChangeAspect="1"/>
          </p:cNvGrpSpPr>
          <p:nvPr/>
        </p:nvGrpSpPr>
        <p:grpSpPr>
          <a:xfrm>
            <a:off x="2099366" y="4010398"/>
            <a:ext cx="108202" cy="108202"/>
            <a:chOff x="3491880" y="4399369"/>
            <a:chExt cx="288032" cy="288032"/>
          </a:xfrm>
        </p:grpSpPr>
        <p:sp>
          <p:nvSpPr>
            <p:cNvPr id="37" name="Rectangle 36"/>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8" name="Straight Connector 37"/>
            <p:cNvCxnSpPr>
              <a:stCxn id="37" idx="1"/>
              <a:endCxn id="37"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9" name="Rectangle 38"/>
          <p:cNvSpPr/>
          <p:nvPr/>
        </p:nvSpPr>
        <p:spPr>
          <a:xfrm>
            <a:off x="7644171" y="3053955"/>
            <a:ext cx="3828691" cy="2067233"/>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比特位（</a:t>
            </a:r>
            <a:r>
              <a:rPr lang="en-US" altLang="zh-CN" sz="1400">
                <a:latin typeface="微软雅黑" panose="020B0503020204020204" pitchFamily="34" charset="-122"/>
                <a:ea typeface="微软雅黑" panose="020B0503020204020204" pitchFamily="34" charset="-122"/>
              </a:rPr>
              <a:t>RFC2461</a:t>
            </a:r>
            <a:r>
              <a:rPr lang="zh-CN" altLang="en-US" sz="1400">
                <a:latin typeface="微软雅黑" panose="020B0503020204020204" pitchFamily="34" charset="-122"/>
                <a:ea typeface="微软雅黑" panose="020B0503020204020204" pitchFamily="34" charset="-122"/>
              </a:rPr>
              <a:t>），默认为</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，表示本地链路的主机可以使用该前缀进行无状态自动配置，如果为</a:t>
            </a:r>
            <a:r>
              <a:rPr lang="en-US" altLang="zh-CN" sz="1400">
                <a:latin typeface="微软雅黑" panose="020B0503020204020204" pitchFamily="34" charset="-122"/>
                <a:ea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rPr>
              <a:t>，则不能用于无状态自动配置。</a:t>
            </a:r>
            <a:endParaRPr lang="en-US" altLang="zh-CN" sz="1400">
              <a:latin typeface="微软雅黑" panose="020B0503020204020204" pitchFamily="34" charset="-122"/>
              <a:ea typeface="微软雅黑" panose="020B0503020204020204" pitchFamily="34" charset="-122"/>
            </a:endParaRPr>
          </a:p>
          <a:p>
            <a:pPr>
              <a:lnSpc>
                <a:spcPts val="2200"/>
              </a:lnSpc>
            </a:pPr>
            <a:endParaRPr lang="en-US" altLang="zh-CN" sz="1400">
              <a:latin typeface="微软雅黑" panose="020B0503020204020204" pitchFamily="34" charset="-122"/>
              <a:ea typeface="微软雅黑" panose="020B0503020204020204" pitchFamily="34" charset="-122"/>
            </a:endParaRPr>
          </a:p>
          <a:p>
            <a:pPr>
              <a:lnSpc>
                <a:spcPts val="2200"/>
              </a:lnSpc>
            </a:pPr>
            <a:r>
              <a:rPr lang="zh-CN" altLang="en-US" sz="1400">
                <a:latin typeface="微软雅黑" panose="020B0503020204020204" pitchFamily="34" charset="-122"/>
                <a:ea typeface="微软雅黑" panose="020B0503020204020204" pitchFamily="34" charset="-122"/>
              </a:rPr>
              <a:t>使用如下命令将该比特位设置为</a:t>
            </a:r>
            <a:r>
              <a:rPr lang="en-US" altLang="zh-CN" sz="1400">
                <a:latin typeface="微软雅黑" panose="020B0503020204020204" pitchFamily="34" charset="-122"/>
                <a:ea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a:lnSpc>
                <a:spcPts val="2200"/>
              </a:lnSpc>
            </a:pPr>
            <a:r>
              <a:rPr lang="pt-BR" altLang="zh-CN" sz="1400">
                <a:latin typeface="微软雅黑" panose="020B0503020204020204" pitchFamily="34" charset="-122"/>
                <a:ea typeface="微软雅黑" panose="020B0503020204020204" pitchFamily="34" charset="-122"/>
              </a:rPr>
              <a:t>ipv6 nd ra prefix 2001:: 64 2592000 604800 no-autoconfig </a:t>
            </a:r>
            <a:endParaRPr lang="en-US" altLang="zh-CN" sz="1400">
              <a:latin typeface="微软雅黑" panose="020B0503020204020204" pitchFamily="34" charset="-122"/>
              <a:ea typeface="微软雅黑" panose="020B0503020204020204" pitchFamily="34" charset="-122"/>
            </a:endParaRPr>
          </a:p>
        </p:txBody>
      </p:sp>
      <p:cxnSp>
        <p:nvCxnSpPr>
          <p:cNvPr id="18" name="Straight Arrow Connector 30">
            <a:extLst>
              <a:ext uri="{FF2B5EF4-FFF2-40B4-BE49-F238E27FC236}">
                <a16:creationId xmlns:a16="http://schemas.microsoft.com/office/drawing/2014/main" id="{072A965E-90F0-49BA-A943-3E66410E76B4}"/>
              </a:ext>
            </a:extLst>
          </p:cNvPr>
          <p:cNvCxnSpPr/>
          <p:nvPr/>
        </p:nvCxnSpPr>
        <p:spPr bwMode="auto">
          <a:xfrm flipH="1">
            <a:off x="6780076" y="4710139"/>
            <a:ext cx="864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299347434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7"/>
          <p:cNvSpPr>
            <a:spLocks noGrp="1" noChangeArrowheads="1"/>
          </p:cNvSpPr>
          <p:nvPr>
            <p:ph type="title"/>
          </p:nvPr>
        </p:nvSpPr>
        <p:spPr/>
        <p:txBody>
          <a:bodyPr/>
          <a:lstStyle/>
          <a:p>
            <a:r>
              <a:rPr lang="zh-CN" altLang="en-US"/>
              <a:t>重定向报文</a:t>
            </a:r>
          </a:p>
        </p:txBody>
      </p:sp>
      <p:sp>
        <p:nvSpPr>
          <p:cNvPr id="32771" name="Rectangle 2"/>
          <p:cNvSpPr>
            <a:spLocks noGrp="1" noChangeArrowheads="1"/>
          </p:cNvSpPr>
          <p:nvPr>
            <p:ph type="body" sz="quarter" idx="10"/>
          </p:nvPr>
        </p:nvSpPr>
        <p:spPr/>
        <p:txBody>
          <a:bodyPr/>
          <a:lstStyle/>
          <a:p>
            <a:r>
              <a:rPr lang="zh-CN" altLang="en-US"/>
              <a:t>当网关路由器知道更好的转发路径时，会以重定向报文的方式告知主机</a:t>
            </a:r>
          </a:p>
          <a:p>
            <a:r>
              <a:rPr lang="zh-CN" altLang="en-US"/>
              <a:t>重定向报文的结构如下：</a:t>
            </a:r>
            <a:endParaRPr lang="zh-CN" altLang="en-US" dirty="0"/>
          </a:p>
        </p:txBody>
      </p:sp>
      <p:graphicFrame>
        <p:nvGraphicFramePr>
          <p:cNvPr id="5" name="表格 4">
            <a:extLst>
              <a:ext uri="{FF2B5EF4-FFF2-40B4-BE49-F238E27FC236}">
                <a16:creationId xmlns:a16="http://schemas.microsoft.com/office/drawing/2014/main" id="{82DA2A6E-5F9E-4C8B-B40D-EBF7517A826B}"/>
              </a:ext>
            </a:extLst>
          </p:cNvPr>
          <p:cNvGraphicFramePr>
            <a:graphicFrameLocks noGrp="1"/>
          </p:cNvGraphicFramePr>
          <p:nvPr>
            <p:extLst>
              <p:ext uri="{D42A27DB-BD31-4B8C-83A1-F6EECF244321}">
                <p14:modId xmlns:p14="http://schemas.microsoft.com/office/powerpoint/2010/main" val="3649782068"/>
              </p:ext>
            </p:extLst>
          </p:nvPr>
        </p:nvGraphicFramePr>
        <p:xfrm>
          <a:off x="1595500" y="2564904"/>
          <a:ext cx="6480720" cy="2515130"/>
        </p:xfrm>
        <a:graphic>
          <a:graphicData uri="http://schemas.openxmlformats.org/drawingml/2006/table">
            <a:tbl>
              <a:tblPr firstRow="1" bandRow="1">
                <a:tableStyleId>{5C22544A-7EE6-4342-B048-85BDC9FD1C3A}</a:tableStyleId>
              </a:tblPr>
              <a:tblGrid>
                <a:gridCol w="1822016">
                  <a:extLst>
                    <a:ext uri="{9D8B030D-6E8A-4147-A177-3AD203B41FA5}">
                      <a16:colId xmlns:a16="http://schemas.microsoft.com/office/drawing/2014/main" val="791589005"/>
                    </a:ext>
                  </a:extLst>
                </a:gridCol>
                <a:gridCol w="1928051">
                  <a:extLst>
                    <a:ext uri="{9D8B030D-6E8A-4147-A177-3AD203B41FA5}">
                      <a16:colId xmlns:a16="http://schemas.microsoft.com/office/drawing/2014/main" val="712744741"/>
                    </a:ext>
                  </a:extLst>
                </a:gridCol>
                <a:gridCol w="2730653">
                  <a:extLst>
                    <a:ext uri="{9D8B030D-6E8A-4147-A177-3AD203B41FA5}">
                      <a16:colId xmlns:a16="http://schemas.microsoft.com/office/drawing/2014/main" val="3657330613"/>
                    </a:ext>
                  </a:extLst>
                </a:gridCol>
              </a:tblGrid>
              <a:tr h="503026">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Type</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Code</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checksum</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4841553"/>
                  </a:ext>
                </a:extLst>
              </a:tr>
              <a:tr h="503026">
                <a:tc gridSpan="3">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Reserved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70205605"/>
                  </a:ext>
                </a:extLst>
              </a:tr>
              <a:tr h="503026">
                <a:tc gridSpan="3">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Target Address</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458692022"/>
                  </a:ext>
                </a:extLst>
              </a:tr>
              <a:tr h="503026">
                <a:tc gridSpan="3">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Destination Address</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87462031"/>
                  </a:ext>
                </a:extLst>
              </a:tr>
              <a:tr h="503026">
                <a:tc gridSpan="3">
                  <a:txBody>
                    <a:bodyPr/>
                    <a:lstStyle/>
                    <a:p>
                      <a:r>
                        <a:rPr lang="en-US" altLang="zh-CN" sz="1400" dirty="0">
                          <a:solidFill>
                            <a:schemeClr val="tx1"/>
                          </a:solidFill>
                          <a:latin typeface="微软雅黑" panose="020B0503020204020204" pitchFamily="34" charset="-122"/>
                          <a:ea typeface="微软雅黑" panose="020B0503020204020204" pitchFamily="34" charset="-122"/>
                        </a:rPr>
                        <a:t>Options…</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557843570"/>
                  </a:ext>
                </a:extLst>
              </a:tr>
            </a:tbl>
          </a:graphicData>
        </a:graphic>
      </p:graphicFrame>
      <p:sp>
        <p:nvSpPr>
          <p:cNvPr id="6" name="Rectangle 38">
            <a:extLst>
              <a:ext uri="{FF2B5EF4-FFF2-40B4-BE49-F238E27FC236}">
                <a16:creationId xmlns:a16="http://schemas.microsoft.com/office/drawing/2014/main" id="{ADF12211-5F93-47EC-BECA-EC8E4F47AADD}"/>
              </a:ext>
            </a:extLst>
          </p:cNvPr>
          <p:cNvSpPr/>
          <p:nvPr/>
        </p:nvSpPr>
        <p:spPr>
          <a:xfrm>
            <a:off x="8544176" y="4105784"/>
            <a:ext cx="2766175" cy="461665"/>
          </a:xfrm>
          <a:prstGeom prst="rect">
            <a:avLst/>
          </a:prstGeom>
          <a:solidFill>
            <a:srgbClr val="FFFFCC"/>
          </a:solidFill>
          <a:ln w="28575">
            <a:solidFill>
              <a:srgbClr val="C00000"/>
            </a:solidFill>
          </a:ln>
        </p:spPr>
        <p:txBody>
          <a:bodyPr wrap="square">
            <a:spAutoFit/>
          </a:bodyPr>
          <a:lstStyle/>
          <a:p>
            <a:pPr marL="72000" lvl="1" eaLnBrk="1" hangingPunct="1"/>
            <a:r>
              <a:rPr lang="en-US" altLang="zh-CN" sz="1200" dirty="0">
                <a:latin typeface="微软雅黑" panose="020B0503020204020204" pitchFamily="34" charset="-122"/>
                <a:ea typeface="微软雅黑" panose="020B0503020204020204" pitchFamily="34" charset="-122"/>
              </a:rPr>
              <a:t>Destination Address</a:t>
            </a:r>
            <a:r>
              <a:rPr lang="zh-CN" altLang="en-US" sz="1200" dirty="0">
                <a:latin typeface="微软雅黑" panose="020B0503020204020204" pitchFamily="34" charset="-122"/>
                <a:ea typeface="微软雅黑" panose="020B0503020204020204" pitchFamily="34" charset="-122"/>
              </a:rPr>
              <a:t>是需要重定向转发的报文的目的地址。</a:t>
            </a:r>
          </a:p>
        </p:txBody>
      </p:sp>
      <p:cxnSp>
        <p:nvCxnSpPr>
          <p:cNvPr id="7" name="Straight Arrow Connector 30">
            <a:extLst>
              <a:ext uri="{FF2B5EF4-FFF2-40B4-BE49-F238E27FC236}">
                <a16:creationId xmlns:a16="http://schemas.microsoft.com/office/drawing/2014/main" id="{DFF7EE90-5151-4BD4-96B1-4B50FF5BF071}"/>
              </a:ext>
            </a:extLst>
          </p:cNvPr>
          <p:cNvCxnSpPr/>
          <p:nvPr/>
        </p:nvCxnSpPr>
        <p:spPr bwMode="auto">
          <a:xfrm flipH="1">
            <a:off x="7680176" y="4336617"/>
            <a:ext cx="864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
        <p:nvSpPr>
          <p:cNvPr id="8" name="Rectangle 38">
            <a:extLst>
              <a:ext uri="{FF2B5EF4-FFF2-40B4-BE49-F238E27FC236}">
                <a16:creationId xmlns:a16="http://schemas.microsoft.com/office/drawing/2014/main" id="{D2EA0A6A-9BD8-4E9D-AC3B-2E4414B0C34B}"/>
              </a:ext>
            </a:extLst>
          </p:cNvPr>
          <p:cNvSpPr/>
          <p:nvPr/>
        </p:nvSpPr>
        <p:spPr>
          <a:xfrm>
            <a:off x="8544176" y="3528702"/>
            <a:ext cx="2766175" cy="461665"/>
          </a:xfrm>
          <a:prstGeom prst="rect">
            <a:avLst/>
          </a:prstGeom>
          <a:solidFill>
            <a:srgbClr val="FFFFCC"/>
          </a:solidFill>
          <a:ln w="28575">
            <a:solidFill>
              <a:srgbClr val="C00000"/>
            </a:solidFill>
          </a:ln>
        </p:spPr>
        <p:txBody>
          <a:bodyPr wrap="square">
            <a:spAutoFit/>
          </a:bodyPr>
          <a:lstStyle/>
          <a:p>
            <a:pPr marL="72000" lvl="1" eaLnBrk="1" hangingPunct="1"/>
            <a:r>
              <a:rPr lang="en-US" altLang="zh-CN" sz="1200" dirty="0">
                <a:latin typeface="微软雅黑" panose="020B0503020204020204" pitchFamily="34" charset="-122"/>
                <a:ea typeface="微软雅黑" panose="020B0503020204020204" pitchFamily="34" charset="-122"/>
              </a:rPr>
              <a:t>Target Address</a:t>
            </a:r>
            <a:r>
              <a:rPr lang="zh-CN" altLang="en-US" sz="1200" dirty="0">
                <a:latin typeface="微软雅黑" panose="020B0503020204020204" pitchFamily="34" charset="-122"/>
                <a:ea typeface="微软雅黑" panose="020B0503020204020204" pitchFamily="34" charset="-122"/>
              </a:rPr>
              <a:t>是更好的路径下一跳地址。</a:t>
            </a:r>
          </a:p>
        </p:txBody>
      </p:sp>
      <p:cxnSp>
        <p:nvCxnSpPr>
          <p:cNvPr id="9" name="Straight Arrow Connector 30">
            <a:extLst>
              <a:ext uri="{FF2B5EF4-FFF2-40B4-BE49-F238E27FC236}">
                <a16:creationId xmlns:a16="http://schemas.microsoft.com/office/drawing/2014/main" id="{5BEE618B-ABE1-4047-81C7-BFCED09EB362}"/>
              </a:ext>
            </a:extLst>
          </p:cNvPr>
          <p:cNvCxnSpPr/>
          <p:nvPr/>
        </p:nvCxnSpPr>
        <p:spPr bwMode="auto">
          <a:xfrm flipH="1">
            <a:off x="7680176" y="3759535"/>
            <a:ext cx="864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131138461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Line 44">
            <a:extLst>
              <a:ext uri="{FF2B5EF4-FFF2-40B4-BE49-F238E27FC236}">
                <a16:creationId xmlns:a16="http://schemas.microsoft.com/office/drawing/2014/main" id="{4FEECEEE-9B8C-4F7D-BFC5-D5AE19C3CD92}"/>
              </a:ext>
            </a:extLst>
          </p:cNvPr>
          <p:cNvSpPr>
            <a:spLocks noChangeShapeType="1"/>
          </p:cNvSpPr>
          <p:nvPr/>
        </p:nvSpPr>
        <p:spPr bwMode="auto">
          <a:xfrm flipH="1" flipV="1">
            <a:off x="10305088" y="3197499"/>
            <a:ext cx="422527" cy="518837"/>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44">
            <a:extLst>
              <a:ext uri="{FF2B5EF4-FFF2-40B4-BE49-F238E27FC236}">
                <a16:creationId xmlns:a16="http://schemas.microsoft.com/office/drawing/2014/main" id="{DD7CBB26-310D-4196-923B-0CEB43BC199B}"/>
              </a:ext>
            </a:extLst>
          </p:cNvPr>
          <p:cNvSpPr>
            <a:spLocks noChangeShapeType="1"/>
          </p:cNvSpPr>
          <p:nvPr/>
        </p:nvSpPr>
        <p:spPr bwMode="auto">
          <a:xfrm flipH="1">
            <a:off x="8297627" y="3197500"/>
            <a:ext cx="1170546" cy="555231"/>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7" name="Rectangle 2"/>
          <p:cNvSpPr>
            <a:spLocks noGrp="1" noChangeArrowheads="1"/>
          </p:cNvSpPr>
          <p:nvPr>
            <p:ph type="title"/>
          </p:nvPr>
        </p:nvSpPr>
        <p:spPr/>
        <p:txBody>
          <a:bodyPr/>
          <a:lstStyle/>
          <a:p>
            <a:r>
              <a:rPr lang="zh-CN" altLang="en-US"/>
              <a:t>重定向过程</a:t>
            </a:r>
          </a:p>
        </p:txBody>
      </p:sp>
      <p:sp>
        <p:nvSpPr>
          <p:cNvPr id="3078" name="Rectangle 28"/>
          <p:cNvSpPr>
            <a:spLocks noGrp="1" noChangeArrowheads="1"/>
          </p:cNvSpPr>
          <p:nvPr>
            <p:ph type="body" sz="quarter" idx="10"/>
          </p:nvPr>
        </p:nvSpPr>
        <p:spPr/>
        <p:txBody>
          <a:bodyPr/>
          <a:lstStyle/>
          <a:p>
            <a:r>
              <a:rPr lang="zh-CN" altLang="en-US"/>
              <a:t>主机</a:t>
            </a:r>
            <a:r>
              <a:rPr lang="en-US" altLang="zh-CN"/>
              <a:t>A</a:t>
            </a:r>
            <a:r>
              <a:rPr lang="zh-CN" altLang="en-US"/>
              <a:t>的默认路由器为</a:t>
            </a:r>
            <a:r>
              <a:rPr lang="en-US" altLang="zh-CN"/>
              <a:t>RTA</a:t>
            </a:r>
            <a:r>
              <a:rPr lang="zh-CN" altLang="en-US"/>
              <a:t>，当主机</a:t>
            </a:r>
            <a:r>
              <a:rPr lang="en-US" altLang="zh-CN"/>
              <a:t>A</a:t>
            </a:r>
            <a:r>
              <a:rPr lang="zh-CN" altLang="en-US"/>
              <a:t>要给主机</a:t>
            </a:r>
            <a:r>
              <a:rPr lang="en-US" altLang="zh-CN"/>
              <a:t>B</a:t>
            </a:r>
            <a:r>
              <a:rPr lang="zh-CN" altLang="en-US"/>
              <a:t>发送数据时：</a:t>
            </a:r>
            <a:endParaRPr lang="zh-CN" altLang="en-US" dirty="0"/>
          </a:p>
        </p:txBody>
      </p:sp>
      <p:sp>
        <p:nvSpPr>
          <p:cNvPr id="3080" name="Text Box 30"/>
          <p:cNvSpPr txBox="1">
            <a:spLocks noChangeArrowheads="1"/>
          </p:cNvSpPr>
          <p:nvPr/>
        </p:nvSpPr>
        <p:spPr bwMode="auto">
          <a:xfrm>
            <a:off x="3395700" y="2283720"/>
            <a:ext cx="7344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RTA</a:t>
            </a:r>
          </a:p>
        </p:txBody>
      </p:sp>
      <p:sp>
        <p:nvSpPr>
          <p:cNvPr id="3081" name="Text Box 31"/>
          <p:cNvSpPr txBox="1">
            <a:spLocks noChangeArrowheads="1"/>
          </p:cNvSpPr>
          <p:nvPr/>
        </p:nvSpPr>
        <p:spPr bwMode="auto">
          <a:xfrm>
            <a:off x="10643616" y="4052748"/>
            <a:ext cx="788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Host B</a:t>
            </a:r>
          </a:p>
        </p:txBody>
      </p:sp>
      <p:sp>
        <p:nvSpPr>
          <p:cNvPr id="3088" name="Line 40"/>
          <p:cNvSpPr>
            <a:spLocks noChangeShapeType="1"/>
          </p:cNvSpPr>
          <p:nvPr/>
        </p:nvSpPr>
        <p:spPr bwMode="auto">
          <a:xfrm>
            <a:off x="1595500" y="4337461"/>
            <a:ext cx="795600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9" name="Line 41"/>
          <p:cNvSpPr>
            <a:spLocks noChangeShapeType="1"/>
          </p:cNvSpPr>
          <p:nvPr/>
        </p:nvSpPr>
        <p:spPr bwMode="auto">
          <a:xfrm>
            <a:off x="2011263" y="3636668"/>
            <a:ext cx="0" cy="700794"/>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0" name="Line 42"/>
          <p:cNvSpPr>
            <a:spLocks noChangeShapeType="1"/>
          </p:cNvSpPr>
          <p:nvPr/>
        </p:nvSpPr>
        <p:spPr bwMode="auto">
          <a:xfrm>
            <a:off x="7948083" y="3897100"/>
            <a:ext cx="0" cy="43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1" name="Line 43"/>
          <p:cNvSpPr>
            <a:spLocks noChangeShapeType="1"/>
          </p:cNvSpPr>
          <p:nvPr/>
        </p:nvSpPr>
        <p:spPr bwMode="auto">
          <a:xfrm>
            <a:off x="4358067" y="2744924"/>
            <a:ext cx="0" cy="158400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2" name="Line 44"/>
          <p:cNvSpPr>
            <a:spLocks noChangeShapeType="1"/>
          </p:cNvSpPr>
          <p:nvPr/>
        </p:nvSpPr>
        <p:spPr bwMode="auto">
          <a:xfrm flipH="1" flipV="1">
            <a:off x="8220534" y="2343596"/>
            <a:ext cx="1095239" cy="701505"/>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3" name="Text Box 45"/>
          <p:cNvSpPr txBox="1">
            <a:spLocks noChangeArrowheads="1"/>
          </p:cNvSpPr>
          <p:nvPr/>
        </p:nvSpPr>
        <p:spPr bwMode="auto">
          <a:xfrm>
            <a:off x="1601003" y="2726597"/>
            <a:ext cx="800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Host A</a:t>
            </a:r>
          </a:p>
        </p:txBody>
      </p:sp>
      <p:sp>
        <p:nvSpPr>
          <p:cNvPr id="3094" name="Text Box 46"/>
          <p:cNvSpPr txBox="1">
            <a:spLocks noChangeArrowheads="1"/>
          </p:cNvSpPr>
          <p:nvPr/>
        </p:nvSpPr>
        <p:spPr bwMode="auto">
          <a:xfrm>
            <a:off x="7060895" y="3575135"/>
            <a:ext cx="5413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RTB</a:t>
            </a:r>
          </a:p>
        </p:txBody>
      </p:sp>
      <p:pic>
        <p:nvPicPr>
          <p:cNvPr id="25" name="图片 24" descr="PC.png"/>
          <p:cNvPicPr>
            <a:picLocks noChangeAspect="1"/>
          </p:cNvPicPr>
          <p:nvPr/>
        </p:nvPicPr>
        <p:blipFill>
          <a:blip r:embed="rId3" cstate="print"/>
          <a:stretch>
            <a:fillRect/>
          </a:stretch>
        </p:blipFill>
        <p:spPr>
          <a:xfrm>
            <a:off x="1595500" y="2989894"/>
            <a:ext cx="811223" cy="658509"/>
          </a:xfrm>
          <a:prstGeom prst="rect">
            <a:avLst/>
          </a:prstGeom>
        </p:spPr>
      </p:pic>
      <p:pic>
        <p:nvPicPr>
          <p:cNvPr id="28" name="Picture 12" descr="E:\2016.01\1.12 扁平化图标\蓝色\AR-蓝色最新-40.png"/>
          <p:cNvPicPr>
            <a:picLocks noChangeAspect="1" noChangeArrowheads="1"/>
          </p:cNvPicPr>
          <p:nvPr/>
        </p:nvPicPr>
        <p:blipFill>
          <a:blip r:embed="rId4" cstate="print"/>
          <a:srcRect/>
          <a:stretch>
            <a:fillRect/>
          </a:stretch>
        </p:blipFill>
        <p:spPr bwMode="auto">
          <a:xfrm>
            <a:off x="7590067" y="3392996"/>
            <a:ext cx="761467" cy="658509"/>
          </a:xfrm>
          <a:prstGeom prst="rect">
            <a:avLst/>
          </a:prstGeom>
          <a:noFill/>
        </p:spPr>
      </p:pic>
      <p:sp>
        <p:nvSpPr>
          <p:cNvPr id="1574944" name="Oval 32"/>
          <p:cNvSpPr>
            <a:spLocks noChangeArrowheads="1"/>
          </p:cNvSpPr>
          <p:nvPr/>
        </p:nvSpPr>
        <p:spPr bwMode="auto">
          <a:xfrm>
            <a:off x="4252473" y="3885944"/>
            <a:ext cx="216000" cy="216000"/>
          </a:xfrm>
          <a:prstGeom prst="ellipse">
            <a:avLst/>
          </a:prstGeom>
          <a:solidFill>
            <a:srgbClr val="C00000"/>
          </a:solidFill>
          <a:ln w="1905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en-US" altLang="zh-CN">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A93640E7-2AED-473D-882F-D03084D2C7FC}"/>
              </a:ext>
            </a:extLst>
          </p:cNvPr>
          <p:cNvGrpSpPr/>
          <p:nvPr/>
        </p:nvGrpSpPr>
        <p:grpSpPr>
          <a:xfrm>
            <a:off x="5231904" y="1987808"/>
            <a:ext cx="1511306" cy="909099"/>
            <a:chOff x="6155386" y="2078833"/>
            <a:chExt cx="1511306" cy="909099"/>
          </a:xfrm>
        </p:grpSpPr>
        <p:pic>
          <p:nvPicPr>
            <p:cNvPr id="29" name="图片 28" descr="网络云4.png">
              <a:extLst>
                <a:ext uri="{FF2B5EF4-FFF2-40B4-BE49-F238E27FC236}">
                  <a16:creationId xmlns:a16="http://schemas.microsoft.com/office/drawing/2014/main" id="{DE0CB8E3-01B0-4C36-B884-8062450A6C16}"/>
                </a:ext>
              </a:extLst>
            </p:cNvPr>
            <p:cNvPicPr>
              <a:picLocks noChangeAspect="1"/>
            </p:cNvPicPr>
            <p:nvPr/>
          </p:nvPicPr>
          <p:blipFill>
            <a:blip r:embed="rId5" cstate="print"/>
            <a:stretch>
              <a:fillRect/>
            </a:stretch>
          </p:blipFill>
          <p:spPr>
            <a:xfrm>
              <a:off x="6155386" y="2078833"/>
              <a:ext cx="1511306" cy="909099"/>
            </a:xfrm>
            <a:prstGeom prst="rect">
              <a:avLst/>
            </a:prstGeom>
          </p:spPr>
        </p:pic>
        <p:sp>
          <p:nvSpPr>
            <p:cNvPr id="6" name="文本框 5">
              <a:extLst>
                <a:ext uri="{FF2B5EF4-FFF2-40B4-BE49-F238E27FC236}">
                  <a16:creationId xmlns:a16="http://schemas.microsoft.com/office/drawing/2014/main" id="{6D889469-24DB-4A69-99FF-AA1A376FAA8F}"/>
                </a:ext>
              </a:extLst>
            </p:cNvPr>
            <p:cNvSpPr txBox="1"/>
            <p:nvPr/>
          </p:nvSpPr>
          <p:spPr bwMode="auto">
            <a:xfrm>
              <a:off x="6568943" y="2359797"/>
              <a:ext cx="684192"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网络</a:t>
              </a:r>
            </a:p>
          </p:txBody>
        </p:sp>
      </p:grpSp>
      <p:grpSp>
        <p:nvGrpSpPr>
          <p:cNvPr id="32" name="组合 31">
            <a:extLst>
              <a:ext uri="{FF2B5EF4-FFF2-40B4-BE49-F238E27FC236}">
                <a16:creationId xmlns:a16="http://schemas.microsoft.com/office/drawing/2014/main" id="{A10368E7-7BBE-4895-8270-543397D04B0C}"/>
              </a:ext>
            </a:extLst>
          </p:cNvPr>
          <p:cNvGrpSpPr/>
          <p:nvPr/>
        </p:nvGrpSpPr>
        <p:grpSpPr>
          <a:xfrm>
            <a:off x="8961010" y="2771612"/>
            <a:ext cx="1527478" cy="751209"/>
            <a:chOff x="6155386" y="2078833"/>
            <a:chExt cx="1511306" cy="909099"/>
          </a:xfrm>
        </p:grpSpPr>
        <p:pic>
          <p:nvPicPr>
            <p:cNvPr id="33" name="图片 32" descr="网络云4.png">
              <a:extLst>
                <a:ext uri="{FF2B5EF4-FFF2-40B4-BE49-F238E27FC236}">
                  <a16:creationId xmlns:a16="http://schemas.microsoft.com/office/drawing/2014/main" id="{033275D0-AE11-4DD9-A712-9FF7FB0E0801}"/>
                </a:ext>
              </a:extLst>
            </p:cNvPr>
            <p:cNvPicPr>
              <a:picLocks noChangeAspect="1"/>
            </p:cNvPicPr>
            <p:nvPr/>
          </p:nvPicPr>
          <p:blipFill>
            <a:blip r:embed="rId5" cstate="print"/>
            <a:stretch>
              <a:fillRect/>
            </a:stretch>
          </p:blipFill>
          <p:spPr>
            <a:xfrm>
              <a:off x="6155386" y="2078833"/>
              <a:ext cx="1511306" cy="909099"/>
            </a:xfrm>
            <a:prstGeom prst="rect">
              <a:avLst/>
            </a:prstGeom>
          </p:spPr>
        </p:pic>
        <p:sp>
          <p:nvSpPr>
            <p:cNvPr id="34" name="文本框 33">
              <a:extLst>
                <a:ext uri="{FF2B5EF4-FFF2-40B4-BE49-F238E27FC236}">
                  <a16:creationId xmlns:a16="http://schemas.microsoft.com/office/drawing/2014/main" id="{561BC271-7864-40DC-B74D-B4D5A027271E}"/>
                </a:ext>
              </a:extLst>
            </p:cNvPr>
            <p:cNvSpPr txBox="1"/>
            <p:nvPr/>
          </p:nvSpPr>
          <p:spPr bwMode="auto">
            <a:xfrm>
              <a:off x="6568943" y="2359797"/>
              <a:ext cx="684192" cy="42013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网络</a:t>
              </a:r>
            </a:p>
          </p:txBody>
        </p:sp>
      </p:grpSp>
      <p:sp>
        <p:nvSpPr>
          <p:cNvPr id="35" name="Line 44">
            <a:extLst>
              <a:ext uri="{FF2B5EF4-FFF2-40B4-BE49-F238E27FC236}">
                <a16:creationId xmlns:a16="http://schemas.microsoft.com/office/drawing/2014/main" id="{46B5E200-F7F0-4017-BC53-F5E11B1F950B}"/>
              </a:ext>
            </a:extLst>
          </p:cNvPr>
          <p:cNvSpPr>
            <a:spLocks noChangeShapeType="1"/>
          </p:cNvSpPr>
          <p:nvPr/>
        </p:nvSpPr>
        <p:spPr bwMode="auto">
          <a:xfrm flipH="1">
            <a:off x="4400594" y="2442357"/>
            <a:ext cx="86400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7" name="Picture 12" descr="E:\2016.01\1.12 扁平化图标\蓝色\AR-蓝色最新-40.png"/>
          <p:cNvPicPr>
            <a:picLocks noChangeAspect="1" noChangeArrowheads="1"/>
          </p:cNvPicPr>
          <p:nvPr/>
        </p:nvPicPr>
        <p:blipFill>
          <a:blip r:embed="rId4" cstate="print"/>
          <a:srcRect/>
          <a:stretch>
            <a:fillRect/>
          </a:stretch>
        </p:blipFill>
        <p:spPr bwMode="auto">
          <a:xfrm>
            <a:off x="3979457" y="2113103"/>
            <a:ext cx="761467" cy="658509"/>
          </a:xfrm>
          <a:prstGeom prst="rect">
            <a:avLst/>
          </a:prstGeom>
          <a:noFill/>
        </p:spPr>
      </p:pic>
      <p:sp>
        <p:nvSpPr>
          <p:cNvPr id="36" name="Line 44">
            <a:extLst>
              <a:ext uri="{FF2B5EF4-FFF2-40B4-BE49-F238E27FC236}">
                <a16:creationId xmlns:a16="http://schemas.microsoft.com/office/drawing/2014/main" id="{C68DD548-4B79-4C49-8033-61A7AB426282}"/>
              </a:ext>
            </a:extLst>
          </p:cNvPr>
          <p:cNvSpPr>
            <a:spLocks noChangeShapeType="1"/>
          </p:cNvSpPr>
          <p:nvPr/>
        </p:nvSpPr>
        <p:spPr bwMode="auto">
          <a:xfrm flipH="1">
            <a:off x="6744072" y="2442357"/>
            <a:ext cx="79200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31" name="Picture 12" descr="E:\2016.01\1.12 扁平化图标\蓝色\AR-蓝色最新-40.png">
            <a:extLst>
              <a:ext uri="{FF2B5EF4-FFF2-40B4-BE49-F238E27FC236}">
                <a16:creationId xmlns:a16="http://schemas.microsoft.com/office/drawing/2014/main" id="{227A0946-E03F-4BD7-93FD-AA8D83288A89}"/>
              </a:ext>
            </a:extLst>
          </p:cNvPr>
          <p:cNvPicPr>
            <a:picLocks noChangeAspect="1" noChangeArrowheads="1"/>
          </p:cNvPicPr>
          <p:nvPr/>
        </p:nvPicPr>
        <p:blipFill>
          <a:blip r:embed="rId4" cstate="print"/>
          <a:srcRect/>
          <a:stretch>
            <a:fillRect/>
          </a:stretch>
        </p:blipFill>
        <p:spPr bwMode="auto">
          <a:xfrm>
            <a:off x="7536160" y="2113103"/>
            <a:ext cx="761467" cy="658509"/>
          </a:xfrm>
          <a:prstGeom prst="rect">
            <a:avLst/>
          </a:prstGeom>
          <a:noFill/>
        </p:spPr>
      </p:pic>
      <p:pic>
        <p:nvPicPr>
          <p:cNvPr id="26" name="图片 25" descr="PC.png"/>
          <p:cNvPicPr>
            <a:picLocks noChangeAspect="1"/>
          </p:cNvPicPr>
          <p:nvPr/>
        </p:nvPicPr>
        <p:blipFill>
          <a:blip r:embed="rId3" cstate="print"/>
          <a:stretch>
            <a:fillRect/>
          </a:stretch>
        </p:blipFill>
        <p:spPr>
          <a:xfrm>
            <a:off x="10632504" y="3387083"/>
            <a:ext cx="811223" cy="658509"/>
          </a:xfrm>
          <a:prstGeom prst="rect">
            <a:avLst/>
          </a:prstGeom>
        </p:spPr>
      </p:pic>
      <p:sp>
        <p:nvSpPr>
          <p:cNvPr id="39" name="Line 41">
            <a:extLst>
              <a:ext uri="{FF2B5EF4-FFF2-40B4-BE49-F238E27FC236}">
                <a16:creationId xmlns:a16="http://schemas.microsoft.com/office/drawing/2014/main" id="{5CE887F5-DDA3-4BCE-8E28-1508B9629299}"/>
              </a:ext>
            </a:extLst>
          </p:cNvPr>
          <p:cNvSpPr>
            <a:spLocks noChangeShapeType="1"/>
          </p:cNvSpPr>
          <p:nvPr/>
        </p:nvSpPr>
        <p:spPr bwMode="auto">
          <a:xfrm>
            <a:off x="2001111" y="4360525"/>
            <a:ext cx="0" cy="158400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Line 41">
            <a:extLst>
              <a:ext uri="{FF2B5EF4-FFF2-40B4-BE49-F238E27FC236}">
                <a16:creationId xmlns:a16="http://schemas.microsoft.com/office/drawing/2014/main" id="{B5542C2D-A9DE-4CD8-9075-549BAFF96C36}"/>
              </a:ext>
            </a:extLst>
          </p:cNvPr>
          <p:cNvSpPr>
            <a:spLocks noChangeShapeType="1"/>
          </p:cNvSpPr>
          <p:nvPr/>
        </p:nvSpPr>
        <p:spPr bwMode="auto">
          <a:xfrm>
            <a:off x="4358067" y="4360525"/>
            <a:ext cx="0" cy="158400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1" name="Line 41">
            <a:extLst>
              <a:ext uri="{FF2B5EF4-FFF2-40B4-BE49-F238E27FC236}">
                <a16:creationId xmlns:a16="http://schemas.microsoft.com/office/drawing/2014/main" id="{0D79AE4B-0DCA-4DED-92B5-73579511B42C}"/>
              </a:ext>
            </a:extLst>
          </p:cNvPr>
          <p:cNvSpPr>
            <a:spLocks noChangeShapeType="1"/>
          </p:cNvSpPr>
          <p:nvPr/>
        </p:nvSpPr>
        <p:spPr bwMode="auto">
          <a:xfrm>
            <a:off x="7951864" y="4360525"/>
            <a:ext cx="0" cy="158400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21E4D0FB-C6AB-41BA-969D-A3282627306F}"/>
              </a:ext>
            </a:extLst>
          </p:cNvPr>
          <p:cNvCxnSpPr/>
          <p:nvPr/>
        </p:nvCxnSpPr>
        <p:spPr bwMode="auto">
          <a:xfrm>
            <a:off x="2116445" y="4725144"/>
            <a:ext cx="21600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42" name="Text Box 46">
            <a:extLst>
              <a:ext uri="{FF2B5EF4-FFF2-40B4-BE49-F238E27FC236}">
                <a16:creationId xmlns:a16="http://schemas.microsoft.com/office/drawing/2014/main" id="{14F380F8-A70F-40F7-8F69-82936FAFD8D7}"/>
              </a:ext>
            </a:extLst>
          </p:cNvPr>
          <p:cNvSpPr txBox="1">
            <a:spLocks noChangeArrowheads="1"/>
          </p:cNvSpPr>
          <p:nvPr/>
        </p:nvSpPr>
        <p:spPr bwMode="auto">
          <a:xfrm>
            <a:off x="1952310" y="4365104"/>
            <a:ext cx="2584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zh-CN" altLang="en-US" sz="1400" b="1" dirty="0">
                <a:latin typeface="微软雅黑" panose="020B0503020204020204" pitchFamily="34" charset="-122"/>
                <a:ea typeface="微软雅黑" panose="020B0503020204020204" pitchFamily="34" charset="-122"/>
              </a:rPr>
              <a:t>数据报文（目的地：</a:t>
            </a:r>
            <a:r>
              <a:rPr kumimoji="1" lang="en-US" altLang="zh-CN" sz="1400" b="1" dirty="0">
                <a:latin typeface="微软雅黑" panose="020B0503020204020204" pitchFamily="34" charset="-122"/>
                <a:ea typeface="微软雅黑" panose="020B0503020204020204" pitchFamily="34" charset="-122"/>
              </a:rPr>
              <a:t>Host B</a:t>
            </a:r>
            <a:r>
              <a:rPr kumimoji="1" lang="zh-CN" altLang="en-US" sz="1400" b="1" dirty="0">
                <a:latin typeface="微软雅黑" panose="020B0503020204020204" pitchFamily="34" charset="-122"/>
                <a:ea typeface="微软雅黑" panose="020B0503020204020204" pitchFamily="34" charset="-122"/>
              </a:rPr>
              <a:t>）</a:t>
            </a:r>
            <a:endParaRPr kumimoji="1" lang="en-US" altLang="zh-CN" sz="1400" b="1" dirty="0">
              <a:latin typeface="微软雅黑" panose="020B0503020204020204" pitchFamily="34" charset="-122"/>
              <a:ea typeface="微软雅黑" panose="020B0503020204020204" pitchFamily="34" charset="-122"/>
            </a:endParaRPr>
          </a:p>
        </p:txBody>
      </p:sp>
      <p:cxnSp>
        <p:nvCxnSpPr>
          <p:cNvPr id="43" name="直接箭头连接符 42">
            <a:extLst>
              <a:ext uri="{FF2B5EF4-FFF2-40B4-BE49-F238E27FC236}">
                <a16:creationId xmlns:a16="http://schemas.microsoft.com/office/drawing/2014/main" id="{3B2D42B0-48E0-4E06-B6A3-983911C9BD57}"/>
              </a:ext>
            </a:extLst>
          </p:cNvPr>
          <p:cNvCxnSpPr/>
          <p:nvPr/>
        </p:nvCxnSpPr>
        <p:spPr bwMode="auto">
          <a:xfrm>
            <a:off x="2133095" y="5733256"/>
            <a:ext cx="57600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44" name="直接箭头连接符 43">
            <a:extLst>
              <a:ext uri="{FF2B5EF4-FFF2-40B4-BE49-F238E27FC236}">
                <a16:creationId xmlns:a16="http://schemas.microsoft.com/office/drawing/2014/main" id="{D4504338-ADFE-4F39-9AAB-00EB134C53EA}"/>
              </a:ext>
            </a:extLst>
          </p:cNvPr>
          <p:cNvCxnSpPr>
            <a:cxnSpLocks/>
          </p:cNvCxnSpPr>
          <p:nvPr/>
        </p:nvCxnSpPr>
        <p:spPr bwMode="auto">
          <a:xfrm flipH="1">
            <a:off x="2116445" y="5265204"/>
            <a:ext cx="21600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46" name="Text Box 46">
            <a:extLst>
              <a:ext uri="{FF2B5EF4-FFF2-40B4-BE49-F238E27FC236}">
                <a16:creationId xmlns:a16="http://schemas.microsoft.com/office/drawing/2014/main" id="{90C3CF33-49E3-48CC-85A8-A6125B926DF8}"/>
              </a:ext>
            </a:extLst>
          </p:cNvPr>
          <p:cNvSpPr txBox="1">
            <a:spLocks noChangeArrowheads="1"/>
          </p:cNvSpPr>
          <p:nvPr/>
        </p:nvSpPr>
        <p:spPr bwMode="auto">
          <a:xfrm>
            <a:off x="1995977" y="4895398"/>
            <a:ext cx="24970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ICMPv6</a:t>
            </a:r>
            <a:r>
              <a:rPr kumimoji="1" lang="zh-CN" altLang="en-US" sz="1400" b="1" dirty="0">
                <a:latin typeface="微软雅黑" panose="020B0503020204020204" pitchFamily="34" charset="-122"/>
                <a:ea typeface="微软雅黑" panose="020B0503020204020204" pitchFamily="34" charset="-122"/>
              </a:rPr>
              <a:t>重定向（使用</a:t>
            </a:r>
            <a:r>
              <a:rPr kumimoji="1" lang="en-US" altLang="zh-CN" sz="1400" b="1" dirty="0">
                <a:latin typeface="微软雅黑" panose="020B0503020204020204" pitchFamily="34" charset="-122"/>
                <a:ea typeface="微软雅黑" panose="020B0503020204020204" pitchFamily="34" charset="-122"/>
              </a:rPr>
              <a:t>RTB</a:t>
            </a:r>
            <a:r>
              <a:rPr kumimoji="1" lang="zh-CN" altLang="en-US" sz="1400" b="1" dirty="0">
                <a:latin typeface="微软雅黑" panose="020B0503020204020204" pitchFamily="34" charset="-122"/>
                <a:ea typeface="微软雅黑" panose="020B0503020204020204" pitchFamily="34" charset="-122"/>
              </a:rPr>
              <a:t>）</a:t>
            </a:r>
            <a:endParaRPr kumimoji="1" lang="en-US" altLang="zh-CN" sz="1400" b="1" dirty="0">
              <a:latin typeface="微软雅黑" panose="020B0503020204020204" pitchFamily="34" charset="-122"/>
              <a:ea typeface="微软雅黑" panose="020B0503020204020204" pitchFamily="34" charset="-122"/>
            </a:endParaRPr>
          </a:p>
        </p:txBody>
      </p:sp>
      <p:sp>
        <p:nvSpPr>
          <p:cNvPr id="47" name="Text Box 46">
            <a:extLst>
              <a:ext uri="{FF2B5EF4-FFF2-40B4-BE49-F238E27FC236}">
                <a16:creationId xmlns:a16="http://schemas.microsoft.com/office/drawing/2014/main" id="{EB8F5457-85FF-4A81-BB00-497FF6C56C45}"/>
              </a:ext>
            </a:extLst>
          </p:cNvPr>
          <p:cNvSpPr txBox="1">
            <a:spLocks noChangeArrowheads="1"/>
          </p:cNvSpPr>
          <p:nvPr/>
        </p:nvSpPr>
        <p:spPr bwMode="auto">
          <a:xfrm>
            <a:off x="1952313" y="5358438"/>
            <a:ext cx="2584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zh-CN" altLang="en-US" sz="1400" b="1" dirty="0">
                <a:latin typeface="微软雅黑" panose="020B0503020204020204" pitchFamily="34" charset="-122"/>
                <a:ea typeface="微软雅黑" panose="020B0503020204020204" pitchFamily="34" charset="-122"/>
              </a:rPr>
              <a:t>数据报文（目的地：</a:t>
            </a:r>
            <a:r>
              <a:rPr kumimoji="1" lang="en-US" altLang="zh-CN" sz="1400" b="1" dirty="0">
                <a:latin typeface="微软雅黑" panose="020B0503020204020204" pitchFamily="34" charset="-122"/>
                <a:ea typeface="微软雅黑" panose="020B0503020204020204" pitchFamily="34" charset="-122"/>
              </a:rPr>
              <a:t>Host B</a:t>
            </a:r>
            <a:r>
              <a:rPr kumimoji="1" lang="zh-CN" altLang="en-US" sz="1400" b="1" dirty="0">
                <a:latin typeface="微软雅黑" panose="020B0503020204020204" pitchFamily="34" charset="-122"/>
                <a:ea typeface="微软雅黑" panose="020B0503020204020204" pitchFamily="34" charset="-122"/>
              </a:rPr>
              <a:t>）</a:t>
            </a:r>
            <a:endParaRPr kumimoji="1"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286422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p:txBody>
          <a:bodyPr/>
          <a:lstStyle/>
          <a:p>
            <a:r>
              <a:rPr lang="en-US" altLang="zh-CN" dirty="0"/>
              <a:t>PMTU</a:t>
            </a:r>
            <a:r>
              <a:rPr lang="zh-CN" altLang="en-US" dirty="0"/>
              <a:t>发现 </a:t>
            </a:r>
            <a:r>
              <a:rPr lang="en-US" altLang="zh-CN" dirty="0"/>
              <a:t>(1)</a:t>
            </a:r>
            <a:endParaRPr lang="zh-CN" altLang="en-US" dirty="0"/>
          </a:p>
        </p:txBody>
      </p:sp>
      <p:sp>
        <p:nvSpPr>
          <p:cNvPr id="7175" name="Rectangle 3"/>
          <p:cNvSpPr>
            <a:spLocks noGrp="1" noChangeArrowheads="1"/>
          </p:cNvSpPr>
          <p:nvPr>
            <p:ph type="body" sz="quarter" idx="10"/>
          </p:nvPr>
        </p:nvSpPr>
        <p:spPr/>
        <p:txBody>
          <a:bodyPr/>
          <a:lstStyle/>
          <a:p>
            <a:r>
              <a:rPr lang="en-US" altLang="zh-CN" dirty="0"/>
              <a:t>PMTU</a:t>
            </a:r>
            <a:r>
              <a:rPr lang="zh-CN" altLang="en-US" dirty="0"/>
              <a:t>就是路径上的最小接口</a:t>
            </a:r>
            <a:r>
              <a:rPr lang="en-US" altLang="zh-CN" dirty="0"/>
              <a:t>MTU</a:t>
            </a:r>
            <a:r>
              <a:rPr lang="zh-CN" altLang="en-US" dirty="0"/>
              <a:t>。</a:t>
            </a:r>
            <a:endParaRPr lang="en-US" altLang="zh-CN" dirty="0"/>
          </a:p>
          <a:p>
            <a:r>
              <a:rPr lang="zh-CN" altLang="en-US" dirty="0"/>
              <a:t>在</a:t>
            </a:r>
            <a:r>
              <a:rPr lang="en-US" altLang="zh-CN" dirty="0"/>
              <a:t>RFC1981</a:t>
            </a:r>
            <a:r>
              <a:rPr lang="zh-CN" altLang="en-US" dirty="0"/>
              <a:t>中定义了</a:t>
            </a:r>
            <a:r>
              <a:rPr lang="en-US" altLang="zh-CN" dirty="0"/>
              <a:t>PMTU</a:t>
            </a:r>
            <a:r>
              <a:rPr lang="zh-CN" altLang="en-US" dirty="0"/>
              <a:t>发现协议。</a:t>
            </a:r>
          </a:p>
        </p:txBody>
      </p:sp>
      <p:sp>
        <p:nvSpPr>
          <p:cNvPr id="7178" name="Line 12"/>
          <p:cNvSpPr>
            <a:spLocks noChangeShapeType="1"/>
          </p:cNvSpPr>
          <p:nvPr/>
        </p:nvSpPr>
        <p:spPr bwMode="auto">
          <a:xfrm>
            <a:off x="3130130" y="3247021"/>
            <a:ext cx="1008063"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79" name="Line 13"/>
          <p:cNvSpPr>
            <a:spLocks noChangeShapeType="1"/>
          </p:cNvSpPr>
          <p:nvPr/>
        </p:nvSpPr>
        <p:spPr bwMode="auto">
          <a:xfrm>
            <a:off x="4806156" y="3247021"/>
            <a:ext cx="107950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0" name="Line 14"/>
          <p:cNvSpPr>
            <a:spLocks noChangeShapeType="1"/>
          </p:cNvSpPr>
          <p:nvPr/>
        </p:nvSpPr>
        <p:spPr bwMode="auto">
          <a:xfrm>
            <a:off x="6554916" y="3247021"/>
            <a:ext cx="107950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1" name="Line 15"/>
          <p:cNvSpPr>
            <a:spLocks noChangeShapeType="1"/>
          </p:cNvSpPr>
          <p:nvPr/>
        </p:nvSpPr>
        <p:spPr bwMode="auto">
          <a:xfrm>
            <a:off x="8310610" y="3247021"/>
            <a:ext cx="1152525"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2" name="Line 16"/>
          <p:cNvSpPr>
            <a:spLocks noChangeShapeType="1"/>
          </p:cNvSpPr>
          <p:nvPr/>
        </p:nvSpPr>
        <p:spPr bwMode="auto">
          <a:xfrm>
            <a:off x="3539716"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3" name="Line 17"/>
          <p:cNvSpPr>
            <a:spLocks noChangeShapeType="1"/>
          </p:cNvSpPr>
          <p:nvPr/>
        </p:nvSpPr>
        <p:spPr bwMode="auto">
          <a:xfrm>
            <a:off x="8910638"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4" name="Line 18"/>
          <p:cNvSpPr>
            <a:spLocks noChangeShapeType="1"/>
          </p:cNvSpPr>
          <p:nvPr/>
        </p:nvSpPr>
        <p:spPr bwMode="auto">
          <a:xfrm>
            <a:off x="7038975"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5" name="Line 19"/>
          <p:cNvSpPr>
            <a:spLocks noChangeShapeType="1"/>
          </p:cNvSpPr>
          <p:nvPr/>
        </p:nvSpPr>
        <p:spPr bwMode="auto">
          <a:xfrm>
            <a:off x="5267908"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6" name="Line 20"/>
          <p:cNvSpPr>
            <a:spLocks noChangeShapeType="1"/>
          </p:cNvSpPr>
          <p:nvPr/>
        </p:nvSpPr>
        <p:spPr bwMode="auto">
          <a:xfrm>
            <a:off x="2573339" y="4064000"/>
            <a:ext cx="309562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7" name="Line 21"/>
          <p:cNvSpPr>
            <a:spLocks noChangeShapeType="1"/>
          </p:cNvSpPr>
          <p:nvPr/>
        </p:nvSpPr>
        <p:spPr bwMode="auto">
          <a:xfrm>
            <a:off x="2573339" y="4784725"/>
            <a:ext cx="496728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8" name="Line 22"/>
          <p:cNvSpPr>
            <a:spLocks noChangeShapeType="1"/>
          </p:cNvSpPr>
          <p:nvPr/>
        </p:nvSpPr>
        <p:spPr bwMode="auto">
          <a:xfrm>
            <a:off x="2573339" y="5505450"/>
            <a:ext cx="66246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9" name="Line 23"/>
          <p:cNvSpPr>
            <a:spLocks noChangeShapeType="1"/>
          </p:cNvSpPr>
          <p:nvPr/>
        </p:nvSpPr>
        <p:spPr bwMode="auto">
          <a:xfrm flipH="1">
            <a:off x="2573338" y="5864225"/>
            <a:ext cx="67691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90" name="Text Box 24"/>
          <p:cNvSpPr txBox="1">
            <a:spLocks noChangeArrowheads="1"/>
          </p:cNvSpPr>
          <p:nvPr/>
        </p:nvSpPr>
        <p:spPr bwMode="auto">
          <a:xfrm>
            <a:off x="2728829" y="2600908"/>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MTU=1500</a:t>
            </a:r>
          </a:p>
        </p:txBody>
      </p:sp>
      <p:sp>
        <p:nvSpPr>
          <p:cNvPr id="7191" name="Text Box 25"/>
          <p:cNvSpPr txBox="1">
            <a:spLocks noChangeArrowheads="1"/>
          </p:cNvSpPr>
          <p:nvPr/>
        </p:nvSpPr>
        <p:spPr bwMode="auto">
          <a:xfrm>
            <a:off x="4524291" y="2602496"/>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a:latin typeface="微软雅黑" panose="020B0503020204020204" pitchFamily="34" charset="-122"/>
                <a:ea typeface="微软雅黑" panose="020B0503020204020204" pitchFamily="34" charset="-122"/>
              </a:rPr>
              <a:t>MTU=1500</a:t>
            </a:r>
          </a:p>
        </p:txBody>
      </p:sp>
      <p:sp>
        <p:nvSpPr>
          <p:cNvPr id="7192" name="Text Box 26"/>
          <p:cNvSpPr txBox="1">
            <a:spLocks noChangeArrowheads="1"/>
          </p:cNvSpPr>
          <p:nvPr/>
        </p:nvSpPr>
        <p:spPr bwMode="auto">
          <a:xfrm>
            <a:off x="8197766" y="2602496"/>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a:latin typeface="微软雅黑" panose="020B0503020204020204" pitchFamily="34" charset="-122"/>
                <a:ea typeface="微软雅黑" panose="020B0503020204020204" pitchFamily="34" charset="-122"/>
              </a:rPr>
              <a:t>MTU=1300</a:t>
            </a:r>
          </a:p>
        </p:txBody>
      </p:sp>
      <p:sp>
        <p:nvSpPr>
          <p:cNvPr id="7193" name="Text Box 27"/>
          <p:cNvSpPr txBox="1">
            <a:spLocks noChangeArrowheads="1"/>
          </p:cNvSpPr>
          <p:nvPr/>
        </p:nvSpPr>
        <p:spPr bwMode="auto">
          <a:xfrm>
            <a:off x="6324516" y="2602496"/>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MTU=1400</a:t>
            </a:r>
          </a:p>
        </p:txBody>
      </p:sp>
      <p:sp>
        <p:nvSpPr>
          <p:cNvPr id="7194" name="Text Box 28"/>
          <p:cNvSpPr txBox="1">
            <a:spLocks noChangeArrowheads="1"/>
          </p:cNvSpPr>
          <p:nvPr/>
        </p:nvSpPr>
        <p:spPr bwMode="auto">
          <a:xfrm>
            <a:off x="2319831" y="3537012"/>
            <a:ext cx="8873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b="1" dirty="0">
                <a:latin typeface="微软雅黑" panose="020B0503020204020204" pitchFamily="34" charset="-122"/>
                <a:ea typeface="微软雅黑" panose="020B0503020204020204" pitchFamily="34" charset="-122"/>
              </a:rPr>
              <a:t>Source</a:t>
            </a:r>
          </a:p>
        </p:txBody>
      </p:sp>
      <p:sp>
        <p:nvSpPr>
          <p:cNvPr id="7195" name="Text Box 29"/>
          <p:cNvSpPr txBox="1">
            <a:spLocks noChangeArrowheads="1"/>
          </p:cNvSpPr>
          <p:nvPr/>
        </p:nvSpPr>
        <p:spPr bwMode="auto">
          <a:xfrm>
            <a:off x="8765221" y="3537012"/>
            <a:ext cx="1378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b="1" dirty="0">
                <a:latin typeface="微软雅黑" panose="020B0503020204020204" pitchFamily="34" charset="-122"/>
                <a:ea typeface="微软雅黑" panose="020B0503020204020204" pitchFamily="34" charset="-122"/>
              </a:rPr>
              <a:t>Destination</a:t>
            </a:r>
          </a:p>
        </p:txBody>
      </p:sp>
      <p:sp>
        <p:nvSpPr>
          <p:cNvPr id="1601566" name="Text Box 30"/>
          <p:cNvSpPr txBox="1">
            <a:spLocks noChangeArrowheads="1"/>
          </p:cNvSpPr>
          <p:nvPr/>
        </p:nvSpPr>
        <p:spPr bwMode="auto">
          <a:xfrm>
            <a:off x="2771729" y="3779838"/>
            <a:ext cx="24670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with MTU=1500</a:t>
            </a:r>
          </a:p>
        </p:txBody>
      </p:sp>
      <p:sp>
        <p:nvSpPr>
          <p:cNvPr id="1601567" name="Text Box 31"/>
          <p:cNvSpPr txBox="1">
            <a:spLocks noChangeArrowheads="1"/>
          </p:cNvSpPr>
          <p:nvPr/>
        </p:nvSpPr>
        <p:spPr bwMode="auto">
          <a:xfrm>
            <a:off x="2274650" y="4067175"/>
            <a:ext cx="4403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ICMP error: packet too big, use MTU=1400</a:t>
            </a:r>
          </a:p>
        </p:txBody>
      </p:sp>
      <p:sp>
        <p:nvSpPr>
          <p:cNvPr id="1601568" name="Text Box 32"/>
          <p:cNvSpPr txBox="1">
            <a:spLocks noChangeArrowheads="1"/>
          </p:cNvSpPr>
          <p:nvPr/>
        </p:nvSpPr>
        <p:spPr bwMode="auto">
          <a:xfrm>
            <a:off x="4060779" y="4427538"/>
            <a:ext cx="24670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with MTU=1400</a:t>
            </a:r>
          </a:p>
        </p:txBody>
      </p:sp>
      <p:sp>
        <p:nvSpPr>
          <p:cNvPr id="1601569" name="Line 33"/>
          <p:cNvSpPr>
            <a:spLocks noChangeShapeType="1"/>
          </p:cNvSpPr>
          <p:nvPr/>
        </p:nvSpPr>
        <p:spPr bwMode="auto">
          <a:xfrm flipH="1">
            <a:off x="2573338" y="4424363"/>
            <a:ext cx="39608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70" name="Line 34"/>
          <p:cNvSpPr>
            <a:spLocks noChangeShapeType="1"/>
          </p:cNvSpPr>
          <p:nvPr/>
        </p:nvSpPr>
        <p:spPr bwMode="auto">
          <a:xfrm flipH="1">
            <a:off x="2573339" y="5145088"/>
            <a:ext cx="57610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71" name="Text Box 35"/>
          <p:cNvSpPr txBox="1">
            <a:spLocks noChangeArrowheads="1"/>
          </p:cNvSpPr>
          <p:nvPr/>
        </p:nvSpPr>
        <p:spPr bwMode="auto">
          <a:xfrm>
            <a:off x="2284175" y="4787900"/>
            <a:ext cx="4403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ICMP error: packet too big, use MTU=1300</a:t>
            </a:r>
          </a:p>
        </p:txBody>
      </p:sp>
      <p:sp>
        <p:nvSpPr>
          <p:cNvPr id="1601572" name="Text Box 36"/>
          <p:cNvSpPr txBox="1">
            <a:spLocks noChangeArrowheads="1"/>
          </p:cNvSpPr>
          <p:nvPr/>
        </p:nvSpPr>
        <p:spPr bwMode="auto">
          <a:xfrm>
            <a:off x="6227717" y="5148263"/>
            <a:ext cx="24670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with MTU=1300</a:t>
            </a:r>
          </a:p>
        </p:txBody>
      </p:sp>
      <p:sp>
        <p:nvSpPr>
          <p:cNvPr id="1601573" name="Text Box 37"/>
          <p:cNvSpPr txBox="1">
            <a:spLocks noChangeArrowheads="1"/>
          </p:cNvSpPr>
          <p:nvPr/>
        </p:nvSpPr>
        <p:spPr bwMode="auto">
          <a:xfrm>
            <a:off x="2532036" y="5508625"/>
            <a:ext cx="17558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Received</a:t>
            </a:r>
          </a:p>
        </p:txBody>
      </p:sp>
      <p:sp>
        <p:nvSpPr>
          <p:cNvPr id="1601574" name="Text Box 38"/>
          <p:cNvSpPr txBox="1">
            <a:spLocks noChangeArrowheads="1"/>
          </p:cNvSpPr>
          <p:nvPr/>
        </p:nvSpPr>
        <p:spPr bwMode="auto">
          <a:xfrm>
            <a:off x="5767680" y="5867400"/>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PMTU=1300</a:t>
            </a:r>
          </a:p>
        </p:txBody>
      </p:sp>
      <p:pic>
        <p:nvPicPr>
          <p:cNvPr id="39" name="Picture 12" descr="E:\2016.01\1.12 扁平化图标\蓝色\AR-蓝色最新-40.png"/>
          <p:cNvPicPr>
            <a:picLocks noChangeAspect="1" noChangeArrowheads="1"/>
          </p:cNvPicPr>
          <p:nvPr/>
        </p:nvPicPr>
        <p:blipFill>
          <a:blip r:embed="rId3" cstate="print"/>
          <a:srcRect/>
          <a:stretch>
            <a:fillRect/>
          </a:stretch>
        </p:blipFill>
        <p:spPr bwMode="auto">
          <a:xfrm>
            <a:off x="4141370" y="2949239"/>
            <a:ext cx="660000" cy="540000"/>
          </a:xfrm>
          <a:prstGeom prst="rect">
            <a:avLst/>
          </a:prstGeom>
          <a:noFill/>
        </p:spPr>
      </p:pic>
      <p:pic>
        <p:nvPicPr>
          <p:cNvPr id="40" name="Picture 12" descr="E:\2016.01\1.12 扁平化图标\蓝色\AR-蓝色最新-40.png"/>
          <p:cNvPicPr>
            <a:picLocks noChangeAspect="1" noChangeArrowheads="1"/>
          </p:cNvPicPr>
          <p:nvPr/>
        </p:nvPicPr>
        <p:blipFill>
          <a:blip r:embed="rId3" cstate="print"/>
          <a:srcRect/>
          <a:stretch>
            <a:fillRect/>
          </a:stretch>
        </p:blipFill>
        <p:spPr bwMode="auto">
          <a:xfrm>
            <a:off x="5903537" y="2949239"/>
            <a:ext cx="660000" cy="540000"/>
          </a:xfrm>
          <a:prstGeom prst="rect">
            <a:avLst/>
          </a:prstGeom>
          <a:noFill/>
        </p:spPr>
      </p:pic>
      <p:pic>
        <p:nvPicPr>
          <p:cNvPr id="41" name="Picture 12" descr="E:\2016.01\1.12 扁平化图标\蓝色\AR-蓝色最新-40.png"/>
          <p:cNvPicPr>
            <a:picLocks noChangeAspect="1" noChangeArrowheads="1"/>
          </p:cNvPicPr>
          <p:nvPr/>
        </p:nvPicPr>
        <p:blipFill>
          <a:blip r:embed="rId3" cstate="print"/>
          <a:srcRect/>
          <a:stretch>
            <a:fillRect/>
          </a:stretch>
        </p:blipFill>
        <p:spPr bwMode="auto">
          <a:xfrm>
            <a:off x="7650609" y="2949239"/>
            <a:ext cx="660000" cy="540000"/>
          </a:xfrm>
          <a:prstGeom prst="rect">
            <a:avLst/>
          </a:prstGeom>
          <a:noFill/>
        </p:spPr>
      </p:pic>
      <p:pic>
        <p:nvPicPr>
          <p:cNvPr id="43" name="图片 42" descr="PC.png"/>
          <p:cNvPicPr>
            <a:picLocks noChangeAspect="1"/>
          </p:cNvPicPr>
          <p:nvPr/>
        </p:nvPicPr>
        <p:blipFill>
          <a:blip r:embed="rId4" cstate="print"/>
          <a:stretch>
            <a:fillRect/>
          </a:stretch>
        </p:blipFill>
        <p:spPr>
          <a:xfrm>
            <a:off x="2424610" y="2949239"/>
            <a:ext cx="703126" cy="540000"/>
          </a:xfrm>
          <a:prstGeom prst="rect">
            <a:avLst/>
          </a:prstGeom>
        </p:spPr>
      </p:pic>
      <p:pic>
        <p:nvPicPr>
          <p:cNvPr id="44" name="图片 43" descr="PC.png"/>
          <p:cNvPicPr>
            <a:picLocks noChangeAspect="1"/>
          </p:cNvPicPr>
          <p:nvPr/>
        </p:nvPicPr>
        <p:blipFill>
          <a:blip r:embed="rId4" cstate="print"/>
          <a:stretch>
            <a:fillRect/>
          </a:stretch>
        </p:blipFill>
        <p:spPr>
          <a:xfrm>
            <a:off x="9420008" y="2949239"/>
            <a:ext cx="703126" cy="540000"/>
          </a:xfrm>
          <a:prstGeom prst="rect">
            <a:avLst/>
          </a:prstGeom>
        </p:spPr>
      </p:pic>
    </p:spTree>
    <p:extLst>
      <p:ext uri="{BB962C8B-B14F-4D97-AF65-F5344CB8AC3E}">
        <p14:creationId xmlns:p14="http://schemas.microsoft.com/office/powerpoint/2010/main" val="4278234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1556"/>
                                        </p:tgtEl>
                                        <p:attrNameLst>
                                          <p:attrName>style.visibility</p:attrName>
                                        </p:attrNameLst>
                                      </p:cBhvr>
                                      <p:to>
                                        <p:strVal val="visible"/>
                                      </p:to>
                                    </p:set>
                                    <p:anim calcmode="lin" valueType="num">
                                      <p:cBhvr additive="base">
                                        <p:cTn id="7" dur="500" fill="hold"/>
                                        <p:tgtEl>
                                          <p:spTgt spid="1601556"/>
                                        </p:tgtEl>
                                        <p:attrNameLst>
                                          <p:attrName>ppt_x</p:attrName>
                                        </p:attrNameLst>
                                      </p:cBhvr>
                                      <p:tavLst>
                                        <p:tav tm="0">
                                          <p:val>
                                            <p:strVal val="0-#ppt_w/2"/>
                                          </p:val>
                                        </p:tav>
                                        <p:tav tm="100000">
                                          <p:val>
                                            <p:strVal val="#ppt_x"/>
                                          </p:val>
                                        </p:tav>
                                      </p:tavLst>
                                    </p:anim>
                                    <p:anim calcmode="lin" valueType="num">
                                      <p:cBhvr additive="base">
                                        <p:cTn id="8" dur="500" fill="hold"/>
                                        <p:tgtEl>
                                          <p:spTgt spid="160155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01566"/>
                                        </p:tgtEl>
                                        <p:attrNameLst>
                                          <p:attrName>style.visibility</p:attrName>
                                        </p:attrNameLst>
                                      </p:cBhvr>
                                      <p:to>
                                        <p:strVal val="visible"/>
                                      </p:to>
                                    </p:set>
                                    <p:anim calcmode="lin" valueType="num">
                                      <p:cBhvr additive="base">
                                        <p:cTn id="11" dur="500" fill="hold"/>
                                        <p:tgtEl>
                                          <p:spTgt spid="1601566"/>
                                        </p:tgtEl>
                                        <p:attrNameLst>
                                          <p:attrName>ppt_x</p:attrName>
                                        </p:attrNameLst>
                                      </p:cBhvr>
                                      <p:tavLst>
                                        <p:tav tm="0">
                                          <p:val>
                                            <p:strVal val="0-#ppt_w/2"/>
                                          </p:val>
                                        </p:tav>
                                        <p:tav tm="100000">
                                          <p:val>
                                            <p:strVal val="#ppt_x"/>
                                          </p:val>
                                        </p:tav>
                                      </p:tavLst>
                                    </p:anim>
                                    <p:anim calcmode="lin" valueType="num">
                                      <p:cBhvr additive="base">
                                        <p:cTn id="12" dur="500" fill="hold"/>
                                        <p:tgtEl>
                                          <p:spTgt spid="160156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601569"/>
                                        </p:tgtEl>
                                        <p:attrNameLst>
                                          <p:attrName>style.visibility</p:attrName>
                                        </p:attrNameLst>
                                      </p:cBhvr>
                                      <p:to>
                                        <p:strVal val="visible"/>
                                      </p:to>
                                    </p:set>
                                    <p:anim calcmode="lin" valueType="num">
                                      <p:cBhvr additive="base">
                                        <p:cTn id="17" dur="500" fill="hold"/>
                                        <p:tgtEl>
                                          <p:spTgt spid="1601569"/>
                                        </p:tgtEl>
                                        <p:attrNameLst>
                                          <p:attrName>ppt_x</p:attrName>
                                        </p:attrNameLst>
                                      </p:cBhvr>
                                      <p:tavLst>
                                        <p:tav tm="0">
                                          <p:val>
                                            <p:strVal val="1+#ppt_w/2"/>
                                          </p:val>
                                        </p:tav>
                                        <p:tav tm="100000">
                                          <p:val>
                                            <p:strVal val="#ppt_x"/>
                                          </p:val>
                                        </p:tav>
                                      </p:tavLst>
                                    </p:anim>
                                    <p:anim calcmode="lin" valueType="num">
                                      <p:cBhvr additive="base">
                                        <p:cTn id="18" dur="500" fill="hold"/>
                                        <p:tgtEl>
                                          <p:spTgt spid="160156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601567"/>
                                        </p:tgtEl>
                                        <p:attrNameLst>
                                          <p:attrName>style.visibility</p:attrName>
                                        </p:attrNameLst>
                                      </p:cBhvr>
                                      <p:to>
                                        <p:strVal val="visible"/>
                                      </p:to>
                                    </p:set>
                                    <p:anim calcmode="lin" valueType="num">
                                      <p:cBhvr additive="base">
                                        <p:cTn id="21" dur="500" fill="hold"/>
                                        <p:tgtEl>
                                          <p:spTgt spid="1601567"/>
                                        </p:tgtEl>
                                        <p:attrNameLst>
                                          <p:attrName>ppt_x</p:attrName>
                                        </p:attrNameLst>
                                      </p:cBhvr>
                                      <p:tavLst>
                                        <p:tav tm="0">
                                          <p:val>
                                            <p:strVal val="1+#ppt_w/2"/>
                                          </p:val>
                                        </p:tav>
                                        <p:tav tm="100000">
                                          <p:val>
                                            <p:strVal val="#ppt_x"/>
                                          </p:val>
                                        </p:tav>
                                      </p:tavLst>
                                    </p:anim>
                                    <p:anim calcmode="lin" valueType="num">
                                      <p:cBhvr additive="base">
                                        <p:cTn id="22" dur="500" fill="hold"/>
                                        <p:tgtEl>
                                          <p:spTgt spid="160156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01557"/>
                                        </p:tgtEl>
                                        <p:attrNameLst>
                                          <p:attrName>style.visibility</p:attrName>
                                        </p:attrNameLst>
                                      </p:cBhvr>
                                      <p:to>
                                        <p:strVal val="visible"/>
                                      </p:to>
                                    </p:set>
                                    <p:anim calcmode="lin" valueType="num">
                                      <p:cBhvr additive="base">
                                        <p:cTn id="27" dur="500" fill="hold"/>
                                        <p:tgtEl>
                                          <p:spTgt spid="1601557"/>
                                        </p:tgtEl>
                                        <p:attrNameLst>
                                          <p:attrName>ppt_x</p:attrName>
                                        </p:attrNameLst>
                                      </p:cBhvr>
                                      <p:tavLst>
                                        <p:tav tm="0">
                                          <p:val>
                                            <p:strVal val="0-#ppt_w/2"/>
                                          </p:val>
                                        </p:tav>
                                        <p:tav tm="100000">
                                          <p:val>
                                            <p:strVal val="#ppt_x"/>
                                          </p:val>
                                        </p:tav>
                                      </p:tavLst>
                                    </p:anim>
                                    <p:anim calcmode="lin" valueType="num">
                                      <p:cBhvr additive="base">
                                        <p:cTn id="28" dur="500" fill="hold"/>
                                        <p:tgtEl>
                                          <p:spTgt spid="160155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01568"/>
                                        </p:tgtEl>
                                        <p:attrNameLst>
                                          <p:attrName>style.visibility</p:attrName>
                                        </p:attrNameLst>
                                      </p:cBhvr>
                                      <p:to>
                                        <p:strVal val="visible"/>
                                      </p:to>
                                    </p:set>
                                    <p:anim calcmode="lin" valueType="num">
                                      <p:cBhvr additive="base">
                                        <p:cTn id="31" dur="500" fill="hold"/>
                                        <p:tgtEl>
                                          <p:spTgt spid="1601568"/>
                                        </p:tgtEl>
                                        <p:attrNameLst>
                                          <p:attrName>ppt_x</p:attrName>
                                        </p:attrNameLst>
                                      </p:cBhvr>
                                      <p:tavLst>
                                        <p:tav tm="0">
                                          <p:val>
                                            <p:strVal val="0-#ppt_w/2"/>
                                          </p:val>
                                        </p:tav>
                                        <p:tav tm="100000">
                                          <p:val>
                                            <p:strVal val="#ppt_x"/>
                                          </p:val>
                                        </p:tav>
                                      </p:tavLst>
                                    </p:anim>
                                    <p:anim calcmode="lin" valueType="num">
                                      <p:cBhvr additive="base">
                                        <p:cTn id="32" dur="500" fill="hold"/>
                                        <p:tgtEl>
                                          <p:spTgt spid="160156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01570"/>
                                        </p:tgtEl>
                                        <p:attrNameLst>
                                          <p:attrName>style.visibility</p:attrName>
                                        </p:attrNameLst>
                                      </p:cBhvr>
                                      <p:to>
                                        <p:strVal val="visible"/>
                                      </p:to>
                                    </p:set>
                                    <p:anim calcmode="lin" valueType="num">
                                      <p:cBhvr additive="base">
                                        <p:cTn id="37" dur="500" fill="hold"/>
                                        <p:tgtEl>
                                          <p:spTgt spid="1601570"/>
                                        </p:tgtEl>
                                        <p:attrNameLst>
                                          <p:attrName>ppt_x</p:attrName>
                                        </p:attrNameLst>
                                      </p:cBhvr>
                                      <p:tavLst>
                                        <p:tav tm="0">
                                          <p:val>
                                            <p:strVal val="1+#ppt_w/2"/>
                                          </p:val>
                                        </p:tav>
                                        <p:tav tm="100000">
                                          <p:val>
                                            <p:strVal val="#ppt_x"/>
                                          </p:val>
                                        </p:tav>
                                      </p:tavLst>
                                    </p:anim>
                                    <p:anim calcmode="lin" valueType="num">
                                      <p:cBhvr additive="base">
                                        <p:cTn id="38" dur="500" fill="hold"/>
                                        <p:tgtEl>
                                          <p:spTgt spid="160157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601571"/>
                                        </p:tgtEl>
                                        <p:attrNameLst>
                                          <p:attrName>style.visibility</p:attrName>
                                        </p:attrNameLst>
                                      </p:cBhvr>
                                      <p:to>
                                        <p:strVal val="visible"/>
                                      </p:to>
                                    </p:set>
                                    <p:anim calcmode="lin" valueType="num">
                                      <p:cBhvr additive="base">
                                        <p:cTn id="41" dur="500" fill="hold"/>
                                        <p:tgtEl>
                                          <p:spTgt spid="1601571"/>
                                        </p:tgtEl>
                                        <p:attrNameLst>
                                          <p:attrName>ppt_x</p:attrName>
                                        </p:attrNameLst>
                                      </p:cBhvr>
                                      <p:tavLst>
                                        <p:tav tm="0">
                                          <p:val>
                                            <p:strVal val="1+#ppt_w/2"/>
                                          </p:val>
                                        </p:tav>
                                        <p:tav tm="100000">
                                          <p:val>
                                            <p:strVal val="#ppt_x"/>
                                          </p:val>
                                        </p:tav>
                                      </p:tavLst>
                                    </p:anim>
                                    <p:anim calcmode="lin" valueType="num">
                                      <p:cBhvr additive="base">
                                        <p:cTn id="42" dur="500" fill="hold"/>
                                        <p:tgtEl>
                                          <p:spTgt spid="160157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601558"/>
                                        </p:tgtEl>
                                        <p:attrNameLst>
                                          <p:attrName>style.visibility</p:attrName>
                                        </p:attrNameLst>
                                      </p:cBhvr>
                                      <p:to>
                                        <p:strVal val="visible"/>
                                      </p:to>
                                    </p:set>
                                    <p:anim calcmode="lin" valueType="num">
                                      <p:cBhvr additive="base">
                                        <p:cTn id="47" dur="500" fill="hold"/>
                                        <p:tgtEl>
                                          <p:spTgt spid="1601558"/>
                                        </p:tgtEl>
                                        <p:attrNameLst>
                                          <p:attrName>ppt_x</p:attrName>
                                        </p:attrNameLst>
                                      </p:cBhvr>
                                      <p:tavLst>
                                        <p:tav tm="0">
                                          <p:val>
                                            <p:strVal val="0-#ppt_w/2"/>
                                          </p:val>
                                        </p:tav>
                                        <p:tav tm="100000">
                                          <p:val>
                                            <p:strVal val="#ppt_x"/>
                                          </p:val>
                                        </p:tav>
                                      </p:tavLst>
                                    </p:anim>
                                    <p:anim calcmode="lin" valueType="num">
                                      <p:cBhvr additive="base">
                                        <p:cTn id="48" dur="500" fill="hold"/>
                                        <p:tgtEl>
                                          <p:spTgt spid="160155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601572"/>
                                        </p:tgtEl>
                                        <p:attrNameLst>
                                          <p:attrName>style.visibility</p:attrName>
                                        </p:attrNameLst>
                                      </p:cBhvr>
                                      <p:to>
                                        <p:strVal val="visible"/>
                                      </p:to>
                                    </p:set>
                                    <p:anim calcmode="lin" valueType="num">
                                      <p:cBhvr additive="base">
                                        <p:cTn id="51" dur="500" fill="hold"/>
                                        <p:tgtEl>
                                          <p:spTgt spid="1601572"/>
                                        </p:tgtEl>
                                        <p:attrNameLst>
                                          <p:attrName>ppt_x</p:attrName>
                                        </p:attrNameLst>
                                      </p:cBhvr>
                                      <p:tavLst>
                                        <p:tav tm="0">
                                          <p:val>
                                            <p:strVal val="0-#ppt_w/2"/>
                                          </p:val>
                                        </p:tav>
                                        <p:tav tm="100000">
                                          <p:val>
                                            <p:strVal val="#ppt_x"/>
                                          </p:val>
                                        </p:tav>
                                      </p:tavLst>
                                    </p:anim>
                                    <p:anim calcmode="lin" valueType="num">
                                      <p:cBhvr additive="base">
                                        <p:cTn id="52" dur="500" fill="hold"/>
                                        <p:tgtEl>
                                          <p:spTgt spid="1601572"/>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601559"/>
                                        </p:tgtEl>
                                        <p:attrNameLst>
                                          <p:attrName>style.visibility</p:attrName>
                                        </p:attrNameLst>
                                      </p:cBhvr>
                                      <p:to>
                                        <p:strVal val="visible"/>
                                      </p:to>
                                    </p:set>
                                    <p:anim calcmode="lin" valueType="num">
                                      <p:cBhvr additive="base">
                                        <p:cTn id="57" dur="500" fill="hold"/>
                                        <p:tgtEl>
                                          <p:spTgt spid="1601559"/>
                                        </p:tgtEl>
                                        <p:attrNameLst>
                                          <p:attrName>ppt_x</p:attrName>
                                        </p:attrNameLst>
                                      </p:cBhvr>
                                      <p:tavLst>
                                        <p:tav tm="0">
                                          <p:val>
                                            <p:strVal val="1+#ppt_w/2"/>
                                          </p:val>
                                        </p:tav>
                                        <p:tav tm="100000">
                                          <p:val>
                                            <p:strVal val="#ppt_x"/>
                                          </p:val>
                                        </p:tav>
                                      </p:tavLst>
                                    </p:anim>
                                    <p:anim calcmode="lin" valueType="num">
                                      <p:cBhvr additive="base">
                                        <p:cTn id="58" dur="500" fill="hold"/>
                                        <p:tgtEl>
                                          <p:spTgt spid="160155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601573"/>
                                        </p:tgtEl>
                                        <p:attrNameLst>
                                          <p:attrName>style.visibility</p:attrName>
                                        </p:attrNameLst>
                                      </p:cBhvr>
                                      <p:to>
                                        <p:strVal val="visible"/>
                                      </p:to>
                                    </p:set>
                                    <p:anim calcmode="lin" valueType="num">
                                      <p:cBhvr additive="base">
                                        <p:cTn id="61" dur="500" fill="hold"/>
                                        <p:tgtEl>
                                          <p:spTgt spid="1601573"/>
                                        </p:tgtEl>
                                        <p:attrNameLst>
                                          <p:attrName>ppt_x</p:attrName>
                                        </p:attrNameLst>
                                      </p:cBhvr>
                                      <p:tavLst>
                                        <p:tav tm="0">
                                          <p:val>
                                            <p:strVal val="1+#ppt_w/2"/>
                                          </p:val>
                                        </p:tav>
                                        <p:tav tm="100000">
                                          <p:val>
                                            <p:strVal val="#ppt_x"/>
                                          </p:val>
                                        </p:tav>
                                      </p:tavLst>
                                    </p:anim>
                                    <p:anim calcmode="lin" valueType="num">
                                      <p:cBhvr additive="base">
                                        <p:cTn id="62" dur="500" fill="hold"/>
                                        <p:tgtEl>
                                          <p:spTgt spid="1601573"/>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601574"/>
                                        </p:tgtEl>
                                        <p:attrNameLst>
                                          <p:attrName>style.visibility</p:attrName>
                                        </p:attrNameLst>
                                      </p:cBhvr>
                                      <p:to>
                                        <p:strVal val="visible"/>
                                      </p:to>
                                    </p:set>
                                    <p:anim calcmode="lin" valueType="num">
                                      <p:cBhvr additive="base">
                                        <p:cTn id="65" dur="500" fill="hold"/>
                                        <p:tgtEl>
                                          <p:spTgt spid="1601574"/>
                                        </p:tgtEl>
                                        <p:attrNameLst>
                                          <p:attrName>ppt_x</p:attrName>
                                        </p:attrNameLst>
                                      </p:cBhvr>
                                      <p:tavLst>
                                        <p:tav tm="0">
                                          <p:val>
                                            <p:strVal val="1+#ppt_w/2"/>
                                          </p:val>
                                        </p:tav>
                                        <p:tav tm="100000">
                                          <p:val>
                                            <p:strVal val="#ppt_x"/>
                                          </p:val>
                                        </p:tav>
                                      </p:tavLst>
                                    </p:anim>
                                    <p:anim calcmode="lin" valueType="num">
                                      <p:cBhvr additive="base">
                                        <p:cTn id="66" dur="500" fill="hold"/>
                                        <p:tgtEl>
                                          <p:spTgt spid="16015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1556" grpId="0" animBg="1"/>
      <p:bldP spid="1601557" grpId="0" animBg="1"/>
      <p:bldP spid="1601558" grpId="0" animBg="1"/>
      <p:bldP spid="1601559" grpId="0" animBg="1"/>
      <p:bldP spid="1601566" grpId="0"/>
      <p:bldP spid="1601567" grpId="0"/>
      <p:bldP spid="1601568" grpId="0"/>
      <p:bldP spid="1601569" grpId="0" animBg="1"/>
      <p:bldP spid="1601570" grpId="0" animBg="1"/>
      <p:bldP spid="1601571" grpId="0"/>
      <p:bldP spid="1601572" grpId="0"/>
      <p:bldP spid="1601573" grpId="0"/>
      <p:bldP spid="160157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CN" dirty="0"/>
              <a:t>PMTU</a:t>
            </a:r>
            <a:r>
              <a:rPr lang="zh-CN" altLang="en-US" dirty="0"/>
              <a:t>发现 </a:t>
            </a:r>
            <a:r>
              <a:rPr lang="en-US" altLang="zh-CN" dirty="0"/>
              <a:t>(2)</a:t>
            </a:r>
            <a:endParaRPr lang="zh-CN" altLang="en-US" dirty="0"/>
          </a:p>
        </p:txBody>
      </p:sp>
      <p:sp>
        <p:nvSpPr>
          <p:cNvPr id="47108" name="Rectangle 3"/>
          <p:cNvSpPr>
            <a:spLocks noGrp="1" noChangeArrowheads="1"/>
          </p:cNvSpPr>
          <p:nvPr>
            <p:ph type="body" sz="quarter" idx="10"/>
          </p:nvPr>
        </p:nvSpPr>
        <p:spPr/>
        <p:txBody>
          <a:bodyPr/>
          <a:lstStyle/>
          <a:p>
            <a:r>
              <a:rPr lang="en-US" altLang="zh-CN" dirty="0"/>
              <a:t>PMTU</a:t>
            </a:r>
            <a:r>
              <a:rPr lang="zh-CN" altLang="en-US" dirty="0"/>
              <a:t>最小为</a:t>
            </a:r>
            <a:r>
              <a:rPr lang="en-US" altLang="zh-CN" dirty="0"/>
              <a:t>1280bytes</a:t>
            </a:r>
            <a:r>
              <a:rPr lang="zh-CN" altLang="en-US" dirty="0"/>
              <a:t>（</a:t>
            </a:r>
            <a:r>
              <a:rPr lang="en-US" altLang="zh-CN" dirty="0"/>
              <a:t>IPv6</a:t>
            </a:r>
            <a:r>
              <a:rPr lang="zh-CN" altLang="en-US" dirty="0"/>
              <a:t>要求链路层所支持的</a:t>
            </a:r>
            <a:r>
              <a:rPr lang="en-US" altLang="zh-CN" dirty="0"/>
              <a:t>MTU</a:t>
            </a:r>
            <a:r>
              <a:rPr lang="zh-CN" altLang="en-US" dirty="0"/>
              <a:t>最小为</a:t>
            </a:r>
            <a:r>
              <a:rPr lang="en-US" altLang="zh-CN" dirty="0"/>
              <a:t>1280</a:t>
            </a:r>
            <a:r>
              <a:rPr lang="zh-CN" altLang="en-US" dirty="0"/>
              <a:t>）。</a:t>
            </a:r>
          </a:p>
          <a:p>
            <a:r>
              <a:rPr lang="zh-CN" altLang="en-US" dirty="0"/>
              <a:t>最大</a:t>
            </a:r>
            <a:r>
              <a:rPr lang="en-US" altLang="zh-CN" dirty="0"/>
              <a:t>PMTU</a:t>
            </a:r>
            <a:r>
              <a:rPr lang="zh-CN" altLang="en-US" dirty="0"/>
              <a:t>由链路层决定，如隧道，可以支持很大的</a:t>
            </a:r>
            <a:r>
              <a:rPr lang="en-US" altLang="zh-CN" dirty="0"/>
              <a:t>MTU</a:t>
            </a:r>
            <a:r>
              <a:rPr lang="zh-CN" altLang="en-US" dirty="0"/>
              <a:t>。</a:t>
            </a:r>
            <a:endParaRPr lang="en-US" altLang="zh-CN" dirty="0"/>
          </a:p>
        </p:txBody>
      </p:sp>
    </p:spTree>
    <p:extLst>
      <p:ext uri="{BB962C8B-B14F-4D97-AF65-F5344CB8AC3E}">
        <p14:creationId xmlns:p14="http://schemas.microsoft.com/office/powerpoint/2010/main" val="354251301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报文格式</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基础配置</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基础协议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b="1" dirty="0"/>
              <a:t>IPv6</a:t>
            </a:r>
            <a:r>
              <a:rPr lang="zh-CN" altLang="en-US" b="1" dirty="0"/>
              <a:t>过渡技术</a:t>
            </a:r>
            <a:endParaRPr lang="en-US" altLang="zh-CN" b="1" dirty="0"/>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p>
        </p:txBody>
      </p:sp>
    </p:spTree>
    <p:extLst>
      <p:ext uri="{BB962C8B-B14F-4D97-AF65-F5344CB8AC3E}">
        <p14:creationId xmlns:p14="http://schemas.microsoft.com/office/powerpoint/2010/main" val="333254825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连接符: 肘形 2">
            <a:extLst>
              <a:ext uri="{FF2B5EF4-FFF2-40B4-BE49-F238E27FC236}">
                <a16:creationId xmlns:a16="http://schemas.microsoft.com/office/drawing/2014/main" id="{09378717-BF65-45F1-A197-63254DCCC602}"/>
              </a:ext>
            </a:extLst>
          </p:cNvPr>
          <p:cNvCxnSpPr>
            <a:cxnSpLocks/>
            <a:stCxn id="13321" idx="1"/>
            <a:endCxn id="13341" idx="1"/>
          </p:cNvCxnSpPr>
          <p:nvPr/>
        </p:nvCxnSpPr>
        <p:spPr bwMode="auto">
          <a:xfrm rot="10800000" flipV="1">
            <a:off x="3711003" y="2432939"/>
            <a:ext cx="12700" cy="2550330"/>
          </a:xfrm>
          <a:prstGeom prst="bentConnector3">
            <a:avLst>
              <a:gd name="adj1" fmla="val 4991756"/>
            </a:avLst>
          </a:prstGeom>
          <a:solidFill>
            <a:schemeClr val="accent1"/>
          </a:solidFill>
          <a:ln w="28575" cap="flat" cmpd="sng" algn="ctr">
            <a:solidFill>
              <a:schemeClr val="tx1"/>
            </a:solidFill>
            <a:prstDash val="solid"/>
            <a:round/>
            <a:headEnd type="none" w="med" len="med"/>
            <a:tailEnd type="none" w="med" len="med"/>
          </a:ln>
          <a:effectLst/>
        </p:spPr>
      </p:cxnSp>
      <p:sp>
        <p:nvSpPr>
          <p:cNvPr id="13315" name="Rectangle 2">
            <a:extLst>
              <a:ext uri="{FF2B5EF4-FFF2-40B4-BE49-F238E27FC236}">
                <a16:creationId xmlns:a16="http://schemas.microsoft.com/office/drawing/2014/main" id="{461D88FF-45F0-49CE-BEE6-D2C9E19DA681}"/>
              </a:ext>
            </a:extLst>
          </p:cNvPr>
          <p:cNvSpPr>
            <a:spLocks noGrp="1" noChangeArrowheads="1"/>
          </p:cNvSpPr>
          <p:nvPr>
            <p:ph type="title"/>
          </p:nvPr>
        </p:nvSpPr>
        <p:spPr/>
        <p:txBody>
          <a:bodyPr/>
          <a:lstStyle/>
          <a:p>
            <a:r>
              <a:rPr lang="en-US" altLang="zh-CN"/>
              <a:t>IPv6</a:t>
            </a:r>
            <a:r>
              <a:rPr lang="zh-CN" altLang="en-US"/>
              <a:t>过渡技术简介</a:t>
            </a:r>
            <a:endParaRPr lang="zh-CN" altLang="en-US" dirty="0"/>
          </a:p>
        </p:txBody>
      </p:sp>
      <p:sp>
        <p:nvSpPr>
          <p:cNvPr id="13316" name="Text Box 3">
            <a:extLst>
              <a:ext uri="{FF2B5EF4-FFF2-40B4-BE49-F238E27FC236}">
                <a16:creationId xmlns:a16="http://schemas.microsoft.com/office/drawing/2014/main" id="{6B81BA78-346A-409B-B212-90B65D684B80}"/>
              </a:ext>
            </a:extLst>
          </p:cNvPr>
          <p:cNvSpPr txBox="1">
            <a:spLocks noChangeArrowheads="1"/>
          </p:cNvSpPr>
          <p:nvPr/>
        </p:nvSpPr>
        <p:spPr bwMode="auto">
          <a:xfrm>
            <a:off x="1019580" y="3369186"/>
            <a:ext cx="12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IPv4/IPv6</a:t>
            </a:r>
          </a:p>
          <a:p>
            <a:pPr algn="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的演进策略</a:t>
            </a:r>
          </a:p>
        </p:txBody>
      </p:sp>
      <p:sp>
        <p:nvSpPr>
          <p:cNvPr id="13317" name="Line 4">
            <a:extLst>
              <a:ext uri="{FF2B5EF4-FFF2-40B4-BE49-F238E27FC236}">
                <a16:creationId xmlns:a16="http://schemas.microsoft.com/office/drawing/2014/main" id="{0738409A-7B38-4097-8B9D-3666D619EECA}"/>
              </a:ext>
            </a:extLst>
          </p:cNvPr>
          <p:cNvSpPr>
            <a:spLocks noChangeShapeType="1"/>
          </p:cNvSpPr>
          <p:nvPr/>
        </p:nvSpPr>
        <p:spPr bwMode="auto">
          <a:xfrm flipV="1">
            <a:off x="2304086" y="3732084"/>
            <a:ext cx="79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321" name="Text Box 8">
            <a:extLst>
              <a:ext uri="{FF2B5EF4-FFF2-40B4-BE49-F238E27FC236}">
                <a16:creationId xmlns:a16="http://schemas.microsoft.com/office/drawing/2014/main" id="{0073C5E5-44D0-46BD-B173-36C997527429}"/>
              </a:ext>
            </a:extLst>
          </p:cNvPr>
          <p:cNvSpPr txBox="1">
            <a:spLocks noChangeArrowheads="1"/>
          </p:cNvSpPr>
          <p:nvPr/>
        </p:nvSpPr>
        <p:spPr bwMode="auto">
          <a:xfrm>
            <a:off x="3711003" y="2078996"/>
            <a:ext cx="11801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IPv4/IPv6</a:t>
            </a:r>
          </a:p>
          <a:p>
            <a:pPr algn="ct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共存技术</a:t>
            </a:r>
          </a:p>
        </p:txBody>
      </p:sp>
      <p:sp>
        <p:nvSpPr>
          <p:cNvPr id="13322" name="Line 9">
            <a:extLst>
              <a:ext uri="{FF2B5EF4-FFF2-40B4-BE49-F238E27FC236}">
                <a16:creationId xmlns:a16="http://schemas.microsoft.com/office/drawing/2014/main" id="{89790CCB-2803-4109-80B7-37472F773B7C}"/>
              </a:ext>
            </a:extLst>
          </p:cNvPr>
          <p:cNvSpPr>
            <a:spLocks noChangeShapeType="1"/>
          </p:cNvSpPr>
          <p:nvPr/>
        </p:nvSpPr>
        <p:spPr bwMode="auto">
          <a:xfrm>
            <a:off x="4866085" y="2484844"/>
            <a:ext cx="75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325" name="Text Box 12">
            <a:extLst>
              <a:ext uri="{FF2B5EF4-FFF2-40B4-BE49-F238E27FC236}">
                <a16:creationId xmlns:a16="http://schemas.microsoft.com/office/drawing/2014/main" id="{A71C5ECD-B5E5-47AC-AF99-3761CF24AA83}"/>
              </a:ext>
            </a:extLst>
          </p:cNvPr>
          <p:cNvSpPr txBox="1">
            <a:spLocks noChangeArrowheads="1"/>
          </p:cNvSpPr>
          <p:nvPr/>
        </p:nvSpPr>
        <p:spPr bwMode="auto">
          <a:xfrm>
            <a:off x="5915980" y="1556090"/>
            <a:ext cx="12690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Dual Stack</a:t>
            </a:r>
          </a:p>
        </p:txBody>
      </p:sp>
      <p:sp>
        <p:nvSpPr>
          <p:cNvPr id="13329" name="Text Box 16">
            <a:extLst>
              <a:ext uri="{FF2B5EF4-FFF2-40B4-BE49-F238E27FC236}">
                <a16:creationId xmlns:a16="http://schemas.microsoft.com/office/drawing/2014/main" id="{2E41B249-5CFD-41F1-8A4C-2B31A8C54822}"/>
              </a:ext>
            </a:extLst>
          </p:cNvPr>
          <p:cNvSpPr txBox="1">
            <a:spLocks noChangeArrowheads="1"/>
          </p:cNvSpPr>
          <p:nvPr/>
        </p:nvSpPr>
        <p:spPr bwMode="auto">
          <a:xfrm>
            <a:off x="5915980" y="2898855"/>
            <a:ext cx="8958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6over4</a:t>
            </a:r>
          </a:p>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Tunnel</a:t>
            </a:r>
          </a:p>
        </p:txBody>
      </p:sp>
      <p:sp>
        <p:nvSpPr>
          <p:cNvPr id="13337" name="Text Box 24">
            <a:extLst>
              <a:ext uri="{FF2B5EF4-FFF2-40B4-BE49-F238E27FC236}">
                <a16:creationId xmlns:a16="http://schemas.microsoft.com/office/drawing/2014/main" id="{A1DFF221-0C39-4306-AE26-F0EF805F1E3F}"/>
              </a:ext>
            </a:extLst>
          </p:cNvPr>
          <p:cNvSpPr txBox="1">
            <a:spLocks noChangeArrowheads="1"/>
          </p:cNvSpPr>
          <p:nvPr/>
        </p:nvSpPr>
        <p:spPr bwMode="auto">
          <a:xfrm>
            <a:off x="9143489" y="1484784"/>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GRE</a:t>
            </a:r>
            <a:r>
              <a:rPr kumimoji="1" lang="zh-CN" altLang="en-US" sz="1600" b="1" dirty="0">
                <a:latin typeface="微软雅黑" panose="020B0503020204020204" pitchFamily="34" charset="-122"/>
                <a:ea typeface="微软雅黑" panose="020B0503020204020204" pitchFamily="34" charset="-122"/>
              </a:rPr>
              <a:t>隧道</a:t>
            </a:r>
            <a:endParaRPr kumimoji="1" lang="en-US" altLang="zh-CN" sz="1600" b="1" dirty="0">
              <a:latin typeface="微软雅黑" panose="020B0503020204020204" pitchFamily="34" charset="-122"/>
              <a:ea typeface="微软雅黑" panose="020B0503020204020204" pitchFamily="34" charset="-122"/>
            </a:endParaRPr>
          </a:p>
        </p:txBody>
      </p:sp>
      <p:sp>
        <p:nvSpPr>
          <p:cNvPr id="13339" name="Text Box 26">
            <a:extLst>
              <a:ext uri="{FF2B5EF4-FFF2-40B4-BE49-F238E27FC236}">
                <a16:creationId xmlns:a16="http://schemas.microsoft.com/office/drawing/2014/main" id="{30824A3B-5D23-41AB-97FF-F4E6DD15D9B7}"/>
              </a:ext>
            </a:extLst>
          </p:cNvPr>
          <p:cNvSpPr txBox="1">
            <a:spLocks noChangeArrowheads="1"/>
          </p:cNvSpPr>
          <p:nvPr/>
        </p:nvSpPr>
        <p:spPr bwMode="auto">
          <a:xfrm>
            <a:off x="9167972" y="2708920"/>
            <a:ext cx="17165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6over4</a:t>
            </a:r>
            <a:r>
              <a:rPr kumimoji="1" lang="zh-CN" altLang="en-US" sz="1600" b="1" dirty="0">
                <a:latin typeface="微软雅黑" panose="020B0503020204020204" pitchFamily="34" charset="-122"/>
                <a:ea typeface="微软雅黑" panose="020B0503020204020204" pitchFamily="34" charset="-122"/>
              </a:rPr>
              <a:t>手动隧道</a:t>
            </a:r>
            <a:endParaRPr kumimoji="1" lang="en-US" altLang="zh-CN" sz="1600" b="1" dirty="0">
              <a:latin typeface="微软雅黑" panose="020B0503020204020204" pitchFamily="34" charset="-122"/>
              <a:ea typeface="微软雅黑" panose="020B0503020204020204" pitchFamily="34" charset="-122"/>
            </a:endParaRPr>
          </a:p>
        </p:txBody>
      </p:sp>
      <p:sp>
        <p:nvSpPr>
          <p:cNvPr id="13341" name="Text Box 28">
            <a:extLst>
              <a:ext uri="{FF2B5EF4-FFF2-40B4-BE49-F238E27FC236}">
                <a16:creationId xmlns:a16="http://schemas.microsoft.com/office/drawing/2014/main" id="{870DA483-60EA-48A3-A21E-7603DEA9C26E}"/>
              </a:ext>
            </a:extLst>
          </p:cNvPr>
          <p:cNvSpPr txBox="1">
            <a:spLocks noChangeArrowheads="1"/>
          </p:cNvSpPr>
          <p:nvPr/>
        </p:nvSpPr>
        <p:spPr bwMode="auto">
          <a:xfrm>
            <a:off x="3711003" y="4629326"/>
            <a:ext cx="11801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IPv4/IPv6</a:t>
            </a:r>
          </a:p>
          <a:p>
            <a:pPr algn="ct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互通技术</a:t>
            </a:r>
          </a:p>
        </p:txBody>
      </p:sp>
      <p:sp>
        <p:nvSpPr>
          <p:cNvPr id="13342" name="Line 29">
            <a:extLst>
              <a:ext uri="{FF2B5EF4-FFF2-40B4-BE49-F238E27FC236}">
                <a16:creationId xmlns:a16="http://schemas.microsoft.com/office/drawing/2014/main" id="{192E0797-6330-466F-B816-EA27B40AD8BD}"/>
              </a:ext>
            </a:extLst>
          </p:cNvPr>
          <p:cNvSpPr>
            <a:spLocks noChangeShapeType="1"/>
          </p:cNvSpPr>
          <p:nvPr/>
        </p:nvSpPr>
        <p:spPr bwMode="auto">
          <a:xfrm flipV="1">
            <a:off x="4797059" y="4979028"/>
            <a:ext cx="1369784" cy="60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348" name="Text Box 35">
            <a:extLst>
              <a:ext uri="{FF2B5EF4-FFF2-40B4-BE49-F238E27FC236}">
                <a16:creationId xmlns:a16="http://schemas.microsoft.com/office/drawing/2014/main" id="{F63F96E5-055B-414A-9596-8CF8897CA9CB}"/>
              </a:ext>
            </a:extLst>
          </p:cNvPr>
          <p:cNvSpPr txBox="1">
            <a:spLocks noChangeArrowheads="1"/>
          </p:cNvSpPr>
          <p:nvPr/>
        </p:nvSpPr>
        <p:spPr bwMode="auto">
          <a:xfrm>
            <a:off x="6097396" y="4813990"/>
            <a:ext cx="1042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NAT</a:t>
            </a:r>
          </a:p>
        </p:txBody>
      </p:sp>
      <p:sp>
        <p:nvSpPr>
          <p:cNvPr id="13358" name="Text Box 45">
            <a:extLst>
              <a:ext uri="{FF2B5EF4-FFF2-40B4-BE49-F238E27FC236}">
                <a16:creationId xmlns:a16="http://schemas.microsoft.com/office/drawing/2014/main" id="{81371BB0-7E40-446C-B564-538E966DB928}"/>
              </a:ext>
            </a:extLst>
          </p:cNvPr>
          <p:cNvSpPr txBox="1">
            <a:spLocks noChangeArrowheads="1"/>
          </p:cNvSpPr>
          <p:nvPr/>
        </p:nvSpPr>
        <p:spPr bwMode="auto">
          <a:xfrm>
            <a:off x="7608169" y="3724114"/>
            <a:ext cx="1006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自动隧道</a:t>
            </a:r>
          </a:p>
        </p:txBody>
      </p:sp>
      <p:sp>
        <p:nvSpPr>
          <p:cNvPr id="47" name="Text Box 45">
            <a:extLst>
              <a:ext uri="{FF2B5EF4-FFF2-40B4-BE49-F238E27FC236}">
                <a16:creationId xmlns:a16="http://schemas.microsoft.com/office/drawing/2014/main" id="{81371BB0-7E40-446C-B564-538E966DB928}"/>
              </a:ext>
            </a:extLst>
          </p:cNvPr>
          <p:cNvSpPr txBox="1">
            <a:spLocks noChangeArrowheads="1"/>
          </p:cNvSpPr>
          <p:nvPr/>
        </p:nvSpPr>
        <p:spPr bwMode="auto">
          <a:xfrm>
            <a:off x="7608169" y="2420888"/>
            <a:ext cx="1008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手动隧道</a:t>
            </a:r>
          </a:p>
        </p:txBody>
      </p:sp>
      <p:sp>
        <p:nvSpPr>
          <p:cNvPr id="82" name="Text Box 26">
            <a:extLst>
              <a:ext uri="{FF2B5EF4-FFF2-40B4-BE49-F238E27FC236}">
                <a16:creationId xmlns:a16="http://schemas.microsoft.com/office/drawing/2014/main" id="{30824A3B-5D23-41AB-97FF-F4E6DD15D9B7}"/>
              </a:ext>
            </a:extLst>
          </p:cNvPr>
          <p:cNvSpPr txBox="1">
            <a:spLocks noChangeArrowheads="1"/>
          </p:cNvSpPr>
          <p:nvPr/>
        </p:nvSpPr>
        <p:spPr bwMode="auto">
          <a:xfrm>
            <a:off x="9239980" y="3234462"/>
            <a:ext cx="10670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6to4</a:t>
            </a:r>
            <a:r>
              <a:rPr kumimoji="1" lang="zh-CN" altLang="en-US" sz="1600" b="1" dirty="0">
                <a:latin typeface="微软雅黑" panose="020B0503020204020204" pitchFamily="34" charset="-122"/>
                <a:ea typeface="微软雅黑" panose="020B0503020204020204" pitchFamily="34" charset="-122"/>
              </a:rPr>
              <a:t>隧道</a:t>
            </a:r>
            <a:endParaRPr kumimoji="1" lang="en-US" altLang="zh-CN" sz="1600" b="1" dirty="0">
              <a:latin typeface="微软雅黑" panose="020B0503020204020204" pitchFamily="34" charset="-122"/>
              <a:ea typeface="微软雅黑" panose="020B0503020204020204" pitchFamily="34" charset="-122"/>
            </a:endParaRPr>
          </a:p>
        </p:txBody>
      </p:sp>
      <p:sp>
        <p:nvSpPr>
          <p:cNvPr id="83" name="Text Box 26">
            <a:extLst>
              <a:ext uri="{FF2B5EF4-FFF2-40B4-BE49-F238E27FC236}">
                <a16:creationId xmlns:a16="http://schemas.microsoft.com/office/drawing/2014/main" id="{30824A3B-5D23-41AB-97FF-F4E6DD15D9B7}"/>
              </a:ext>
            </a:extLst>
          </p:cNvPr>
          <p:cNvSpPr txBox="1">
            <a:spLocks noChangeArrowheads="1"/>
          </p:cNvSpPr>
          <p:nvPr/>
        </p:nvSpPr>
        <p:spPr bwMode="auto">
          <a:xfrm>
            <a:off x="9262906" y="4375727"/>
            <a:ext cx="13270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ISATAP</a:t>
            </a:r>
            <a:r>
              <a:rPr kumimoji="1" lang="zh-CN" altLang="en-US" sz="1600" b="1" dirty="0">
                <a:latin typeface="微软雅黑" panose="020B0503020204020204" pitchFamily="34" charset="-122"/>
                <a:ea typeface="微软雅黑" panose="020B0503020204020204" pitchFamily="34" charset="-122"/>
              </a:rPr>
              <a:t>隧道</a:t>
            </a:r>
            <a:endParaRPr kumimoji="1" lang="en-US" altLang="zh-CN" sz="1600" b="1" dirty="0">
              <a:latin typeface="微软雅黑" panose="020B0503020204020204" pitchFamily="34" charset="-122"/>
              <a:ea typeface="微软雅黑" panose="020B0503020204020204" pitchFamily="34" charset="-122"/>
            </a:endParaRPr>
          </a:p>
        </p:txBody>
      </p:sp>
      <p:cxnSp>
        <p:nvCxnSpPr>
          <p:cNvPr id="54" name="连接符: 肘形 53">
            <a:extLst>
              <a:ext uri="{FF2B5EF4-FFF2-40B4-BE49-F238E27FC236}">
                <a16:creationId xmlns:a16="http://schemas.microsoft.com/office/drawing/2014/main" id="{E9F0863B-8AB3-44C3-9129-EFA8DCEF172D}"/>
              </a:ext>
            </a:extLst>
          </p:cNvPr>
          <p:cNvCxnSpPr>
            <a:cxnSpLocks/>
            <a:stCxn id="13325" idx="1"/>
            <a:endCxn id="13329" idx="1"/>
          </p:cNvCxnSpPr>
          <p:nvPr/>
        </p:nvCxnSpPr>
        <p:spPr bwMode="auto">
          <a:xfrm rot="10800000" flipV="1">
            <a:off x="5915980" y="1725366"/>
            <a:ext cx="12700" cy="1527431"/>
          </a:xfrm>
          <a:prstGeom prst="bentConnector3">
            <a:avLst>
              <a:gd name="adj1" fmla="val 2340000"/>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直接连接符 26">
            <a:extLst>
              <a:ext uri="{FF2B5EF4-FFF2-40B4-BE49-F238E27FC236}">
                <a16:creationId xmlns:a16="http://schemas.microsoft.com/office/drawing/2014/main" id="{EE7CDECD-BEDD-44ED-908D-EFF89B4A6C73}"/>
              </a:ext>
            </a:extLst>
          </p:cNvPr>
          <p:cNvCxnSpPr>
            <a:stCxn id="13329" idx="3"/>
          </p:cNvCxnSpPr>
          <p:nvPr/>
        </p:nvCxnSpPr>
        <p:spPr bwMode="auto">
          <a:xfrm flipV="1">
            <a:off x="6811803" y="3252797"/>
            <a:ext cx="580341" cy="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连接符: 肘形 63">
            <a:extLst>
              <a:ext uri="{FF2B5EF4-FFF2-40B4-BE49-F238E27FC236}">
                <a16:creationId xmlns:a16="http://schemas.microsoft.com/office/drawing/2014/main" id="{D4085CCB-53CF-4CBB-8CFB-D4A22CCBE95C}"/>
              </a:ext>
            </a:extLst>
          </p:cNvPr>
          <p:cNvCxnSpPr>
            <a:cxnSpLocks/>
            <a:stCxn id="47" idx="1"/>
            <a:endCxn id="13358" idx="1"/>
          </p:cNvCxnSpPr>
          <p:nvPr/>
        </p:nvCxnSpPr>
        <p:spPr bwMode="auto">
          <a:xfrm rot="10800000" flipV="1">
            <a:off x="7608169" y="2590165"/>
            <a:ext cx="12700" cy="1303226"/>
          </a:xfrm>
          <a:prstGeom prst="bentConnector3">
            <a:avLst>
              <a:gd name="adj1" fmla="val 1800000"/>
            </a:avLst>
          </a:prstGeom>
          <a:solidFill>
            <a:schemeClr val="accent1"/>
          </a:solidFill>
          <a:ln w="28575" cap="flat" cmpd="sng" algn="ctr">
            <a:solidFill>
              <a:schemeClr val="tx1"/>
            </a:solidFill>
            <a:prstDash val="solid"/>
            <a:round/>
            <a:headEnd type="none" w="med" len="med"/>
            <a:tailEnd type="none" w="med" len="med"/>
          </a:ln>
          <a:effectLst/>
        </p:spPr>
      </p:cxnSp>
      <p:cxnSp>
        <p:nvCxnSpPr>
          <p:cNvPr id="80" name="直接连接符 79">
            <a:extLst>
              <a:ext uri="{FF2B5EF4-FFF2-40B4-BE49-F238E27FC236}">
                <a16:creationId xmlns:a16="http://schemas.microsoft.com/office/drawing/2014/main" id="{5AB4DA42-9E76-44FF-96AF-626EBF4F2FAE}"/>
              </a:ext>
            </a:extLst>
          </p:cNvPr>
          <p:cNvCxnSpPr>
            <a:cxnSpLocks/>
            <a:stCxn id="13358" idx="3"/>
          </p:cNvCxnSpPr>
          <p:nvPr/>
        </p:nvCxnSpPr>
        <p:spPr bwMode="auto">
          <a:xfrm>
            <a:off x="8614995" y="3893391"/>
            <a:ext cx="381759"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1" name="连接符: 肘形 80">
            <a:extLst>
              <a:ext uri="{FF2B5EF4-FFF2-40B4-BE49-F238E27FC236}">
                <a16:creationId xmlns:a16="http://schemas.microsoft.com/office/drawing/2014/main" id="{2200E3E8-B895-454F-B67E-D83CD5E432ED}"/>
              </a:ext>
            </a:extLst>
          </p:cNvPr>
          <p:cNvCxnSpPr>
            <a:cxnSpLocks/>
          </p:cNvCxnSpPr>
          <p:nvPr/>
        </p:nvCxnSpPr>
        <p:spPr bwMode="auto">
          <a:xfrm rot="10800000" flipV="1">
            <a:off x="9228348" y="3241778"/>
            <a:ext cx="12700" cy="1303226"/>
          </a:xfrm>
          <a:prstGeom prst="bentConnector3">
            <a:avLst>
              <a:gd name="adj1" fmla="val 1800000"/>
            </a:avLst>
          </a:prstGeom>
          <a:solidFill>
            <a:schemeClr val="accent1"/>
          </a:solidFill>
          <a:ln w="28575" cap="flat" cmpd="sng" algn="ctr">
            <a:solidFill>
              <a:schemeClr val="tx1"/>
            </a:solidFill>
            <a:prstDash val="solid"/>
            <a:round/>
            <a:headEnd type="none" w="med" len="med"/>
            <a:tailEnd type="none" w="med" len="med"/>
          </a:ln>
          <a:effectLst/>
        </p:spPr>
      </p:cxnSp>
      <p:sp>
        <p:nvSpPr>
          <p:cNvPr id="25" name="Line 9">
            <a:extLst>
              <a:ext uri="{FF2B5EF4-FFF2-40B4-BE49-F238E27FC236}">
                <a16:creationId xmlns:a16="http://schemas.microsoft.com/office/drawing/2014/main" id="{89790CCB-2803-4109-80B7-37472F773B7C}"/>
              </a:ext>
            </a:extLst>
          </p:cNvPr>
          <p:cNvSpPr>
            <a:spLocks noChangeShapeType="1"/>
          </p:cNvSpPr>
          <p:nvPr/>
        </p:nvSpPr>
        <p:spPr bwMode="auto">
          <a:xfrm>
            <a:off x="6658630" y="4979029"/>
            <a:ext cx="75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26" name="连接符: 肘形 53">
            <a:extLst>
              <a:ext uri="{FF2B5EF4-FFF2-40B4-BE49-F238E27FC236}">
                <a16:creationId xmlns:a16="http://schemas.microsoft.com/office/drawing/2014/main" id="{E9F0863B-8AB3-44C3-9129-EFA8DCEF172D}"/>
              </a:ext>
            </a:extLst>
          </p:cNvPr>
          <p:cNvCxnSpPr>
            <a:cxnSpLocks/>
          </p:cNvCxnSpPr>
          <p:nvPr/>
        </p:nvCxnSpPr>
        <p:spPr bwMode="auto">
          <a:xfrm rot="10800000" flipV="1">
            <a:off x="7708525" y="4219551"/>
            <a:ext cx="12700" cy="1527431"/>
          </a:xfrm>
          <a:prstGeom prst="bentConnector3">
            <a:avLst>
              <a:gd name="adj1" fmla="val 2340000"/>
            </a:avLst>
          </a:prstGeom>
          <a:solidFill>
            <a:schemeClr val="accent1"/>
          </a:solidFill>
          <a:ln w="28575" cap="flat" cmpd="sng" algn="ctr">
            <a:solidFill>
              <a:schemeClr val="tx1"/>
            </a:solidFill>
            <a:prstDash val="solid"/>
            <a:round/>
            <a:headEnd type="none" w="med" len="med"/>
            <a:tailEnd type="none" w="med" len="med"/>
          </a:ln>
          <a:effectLst/>
        </p:spPr>
      </p:cxnSp>
      <p:sp>
        <p:nvSpPr>
          <p:cNvPr id="28" name="Text Box 35">
            <a:extLst>
              <a:ext uri="{FF2B5EF4-FFF2-40B4-BE49-F238E27FC236}">
                <a16:creationId xmlns:a16="http://schemas.microsoft.com/office/drawing/2014/main" id="{F63F96E5-055B-414A-9596-8CF8897CA9CB}"/>
              </a:ext>
            </a:extLst>
          </p:cNvPr>
          <p:cNvSpPr txBox="1">
            <a:spLocks noChangeArrowheads="1"/>
          </p:cNvSpPr>
          <p:nvPr/>
        </p:nvSpPr>
        <p:spPr bwMode="auto">
          <a:xfrm>
            <a:off x="7768273" y="5577706"/>
            <a:ext cx="1042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NAT64</a:t>
            </a:r>
          </a:p>
        </p:txBody>
      </p:sp>
      <p:sp>
        <p:nvSpPr>
          <p:cNvPr id="29" name="Text Box 35">
            <a:extLst>
              <a:ext uri="{FF2B5EF4-FFF2-40B4-BE49-F238E27FC236}">
                <a16:creationId xmlns:a16="http://schemas.microsoft.com/office/drawing/2014/main" id="{F63F96E5-055B-414A-9596-8CF8897CA9CB}"/>
              </a:ext>
            </a:extLst>
          </p:cNvPr>
          <p:cNvSpPr txBox="1">
            <a:spLocks noChangeArrowheads="1"/>
          </p:cNvSpPr>
          <p:nvPr/>
        </p:nvSpPr>
        <p:spPr bwMode="auto">
          <a:xfrm>
            <a:off x="7708934" y="4113076"/>
            <a:ext cx="1042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 …</a:t>
            </a:r>
          </a:p>
        </p:txBody>
      </p:sp>
      <p:cxnSp>
        <p:nvCxnSpPr>
          <p:cNvPr id="30" name="直接连接符 29">
            <a:extLst>
              <a:ext uri="{FF2B5EF4-FFF2-40B4-BE49-F238E27FC236}">
                <a16:creationId xmlns:a16="http://schemas.microsoft.com/office/drawing/2014/main" id="{5AB4DA42-9E76-44FF-96AF-626EBF4F2FAE}"/>
              </a:ext>
            </a:extLst>
          </p:cNvPr>
          <p:cNvCxnSpPr>
            <a:cxnSpLocks/>
          </p:cNvCxnSpPr>
          <p:nvPr/>
        </p:nvCxnSpPr>
        <p:spPr bwMode="auto">
          <a:xfrm>
            <a:off x="8581480" y="2492896"/>
            <a:ext cx="381759"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 name="连接符: 肘形 80">
            <a:extLst>
              <a:ext uri="{FF2B5EF4-FFF2-40B4-BE49-F238E27FC236}">
                <a16:creationId xmlns:a16="http://schemas.microsoft.com/office/drawing/2014/main" id="{2200E3E8-B895-454F-B67E-D83CD5E432ED}"/>
              </a:ext>
            </a:extLst>
          </p:cNvPr>
          <p:cNvCxnSpPr>
            <a:cxnSpLocks/>
          </p:cNvCxnSpPr>
          <p:nvPr/>
        </p:nvCxnSpPr>
        <p:spPr bwMode="auto">
          <a:xfrm rot="10800000" flipV="1">
            <a:off x="9213926" y="1585714"/>
            <a:ext cx="12700" cy="1303226"/>
          </a:xfrm>
          <a:prstGeom prst="bentConnector3">
            <a:avLst>
              <a:gd name="adj1" fmla="val 2076929"/>
            </a:avLst>
          </a:prstGeom>
          <a:solidFill>
            <a:schemeClr val="accent1"/>
          </a:solidFill>
          <a:ln w="28575" cap="flat" cmpd="sng" algn="ctr">
            <a:solidFill>
              <a:schemeClr val="tx1"/>
            </a:solidFill>
            <a:prstDash val="solid"/>
            <a:round/>
            <a:headEnd type="none" w="med" len="med"/>
            <a:tailEnd type="none" w="med" len="med"/>
          </a:ln>
          <a:effec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国际</a:t>
            </a:r>
            <a:r>
              <a:rPr lang="en-US" altLang="zh-CN"/>
              <a:t>IP</a:t>
            </a:r>
            <a:r>
              <a:rPr lang="zh-CN" altLang="en-US"/>
              <a:t>地址分配方式</a:t>
            </a:r>
            <a:endParaRPr lang="zh-CN" altLang="en-US" dirty="0"/>
          </a:p>
        </p:txBody>
      </p:sp>
      <p:grpSp>
        <p:nvGrpSpPr>
          <p:cNvPr id="4" name="组合 3">
            <a:extLst>
              <a:ext uri="{FF2B5EF4-FFF2-40B4-BE49-F238E27FC236}">
                <a16:creationId xmlns:a16="http://schemas.microsoft.com/office/drawing/2014/main" id="{29320156-9D9D-4466-BB04-86ECB157F422}"/>
              </a:ext>
            </a:extLst>
          </p:cNvPr>
          <p:cNvGrpSpPr/>
          <p:nvPr/>
        </p:nvGrpSpPr>
        <p:grpSpPr>
          <a:xfrm>
            <a:off x="994427" y="1194661"/>
            <a:ext cx="10513048" cy="2450362"/>
            <a:chOff x="2198391" y="1341170"/>
            <a:chExt cx="7966061" cy="2630536"/>
          </a:xfrm>
        </p:grpSpPr>
        <p:grpSp>
          <p:nvGrpSpPr>
            <p:cNvPr id="8" name="组合 7">
              <a:extLst>
                <a:ext uri="{FF2B5EF4-FFF2-40B4-BE49-F238E27FC236}">
                  <a16:creationId xmlns:a16="http://schemas.microsoft.com/office/drawing/2014/main" id="{E5AE1A2F-9B31-4CF0-B81B-83C328F55E7D}"/>
                </a:ext>
              </a:extLst>
            </p:cNvPr>
            <p:cNvGrpSpPr/>
            <p:nvPr/>
          </p:nvGrpSpPr>
          <p:grpSpPr>
            <a:xfrm>
              <a:off x="2198391" y="1343414"/>
              <a:ext cx="2874812" cy="2628292"/>
              <a:chOff x="440118" y="1298856"/>
              <a:chExt cx="3247628" cy="3348000"/>
            </a:xfrm>
          </p:grpSpPr>
          <p:pic>
            <p:nvPicPr>
              <p:cNvPr id="47" name="Picture 17" descr="C:\Users\dh\Desktop\32222\6\未标题-22.png"/>
              <p:cNvPicPr>
                <a:picLocks noChangeAspect="1" noChangeArrowheads="1"/>
              </p:cNvPicPr>
              <p:nvPr/>
            </p:nvPicPr>
            <p:blipFill>
              <a:blip r:embed="rId3" cstate="print"/>
              <a:srcRect/>
              <a:stretch>
                <a:fillRect/>
              </a:stretch>
            </p:blipFill>
            <p:spPr bwMode="auto">
              <a:xfrm>
                <a:off x="440118" y="1298856"/>
                <a:ext cx="3247628" cy="3348000"/>
              </a:xfrm>
              <a:prstGeom prst="rect">
                <a:avLst/>
              </a:prstGeom>
              <a:noFill/>
              <a:ln w="9525">
                <a:noFill/>
                <a:miter lim="800000"/>
                <a:headEnd/>
                <a:tailEnd/>
              </a:ln>
            </p:spPr>
          </p:pic>
          <p:sp>
            <p:nvSpPr>
              <p:cNvPr id="49" name="矩形 13"/>
              <p:cNvSpPr>
                <a:spLocks noChangeArrowheads="1"/>
              </p:cNvSpPr>
              <p:nvPr/>
            </p:nvSpPr>
            <p:spPr bwMode="auto">
              <a:xfrm>
                <a:off x="493978" y="1507575"/>
                <a:ext cx="2916000" cy="462971"/>
              </a:xfrm>
              <a:prstGeom prst="rect">
                <a:avLst/>
              </a:prstGeom>
              <a:noFill/>
              <a:ln w="9525">
                <a:noFill/>
                <a:miter lim="800000"/>
                <a:headEnd/>
                <a:tailEnd/>
              </a:ln>
              <a:effectLst>
                <a:innerShdw blurRad="63500" dist="50800" dir="13500000">
                  <a:prstClr val="black">
                    <a:alpha val="50000"/>
                  </a:prstClr>
                </a:innerShdw>
              </a:effectLst>
              <a:scene3d>
                <a:camera prst="orthographicFront"/>
                <a:lightRig rig="threePt" dir="t"/>
              </a:scene3d>
              <a:sp3d prstMaterial="dkEdge">
                <a:bevelT/>
              </a:sp3d>
            </p:spPr>
            <p:txBody>
              <a:bodyPr wrap="square">
                <a:spAutoFit/>
              </a:bodyPr>
              <a:lstStyle/>
              <a:p>
                <a:pPr algn="ctr" eaLnBrk="0" hangingPunct="0">
                  <a:defRPr/>
                </a:pPr>
                <a:r>
                  <a:rPr lang="en-US" altLang="zh-CN" sz="1600" b="1" dirty="0">
                    <a:solidFill>
                      <a:schemeClr val="bg1"/>
                    </a:solidFill>
                    <a:latin typeface="微软雅黑" panose="020B0503020204020204" pitchFamily="34" charset="-122"/>
                    <a:ea typeface="微软雅黑" panose="020B0503020204020204" pitchFamily="34" charset="-122"/>
                  </a:rPr>
                  <a:t>IANA </a:t>
                </a:r>
                <a:r>
                  <a:rPr lang="zh-CN" altLang="en-US" sz="1600" b="1" dirty="0">
                    <a:solidFill>
                      <a:schemeClr val="bg1"/>
                    </a:solidFill>
                    <a:latin typeface="微软雅黑" panose="020B0503020204020204" pitchFamily="34" charset="-122"/>
                    <a:ea typeface="微软雅黑" panose="020B0503020204020204" pitchFamily="34" charset="-122"/>
                  </a:rPr>
                  <a:t>网际网络号码分配局</a:t>
                </a:r>
              </a:p>
            </p:txBody>
          </p:sp>
          <p:sp>
            <p:nvSpPr>
              <p:cNvPr id="52" name="矩形 16"/>
              <p:cNvSpPr>
                <a:spLocks noChangeArrowheads="1"/>
              </p:cNvSpPr>
              <p:nvPr/>
            </p:nvSpPr>
            <p:spPr bwMode="auto">
              <a:xfrm>
                <a:off x="799197" y="2053794"/>
                <a:ext cx="2360162" cy="1304737"/>
              </a:xfrm>
              <a:prstGeom prst="rect">
                <a:avLst/>
              </a:prstGeom>
              <a:noFill/>
              <a:ln w="9525">
                <a:noFill/>
                <a:miter lim="800000"/>
                <a:headEnd/>
                <a:tailEnd/>
              </a:ln>
            </p:spPr>
            <p:txBody>
              <a:bodyPr wrap="square">
                <a:spAutoFit/>
              </a:bodyPr>
              <a:lstStyle/>
              <a:p>
                <a:r>
                  <a:rPr lang="en-US" altLang="zh-CN" sz="1400" dirty="0">
                    <a:latin typeface="微软雅黑" panose="020B0503020204020204" pitchFamily="34" charset="-122"/>
                    <a:ea typeface="微软雅黑" panose="020B0503020204020204" pitchFamily="34" charset="-122"/>
                  </a:rPr>
                  <a:t>ICANN</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IANA</a:t>
                </a:r>
                <a:r>
                  <a:rPr lang="zh-CN" altLang="en-US" sz="1400" dirty="0">
                    <a:latin typeface="微软雅黑" panose="020B0503020204020204" pitchFamily="34" charset="-122"/>
                    <a:ea typeface="微软雅黑" panose="020B0503020204020204" pitchFamily="34" charset="-122"/>
                  </a:rPr>
                  <a:t>部门负责将</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地址分配给</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个区域性的互联网注册机构</a:t>
                </a:r>
                <a:r>
                  <a:rPr lang="en-US" altLang="zh-CN" sz="1400" dirty="0">
                    <a:latin typeface="微软雅黑" panose="020B0503020204020204" pitchFamily="34" charset="-122"/>
                    <a:ea typeface="微软雅黑" panose="020B0503020204020204" pitchFamily="34" charset="-122"/>
                  </a:rPr>
                  <a:t>RIR </a:t>
                </a:r>
                <a:r>
                  <a:rPr lang="zh-CN" altLang="en-US" sz="1400" dirty="0">
                    <a:latin typeface="微软雅黑" panose="020B0503020204020204" pitchFamily="34" charset="-122"/>
                    <a:ea typeface="微软雅黑" panose="020B0503020204020204" pitchFamily="34" charset="-122"/>
                  </a:rPr>
                  <a:t>，比如</a:t>
                </a:r>
                <a:r>
                  <a:rPr lang="en-US" altLang="zh-CN" sz="1400" dirty="0">
                    <a:latin typeface="微软雅黑" panose="020B0503020204020204" pitchFamily="34" charset="-122"/>
                    <a:ea typeface="微软雅黑" panose="020B0503020204020204" pitchFamily="34" charset="-122"/>
                  </a:rPr>
                  <a:t>APNIC</a:t>
                </a:r>
                <a:r>
                  <a:rPr lang="zh-CN" altLang="en-US" sz="1400" dirty="0">
                    <a:latin typeface="微软雅黑" panose="020B0503020204020204" pitchFamily="34" charset="-122"/>
                    <a:ea typeface="微软雅黑" panose="020B0503020204020204" pitchFamily="34" charset="-122"/>
                  </a:rPr>
                  <a:t>，它负责亚太地区的</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分配。</a:t>
                </a:r>
              </a:p>
            </p:txBody>
          </p:sp>
        </p:grpSp>
        <p:grpSp>
          <p:nvGrpSpPr>
            <p:cNvPr id="7" name="组合 6">
              <a:extLst>
                <a:ext uri="{FF2B5EF4-FFF2-40B4-BE49-F238E27FC236}">
                  <a16:creationId xmlns:a16="http://schemas.microsoft.com/office/drawing/2014/main" id="{959A306E-DCFD-4D4A-962B-722C48BDA14C}"/>
                </a:ext>
              </a:extLst>
            </p:cNvPr>
            <p:cNvGrpSpPr/>
            <p:nvPr/>
          </p:nvGrpSpPr>
          <p:grpSpPr>
            <a:xfrm>
              <a:off x="4657714" y="1341171"/>
              <a:ext cx="2961114" cy="2575270"/>
              <a:chOff x="3042402" y="1259449"/>
              <a:chExt cx="2961114" cy="3348000"/>
            </a:xfrm>
          </p:grpSpPr>
          <p:pic>
            <p:nvPicPr>
              <p:cNvPr id="48" name="Picture 21" descr="C:\Users\dh\Desktop\32222\6\未标题-26.png"/>
              <p:cNvPicPr>
                <a:picLocks noChangeAspect="1" noChangeArrowheads="1"/>
              </p:cNvPicPr>
              <p:nvPr/>
            </p:nvPicPr>
            <p:blipFill>
              <a:blip r:embed="rId4" cstate="print"/>
              <a:srcRect/>
              <a:stretch>
                <a:fillRect/>
              </a:stretch>
            </p:blipFill>
            <p:spPr bwMode="auto">
              <a:xfrm>
                <a:off x="3042402" y="1259449"/>
                <a:ext cx="2961114" cy="3348000"/>
              </a:xfrm>
              <a:prstGeom prst="rect">
                <a:avLst/>
              </a:prstGeom>
              <a:noFill/>
              <a:ln w="9525">
                <a:noFill/>
                <a:miter lim="800000"/>
                <a:headEnd/>
                <a:tailEnd/>
              </a:ln>
            </p:spPr>
          </p:pic>
          <p:sp>
            <p:nvSpPr>
              <p:cNvPr id="55" name="矩形 13"/>
              <p:cNvSpPr>
                <a:spLocks noChangeArrowheads="1"/>
              </p:cNvSpPr>
              <p:nvPr/>
            </p:nvSpPr>
            <p:spPr bwMode="auto">
              <a:xfrm>
                <a:off x="3287929" y="1444936"/>
                <a:ext cx="2412000" cy="472503"/>
              </a:xfrm>
              <a:prstGeom prst="rect">
                <a:avLst/>
              </a:prstGeom>
              <a:noFill/>
              <a:ln w="9525">
                <a:noFill/>
                <a:miter lim="800000"/>
                <a:headEnd/>
                <a:tailEnd/>
              </a:ln>
              <a:effectLst>
                <a:innerShdw blurRad="63500" dist="50800" dir="13500000">
                  <a:prstClr val="black">
                    <a:alpha val="50000"/>
                  </a:prstClr>
                </a:innerShdw>
              </a:effectLst>
              <a:scene3d>
                <a:camera prst="orthographicFront"/>
                <a:lightRig rig="threePt" dir="t"/>
              </a:scene3d>
              <a:sp3d prstMaterial="dkEdge">
                <a:bevelT/>
              </a:sp3d>
            </p:spPr>
            <p:txBody>
              <a:bodyPr wrap="square">
                <a:spAutoFit/>
              </a:bodyPr>
              <a:lstStyle/>
              <a:p>
                <a:pPr algn="ctr" eaLnBrk="0" hangingPunct="0">
                  <a:defRPr/>
                </a:pPr>
                <a:r>
                  <a:rPr lang="en-US" altLang="zh-CN" sz="1600" b="1" dirty="0">
                    <a:solidFill>
                      <a:schemeClr val="bg1"/>
                    </a:solidFill>
                    <a:latin typeface="微软雅黑" panose="020B0503020204020204" pitchFamily="34" charset="-122"/>
                    <a:ea typeface="微软雅黑" panose="020B0503020204020204" pitchFamily="34" charset="-122"/>
                  </a:rPr>
                  <a:t>RIR </a:t>
                </a:r>
                <a:r>
                  <a:rPr lang="zh-CN" altLang="en-US" sz="1600" b="1" dirty="0">
                    <a:solidFill>
                      <a:schemeClr val="bg1"/>
                    </a:solidFill>
                    <a:latin typeface="微软雅黑" panose="020B0503020204020204" pitchFamily="34" charset="-122"/>
                    <a:ea typeface="微软雅黑" panose="020B0503020204020204" pitchFamily="34" charset="-122"/>
                  </a:rPr>
                  <a:t>区域网际网路注册管理机构</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57" name="矩形 16"/>
              <p:cNvSpPr>
                <a:spLocks noChangeArrowheads="1"/>
              </p:cNvSpPr>
              <p:nvPr/>
            </p:nvSpPr>
            <p:spPr bwMode="auto">
              <a:xfrm>
                <a:off x="3546879" y="2005451"/>
                <a:ext cx="2292749" cy="1159781"/>
              </a:xfrm>
              <a:prstGeom prst="rect">
                <a:avLst/>
              </a:prstGeom>
              <a:noFill/>
              <a:ln w="9525">
                <a:noFill/>
                <a:miter lim="800000"/>
                <a:headEnd/>
                <a:tailEnd/>
              </a:ln>
            </p:spPr>
            <p:txBody>
              <a:bodyPr wrap="square">
                <a:spAutoFit/>
              </a:bodyPr>
              <a:lstStyle/>
              <a:p>
                <a:r>
                  <a:rPr lang="en-US" altLang="zh-CN" sz="1600" dirty="0">
                    <a:latin typeface="微软雅黑" panose="020B0503020204020204" pitchFamily="34" charset="-122"/>
                    <a:ea typeface="微软雅黑" panose="020B0503020204020204" pitchFamily="34" charset="-122"/>
                  </a:rPr>
                  <a:t>RIR</a:t>
                </a:r>
                <a:r>
                  <a:rPr lang="zh-CN" altLang="en-US" sz="1600" dirty="0">
                    <a:latin typeface="微软雅黑" panose="020B0503020204020204" pitchFamily="34" charset="-122"/>
                    <a:ea typeface="微软雅黑" panose="020B0503020204020204" pitchFamily="34" charset="-122"/>
                  </a:rPr>
                  <a:t>将地址进一步分配给当地的</a:t>
                </a:r>
                <a:r>
                  <a:rPr lang="en-US" altLang="zh-CN" sz="1600" dirty="0">
                    <a:latin typeface="微软雅黑" panose="020B0503020204020204" pitchFamily="34" charset="-122"/>
                    <a:ea typeface="微软雅黑" panose="020B0503020204020204" pitchFamily="34" charset="-122"/>
                  </a:rPr>
                  <a:t>ISP</a:t>
                </a:r>
                <a:r>
                  <a:rPr lang="zh-CN" altLang="en-US" sz="1600" dirty="0">
                    <a:latin typeface="微软雅黑" panose="020B0503020204020204" pitchFamily="34" charset="-122"/>
                    <a:ea typeface="微软雅黑" panose="020B0503020204020204" pitchFamily="34" charset="-122"/>
                  </a:rPr>
                  <a:t>，比如：中国电信和中国移动。</a:t>
                </a:r>
                <a:endParaRPr lang="en-US" altLang="zh-CN" sz="1600" dirty="0">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E3A117EC-4EC3-41DC-8366-48DE4538B0B9}"/>
                </a:ext>
              </a:extLst>
            </p:cNvPr>
            <p:cNvGrpSpPr/>
            <p:nvPr/>
          </p:nvGrpSpPr>
          <p:grpSpPr>
            <a:xfrm>
              <a:off x="7203338" y="1341170"/>
              <a:ext cx="2961114" cy="2591886"/>
              <a:chOff x="5620179" y="1259449"/>
              <a:chExt cx="2961114" cy="3348000"/>
            </a:xfrm>
          </p:grpSpPr>
          <p:pic>
            <p:nvPicPr>
              <p:cNvPr id="46" name="Picture 16" descr="C:\Users\dh\Desktop\32222\6\未标题-21.png"/>
              <p:cNvPicPr>
                <a:picLocks noChangeAspect="1" noChangeArrowheads="1"/>
              </p:cNvPicPr>
              <p:nvPr/>
            </p:nvPicPr>
            <p:blipFill>
              <a:blip r:embed="rId5" cstate="print"/>
              <a:srcRect/>
              <a:stretch>
                <a:fillRect/>
              </a:stretch>
            </p:blipFill>
            <p:spPr bwMode="auto">
              <a:xfrm>
                <a:off x="5620179" y="1259449"/>
                <a:ext cx="2961114" cy="3348000"/>
              </a:xfrm>
              <a:prstGeom prst="rect">
                <a:avLst/>
              </a:prstGeom>
              <a:noFill/>
              <a:ln w="9525">
                <a:noFill/>
                <a:miter lim="800000"/>
                <a:headEnd/>
                <a:tailEnd/>
              </a:ln>
            </p:spPr>
          </p:pic>
          <p:grpSp>
            <p:nvGrpSpPr>
              <p:cNvPr id="5" name="组合 4">
                <a:extLst>
                  <a:ext uri="{FF2B5EF4-FFF2-40B4-BE49-F238E27FC236}">
                    <a16:creationId xmlns:a16="http://schemas.microsoft.com/office/drawing/2014/main" id="{D2950E43-A7E8-4682-A9EA-8DFB774CE71E}"/>
                  </a:ext>
                </a:extLst>
              </p:cNvPr>
              <p:cNvGrpSpPr/>
              <p:nvPr/>
            </p:nvGrpSpPr>
            <p:grpSpPr>
              <a:xfrm>
                <a:off x="5799210" y="1466494"/>
                <a:ext cx="2593654" cy="2715607"/>
                <a:chOff x="5799210" y="1466494"/>
                <a:chExt cx="2593654" cy="2715607"/>
              </a:xfrm>
            </p:grpSpPr>
            <p:sp>
              <p:nvSpPr>
                <p:cNvPr id="56" name="矩形 13"/>
                <p:cNvSpPr>
                  <a:spLocks noChangeArrowheads="1"/>
                </p:cNvSpPr>
                <p:nvPr/>
              </p:nvSpPr>
              <p:spPr bwMode="auto">
                <a:xfrm>
                  <a:off x="5799210" y="1466494"/>
                  <a:ext cx="2593654" cy="469474"/>
                </a:xfrm>
                <a:prstGeom prst="rect">
                  <a:avLst/>
                </a:prstGeom>
                <a:noFill/>
                <a:ln w="9525">
                  <a:noFill/>
                  <a:miter lim="800000"/>
                  <a:headEnd/>
                  <a:tailEnd/>
                </a:ln>
                <a:effectLst>
                  <a:innerShdw blurRad="63500" dist="50800" dir="13500000">
                    <a:prstClr val="black">
                      <a:alpha val="50000"/>
                    </a:prstClr>
                  </a:innerShdw>
                </a:effectLst>
                <a:scene3d>
                  <a:camera prst="orthographicFront"/>
                  <a:lightRig rig="threePt" dir="t"/>
                </a:scene3d>
                <a:sp3d prstMaterial="dkEdge">
                  <a:bevelT/>
                </a:sp3d>
              </p:spPr>
              <p:txBody>
                <a:bodyPr wrap="square">
                  <a:spAutoFit/>
                </a:bodyPr>
                <a:lstStyle/>
                <a:p>
                  <a:pPr algn="ctr" eaLnBrk="0" hangingPunct="0">
                    <a:defRPr/>
                  </a:pPr>
                  <a:r>
                    <a:rPr lang="en-US" altLang="zh-CN" sz="1600" b="1" dirty="0">
                      <a:solidFill>
                        <a:schemeClr val="bg1"/>
                      </a:solidFill>
                      <a:latin typeface="微软雅黑" panose="020B0503020204020204" pitchFamily="34" charset="-122"/>
                      <a:ea typeface="微软雅黑" panose="020B0503020204020204" pitchFamily="34" charset="-122"/>
                    </a:rPr>
                    <a:t>ISP </a:t>
                  </a:r>
                  <a:r>
                    <a:rPr lang="zh-CN" altLang="en-US" sz="1600" b="1" dirty="0">
                      <a:solidFill>
                        <a:schemeClr val="bg1"/>
                      </a:solidFill>
                      <a:latin typeface="微软雅黑" panose="020B0503020204020204" pitchFamily="34" charset="-122"/>
                      <a:ea typeface="微软雅黑" panose="020B0503020204020204" pitchFamily="34" charset="-122"/>
                    </a:rPr>
                    <a:t>运营商</a:t>
                  </a:r>
                </a:p>
              </p:txBody>
            </p:sp>
            <p:sp>
              <p:nvSpPr>
                <p:cNvPr id="58" name="矩形 16"/>
                <p:cNvSpPr>
                  <a:spLocks noChangeArrowheads="1"/>
                </p:cNvSpPr>
                <p:nvPr/>
              </p:nvSpPr>
              <p:spPr bwMode="auto">
                <a:xfrm>
                  <a:off x="6245205" y="2005449"/>
                  <a:ext cx="2063867" cy="2176652"/>
                </a:xfrm>
                <a:prstGeom prst="rect">
                  <a:avLst/>
                </a:prstGeom>
                <a:noFill/>
                <a:ln w="9525">
                  <a:noFill/>
                  <a:miter lim="800000"/>
                  <a:headEnd/>
                  <a:tailEnd/>
                </a:ln>
              </p:spPr>
              <p:txBody>
                <a:bodyPr wrap="square">
                  <a:spAutoFit/>
                </a:bodyPr>
                <a:lstStyle/>
                <a:p>
                  <a:r>
                    <a:rPr lang="en-US" altLang="zh-CN" sz="1600" dirty="0">
                      <a:latin typeface="微软雅黑" panose="020B0503020204020204" pitchFamily="34" charset="-122"/>
                      <a:ea typeface="微软雅黑" panose="020B0503020204020204" pitchFamily="34" charset="-122"/>
                    </a:rPr>
                    <a:t>ISP</a:t>
                  </a:r>
                  <a:r>
                    <a:rPr lang="zh-CN" altLang="en-US" sz="1600" dirty="0">
                      <a:latin typeface="微软雅黑" panose="020B0503020204020204" pitchFamily="34" charset="-122"/>
                      <a:ea typeface="微软雅黑" panose="020B0503020204020204" pitchFamily="34" charset="-122"/>
                    </a:rPr>
                    <a:t>再根据自己的情况，将</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地址分配给机构或者直接分配给用户，比如将</a:t>
                  </a:r>
                  <a:r>
                    <a:rPr lang="en-US" altLang="zh-CN" sz="1600" dirty="0">
                      <a:latin typeface="微软雅黑" panose="020B0503020204020204" pitchFamily="34" charset="-122"/>
                      <a:ea typeface="微软雅黑" panose="020B0503020204020204" pitchFamily="34" charset="-122"/>
                    </a:rPr>
                    <a:t>IPv4 A</a:t>
                  </a:r>
                  <a:r>
                    <a:rPr lang="zh-CN" altLang="en-US" sz="1600" dirty="0">
                      <a:latin typeface="微软雅黑" panose="020B0503020204020204" pitchFamily="34" charset="-122"/>
                      <a:ea typeface="微软雅黑" panose="020B0503020204020204" pitchFamily="34" charset="-122"/>
                    </a:rPr>
                    <a:t>类地址分配给一个超大型机构，而将</a:t>
                  </a:r>
                  <a:r>
                    <a:rPr lang="en-US" altLang="zh-CN" sz="1600" dirty="0">
                      <a:latin typeface="微软雅黑" panose="020B0503020204020204" pitchFamily="34" charset="-122"/>
                      <a:ea typeface="微软雅黑" panose="020B0503020204020204" pitchFamily="34" charset="-122"/>
                    </a:rPr>
                    <a:t>IPv4 C</a:t>
                  </a:r>
                  <a:r>
                    <a:rPr lang="zh-CN" altLang="en-US" sz="1600" dirty="0">
                      <a:latin typeface="微软雅黑" panose="020B0503020204020204" pitchFamily="34" charset="-122"/>
                      <a:ea typeface="微软雅黑" panose="020B0503020204020204" pitchFamily="34" charset="-122"/>
                    </a:rPr>
                    <a:t>类地址分配给一个中型企业。</a:t>
                  </a:r>
                </a:p>
              </p:txBody>
            </p:sp>
          </p:grpSp>
        </p:grpSp>
      </p:grpSp>
      <p:pic>
        <p:nvPicPr>
          <p:cNvPr id="38" name="图片 37">
            <a:extLst>
              <a:ext uri="{FF2B5EF4-FFF2-40B4-BE49-F238E27FC236}">
                <a16:creationId xmlns:a16="http://schemas.microsoft.com/office/drawing/2014/main" id="{A0E63F5F-4772-42DC-A29F-3E7C72BC443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83018" y="3593544"/>
            <a:ext cx="5676242" cy="2790923"/>
          </a:xfrm>
          <a:prstGeom prst="rect">
            <a:avLst/>
          </a:prstGeom>
        </p:spPr>
      </p:pic>
      <p:sp>
        <p:nvSpPr>
          <p:cNvPr id="11" name="矩形: 圆角 10">
            <a:extLst>
              <a:ext uri="{FF2B5EF4-FFF2-40B4-BE49-F238E27FC236}">
                <a16:creationId xmlns:a16="http://schemas.microsoft.com/office/drawing/2014/main" id="{7BDCED1D-1132-4A7A-A9FD-8F6F1B6D7484}"/>
              </a:ext>
            </a:extLst>
          </p:cNvPr>
          <p:cNvSpPr/>
          <p:nvPr/>
        </p:nvSpPr>
        <p:spPr bwMode="auto">
          <a:xfrm>
            <a:off x="6590409" y="4113076"/>
            <a:ext cx="4752528" cy="2008394"/>
          </a:xfrm>
          <a:prstGeom prst="roundRect">
            <a:avLst/>
          </a:prstGeom>
          <a:noFill/>
          <a:ln w="28575" cap="flat" cmpd="sng" algn="ctr">
            <a:solidFill>
              <a:srgbClr val="CF6B63"/>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zh-CN" altLang="en-US" sz="1600" dirty="0">
                <a:latin typeface="微软雅黑" panose="020B0503020204020204" pitchFamily="34" charset="-122"/>
                <a:ea typeface="微软雅黑" panose="020B0503020204020204" pitchFamily="34" charset="-122"/>
              </a:rPr>
              <a:t>五大</a:t>
            </a:r>
            <a:r>
              <a:rPr lang="en-US" altLang="zh-CN" sz="1600" dirty="0">
                <a:latin typeface="微软雅黑" panose="020B0503020204020204" pitchFamily="34" charset="-122"/>
                <a:ea typeface="微软雅黑" panose="020B0503020204020204" pitchFamily="34" charset="-122"/>
              </a:rPr>
              <a:t>RIR:</a:t>
            </a: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RIPE - </a:t>
            </a:r>
            <a:r>
              <a:rPr lang="zh-CN" altLang="en-US" sz="1400" dirty="0">
                <a:latin typeface="微软雅黑" panose="020B0503020204020204" pitchFamily="34" charset="-122"/>
                <a:ea typeface="微软雅黑" panose="020B0503020204020204" pitchFamily="34" charset="-122"/>
              </a:rPr>
              <a:t>欧洲</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地址注册中心；</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LACNIC - </a:t>
            </a:r>
            <a:r>
              <a:rPr lang="zh-CN" altLang="en-US" sz="1400" dirty="0">
                <a:latin typeface="微软雅黑" panose="020B0503020204020204" pitchFamily="34" charset="-122"/>
                <a:ea typeface="微软雅黑" panose="020B0503020204020204" pitchFamily="34" charset="-122"/>
              </a:rPr>
              <a:t>拉丁美洲和加勒比海</a:t>
            </a:r>
            <a:r>
              <a:rPr lang="en-US" altLang="zh-CN" sz="1400" dirty="0">
                <a:latin typeface="微软雅黑" panose="020B0503020204020204" pitchFamily="34" charset="-122"/>
                <a:ea typeface="微软雅黑" panose="020B0503020204020204" pitchFamily="34" charset="-122"/>
              </a:rPr>
              <a:t>Internet</a:t>
            </a:r>
            <a:r>
              <a:rPr lang="zh-CN" altLang="en-US" sz="1400" dirty="0">
                <a:latin typeface="微软雅黑" panose="020B0503020204020204" pitchFamily="34" charset="-122"/>
                <a:ea typeface="微软雅黑" panose="020B0503020204020204" pitchFamily="34" charset="-122"/>
              </a:rPr>
              <a:t>地址注册中心；</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ARIN - </a:t>
            </a:r>
            <a:r>
              <a:rPr lang="zh-CN" altLang="en-US" sz="1400" dirty="0">
                <a:latin typeface="微软雅黑" panose="020B0503020204020204" pitchFamily="34" charset="-122"/>
                <a:ea typeface="微软雅黑" panose="020B0503020204020204" pitchFamily="34" charset="-122"/>
              </a:rPr>
              <a:t>美国</a:t>
            </a:r>
            <a:r>
              <a:rPr lang="en-US" altLang="zh-CN" sz="1400" dirty="0">
                <a:latin typeface="微软雅黑" panose="020B0503020204020204" pitchFamily="34" charset="-122"/>
                <a:ea typeface="微软雅黑" panose="020B0503020204020204" pitchFamily="34" charset="-122"/>
              </a:rPr>
              <a:t>Internet</a:t>
            </a:r>
            <a:r>
              <a:rPr lang="zh-CN" altLang="en-US" sz="1400" dirty="0">
                <a:latin typeface="微软雅黑" panose="020B0503020204020204" pitchFamily="34" charset="-122"/>
                <a:ea typeface="微软雅黑" panose="020B0503020204020204" pitchFamily="34" charset="-122"/>
              </a:rPr>
              <a:t>编号注册中心</a:t>
            </a:r>
            <a:r>
              <a:rPr lang="en-US" altLang="zh-CN" sz="1400" dirty="0">
                <a:latin typeface="微软雅黑" panose="020B0503020204020204" pitchFamily="34" charset="-122"/>
                <a:ea typeface="微软雅黑" panose="020B0503020204020204" pitchFamily="34" charset="-122"/>
              </a:rPr>
              <a:t>;</a:t>
            </a: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AFRINIC - </a:t>
            </a:r>
            <a:r>
              <a:rPr lang="zh-CN" altLang="en-US" sz="1400" dirty="0">
                <a:latin typeface="微软雅黑" panose="020B0503020204020204" pitchFamily="34" charset="-122"/>
                <a:ea typeface="微软雅黑" panose="020B0503020204020204" pitchFamily="34" charset="-122"/>
              </a:rPr>
              <a:t>非洲</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网络信息中心</a:t>
            </a:r>
            <a:r>
              <a:rPr lang="en-US" altLang="zh-CN" sz="1400" dirty="0">
                <a:latin typeface="微软雅黑" panose="020B0503020204020204" pitchFamily="34" charset="-122"/>
                <a:ea typeface="微软雅黑" panose="020B0503020204020204" pitchFamily="34" charset="-122"/>
              </a:rPr>
              <a:t>;</a:t>
            </a: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APNIC - </a:t>
            </a:r>
            <a:r>
              <a:rPr lang="zh-CN" altLang="en-US" sz="1400" dirty="0">
                <a:latin typeface="微软雅黑" panose="020B0503020204020204" pitchFamily="34" charset="-122"/>
                <a:ea typeface="微软雅黑" panose="020B0503020204020204" pitchFamily="34" charset="-122"/>
              </a:rPr>
              <a:t>亚太地址网络信息中心。</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273211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descr="网络云4.png">
            <a:extLst>
              <a:ext uri="{FF2B5EF4-FFF2-40B4-BE49-F238E27FC236}">
                <a16:creationId xmlns:a16="http://schemas.microsoft.com/office/drawing/2014/main" id="{16BA9729-E923-464A-9D27-974021E9B086}"/>
              </a:ext>
            </a:extLst>
          </p:cNvPr>
          <p:cNvPicPr>
            <a:picLocks noChangeAspect="1"/>
          </p:cNvPicPr>
          <p:nvPr/>
        </p:nvPicPr>
        <p:blipFill>
          <a:blip r:embed="rId3" cstate="print"/>
          <a:stretch>
            <a:fillRect/>
          </a:stretch>
        </p:blipFill>
        <p:spPr>
          <a:xfrm>
            <a:off x="4895173" y="3284984"/>
            <a:ext cx="2141194" cy="1287997"/>
          </a:xfrm>
          <a:prstGeom prst="rect">
            <a:avLst/>
          </a:prstGeom>
        </p:spPr>
      </p:pic>
      <p:sp>
        <p:nvSpPr>
          <p:cNvPr id="46" name="Line 12">
            <a:extLst>
              <a:ext uri="{FF2B5EF4-FFF2-40B4-BE49-F238E27FC236}">
                <a16:creationId xmlns:a16="http://schemas.microsoft.com/office/drawing/2014/main" id="{423D4EDE-823B-46A1-9E6F-92351E32C355}"/>
              </a:ext>
            </a:extLst>
          </p:cNvPr>
          <p:cNvSpPr>
            <a:spLocks noChangeShapeType="1"/>
          </p:cNvSpPr>
          <p:nvPr/>
        </p:nvSpPr>
        <p:spPr bwMode="auto">
          <a:xfrm flipV="1">
            <a:off x="2935454" y="3984702"/>
            <a:ext cx="144016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p:txBody>
          <a:bodyPr/>
          <a:lstStyle/>
          <a:p>
            <a:r>
              <a:rPr lang="zh-CN" altLang="en-US"/>
              <a:t>双栈</a:t>
            </a:r>
            <a:r>
              <a:rPr lang="en-US" altLang="zh-CN"/>
              <a:t>Dual Stack</a:t>
            </a:r>
            <a:endParaRPr lang="zh-CN" altLang="en-US" dirty="0"/>
          </a:p>
        </p:txBody>
      </p:sp>
      <p:sp>
        <p:nvSpPr>
          <p:cNvPr id="2" name="文本占位符 1">
            <a:extLst>
              <a:ext uri="{FF2B5EF4-FFF2-40B4-BE49-F238E27FC236}">
                <a16:creationId xmlns:a16="http://schemas.microsoft.com/office/drawing/2014/main" id="{CC98D512-9B9D-4F6A-B21C-9E7E9A16D619}"/>
              </a:ext>
            </a:extLst>
          </p:cNvPr>
          <p:cNvSpPr>
            <a:spLocks noGrp="1"/>
          </p:cNvSpPr>
          <p:nvPr>
            <p:ph type="body" sz="quarter" idx="10"/>
          </p:nvPr>
        </p:nvSpPr>
        <p:spPr/>
        <p:txBody>
          <a:bodyPr/>
          <a:lstStyle/>
          <a:p>
            <a:pPr lvl="0"/>
            <a:r>
              <a:rPr lang="zh-CN" altLang="en-US"/>
              <a:t>双栈协议</a:t>
            </a:r>
            <a:endParaRPr lang="en-US" altLang="zh-CN"/>
          </a:p>
          <a:p>
            <a:pPr lvl="1"/>
            <a:r>
              <a:rPr lang="zh-CN" altLang="en-US"/>
              <a:t>设备必须支持</a:t>
            </a:r>
            <a:r>
              <a:rPr lang="en-US" altLang="zh-CN"/>
              <a:t>IPv4/IPv6</a:t>
            </a:r>
            <a:r>
              <a:rPr lang="zh-CN" altLang="en-US"/>
              <a:t>协议栈。</a:t>
            </a:r>
            <a:endParaRPr lang="en-US" altLang="zh-CN"/>
          </a:p>
          <a:p>
            <a:pPr lvl="1"/>
            <a:r>
              <a:rPr lang="zh-CN" altLang="en-US"/>
              <a:t>连接双栈网络的接口必须同时配置</a:t>
            </a:r>
            <a:r>
              <a:rPr lang="en-US" altLang="zh-CN"/>
              <a:t>IPv4</a:t>
            </a:r>
            <a:r>
              <a:rPr lang="zh-CN" altLang="en-US"/>
              <a:t>地址和</a:t>
            </a:r>
            <a:r>
              <a:rPr lang="en-US" altLang="zh-CN"/>
              <a:t>IPv6</a:t>
            </a:r>
            <a:r>
              <a:rPr lang="zh-CN" altLang="en-US"/>
              <a:t>地址。</a:t>
            </a:r>
            <a:endParaRPr lang="en-US" altLang="zh-CN"/>
          </a:p>
          <a:p>
            <a:endParaRPr lang="zh-CN" altLang="en-US" dirty="0"/>
          </a:p>
        </p:txBody>
      </p:sp>
      <p:sp>
        <p:nvSpPr>
          <p:cNvPr id="36" name="Line 12">
            <a:extLst>
              <a:ext uri="{FF2B5EF4-FFF2-40B4-BE49-F238E27FC236}">
                <a16:creationId xmlns:a16="http://schemas.microsoft.com/office/drawing/2014/main" id="{4A5C7BCB-836D-4FCE-A5A4-FE3A623D5E17}"/>
              </a:ext>
            </a:extLst>
          </p:cNvPr>
          <p:cNvSpPr>
            <a:spLocks noChangeShapeType="1"/>
          </p:cNvSpPr>
          <p:nvPr/>
        </p:nvSpPr>
        <p:spPr bwMode="auto">
          <a:xfrm flipV="1">
            <a:off x="7248128" y="3981814"/>
            <a:ext cx="2008124" cy="5777"/>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Text Box 28">
            <a:extLst>
              <a:ext uri="{FF2B5EF4-FFF2-40B4-BE49-F238E27FC236}">
                <a16:creationId xmlns:a16="http://schemas.microsoft.com/office/drawing/2014/main" id="{CEF9DB54-0075-4E9C-B58E-801F4E35A22D}"/>
              </a:ext>
            </a:extLst>
          </p:cNvPr>
          <p:cNvSpPr txBox="1">
            <a:spLocks noChangeArrowheads="1"/>
          </p:cNvSpPr>
          <p:nvPr/>
        </p:nvSpPr>
        <p:spPr bwMode="auto">
          <a:xfrm>
            <a:off x="2246460"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双栈主机</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pic>
        <p:nvPicPr>
          <p:cNvPr id="44" name="图片 43" descr="PC.png">
            <a:extLst>
              <a:ext uri="{FF2B5EF4-FFF2-40B4-BE49-F238E27FC236}">
                <a16:creationId xmlns:a16="http://schemas.microsoft.com/office/drawing/2014/main" id="{15D163D9-ED57-4057-BD91-CDB572445EB3}"/>
              </a:ext>
            </a:extLst>
          </p:cNvPr>
          <p:cNvPicPr>
            <a:picLocks noChangeAspect="1"/>
          </p:cNvPicPr>
          <p:nvPr/>
        </p:nvPicPr>
        <p:blipFill>
          <a:blip r:embed="rId4" cstate="print"/>
          <a:stretch>
            <a:fillRect/>
          </a:stretch>
        </p:blipFill>
        <p:spPr>
          <a:xfrm>
            <a:off x="2400805" y="3714702"/>
            <a:ext cx="703126" cy="540000"/>
          </a:xfrm>
          <a:prstGeom prst="rect">
            <a:avLst/>
          </a:prstGeom>
        </p:spPr>
      </p:pic>
      <p:sp>
        <p:nvSpPr>
          <p:cNvPr id="8" name="文本框 7">
            <a:extLst>
              <a:ext uri="{FF2B5EF4-FFF2-40B4-BE49-F238E27FC236}">
                <a16:creationId xmlns:a16="http://schemas.microsoft.com/office/drawing/2014/main" id="{93C15E19-8D92-4F59-B3F2-0FB3844E8908}"/>
              </a:ext>
            </a:extLst>
          </p:cNvPr>
          <p:cNvSpPr txBox="1"/>
          <p:nvPr/>
        </p:nvSpPr>
        <p:spPr bwMode="auto">
          <a:xfrm>
            <a:off x="5227688" y="3688007"/>
            <a:ext cx="1476164"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IPv4 &amp; IPv6 </a:t>
            </a: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双栈网络</a:t>
            </a:r>
          </a:p>
        </p:txBody>
      </p:sp>
      <p:sp>
        <p:nvSpPr>
          <p:cNvPr id="55" name="Text Box 28">
            <a:extLst>
              <a:ext uri="{FF2B5EF4-FFF2-40B4-BE49-F238E27FC236}">
                <a16:creationId xmlns:a16="http://schemas.microsoft.com/office/drawing/2014/main" id="{6927CDBA-458E-4B38-B733-2D479E38B47D}"/>
              </a:ext>
            </a:extLst>
          </p:cNvPr>
          <p:cNvSpPr txBox="1">
            <a:spLocks noChangeArrowheads="1"/>
          </p:cNvSpPr>
          <p:nvPr/>
        </p:nvSpPr>
        <p:spPr bwMode="auto">
          <a:xfrm>
            <a:off x="7477175" y="3361069"/>
            <a:ext cx="20254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b="1" dirty="0">
                <a:solidFill>
                  <a:srgbClr val="C00000"/>
                </a:solidFill>
                <a:latin typeface="微软雅黑" panose="020B0503020204020204" pitchFamily="34" charset="-122"/>
                <a:ea typeface="微软雅黑" panose="020B0503020204020204" pitchFamily="34" charset="-122"/>
              </a:rPr>
              <a:t>Dual Stack Router</a:t>
            </a:r>
          </a:p>
        </p:txBody>
      </p:sp>
      <p:sp>
        <p:nvSpPr>
          <p:cNvPr id="56" name="Rectangle 38">
            <a:extLst>
              <a:ext uri="{FF2B5EF4-FFF2-40B4-BE49-F238E27FC236}">
                <a16:creationId xmlns:a16="http://schemas.microsoft.com/office/drawing/2014/main" id="{A5AFBE18-49D0-4360-A52F-9FB46A83D17A}"/>
              </a:ext>
            </a:extLst>
          </p:cNvPr>
          <p:cNvSpPr/>
          <p:nvPr/>
        </p:nvSpPr>
        <p:spPr>
          <a:xfrm>
            <a:off x="3513018" y="4840093"/>
            <a:ext cx="5326446" cy="1169551"/>
          </a:xfrm>
          <a:prstGeom prst="rect">
            <a:avLst/>
          </a:prstGeom>
          <a:solidFill>
            <a:schemeClr val="bg1">
              <a:lumMod val="85000"/>
            </a:schemeClr>
          </a:solidFill>
          <a:ln w="28575">
            <a:noFill/>
          </a:ln>
        </p:spPr>
        <p:txBody>
          <a:bodyPr wrap="square">
            <a:spAutoFit/>
          </a:bodyPr>
          <a:lstStyle/>
          <a:p>
            <a:r>
              <a:rPr lang="en-US" altLang="zh-CN" sz="1400" dirty="0">
                <a:latin typeface="微软雅黑" panose="020B0503020204020204" pitchFamily="34" charset="-122"/>
                <a:ea typeface="微软雅黑" panose="020B0503020204020204" pitchFamily="34" charset="-122"/>
              </a:rPr>
              <a:t>[R1]ipv6</a:t>
            </a:r>
            <a:endParaRPr lang="zh-CN" altLang="en-US"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[R1]interface GigabitEthernet 0/0/0</a:t>
            </a:r>
            <a:r>
              <a:rPr lang="zh-CN" altLang="en-US" sz="1400" dirty="0">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[R1-GigabitEthernet0/0/0]</a:t>
            </a:r>
            <a:r>
              <a:rPr lang="en-US" altLang="zh-CN" sz="1400" b="1" dirty="0" err="1">
                <a:solidFill>
                  <a:srgbClr val="C00000"/>
                </a:solidFill>
                <a:latin typeface="微软雅黑" panose="020B0503020204020204" pitchFamily="34" charset="-122"/>
                <a:ea typeface="微软雅黑" panose="020B0503020204020204" pitchFamily="34" charset="-122"/>
              </a:rPr>
              <a:t>ip</a:t>
            </a:r>
            <a:r>
              <a:rPr lang="en-US" altLang="zh-CN" sz="1400" b="1" dirty="0">
                <a:solidFill>
                  <a:srgbClr val="C00000"/>
                </a:solidFill>
                <a:latin typeface="微软雅黑" panose="020B0503020204020204" pitchFamily="34" charset="-122"/>
                <a:ea typeface="微软雅黑" panose="020B0503020204020204" pitchFamily="34" charset="-122"/>
              </a:rPr>
              <a:t> address 10.1.1.1 24</a:t>
            </a:r>
            <a:r>
              <a:rPr lang="zh-CN" altLang="en-US" sz="1400" b="1" dirty="0">
                <a:solidFill>
                  <a:srgbClr val="C00000"/>
                </a:solidFill>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[R1-GigabitEthernet0/0/0]ipv6 enable </a:t>
            </a:r>
            <a:r>
              <a:rPr lang="zh-CN" altLang="en-US" sz="1400" dirty="0">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[R1-GigabitEthernet0/0/0]</a:t>
            </a:r>
            <a:r>
              <a:rPr lang="en-US" altLang="zh-CN" sz="1400" b="1" dirty="0">
                <a:solidFill>
                  <a:srgbClr val="C00000"/>
                </a:solidFill>
                <a:latin typeface="微软雅黑" panose="020B0503020204020204" pitchFamily="34" charset="-122"/>
                <a:ea typeface="微软雅黑" panose="020B0503020204020204" pitchFamily="34" charset="-122"/>
              </a:rPr>
              <a:t>ipv6 address 2001:0001::FFFF 64</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id="{E8793E92-E2F1-4EAF-B064-70D95CD3AF29}"/>
              </a:ext>
            </a:extLst>
          </p:cNvPr>
          <p:cNvCxnSpPr>
            <a:cxnSpLocks/>
          </p:cNvCxnSpPr>
          <p:nvPr/>
        </p:nvCxnSpPr>
        <p:spPr bwMode="auto">
          <a:xfrm flipH="1">
            <a:off x="6826856" y="4257092"/>
            <a:ext cx="468379" cy="583001"/>
          </a:xfrm>
          <a:prstGeom prst="line">
            <a:avLst/>
          </a:prstGeom>
          <a:solidFill>
            <a:schemeClr val="accent1"/>
          </a:solidFill>
          <a:ln w="28575" cap="flat" cmpd="sng" algn="ctr">
            <a:solidFill>
              <a:srgbClr val="C00000"/>
            </a:solidFill>
            <a:prstDash val="solid"/>
            <a:round/>
            <a:headEnd type="none" w="med" len="med"/>
            <a:tailEnd type="none" w="med" len="med"/>
          </a:ln>
          <a:effectLst/>
        </p:spPr>
      </p:cxnSp>
      <p:pic>
        <p:nvPicPr>
          <p:cNvPr id="60" name="Picture 12" descr="E:\2016.01\1.12 扁平化图标\蓝色\AR-蓝色最新-40.png">
            <a:extLst>
              <a:ext uri="{FF2B5EF4-FFF2-40B4-BE49-F238E27FC236}">
                <a16:creationId xmlns:a16="http://schemas.microsoft.com/office/drawing/2014/main" id="{B28BA3F5-5D8D-4139-8FB3-BC17B71B235A}"/>
              </a:ext>
            </a:extLst>
          </p:cNvPr>
          <p:cNvPicPr>
            <a:picLocks noChangeAspect="1" noChangeArrowheads="1"/>
          </p:cNvPicPr>
          <p:nvPr/>
        </p:nvPicPr>
        <p:blipFill>
          <a:blip r:embed="rId5" cstate="print"/>
          <a:srcRect/>
          <a:stretch>
            <a:fillRect/>
          </a:stretch>
        </p:blipFill>
        <p:spPr bwMode="auto">
          <a:xfrm>
            <a:off x="4375614" y="3714702"/>
            <a:ext cx="660000" cy="540000"/>
          </a:xfrm>
          <a:prstGeom prst="rect">
            <a:avLst/>
          </a:prstGeom>
          <a:noFill/>
        </p:spPr>
      </p:pic>
      <p:pic>
        <p:nvPicPr>
          <p:cNvPr id="61" name="Picture 12" descr="E:\2016.01\1.12 扁平化图标\蓝色\AR-蓝色最新-40.png">
            <a:extLst>
              <a:ext uri="{FF2B5EF4-FFF2-40B4-BE49-F238E27FC236}">
                <a16:creationId xmlns:a16="http://schemas.microsoft.com/office/drawing/2014/main" id="{12A5BD81-5FE6-4EBC-8838-014686C21216}"/>
              </a:ext>
            </a:extLst>
          </p:cNvPr>
          <p:cNvPicPr>
            <a:picLocks noChangeAspect="1" noChangeArrowheads="1"/>
          </p:cNvPicPr>
          <p:nvPr/>
        </p:nvPicPr>
        <p:blipFill>
          <a:blip r:embed="rId5" cstate="print"/>
          <a:srcRect/>
          <a:stretch>
            <a:fillRect/>
          </a:stretch>
        </p:blipFill>
        <p:spPr bwMode="auto">
          <a:xfrm>
            <a:off x="6960096" y="3714702"/>
            <a:ext cx="660000" cy="540000"/>
          </a:xfrm>
          <a:prstGeom prst="rect">
            <a:avLst/>
          </a:prstGeom>
          <a:noFill/>
        </p:spPr>
      </p:pic>
      <p:pic>
        <p:nvPicPr>
          <p:cNvPr id="62" name="图片 61" descr="PC.png">
            <a:extLst>
              <a:ext uri="{FF2B5EF4-FFF2-40B4-BE49-F238E27FC236}">
                <a16:creationId xmlns:a16="http://schemas.microsoft.com/office/drawing/2014/main" id="{4FBDDD4D-254B-45B8-AC73-1C9762F6E6A3}"/>
              </a:ext>
            </a:extLst>
          </p:cNvPr>
          <p:cNvPicPr>
            <a:picLocks noChangeAspect="1"/>
          </p:cNvPicPr>
          <p:nvPr/>
        </p:nvPicPr>
        <p:blipFill>
          <a:blip r:embed="rId4" cstate="print"/>
          <a:stretch>
            <a:fillRect/>
          </a:stretch>
        </p:blipFill>
        <p:spPr>
          <a:xfrm>
            <a:off x="8988322" y="3714702"/>
            <a:ext cx="703126" cy="540000"/>
          </a:xfrm>
          <a:prstGeom prst="rect">
            <a:avLst/>
          </a:prstGeom>
        </p:spPr>
      </p:pic>
      <p:sp>
        <p:nvSpPr>
          <p:cNvPr id="64" name="Text Box 28">
            <a:extLst>
              <a:ext uri="{FF2B5EF4-FFF2-40B4-BE49-F238E27FC236}">
                <a16:creationId xmlns:a16="http://schemas.microsoft.com/office/drawing/2014/main" id="{693D852D-7617-45CD-AFA8-A444B6E5A7DC}"/>
              </a:ext>
            </a:extLst>
          </p:cNvPr>
          <p:cNvSpPr txBox="1">
            <a:spLocks noChangeArrowheads="1"/>
          </p:cNvSpPr>
          <p:nvPr/>
        </p:nvSpPr>
        <p:spPr bwMode="auto">
          <a:xfrm>
            <a:off x="4145410"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双栈路由</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65" name="Text Box 28">
            <a:extLst>
              <a:ext uri="{FF2B5EF4-FFF2-40B4-BE49-F238E27FC236}">
                <a16:creationId xmlns:a16="http://schemas.microsoft.com/office/drawing/2014/main" id="{2B5591E2-DC6F-441E-B526-C6FC9E474112}"/>
              </a:ext>
            </a:extLst>
          </p:cNvPr>
          <p:cNvSpPr txBox="1">
            <a:spLocks noChangeArrowheads="1"/>
          </p:cNvSpPr>
          <p:nvPr/>
        </p:nvSpPr>
        <p:spPr bwMode="auto">
          <a:xfrm>
            <a:off x="7184111"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双栈路由</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66" name="Text Box 28">
            <a:extLst>
              <a:ext uri="{FF2B5EF4-FFF2-40B4-BE49-F238E27FC236}">
                <a16:creationId xmlns:a16="http://schemas.microsoft.com/office/drawing/2014/main" id="{773DB5C7-939A-436F-BF06-7D4D0CF13C39}"/>
              </a:ext>
            </a:extLst>
          </p:cNvPr>
          <p:cNvSpPr txBox="1">
            <a:spLocks noChangeArrowheads="1"/>
          </p:cNvSpPr>
          <p:nvPr/>
        </p:nvSpPr>
        <p:spPr bwMode="auto">
          <a:xfrm>
            <a:off x="8839464"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双栈主机</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6over4</a:t>
            </a:r>
            <a:r>
              <a:rPr lang="zh-CN" altLang="en-US" dirty="0"/>
              <a:t>手动隧道</a:t>
            </a:r>
          </a:p>
        </p:txBody>
      </p:sp>
      <p:sp>
        <p:nvSpPr>
          <p:cNvPr id="2" name="文本占位符 1">
            <a:extLst>
              <a:ext uri="{FF2B5EF4-FFF2-40B4-BE49-F238E27FC236}">
                <a16:creationId xmlns:a16="http://schemas.microsoft.com/office/drawing/2014/main" id="{15FEA4F0-4A4C-4F95-AE12-E6262D39D1CC}"/>
              </a:ext>
            </a:extLst>
          </p:cNvPr>
          <p:cNvSpPr>
            <a:spLocks noGrp="1"/>
          </p:cNvSpPr>
          <p:nvPr>
            <p:ph type="body" sz="quarter" idx="10"/>
          </p:nvPr>
        </p:nvSpPr>
        <p:spPr/>
        <p:txBody>
          <a:bodyPr/>
          <a:lstStyle/>
          <a:p>
            <a:pPr lvl="0"/>
            <a:r>
              <a:rPr lang="en-US" altLang="zh-CN" dirty="0"/>
              <a:t>6over4</a:t>
            </a:r>
            <a:r>
              <a:rPr lang="zh-CN" altLang="en-US" dirty="0"/>
              <a:t>手动隧道。</a:t>
            </a:r>
            <a:endParaRPr lang="en-US" altLang="zh-CN" dirty="0"/>
          </a:p>
          <a:p>
            <a:pPr lvl="1"/>
            <a:r>
              <a:rPr lang="en-US" altLang="zh-CN" dirty="0"/>
              <a:t>6over4</a:t>
            </a:r>
            <a:r>
              <a:rPr lang="zh-CN" altLang="en-US" dirty="0"/>
              <a:t>手动隧道的一种；</a:t>
            </a:r>
            <a:endParaRPr lang="en-US" altLang="zh-CN" dirty="0"/>
          </a:p>
          <a:p>
            <a:pPr lvl="1"/>
            <a:r>
              <a:rPr lang="zh-CN" altLang="en-US" dirty="0"/>
              <a:t>源地址和目的地址均需手工指定；</a:t>
            </a:r>
            <a:endParaRPr lang="en-US" altLang="zh-CN" dirty="0"/>
          </a:p>
          <a:p>
            <a:pPr lvl="1"/>
            <a:r>
              <a:rPr lang="zh-CN" altLang="en-US" dirty="0"/>
              <a:t>用于边界路由器与边界路由器，或者主机与边界路由器之间。</a:t>
            </a:r>
            <a:endParaRPr lang="en-US" altLang="zh-CN" dirty="0"/>
          </a:p>
          <a:p>
            <a:endParaRPr lang="zh-CN" altLang="en-US" dirty="0"/>
          </a:p>
        </p:txBody>
      </p:sp>
      <p:graphicFrame>
        <p:nvGraphicFramePr>
          <p:cNvPr id="93" name="表格 92"/>
          <p:cNvGraphicFramePr>
            <a:graphicFrameLocks noGrp="1"/>
          </p:cNvGraphicFramePr>
          <p:nvPr>
            <p:extLst>
              <p:ext uri="{D42A27DB-BD31-4B8C-83A1-F6EECF244321}">
                <p14:modId xmlns:p14="http://schemas.microsoft.com/office/powerpoint/2010/main" val="1032904529"/>
              </p:ext>
            </p:extLst>
          </p:nvPr>
        </p:nvGraphicFramePr>
        <p:xfrm>
          <a:off x="1699556"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6" name="表格 95"/>
          <p:cNvGraphicFramePr>
            <a:graphicFrameLocks noGrp="1"/>
          </p:cNvGraphicFramePr>
          <p:nvPr>
            <p:extLst>
              <p:ext uri="{D42A27DB-BD31-4B8C-83A1-F6EECF244321}">
                <p14:modId xmlns:p14="http://schemas.microsoft.com/office/powerpoint/2010/main" val="4158626434"/>
              </p:ext>
            </p:extLst>
          </p:nvPr>
        </p:nvGraphicFramePr>
        <p:xfrm>
          <a:off x="7028148"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7" name="表格 96"/>
          <p:cNvGraphicFramePr>
            <a:graphicFrameLocks noGrp="1"/>
          </p:cNvGraphicFramePr>
          <p:nvPr>
            <p:extLst>
              <p:ext uri="{D42A27DB-BD31-4B8C-83A1-F6EECF244321}">
                <p14:modId xmlns:p14="http://schemas.microsoft.com/office/powerpoint/2010/main" val="2622367044"/>
              </p:ext>
            </p:extLst>
          </p:nvPr>
        </p:nvGraphicFramePr>
        <p:xfrm>
          <a:off x="3355740" y="5418373"/>
          <a:ext cx="4392489" cy="288032"/>
        </p:xfrm>
        <a:graphic>
          <a:graphicData uri="http://schemas.openxmlformats.org/drawingml/2006/table">
            <a:tbl>
              <a:tblPr firstRow="1" bandRow="1">
                <a:tableStyleId>{5C22544A-7EE6-4342-B048-85BDC9FD1C3A}</a:tableStyleId>
              </a:tblPr>
              <a:tblGrid>
                <a:gridCol w="1870873">
                  <a:extLst>
                    <a:ext uri="{9D8B030D-6E8A-4147-A177-3AD203B41FA5}">
                      <a16:colId xmlns:a16="http://schemas.microsoft.com/office/drawing/2014/main" val="20000"/>
                    </a:ext>
                  </a:extLst>
                </a:gridCol>
                <a:gridCol w="1382821">
                  <a:extLst>
                    <a:ext uri="{9D8B030D-6E8A-4147-A177-3AD203B41FA5}">
                      <a16:colId xmlns:a16="http://schemas.microsoft.com/office/drawing/2014/main" val="20001"/>
                    </a:ext>
                  </a:extLst>
                </a:gridCol>
                <a:gridCol w="1138795">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r>
                        <a:rPr lang="zh-CN" altLang="en-US" sz="1200" b="0" dirty="0">
                          <a:solidFill>
                            <a:schemeClr val="tx1"/>
                          </a:solidFill>
                          <a:latin typeface="微软雅黑" panose="020B0503020204020204" pitchFamily="34" charset="-122"/>
                          <a:ea typeface="微软雅黑" panose="020B0503020204020204" pitchFamily="34" charset="-122"/>
                        </a:rPr>
                        <a:t>（协议号</a:t>
                      </a:r>
                      <a:r>
                        <a:rPr lang="en-US" altLang="zh-CN" sz="1200" b="0" dirty="0">
                          <a:solidFill>
                            <a:schemeClr val="tx1"/>
                          </a:solidFill>
                          <a:latin typeface="微软雅黑" panose="020B0503020204020204" pitchFamily="34" charset="-122"/>
                          <a:ea typeface="微软雅黑" panose="020B0503020204020204" pitchFamily="34" charset="-122"/>
                        </a:rPr>
                        <a:t>41</a:t>
                      </a:r>
                      <a:r>
                        <a:rPr lang="zh-CN" altLang="en-US" sz="1200" b="0" dirty="0">
                          <a:solidFill>
                            <a:schemeClr val="tx1"/>
                          </a:solidFill>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24" name="组合 23">
            <a:extLst>
              <a:ext uri="{FF2B5EF4-FFF2-40B4-BE49-F238E27FC236}">
                <a16:creationId xmlns:a16="http://schemas.microsoft.com/office/drawing/2014/main" id="{672F9457-C4B0-460A-960D-CC1B76EAE4B1}"/>
              </a:ext>
            </a:extLst>
          </p:cNvPr>
          <p:cNvGrpSpPr/>
          <p:nvPr/>
        </p:nvGrpSpPr>
        <p:grpSpPr>
          <a:xfrm>
            <a:off x="1559496" y="3537012"/>
            <a:ext cx="7570939" cy="1740803"/>
            <a:chOff x="2411636" y="3776430"/>
            <a:chExt cx="7570939" cy="1740803"/>
          </a:xfrm>
        </p:grpSpPr>
        <p:pic>
          <p:nvPicPr>
            <p:cNvPr id="25" name="图片 24" descr="网络云4.png">
              <a:extLst>
                <a:ext uri="{FF2B5EF4-FFF2-40B4-BE49-F238E27FC236}">
                  <a16:creationId xmlns:a16="http://schemas.microsoft.com/office/drawing/2014/main" id="{9E76B572-EFC5-42F9-9001-50254BCA54E1}"/>
                </a:ext>
              </a:extLst>
            </p:cNvPr>
            <p:cNvPicPr>
              <a:picLocks noChangeAspect="1"/>
            </p:cNvPicPr>
            <p:nvPr/>
          </p:nvPicPr>
          <p:blipFill>
            <a:blip r:embed="rId3" cstate="print"/>
            <a:stretch>
              <a:fillRect/>
            </a:stretch>
          </p:blipFill>
          <p:spPr>
            <a:xfrm>
              <a:off x="3323052" y="3918824"/>
              <a:ext cx="1373927" cy="826461"/>
            </a:xfrm>
            <a:prstGeom prst="rect">
              <a:avLst/>
            </a:prstGeom>
          </p:spPr>
        </p:pic>
        <p:pic>
          <p:nvPicPr>
            <p:cNvPr id="26" name="图片 25" descr="网络云4.png">
              <a:extLst>
                <a:ext uri="{FF2B5EF4-FFF2-40B4-BE49-F238E27FC236}">
                  <a16:creationId xmlns:a16="http://schemas.microsoft.com/office/drawing/2014/main" id="{8EB3B7C7-3020-41F7-A302-179D8CDD163D}"/>
                </a:ext>
              </a:extLst>
            </p:cNvPr>
            <p:cNvPicPr>
              <a:picLocks noChangeAspect="1"/>
            </p:cNvPicPr>
            <p:nvPr/>
          </p:nvPicPr>
          <p:blipFill>
            <a:blip r:embed="rId3" cstate="print"/>
            <a:stretch>
              <a:fillRect/>
            </a:stretch>
          </p:blipFill>
          <p:spPr>
            <a:xfrm>
              <a:off x="7704205" y="3918824"/>
              <a:ext cx="1373927" cy="826461"/>
            </a:xfrm>
            <a:prstGeom prst="rect">
              <a:avLst/>
            </a:prstGeom>
          </p:spPr>
        </p:pic>
        <p:pic>
          <p:nvPicPr>
            <p:cNvPr id="27" name="图片 26" descr="网络云4.png">
              <a:extLst>
                <a:ext uri="{FF2B5EF4-FFF2-40B4-BE49-F238E27FC236}">
                  <a16:creationId xmlns:a16="http://schemas.microsoft.com/office/drawing/2014/main" id="{4F3CC623-4793-4E0A-9E4B-2FE628750994}"/>
                </a:ext>
              </a:extLst>
            </p:cNvPr>
            <p:cNvPicPr>
              <a:picLocks noChangeAspect="1"/>
            </p:cNvPicPr>
            <p:nvPr/>
          </p:nvPicPr>
          <p:blipFill>
            <a:blip r:embed="rId3" cstate="print"/>
            <a:stretch>
              <a:fillRect/>
            </a:stretch>
          </p:blipFill>
          <p:spPr>
            <a:xfrm>
              <a:off x="5284350" y="3776430"/>
              <a:ext cx="1840744" cy="1107267"/>
            </a:xfrm>
            <a:prstGeom prst="rect">
              <a:avLst/>
            </a:prstGeom>
          </p:spPr>
        </p:pic>
        <p:sp>
          <p:nvSpPr>
            <p:cNvPr id="28" name="Text Box 9">
              <a:extLst>
                <a:ext uri="{FF2B5EF4-FFF2-40B4-BE49-F238E27FC236}">
                  <a16:creationId xmlns:a16="http://schemas.microsoft.com/office/drawing/2014/main" id="{F248DE67-EE5A-4188-BDE7-14551CBB1A92}"/>
                </a:ext>
              </a:extLst>
            </p:cNvPr>
            <p:cNvSpPr txBox="1">
              <a:spLocks noChangeArrowheads="1"/>
            </p:cNvSpPr>
            <p:nvPr/>
          </p:nvSpPr>
          <p:spPr bwMode="auto">
            <a:xfrm>
              <a:off x="5801819" y="3897560"/>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a:extLst>
                <a:ext uri="{FF2B5EF4-FFF2-40B4-BE49-F238E27FC236}">
                  <a16:creationId xmlns:a16="http://schemas.microsoft.com/office/drawing/2014/main" id="{8CC77C78-243B-4E37-8CCB-045213F5513A}"/>
                </a:ext>
              </a:extLst>
            </p:cNvPr>
            <p:cNvSpPr txBox="1">
              <a:spLocks noChangeArrowheads="1"/>
            </p:cNvSpPr>
            <p:nvPr/>
          </p:nvSpPr>
          <p:spPr bwMode="auto">
            <a:xfrm>
              <a:off x="8054781" y="416277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IPv6</a:t>
              </a:r>
            </a:p>
          </p:txBody>
        </p:sp>
        <p:sp>
          <p:nvSpPr>
            <p:cNvPr id="30" name="Text Box 12">
              <a:extLst>
                <a:ext uri="{FF2B5EF4-FFF2-40B4-BE49-F238E27FC236}">
                  <a16:creationId xmlns:a16="http://schemas.microsoft.com/office/drawing/2014/main" id="{F74A2AE5-495B-4F62-9E11-9AA9F18667D8}"/>
                </a:ext>
              </a:extLst>
            </p:cNvPr>
            <p:cNvSpPr txBox="1">
              <a:spLocks noChangeArrowheads="1"/>
            </p:cNvSpPr>
            <p:nvPr/>
          </p:nvSpPr>
          <p:spPr bwMode="auto">
            <a:xfrm>
              <a:off x="3647728" y="416277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sp>
          <p:nvSpPr>
            <p:cNvPr id="31" name="Rectangle 10">
              <a:extLst>
                <a:ext uri="{FF2B5EF4-FFF2-40B4-BE49-F238E27FC236}">
                  <a16:creationId xmlns:a16="http://schemas.microsoft.com/office/drawing/2014/main" id="{C121EE69-CFD8-41A6-BB84-BD87EF5EE49E}"/>
                </a:ext>
              </a:extLst>
            </p:cNvPr>
            <p:cNvSpPr>
              <a:spLocks noChangeArrowheads="1"/>
            </p:cNvSpPr>
            <p:nvPr/>
          </p:nvSpPr>
          <p:spPr bwMode="auto">
            <a:xfrm>
              <a:off x="4451417" y="4495943"/>
              <a:ext cx="1086755"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2" name="Rectangle 10">
              <a:extLst>
                <a:ext uri="{FF2B5EF4-FFF2-40B4-BE49-F238E27FC236}">
                  <a16:creationId xmlns:a16="http://schemas.microsoft.com/office/drawing/2014/main" id="{8E71DBB0-4E5C-4F5E-89E6-70C93570FC0F}"/>
                </a:ext>
              </a:extLst>
            </p:cNvPr>
            <p:cNvSpPr>
              <a:spLocks noChangeArrowheads="1"/>
            </p:cNvSpPr>
            <p:nvPr/>
          </p:nvSpPr>
          <p:spPr bwMode="auto">
            <a:xfrm>
              <a:off x="6741410" y="4495943"/>
              <a:ext cx="1230771"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E8AA21AD-A51F-4295-8481-C625E05AC537}"/>
                </a:ext>
              </a:extLst>
            </p:cNvPr>
            <p:cNvSpPr/>
            <p:nvPr/>
          </p:nvSpPr>
          <p:spPr bwMode="auto">
            <a:xfrm>
              <a:off x="2411636" y="4495943"/>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PC1</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CDF573A6-BB69-4FDB-9CA0-070A9192C731}"/>
                </a:ext>
              </a:extLst>
            </p:cNvPr>
            <p:cNvSpPr/>
            <p:nvPr/>
          </p:nvSpPr>
          <p:spPr bwMode="auto">
            <a:xfrm>
              <a:off x="8758439" y="4495943"/>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PC2</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cxnSp>
          <p:nvCxnSpPr>
            <p:cNvPr id="35" name="直接箭头连接符 34">
              <a:extLst>
                <a:ext uri="{FF2B5EF4-FFF2-40B4-BE49-F238E27FC236}">
                  <a16:creationId xmlns:a16="http://schemas.microsoft.com/office/drawing/2014/main" id="{2BAA2E56-0400-4402-AC89-E0C2B2FC765F}"/>
                </a:ext>
              </a:extLst>
            </p:cNvPr>
            <p:cNvCxnSpPr>
              <a:cxnSpLocks/>
            </p:cNvCxnSpPr>
            <p:nvPr/>
          </p:nvCxnSpPr>
          <p:spPr bwMode="auto">
            <a:xfrm flipV="1">
              <a:off x="6168008" y="4526856"/>
              <a:ext cx="0" cy="990377"/>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pic>
          <p:nvPicPr>
            <p:cNvPr id="36" name="Picture 12" descr="E:\2016.01\1.12 扁平化图标\蓝色\AR-蓝色最新-40.png">
              <a:extLst>
                <a:ext uri="{FF2B5EF4-FFF2-40B4-BE49-F238E27FC236}">
                  <a16:creationId xmlns:a16="http://schemas.microsoft.com/office/drawing/2014/main" id="{1D87C375-1ABB-44F6-9B80-724EFDF2ADBA}"/>
                </a:ext>
              </a:extLst>
            </p:cNvPr>
            <p:cNvPicPr>
              <a:picLocks noChangeAspect="1" noChangeArrowheads="1"/>
            </p:cNvPicPr>
            <p:nvPr/>
          </p:nvPicPr>
          <p:blipFill>
            <a:blip r:embed="rId4" cstate="print"/>
            <a:srcRect/>
            <a:stretch>
              <a:fillRect/>
            </a:stretch>
          </p:blipFill>
          <p:spPr bwMode="auto">
            <a:xfrm>
              <a:off x="4776286" y="4156654"/>
              <a:ext cx="428757" cy="350801"/>
            </a:xfrm>
            <a:prstGeom prst="rect">
              <a:avLst/>
            </a:prstGeom>
            <a:noFill/>
          </p:spPr>
        </p:pic>
        <p:pic>
          <p:nvPicPr>
            <p:cNvPr id="37" name="图片 36" descr="PC.png">
              <a:extLst>
                <a:ext uri="{FF2B5EF4-FFF2-40B4-BE49-F238E27FC236}">
                  <a16:creationId xmlns:a16="http://schemas.microsoft.com/office/drawing/2014/main" id="{453B3517-AF7B-4600-B419-7B53104E0B4D}"/>
                </a:ext>
              </a:extLst>
            </p:cNvPr>
            <p:cNvPicPr>
              <a:picLocks noChangeAspect="1"/>
            </p:cNvPicPr>
            <p:nvPr/>
          </p:nvPicPr>
          <p:blipFill>
            <a:blip r:embed="rId5" cstate="print"/>
            <a:stretch>
              <a:fillRect/>
            </a:stretch>
          </p:blipFill>
          <p:spPr>
            <a:xfrm>
              <a:off x="9142121" y="4156654"/>
              <a:ext cx="456773" cy="350801"/>
            </a:xfrm>
            <a:prstGeom prst="rect">
              <a:avLst/>
            </a:prstGeom>
          </p:spPr>
        </p:pic>
        <p:pic>
          <p:nvPicPr>
            <p:cNvPr id="38" name="Picture 12" descr="E:\2016.01\1.12 扁平化图标\蓝色\AR-蓝色最新-40.png">
              <a:extLst>
                <a:ext uri="{FF2B5EF4-FFF2-40B4-BE49-F238E27FC236}">
                  <a16:creationId xmlns:a16="http://schemas.microsoft.com/office/drawing/2014/main" id="{898FAFE5-7CEC-42AB-9BC2-1AF39923CBCF}"/>
                </a:ext>
              </a:extLst>
            </p:cNvPr>
            <p:cNvPicPr>
              <a:picLocks noChangeAspect="1" noChangeArrowheads="1"/>
            </p:cNvPicPr>
            <p:nvPr/>
          </p:nvPicPr>
          <p:blipFill>
            <a:blip r:embed="rId4" cstate="print"/>
            <a:srcRect/>
            <a:stretch>
              <a:fillRect/>
            </a:stretch>
          </p:blipFill>
          <p:spPr bwMode="auto">
            <a:xfrm>
              <a:off x="7142418" y="4156654"/>
              <a:ext cx="428757" cy="350801"/>
            </a:xfrm>
            <a:prstGeom prst="rect">
              <a:avLst/>
            </a:prstGeom>
            <a:noFill/>
          </p:spPr>
        </p:pic>
        <p:pic>
          <p:nvPicPr>
            <p:cNvPr id="39" name="图片 38" descr="无线网桥-蓝.png">
              <a:extLst>
                <a:ext uri="{FF2B5EF4-FFF2-40B4-BE49-F238E27FC236}">
                  <a16:creationId xmlns:a16="http://schemas.microsoft.com/office/drawing/2014/main" id="{56834120-8D36-4123-8C59-E1699809D7CD}"/>
                </a:ext>
              </a:extLst>
            </p:cNvPr>
            <p:cNvPicPr>
              <a:picLocks noChangeAspect="1"/>
            </p:cNvPicPr>
            <p:nvPr/>
          </p:nvPicPr>
          <p:blipFill>
            <a:blip r:embed="rId6" cstate="print"/>
            <a:stretch>
              <a:fillRect/>
            </a:stretch>
          </p:blipFill>
          <p:spPr>
            <a:xfrm>
              <a:off x="5233829" y="4164927"/>
              <a:ext cx="1859306" cy="334255"/>
            </a:xfrm>
            <a:prstGeom prst="rect">
              <a:avLst/>
            </a:prstGeom>
          </p:spPr>
        </p:pic>
        <p:pic>
          <p:nvPicPr>
            <p:cNvPr id="40" name="图片 39" descr="PC.png">
              <a:extLst>
                <a:ext uri="{FF2B5EF4-FFF2-40B4-BE49-F238E27FC236}">
                  <a16:creationId xmlns:a16="http://schemas.microsoft.com/office/drawing/2014/main" id="{7EB8007A-E698-4C45-BE48-4DAE11714D31}"/>
                </a:ext>
              </a:extLst>
            </p:cNvPr>
            <p:cNvPicPr>
              <a:picLocks noChangeAspect="1"/>
            </p:cNvPicPr>
            <p:nvPr/>
          </p:nvPicPr>
          <p:blipFill>
            <a:blip r:embed="rId5" cstate="print"/>
            <a:stretch>
              <a:fillRect/>
            </a:stretch>
          </p:blipFill>
          <p:spPr>
            <a:xfrm>
              <a:off x="2789811" y="4156654"/>
              <a:ext cx="456773" cy="350801"/>
            </a:xfrm>
            <a:prstGeom prst="rect">
              <a:avLst/>
            </a:prstGeom>
          </p:spPr>
        </p:pic>
        <p:sp>
          <p:nvSpPr>
            <p:cNvPr id="41" name="Rectangle 10">
              <a:extLst>
                <a:ext uri="{FF2B5EF4-FFF2-40B4-BE49-F238E27FC236}">
                  <a16:creationId xmlns:a16="http://schemas.microsoft.com/office/drawing/2014/main" id="{4BE8F663-AFF0-4FF5-AC32-551D704C9ACF}"/>
                </a:ext>
              </a:extLst>
            </p:cNvPr>
            <p:cNvSpPr>
              <a:spLocks noChangeArrowheads="1"/>
            </p:cNvSpPr>
            <p:nvPr/>
          </p:nvSpPr>
          <p:spPr bwMode="auto">
            <a:xfrm>
              <a:off x="5303912" y="4194652"/>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IPv6 over IPv4</a:t>
              </a:r>
              <a:endParaRPr lang="en-US" altLang="zh-CN" sz="1200" dirty="0">
                <a:latin typeface="微软雅黑" panose="020B0503020204020204" pitchFamily="34" charset="-122"/>
                <a:ea typeface="微软雅黑" panose="020B0503020204020204" pitchFamily="34" charset="-122"/>
              </a:endParaRPr>
            </a:p>
          </p:txBody>
        </p:sp>
      </p:gr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lvl="1"/>
            <a:r>
              <a:rPr lang="en-US" altLang="zh-CN" dirty="0"/>
              <a:t>6over4 GRE</a:t>
            </a:r>
            <a:r>
              <a:rPr lang="zh-CN" altLang="en-US" dirty="0"/>
              <a:t>隧道</a:t>
            </a:r>
          </a:p>
        </p:txBody>
      </p:sp>
      <p:sp>
        <p:nvSpPr>
          <p:cNvPr id="2" name="文本占位符 1">
            <a:extLst>
              <a:ext uri="{FF2B5EF4-FFF2-40B4-BE49-F238E27FC236}">
                <a16:creationId xmlns:a16="http://schemas.microsoft.com/office/drawing/2014/main" id="{E0D5EA22-4CC3-4642-960C-E037A6A40739}"/>
              </a:ext>
            </a:extLst>
          </p:cNvPr>
          <p:cNvSpPr>
            <a:spLocks noGrp="1"/>
          </p:cNvSpPr>
          <p:nvPr>
            <p:ph type="body" sz="quarter" idx="10"/>
          </p:nvPr>
        </p:nvSpPr>
        <p:spPr/>
        <p:txBody>
          <a:bodyPr/>
          <a:lstStyle/>
          <a:p>
            <a:pPr lvl="0"/>
            <a:r>
              <a:rPr lang="en-US" altLang="zh-CN" dirty="0"/>
              <a:t>6over4 GRE</a:t>
            </a:r>
            <a:r>
              <a:rPr lang="zh-CN" altLang="en-US" dirty="0"/>
              <a:t>隧道。</a:t>
            </a:r>
            <a:endParaRPr lang="en-US" altLang="zh-CN" dirty="0"/>
          </a:p>
          <a:p>
            <a:pPr lvl="1"/>
            <a:r>
              <a:rPr lang="en-US" altLang="zh-CN" dirty="0"/>
              <a:t>6over4</a:t>
            </a:r>
            <a:r>
              <a:rPr lang="zh-CN" altLang="en-US" dirty="0"/>
              <a:t>手动隧道的一种；</a:t>
            </a:r>
            <a:endParaRPr lang="en-US" altLang="zh-CN" dirty="0"/>
          </a:p>
          <a:p>
            <a:pPr lvl="1"/>
            <a:r>
              <a:rPr lang="zh-CN" altLang="en-US" dirty="0"/>
              <a:t>手工指定隧道的端点地址；</a:t>
            </a:r>
            <a:endParaRPr lang="en-US" altLang="zh-CN" dirty="0"/>
          </a:p>
          <a:p>
            <a:pPr lvl="1"/>
            <a:r>
              <a:rPr lang="en-US" altLang="zh-CN" dirty="0"/>
              <a:t>GRE</a:t>
            </a:r>
            <a:r>
              <a:rPr lang="zh-CN" altLang="en-US" dirty="0"/>
              <a:t>承载</a:t>
            </a:r>
            <a:r>
              <a:rPr lang="en-US" altLang="zh-CN" dirty="0"/>
              <a:t>IPv6</a:t>
            </a:r>
            <a:r>
              <a:rPr lang="zh-CN" altLang="en-US" dirty="0"/>
              <a:t>协议。</a:t>
            </a:r>
            <a:endParaRPr lang="en-US" altLang="zh-CN" dirty="0"/>
          </a:p>
          <a:p>
            <a:pPr lvl="1"/>
            <a:endParaRPr lang="en-US" altLang="zh-CN" dirty="0"/>
          </a:p>
          <a:p>
            <a:endParaRPr lang="zh-CN" altLang="en-US" dirty="0"/>
          </a:p>
        </p:txBody>
      </p:sp>
      <p:graphicFrame>
        <p:nvGraphicFramePr>
          <p:cNvPr id="74" name="表格 73"/>
          <p:cNvGraphicFramePr>
            <a:graphicFrameLocks noGrp="1"/>
          </p:cNvGraphicFramePr>
          <p:nvPr>
            <p:extLst>
              <p:ext uri="{D42A27DB-BD31-4B8C-83A1-F6EECF244321}">
                <p14:modId xmlns:p14="http://schemas.microsoft.com/office/powerpoint/2010/main" val="4159959457"/>
              </p:ext>
            </p:extLst>
          </p:nvPr>
        </p:nvGraphicFramePr>
        <p:xfrm>
          <a:off x="1667508"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Data</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5" name="表格 74"/>
          <p:cNvGraphicFramePr>
            <a:graphicFrameLocks noGrp="1"/>
          </p:cNvGraphicFramePr>
          <p:nvPr>
            <p:extLst>
              <p:ext uri="{D42A27DB-BD31-4B8C-83A1-F6EECF244321}">
                <p14:modId xmlns:p14="http://schemas.microsoft.com/office/powerpoint/2010/main" val="623814311"/>
              </p:ext>
            </p:extLst>
          </p:nvPr>
        </p:nvGraphicFramePr>
        <p:xfrm>
          <a:off x="6996100"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Data</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6" name="表格 75"/>
          <p:cNvGraphicFramePr>
            <a:graphicFrameLocks noGrp="1"/>
          </p:cNvGraphicFramePr>
          <p:nvPr>
            <p:extLst>
              <p:ext uri="{D42A27DB-BD31-4B8C-83A1-F6EECF244321}">
                <p14:modId xmlns:p14="http://schemas.microsoft.com/office/powerpoint/2010/main" val="2940321155"/>
              </p:ext>
            </p:extLst>
          </p:nvPr>
        </p:nvGraphicFramePr>
        <p:xfrm>
          <a:off x="3323692" y="5418373"/>
          <a:ext cx="4392489" cy="288032"/>
        </p:xfrm>
        <a:graphic>
          <a:graphicData uri="http://schemas.openxmlformats.org/drawingml/2006/table">
            <a:tbl>
              <a:tblPr firstRow="1" bandRow="1">
                <a:tableStyleId>{5C22544A-7EE6-4342-B048-85BDC9FD1C3A}</a:tableStyleId>
              </a:tblPr>
              <a:tblGrid>
                <a:gridCol w="1152129">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288032">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IPv4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GRE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Data</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25" name="图片 24" descr="网络云4.png">
            <a:extLst>
              <a:ext uri="{FF2B5EF4-FFF2-40B4-BE49-F238E27FC236}">
                <a16:creationId xmlns:a16="http://schemas.microsoft.com/office/drawing/2014/main" id="{BF375C73-DC9B-424C-A06D-5E09C1E2959D}"/>
              </a:ext>
            </a:extLst>
          </p:cNvPr>
          <p:cNvPicPr>
            <a:picLocks noChangeAspect="1"/>
          </p:cNvPicPr>
          <p:nvPr/>
        </p:nvPicPr>
        <p:blipFill>
          <a:blip r:embed="rId3" cstate="print"/>
          <a:stretch>
            <a:fillRect/>
          </a:stretch>
        </p:blipFill>
        <p:spPr>
          <a:xfrm>
            <a:off x="2465862" y="3675948"/>
            <a:ext cx="1373927" cy="826461"/>
          </a:xfrm>
          <a:prstGeom prst="rect">
            <a:avLst/>
          </a:prstGeom>
        </p:spPr>
      </p:pic>
      <p:pic>
        <p:nvPicPr>
          <p:cNvPr id="26" name="图片 25" descr="网络云4.png">
            <a:extLst>
              <a:ext uri="{FF2B5EF4-FFF2-40B4-BE49-F238E27FC236}">
                <a16:creationId xmlns:a16="http://schemas.microsoft.com/office/drawing/2014/main" id="{FB303C7E-043D-43BA-BDD9-FE5770CBF228}"/>
              </a:ext>
            </a:extLst>
          </p:cNvPr>
          <p:cNvPicPr>
            <a:picLocks noChangeAspect="1"/>
          </p:cNvPicPr>
          <p:nvPr/>
        </p:nvPicPr>
        <p:blipFill>
          <a:blip r:embed="rId3" cstate="print"/>
          <a:stretch>
            <a:fillRect/>
          </a:stretch>
        </p:blipFill>
        <p:spPr>
          <a:xfrm>
            <a:off x="6847015" y="3675948"/>
            <a:ext cx="1373927" cy="826461"/>
          </a:xfrm>
          <a:prstGeom prst="rect">
            <a:avLst/>
          </a:prstGeom>
        </p:spPr>
      </p:pic>
      <p:pic>
        <p:nvPicPr>
          <p:cNvPr id="27" name="图片 26" descr="网络云4.png">
            <a:extLst>
              <a:ext uri="{FF2B5EF4-FFF2-40B4-BE49-F238E27FC236}">
                <a16:creationId xmlns:a16="http://schemas.microsoft.com/office/drawing/2014/main" id="{1145473D-89EE-4A49-B95A-89DA9D68BEE3}"/>
              </a:ext>
            </a:extLst>
          </p:cNvPr>
          <p:cNvPicPr>
            <a:picLocks noChangeAspect="1"/>
          </p:cNvPicPr>
          <p:nvPr/>
        </p:nvPicPr>
        <p:blipFill>
          <a:blip r:embed="rId3" cstate="print"/>
          <a:stretch>
            <a:fillRect/>
          </a:stretch>
        </p:blipFill>
        <p:spPr>
          <a:xfrm>
            <a:off x="4427160" y="3533554"/>
            <a:ext cx="1840744" cy="1107267"/>
          </a:xfrm>
          <a:prstGeom prst="rect">
            <a:avLst/>
          </a:prstGeom>
        </p:spPr>
      </p:pic>
      <p:sp>
        <p:nvSpPr>
          <p:cNvPr id="28" name="Text Box 9">
            <a:extLst>
              <a:ext uri="{FF2B5EF4-FFF2-40B4-BE49-F238E27FC236}">
                <a16:creationId xmlns:a16="http://schemas.microsoft.com/office/drawing/2014/main" id="{F20BD79B-2F49-4DB3-92A4-A237C4439C79}"/>
              </a:ext>
            </a:extLst>
          </p:cNvPr>
          <p:cNvSpPr txBox="1">
            <a:spLocks noChangeArrowheads="1"/>
          </p:cNvSpPr>
          <p:nvPr/>
        </p:nvSpPr>
        <p:spPr bwMode="auto">
          <a:xfrm>
            <a:off x="4944629" y="3654684"/>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a:extLst>
              <a:ext uri="{FF2B5EF4-FFF2-40B4-BE49-F238E27FC236}">
                <a16:creationId xmlns:a16="http://schemas.microsoft.com/office/drawing/2014/main" id="{0ABD759D-1585-4360-A5AA-E0962C37A2D9}"/>
              </a:ext>
            </a:extLst>
          </p:cNvPr>
          <p:cNvSpPr txBox="1">
            <a:spLocks noChangeArrowheads="1"/>
          </p:cNvSpPr>
          <p:nvPr/>
        </p:nvSpPr>
        <p:spPr bwMode="auto">
          <a:xfrm>
            <a:off x="7197591" y="3919901"/>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IPv6</a:t>
            </a:r>
          </a:p>
        </p:txBody>
      </p:sp>
      <p:sp>
        <p:nvSpPr>
          <p:cNvPr id="30" name="Text Box 12">
            <a:extLst>
              <a:ext uri="{FF2B5EF4-FFF2-40B4-BE49-F238E27FC236}">
                <a16:creationId xmlns:a16="http://schemas.microsoft.com/office/drawing/2014/main" id="{EA4630DB-51A1-4077-A98C-34393C6803D5}"/>
              </a:ext>
            </a:extLst>
          </p:cNvPr>
          <p:cNvSpPr txBox="1">
            <a:spLocks noChangeArrowheads="1"/>
          </p:cNvSpPr>
          <p:nvPr/>
        </p:nvSpPr>
        <p:spPr bwMode="auto">
          <a:xfrm>
            <a:off x="2790538" y="3919901"/>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sp>
        <p:nvSpPr>
          <p:cNvPr id="31" name="Rectangle 10">
            <a:extLst>
              <a:ext uri="{FF2B5EF4-FFF2-40B4-BE49-F238E27FC236}">
                <a16:creationId xmlns:a16="http://schemas.microsoft.com/office/drawing/2014/main" id="{351E8ED4-2724-4402-B6E6-7A34D6EFEA13}"/>
              </a:ext>
            </a:extLst>
          </p:cNvPr>
          <p:cNvSpPr>
            <a:spLocks noChangeArrowheads="1"/>
          </p:cNvSpPr>
          <p:nvPr/>
        </p:nvSpPr>
        <p:spPr bwMode="auto">
          <a:xfrm>
            <a:off x="3594227" y="4253067"/>
            <a:ext cx="1086755"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2" name="Rectangle 10">
            <a:extLst>
              <a:ext uri="{FF2B5EF4-FFF2-40B4-BE49-F238E27FC236}">
                <a16:creationId xmlns:a16="http://schemas.microsoft.com/office/drawing/2014/main" id="{34FB1A13-6576-4034-B920-49809CA6FA62}"/>
              </a:ext>
            </a:extLst>
          </p:cNvPr>
          <p:cNvSpPr>
            <a:spLocks noChangeArrowheads="1"/>
          </p:cNvSpPr>
          <p:nvPr/>
        </p:nvSpPr>
        <p:spPr bwMode="auto">
          <a:xfrm>
            <a:off x="5884220" y="4253067"/>
            <a:ext cx="1230771"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D16BC449-FF06-421F-A692-D0D3342950F8}"/>
              </a:ext>
            </a:extLst>
          </p:cNvPr>
          <p:cNvSpPr/>
          <p:nvPr/>
        </p:nvSpPr>
        <p:spPr bwMode="auto">
          <a:xfrm>
            <a:off x="1554446" y="4253067"/>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PC1</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CA3AC442-0161-4767-9812-272D36B0EC66}"/>
              </a:ext>
            </a:extLst>
          </p:cNvPr>
          <p:cNvSpPr/>
          <p:nvPr/>
        </p:nvSpPr>
        <p:spPr bwMode="auto">
          <a:xfrm>
            <a:off x="7901249" y="4253067"/>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PC2</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cxnSp>
        <p:nvCxnSpPr>
          <p:cNvPr id="35" name="直接箭头连接符 34">
            <a:extLst>
              <a:ext uri="{FF2B5EF4-FFF2-40B4-BE49-F238E27FC236}">
                <a16:creationId xmlns:a16="http://schemas.microsoft.com/office/drawing/2014/main" id="{82173F3A-EC3A-42E3-BE82-76E683417604}"/>
              </a:ext>
            </a:extLst>
          </p:cNvPr>
          <p:cNvCxnSpPr>
            <a:cxnSpLocks/>
          </p:cNvCxnSpPr>
          <p:nvPr/>
        </p:nvCxnSpPr>
        <p:spPr bwMode="auto">
          <a:xfrm flipV="1">
            <a:off x="5310818" y="4283980"/>
            <a:ext cx="0" cy="990377"/>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pic>
        <p:nvPicPr>
          <p:cNvPr id="36" name="Picture 12" descr="E:\2016.01\1.12 扁平化图标\蓝色\AR-蓝色最新-40.png">
            <a:extLst>
              <a:ext uri="{FF2B5EF4-FFF2-40B4-BE49-F238E27FC236}">
                <a16:creationId xmlns:a16="http://schemas.microsoft.com/office/drawing/2014/main" id="{1A3CFC08-C47F-4908-92CF-891493684A52}"/>
              </a:ext>
            </a:extLst>
          </p:cNvPr>
          <p:cNvPicPr>
            <a:picLocks noChangeAspect="1" noChangeArrowheads="1"/>
          </p:cNvPicPr>
          <p:nvPr/>
        </p:nvPicPr>
        <p:blipFill>
          <a:blip r:embed="rId4" cstate="print"/>
          <a:srcRect/>
          <a:stretch>
            <a:fillRect/>
          </a:stretch>
        </p:blipFill>
        <p:spPr bwMode="auto">
          <a:xfrm>
            <a:off x="3919096" y="3913778"/>
            <a:ext cx="428757" cy="350801"/>
          </a:xfrm>
          <a:prstGeom prst="rect">
            <a:avLst/>
          </a:prstGeom>
          <a:noFill/>
        </p:spPr>
      </p:pic>
      <p:pic>
        <p:nvPicPr>
          <p:cNvPr id="37" name="图片 36" descr="PC.png">
            <a:extLst>
              <a:ext uri="{FF2B5EF4-FFF2-40B4-BE49-F238E27FC236}">
                <a16:creationId xmlns:a16="http://schemas.microsoft.com/office/drawing/2014/main" id="{13746CD9-D881-44E6-9A69-EFE14E266D11}"/>
              </a:ext>
            </a:extLst>
          </p:cNvPr>
          <p:cNvPicPr>
            <a:picLocks noChangeAspect="1"/>
          </p:cNvPicPr>
          <p:nvPr/>
        </p:nvPicPr>
        <p:blipFill>
          <a:blip r:embed="rId5" cstate="print"/>
          <a:stretch>
            <a:fillRect/>
          </a:stretch>
        </p:blipFill>
        <p:spPr>
          <a:xfrm>
            <a:off x="8284931" y="3913778"/>
            <a:ext cx="456773" cy="350801"/>
          </a:xfrm>
          <a:prstGeom prst="rect">
            <a:avLst/>
          </a:prstGeom>
        </p:spPr>
      </p:pic>
      <p:pic>
        <p:nvPicPr>
          <p:cNvPr id="38" name="Picture 12" descr="E:\2016.01\1.12 扁平化图标\蓝色\AR-蓝色最新-40.png">
            <a:extLst>
              <a:ext uri="{FF2B5EF4-FFF2-40B4-BE49-F238E27FC236}">
                <a16:creationId xmlns:a16="http://schemas.microsoft.com/office/drawing/2014/main" id="{422C86A0-9467-42E9-B395-60DF79127A4E}"/>
              </a:ext>
            </a:extLst>
          </p:cNvPr>
          <p:cNvPicPr>
            <a:picLocks noChangeAspect="1" noChangeArrowheads="1"/>
          </p:cNvPicPr>
          <p:nvPr/>
        </p:nvPicPr>
        <p:blipFill>
          <a:blip r:embed="rId4" cstate="print"/>
          <a:srcRect/>
          <a:stretch>
            <a:fillRect/>
          </a:stretch>
        </p:blipFill>
        <p:spPr bwMode="auto">
          <a:xfrm>
            <a:off x="6285228" y="3913778"/>
            <a:ext cx="428757" cy="350801"/>
          </a:xfrm>
          <a:prstGeom prst="rect">
            <a:avLst/>
          </a:prstGeom>
          <a:noFill/>
        </p:spPr>
      </p:pic>
      <p:pic>
        <p:nvPicPr>
          <p:cNvPr id="39" name="图片 38" descr="无线网桥-蓝.png">
            <a:extLst>
              <a:ext uri="{FF2B5EF4-FFF2-40B4-BE49-F238E27FC236}">
                <a16:creationId xmlns:a16="http://schemas.microsoft.com/office/drawing/2014/main" id="{EBC3D46F-8FCA-479E-AE17-B7E4861A6351}"/>
              </a:ext>
            </a:extLst>
          </p:cNvPr>
          <p:cNvPicPr>
            <a:picLocks noChangeAspect="1"/>
          </p:cNvPicPr>
          <p:nvPr/>
        </p:nvPicPr>
        <p:blipFill>
          <a:blip r:embed="rId6" cstate="print"/>
          <a:stretch>
            <a:fillRect/>
          </a:stretch>
        </p:blipFill>
        <p:spPr>
          <a:xfrm>
            <a:off x="4376639" y="3922051"/>
            <a:ext cx="1859306" cy="334255"/>
          </a:xfrm>
          <a:prstGeom prst="rect">
            <a:avLst/>
          </a:prstGeom>
        </p:spPr>
      </p:pic>
      <p:pic>
        <p:nvPicPr>
          <p:cNvPr id="40" name="图片 39" descr="PC.png">
            <a:extLst>
              <a:ext uri="{FF2B5EF4-FFF2-40B4-BE49-F238E27FC236}">
                <a16:creationId xmlns:a16="http://schemas.microsoft.com/office/drawing/2014/main" id="{DC9F688A-A563-4A9B-9E60-68B745579474}"/>
              </a:ext>
            </a:extLst>
          </p:cNvPr>
          <p:cNvPicPr>
            <a:picLocks noChangeAspect="1"/>
          </p:cNvPicPr>
          <p:nvPr/>
        </p:nvPicPr>
        <p:blipFill>
          <a:blip r:embed="rId5" cstate="print"/>
          <a:stretch>
            <a:fillRect/>
          </a:stretch>
        </p:blipFill>
        <p:spPr>
          <a:xfrm>
            <a:off x="1932621" y="3913778"/>
            <a:ext cx="456773" cy="350801"/>
          </a:xfrm>
          <a:prstGeom prst="rect">
            <a:avLst/>
          </a:prstGeom>
        </p:spPr>
      </p:pic>
      <p:sp>
        <p:nvSpPr>
          <p:cNvPr id="41" name="Rectangle 10">
            <a:extLst>
              <a:ext uri="{FF2B5EF4-FFF2-40B4-BE49-F238E27FC236}">
                <a16:creationId xmlns:a16="http://schemas.microsoft.com/office/drawing/2014/main" id="{A4DAAAD5-0C0E-424F-AAD6-2F9180CE87D4}"/>
              </a:ext>
            </a:extLst>
          </p:cNvPr>
          <p:cNvSpPr>
            <a:spLocks noChangeArrowheads="1"/>
          </p:cNvSpPr>
          <p:nvPr/>
        </p:nvSpPr>
        <p:spPr bwMode="auto">
          <a:xfrm>
            <a:off x="4446722" y="3951776"/>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IPv6 over IPv4</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网络云4.png">
            <a:extLst>
              <a:ext uri="{FF2B5EF4-FFF2-40B4-BE49-F238E27FC236}">
                <a16:creationId xmlns:a16="http://schemas.microsoft.com/office/drawing/2014/main" id="{5BCF435F-B4A1-408D-90CD-8DB280F272BA}"/>
              </a:ext>
            </a:extLst>
          </p:cNvPr>
          <p:cNvPicPr>
            <a:picLocks noChangeAspect="1"/>
          </p:cNvPicPr>
          <p:nvPr/>
        </p:nvPicPr>
        <p:blipFill>
          <a:blip r:embed="rId3" cstate="print"/>
          <a:stretch>
            <a:fillRect/>
          </a:stretch>
        </p:blipFill>
        <p:spPr>
          <a:xfrm>
            <a:off x="4236458" y="4689140"/>
            <a:ext cx="1812457" cy="1090251"/>
          </a:xfrm>
          <a:prstGeom prst="rect">
            <a:avLst/>
          </a:prstGeom>
        </p:spPr>
      </p:pic>
      <p:pic>
        <p:nvPicPr>
          <p:cNvPr id="60" name="图片 59" descr="网络云4.png">
            <a:extLst>
              <a:ext uri="{FF2B5EF4-FFF2-40B4-BE49-F238E27FC236}">
                <a16:creationId xmlns:a16="http://schemas.microsoft.com/office/drawing/2014/main" id="{D731D1E5-F61E-4F59-BEBB-ACADA1706268}"/>
              </a:ext>
            </a:extLst>
          </p:cNvPr>
          <p:cNvPicPr>
            <a:picLocks noChangeAspect="1"/>
          </p:cNvPicPr>
          <p:nvPr/>
        </p:nvPicPr>
        <p:blipFill>
          <a:blip r:embed="rId3" cstate="print"/>
          <a:stretch>
            <a:fillRect/>
          </a:stretch>
        </p:blipFill>
        <p:spPr>
          <a:xfrm>
            <a:off x="2124574" y="4792621"/>
            <a:ext cx="1468397" cy="883288"/>
          </a:xfrm>
          <a:prstGeom prst="rect">
            <a:avLst/>
          </a:prstGeom>
        </p:spPr>
      </p:pic>
      <p:pic>
        <p:nvPicPr>
          <p:cNvPr id="59" name="图片 58" descr="网络云4.png">
            <a:extLst>
              <a:ext uri="{FF2B5EF4-FFF2-40B4-BE49-F238E27FC236}">
                <a16:creationId xmlns:a16="http://schemas.microsoft.com/office/drawing/2014/main" id="{96CC3F0F-C2F9-47A5-9017-D7FD95A08CAD}"/>
              </a:ext>
            </a:extLst>
          </p:cNvPr>
          <p:cNvPicPr>
            <a:picLocks noChangeAspect="1"/>
          </p:cNvPicPr>
          <p:nvPr/>
        </p:nvPicPr>
        <p:blipFill>
          <a:blip r:embed="rId3" cstate="print"/>
          <a:stretch>
            <a:fillRect/>
          </a:stretch>
        </p:blipFill>
        <p:spPr>
          <a:xfrm>
            <a:off x="6683534" y="4792621"/>
            <a:ext cx="1468397" cy="883288"/>
          </a:xfrm>
          <a:prstGeom prst="rect">
            <a:avLst/>
          </a:prstGeom>
        </p:spPr>
      </p:pic>
      <p:sp>
        <p:nvSpPr>
          <p:cNvPr id="4" name="标题 1"/>
          <p:cNvSpPr>
            <a:spLocks noGrp="1"/>
          </p:cNvSpPr>
          <p:nvPr>
            <p:ph type="title"/>
          </p:nvPr>
        </p:nvSpPr>
        <p:spPr/>
        <p:txBody>
          <a:bodyPr/>
          <a:lstStyle/>
          <a:p>
            <a:pPr lvl="1"/>
            <a:r>
              <a:rPr lang="en-US" altLang="zh-CN"/>
              <a:t>6to4</a:t>
            </a:r>
            <a:r>
              <a:rPr lang="zh-CN" altLang="en-US"/>
              <a:t>隧道</a:t>
            </a:r>
            <a:r>
              <a:rPr lang="en-US" altLang="zh-CN"/>
              <a:t> (1)</a:t>
            </a:r>
            <a:endParaRPr lang="zh-CN" altLang="en-US" dirty="0"/>
          </a:p>
        </p:txBody>
      </p:sp>
      <p:sp>
        <p:nvSpPr>
          <p:cNvPr id="2" name="文本占位符 1">
            <a:extLst>
              <a:ext uri="{FF2B5EF4-FFF2-40B4-BE49-F238E27FC236}">
                <a16:creationId xmlns:a16="http://schemas.microsoft.com/office/drawing/2014/main" id="{022B4DEE-5980-4D4D-A88A-BC7E3C92F5FB}"/>
              </a:ext>
            </a:extLst>
          </p:cNvPr>
          <p:cNvSpPr>
            <a:spLocks noGrp="1"/>
          </p:cNvSpPr>
          <p:nvPr>
            <p:ph type="body" sz="quarter" idx="10"/>
          </p:nvPr>
        </p:nvSpPr>
        <p:spPr/>
        <p:txBody>
          <a:bodyPr/>
          <a:lstStyle/>
          <a:p>
            <a:pPr lvl="0"/>
            <a:r>
              <a:rPr lang="en-US" altLang="zh-CN" dirty="0"/>
              <a:t>6to4</a:t>
            </a:r>
            <a:r>
              <a:rPr lang="zh-CN" altLang="en-US" dirty="0"/>
              <a:t>隧道</a:t>
            </a:r>
            <a:endParaRPr lang="en-US" altLang="zh-CN" dirty="0"/>
          </a:p>
          <a:p>
            <a:pPr lvl="1"/>
            <a:r>
              <a:rPr lang="en-US" altLang="zh-CN" dirty="0"/>
              <a:t>6over4</a:t>
            </a:r>
            <a:r>
              <a:rPr lang="zh-CN" altLang="en-US" dirty="0"/>
              <a:t>自动隧道的一种。</a:t>
            </a:r>
            <a:endParaRPr lang="en-US" altLang="zh-CN" dirty="0"/>
          </a:p>
          <a:p>
            <a:pPr lvl="1"/>
            <a:r>
              <a:rPr lang="zh-CN" altLang="en-US" dirty="0"/>
              <a:t>支持</a:t>
            </a:r>
            <a:r>
              <a:rPr lang="en-US" altLang="zh-CN" dirty="0"/>
              <a:t>Router</a:t>
            </a:r>
            <a:r>
              <a:rPr lang="zh-CN" altLang="en-US" dirty="0"/>
              <a:t>到</a:t>
            </a:r>
            <a:r>
              <a:rPr lang="en-US" altLang="zh-CN" dirty="0"/>
              <a:t>Router</a:t>
            </a:r>
            <a:r>
              <a:rPr lang="zh-CN" altLang="en-US" dirty="0"/>
              <a:t>、</a:t>
            </a:r>
            <a:r>
              <a:rPr lang="en-US" altLang="zh-CN" dirty="0"/>
              <a:t>Host</a:t>
            </a:r>
            <a:r>
              <a:rPr lang="zh-CN" altLang="en-US" dirty="0"/>
              <a:t>到</a:t>
            </a:r>
            <a:r>
              <a:rPr lang="en-US" altLang="zh-CN" dirty="0"/>
              <a:t>Router</a:t>
            </a:r>
            <a:r>
              <a:rPr lang="zh-CN" altLang="en-US" dirty="0"/>
              <a:t>、</a:t>
            </a:r>
            <a:r>
              <a:rPr lang="en-US" altLang="zh-CN" dirty="0"/>
              <a:t>Router</a:t>
            </a:r>
            <a:r>
              <a:rPr lang="zh-CN" altLang="en-US" dirty="0"/>
              <a:t>到</a:t>
            </a:r>
            <a:r>
              <a:rPr lang="en-US" altLang="zh-CN" dirty="0"/>
              <a:t>Host</a:t>
            </a:r>
            <a:r>
              <a:rPr lang="zh-CN" altLang="en-US" dirty="0"/>
              <a:t>、 </a:t>
            </a:r>
            <a:r>
              <a:rPr lang="en-US" altLang="zh-CN" dirty="0"/>
              <a:t>Host</a:t>
            </a:r>
            <a:r>
              <a:rPr lang="zh-CN" altLang="en-US" dirty="0"/>
              <a:t>到</a:t>
            </a:r>
            <a:r>
              <a:rPr lang="en-US" altLang="zh-CN" dirty="0"/>
              <a:t>Host</a:t>
            </a:r>
            <a:r>
              <a:rPr lang="zh-CN" altLang="en-US" dirty="0"/>
              <a:t>。</a:t>
            </a:r>
            <a:endParaRPr lang="en-US" altLang="zh-CN" dirty="0"/>
          </a:p>
          <a:p>
            <a:pPr lvl="1"/>
            <a:r>
              <a:rPr lang="zh-CN" altLang="en-US" dirty="0"/>
              <a:t>采用</a:t>
            </a:r>
            <a:r>
              <a:rPr lang="en-US" altLang="zh-CN" dirty="0"/>
              <a:t>6to4</a:t>
            </a:r>
            <a:r>
              <a:rPr lang="zh-CN" altLang="en-US" dirty="0"/>
              <a:t>专用地址，即</a:t>
            </a:r>
            <a:r>
              <a:rPr lang="en-US" altLang="zh-CN" dirty="0"/>
              <a:t>2002:IPv4::/48</a:t>
            </a:r>
            <a:r>
              <a:rPr lang="zh-CN" altLang="en-US" dirty="0"/>
              <a:t>。</a:t>
            </a:r>
            <a:endParaRPr lang="en-US" altLang="zh-CN" dirty="0"/>
          </a:p>
          <a:p>
            <a:pPr lvl="1"/>
            <a:endParaRPr lang="en-US" altLang="zh-CN" dirty="0"/>
          </a:p>
          <a:p>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810281133"/>
              </p:ext>
            </p:extLst>
          </p:nvPr>
        </p:nvGraphicFramePr>
        <p:xfrm>
          <a:off x="2484276" y="3356992"/>
          <a:ext cx="6096000" cy="37084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847528">
                  <a:extLst>
                    <a:ext uri="{9D8B030D-6E8A-4147-A177-3AD203B41FA5}">
                      <a16:colId xmlns:a16="http://schemas.microsoft.com/office/drawing/2014/main" val="20004"/>
                    </a:ext>
                  </a:extLst>
                </a:gridCol>
              </a:tblGrid>
              <a:tr h="370840">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TLA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a:t>
                      </a:r>
                      <a:r>
                        <a:rPr lang="en-US" altLang="zh-CN" sz="1200" b="0" baseline="0" dirty="0">
                          <a:solidFill>
                            <a:schemeClr val="tx1"/>
                          </a:solidFill>
                          <a:latin typeface="微软雅黑" panose="020B0503020204020204" pitchFamily="34" charset="-122"/>
                          <a:ea typeface="微软雅黑" panose="020B0503020204020204" pitchFamily="34" charset="-122"/>
                        </a:rPr>
                        <a:t> address</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SLA ID</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Interface</a:t>
                      </a:r>
                      <a:r>
                        <a:rPr lang="en-US" altLang="zh-CN" sz="1200" b="0" baseline="0" dirty="0">
                          <a:solidFill>
                            <a:schemeClr val="tx1"/>
                          </a:solidFill>
                          <a:latin typeface="微软雅黑" panose="020B0503020204020204" pitchFamily="34" charset="-122"/>
                          <a:ea typeface="微软雅黑" panose="020B0503020204020204" pitchFamily="34" charset="-122"/>
                        </a:rPr>
                        <a:t> ID</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3" name="矩形 12"/>
          <p:cNvSpPr/>
          <p:nvPr/>
        </p:nvSpPr>
        <p:spPr bwMode="auto">
          <a:xfrm>
            <a:off x="1163452" y="3356992"/>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b="1" dirty="0">
                <a:latin typeface="微软雅黑" panose="020B0503020204020204" pitchFamily="34" charset="-122"/>
                <a:ea typeface="微软雅黑" panose="020B0503020204020204" pitchFamily="34" charset="-122"/>
              </a:rPr>
              <a:t>地址格式</a:t>
            </a:r>
            <a:endParaRPr lang="en-US" altLang="zh-CN" sz="1400" b="1" dirty="0">
              <a:latin typeface="微软雅黑" panose="020B0503020204020204" pitchFamily="34" charset="-122"/>
              <a:ea typeface="微软雅黑" panose="020B0503020204020204" pitchFamily="34" charset="-122"/>
            </a:endParaRPr>
          </a:p>
        </p:txBody>
      </p:sp>
      <p:sp>
        <p:nvSpPr>
          <p:cNvPr id="28" name="Text Box 9"/>
          <p:cNvSpPr txBox="1">
            <a:spLocks noChangeArrowheads="1"/>
          </p:cNvSpPr>
          <p:nvPr/>
        </p:nvSpPr>
        <p:spPr bwMode="auto">
          <a:xfrm>
            <a:off x="4757703" y="478850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p:cNvSpPr txBox="1">
            <a:spLocks noChangeArrowheads="1"/>
          </p:cNvSpPr>
          <p:nvPr/>
        </p:nvSpPr>
        <p:spPr bwMode="auto">
          <a:xfrm>
            <a:off x="6999093" y="5064988"/>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6to4</a:t>
            </a:r>
          </a:p>
        </p:txBody>
      </p:sp>
      <p:sp>
        <p:nvSpPr>
          <p:cNvPr id="30" name="Text Box 12"/>
          <p:cNvSpPr txBox="1">
            <a:spLocks noChangeArrowheads="1"/>
          </p:cNvSpPr>
          <p:nvPr/>
        </p:nvSpPr>
        <p:spPr bwMode="auto">
          <a:xfrm>
            <a:off x="2592041" y="5064988"/>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a:t>
            </a:r>
          </a:p>
        </p:txBody>
      </p:sp>
      <p:sp>
        <p:nvSpPr>
          <p:cNvPr id="35" name="Rectangle 10"/>
          <p:cNvSpPr>
            <a:spLocks noChangeArrowheads="1"/>
          </p:cNvSpPr>
          <p:nvPr/>
        </p:nvSpPr>
        <p:spPr bwMode="auto">
          <a:xfrm>
            <a:off x="3395701" y="5417802"/>
            <a:ext cx="1086755"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37" name="Rectangle 10"/>
          <p:cNvSpPr>
            <a:spLocks noChangeArrowheads="1"/>
          </p:cNvSpPr>
          <p:nvPr/>
        </p:nvSpPr>
        <p:spPr bwMode="auto">
          <a:xfrm>
            <a:off x="5765330" y="5417802"/>
            <a:ext cx="1230771"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grpSp>
        <p:nvGrpSpPr>
          <p:cNvPr id="3" name="组合 2">
            <a:extLst>
              <a:ext uri="{FF2B5EF4-FFF2-40B4-BE49-F238E27FC236}">
                <a16:creationId xmlns:a16="http://schemas.microsoft.com/office/drawing/2014/main" id="{B3ABD4A2-D5CB-4AB7-BD91-6FFA85649B55}"/>
              </a:ext>
            </a:extLst>
          </p:cNvPr>
          <p:cNvGrpSpPr/>
          <p:nvPr/>
        </p:nvGrpSpPr>
        <p:grpSpPr>
          <a:xfrm>
            <a:off x="4313227" y="5067138"/>
            <a:ext cx="1584000" cy="334255"/>
            <a:chOff x="5358173" y="5090844"/>
            <a:chExt cx="1891066" cy="334255"/>
          </a:xfrm>
        </p:grpSpPr>
        <p:pic>
          <p:nvPicPr>
            <p:cNvPr id="63" name="图片 62" descr="无线网桥-蓝.png">
              <a:extLst>
                <a:ext uri="{FF2B5EF4-FFF2-40B4-BE49-F238E27FC236}">
                  <a16:creationId xmlns:a16="http://schemas.microsoft.com/office/drawing/2014/main" id="{E52B7483-B909-4C96-BDD2-6C40F0156867}"/>
                </a:ext>
              </a:extLst>
            </p:cNvPr>
            <p:cNvPicPr>
              <a:picLocks noChangeAspect="1"/>
            </p:cNvPicPr>
            <p:nvPr/>
          </p:nvPicPr>
          <p:blipFill>
            <a:blip r:embed="rId4" cstate="print"/>
            <a:stretch>
              <a:fillRect/>
            </a:stretch>
          </p:blipFill>
          <p:spPr>
            <a:xfrm>
              <a:off x="5389933" y="5090844"/>
              <a:ext cx="1859306" cy="334255"/>
            </a:xfrm>
            <a:prstGeom prst="rect">
              <a:avLst/>
            </a:prstGeom>
          </p:spPr>
        </p:pic>
        <p:sp>
          <p:nvSpPr>
            <p:cNvPr id="43" name="Rectangle 10"/>
            <p:cNvSpPr>
              <a:spLocks noChangeArrowheads="1"/>
            </p:cNvSpPr>
            <p:nvPr/>
          </p:nvSpPr>
          <p:spPr bwMode="auto">
            <a:xfrm>
              <a:off x="5358173" y="5120569"/>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6to4 tunnel</a:t>
              </a:r>
              <a:endParaRPr lang="en-US" altLang="zh-CN" sz="1200" dirty="0">
                <a:latin typeface="微软雅黑" panose="020B0503020204020204" pitchFamily="34" charset="-122"/>
                <a:ea typeface="微软雅黑" panose="020B0503020204020204" pitchFamily="34" charset="-122"/>
              </a:endParaRPr>
            </a:p>
          </p:txBody>
        </p:sp>
      </p:grpSp>
      <p:graphicFrame>
        <p:nvGraphicFramePr>
          <p:cNvPr id="44" name="表格 43"/>
          <p:cNvGraphicFramePr>
            <a:graphicFrameLocks noGrp="1"/>
          </p:cNvGraphicFramePr>
          <p:nvPr>
            <p:extLst>
              <p:ext uri="{D42A27DB-BD31-4B8C-83A1-F6EECF244321}">
                <p14:modId xmlns:p14="http://schemas.microsoft.com/office/powerpoint/2010/main" val="2337047657"/>
              </p:ext>
            </p:extLst>
          </p:nvPr>
        </p:nvGraphicFramePr>
        <p:xfrm>
          <a:off x="1595500" y="4509120"/>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2764641327"/>
              </p:ext>
            </p:extLst>
          </p:nvPr>
        </p:nvGraphicFramePr>
        <p:xfrm>
          <a:off x="3467708" y="6021288"/>
          <a:ext cx="3384376" cy="288032"/>
        </p:xfrm>
        <a:graphic>
          <a:graphicData uri="http://schemas.openxmlformats.org/drawingml/2006/table">
            <a:tbl>
              <a:tblPr firstRow="1" bandRow="1">
                <a:tableStyleId>{5C22544A-7EE6-4342-B048-85BDC9FD1C3A}</a:tableStyleId>
              </a:tblPr>
              <a:tblGrid>
                <a:gridCol w="1171515">
                  <a:extLst>
                    <a:ext uri="{9D8B030D-6E8A-4147-A177-3AD203B41FA5}">
                      <a16:colId xmlns:a16="http://schemas.microsoft.com/office/drawing/2014/main" val="20000"/>
                    </a:ext>
                  </a:extLst>
                </a:gridCol>
                <a:gridCol w="1171515">
                  <a:extLst>
                    <a:ext uri="{9D8B030D-6E8A-4147-A177-3AD203B41FA5}">
                      <a16:colId xmlns:a16="http://schemas.microsoft.com/office/drawing/2014/main" val="20001"/>
                    </a:ext>
                  </a:extLst>
                </a:gridCol>
                <a:gridCol w="1041346">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7" name="直接箭头连接符 46"/>
          <p:cNvCxnSpPr>
            <a:cxnSpLocks/>
          </p:cNvCxnSpPr>
          <p:nvPr/>
        </p:nvCxnSpPr>
        <p:spPr bwMode="auto">
          <a:xfrm flipV="1">
            <a:off x="5123892" y="5417802"/>
            <a:ext cx="0" cy="603486"/>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8" name="Rectangle 10"/>
          <p:cNvSpPr>
            <a:spLocks noChangeArrowheads="1"/>
          </p:cNvSpPr>
          <p:nvPr/>
        </p:nvSpPr>
        <p:spPr bwMode="auto">
          <a:xfrm>
            <a:off x="1588866" y="5805264"/>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2002:IPv4-Addr1::/48</a:t>
            </a:r>
          </a:p>
        </p:txBody>
      </p:sp>
      <p:graphicFrame>
        <p:nvGraphicFramePr>
          <p:cNvPr id="49" name="表格 48"/>
          <p:cNvGraphicFramePr>
            <a:graphicFrameLocks noGrp="1"/>
          </p:cNvGraphicFramePr>
          <p:nvPr>
            <p:extLst>
              <p:ext uri="{D42A27DB-BD31-4B8C-83A1-F6EECF244321}">
                <p14:modId xmlns:p14="http://schemas.microsoft.com/office/powerpoint/2010/main" val="1479368230"/>
              </p:ext>
            </p:extLst>
          </p:nvPr>
        </p:nvGraphicFramePr>
        <p:xfrm>
          <a:off x="6636060" y="4437112"/>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Rectangle 10"/>
          <p:cNvSpPr>
            <a:spLocks noChangeArrowheads="1"/>
          </p:cNvSpPr>
          <p:nvPr/>
        </p:nvSpPr>
        <p:spPr bwMode="auto">
          <a:xfrm>
            <a:off x="6773442" y="5733256"/>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2002:IPv4-Addr2::/48</a:t>
            </a:r>
          </a:p>
        </p:txBody>
      </p:sp>
      <p:cxnSp>
        <p:nvCxnSpPr>
          <p:cNvPr id="54" name="直接箭头连接符 53"/>
          <p:cNvCxnSpPr/>
          <p:nvPr/>
        </p:nvCxnSpPr>
        <p:spPr bwMode="auto">
          <a:xfrm>
            <a:off x="4259796" y="4365104"/>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箭头连接符 54"/>
          <p:cNvCxnSpPr/>
          <p:nvPr/>
        </p:nvCxnSpPr>
        <p:spPr bwMode="auto">
          <a:xfrm>
            <a:off x="6059996" y="4365104"/>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Rectangle 10"/>
          <p:cNvSpPr>
            <a:spLocks noChangeArrowheads="1"/>
          </p:cNvSpPr>
          <p:nvPr/>
        </p:nvSpPr>
        <p:spPr bwMode="auto">
          <a:xfrm>
            <a:off x="3179677" y="4077072"/>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IPv4-Addr1</a:t>
            </a:r>
          </a:p>
        </p:txBody>
      </p:sp>
      <p:sp>
        <p:nvSpPr>
          <p:cNvPr id="57" name="Rectangle 10"/>
          <p:cNvSpPr>
            <a:spLocks noChangeArrowheads="1"/>
          </p:cNvSpPr>
          <p:nvPr/>
        </p:nvSpPr>
        <p:spPr bwMode="auto">
          <a:xfrm>
            <a:off x="5123893" y="4090300"/>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IPv4-Addr2</a:t>
            </a:r>
          </a:p>
        </p:txBody>
      </p:sp>
      <p:pic>
        <p:nvPicPr>
          <p:cNvPr id="61" name="Picture 12" descr="E:\2016.01\1.12 扁平化图标\蓝色\AR-蓝色最新-40.png">
            <a:extLst>
              <a:ext uri="{FF2B5EF4-FFF2-40B4-BE49-F238E27FC236}">
                <a16:creationId xmlns:a16="http://schemas.microsoft.com/office/drawing/2014/main" id="{39770887-8A61-4DDD-A8E9-34D602E9CC18}"/>
              </a:ext>
            </a:extLst>
          </p:cNvPr>
          <p:cNvPicPr>
            <a:picLocks noChangeAspect="1" noChangeArrowheads="1"/>
          </p:cNvPicPr>
          <p:nvPr/>
        </p:nvPicPr>
        <p:blipFill>
          <a:blip r:embed="rId5" cstate="print"/>
          <a:srcRect/>
          <a:stretch>
            <a:fillRect/>
          </a:stretch>
        </p:blipFill>
        <p:spPr bwMode="auto">
          <a:xfrm>
            <a:off x="3712737" y="5058865"/>
            <a:ext cx="428757" cy="350801"/>
          </a:xfrm>
          <a:prstGeom prst="rect">
            <a:avLst/>
          </a:prstGeom>
          <a:noFill/>
        </p:spPr>
      </p:pic>
      <p:pic>
        <p:nvPicPr>
          <p:cNvPr id="62" name="Picture 12" descr="E:\2016.01\1.12 扁平化图标\蓝色\AR-蓝色最新-40.png">
            <a:extLst>
              <a:ext uri="{FF2B5EF4-FFF2-40B4-BE49-F238E27FC236}">
                <a16:creationId xmlns:a16="http://schemas.microsoft.com/office/drawing/2014/main" id="{0A7A5FA6-C39F-42A9-A803-E88DB178C4B0}"/>
              </a:ext>
            </a:extLst>
          </p:cNvPr>
          <p:cNvPicPr>
            <a:picLocks noChangeAspect="1" noChangeArrowheads="1"/>
          </p:cNvPicPr>
          <p:nvPr/>
        </p:nvPicPr>
        <p:blipFill>
          <a:blip r:embed="rId5" cstate="print"/>
          <a:srcRect/>
          <a:stretch>
            <a:fillRect/>
          </a:stretch>
        </p:blipFill>
        <p:spPr bwMode="auto">
          <a:xfrm>
            <a:off x="6157138" y="5058865"/>
            <a:ext cx="428757" cy="350801"/>
          </a:xfrm>
          <a:prstGeom prst="rect">
            <a:avLst/>
          </a:prstGeom>
          <a:noFill/>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网络云4.png">
            <a:extLst>
              <a:ext uri="{FF2B5EF4-FFF2-40B4-BE49-F238E27FC236}">
                <a16:creationId xmlns:a16="http://schemas.microsoft.com/office/drawing/2014/main" id="{498B7F4D-05C2-48FE-935B-CCE09BE24177}"/>
              </a:ext>
            </a:extLst>
          </p:cNvPr>
          <p:cNvPicPr>
            <a:picLocks noChangeAspect="1"/>
          </p:cNvPicPr>
          <p:nvPr/>
        </p:nvPicPr>
        <p:blipFill>
          <a:blip r:embed="rId3" cstate="print"/>
          <a:stretch>
            <a:fillRect/>
          </a:stretch>
        </p:blipFill>
        <p:spPr>
          <a:xfrm>
            <a:off x="7098114" y="3716338"/>
            <a:ext cx="1578540" cy="949543"/>
          </a:xfrm>
          <a:prstGeom prst="rect">
            <a:avLst/>
          </a:prstGeom>
        </p:spPr>
      </p:pic>
      <p:pic>
        <p:nvPicPr>
          <p:cNvPr id="63" name="图片 62" descr="网络云4.png">
            <a:extLst>
              <a:ext uri="{FF2B5EF4-FFF2-40B4-BE49-F238E27FC236}">
                <a16:creationId xmlns:a16="http://schemas.microsoft.com/office/drawing/2014/main" id="{649CA09A-B305-4734-91DC-E3A2180E2FE3}"/>
              </a:ext>
            </a:extLst>
          </p:cNvPr>
          <p:cNvPicPr>
            <a:picLocks noChangeAspect="1"/>
          </p:cNvPicPr>
          <p:nvPr/>
        </p:nvPicPr>
        <p:blipFill>
          <a:blip r:embed="rId3" cstate="print"/>
          <a:stretch>
            <a:fillRect/>
          </a:stretch>
        </p:blipFill>
        <p:spPr>
          <a:xfrm>
            <a:off x="4624987" y="3667479"/>
            <a:ext cx="1638576" cy="985657"/>
          </a:xfrm>
          <a:prstGeom prst="rect">
            <a:avLst/>
          </a:prstGeom>
        </p:spPr>
      </p:pic>
      <p:pic>
        <p:nvPicPr>
          <p:cNvPr id="60" name="图片 59" descr="无线网桥-蓝.png">
            <a:extLst>
              <a:ext uri="{FF2B5EF4-FFF2-40B4-BE49-F238E27FC236}">
                <a16:creationId xmlns:a16="http://schemas.microsoft.com/office/drawing/2014/main" id="{5054B651-BE27-4A9A-B1FB-EA6232CB6B82}"/>
              </a:ext>
            </a:extLst>
          </p:cNvPr>
          <p:cNvPicPr>
            <a:picLocks noChangeAspect="1"/>
          </p:cNvPicPr>
          <p:nvPr/>
        </p:nvPicPr>
        <p:blipFill>
          <a:blip r:embed="rId4" cstate="print"/>
          <a:stretch>
            <a:fillRect/>
          </a:stretch>
        </p:blipFill>
        <p:spPr>
          <a:xfrm>
            <a:off x="4692508" y="4063754"/>
            <a:ext cx="1476000" cy="265346"/>
          </a:xfrm>
          <a:prstGeom prst="rect">
            <a:avLst/>
          </a:prstGeom>
        </p:spPr>
      </p:pic>
      <p:pic>
        <p:nvPicPr>
          <p:cNvPr id="62" name="图片 61" descr="网络云4.png">
            <a:extLst>
              <a:ext uri="{FF2B5EF4-FFF2-40B4-BE49-F238E27FC236}">
                <a16:creationId xmlns:a16="http://schemas.microsoft.com/office/drawing/2014/main" id="{088F0B34-0CAE-4C68-BC1B-C4266F980D91}"/>
              </a:ext>
            </a:extLst>
          </p:cNvPr>
          <p:cNvPicPr>
            <a:picLocks noChangeAspect="1"/>
          </p:cNvPicPr>
          <p:nvPr/>
        </p:nvPicPr>
        <p:blipFill>
          <a:blip r:embed="rId3" cstate="print"/>
          <a:stretch>
            <a:fillRect/>
          </a:stretch>
        </p:blipFill>
        <p:spPr>
          <a:xfrm>
            <a:off x="1637640" y="4772325"/>
            <a:ext cx="1578540" cy="949543"/>
          </a:xfrm>
          <a:prstGeom prst="rect">
            <a:avLst/>
          </a:prstGeom>
        </p:spPr>
      </p:pic>
      <p:pic>
        <p:nvPicPr>
          <p:cNvPr id="40" name="图片 39" descr="网络云4.png">
            <a:extLst>
              <a:ext uri="{FF2B5EF4-FFF2-40B4-BE49-F238E27FC236}">
                <a16:creationId xmlns:a16="http://schemas.microsoft.com/office/drawing/2014/main" id="{44CD73C2-2366-4838-9571-006C16E356FE}"/>
              </a:ext>
            </a:extLst>
          </p:cNvPr>
          <p:cNvPicPr>
            <a:picLocks noChangeAspect="1"/>
          </p:cNvPicPr>
          <p:nvPr/>
        </p:nvPicPr>
        <p:blipFill>
          <a:blip r:embed="rId3" cstate="print"/>
          <a:stretch>
            <a:fillRect/>
          </a:stretch>
        </p:blipFill>
        <p:spPr>
          <a:xfrm>
            <a:off x="1637640" y="2911505"/>
            <a:ext cx="1578540" cy="949543"/>
          </a:xfrm>
          <a:prstGeom prst="rect">
            <a:avLst/>
          </a:prstGeom>
        </p:spPr>
      </p:pic>
      <p:sp>
        <p:nvSpPr>
          <p:cNvPr id="4" name="标题 1"/>
          <p:cNvSpPr>
            <a:spLocks noGrp="1"/>
          </p:cNvSpPr>
          <p:nvPr>
            <p:ph type="title"/>
          </p:nvPr>
        </p:nvSpPr>
        <p:spPr/>
        <p:txBody>
          <a:bodyPr/>
          <a:lstStyle/>
          <a:p>
            <a:pPr lvl="1"/>
            <a:r>
              <a:rPr lang="en-US" altLang="zh-CN"/>
              <a:t>6to4</a:t>
            </a:r>
            <a:r>
              <a:rPr lang="zh-CN" altLang="en-US"/>
              <a:t>隧道</a:t>
            </a:r>
            <a:r>
              <a:rPr lang="en-US" altLang="zh-CN"/>
              <a:t> (2)</a:t>
            </a:r>
            <a:endParaRPr lang="zh-CN" altLang="en-US" dirty="0"/>
          </a:p>
        </p:txBody>
      </p:sp>
      <p:sp>
        <p:nvSpPr>
          <p:cNvPr id="2" name="文本占位符 1">
            <a:extLst>
              <a:ext uri="{FF2B5EF4-FFF2-40B4-BE49-F238E27FC236}">
                <a16:creationId xmlns:a16="http://schemas.microsoft.com/office/drawing/2014/main" id="{1F8ED766-D14A-4B4A-966A-D715FC2C5FA7}"/>
              </a:ext>
            </a:extLst>
          </p:cNvPr>
          <p:cNvSpPr>
            <a:spLocks noGrp="1"/>
          </p:cNvSpPr>
          <p:nvPr>
            <p:ph type="body" sz="quarter" idx="10"/>
          </p:nvPr>
        </p:nvSpPr>
        <p:spPr/>
        <p:txBody>
          <a:bodyPr/>
          <a:lstStyle/>
          <a:p>
            <a:pPr lvl="0"/>
            <a:r>
              <a:rPr lang="en-US" altLang="zh-CN" dirty="0"/>
              <a:t>6to4</a:t>
            </a:r>
            <a:r>
              <a:rPr lang="zh-CN" altLang="en-US" dirty="0"/>
              <a:t>隧道</a:t>
            </a:r>
            <a:endParaRPr lang="en-US" altLang="zh-CN" dirty="0"/>
          </a:p>
          <a:p>
            <a:pPr lvl="1"/>
            <a:r>
              <a:rPr lang="zh-CN" altLang="en-US" dirty="0"/>
              <a:t>可连接多个</a:t>
            </a:r>
            <a:r>
              <a:rPr lang="en-US" altLang="zh-CN" dirty="0"/>
              <a:t>6to4</a:t>
            </a:r>
            <a:r>
              <a:rPr lang="zh-CN" altLang="en-US" dirty="0"/>
              <a:t>网络。</a:t>
            </a:r>
            <a:endParaRPr lang="en-US" altLang="zh-CN" dirty="0"/>
          </a:p>
          <a:p>
            <a:pPr lvl="1"/>
            <a:r>
              <a:rPr lang="zh-CN" altLang="en-US" dirty="0"/>
              <a:t>通过</a:t>
            </a:r>
            <a:r>
              <a:rPr lang="en-US" altLang="zh-CN" dirty="0"/>
              <a:t>SLA ID</a:t>
            </a:r>
            <a:r>
              <a:rPr lang="zh-CN" altLang="en-US" dirty="0"/>
              <a:t>区分。</a:t>
            </a:r>
            <a:endParaRPr lang="en-US" altLang="zh-CN" dirty="0"/>
          </a:p>
          <a:p>
            <a:endParaRPr lang="zh-CN" altLang="en-US" dirty="0"/>
          </a:p>
        </p:txBody>
      </p:sp>
      <p:sp>
        <p:nvSpPr>
          <p:cNvPr id="28" name="Text Box 9"/>
          <p:cNvSpPr txBox="1">
            <a:spLocks noChangeArrowheads="1"/>
          </p:cNvSpPr>
          <p:nvPr/>
        </p:nvSpPr>
        <p:spPr bwMode="auto">
          <a:xfrm>
            <a:off x="5082239" y="370838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p:cNvSpPr txBox="1">
            <a:spLocks noChangeArrowheads="1"/>
          </p:cNvSpPr>
          <p:nvPr/>
        </p:nvSpPr>
        <p:spPr bwMode="auto">
          <a:xfrm>
            <a:off x="7559057" y="4021832"/>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6to4</a:t>
            </a:r>
          </a:p>
        </p:txBody>
      </p:sp>
      <p:sp>
        <p:nvSpPr>
          <p:cNvPr id="30" name="Text Box 12"/>
          <p:cNvSpPr txBox="1">
            <a:spLocks noChangeArrowheads="1"/>
          </p:cNvSpPr>
          <p:nvPr/>
        </p:nvSpPr>
        <p:spPr bwMode="auto">
          <a:xfrm>
            <a:off x="2124488" y="5092476"/>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a:t>
            </a:r>
          </a:p>
        </p:txBody>
      </p:sp>
      <p:sp>
        <p:nvSpPr>
          <p:cNvPr id="35" name="Rectangle 10"/>
          <p:cNvSpPr>
            <a:spLocks noChangeArrowheads="1"/>
          </p:cNvSpPr>
          <p:nvPr/>
        </p:nvSpPr>
        <p:spPr bwMode="auto">
          <a:xfrm>
            <a:off x="3857117" y="4378332"/>
            <a:ext cx="1086755"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37" name="Rectangle 10"/>
          <p:cNvSpPr>
            <a:spLocks noChangeArrowheads="1"/>
          </p:cNvSpPr>
          <p:nvPr/>
        </p:nvSpPr>
        <p:spPr bwMode="auto">
          <a:xfrm>
            <a:off x="6089866" y="4337682"/>
            <a:ext cx="1230771"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43" name="Rectangle 10"/>
          <p:cNvSpPr>
            <a:spLocks noChangeArrowheads="1"/>
          </p:cNvSpPr>
          <p:nvPr/>
        </p:nvSpPr>
        <p:spPr bwMode="auto">
          <a:xfrm>
            <a:off x="4584332" y="4049650"/>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6to4 tunnel</a:t>
            </a:r>
            <a:endParaRPr lang="en-US" altLang="zh-CN" sz="1200" dirty="0">
              <a:latin typeface="微软雅黑" panose="020B0503020204020204" pitchFamily="34" charset="-122"/>
              <a:ea typeface="微软雅黑" panose="020B0503020204020204" pitchFamily="34" charset="-122"/>
            </a:endParaRPr>
          </a:p>
        </p:txBody>
      </p:sp>
      <p:graphicFrame>
        <p:nvGraphicFramePr>
          <p:cNvPr id="46" name="表格 45"/>
          <p:cNvGraphicFramePr>
            <a:graphicFrameLocks noGrp="1"/>
          </p:cNvGraphicFramePr>
          <p:nvPr>
            <p:extLst>
              <p:ext uri="{D42A27DB-BD31-4B8C-83A1-F6EECF244321}">
                <p14:modId xmlns:p14="http://schemas.microsoft.com/office/powerpoint/2010/main" val="799154078"/>
              </p:ext>
            </p:extLst>
          </p:nvPr>
        </p:nvGraphicFramePr>
        <p:xfrm>
          <a:off x="3792244" y="4941168"/>
          <a:ext cx="3384376" cy="288032"/>
        </p:xfrm>
        <a:graphic>
          <a:graphicData uri="http://schemas.openxmlformats.org/drawingml/2006/table">
            <a:tbl>
              <a:tblPr firstRow="1" bandRow="1">
                <a:tableStyleId>{5C22544A-7EE6-4342-B048-85BDC9FD1C3A}</a:tableStyleId>
              </a:tblPr>
              <a:tblGrid>
                <a:gridCol w="1171515">
                  <a:extLst>
                    <a:ext uri="{9D8B030D-6E8A-4147-A177-3AD203B41FA5}">
                      <a16:colId xmlns:a16="http://schemas.microsoft.com/office/drawing/2014/main" val="20000"/>
                    </a:ext>
                  </a:extLst>
                </a:gridCol>
                <a:gridCol w="1171515">
                  <a:extLst>
                    <a:ext uri="{9D8B030D-6E8A-4147-A177-3AD203B41FA5}">
                      <a16:colId xmlns:a16="http://schemas.microsoft.com/office/drawing/2014/main" val="20001"/>
                    </a:ext>
                  </a:extLst>
                </a:gridCol>
                <a:gridCol w="1041346">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7" name="直接箭头连接符 46"/>
          <p:cNvCxnSpPr>
            <a:cxnSpLocks/>
          </p:cNvCxnSpPr>
          <p:nvPr/>
        </p:nvCxnSpPr>
        <p:spPr bwMode="auto">
          <a:xfrm flipV="1">
            <a:off x="5448428" y="4337682"/>
            <a:ext cx="0" cy="603486"/>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8" name="Rectangle 10"/>
          <p:cNvSpPr>
            <a:spLocks noChangeArrowheads="1"/>
          </p:cNvSpPr>
          <p:nvPr/>
        </p:nvSpPr>
        <p:spPr bwMode="auto">
          <a:xfrm>
            <a:off x="1451484" y="5804949"/>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2002:IPv4-Addr1:2::/64</a:t>
            </a:r>
          </a:p>
        </p:txBody>
      </p:sp>
      <p:sp>
        <p:nvSpPr>
          <p:cNvPr id="51" name="Rectangle 10"/>
          <p:cNvSpPr>
            <a:spLocks noChangeArrowheads="1"/>
          </p:cNvSpPr>
          <p:nvPr/>
        </p:nvSpPr>
        <p:spPr bwMode="auto">
          <a:xfrm>
            <a:off x="6911958" y="4653009"/>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2002:IPv4-Addr2::/48</a:t>
            </a:r>
          </a:p>
        </p:txBody>
      </p:sp>
      <p:cxnSp>
        <p:nvCxnSpPr>
          <p:cNvPr id="54" name="直接箭头连接符 53"/>
          <p:cNvCxnSpPr/>
          <p:nvPr/>
        </p:nvCxnSpPr>
        <p:spPr bwMode="auto">
          <a:xfrm>
            <a:off x="4296644" y="328325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箭头连接符 54"/>
          <p:cNvCxnSpPr/>
          <p:nvPr/>
        </p:nvCxnSpPr>
        <p:spPr bwMode="auto">
          <a:xfrm>
            <a:off x="6648290" y="324898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Rectangle 10"/>
          <p:cNvSpPr>
            <a:spLocks noChangeArrowheads="1"/>
          </p:cNvSpPr>
          <p:nvPr/>
        </p:nvSpPr>
        <p:spPr bwMode="auto">
          <a:xfrm>
            <a:off x="3353561" y="2949207"/>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IPv4-Addr1</a:t>
            </a:r>
          </a:p>
        </p:txBody>
      </p:sp>
      <p:sp>
        <p:nvSpPr>
          <p:cNvPr id="57" name="Rectangle 10"/>
          <p:cNvSpPr>
            <a:spLocks noChangeArrowheads="1"/>
          </p:cNvSpPr>
          <p:nvPr/>
        </p:nvSpPr>
        <p:spPr bwMode="auto">
          <a:xfrm>
            <a:off x="5672864" y="2943074"/>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IPv4-Addr2</a:t>
            </a:r>
          </a:p>
        </p:txBody>
      </p:sp>
      <p:sp>
        <p:nvSpPr>
          <p:cNvPr id="38" name="Text Box 12"/>
          <p:cNvSpPr txBox="1">
            <a:spLocks noChangeArrowheads="1"/>
          </p:cNvSpPr>
          <p:nvPr/>
        </p:nvSpPr>
        <p:spPr bwMode="auto">
          <a:xfrm>
            <a:off x="2124488" y="3220268"/>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a:t>
            </a:r>
          </a:p>
        </p:txBody>
      </p:sp>
      <p:sp>
        <p:nvSpPr>
          <p:cNvPr id="41" name="Rectangle 10"/>
          <p:cNvSpPr>
            <a:spLocks noChangeArrowheads="1"/>
          </p:cNvSpPr>
          <p:nvPr/>
        </p:nvSpPr>
        <p:spPr bwMode="auto">
          <a:xfrm>
            <a:off x="1471619" y="3939669"/>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2002:IPv4-Addr1:1::/64</a:t>
            </a:r>
          </a:p>
        </p:txBody>
      </p:sp>
      <p:cxnSp>
        <p:nvCxnSpPr>
          <p:cNvPr id="50" name="直接连接符 49"/>
          <p:cNvCxnSpPr>
            <a:cxnSpLocks/>
            <a:endCxn id="40" idx="3"/>
          </p:cNvCxnSpPr>
          <p:nvPr/>
        </p:nvCxnSpPr>
        <p:spPr bwMode="auto">
          <a:xfrm flipH="1" flipV="1">
            <a:off x="3216180" y="3386277"/>
            <a:ext cx="859317" cy="63555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a:cxnSpLocks/>
            <a:endCxn id="62" idx="3"/>
          </p:cNvCxnSpPr>
          <p:nvPr/>
        </p:nvCxnSpPr>
        <p:spPr bwMode="auto">
          <a:xfrm flipH="1">
            <a:off x="3216180" y="4337682"/>
            <a:ext cx="859317" cy="90941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8" name="Picture 12" descr="E:\2016.01\1.12 扁平化图标\蓝色\AR-蓝色最新-40.png">
            <a:extLst>
              <a:ext uri="{FF2B5EF4-FFF2-40B4-BE49-F238E27FC236}">
                <a16:creationId xmlns:a16="http://schemas.microsoft.com/office/drawing/2014/main" id="{FC1AACB1-93CF-46A0-A546-95C634006342}"/>
              </a:ext>
            </a:extLst>
          </p:cNvPr>
          <p:cNvPicPr>
            <a:picLocks noChangeAspect="1" noChangeArrowheads="1"/>
          </p:cNvPicPr>
          <p:nvPr/>
        </p:nvPicPr>
        <p:blipFill>
          <a:blip r:embed="rId5" cstate="print"/>
          <a:srcRect/>
          <a:stretch>
            <a:fillRect/>
          </a:stretch>
        </p:blipFill>
        <p:spPr bwMode="auto">
          <a:xfrm>
            <a:off x="4075497" y="3977016"/>
            <a:ext cx="513420" cy="420071"/>
          </a:xfrm>
          <a:prstGeom prst="rect">
            <a:avLst/>
          </a:prstGeom>
          <a:noFill/>
        </p:spPr>
      </p:pic>
      <p:pic>
        <p:nvPicPr>
          <p:cNvPr id="59" name="Picture 12" descr="E:\2016.01\1.12 扁平化图标\蓝色\AR-蓝色最新-40.png">
            <a:extLst>
              <a:ext uri="{FF2B5EF4-FFF2-40B4-BE49-F238E27FC236}">
                <a16:creationId xmlns:a16="http://schemas.microsoft.com/office/drawing/2014/main" id="{E0B22E1F-0332-49E9-8835-6CA9023F338B}"/>
              </a:ext>
            </a:extLst>
          </p:cNvPr>
          <p:cNvPicPr>
            <a:picLocks noChangeAspect="1" noChangeArrowheads="1"/>
          </p:cNvPicPr>
          <p:nvPr/>
        </p:nvPicPr>
        <p:blipFill>
          <a:blip r:embed="rId5" cstate="print"/>
          <a:srcRect/>
          <a:stretch>
            <a:fillRect/>
          </a:stretch>
        </p:blipFill>
        <p:spPr bwMode="auto">
          <a:xfrm>
            <a:off x="6391580" y="3931322"/>
            <a:ext cx="513420" cy="420071"/>
          </a:xfrm>
          <a:prstGeom prst="rect">
            <a:avLst/>
          </a:prstGeom>
          <a:noFill/>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网络云4.png">
            <a:extLst>
              <a:ext uri="{FF2B5EF4-FFF2-40B4-BE49-F238E27FC236}">
                <a16:creationId xmlns:a16="http://schemas.microsoft.com/office/drawing/2014/main" id="{8A1CCD91-CC5D-43A5-8668-AB5C0210C961}"/>
              </a:ext>
            </a:extLst>
          </p:cNvPr>
          <p:cNvPicPr>
            <a:picLocks noChangeAspect="1"/>
          </p:cNvPicPr>
          <p:nvPr/>
        </p:nvPicPr>
        <p:blipFill>
          <a:blip r:embed="rId3" cstate="print"/>
          <a:stretch>
            <a:fillRect/>
          </a:stretch>
        </p:blipFill>
        <p:spPr>
          <a:xfrm>
            <a:off x="8105726" y="3716338"/>
            <a:ext cx="1578540" cy="949543"/>
          </a:xfrm>
          <a:prstGeom prst="rect">
            <a:avLst/>
          </a:prstGeom>
        </p:spPr>
      </p:pic>
      <p:pic>
        <p:nvPicPr>
          <p:cNvPr id="29" name="图片 28" descr="网络云4.png">
            <a:extLst>
              <a:ext uri="{FF2B5EF4-FFF2-40B4-BE49-F238E27FC236}">
                <a16:creationId xmlns:a16="http://schemas.microsoft.com/office/drawing/2014/main" id="{EA630193-3027-4B03-ACC8-EADBF87812AA}"/>
              </a:ext>
            </a:extLst>
          </p:cNvPr>
          <p:cNvPicPr>
            <a:picLocks noChangeAspect="1"/>
          </p:cNvPicPr>
          <p:nvPr/>
        </p:nvPicPr>
        <p:blipFill>
          <a:blip r:embed="rId3" cstate="print"/>
          <a:stretch>
            <a:fillRect/>
          </a:stretch>
        </p:blipFill>
        <p:spPr>
          <a:xfrm>
            <a:off x="5632599" y="3667479"/>
            <a:ext cx="1638576" cy="985657"/>
          </a:xfrm>
          <a:prstGeom prst="rect">
            <a:avLst/>
          </a:prstGeom>
        </p:spPr>
      </p:pic>
      <p:pic>
        <p:nvPicPr>
          <p:cNvPr id="30" name="图片 29" descr="无线网桥-蓝.png">
            <a:extLst>
              <a:ext uri="{FF2B5EF4-FFF2-40B4-BE49-F238E27FC236}">
                <a16:creationId xmlns:a16="http://schemas.microsoft.com/office/drawing/2014/main" id="{0ADAA5AB-FFF8-4692-BDA1-6E9471E49925}"/>
              </a:ext>
            </a:extLst>
          </p:cNvPr>
          <p:cNvPicPr>
            <a:picLocks noChangeAspect="1"/>
          </p:cNvPicPr>
          <p:nvPr/>
        </p:nvPicPr>
        <p:blipFill>
          <a:blip r:embed="rId4" cstate="print"/>
          <a:stretch>
            <a:fillRect/>
          </a:stretch>
        </p:blipFill>
        <p:spPr>
          <a:xfrm>
            <a:off x="5700120" y="4063754"/>
            <a:ext cx="1476000" cy="265346"/>
          </a:xfrm>
          <a:prstGeom prst="rect">
            <a:avLst/>
          </a:prstGeom>
        </p:spPr>
      </p:pic>
      <p:pic>
        <p:nvPicPr>
          <p:cNvPr id="31" name="图片 30" descr="网络云4.png">
            <a:extLst>
              <a:ext uri="{FF2B5EF4-FFF2-40B4-BE49-F238E27FC236}">
                <a16:creationId xmlns:a16="http://schemas.microsoft.com/office/drawing/2014/main" id="{CFE7439B-31C1-4F7D-8B19-889F8990AE57}"/>
              </a:ext>
            </a:extLst>
          </p:cNvPr>
          <p:cNvPicPr>
            <a:picLocks noChangeAspect="1"/>
          </p:cNvPicPr>
          <p:nvPr/>
        </p:nvPicPr>
        <p:blipFill>
          <a:blip r:embed="rId3" cstate="print"/>
          <a:stretch>
            <a:fillRect/>
          </a:stretch>
        </p:blipFill>
        <p:spPr>
          <a:xfrm>
            <a:off x="2645252" y="4772325"/>
            <a:ext cx="1578540" cy="949543"/>
          </a:xfrm>
          <a:prstGeom prst="rect">
            <a:avLst/>
          </a:prstGeom>
        </p:spPr>
      </p:pic>
      <p:pic>
        <p:nvPicPr>
          <p:cNvPr id="32" name="图片 31" descr="网络云4.png">
            <a:extLst>
              <a:ext uri="{FF2B5EF4-FFF2-40B4-BE49-F238E27FC236}">
                <a16:creationId xmlns:a16="http://schemas.microsoft.com/office/drawing/2014/main" id="{5375DD4B-2404-4BD4-B482-1D46D2CDB07A}"/>
              </a:ext>
            </a:extLst>
          </p:cNvPr>
          <p:cNvPicPr>
            <a:picLocks noChangeAspect="1"/>
          </p:cNvPicPr>
          <p:nvPr/>
        </p:nvPicPr>
        <p:blipFill>
          <a:blip r:embed="rId3" cstate="print"/>
          <a:stretch>
            <a:fillRect/>
          </a:stretch>
        </p:blipFill>
        <p:spPr>
          <a:xfrm>
            <a:off x="2645252" y="2911505"/>
            <a:ext cx="1578540" cy="949543"/>
          </a:xfrm>
          <a:prstGeom prst="rect">
            <a:avLst/>
          </a:prstGeom>
        </p:spPr>
      </p:pic>
      <p:cxnSp>
        <p:nvCxnSpPr>
          <p:cNvPr id="33" name="直接连接符 32">
            <a:extLst>
              <a:ext uri="{FF2B5EF4-FFF2-40B4-BE49-F238E27FC236}">
                <a16:creationId xmlns:a16="http://schemas.microsoft.com/office/drawing/2014/main" id="{2A5EBFC7-0E99-4777-AFC2-A00C05E06DDB}"/>
              </a:ext>
            </a:extLst>
          </p:cNvPr>
          <p:cNvCxnSpPr>
            <a:cxnSpLocks/>
            <a:endCxn id="32" idx="3"/>
          </p:cNvCxnSpPr>
          <p:nvPr/>
        </p:nvCxnSpPr>
        <p:spPr bwMode="auto">
          <a:xfrm flipH="1" flipV="1">
            <a:off x="4223792" y="3386277"/>
            <a:ext cx="859317" cy="63555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29F0F8BD-DDF6-4A05-8AFB-833221C379F7}"/>
              </a:ext>
            </a:extLst>
          </p:cNvPr>
          <p:cNvCxnSpPr>
            <a:cxnSpLocks/>
            <a:endCxn id="31" idx="3"/>
          </p:cNvCxnSpPr>
          <p:nvPr/>
        </p:nvCxnSpPr>
        <p:spPr bwMode="auto">
          <a:xfrm flipH="1">
            <a:off x="4223792" y="4337682"/>
            <a:ext cx="859317" cy="90941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35" name="Picture 12" descr="E:\2016.01\1.12 扁平化图标\蓝色\AR-蓝色最新-40.png">
            <a:extLst>
              <a:ext uri="{FF2B5EF4-FFF2-40B4-BE49-F238E27FC236}">
                <a16:creationId xmlns:a16="http://schemas.microsoft.com/office/drawing/2014/main" id="{DB2828D9-D7CD-4037-8DDF-33F4D1312A60}"/>
              </a:ext>
            </a:extLst>
          </p:cNvPr>
          <p:cNvPicPr>
            <a:picLocks noChangeAspect="1" noChangeArrowheads="1"/>
          </p:cNvPicPr>
          <p:nvPr/>
        </p:nvPicPr>
        <p:blipFill>
          <a:blip r:embed="rId5" cstate="print"/>
          <a:srcRect/>
          <a:stretch>
            <a:fillRect/>
          </a:stretch>
        </p:blipFill>
        <p:spPr bwMode="auto">
          <a:xfrm>
            <a:off x="5083109" y="3977016"/>
            <a:ext cx="513420" cy="420071"/>
          </a:xfrm>
          <a:prstGeom prst="rect">
            <a:avLst/>
          </a:prstGeom>
          <a:noFill/>
        </p:spPr>
      </p:pic>
      <p:pic>
        <p:nvPicPr>
          <p:cNvPr id="36" name="Picture 12" descr="E:\2016.01\1.12 扁平化图标\蓝色\AR-蓝色最新-40.png">
            <a:extLst>
              <a:ext uri="{FF2B5EF4-FFF2-40B4-BE49-F238E27FC236}">
                <a16:creationId xmlns:a16="http://schemas.microsoft.com/office/drawing/2014/main" id="{4FE0BE6D-E6A6-4A85-9DD1-A6318323D0C6}"/>
              </a:ext>
            </a:extLst>
          </p:cNvPr>
          <p:cNvPicPr>
            <a:picLocks noChangeAspect="1" noChangeArrowheads="1"/>
          </p:cNvPicPr>
          <p:nvPr/>
        </p:nvPicPr>
        <p:blipFill>
          <a:blip r:embed="rId5" cstate="print"/>
          <a:srcRect/>
          <a:stretch>
            <a:fillRect/>
          </a:stretch>
        </p:blipFill>
        <p:spPr bwMode="auto">
          <a:xfrm>
            <a:off x="7399192" y="3931322"/>
            <a:ext cx="513420" cy="420071"/>
          </a:xfrm>
          <a:prstGeom prst="rect">
            <a:avLst/>
          </a:prstGeom>
          <a:noFill/>
        </p:spPr>
      </p:pic>
      <p:sp>
        <p:nvSpPr>
          <p:cNvPr id="4" name="标题 1"/>
          <p:cNvSpPr>
            <a:spLocks noGrp="1"/>
          </p:cNvSpPr>
          <p:nvPr>
            <p:ph type="title"/>
          </p:nvPr>
        </p:nvSpPr>
        <p:spPr/>
        <p:txBody>
          <a:bodyPr/>
          <a:lstStyle/>
          <a:p>
            <a:pPr lvl="1"/>
            <a:r>
              <a:rPr lang="en-US" altLang="zh-CN"/>
              <a:t>6to4</a:t>
            </a:r>
            <a:r>
              <a:rPr lang="zh-CN" altLang="en-US"/>
              <a:t>隧道</a:t>
            </a:r>
            <a:r>
              <a:rPr lang="en-US" altLang="zh-CN"/>
              <a:t> (3)</a:t>
            </a:r>
            <a:endParaRPr lang="zh-CN" altLang="en-US" dirty="0"/>
          </a:p>
        </p:txBody>
      </p:sp>
      <p:sp>
        <p:nvSpPr>
          <p:cNvPr id="2" name="文本占位符 1">
            <a:extLst>
              <a:ext uri="{FF2B5EF4-FFF2-40B4-BE49-F238E27FC236}">
                <a16:creationId xmlns:a16="http://schemas.microsoft.com/office/drawing/2014/main" id="{A5134989-13EE-4B5A-81AA-F600AE732290}"/>
              </a:ext>
            </a:extLst>
          </p:cNvPr>
          <p:cNvSpPr>
            <a:spLocks noGrp="1"/>
          </p:cNvSpPr>
          <p:nvPr>
            <p:ph type="body" sz="quarter" idx="10"/>
          </p:nvPr>
        </p:nvSpPr>
        <p:spPr/>
        <p:txBody>
          <a:bodyPr/>
          <a:lstStyle/>
          <a:p>
            <a:pPr lvl="0"/>
            <a:r>
              <a:rPr lang="en-US" altLang="zh-CN"/>
              <a:t>6to4</a:t>
            </a:r>
            <a:r>
              <a:rPr lang="zh-CN" altLang="en-US"/>
              <a:t>中继</a:t>
            </a:r>
            <a:endParaRPr lang="en-US" altLang="zh-CN"/>
          </a:p>
          <a:p>
            <a:pPr lvl="1"/>
            <a:r>
              <a:rPr lang="zh-CN" altLang="en-US"/>
              <a:t>实现</a:t>
            </a:r>
            <a:r>
              <a:rPr lang="en-US" altLang="zh-CN"/>
              <a:t>6to4</a:t>
            </a:r>
            <a:r>
              <a:rPr lang="zh-CN" altLang="en-US"/>
              <a:t>网络和</a:t>
            </a:r>
            <a:r>
              <a:rPr lang="en-US" altLang="zh-CN"/>
              <a:t>IPv6</a:t>
            </a:r>
            <a:r>
              <a:rPr lang="zh-CN" altLang="en-US"/>
              <a:t>普通网络互通。</a:t>
            </a:r>
            <a:endParaRPr lang="en-US" altLang="zh-CN"/>
          </a:p>
          <a:p>
            <a:endParaRPr lang="zh-CN" altLang="en-US" dirty="0"/>
          </a:p>
        </p:txBody>
      </p:sp>
      <p:sp>
        <p:nvSpPr>
          <p:cNvPr id="55" name="Text Box 9"/>
          <p:cNvSpPr txBox="1">
            <a:spLocks noChangeArrowheads="1"/>
          </p:cNvSpPr>
          <p:nvPr/>
        </p:nvSpPr>
        <p:spPr bwMode="auto">
          <a:xfrm>
            <a:off x="6089851" y="370838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56" name="Text Box 11"/>
          <p:cNvSpPr txBox="1">
            <a:spLocks noChangeArrowheads="1"/>
          </p:cNvSpPr>
          <p:nvPr/>
        </p:nvSpPr>
        <p:spPr bwMode="auto">
          <a:xfrm>
            <a:off x="8243118" y="4058977"/>
            <a:ext cx="13037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6to4 Net-2</a:t>
            </a:r>
          </a:p>
        </p:txBody>
      </p:sp>
      <p:sp>
        <p:nvSpPr>
          <p:cNvPr id="57" name="Text Box 12"/>
          <p:cNvSpPr txBox="1">
            <a:spLocks noChangeArrowheads="1"/>
          </p:cNvSpPr>
          <p:nvPr/>
        </p:nvSpPr>
        <p:spPr bwMode="auto">
          <a:xfrm>
            <a:off x="2808552" y="5092476"/>
            <a:ext cx="13037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 Net-1</a:t>
            </a:r>
          </a:p>
        </p:txBody>
      </p:sp>
      <p:sp>
        <p:nvSpPr>
          <p:cNvPr id="62" name="Rectangle 10"/>
          <p:cNvSpPr>
            <a:spLocks noChangeArrowheads="1"/>
          </p:cNvSpPr>
          <p:nvPr/>
        </p:nvSpPr>
        <p:spPr bwMode="auto">
          <a:xfrm>
            <a:off x="4865229" y="4378332"/>
            <a:ext cx="1086755"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Relay</a:t>
            </a:r>
          </a:p>
        </p:txBody>
      </p:sp>
      <p:sp>
        <p:nvSpPr>
          <p:cNvPr id="64" name="Rectangle 10"/>
          <p:cNvSpPr>
            <a:spLocks noChangeArrowheads="1"/>
          </p:cNvSpPr>
          <p:nvPr/>
        </p:nvSpPr>
        <p:spPr bwMode="auto">
          <a:xfrm>
            <a:off x="7097478" y="4337682"/>
            <a:ext cx="1230771"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66" name="Rectangle 10"/>
          <p:cNvSpPr>
            <a:spLocks noChangeArrowheads="1"/>
          </p:cNvSpPr>
          <p:nvPr/>
        </p:nvSpPr>
        <p:spPr bwMode="auto">
          <a:xfrm>
            <a:off x="5591944" y="4049650"/>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6to4 tunnel</a:t>
            </a:r>
            <a:endParaRPr lang="en-US" altLang="zh-CN" sz="1200" dirty="0">
              <a:latin typeface="微软雅黑" panose="020B0503020204020204" pitchFamily="34" charset="-122"/>
              <a:ea typeface="微软雅黑" panose="020B0503020204020204" pitchFamily="34" charset="-122"/>
            </a:endParaRPr>
          </a:p>
        </p:txBody>
      </p:sp>
      <p:graphicFrame>
        <p:nvGraphicFramePr>
          <p:cNvPr id="67" name="表格 66"/>
          <p:cNvGraphicFramePr>
            <a:graphicFrameLocks noGrp="1"/>
          </p:cNvGraphicFramePr>
          <p:nvPr>
            <p:extLst>
              <p:ext uri="{D42A27DB-BD31-4B8C-83A1-F6EECF244321}">
                <p14:modId xmlns:p14="http://schemas.microsoft.com/office/powerpoint/2010/main" val="4135391720"/>
              </p:ext>
            </p:extLst>
          </p:nvPr>
        </p:nvGraphicFramePr>
        <p:xfrm>
          <a:off x="4799856" y="4941168"/>
          <a:ext cx="3384376" cy="288032"/>
        </p:xfrm>
        <a:graphic>
          <a:graphicData uri="http://schemas.openxmlformats.org/drawingml/2006/table">
            <a:tbl>
              <a:tblPr firstRow="1" bandRow="1">
                <a:tableStyleId>{5C22544A-7EE6-4342-B048-85BDC9FD1C3A}</a:tableStyleId>
              </a:tblPr>
              <a:tblGrid>
                <a:gridCol w="1171515">
                  <a:extLst>
                    <a:ext uri="{9D8B030D-6E8A-4147-A177-3AD203B41FA5}">
                      <a16:colId xmlns:a16="http://schemas.microsoft.com/office/drawing/2014/main" val="20000"/>
                    </a:ext>
                  </a:extLst>
                </a:gridCol>
                <a:gridCol w="1171515">
                  <a:extLst>
                    <a:ext uri="{9D8B030D-6E8A-4147-A177-3AD203B41FA5}">
                      <a16:colId xmlns:a16="http://schemas.microsoft.com/office/drawing/2014/main" val="20001"/>
                    </a:ext>
                  </a:extLst>
                </a:gridCol>
                <a:gridCol w="1041346">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9" name="Rectangle 10"/>
          <p:cNvSpPr>
            <a:spLocks noChangeArrowheads="1"/>
          </p:cNvSpPr>
          <p:nvPr/>
        </p:nvSpPr>
        <p:spPr bwMode="auto">
          <a:xfrm>
            <a:off x="2128926" y="5818492"/>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2002:IPv4-Addr1::/48</a:t>
            </a:r>
          </a:p>
        </p:txBody>
      </p:sp>
      <p:sp>
        <p:nvSpPr>
          <p:cNvPr id="70" name="Rectangle 10"/>
          <p:cNvSpPr>
            <a:spLocks noChangeArrowheads="1"/>
          </p:cNvSpPr>
          <p:nvPr/>
        </p:nvSpPr>
        <p:spPr bwMode="auto">
          <a:xfrm>
            <a:off x="8105590" y="4653136"/>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2002:IPv4-Addr2::/48</a:t>
            </a:r>
          </a:p>
        </p:txBody>
      </p:sp>
      <p:sp>
        <p:nvSpPr>
          <p:cNvPr id="73" name="Rectangle 10"/>
          <p:cNvSpPr>
            <a:spLocks noChangeArrowheads="1"/>
          </p:cNvSpPr>
          <p:nvPr/>
        </p:nvSpPr>
        <p:spPr bwMode="auto">
          <a:xfrm>
            <a:off x="4511825" y="2996952"/>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IPv4-Addr1</a:t>
            </a:r>
          </a:p>
        </p:txBody>
      </p:sp>
      <p:sp>
        <p:nvSpPr>
          <p:cNvPr id="74" name="Rectangle 10"/>
          <p:cNvSpPr>
            <a:spLocks noChangeArrowheads="1"/>
          </p:cNvSpPr>
          <p:nvPr/>
        </p:nvSpPr>
        <p:spPr bwMode="auto">
          <a:xfrm>
            <a:off x="6456041" y="3010180"/>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IPv4-Addr2</a:t>
            </a:r>
          </a:p>
        </p:txBody>
      </p:sp>
      <p:sp>
        <p:nvSpPr>
          <p:cNvPr id="75" name="Text Box 12"/>
          <p:cNvSpPr txBox="1">
            <a:spLocks noChangeArrowheads="1"/>
          </p:cNvSpPr>
          <p:nvPr/>
        </p:nvSpPr>
        <p:spPr bwMode="auto">
          <a:xfrm>
            <a:off x="3143673" y="3220268"/>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cxnSp>
        <p:nvCxnSpPr>
          <p:cNvPr id="37" name="直接箭头连接符 36">
            <a:extLst>
              <a:ext uri="{FF2B5EF4-FFF2-40B4-BE49-F238E27FC236}">
                <a16:creationId xmlns:a16="http://schemas.microsoft.com/office/drawing/2014/main" id="{6ACDFE96-C0FB-4022-B1A6-8A34F6798A2B}"/>
              </a:ext>
            </a:extLst>
          </p:cNvPr>
          <p:cNvCxnSpPr>
            <a:cxnSpLocks/>
          </p:cNvCxnSpPr>
          <p:nvPr/>
        </p:nvCxnSpPr>
        <p:spPr bwMode="auto">
          <a:xfrm flipV="1">
            <a:off x="6456040" y="4337682"/>
            <a:ext cx="0" cy="603486"/>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38" name="直接箭头连接符 37">
            <a:extLst>
              <a:ext uri="{FF2B5EF4-FFF2-40B4-BE49-F238E27FC236}">
                <a16:creationId xmlns:a16="http://schemas.microsoft.com/office/drawing/2014/main" id="{0E8F2F95-68F6-4211-BF2D-98D82A9FE0FD}"/>
              </a:ext>
            </a:extLst>
          </p:cNvPr>
          <p:cNvCxnSpPr/>
          <p:nvPr/>
        </p:nvCxnSpPr>
        <p:spPr bwMode="auto">
          <a:xfrm>
            <a:off x="5304256" y="328325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3E0791EE-4F41-430F-8F76-BAD170E120FB}"/>
              </a:ext>
            </a:extLst>
          </p:cNvPr>
          <p:cNvCxnSpPr/>
          <p:nvPr/>
        </p:nvCxnSpPr>
        <p:spPr bwMode="auto">
          <a:xfrm>
            <a:off x="7655902" y="324898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图片 64" descr="网络云4.png">
            <a:extLst>
              <a:ext uri="{FF2B5EF4-FFF2-40B4-BE49-F238E27FC236}">
                <a16:creationId xmlns:a16="http://schemas.microsoft.com/office/drawing/2014/main" id="{5EC6CDB6-3F5E-41B3-8B5B-1236D2C58D1B}"/>
              </a:ext>
            </a:extLst>
          </p:cNvPr>
          <p:cNvPicPr>
            <a:picLocks noChangeAspect="1"/>
          </p:cNvPicPr>
          <p:nvPr/>
        </p:nvPicPr>
        <p:blipFill>
          <a:blip r:embed="rId3" cstate="print"/>
          <a:stretch>
            <a:fillRect/>
          </a:stretch>
        </p:blipFill>
        <p:spPr>
          <a:xfrm>
            <a:off x="4860179" y="4286749"/>
            <a:ext cx="2171926" cy="1306483"/>
          </a:xfrm>
          <a:prstGeom prst="rect">
            <a:avLst/>
          </a:prstGeom>
        </p:spPr>
      </p:pic>
      <p:pic>
        <p:nvPicPr>
          <p:cNvPr id="62" name="图片 61" descr="网络云4.png">
            <a:extLst>
              <a:ext uri="{FF2B5EF4-FFF2-40B4-BE49-F238E27FC236}">
                <a16:creationId xmlns:a16="http://schemas.microsoft.com/office/drawing/2014/main" id="{1D985BDF-8833-44C0-9F0C-B9BED4D56A52}"/>
              </a:ext>
            </a:extLst>
          </p:cNvPr>
          <p:cNvPicPr>
            <a:picLocks noChangeAspect="1"/>
          </p:cNvPicPr>
          <p:nvPr/>
        </p:nvPicPr>
        <p:blipFill>
          <a:blip r:embed="rId3" cstate="print"/>
          <a:stretch>
            <a:fillRect/>
          </a:stretch>
        </p:blipFill>
        <p:spPr>
          <a:xfrm>
            <a:off x="2849865" y="4689140"/>
            <a:ext cx="1373927" cy="826461"/>
          </a:xfrm>
          <a:prstGeom prst="rect">
            <a:avLst/>
          </a:prstGeom>
        </p:spPr>
      </p:pic>
      <p:pic>
        <p:nvPicPr>
          <p:cNvPr id="60" name="图片 59" descr="无线网桥-蓝.png">
            <a:extLst>
              <a:ext uri="{FF2B5EF4-FFF2-40B4-BE49-F238E27FC236}">
                <a16:creationId xmlns:a16="http://schemas.microsoft.com/office/drawing/2014/main" id="{07525B7C-0617-47BE-9B67-C930C15969BE}"/>
              </a:ext>
            </a:extLst>
          </p:cNvPr>
          <p:cNvPicPr>
            <a:picLocks noChangeAspect="1"/>
          </p:cNvPicPr>
          <p:nvPr/>
        </p:nvPicPr>
        <p:blipFill>
          <a:blip r:embed="rId4" cstate="print"/>
          <a:stretch>
            <a:fillRect/>
          </a:stretch>
        </p:blipFill>
        <p:spPr>
          <a:xfrm rot="16200000">
            <a:off x="6834821" y="4980201"/>
            <a:ext cx="1528619" cy="274806"/>
          </a:xfrm>
          <a:prstGeom prst="rect">
            <a:avLst/>
          </a:prstGeom>
        </p:spPr>
      </p:pic>
      <p:cxnSp>
        <p:nvCxnSpPr>
          <p:cNvPr id="122" name="直接连接符 121"/>
          <p:cNvCxnSpPr>
            <a:cxnSpLocks/>
            <a:endCxn id="54" idx="1"/>
          </p:cNvCxnSpPr>
          <p:nvPr/>
        </p:nvCxnSpPr>
        <p:spPr bwMode="auto">
          <a:xfrm flipV="1">
            <a:off x="6708068" y="4159627"/>
            <a:ext cx="657365" cy="40764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 name="标题 1"/>
          <p:cNvSpPr>
            <a:spLocks noGrp="1"/>
          </p:cNvSpPr>
          <p:nvPr>
            <p:ph type="title"/>
          </p:nvPr>
        </p:nvSpPr>
        <p:spPr/>
        <p:txBody>
          <a:bodyPr/>
          <a:lstStyle/>
          <a:p>
            <a:pPr lvl="1"/>
            <a:r>
              <a:rPr lang="en-US" altLang="zh-CN"/>
              <a:t>ISATAP</a:t>
            </a:r>
            <a:r>
              <a:rPr lang="zh-CN" altLang="en-US"/>
              <a:t>隧道</a:t>
            </a:r>
            <a:endParaRPr lang="zh-CN" altLang="en-US" dirty="0"/>
          </a:p>
        </p:txBody>
      </p:sp>
      <p:sp>
        <p:nvSpPr>
          <p:cNvPr id="2" name="文本占位符 1">
            <a:extLst>
              <a:ext uri="{FF2B5EF4-FFF2-40B4-BE49-F238E27FC236}">
                <a16:creationId xmlns:a16="http://schemas.microsoft.com/office/drawing/2014/main" id="{4C0DE245-E5E6-4A8F-9C0A-4CB7A3145D31}"/>
              </a:ext>
            </a:extLst>
          </p:cNvPr>
          <p:cNvSpPr>
            <a:spLocks noGrp="1"/>
          </p:cNvSpPr>
          <p:nvPr>
            <p:ph type="body" sz="quarter" idx="10"/>
          </p:nvPr>
        </p:nvSpPr>
        <p:spPr/>
        <p:txBody>
          <a:bodyPr/>
          <a:lstStyle/>
          <a:p>
            <a:pPr lvl="0"/>
            <a:r>
              <a:rPr lang="en-US" altLang="zh-CN" sz="1800" dirty="0"/>
              <a:t>ISATAP</a:t>
            </a:r>
            <a:r>
              <a:rPr lang="zh-CN" altLang="en-US" sz="1800" dirty="0"/>
              <a:t>隧道</a:t>
            </a:r>
            <a:endParaRPr lang="en-US" altLang="zh-CN" sz="1800" dirty="0"/>
          </a:p>
          <a:p>
            <a:pPr lvl="1"/>
            <a:r>
              <a:rPr lang="en-US" altLang="zh-CN" sz="1600" dirty="0"/>
              <a:t>6over4</a:t>
            </a:r>
            <a:r>
              <a:rPr lang="zh-CN" altLang="en-US" sz="1600" dirty="0"/>
              <a:t>自动隧道的一种</a:t>
            </a:r>
            <a:endParaRPr lang="en-US" altLang="zh-CN" sz="1600" dirty="0"/>
          </a:p>
          <a:p>
            <a:pPr lvl="1"/>
            <a:r>
              <a:rPr lang="zh-CN" altLang="en-US" sz="1600" dirty="0"/>
              <a:t>支持</a:t>
            </a:r>
            <a:r>
              <a:rPr lang="en-US" altLang="zh-CN" sz="1600" dirty="0"/>
              <a:t>Host</a:t>
            </a:r>
            <a:r>
              <a:rPr lang="zh-CN" altLang="en-US" sz="1600" dirty="0"/>
              <a:t>到</a:t>
            </a:r>
            <a:r>
              <a:rPr lang="en-US" altLang="zh-CN" sz="1600" dirty="0"/>
              <a:t>Router</a:t>
            </a:r>
            <a:r>
              <a:rPr lang="zh-CN" altLang="en-US" sz="1600" dirty="0"/>
              <a:t>、</a:t>
            </a:r>
            <a:r>
              <a:rPr lang="en-US" altLang="zh-CN" sz="1600" dirty="0"/>
              <a:t>Router</a:t>
            </a:r>
            <a:r>
              <a:rPr lang="zh-CN" altLang="en-US" sz="1600" dirty="0"/>
              <a:t>到</a:t>
            </a:r>
            <a:r>
              <a:rPr lang="en-US" altLang="zh-CN" sz="1600" dirty="0"/>
              <a:t>Host</a:t>
            </a:r>
            <a:r>
              <a:rPr lang="zh-CN" altLang="en-US" sz="1600" dirty="0"/>
              <a:t>、 </a:t>
            </a:r>
            <a:r>
              <a:rPr lang="en-US" altLang="zh-CN" sz="1600" dirty="0"/>
              <a:t>Host</a:t>
            </a:r>
            <a:r>
              <a:rPr lang="zh-CN" altLang="en-US" sz="1600" dirty="0"/>
              <a:t>到</a:t>
            </a:r>
            <a:r>
              <a:rPr lang="en-US" altLang="zh-CN" sz="1600" dirty="0"/>
              <a:t>Host</a:t>
            </a:r>
          </a:p>
          <a:p>
            <a:pPr lvl="1"/>
            <a:r>
              <a:rPr lang="zh-CN" altLang="en-US" sz="1600" dirty="0"/>
              <a:t>采用</a:t>
            </a:r>
            <a:r>
              <a:rPr lang="en-US" altLang="zh-CN" sz="1600" dirty="0"/>
              <a:t>ISATAP</a:t>
            </a:r>
            <a:r>
              <a:rPr lang="zh-CN" altLang="en-US" sz="1600" dirty="0"/>
              <a:t>隧道专用地址</a:t>
            </a:r>
            <a:endParaRPr lang="en-US" altLang="zh-CN" sz="1600" dirty="0"/>
          </a:p>
          <a:p>
            <a:pPr lvl="1"/>
            <a:endParaRPr lang="en-US" altLang="zh-CN" sz="1600" dirty="0"/>
          </a:p>
          <a:p>
            <a:endParaRPr lang="zh-CN" altLang="en-US" sz="1800" dirty="0"/>
          </a:p>
        </p:txBody>
      </p:sp>
      <p:graphicFrame>
        <p:nvGraphicFramePr>
          <p:cNvPr id="48" name="表格 47"/>
          <p:cNvGraphicFramePr>
            <a:graphicFrameLocks noGrp="1"/>
          </p:cNvGraphicFramePr>
          <p:nvPr>
            <p:extLst>
              <p:ext uri="{D42A27DB-BD31-4B8C-83A1-F6EECF244321}">
                <p14:modId xmlns:p14="http://schemas.microsoft.com/office/powerpoint/2010/main" val="1877870351"/>
              </p:ext>
            </p:extLst>
          </p:nvPr>
        </p:nvGraphicFramePr>
        <p:xfrm>
          <a:off x="2747628" y="3104964"/>
          <a:ext cx="6096000" cy="370840"/>
        </p:xfrm>
        <a:graphic>
          <a:graphicData uri="http://schemas.openxmlformats.org/drawingml/2006/table">
            <a:tbl>
              <a:tblPr firstRow="1" bandRow="1">
                <a:tableStyleId>{5C22544A-7EE6-4342-B048-85BDC9FD1C3A}</a:tableStyleId>
              </a:tblPr>
              <a:tblGrid>
                <a:gridCol w="184752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微软雅黑" pitchFamily="34" charset="-122"/>
                          <a:ea typeface="微软雅黑" pitchFamily="34" charset="-122"/>
                        </a:rPr>
                        <a:t>000000ug00000000</a:t>
                      </a:r>
                      <a:endParaRPr lang="zh-CN" altLang="en-US" sz="12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微软雅黑" pitchFamily="34" charset="-122"/>
                          <a:ea typeface="微软雅黑" pitchFamily="34" charset="-122"/>
                        </a:rPr>
                        <a:t>0101111011111110</a:t>
                      </a:r>
                      <a:endParaRPr lang="zh-CN" altLang="en-US" sz="12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微软雅黑" pitchFamily="34" charset="-122"/>
                          <a:ea typeface="微软雅黑" pitchFamily="34" charset="-122"/>
                        </a:rPr>
                        <a:t>IPv4 address</a:t>
                      </a:r>
                      <a:endParaRPr lang="zh-CN" altLang="en-US" sz="12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0" name="矩形 49"/>
          <p:cNvSpPr/>
          <p:nvPr/>
        </p:nvSpPr>
        <p:spPr bwMode="auto">
          <a:xfrm>
            <a:off x="1523492" y="3104964"/>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buClr>
                <a:srgbClr val="CC9900"/>
              </a:buClr>
            </a:pPr>
            <a:r>
              <a:rPr lang="zh-CN" altLang="en-US" sz="1400" b="1" dirty="0">
                <a:latin typeface="微软雅黑" panose="020B0503020204020204" pitchFamily="34" charset="-122"/>
                <a:ea typeface="微软雅黑" panose="020B0503020204020204" pitchFamily="34" charset="-122"/>
              </a:rPr>
              <a:t>地址格式</a:t>
            </a:r>
            <a:endParaRPr lang="en-US" altLang="zh-CN" sz="1400" b="1" dirty="0">
              <a:latin typeface="微软雅黑" panose="020B0503020204020204" pitchFamily="34" charset="-122"/>
              <a:ea typeface="微软雅黑" panose="020B0503020204020204" pitchFamily="34" charset="-122"/>
            </a:endParaRPr>
          </a:p>
          <a:p>
            <a:pPr algn="ctr" fontAlgn="base">
              <a:buClr>
                <a:srgbClr val="CC9900"/>
              </a:buClr>
            </a:pPr>
            <a:r>
              <a:rPr lang="zh-CN" altLang="en-US" sz="1400" b="1" dirty="0">
                <a:latin typeface="微软雅黑" panose="020B0503020204020204" pitchFamily="34" charset="-122"/>
                <a:ea typeface="微软雅黑" panose="020B0503020204020204" pitchFamily="34" charset="-122"/>
              </a:rPr>
              <a:t>后</a:t>
            </a:r>
            <a:r>
              <a:rPr lang="en-US" altLang="zh-CN" sz="1400" b="1" dirty="0">
                <a:latin typeface="微软雅黑" panose="020B0503020204020204" pitchFamily="34" charset="-122"/>
                <a:ea typeface="微软雅黑" panose="020B0503020204020204" pitchFamily="34" charset="-122"/>
              </a:rPr>
              <a:t>64bit</a:t>
            </a:r>
          </a:p>
        </p:txBody>
      </p:sp>
      <p:cxnSp>
        <p:nvCxnSpPr>
          <p:cNvPr id="81" name="直接连接符 80"/>
          <p:cNvCxnSpPr/>
          <p:nvPr/>
        </p:nvCxnSpPr>
        <p:spPr bwMode="auto">
          <a:xfrm>
            <a:off x="2747628" y="3609020"/>
            <a:ext cx="1872208"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bwMode="auto">
          <a:xfrm>
            <a:off x="4619836" y="3609020"/>
            <a:ext cx="1584176"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bwMode="auto">
          <a:xfrm>
            <a:off x="6204012" y="3609020"/>
            <a:ext cx="2664296"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5" name="矩形 84"/>
          <p:cNvSpPr/>
          <p:nvPr/>
        </p:nvSpPr>
        <p:spPr bwMode="auto">
          <a:xfrm>
            <a:off x="3035660" y="3609020"/>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400" dirty="0">
                <a:latin typeface="微软雅黑" panose="020B0503020204020204" pitchFamily="34" charset="-122"/>
                <a:ea typeface="微软雅黑" panose="020B0503020204020204" pitchFamily="34" charset="-122"/>
              </a:rPr>
              <a:t>16bit</a:t>
            </a:r>
          </a:p>
        </p:txBody>
      </p:sp>
      <p:sp>
        <p:nvSpPr>
          <p:cNvPr id="86" name="矩形 85"/>
          <p:cNvSpPr/>
          <p:nvPr/>
        </p:nvSpPr>
        <p:spPr bwMode="auto">
          <a:xfrm>
            <a:off x="4835860" y="3609020"/>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400" dirty="0">
                <a:latin typeface="微软雅黑" panose="020B0503020204020204" pitchFamily="34" charset="-122"/>
                <a:ea typeface="微软雅黑" panose="020B0503020204020204" pitchFamily="34" charset="-122"/>
              </a:rPr>
              <a:t>16bit</a:t>
            </a:r>
          </a:p>
        </p:txBody>
      </p:sp>
      <p:sp>
        <p:nvSpPr>
          <p:cNvPr id="87" name="矩形 86"/>
          <p:cNvSpPr/>
          <p:nvPr/>
        </p:nvSpPr>
        <p:spPr bwMode="auto">
          <a:xfrm>
            <a:off x="6996100" y="3609020"/>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400" dirty="0">
                <a:latin typeface="微软雅黑" panose="020B0503020204020204" pitchFamily="34" charset="-122"/>
                <a:ea typeface="微软雅黑" panose="020B0503020204020204" pitchFamily="34" charset="-122"/>
              </a:rPr>
              <a:t>32bit</a:t>
            </a:r>
          </a:p>
        </p:txBody>
      </p:sp>
      <p:sp>
        <p:nvSpPr>
          <p:cNvPr id="93" name="Text Box 9"/>
          <p:cNvSpPr txBox="1">
            <a:spLocks noChangeArrowheads="1"/>
          </p:cNvSpPr>
          <p:nvPr/>
        </p:nvSpPr>
        <p:spPr bwMode="auto">
          <a:xfrm>
            <a:off x="5483932" y="5039940"/>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100" name="Rectangle 10"/>
          <p:cNvSpPr>
            <a:spLocks noChangeArrowheads="1"/>
          </p:cNvSpPr>
          <p:nvPr/>
        </p:nvSpPr>
        <p:spPr bwMode="auto">
          <a:xfrm>
            <a:off x="3899756" y="5338883"/>
            <a:ext cx="1224136"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ISATAP Router</a:t>
            </a:r>
          </a:p>
        </p:txBody>
      </p:sp>
      <p:sp>
        <p:nvSpPr>
          <p:cNvPr id="113" name="Text Box 12"/>
          <p:cNvSpPr txBox="1">
            <a:spLocks noChangeArrowheads="1"/>
          </p:cNvSpPr>
          <p:nvPr/>
        </p:nvSpPr>
        <p:spPr bwMode="auto">
          <a:xfrm>
            <a:off x="3179675" y="4934128"/>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sp>
        <p:nvSpPr>
          <p:cNvPr id="117" name="矩形 116"/>
          <p:cNvSpPr/>
          <p:nvPr/>
        </p:nvSpPr>
        <p:spPr bwMode="auto">
          <a:xfrm>
            <a:off x="7860196" y="3825044"/>
            <a:ext cx="1872208"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200" dirty="0">
                <a:latin typeface="微软雅黑" panose="020B0503020204020204" pitchFamily="34" charset="-122"/>
                <a:ea typeface="微软雅黑" panose="020B0503020204020204" pitchFamily="34" charset="-122"/>
              </a:rPr>
              <a:t>PC2</a:t>
            </a:r>
          </a:p>
          <a:p>
            <a:pPr>
              <a:buClr>
                <a:srgbClr val="CC9900"/>
              </a:buClr>
            </a:pPr>
            <a:r>
              <a:rPr lang="pt-BR" altLang="zh-CN" sz="1200" dirty="0">
                <a:latin typeface="微软雅黑" panose="020B0503020204020204" pitchFamily="34" charset="-122"/>
                <a:ea typeface="微软雅黑" panose="020B0503020204020204" pitchFamily="34" charset="-122"/>
              </a:rPr>
              <a:t>10.1.2.5</a:t>
            </a:r>
          </a:p>
          <a:p>
            <a:pPr>
              <a:buClr>
                <a:srgbClr val="CC9900"/>
              </a:buClr>
            </a:pPr>
            <a:r>
              <a:rPr lang="pt-BR" altLang="zh-CN" sz="1200" dirty="0">
                <a:latin typeface="微软雅黑" panose="020B0503020204020204" pitchFamily="34" charset="-122"/>
                <a:ea typeface="微软雅黑" panose="020B0503020204020204" pitchFamily="34" charset="-122"/>
              </a:rPr>
              <a:t>FE80::5EFE:0A01:0205</a:t>
            </a:r>
          </a:p>
          <a:p>
            <a:pPr>
              <a:buClr>
                <a:srgbClr val="CC9900"/>
              </a:buClr>
            </a:pPr>
            <a:r>
              <a:rPr lang="pt-BR" altLang="zh-CN" sz="1200" dirty="0">
                <a:latin typeface="微软雅黑" panose="020B0503020204020204" pitchFamily="34" charset="-122"/>
                <a:ea typeface="微软雅黑" panose="020B0503020204020204" pitchFamily="34" charset="-122"/>
              </a:rPr>
              <a:t>2001::5EFE:0A01:0205</a:t>
            </a:r>
            <a:endParaRPr lang="en-US" altLang="zh-CN" sz="1200" dirty="0">
              <a:latin typeface="微软雅黑" panose="020B0503020204020204" pitchFamily="34" charset="-122"/>
              <a:ea typeface="微软雅黑" panose="020B0503020204020204" pitchFamily="34" charset="-122"/>
            </a:endParaRPr>
          </a:p>
        </p:txBody>
      </p:sp>
      <p:sp>
        <p:nvSpPr>
          <p:cNvPr id="119" name="矩形 118"/>
          <p:cNvSpPr/>
          <p:nvPr/>
        </p:nvSpPr>
        <p:spPr bwMode="auto">
          <a:xfrm>
            <a:off x="7788188" y="5553236"/>
            <a:ext cx="18002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200" dirty="0">
                <a:latin typeface="微软雅黑" panose="020B0503020204020204" pitchFamily="34" charset="-122"/>
                <a:ea typeface="微软雅黑" panose="020B0503020204020204" pitchFamily="34" charset="-122"/>
              </a:rPr>
              <a:t>PC3</a:t>
            </a:r>
          </a:p>
          <a:p>
            <a:pPr>
              <a:buClr>
                <a:srgbClr val="CC9900"/>
              </a:buClr>
            </a:pPr>
            <a:r>
              <a:rPr lang="pt-BR" altLang="zh-CN" sz="1200" dirty="0">
                <a:latin typeface="微软雅黑" panose="020B0503020204020204" pitchFamily="34" charset="-122"/>
                <a:ea typeface="微软雅黑" panose="020B0503020204020204" pitchFamily="34" charset="-122"/>
              </a:rPr>
              <a:t>10.1.2.6</a:t>
            </a:r>
          </a:p>
          <a:p>
            <a:pPr>
              <a:buClr>
                <a:srgbClr val="CC9900"/>
              </a:buClr>
            </a:pPr>
            <a:r>
              <a:rPr lang="pt-BR" altLang="zh-CN" sz="1200" dirty="0">
                <a:latin typeface="微软雅黑" panose="020B0503020204020204" pitchFamily="34" charset="-122"/>
                <a:ea typeface="微软雅黑" panose="020B0503020204020204" pitchFamily="34" charset="-122"/>
              </a:rPr>
              <a:t>FE80::5EFE:0A01:0206</a:t>
            </a:r>
          </a:p>
          <a:p>
            <a:pPr>
              <a:buClr>
                <a:srgbClr val="CC9900"/>
              </a:buClr>
            </a:pPr>
            <a:r>
              <a:rPr lang="pt-BR" altLang="zh-CN" sz="1200" dirty="0">
                <a:latin typeface="微软雅黑" panose="020B0503020204020204" pitchFamily="34" charset="-122"/>
                <a:ea typeface="微软雅黑" panose="020B0503020204020204" pitchFamily="34" charset="-122"/>
              </a:rPr>
              <a:t>2001::5EFE:0A01:0206</a:t>
            </a:r>
            <a:endParaRPr lang="en-US" altLang="zh-CN" sz="1200" dirty="0">
              <a:latin typeface="微软雅黑" panose="020B0503020204020204" pitchFamily="34" charset="-122"/>
              <a:ea typeface="微软雅黑" panose="020B0503020204020204" pitchFamily="34" charset="-122"/>
            </a:endParaRPr>
          </a:p>
        </p:txBody>
      </p:sp>
      <p:sp>
        <p:nvSpPr>
          <p:cNvPr id="124" name="Rectangle 10"/>
          <p:cNvSpPr>
            <a:spLocks noChangeArrowheads="1"/>
          </p:cNvSpPr>
          <p:nvPr/>
        </p:nvSpPr>
        <p:spPr bwMode="auto">
          <a:xfrm rot="5400000">
            <a:off x="6922571" y="4952875"/>
            <a:ext cx="1357966"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ISATAP tunnel</a:t>
            </a:r>
            <a:endParaRPr lang="en-US" altLang="zh-CN" sz="1200" dirty="0">
              <a:latin typeface="微软雅黑" panose="020B0503020204020204" pitchFamily="34" charset="-122"/>
              <a:ea typeface="微软雅黑" panose="020B0503020204020204" pitchFamily="34" charset="-122"/>
            </a:endParaRPr>
          </a:p>
        </p:txBody>
      </p:sp>
      <p:cxnSp>
        <p:nvCxnSpPr>
          <p:cNvPr id="127" name="直接连接符 126"/>
          <p:cNvCxnSpPr>
            <a:cxnSpLocks/>
            <a:endCxn id="59" idx="1"/>
          </p:cNvCxnSpPr>
          <p:nvPr/>
        </p:nvCxnSpPr>
        <p:spPr bwMode="auto">
          <a:xfrm>
            <a:off x="6486268" y="5452319"/>
            <a:ext cx="876893" cy="62175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8" name="矩形 127"/>
          <p:cNvSpPr/>
          <p:nvPr/>
        </p:nvSpPr>
        <p:spPr bwMode="auto">
          <a:xfrm>
            <a:off x="1811524" y="4742668"/>
            <a:ext cx="1080120" cy="2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PC1</a:t>
            </a:r>
          </a:p>
          <a:p>
            <a:pPr algn="ctr">
              <a:buClr>
                <a:srgbClr val="CC9900"/>
              </a:buClr>
            </a:pPr>
            <a:r>
              <a:rPr lang="en-US" altLang="zh-CN" sz="1200" dirty="0">
                <a:latin typeface="微软雅黑" panose="020B0503020204020204" pitchFamily="34" charset="-122"/>
                <a:ea typeface="微软雅黑" panose="020B0503020204020204" pitchFamily="34" charset="-122"/>
              </a:rPr>
              <a:t>2003::8</a:t>
            </a:r>
          </a:p>
        </p:txBody>
      </p:sp>
      <p:cxnSp>
        <p:nvCxnSpPr>
          <p:cNvPr id="131" name="直接连接符 130"/>
          <p:cNvCxnSpPr>
            <a:cxnSpLocks/>
          </p:cNvCxnSpPr>
          <p:nvPr/>
        </p:nvCxnSpPr>
        <p:spPr bwMode="auto">
          <a:xfrm>
            <a:off x="2531564" y="4567270"/>
            <a:ext cx="553307" cy="311234"/>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3" name="直接箭头连接符 132"/>
          <p:cNvCxnSpPr/>
          <p:nvPr/>
        </p:nvCxnSpPr>
        <p:spPr bwMode="auto">
          <a:xfrm>
            <a:off x="4727848" y="4374448"/>
            <a:ext cx="0" cy="504056"/>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4" name="Rectangle 10"/>
          <p:cNvSpPr>
            <a:spLocks noChangeArrowheads="1"/>
          </p:cNvSpPr>
          <p:nvPr/>
        </p:nvSpPr>
        <p:spPr bwMode="auto">
          <a:xfrm>
            <a:off x="4115780" y="4113076"/>
            <a:ext cx="1224136"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10.1.2.1</a:t>
            </a:r>
          </a:p>
        </p:txBody>
      </p:sp>
      <p:sp>
        <p:nvSpPr>
          <p:cNvPr id="135" name="Rectangle 10"/>
          <p:cNvSpPr>
            <a:spLocks noChangeArrowheads="1"/>
          </p:cNvSpPr>
          <p:nvPr/>
        </p:nvSpPr>
        <p:spPr bwMode="auto">
          <a:xfrm>
            <a:off x="3539716" y="5697252"/>
            <a:ext cx="1944216" cy="644136"/>
          </a:xfrm>
          <a:prstGeom prst="rect">
            <a:avLst/>
          </a:prstGeom>
          <a:noFill/>
          <a:ln w="9525">
            <a:noFill/>
            <a:miter lim="800000"/>
            <a:headEnd/>
            <a:tailEnd/>
          </a:ln>
        </p:spPr>
        <p:txBody>
          <a:bodyPr wrap="square" lIns="91050" tIns="44633" rIns="91050" bIns="44633">
            <a:spAutoFit/>
          </a:bodyPr>
          <a:lstStyle/>
          <a:p>
            <a:pPr algn="ctr" defTabSz="788988" eaLnBrk="0" hangingPunct="0"/>
            <a:r>
              <a:rPr lang="pt-BR" altLang="zh-CN" sz="1200" dirty="0">
                <a:latin typeface="微软雅黑" panose="020B0503020204020204" pitchFamily="34" charset="-122"/>
                <a:ea typeface="微软雅黑" panose="020B0503020204020204" pitchFamily="34" charset="-122"/>
              </a:rPr>
              <a:t>Tunnel 1</a:t>
            </a:r>
          </a:p>
          <a:p>
            <a:pPr algn="ctr" defTabSz="788988" eaLnBrk="0" hangingPunct="0"/>
            <a:r>
              <a:rPr lang="pt-BR" altLang="zh-CN" sz="1200" dirty="0">
                <a:latin typeface="微软雅黑" panose="020B0503020204020204" pitchFamily="34" charset="-122"/>
                <a:ea typeface="微软雅黑" panose="020B0503020204020204" pitchFamily="34" charset="-122"/>
              </a:rPr>
              <a:t>FE80::5EFE:0A01:0201</a:t>
            </a:r>
          </a:p>
          <a:p>
            <a:pPr algn="ctr" defTabSz="788988" eaLnBrk="0" hangingPunct="0"/>
            <a:r>
              <a:rPr lang="pt-BR" altLang="zh-CN" sz="1200" dirty="0">
                <a:latin typeface="微软雅黑" panose="020B0503020204020204" pitchFamily="34" charset="-122"/>
                <a:ea typeface="微软雅黑" panose="020B0503020204020204" pitchFamily="34" charset="-122"/>
              </a:rPr>
              <a:t>2001::5EFE:0A01:0201</a:t>
            </a:r>
            <a:endParaRPr lang="en-US" altLang="zh-CN" sz="1200" dirty="0">
              <a:latin typeface="微软雅黑" panose="020B0503020204020204" pitchFamily="34" charset="-122"/>
              <a:ea typeface="微软雅黑" panose="020B0503020204020204" pitchFamily="34" charset="-122"/>
            </a:endParaRPr>
          </a:p>
        </p:txBody>
      </p:sp>
      <p:cxnSp>
        <p:nvCxnSpPr>
          <p:cNvPr id="139" name="直接箭头连接符 138"/>
          <p:cNvCxnSpPr/>
          <p:nvPr/>
        </p:nvCxnSpPr>
        <p:spPr bwMode="auto">
          <a:xfrm flipV="1">
            <a:off x="4511824" y="5301208"/>
            <a:ext cx="0" cy="504056"/>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3" name="Picture 12" descr="E:\2016.01\1.12 扁平化图标\蓝色\AR-蓝色最新-40.png">
            <a:extLst>
              <a:ext uri="{FF2B5EF4-FFF2-40B4-BE49-F238E27FC236}">
                <a16:creationId xmlns:a16="http://schemas.microsoft.com/office/drawing/2014/main" id="{00895F84-ED17-4A23-88FE-60F8C68E9A55}"/>
              </a:ext>
            </a:extLst>
          </p:cNvPr>
          <p:cNvPicPr>
            <a:picLocks noChangeAspect="1" noChangeArrowheads="1"/>
          </p:cNvPicPr>
          <p:nvPr/>
        </p:nvPicPr>
        <p:blipFill>
          <a:blip r:embed="rId5" cstate="print"/>
          <a:srcRect/>
          <a:stretch>
            <a:fillRect/>
          </a:stretch>
        </p:blipFill>
        <p:spPr bwMode="auto">
          <a:xfrm>
            <a:off x="4303793" y="4943713"/>
            <a:ext cx="428757" cy="350801"/>
          </a:xfrm>
          <a:prstGeom prst="rect">
            <a:avLst/>
          </a:prstGeom>
          <a:noFill/>
        </p:spPr>
      </p:pic>
      <p:pic>
        <p:nvPicPr>
          <p:cNvPr id="54" name="图片 53" descr="PC.png">
            <a:extLst>
              <a:ext uri="{FF2B5EF4-FFF2-40B4-BE49-F238E27FC236}">
                <a16:creationId xmlns:a16="http://schemas.microsoft.com/office/drawing/2014/main" id="{123CA049-CE34-4D2D-ADBA-59E0D69B6A20}"/>
              </a:ext>
            </a:extLst>
          </p:cNvPr>
          <p:cNvPicPr>
            <a:picLocks noChangeAspect="1"/>
          </p:cNvPicPr>
          <p:nvPr/>
        </p:nvPicPr>
        <p:blipFill>
          <a:blip r:embed="rId6" cstate="print"/>
          <a:stretch>
            <a:fillRect/>
          </a:stretch>
        </p:blipFill>
        <p:spPr>
          <a:xfrm>
            <a:off x="7365433" y="3984226"/>
            <a:ext cx="456773" cy="350801"/>
          </a:xfrm>
          <a:prstGeom prst="rect">
            <a:avLst/>
          </a:prstGeom>
        </p:spPr>
      </p:pic>
      <p:pic>
        <p:nvPicPr>
          <p:cNvPr id="59" name="图片 58" descr="PC.png">
            <a:extLst>
              <a:ext uri="{FF2B5EF4-FFF2-40B4-BE49-F238E27FC236}">
                <a16:creationId xmlns:a16="http://schemas.microsoft.com/office/drawing/2014/main" id="{86F43144-B1D6-48A4-8BAD-E62899DD4CDC}"/>
              </a:ext>
            </a:extLst>
          </p:cNvPr>
          <p:cNvPicPr>
            <a:picLocks noChangeAspect="1"/>
          </p:cNvPicPr>
          <p:nvPr/>
        </p:nvPicPr>
        <p:blipFill>
          <a:blip r:embed="rId6" cstate="print"/>
          <a:stretch>
            <a:fillRect/>
          </a:stretch>
        </p:blipFill>
        <p:spPr>
          <a:xfrm>
            <a:off x="7363161" y="5898671"/>
            <a:ext cx="456773" cy="350801"/>
          </a:xfrm>
          <a:prstGeom prst="rect">
            <a:avLst/>
          </a:prstGeom>
        </p:spPr>
      </p:pic>
      <p:pic>
        <p:nvPicPr>
          <p:cNvPr id="61" name="图片 60" descr="PC.png">
            <a:extLst>
              <a:ext uri="{FF2B5EF4-FFF2-40B4-BE49-F238E27FC236}">
                <a16:creationId xmlns:a16="http://schemas.microsoft.com/office/drawing/2014/main" id="{75D52551-98B5-4851-A915-0240B596E596}"/>
              </a:ext>
            </a:extLst>
          </p:cNvPr>
          <p:cNvPicPr>
            <a:picLocks noChangeAspect="1"/>
          </p:cNvPicPr>
          <p:nvPr/>
        </p:nvPicPr>
        <p:blipFill>
          <a:blip r:embed="rId6" cstate="print"/>
          <a:stretch>
            <a:fillRect/>
          </a:stretch>
        </p:blipFill>
        <p:spPr>
          <a:xfrm>
            <a:off x="2088038" y="4374448"/>
            <a:ext cx="456773" cy="350801"/>
          </a:xfrm>
          <a:prstGeom prst="rect">
            <a:avLst/>
          </a:prstGeom>
        </p:spPr>
      </p:pic>
      <p:pic>
        <p:nvPicPr>
          <p:cNvPr id="68" name="图片 67" descr="无线网桥-蓝.png">
            <a:extLst>
              <a:ext uri="{FF2B5EF4-FFF2-40B4-BE49-F238E27FC236}">
                <a16:creationId xmlns:a16="http://schemas.microsoft.com/office/drawing/2014/main" id="{15B5F009-DF6F-4855-864E-48EC2C7200B1}"/>
              </a:ext>
            </a:extLst>
          </p:cNvPr>
          <p:cNvPicPr>
            <a:picLocks noChangeAspect="1"/>
          </p:cNvPicPr>
          <p:nvPr/>
        </p:nvPicPr>
        <p:blipFill>
          <a:blip r:embed="rId4" cstate="print"/>
          <a:stretch>
            <a:fillRect/>
          </a:stretch>
        </p:blipFill>
        <p:spPr>
          <a:xfrm rot="20480484">
            <a:off x="5006595" y="4556096"/>
            <a:ext cx="2062785" cy="332212"/>
          </a:xfrm>
          <a:prstGeom prst="rect">
            <a:avLst/>
          </a:prstGeom>
        </p:spPr>
      </p:pic>
      <p:sp>
        <p:nvSpPr>
          <p:cNvPr id="104" name="Rectangle 10"/>
          <p:cNvSpPr>
            <a:spLocks noChangeArrowheads="1"/>
          </p:cNvSpPr>
          <p:nvPr/>
        </p:nvSpPr>
        <p:spPr bwMode="auto">
          <a:xfrm rot="20480504">
            <a:off x="5231741" y="4543180"/>
            <a:ext cx="1679007"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ISATAP tunnel</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8A261-AE6E-488B-B4C4-E885BD64265E}"/>
              </a:ext>
            </a:extLst>
          </p:cNvPr>
          <p:cNvSpPr>
            <a:spLocks noGrp="1"/>
          </p:cNvSpPr>
          <p:nvPr>
            <p:ph type="title"/>
          </p:nvPr>
        </p:nvSpPr>
        <p:spPr/>
        <p:txBody>
          <a:bodyPr/>
          <a:lstStyle/>
          <a:p>
            <a:r>
              <a:rPr lang="en-US" altLang="zh-CN"/>
              <a:t>NAT64</a:t>
            </a:r>
            <a:endParaRPr lang="zh-CN" altLang="en-US" dirty="0"/>
          </a:p>
        </p:txBody>
      </p:sp>
      <p:sp>
        <p:nvSpPr>
          <p:cNvPr id="8" name="文本占位符 7">
            <a:extLst>
              <a:ext uri="{FF2B5EF4-FFF2-40B4-BE49-F238E27FC236}">
                <a16:creationId xmlns:a16="http://schemas.microsoft.com/office/drawing/2014/main" id="{26F927A8-6010-4192-9BC2-693ED12C539A}"/>
              </a:ext>
            </a:extLst>
          </p:cNvPr>
          <p:cNvSpPr>
            <a:spLocks noGrp="1"/>
          </p:cNvSpPr>
          <p:nvPr>
            <p:ph type="body" sz="quarter" idx="10"/>
          </p:nvPr>
        </p:nvSpPr>
        <p:spPr/>
        <p:txBody>
          <a:bodyPr/>
          <a:lstStyle/>
          <a:p>
            <a:r>
              <a:rPr lang="en-US" altLang="zh-CN" dirty="0"/>
              <a:t>NAT64</a:t>
            </a:r>
            <a:r>
              <a:rPr lang="zh-CN" altLang="en-US" dirty="0"/>
              <a:t>技术实际上是一种协议转换技术，能够将分组在</a:t>
            </a:r>
            <a:r>
              <a:rPr lang="en-US" altLang="zh-CN" dirty="0"/>
              <a:t>V4</a:t>
            </a:r>
            <a:r>
              <a:rPr lang="zh-CN" altLang="en-US" dirty="0"/>
              <a:t>及</a:t>
            </a:r>
            <a:r>
              <a:rPr lang="en-US" altLang="zh-CN" dirty="0"/>
              <a:t>V6</a:t>
            </a:r>
            <a:r>
              <a:rPr lang="zh-CN" altLang="en-US" dirty="0"/>
              <a:t>格式之间灵活转换。</a:t>
            </a:r>
            <a:endParaRPr lang="en-US" altLang="zh-CN" dirty="0"/>
          </a:p>
          <a:p>
            <a:r>
              <a:rPr lang="en-US" altLang="zh-CN" dirty="0"/>
              <a:t>IPv6</a:t>
            </a:r>
            <a:r>
              <a:rPr lang="zh-CN" altLang="en-US" dirty="0"/>
              <a:t>过渡中的协议翻译技术就是将</a:t>
            </a:r>
            <a:r>
              <a:rPr lang="en-US" altLang="zh-CN" dirty="0"/>
              <a:t>IPv6</a:t>
            </a:r>
            <a:r>
              <a:rPr lang="zh-CN" altLang="en-US" dirty="0"/>
              <a:t>数据包的每个字段与</a:t>
            </a:r>
            <a:r>
              <a:rPr lang="en-US" altLang="zh-CN" dirty="0"/>
              <a:t>IPv4</a:t>
            </a:r>
            <a:r>
              <a:rPr lang="zh-CN" altLang="en-US" dirty="0"/>
              <a:t>数据包中的字段建立起一一映射的关系，从而在两个网络的边缘实现数据报文的转换。</a:t>
            </a:r>
          </a:p>
        </p:txBody>
      </p:sp>
      <p:pic>
        <p:nvPicPr>
          <p:cNvPr id="5" name="Picture 12" descr="E:\2016.01\1.12 扁平化图标\蓝色\AR-蓝色最新-40.png">
            <a:extLst>
              <a:ext uri="{FF2B5EF4-FFF2-40B4-BE49-F238E27FC236}">
                <a16:creationId xmlns:a16="http://schemas.microsoft.com/office/drawing/2014/main" id="{2A4FAAE3-B128-4363-8F3E-B59489BAF80D}"/>
              </a:ext>
            </a:extLst>
          </p:cNvPr>
          <p:cNvPicPr>
            <a:picLocks noChangeAspect="1" noChangeArrowheads="1"/>
          </p:cNvPicPr>
          <p:nvPr/>
        </p:nvPicPr>
        <p:blipFill>
          <a:blip r:embed="rId3" cstate="print"/>
          <a:srcRect/>
          <a:stretch>
            <a:fillRect/>
          </a:stretch>
        </p:blipFill>
        <p:spPr bwMode="auto">
          <a:xfrm>
            <a:off x="5728372" y="3700033"/>
            <a:ext cx="735256" cy="627273"/>
          </a:xfrm>
          <a:prstGeom prst="rect">
            <a:avLst/>
          </a:prstGeom>
          <a:noFill/>
        </p:spPr>
      </p:pic>
      <p:pic>
        <p:nvPicPr>
          <p:cNvPr id="6" name="图片 5" descr="PC.png">
            <a:extLst>
              <a:ext uri="{FF2B5EF4-FFF2-40B4-BE49-F238E27FC236}">
                <a16:creationId xmlns:a16="http://schemas.microsoft.com/office/drawing/2014/main" id="{C63CAABE-CF5C-46F7-9401-3BB83BADD2B4}"/>
              </a:ext>
            </a:extLst>
          </p:cNvPr>
          <p:cNvPicPr>
            <a:picLocks noChangeAspect="1"/>
          </p:cNvPicPr>
          <p:nvPr/>
        </p:nvPicPr>
        <p:blipFill>
          <a:blip r:embed="rId4" cstate="print"/>
          <a:stretch>
            <a:fillRect/>
          </a:stretch>
        </p:blipFill>
        <p:spPr>
          <a:xfrm>
            <a:off x="1643261" y="3746562"/>
            <a:ext cx="695594" cy="534215"/>
          </a:xfrm>
          <a:prstGeom prst="rect">
            <a:avLst/>
          </a:prstGeom>
        </p:spPr>
      </p:pic>
      <p:pic>
        <p:nvPicPr>
          <p:cNvPr id="12" name="图片 11" descr="PC.png">
            <a:extLst>
              <a:ext uri="{FF2B5EF4-FFF2-40B4-BE49-F238E27FC236}">
                <a16:creationId xmlns:a16="http://schemas.microsoft.com/office/drawing/2014/main" id="{FA2EAEEC-A4DF-4769-B019-C48E54501F07}"/>
              </a:ext>
            </a:extLst>
          </p:cNvPr>
          <p:cNvPicPr>
            <a:picLocks noChangeAspect="1"/>
          </p:cNvPicPr>
          <p:nvPr/>
        </p:nvPicPr>
        <p:blipFill>
          <a:blip r:embed="rId4" cstate="print"/>
          <a:stretch>
            <a:fillRect/>
          </a:stretch>
        </p:blipFill>
        <p:spPr>
          <a:xfrm>
            <a:off x="9805314" y="3746562"/>
            <a:ext cx="695594" cy="534215"/>
          </a:xfrm>
          <a:prstGeom prst="rect">
            <a:avLst/>
          </a:prstGeom>
        </p:spPr>
      </p:pic>
      <p:grpSp>
        <p:nvGrpSpPr>
          <p:cNvPr id="35" name="组合 34">
            <a:extLst>
              <a:ext uri="{FF2B5EF4-FFF2-40B4-BE49-F238E27FC236}">
                <a16:creationId xmlns:a16="http://schemas.microsoft.com/office/drawing/2014/main" id="{4325FFC8-05E7-46CA-A8E8-600A41E8DC62}"/>
              </a:ext>
            </a:extLst>
          </p:cNvPr>
          <p:cNvGrpSpPr/>
          <p:nvPr/>
        </p:nvGrpSpPr>
        <p:grpSpPr>
          <a:xfrm>
            <a:off x="2451508" y="3438574"/>
            <a:ext cx="3065697" cy="1150191"/>
            <a:chOff x="2666158" y="3947249"/>
            <a:chExt cx="3065697" cy="1150191"/>
          </a:xfrm>
        </p:grpSpPr>
        <p:pic>
          <p:nvPicPr>
            <p:cNvPr id="4" name="图片 3" descr="网络云4.png">
              <a:extLst>
                <a:ext uri="{FF2B5EF4-FFF2-40B4-BE49-F238E27FC236}">
                  <a16:creationId xmlns:a16="http://schemas.microsoft.com/office/drawing/2014/main" id="{F2909EDF-FEDE-43C0-A8AC-68B238F3C321}"/>
                </a:ext>
              </a:extLst>
            </p:cNvPr>
            <p:cNvPicPr>
              <a:picLocks noChangeAspect="1"/>
            </p:cNvPicPr>
            <p:nvPr/>
          </p:nvPicPr>
          <p:blipFill>
            <a:blip r:embed="rId5" cstate="print"/>
            <a:stretch>
              <a:fillRect/>
            </a:stretch>
          </p:blipFill>
          <p:spPr>
            <a:xfrm>
              <a:off x="2666158" y="3947249"/>
              <a:ext cx="3065697" cy="1150191"/>
            </a:xfrm>
            <a:prstGeom prst="rect">
              <a:avLst/>
            </a:prstGeom>
          </p:spPr>
        </p:pic>
        <p:sp>
          <p:nvSpPr>
            <p:cNvPr id="22" name="矩形 6">
              <a:extLst>
                <a:ext uri="{FF2B5EF4-FFF2-40B4-BE49-F238E27FC236}">
                  <a16:creationId xmlns:a16="http://schemas.microsoft.com/office/drawing/2014/main" id="{030E38B2-6EC3-4560-9768-2498EB406861}"/>
                </a:ext>
              </a:extLst>
            </p:cNvPr>
            <p:cNvSpPr/>
            <p:nvPr/>
          </p:nvSpPr>
          <p:spPr>
            <a:xfrm>
              <a:off x="3697106" y="4353067"/>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latin typeface="微软雅黑" panose="020B0503020204020204" pitchFamily="34" charset="-122"/>
                  <a:ea typeface="微软雅黑" panose="020B0503020204020204" pitchFamily="34" charset="-122"/>
                  <a:cs typeface="Arial" pitchFamily="34" charset="0"/>
                </a:rPr>
                <a:t>IPv6</a:t>
              </a:r>
              <a:r>
                <a:rPr lang="zh-CN" altLang="en-US" sz="1600" b="1" dirty="0">
                  <a:latin typeface="微软雅黑" panose="020B0503020204020204" pitchFamily="34" charset="-122"/>
                  <a:ea typeface="微软雅黑" panose="020B0503020204020204" pitchFamily="34" charset="-122"/>
                  <a:cs typeface="Arial" pitchFamily="34" charset="0"/>
                </a:rPr>
                <a:t>网络</a:t>
              </a:r>
              <a:endParaRPr lang="zh-CN" altLang="en-US" sz="1600" b="1" dirty="0">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id="{56774047-A3F1-46B0-B47C-594B72D010F2}"/>
              </a:ext>
            </a:extLst>
          </p:cNvPr>
          <p:cNvGrpSpPr/>
          <p:nvPr/>
        </p:nvGrpSpPr>
        <p:grpSpPr>
          <a:xfrm>
            <a:off x="6678436" y="3438574"/>
            <a:ext cx="3065697" cy="1150191"/>
            <a:chOff x="6893086" y="3947249"/>
            <a:chExt cx="3065697" cy="1150191"/>
          </a:xfrm>
        </p:grpSpPr>
        <p:pic>
          <p:nvPicPr>
            <p:cNvPr id="33" name="图片 32" descr="网络云4.png">
              <a:extLst>
                <a:ext uri="{FF2B5EF4-FFF2-40B4-BE49-F238E27FC236}">
                  <a16:creationId xmlns:a16="http://schemas.microsoft.com/office/drawing/2014/main" id="{D4EBEF69-CF8B-49B4-8744-26B9D5314F9D}"/>
                </a:ext>
              </a:extLst>
            </p:cNvPr>
            <p:cNvPicPr>
              <a:picLocks noChangeAspect="1"/>
            </p:cNvPicPr>
            <p:nvPr/>
          </p:nvPicPr>
          <p:blipFill>
            <a:blip r:embed="rId5" cstate="print"/>
            <a:stretch>
              <a:fillRect/>
            </a:stretch>
          </p:blipFill>
          <p:spPr>
            <a:xfrm>
              <a:off x="6893086" y="3947249"/>
              <a:ext cx="3065697" cy="1150191"/>
            </a:xfrm>
            <a:prstGeom prst="rect">
              <a:avLst/>
            </a:prstGeom>
          </p:spPr>
        </p:pic>
        <p:sp>
          <p:nvSpPr>
            <p:cNvPr id="28" name="矩形 12">
              <a:extLst>
                <a:ext uri="{FF2B5EF4-FFF2-40B4-BE49-F238E27FC236}">
                  <a16:creationId xmlns:a16="http://schemas.microsoft.com/office/drawing/2014/main" id="{8C6C39B0-9D0F-41DD-A938-3B05A38B5879}"/>
                </a:ext>
              </a:extLst>
            </p:cNvPr>
            <p:cNvSpPr/>
            <p:nvPr/>
          </p:nvSpPr>
          <p:spPr>
            <a:xfrm>
              <a:off x="7924034" y="4353067"/>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latin typeface="微软雅黑" panose="020B0503020204020204" pitchFamily="34" charset="-122"/>
                  <a:ea typeface="微软雅黑" panose="020B0503020204020204" pitchFamily="34" charset="-122"/>
                  <a:cs typeface="Arial" pitchFamily="34" charset="0"/>
                </a:rPr>
                <a:t>IPv4</a:t>
              </a:r>
              <a:r>
                <a:rPr lang="zh-CN" altLang="en-US" sz="1600" b="1" dirty="0">
                  <a:latin typeface="微软雅黑" panose="020B0503020204020204" pitchFamily="34" charset="-122"/>
                  <a:ea typeface="微软雅黑" panose="020B0503020204020204" pitchFamily="34" charset="-122"/>
                  <a:cs typeface="Arial" pitchFamily="34" charset="0"/>
                </a:rPr>
                <a:t>网络</a:t>
              </a:r>
              <a:endParaRPr lang="zh-CN" altLang="en-US" sz="1600" b="1" dirty="0">
                <a:latin typeface="微软雅黑" panose="020B0503020204020204" pitchFamily="34" charset="-122"/>
                <a:ea typeface="微软雅黑" panose="020B0503020204020204" pitchFamily="34" charset="-122"/>
              </a:endParaRPr>
            </a:p>
          </p:txBody>
        </p:sp>
      </p:grpSp>
      <p:sp>
        <p:nvSpPr>
          <p:cNvPr id="32" name="矩形 6">
            <a:extLst>
              <a:ext uri="{FF2B5EF4-FFF2-40B4-BE49-F238E27FC236}">
                <a16:creationId xmlns:a16="http://schemas.microsoft.com/office/drawing/2014/main" id="{0A2C04C5-13B1-4B88-A8F1-0B1272563394}"/>
              </a:ext>
            </a:extLst>
          </p:cNvPr>
          <p:cNvSpPr/>
          <p:nvPr/>
        </p:nvSpPr>
        <p:spPr>
          <a:xfrm>
            <a:off x="5618302" y="4375690"/>
            <a:ext cx="1005403" cy="338554"/>
          </a:xfrm>
          <a:prstGeom prst="rect">
            <a:avLst/>
          </a:prstGeom>
        </p:spPr>
        <p:txBody>
          <a:bodyPr wrap="none">
            <a:spAutoFit/>
          </a:bodyPr>
          <a:lstStyle/>
          <a:p>
            <a:pPr eaLnBrk="1" fontAlgn="auto" hangingPunct="1">
              <a:spcBef>
                <a:spcPts val="0"/>
              </a:spcBef>
              <a:spcAft>
                <a:spcPts val="0"/>
              </a:spcAft>
            </a:pPr>
            <a:r>
              <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rPr>
              <a:t>转换网关</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6" name="矩形 6">
            <a:extLst>
              <a:ext uri="{FF2B5EF4-FFF2-40B4-BE49-F238E27FC236}">
                <a16:creationId xmlns:a16="http://schemas.microsoft.com/office/drawing/2014/main" id="{31139B66-4F43-4809-BC78-4FCCE1513B1A}"/>
              </a:ext>
            </a:extLst>
          </p:cNvPr>
          <p:cNvSpPr/>
          <p:nvPr/>
        </p:nvSpPr>
        <p:spPr>
          <a:xfrm>
            <a:off x="1489157" y="4375690"/>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solidFill>
                  <a:srgbClr val="C00000"/>
                </a:solidFill>
                <a:latin typeface="微软雅黑" panose="020B0503020204020204" pitchFamily="34" charset="-122"/>
                <a:ea typeface="微软雅黑" panose="020B0503020204020204" pitchFamily="34" charset="-122"/>
                <a:cs typeface="Arial" pitchFamily="34" charset="0"/>
              </a:rPr>
              <a:t>IPv6</a:t>
            </a:r>
            <a:r>
              <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rPr>
              <a:t>主机</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7" name="矩形 6">
            <a:extLst>
              <a:ext uri="{FF2B5EF4-FFF2-40B4-BE49-F238E27FC236}">
                <a16:creationId xmlns:a16="http://schemas.microsoft.com/office/drawing/2014/main" id="{D8CEEF73-6168-4113-98C4-AB6F0EAF9816}"/>
              </a:ext>
            </a:extLst>
          </p:cNvPr>
          <p:cNvSpPr/>
          <p:nvPr/>
        </p:nvSpPr>
        <p:spPr>
          <a:xfrm>
            <a:off x="9651210" y="4375690"/>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solidFill>
                  <a:srgbClr val="C00000"/>
                </a:solidFill>
                <a:latin typeface="微软雅黑" panose="020B0503020204020204" pitchFamily="34" charset="-122"/>
                <a:ea typeface="微软雅黑" panose="020B0503020204020204" pitchFamily="34" charset="-122"/>
                <a:cs typeface="Arial" pitchFamily="34" charset="0"/>
              </a:rPr>
              <a:t>IPv4</a:t>
            </a:r>
            <a:r>
              <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rPr>
              <a:t>主机</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163475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a:solidFill>
                  <a:schemeClr val="bg1">
                    <a:lumMod val="65000"/>
                  </a:schemeClr>
                </a:solidFill>
              </a:rPr>
              <a:t>IPv6</a:t>
            </a:r>
            <a:r>
              <a:rPr lang="zh-CN" altLang="en-US">
                <a:solidFill>
                  <a:schemeClr val="bg1">
                    <a:lumMod val="65000"/>
                  </a:schemeClr>
                </a:solidFill>
              </a:rPr>
              <a:t>产生的背景</a:t>
            </a:r>
            <a:endParaRPr lang="en-US" altLang="zh-CN">
              <a:solidFill>
                <a:schemeClr val="bg1">
                  <a:lumMod val="65000"/>
                </a:schemeClr>
              </a:solidFill>
            </a:endParaRPr>
          </a:p>
          <a:p>
            <a:r>
              <a:rPr lang="en-US" altLang="zh-CN">
                <a:solidFill>
                  <a:schemeClr val="bg1">
                    <a:lumMod val="65000"/>
                  </a:schemeClr>
                </a:solidFill>
              </a:rPr>
              <a:t>IPv6</a:t>
            </a:r>
            <a:r>
              <a:rPr lang="zh-CN" altLang="en-US">
                <a:solidFill>
                  <a:schemeClr val="bg1">
                    <a:lumMod val="65000"/>
                  </a:schemeClr>
                </a:solidFill>
              </a:rPr>
              <a:t>原理描述</a:t>
            </a:r>
            <a:endParaRPr lang="en-US" altLang="zh-CN">
              <a:solidFill>
                <a:schemeClr val="bg1">
                  <a:lumMod val="65000"/>
                </a:schemeClr>
              </a:solidFill>
            </a:endParaRPr>
          </a:p>
          <a:p>
            <a:r>
              <a:rPr lang="en-US" altLang="zh-CN" b="1"/>
              <a:t>IPv6</a:t>
            </a:r>
            <a:r>
              <a:rPr lang="zh-CN" altLang="en-US" b="1"/>
              <a:t>配置命令</a:t>
            </a:r>
            <a:endParaRPr lang="en-US" altLang="zh-CN" b="1"/>
          </a:p>
          <a:p>
            <a:r>
              <a:rPr lang="en-US" altLang="zh-CN">
                <a:solidFill>
                  <a:schemeClr val="bg1">
                    <a:lumMod val="65000"/>
                  </a:schemeClr>
                </a:solidFill>
              </a:rPr>
              <a:t>IPv6</a:t>
            </a:r>
            <a:r>
              <a:rPr lang="zh-CN" altLang="en-US">
                <a:solidFill>
                  <a:schemeClr val="bg1">
                    <a:lumMod val="65000"/>
                  </a:schemeClr>
                </a:solidFill>
              </a:rPr>
              <a:t>备考建议</a:t>
            </a:r>
          </a:p>
          <a:p>
            <a:endParaRPr lang="zh-CN" altLang="en-US" dirty="0"/>
          </a:p>
        </p:txBody>
      </p:sp>
    </p:spTree>
    <p:extLst>
      <p:ext uri="{BB962C8B-B14F-4D97-AF65-F5344CB8AC3E}">
        <p14:creationId xmlns:p14="http://schemas.microsoft.com/office/powerpoint/2010/main" val="127854904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lvl="1"/>
            <a:r>
              <a:rPr lang="zh-CN" altLang="en-US" dirty="0"/>
              <a:t>配置</a:t>
            </a:r>
            <a:r>
              <a:rPr lang="en-US" altLang="zh-CN" dirty="0"/>
              <a:t>GRE</a:t>
            </a:r>
            <a:r>
              <a:rPr lang="zh-CN" altLang="en-US" dirty="0"/>
              <a:t>隧道 </a:t>
            </a:r>
            <a:r>
              <a:rPr lang="en-US" altLang="zh-CN" dirty="0"/>
              <a:t>(1)</a:t>
            </a:r>
            <a:endParaRPr lang="zh-CN" altLang="en-US" dirty="0"/>
          </a:p>
        </p:txBody>
      </p:sp>
      <p:sp>
        <p:nvSpPr>
          <p:cNvPr id="3" name="文本占位符 2">
            <a:extLst>
              <a:ext uri="{FF2B5EF4-FFF2-40B4-BE49-F238E27FC236}">
                <a16:creationId xmlns:a16="http://schemas.microsoft.com/office/drawing/2014/main" id="{9B12616F-D45E-4BED-8F73-1E8953FD0E89}"/>
              </a:ext>
            </a:extLst>
          </p:cNvPr>
          <p:cNvSpPr>
            <a:spLocks noGrp="1"/>
          </p:cNvSpPr>
          <p:nvPr>
            <p:ph type="body" sz="quarter" idx="10"/>
          </p:nvPr>
        </p:nvSpPr>
        <p:spPr/>
        <p:txBody>
          <a:bodyPr/>
          <a:lstStyle/>
          <a:p>
            <a:pPr lvl="0"/>
            <a:r>
              <a:rPr lang="zh-CN" altLang="en-US"/>
              <a:t>公司</a:t>
            </a:r>
            <a:r>
              <a:rPr lang="en-US" altLang="zh-CN"/>
              <a:t>A</a:t>
            </a:r>
            <a:r>
              <a:rPr lang="zh-CN" altLang="en-US"/>
              <a:t>网络拓扑如下所示，现根据需求完成如下配置：</a:t>
            </a:r>
            <a:endParaRPr lang="en-US" altLang="zh-CN"/>
          </a:p>
          <a:p>
            <a:pPr lvl="1"/>
            <a:r>
              <a:rPr lang="en-US" altLang="zh-CN"/>
              <a:t>R1</a:t>
            </a:r>
            <a:r>
              <a:rPr lang="zh-CN" altLang="en-US"/>
              <a:t>、</a:t>
            </a:r>
            <a:r>
              <a:rPr lang="en-US" altLang="zh-CN"/>
              <a:t>R2</a:t>
            </a:r>
            <a:r>
              <a:rPr lang="zh-CN" altLang="en-US"/>
              <a:t>和</a:t>
            </a:r>
            <a:r>
              <a:rPr lang="en-US" altLang="zh-CN"/>
              <a:t>R3</a:t>
            </a:r>
            <a:r>
              <a:rPr lang="zh-CN" altLang="en-US"/>
              <a:t>的</a:t>
            </a:r>
            <a:r>
              <a:rPr lang="en-US" altLang="zh-CN"/>
              <a:t>IPv4</a:t>
            </a:r>
            <a:r>
              <a:rPr lang="zh-CN" altLang="en-US"/>
              <a:t>地址如图所示，部署在</a:t>
            </a:r>
            <a:r>
              <a:rPr lang="en-US" altLang="zh-CN"/>
              <a:t>OSPFv2</a:t>
            </a:r>
            <a:r>
              <a:rPr lang="zh-CN" altLang="en-US"/>
              <a:t>的区域</a:t>
            </a:r>
            <a:r>
              <a:rPr lang="en-US" altLang="zh-CN"/>
              <a:t>0</a:t>
            </a:r>
            <a:r>
              <a:rPr lang="zh-CN" altLang="en-US"/>
              <a:t>中，该部分配置已经完成；</a:t>
            </a:r>
            <a:endParaRPr lang="en-US" altLang="zh-CN"/>
          </a:p>
          <a:p>
            <a:pPr lvl="1"/>
            <a:r>
              <a:rPr lang="zh-CN" altLang="en-US"/>
              <a:t>所需的</a:t>
            </a:r>
            <a:r>
              <a:rPr lang="en-US" altLang="zh-CN"/>
              <a:t>IPv6</a:t>
            </a:r>
            <a:r>
              <a:rPr lang="zh-CN" altLang="en-US"/>
              <a:t>地址已经标出；</a:t>
            </a:r>
            <a:endParaRPr lang="en-US" altLang="zh-CN"/>
          </a:p>
          <a:p>
            <a:pPr lvl="1"/>
            <a:r>
              <a:rPr lang="zh-CN" altLang="en-US"/>
              <a:t>采用</a:t>
            </a:r>
            <a:r>
              <a:rPr lang="en-US" altLang="zh-CN"/>
              <a:t>IPv6 over IPv4</a:t>
            </a:r>
            <a:r>
              <a:rPr lang="zh-CN" altLang="en-US"/>
              <a:t> </a:t>
            </a:r>
            <a:r>
              <a:rPr lang="en-US" altLang="zh-CN"/>
              <a:t>GRE</a:t>
            </a:r>
            <a:r>
              <a:rPr lang="zh-CN" altLang="en-US"/>
              <a:t>隧道的形式，实现</a:t>
            </a:r>
            <a:r>
              <a:rPr lang="en-US" altLang="zh-CN"/>
              <a:t>R1</a:t>
            </a:r>
            <a:r>
              <a:rPr lang="zh-CN" altLang="en-US"/>
              <a:t>与</a:t>
            </a:r>
            <a:r>
              <a:rPr lang="en-US" altLang="zh-CN"/>
              <a:t>R3</a:t>
            </a:r>
            <a:r>
              <a:rPr lang="zh-CN" altLang="en-US"/>
              <a:t>的</a:t>
            </a:r>
            <a:r>
              <a:rPr lang="en-US" altLang="zh-CN"/>
              <a:t>Loopback1</a:t>
            </a:r>
            <a:r>
              <a:rPr lang="zh-CN" altLang="en-US"/>
              <a:t>之间的互通。</a:t>
            </a:r>
            <a:endParaRPr lang="en-US" altLang="zh-CN"/>
          </a:p>
          <a:p>
            <a:endParaRPr lang="zh-CN" altLang="en-US" dirty="0"/>
          </a:p>
        </p:txBody>
      </p:sp>
      <p:grpSp>
        <p:nvGrpSpPr>
          <p:cNvPr id="2" name="组合 30"/>
          <p:cNvGrpSpPr/>
          <p:nvPr/>
        </p:nvGrpSpPr>
        <p:grpSpPr>
          <a:xfrm>
            <a:off x="1312561" y="3722931"/>
            <a:ext cx="9073008" cy="1107542"/>
            <a:chOff x="35496" y="4437112"/>
            <a:chExt cx="9073008" cy="1107542"/>
          </a:xfrm>
        </p:grpSpPr>
        <p:sp>
          <p:nvSpPr>
            <p:cNvPr id="37" name="Rectangle 10"/>
            <p:cNvSpPr>
              <a:spLocks noChangeArrowheads="1"/>
            </p:cNvSpPr>
            <p:nvPr/>
          </p:nvSpPr>
          <p:spPr bwMode="auto">
            <a:xfrm>
              <a:off x="1901109"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p:txBody>
        </p:sp>
        <p:sp>
          <p:nvSpPr>
            <p:cNvPr id="51" name="Rectangle 10"/>
            <p:cNvSpPr>
              <a:spLocks noChangeArrowheads="1"/>
            </p:cNvSpPr>
            <p:nvPr/>
          </p:nvSpPr>
          <p:spPr bwMode="auto">
            <a:xfrm>
              <a:off x="4342786"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p:txBody>
        </p:sp>
        <p:sp>
          <p:nvSpPr>
            <p:cNvPr id="54" name="Rectangle 10"/>
            <p:cNvSpPr>
              <a:spLocks noChangeArrowheads="1"/>
            </p:cNvSpPr>
            <p:nvPr/>
          </p:nvSpPr>
          <p:spPr bwMode="auto">
            <a:xfrm>
              <a:off x="6797653"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R3</a:t>
              </a:r>
            </a:p>
          </p:txBody>
        </p:sp>
        <p:cxnSp>
          <p:nvCxnSpPr>
            <p:cNvPr id="57" name="直接连接符 56"/>
            <p:cNvCxnSpPr>
              <a:cxnSpLocks/>
            </p:cNvCxnSpPr>
            <p:nvPr/>
          </p:nvCxnSpPr>
          <p:spPr bwMode="auto">
            <a:xfrm>
              <a:off x="2333157" y="4869160"/>
              <a:ext cx="200962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5" name="直接连接符 74"/>
            <p:cNvCxnSpPr>
              <a:cxnSpLocks/>
            </p:cNvCxnSpPr>
            <p:nvPr/>
          </p:nvCxnSpPr>
          <p:spPr bwMode="auto">
            <a:xfrm>
              <a:off x="4774834" y="4869160"/>
              <a:ext cx="202281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6" name="Rectangle 10"/>
            <p:cNvSpPr>
              <a:spLocks noChangeArrowheads="1"/>
            </p:cNvSpPr>
            <p:nvPr/>
          </p:nvSpPr>
          <p:spPr bwMode="auto">
            <a:xfrm>
              <a:off x="226774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77" name="Rectangle 10"/>
            <p:cNvSpPr>
              <a:spLocks noChangeArrowheads="1"/>
            </p:cNvSpPr>
            <p:nvPr/>
          </p:nvSpPr>
          <p:spPr bwMode="auto">
            <a:xfrm>
              <a:off x="370790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78" name="Rectangle 10"/>
            <p:cNvSpPr>
              <a:spLocks noChangeArrowheads="1"/>
            </p:cNvSpPr>
            <p:nvPr/>
          </p:nvSpPr>
          <p:spPr bwMode="auto">
            <a:xfrm>
              <a:off x="471601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79" name="Rectangle 10"/>
            <p:cNvSpPr>
              <a:spLocks noChangeArrowheads="1"/>
            </p:cNvSpPr>
            <p:nvPr/>
          </p:nvSpPr>
          <p:spPr bwMode="auto">
            <a:xfrm>
              <a:off x="615617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83" name="Rectangle 10"/>
            <p:cNvSpPr>
              <a:spLocks noChangeArrowheads="1"/>
            </p:cNvSpPr>
            <p:nvPr/>
          </p:nvSpPr>
          <p:spPr bwMode="auto">
            <a:xfrm>
              <a:off x="6228184" y="5057762"/>
              <a:ext cx="1656184"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3.3.3.3/32</a:t>
              </a:r>
            </a:p>
          </p:txBody>
        </p:sp>
        <p:sp>
          <p:nvSpPr>
            <p:cNvPr id="84" name="Rectangle 10"/>
            <p:cNvSpPr>
              <a:spLocks noChangeArrowheads="1"/>
            </p:cNvSpPr>
            <p:nvPr/>
          </p:nvSpPr>
          <p:spPr bwMode="auto">
            <a:xfrm>
              <a:off x="3707904" y="5085184"/>
              <a:ext cx="1728192"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2.2.2.2/32</a:t>
              </a:r>
            </a:p>
          </p:txBody>
        </p:sp>
        <p:sp>
          <p:nvSpPr>
            <p:cNvPr id="85" name="Rectangle 10"/>
            <p:cNvSpPr>
              <a:spLocks noChangeArrowheads="1"/>
            </p:cNvSpPr>
            <p:nvPr/>
          </p:nvSpPr>
          <p:spPr bwMode="auto">
            <a:xfrm>
              <a:off x="1187624" y="5085184"/>
              <a:ext cx="1872208"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1.1.1.1/32</a:t>
              </a:r>
            </a:p>
          </p:txBody>
        </p:sp>
        <p:sp>
          <p:nvSpPr>
            <p:cNvPr id="23" name="Rectangle 10"/>
            <p:cNvSpPr>
              <a:spLocks noChangeArrowheads="1"/>
            </p:cNvSpPr>
            <p:nvPr/>
          </p:nvSpPr>
          <p:spPr bwMode="auto">
            <a:xfrm>
              <a:off x="354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2001:13::1/64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2001:1::1/64</a:t>
              </a:r>
            </a:p>
          </p:txBody>
        </p:sp>
        <p:sp>
          <p:nvSpPr>
            <p:cNvPr id="24" name="Rectangle 10"/>
            <p:cNvSpPr>
              <a:spLocks noChangeArrowheads="1"/>
            </p:cNvSpPr>
            <p:nvPr/>
          </p:nvSpPr>
          <p:spPr bwMode="auto">
            <a:xfrm>
              <a:off x="2699792"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12.1.1.0/24</a:t>
              </a:r>
            </a:p>
          </p:txBody>
        </p:sp>
        <p:sp>
          <p:nvSpPr>
            <p:cNvPr id="25" name="Rectangle 10"/>
            <p:cNvSpPr>
              <a:spLocks noChangeArrowheads="1"/>
            </p:cNvSpPr>
            <p:nvPr/>
          </p:nvSpPr>
          <p:spPr bwMode="auto">
            <a:xfrm>
              <a:off x="2195736"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a:t>
              </a:r>
            </a:p>
          </p:txBody>
        </p:sp>
        <p:sp>
          <p:nvSpPr>
            <p:cNvPr id="26" name="Rectangle 10"/>
            <p:cNvSpPr>
              <a:spLocks noChangeArrowheads="1"/>
            </p:cNvSpPr>
            <p:nvPr/>
          </p:nvSpPr>
          <p:spPr bwMode="auto">
            <a:xfrm>
              <a:off x="3851920"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27" name="Rectangle 10"/>
            <p:cNvSpPr>
              <a:spLocks noChangeArrowheads="1"/>
            </p:cNvSpPr>
            <p:nvPr/>
          </p:nvSpPr>
          <p:spPr bwMode="auto">
            <a:xfrm>
              <a:off x="5076056"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23.1.1.0/24</a:t>
              </a:r>
            </a:p>
          </p:txBody>
        </p:sp>
        <p:sp>
          <p:nvSpPr>
            <p:cNvPr id="28" name="Rectangle 10"/>
            <p:cNvSpPr>
              <a:spLocks noChangeArrowheads="1"/>
            </p:cNvSpPr>
            <p:nvPr/>
          </p:nvSpPr>
          <p:spPr bwMode="auto">
            <a:xfrm>
              <a:off x="4572000"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29" name="Rectangle 10"/>
            <p:cNvSpPr>
              <a:spLocks noChangeArrowheads="1"/>
            </p:cNvSpPr>
            <p:nvPr/>
          </p:nvSpPr>
          <p:spPr bwMode="auto">
            <a:xfrm>
              <a:off x="6228184"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.3</a:t>
              </a:r>
            </a:p>
          </p:txBody>
        </p:sp>
        <p:sp>
          <p:nvSpPr>
            <p:cNvPr id="30" name="Rectangle 10"/>
            <p:cNvSpPr>
              <a:spLocks noChangeArrowheads="1"/>
            </p:cNvSpPr>
            <p:nvPr/>
          </p:nvSpPr>
          <p:spPr bwMode="auto">
            <a:xfrm>
              <a:off x="72362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2001:13::3/64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2001:3::3/64</a:t>
              </a:r>
            </a:p>
          </p:txBody>
        </p:sp>
      </p:grpSp>
      <p:pic>
        <p:nvPicPr>
          <p:cNvPr id="31" name="Picture 12" descr="E:\2016.01\1.12 扁平化图标\蓝色\AR-蓝色最新-40.png">
            <a:extLst>
              <a:ext uri="{FF2B5EF4-FFF2-40B4-BE49-F238E27FC236}">
                <a16:creationId xmlns:a16="http://schemas.microsoft.com/office/drawing/2014/main" id="{435A522F-F4C4-422D-B725-E7FDB0A5FD67}"/>
              </a:ext>
            </a:extLst>
          </p:cNvPr>
          <p:cNvPicPr>
            <a:picLocks noChangeAspect="1" noChangeArrowheads="1"/>
          </p:cNvPicPr>
          <p:nvPr/>
        </p:nvPicPr>
        <p:blipFill>
          <a:blip r:embed="rId3" cstate="print"/>
          <a:srcRect/>
          <a:stretch>
            <a:fillRect/>
          </a:stretch>
        </p:blipFill>
        <p:spPr bwMode="auto">
          <a:xfrm>
            <a:off x="8087457" y="3992779"/>
            <a:ext cx="428757" cy="350801"/>
          </a:xfrm>
          <a:prstGeom prst="rect">
            <a:avLst/>
          </a:prstGeom>
          <a:noFill/>
        </p:spPr>
      </p:pic>
      <p:pic>
        <p:nvPicPr>
          <p:cNvPr id="32" name="Picture 12" descr="E:\2016.01\1.12 扁平化图标\蓝色\AR-蓝色最新-40.png">
            <a:extLst>
              <a:ext uri="{FF2B5EF4-FFF2-40B4-BE49-F238E27FC236}">
                <a16:creationId xmlns:a16="http://schemas.microsoft.com/office/drawing/2014/main" id="{FE9908AB-3E2A-44BF-9FE5-BCE8CF90DA47}"/>
              </a:ext>
            </a:extLst>
          </p:cNvPr>
          <p:cNvPicPr>
            <a:picLocks noChangeAspect="1" noChangeArrowheads="1"/>
          </p:cNvPicPr>
          <p:nvPr/>
        </p:nvPicPr>
        <p:blipFill>
          <a:blip r:embed="rId3" cstate="print"/>
          <a:srcRect/>
          <a:stretch>
            <a:fillRect/>
          </a:stretch>
        </p:blipFill>
        <p:spPr bwMode="auto">
          <a:xfrm>
            <a:off x="5627982" y="3996665"/>
            <a:ext cx="428757" cy="350801"/>
          </a:xfrm>
          <a:prstGeom prst="rect">
            <a:avLst/>
          </a:prstGeom>
          <a:noFill/>
        </p:spPr>
      </p:pic>
      <p:pic>
        <p:nvPicPr>
          <p:cNvPr id="33" name="Picture 12" descr="E:\2016.01\1.12 扁平化图标\蓝色\AR-蓝色最新-40.png">
            <a:extLst>
              <a:ext uri="{FF2B5EF4-FFF2-40B4-BE49-F238E27FC236}">
                <a16:creationId xmlns:a16="http://schemas.microsoft.com/office/drawing/2014/main" id="{D2C6394A-987A-4556-AB04-FD97B0B9C508}"/>
              </a:ext>
            </a:extLst>
          </p:cNvPr>
          <p:cNvPicPr>
            <a:picLocks noChangeAspect="1" noChangeArrowheads="1"/>
          </p:cNvPicPr>
          <p:nvPr/>
        </p:nvPicPr>
        <p:blipFill>
          <a:blip r:embed="rId3" cstate="print"/>
          <a:srcRect/>
          <a:stretch>
            <a:fillRect/>
          </a:stretch>
        </p:blipFill>
        <p:spPr bwMode="auto">
          <a:xfrm>
            <a:off x="3179676" y="4010963"/>
            <a:ext cx="428757" cy="350801"/>
          </a:xfrm>
          <a:prstGeom prst="rect">
            <a:avLst/>
          </a:prstGeo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国际</a:t>
            </a:r>
            <a:r>
              <a:rPr lang="en-US" altLang="zh-CN"/>
              <a:t>IPv4</a:t>
            </a:r>
            <a:r>
              <a:rPr lang="zh-CN" altLang="en-US"/>
              <a:t>地址分配现状</a:t>
            </a:r>
            <a:endParaRPr lang="zh-CN" altLang="en-US" dirty="0"/>
          </a:p>
        </p:txBody>
      </p:sp>
      <p:sp>
        <p:nvSpPr>
          <p:cNvPr id="4" name="文本占位符 3"/>
          <p:cNvSpPr>
            <a:spLocks noGrp="1"/>
          </p:cNvSpPr>
          <p:nvPr>
            <p:ph type="body" sz="quarter" idx="10"/>
          </p:nvPr>
        </p:nvSpPr>
        <p:spPr/>
        <p:txBody>
          <a:bodyPr/>
          <a:lstStyle/>
          <a:p>
            <a:r>
              <a:rPr lang="en-US" altLang="zh-CN" dirty="0">
                <a:ea typeface="微软雅黑" panose="020B0503020204020204" pitchFamily="34" charset="-122"/>
              </a:rPr>
              <a:t>2011</a:t>
            </a:r>
            <a:r>
              <a:rPr lang="zh-CN" altLang="en-US" dirty="0">
                <a:ea typeface="微软雅黑" panose="020B0503020204020204" pitchFamily="34" charset="-122"/>
              </a:rPr>
              <a:t>年</a:t>
            </a:r>
            <a:r>
              <a:rPr lang="en-US" altLang="zh-CN" dirty="0">
                <a:ea typeface="微软雅黑" panose="020B0503020204020204" pitchFamily="34" charset="-122"/>
              </a:rPr>
              <a:t>2</a:t>
            </a:r>
            <a:r>
              <a:rPr lang="zh-CN" altLang="en-US" dirty="0">
                <a:ea typeface="微软雅黑" panose="020B0503020204020204" pitchFamily="34" charset="-122"/>
              </a:rPr>
              <a:t>月</a:t>
            </a:r>
            <a:r>
              <a:rPr lang="en-US" altLang="zh-CN" dirty="0">
                <a:ea typeface="微软雅黑" panose="020B0503020204020204" pitchFamily="34" charset="-122"/>
              </a:rPr>
              <a:t>3</a:t>
            </a:r>
            <a:r>
              <a:rPr lang="zh-CN" altLang="en-US" dirty="0">
                <a:ea typeface="微软雅黑" panose="020B0503020204020204" pitchFamily="34" charset="-122"/>
              </a:rPr>
              <a:t>日，全球</a:t>
            </a:r>
            <a:r>
              <a:rPr lang="en-US" altLang="zh-CN" dirty="0">
                <a:ea typeface="微软雅黑" panose="020B0503020204020204" pitchFamily="34" charset="-122"/>
              </a:rPr>
              <a:t>IP</a:t>
            </a:r>
            <a:r>
              <a:rPr lang="zh-CN" altLang="en-US" dirty="0">
                <a:ea typeface="微软雅黑" panose="020B0503020204020204" pitchFamily="34" charset="-122"/>
              </a:rPr>
              <a:t>地址分配机构（</a:t>
            </a:r>
            <a:r>
              <a:rPr lang="en-US" altLang="zh-CN" dirty="0">
                <a:ea typeface="微软雅黑" panose="020B0503020204020204" pitchFamily="34" charset="-122"/>
              </a:rPr>
              <a:t>IANA</a:t>
            </a:r>
            <a:r>
              <a:rPr lang="zh-CN" altLang="en-US" dirty="0">
                <a:ea typeface="微软雅黑" panose="020B0503020204020204" pitchFamily="34" charset="-122"/>
              </a:rPr>
              <a:t>）宣布将其最后的</a:t>
            </a:r>
            <a:r>
              <a:rPr lang="en-US" altLang="zh-CN" dirty="0">
                <a:ea typeface="微软雅黑" panose="020B0503020204020204" pitchFamily="34" charset="-122"/>
              </a:rPr>
              <a:t>468</a:t>
            </a:r>
            <a:r>
              <a:rPr lang="zh-CN" altLang="en-US" dirty="0">
                <a:ea typeface="微软雅黑" panose="020B0503020204020204" pitchFamily="34" charset="-122"/>
              </a:rPr>
              <a:t>万个</a:t>
            </a:r>
            <a:r>
              <a:rPr lang="en-US" altLang="zh-CN" dirty="0">
                <a:ea typeface="微软雅黑" panose="020B0503020204020204" pitchFamily="34" charset="-122"/>
              </a:rPr>
              <a:t>IP</a:t>
            </a:r>
            <a:r>
              <a:rPr lang="zh-CN" altLang="en-US" dirty="0">
                <a:ea typeface="微软雅黑" panose="020B0503020204020204" pitchFamily="34" charset="-122"/>
              </a:rPr>
              <a:t>地址平均分到全球</a:t>
            </a:r>
            <a:r>
              <a:rPr lang="en-US" altLang="zh-CN" dirty="0">
                <a:ea typeface="微软雅黑" panose="020B0503020204020204" pitchFamily="34" charset="-122"/>
              </a:rPr>
              <a:t>5</a:t>
            </a:r>
            <a:r>
              <a:rPr lang="zh-CN" altLang="en-US" dirty="0">
                <a:ea typeface="微软雅黑" panose="020B0503020204020204" pitchFamily="34" charset="-122"/>
              </a:rPr>
              <a:t>个地区的互联网络信息中心，此后再没有可分配的</a:t>
            </a:r>
            <a:r>
              <a:rPr lang="en-US" altLang="zh-CN" dirty="0">
                <a:ea typeface="微软雅黑" panose="020B0503020204020204" pitchFamily="34" charset="-122"/>
              </a:rPr>
              <a:t>IPv4</a:t>
            </a:r>
            <a:r>
              <a:rPr lang="zh-CN" altLang="en-US" dirty="0">
                <a:ea typeface="微软雅黑" panose="020B0503020204020204" pitchFamily="34" charset="-122"/>
              </a:rPr>
              <a:t>地址。</a:t>
            </a:r>
            <a:endParaRPr lang="en-US" altLang="zh-CN" dirty="0">
              <a:ea typeface="微软雅黑" panose="020B0503020204020204" pitchFamily="34" charset="-122"/>
            </a:endParaRPr>
          </a:p>
        </p:txBody>
      </p:sp>
      <p:pic>
        <p:nvPicPr>
          <p:cNvPr id="29" name="图片 28">
            <a:extLst>
              <a:ext uri="{FF2B5EF4-FFF2-40B4-BE49-F238E27FC236}">
                <a16:creationId xmlns:a16="http://schemas.microsoft.com/office/drawing/2014/main" id="{07C6161F-1334-4DCD-8838-DBB8316F4ADE}"/>
              </a:ext>
            </a:extLst>
          </p:cNvPr>
          <p:cNvPicPr>
            <a:picLocks noChangeAspect="1"/>
          </p:cNvPicPr>
          <p:nvPr/>
        </p:nvPicPr>
        <p:blipFill>
          <a:blip r:embed="rId3"/>
          <a:stretch>
            <a:fillRect/>
          </a:stretch>
        </p:blipFill>
        <p:spPr>
          <a:xfrm>
            <a:off x="2178249" y="2312876"/>
            <a:ext cx="7835501" cy="3944352"/>
          </a:xfrm>
          <a:prstGeom prst="rect">
            <a:avLst/>
          </a:prstGeo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EAB4C45C-0E86-4721-AB03-B42C05C72071}"/>
              </a:ext>
            </a:extLst>
          </p:cNvPr>
          <p:cNvSpPr>
            <a:spLocks noGrp="1" noChangeArrowheads="1"/>
          </p:cNvSpPr>
          <p:nvPr>
            <p:ph type="title"/>
          </p:nvPr>
        </p:nvSpPr>
        <p:spPr/>
        <p:txBody>
          <a:bodyPr/>
          <a:lstStyle/>
          <a:p>
            <a:r>
              <a:rPr lang="en-US" altLang="zh-CN"/>
              <a:t>GRE</a:t>
            </a:r>
            <a:r>
              <a:rPr lang="zh-CN" altLang="en-US"/>
              <a:t>隧道 </a:t>
            </a:r>
            <a:r>
              <a:rPr lang="en-US" altLang="zh-CN"/>
              <a:t>- </a:t>
            </a:r>
            <a:r>
              <a:rPr lang="zh-CN" altLang="en-US"/>
              <a:t>基本配置命令</a:t>
            </a:r>
            <a:endParaRPr lang="zh-CN" altLang="en-US" dirty="0"/>
          </a:p>
        </p:txBody>
      </p:sp>
      <p:sp>
        <p:nvSpPr>
          <p:cNvPr id="44036" name="Rectangle 3">
            <a:extLst>
              <a:ext uri="{FF2B5EF4-FFF2-40B4-BE49-F238E27FC236}">
                <a16:creationId xmlns:a16="http://schemas.microsoft.com/office/drawing/2014/main" id="{E681B25A-9A49-4BED-9CCD-93DEA54A3454}"/>
              </a:ext>
            </a:extLst>
          </p:cNvPr>
          <p:cNvSpPr>
            <a:spLocks noChangeArrowheads="1"/>
          </p:cNvSpPr>
          <p:nvPr/>
        </p:nvSpPr>
        <p:spPr bwMode="auto">
          <a:xfrm>
            <a:off x="1847851" y="5013326"/>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endParaRPr kumimoji="1" lang="en-US" altLang="zh-CN" sz="2000" b="1">
              <a:solidFill>
                <a:srgbClr val="003366"/>
              </a:solidFill>
              <a:latin typeface="微软雅黑" panose="020B0503020204020204" pitchFamily="34" charset="-122"/>
              <a:ea typeface="微软雅黑" panose="020B0503020204020204" pitchFamily="34" charset="-122"/>
            </a:endParaRPr>
          </a:p>
        </p:txBody>
      </p:sp>
      <p:graphicFrame>
        <p:nvGraphicFramePr>
          <p:cNvPr id="7" name="Group 48">
            <a:extLst>
              <a:ext uri="{FF2B5EF4-FFF2-40B4-BE49-F238E27FC236}">
                <a16:creationId xmlns:a16="http://schemas.microsoft.com/office/drawing/2014/main" id="{4D4136FF-AAC4-43FA-AC45-C43407F37866}"/>
              </a:ext>
            </a:extLst>
          </p:cNvPr>
          <p:cNvGraphicFramePr>
            <a:graphicFrameLocks/>
          </p:cNvGraphicFramePr>
          <p:nvPr>
            <p:extLst>
              <p:ext uri="{D42A27DB-BD31-4B8C-83A1-F6EECF244321}">
                <p14:modId xmlns:p14="http://schemas.microsoft.com/office/powerpoint/2010/main" val="155901984"/>
              </p:ext>
            </p:extLst>
          </p:nvPr>
        </p:nvGraphicFramePr>
        <p:xfrm>
          <a:off x="1307468" y="1340768"/>
          <a:ext cx="9613068" cy="4684152"/>
        </p:xfrm>
        <a:graphic>
          <a:graphicData uri="http://schemas.openxmlformats.org/drawingml/2006/table">
            <a:tbl>
              <a:tblPr/>
              <a:tblGrid>
                <a:gridCol w="859204">
                  <a:extLst>
                    <a:ext uri="{9D8B030D-6E8A-4147-A177-3AD203B41FA5}">
                      <a16:colId xmlns:a16="http://schemas.microsoft.com/office/drawing/2014/main" val="2118406466"/>
                    </a:ext>
                  </a:extLst>
                </a:gridCol>
                <a:gridCol w="3581302">
                  <a:extLst>
                    <a:ext uri="{9D8B030D-6E8A-4147-A177-3AD203B41FA5}">
                      <a16:colId xmlns:a16="http://schemas.microsoft.com/office/drawing/2014/main" val="3073120604"/>
                    </a:ext>
                  </a:extLst>
                </a:gridCol>
                <a:gridCol w="5172562">
                  <a:extLst>
                    <a:ext uri="{9D8B030D-6E8A-4147-A177-3AD203B41FA5}">
                      <a16:colId xmlns:a16="http://schemas.microsoft.com/office/drawing/2014/main" val="717644877"/>
                    </a:ext>
                  </a:extLst>
                </a:gridCol>
              </a:tblGrid>
              <a:tr h="406281">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步骤</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操作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命令</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775337525"/>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进入系统视图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system-view</a:t>
                      </a:r>
                      <a:endPar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8780006"/>
                  </a:ext>
                </a:extLst>
              </a:tr>
              <a:tr h="533360">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创建</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interface tunnel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interface-number</a:t>
                      </a:r>
                      <a:endPar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3592271"/>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指定</a:t>
                      </a:r>
                      <a:r>
                        <a:rPr kumimoji="1" lang="en-US" altLang="zh-CN"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Tunnel</a:t>
                      </a:r>
                      <a:r>
                        <a:rPr kumimoji="1" lang="zh-CN" altLang="en-US"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为</a:t>
                      </a:r>
                      <a:r>
                        <a:rPr kumimoji="1" lang="en-US" altLang="zh-CN"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GRE</a:t>
                      </a:r>
                      <a:r>
                        <a:rPr kumimoji="1" lang="zh-CN" altLang="en-US"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隧道模式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it-IT"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tunnel-protocol gre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5482254"/>
                  </a:ext>
                </a:extLst>
              </a:tr>
              <a:tr h="537923">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指定</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的源接口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source </a:t>
                      </a: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ipv4-address</a:t>
                      </a: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interface-type interface-number</a:t>
                      </a: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9854135"/>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指定</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的目的接口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destination ipv4-address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2476088"/>
                  </a:ext>
                </a:extLst>
              </a:tr>
              <a:tr h="533360">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设置对</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报文头进行校验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kern="1200" cap="none" normalizeH="0" baseline="0" dirty="0" err="1">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 checksum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4403667"/>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设置</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报文头的关键字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kern="1200" cap="none" normalizeH="0" baseline="0" dirty="0" err="1">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 key key-number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6143993"/>
                  </a:ext>
                </a:extLst>
              </a:tr>
              <a:tr h="533360">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设置</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接口的</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IPv6</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ipv6 address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ipv6-address prefix-length</a:t>
                      </a:r>
                      <a:endPar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7761846"/>
                  </a:ext>
                </a:extLst>
              </a:tr>
            </a:tbl>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lvl="1"/>
            <a:r>
              <a:rPr lang="zh-CN" altLang="en-US" dirty="0"/>
              <a:t>配置</a:t>
            </a:r>
            <a:r>
              <a:rPr lang="en-US" altLang="zh-CN" dirty="0"/>
              <a:t>GRE</a:t>
            </a:r>
            <a:r>
              <a:rPr lang="zh-CN" altLang="en-US" dirty="0"/>
              <a:t>隧道 </a:t>
            </a:r>
            <a:r>
              <a:rPr lang="en-US" altLang="zh-CN" dirty="0"/>
              <a:t>(2)</a:t>
            </a:r>
            <a:endParaRPr lang="zh-CN" altLang="en-US" dirty="0"/>
          </a:p>
        </p:txBody>
      </p:sp>
      <p:sp>
        <p:nvSpPr>
          <p:cNvPr id="138" name="矩形 137"/>
          <p:cNvSpPr/>
          <p:nvPr/>
        </p:nvSpPr>
        <p:spPr bwMode="auto">
          <a:xfrm flipH="1">
            <a:off x="1084849" y="2444372"/>
            <a:ext cx="2772308" cy="2676815"/>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interface Tunnel0/0/0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enable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address 2001:13::1/64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tunnel-protocol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gre</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source LoopBack0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 3.3.3.3</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area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1.1.1.1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12.1.1.0 0.0.0.255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route-static 2001:3:: 64 Tunnel0/0/0</a:t>
            </a:r>
          </a:p>
        </p:txBody>
      </p:sp>
      <p:sp>
        <p:nvSpPr>
          <p:cNvPr id="65" name="矩形 64"/>
          <p:cNvSpPr/>
          <p:nvPr/>
        </p:nvSpPr>
        <p:spPr bwMode="auto">
          <a:xfrm>
            <a:off x="3971763" y="2492895"/>
            <a:ext cx="3941973" cy="2592288"/>
          </a:xfrm>
          <a:prstGeom prst="rect">
            <a:avLst/>
          </a:prstGeom>
          <a:solidFill>
            <a:schemeClr val="bg1">
              <a:lumMod val="85000"/>
            </a:schemeClr>
          </a:solidFill>
          <a:ln>
            <a:noFill/>
            <a:prstDash val="solid"/>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[R3]display ipv6 interface Tunnel 0/0/0</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Tunnel0/0/0 current state : UP </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protocol current state : UP</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is enabled, link-local address is FE80::303:303</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Global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unicast</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address(</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es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2001:13::3, subnet is 2001:13::/64</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Joined group address(</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es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FF02::1:FF03:303</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FF02::2</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FF02::1</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FF02::1:FF00:3</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22" name="矩形 21"/>
          <p:cNvSpPr/>
          <p:nvPr/>
        </p:nvSpPr>
        <p:spPr bwMode="auto">
          <a:xfrm flipH="1">
            <a:off x="8112220" y="2492895"/>
            <a:ext cx="3276367" cy="2627585"/>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interface Tunnel0/0/0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enable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address 2001:13::3/64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tunnel-protocol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gre</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source LoopBack0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 1.1.1.1</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area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3.3.3.3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23.1.1.0 0.0.0.255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route-static 2001:1:: 64 Tunnel0/0/0</a:t>
            </a:r>
          </a:p>
        </p:txBody>
      </p:sp>
      <p:sp>
        <p:nvSpPr>
          <p:cNvPr id="27" name="矩形 26"/>
          <p:cNvSpPr/>
          <p:nvPr/>
        </p:nvSpPr>
        <p:spPr bwMode="auto">
          <a:xfrm>
            <a:off x="3863752" y="5157192"/>
            <a:ext cx="7020780" cy="1161430"/>
          </a:xfrm>
          <a:prstGeom prst="rect">
            <a:avLst/>
          </a:prstGeom>
          <a:solidFill>
            <a:schemeClr val="bg1">
              <a:lumMod val="85000"/>
            </a:schemeClr>
          </a:solidFill>
          <a:ln>
            <a:noFill/>
            <a:prstDash val="solid"/>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&lt;R3&gt; ping ipv6 2001:1::1</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Sequence=1 hop limit=63  time = 81 ms </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Sequence=2 hop limit=63  time = 62 ms</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Sequence=3 hop limit=63  time = 63 ms</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Sequence=4 hop limit=63  time = 63 ms</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Sequence=5 hop limit=63  time = 63 ms</a:t>
            </a:r>
          </a:p>
        </p:txBody>
      </p:sp>
      <p:grpSp>
        <p:nvGrpSpPr>
          <p:cNvPr id="2" name="组合 24"/>
          <p:cNvGrpSpPr/>
          <p:nvPr/>
        </p:nvGrpSpPr>
        <p:grpSpPr>
          <a:xfrm>
            <a:off x="1559496" y="1340768"/>
            <a:ext cx="9073008" cy="1152128"/>
            <a:chOff x="35496" y="4437112"/>
            <a:chExt cx="9073008" cy="1152128"/>
          </a:xfrm>
        </p:grpSpPr>
        <p:sp>
          <p:nvSpPr>
            <p:cNvPr id="26" name="Rectangle 10"/>
            <p:cNvSpPr>
              <a:spLocks noChangeArrowheads="1"/>
            </p:cNvSpPr>
            <p:nvPr/>
          </p:nvSpPr>
          <p:spPr bwMode="auto">
            <a:xfrm>
              <a:off x="1901109"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p:txBody>
        </p:sp>
        <p:sp>
          <p:nvSpPr>
            <p:cNvPr id="28" name="Rectangle 10"/>
            <p:cNvSpPr>
              <a:spLocks noChangeArrowheads="1"/>
            </p:cNvSpPr>
            <p:nvPr/>
          </p:nvSpPr>
          <p:spPr bwMode="auto">
            <a:xfrm>
              <a:off x="4342786"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p:txBody>
        </p:sp>
        <p:sp>
          <p:nvSpPr>
            <p:cNvPr id="30" name="Rectangle 10"/>
            <p:cNvSpPr>
              <a:spLocks noChangeArrowheads="1"/>
            </p:cNvSpPr>
            <p:nvPr/>
          </p:nvSpPr>
          <p:spPr bwMode="auto">
            <a:xfrm>
              <a:off x="6797653"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R3</a:t>
              </a:r>
            </a:p>
          </p:txBody>
        </p:sp>
        <p:cxnSp>
          <p:nvCxnSpPr>
            <p:cNvPr id="32" name="直接连接符 31"/>
            <p:cNvCxnSpPr>
              <a:cxnSpLocks/>
            </p:cNvCxnSpPr>
            <p:nvPr/>
          </p:nvCxnSpPr>
          <p:spPr bwMode="auto">
            <a:xfrm>
              <a:off x="2333157" y="4869160"/>
              <a:ext cx="200962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连接符 32"/>
            <p:cNvCxnSpPr>
              <a:cxnSpLocks/>
            </p:cNvCxnSpPr>
            <p:nvPr/>
          </p:nvCxnSpPr>
          <p:spPr bwMode="auto">
            <a:xfrm>
              <a:off x="4774834" y="4869160"/>
              <a:ext cx="202281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Rectangle 10"/>
            <p:cNvSpPr>
              <a:spLocks noChangeArrowheads="1"/>
            </p:cNvSpPr>
            <p:nvPr/>
          </p:nvSpPr>
          <p:spPr bwMode="auto">
            <a:xfrm>
              <a:off x="226774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35" name="Rectangle 10"/>
            <p:cNvSpPr>
              <a:spLocks noChangeArrowheads="1"/>
            </p:cNvSpPr>
            <p:nvPr/>
          </p:nvSpPr>
          <p:spPr bwMode="auto">
            <a:xfrm>
              <a:off x="370790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36" name="Rectangle 10"/>
            <p:cNvSpPr>
              <a:spLocks noChangeArrowheads="1"/>
            </p:cNvSpPr>
            <p:nvPr/>
          </p:nvSpPr>
          <p:spPr bwMode="auto">
            <a:xfrm>
              <a:off x="471601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37" name="Rectangle 10"/>
            <p:cNvSpPr>
              <a:spLocks noChangeArrowheads="1"/>
            </p:cNvSpPr>
            <p:nvPr/>
          </p:nvSpPr>
          <p:spPr bwMode="auto">
            <a:xfrm>
              <a:off x="615617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54" name="Rectangle 10"/>
            <p:cNvSpPr>
              <a:spLocks noChangeArrowheads="1"/>
            </p:cNvSpPr>
            <p:nvPr/>
          </p:nvSpPr>
          <p:spPr bwMode="auto">
            <a:xfrm>
              <a:off x="6156176" y="5129770"/>
              <a:ext cx="1656184"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3.3.3.3/32</a:t>
              </a:r>
            </a:p>
          </p:txBody>
        </p:sp>
        <p:sp>
          <p:nvSpPr>
            <p:cNvPr id="55" name="Rectangle 10"/>
            <p:cNvSpPr>
              <a:spLocks noChangeArrowheads="1"/>
            </p:cNvSpPr>
            <p:nvPr/>
          </p:nvSpPr>
          <p:spPr bwMode="auto">
            <a:xfrm>
              <a:off x="3707904" y="5085184"/>
              <a:ext cx="1728192"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2.2.2.2/32</a:t>
              </a:r>
            </a:p>
          </p:txBody>
        </p:sp>
        <p:sp>
          <p:nvSpPr>
            <p:cNvPr id="56" name="Rectangle 10"/>
            <p:cNvSpPr>
              <a:spLocks noChangeArrowheads="1"/>
            </p:cNvSpPr>
            <p:nvPr/>
          </p:nvSpPr>
          <p:spPr bwMode="auto">
            <a:xfrm>
              <a:off x="1187624" y="5085184"/>
              <a:ext cx="1872208"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1.1.1.1/32</a:t>
              </a:r>
            </a:p>
          </p:txBody>
        </p:sp>
        <p:sp>
          <p:nvSpPr>
            <p:cNvPr id="57" name="Rectangle 10"/>
            <p:cNvSpPr>
              <a:spLocks noChangeArrowheads="1"/>
            </p:cNvSpPr>
            <p:nvPr/>
          </p:nvSpPr>
          <p:spPr bwMode="auto">
            <a:xfrm>
              <a:off x="354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2001:13::1/64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2001:1::1/64</a:t>
              </a:r>
            </a:p>
          </p:txBody>
        </p:sp>
        <p:sp>
          <p:nvSpPr>
            <p:cNvPr id="58" name="Rectangle 10"/>
            <p:cNvSpPr>
              <a:spLocks noChangeArrowheads="1"/>
            </p:cNvSpPr>
            <p:nvPr/>
          </p:nvSpPr>
          <p:spPr bwMode="auto">
            <a:xfrm>
              <a:off x="2699792"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12.1.1.0/24</a:t>
              </a:r>
            </a:p>
          </p:txBody>
        </p:sp>
        <p:sp>
          <p:nvSpPr>
            <p:cNvPr id="59" name="Rectangle 10"/>
            <p:cNvSpPr>
              <a:spLocks noChangeArrowheads="1"/>
            </p:cNvSpPr>
            <p:nvPr/>
          </p:nvSpPr>
          <p:spPr bwMode="auto">
            <a:xfrm>
              <a:off x="2195736"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a:t>
              </a:r>
            </a:p>
          </p:txBody>
        </p:sp>
        <p:sp>
          <p:nvSpPr>
            <p:cNvPr id="60" name="Rectangle 10"/>
            <p:cNvSpPr>
              <a:spLocks noChangeArrowheads="1"/>
            </p:cNvSpPr>
            <p:nvPr/>
          </p:nvSpPr>
          <p:spPr bwMode="auto">
            <a:xfrm>
              <a:off x="3851920"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61" name="Rectangle 10"/>
            <p:cNvSpPr>
              <a:spLocks noChangeArrowheads="1"/>
            </p:cNvSpPr>
            <p:nvPr/>
          </p:nvSpPr>
          <p:spPr bwMode="auto">
            <a:xfrm>
              <a:off x="5076056"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23.1.1.0/24</a:t>
              </a:r>
            </a:p>
          </p:txBody>
        </p:sp>
        <p:sp>
          <p:nvSpPr>
            <p:cNvPr id="62" name="Rectangle 10"/>
            <p:cNvSpPr>
              <a:spLocks noChangeArrowheads="1"/>
            </p:cNvSpPr>
            <p:nvPr/>
          </p:nvSpPr>
          <p:spPr bwMode="auto">
            <a:xfrm>
              <a:off x="4572000"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63" name="Rectangle 10"/>
            <p:cNvSpPr>
              <a:spLocks noChangeArrowheads="1"/>
            </p:cNvSpPr>
            <p:nvPr/>
          </p:nvSpPr>
          <p:spPr bwMode="auto">
            <a:xfrm>
              <a:off x="6228184"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.3</a:t>
              </a:r>
            </a:p>
          </p:txBody>
        </p:sp>
        <p:sp>
          <p:nvSpPr>
            <p:cNvPr id="64" name="Rectangle 10"/>
            <p:cNvSpPr>
              <a:spLocks noChangeArrowheads="1"/>
            </p:cNvSpPr>
            <p:nvPr/>
          </p:nvSpPr>
          <p:spPr bwMode="auto">
            <a:xfrm>
              <a:off x="72362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2001:13::3/64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2001:3::3/64</a:t>
              </a:r>
            </a:p>
          </p:txBody>
        </p:sp>
      </p:grpSp>
      <p:cxnSp>
        <p:nvCxnSpPr>
          <p:cNvPr id="67" name="直接连接符 66"/>
          <p:cNvCxnSpPr>
            <a:cxnSpLocks/>
            <a:stCxn id="138" idx="0"/>
          </p:cNvCxnSpPr>
          <p:nvPr/>
        </p:nvCxnSpPr>
        <p:spPr bwMode="auto">
          <a:xfrm flipV="1">
            <a:off x="2471003" y="1772816"/>
            <a:ext cx="954106" cy="671556"/>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直接连接符 67"/>
          <p:cNvCxnSpPr>
            <a:cxnSpLocks/>
            <a:stCxn id="22" idx="0"/>
          </p:cNvCxnSpPr>
          <p:nvPr/>
        </p:nvCxnSpPr>
        <p:spPr bwMode="auto">
          <a:xfrm flipH="1" flipV="1">
            <a:off x="8753703" y="1772817"/>
            <a:ext cx="996700" cy="720078"/>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11266" name="Object 2"/>
          <p:cNvGraphicFramePr>
            <a:graphicFrameLocks noChangeAspect="1"/>
          </p:cNvGraphicFramePr>
          <p:nvPr>
            <p:extLst>
              <p:ext uri="{D42A27DB-BD31-4B8C-83A1-F6EECF244321}">
                <p14:modId xmlns:p14="http://schemas.microsoft.com/office/powerpoint/2010/main" val="646001502"/>
              </p:ext>
            </p:extLst>
          </p:nvPr>
        </p:nvGraphicFramePr>
        <p:xfrm>
          <a:off x="1803122" y="5481228"/>
          <a:ext cx="936903" cy="606835"/>
        </p:xfrm>
        <a:graphic>
          <a:graphicData uri="http://schemas.openxmlformats.org/presentationml/2006/ole">
            <mc:AlternateContent xmlns:mc="http://schemas.openxmlformats.org/markup-compatibility/2006">
              <mc:Choice xmlns:v="urn:schemas-microsoft-com:vml" Requires="v">
                <p:oleObj name="包装程序外壳对象" showAsIcon="1" r:id="rId3" imgW="725760" imgH="469800" progId="Package">
                  <p:embed/>
                </p:oleObj>
              </mc:Choice>
              <mc:Fallback>
                <p:oleObj name="包装程序外壳对象" showAsIcon="1" r:id="rId3" imgW="725760" imgH="469800" progId="Package">
                  <p:embed/>
                  <p:pic>
                    <p:nvPicPr>
                      <p:cNvPr id="11266" name="Object 2"/>
                      <p:cNvPicPr>
                        <a:picLocks noChangeAspect="1" noChangeArrowheads="1"/>
                      </p:cNvPicPr>
                      <p:nvPr/>
                    </p:nvPicPr>
                    <p:blipFill>
                      <a:blip r:embed="rId4"/>
                      <a:srcRect/>
                      <a:stretch>
                        <a:fillRect/>
                      </a:stretch>
                    </p:blipFill>
                    <p:spPr bwMode="auto">
                      <a:xfrm>
                        <a:off x="1803122" y="5481228"/>
                        <a:ext cx="936903" cy="606835"/>
                      </a:xfrm>
                      <a:prstGeom prst="rect">
                        <a:avLst/>
                      </a:prstGeom>
                      <a:noFill/>
                      <a:ln>
                        <a:noFill/>
                      </a:ln>
                      <a:effectLst/>
                    </p:spPr>
                  </p:pic>
                </p:oleObj>
              </mc:Fallback>
            </mc:AlternateContent>
          </a:graphicData>
        </a:graphic>
      </p:graphicFrame>
      <p:pic>
        <p:nvPicPr>
          <p:cNvPr id="41" name="Picture 12" descr="E:\2016.01\1.12 扁平化图标\蓝色\AR-蓝色最新-40.png">
            <a:extLst>
              <a:ext uri="{FF2B5EF4-FFF2-40B4-BE49-F238E27FC236}">
                <a16:creationId xmlns:a16="http://schemas.microsoft.com/office/drawing/2014/main" id="{533DA6DA-BE6A-4404-98A0-E598259DF4E0}"/>
              </a:ext>
            </a:extLst>
          </p:cNvPr>
          <p:cNvPicPr>
            <a:picLocks noChangeAspect="1" noChangeArrowheads="1"/>
          </p:cNvPicPr>
          <p:nvPr/>
        </p:nvPicPr>
        <p:blipFill>
          <a:blip r:embed="rId5" cstate="print"/>
          <a:srcRect/>
          <a:stretch>
            <a:fillRect/>
          </a:stretch>
        </p:blipFill>
        <p:spPr bwMode="auto">
          <a:xfrm>
            <a:off x="3456779" y="1605255"/>
            <a:ext cx="428757" cy="350801"/>
          </a:xfrm>
          <a:prstGeom prst="rect">
            <a:avLst/>
          </a:prstGeom>
          <a:noFill/>
        </p:spPr>
      </p:pic>
      <p:pic>
        <p:nvPicPr>
          <p:cNvPr id="42" name="Picture 12" descr="E:\2016.01\1.12 扁平化图标\蓝色\AR-蓝色最新-40.png">
            <a:extLst>
              <a:ext uri="{FF2B5EF4-FFF2-40B4-BE49-F238E27FC236}">
                <a16:creationId xmlns:a16="http://schemas.microsoft.com/office/drawing/2014/main" id="{8250DDEA-7E40-439E-ACD1-98B5EF835DCF}"/>
              </a:ext>
            </a:extLst>
          </p:cNvPr>
          <p:cNvPicPr>
            <a:picLocks noChangeAspect="1" noChangeArrowheads="1"/>
          </p:cNvPicPr>
          <p:nvPr/>
        </p:nvPicPr>
        <p:blipFill>
          <a:blip r:embed="rId5" cstate="print"/>
          <a:srcRect/>
          <a:stretch>
            <a:fillRect/>
          </a:stretch>
        </p:blipFill>
        <p:spPr bwMode="auto">
          <a:xfrm>
            <a:off x="5880626" y="1605255"/>
            <a:ext cx="428757" cy="350801"/>
          </a:xfrm>
          <a:prstGeom prst="rect">
            <a:avLst/>
          </a:prstGeom>
          <a:noFill/>
        </p:spPr>
      </p:pic>
      <p:pic>
        <p:nvPicPr>
          <p:cNvPr id="43" name="Picture 12" descr="E:\2016.01\1.12 扁平化图标\蓝色\AR-蓝色最新-40.png">
            <a:extLst>
              <a:ext uri="{FF2B5EF4-FFF2-40B4-BE49-F238E27FC236}">
                <a16:creationId xmlns:a16="http://schemas.microsoft.com/office/drawing/2014/main" id="{663DD009-5A9F-441E-A113-62D2595444EC}"/>
              </a:ext>
            </a:extLst>
          </p:cNvPr>
          <p:cNvPicPr>
            <a:picLocks noChangeAspect="1" noChangeArrowheads="1"/>
          </p:cNvPicPr>
          <p:nvPr/>
        </p:nvPicPr>
        <p:blipFill>
          <a:blip r:embed="rId5" cstate="print"/>
          <a:srcRect/>
          <a:stretch>
            <a:fillRect/>
          </a:stretch>
        </p:blipFill>
        <p:spPr bwMode="auto">
          <a:xfrm>
            <a:off x="8334843" y="1605255"/>
            <a:ext cx="428757" cy="350801"/>
          </a:xfrm>
          <a:prstGeom prst="rect">
            <a:avLst/>
          </a:prstGeom>
          <a:noFill/>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65000"/>
                  </a:schemeClr>
                </a:solidFill>
              </a:rPr>
              <a:t>IPv6</a:t>
            </a:r>
            <a:r>
              <a:rPr lang="zh-CN" altLang="en-US" dirty="0">
                <a:solidFill>
                  <a:schemeClr val="bg1">
                    <a:lumMod val="65000"/>
                  </a:schemeClr>
                </a:solidFill>
              </a:rPr>
              <a:t>产生的背景</a:t>
            </a:r>
            <a:endParaRPr lang="en-US" altLang="zh-CN" dirty="0">
              <a:solidFill>
                <a:schemeClr val="bg1">
                  <a:lumMod val="65000"/>
                </a:schemeClr>
              </a:solidFill>
            </a:endParaRPr>
          </a:p>
          <a:p>
            <a:r>
              <a:rPr lang="en-US" altLang="zh-CN" dirty="0">
                <a:solidFill>
                  <a:schemeClr val="bg1">
                    <a:lumMod val="65000"/>
                  </a:schemeClr>
                </a:solidFill>
              </a:rPr>
              <a:t>IPv6</a:t>
            </a:r>
            <a:r>
              <a:rPr lang="zh-CN" altLang="en-US" dirty="0">
                <a:solidFill>
                  <a:schemeClr val="bg1">
                    <a:lumMod val="65000"/>
                  </a:schemeClr>
                </a:solidFill>
              </a:rPr>
              <a:t>原理描述</a:t>
            </a:r>
            <a:endParaRPr lang="en-US" altLang="zh-CN" dirty="0">
              <a:solidFill>
                <a:schemeClr val="bg1">
                  <a:lumMod val="65000"/>
                </a:schemeClr>
              </a:solidFill>
            </a:endParaRPr>
          </a:p>
          <a:p>
            <a:r>
              <a:rPr lang="en-US" altLang="zh-CN" dirty="0">
                <a:solidFill>
                  <a:schemeClr val="bg1">
                    <a:lumMod val="65000"/>
                  </a:schemeClr>
                </a:solidFill>
              </a:rPr>
              <a:t>IPv6</a:t>
            </a:r>
            <a:r>
              <a:rPr lang="zh-CN" altLang="en-US" dirty="0">
                <a:solidFill>
                  <a:schemeClr val="bg1">
                    <a:lumMod val="65000"/>
                  </a:schemeClr>
                </a:solidFill>
              </a:rPr>
              <a:t>配置命令</a:t>
            </a:r>
            <a:endParaRPr lang="en-US" altLang="zh-CN" dirty="0">
              <a:solidFill>
                <a:schemeClr val="bg1">
                  <a:lumMod val="65000"/>
                </a:schemeClr>
              </a:solidFill>
            </a:endParaRPr>
          </a:p>
          <a:p>
            <a:r>
              <a:rPr lang="en-US" altLang="zh-CN" b="1" dirty="0"/>
              <a:t>IPv6</a:t>
            </a:r>
            <a:r>
              <a:rPr lang="zh-CN" altLang="en-US" b="1" dirty="0"/>
              <a:t>备考建议</a:t>
            </a:r>
          </a:p>
          <a:p>
            <a:endParaRPr lang="zh-CN" altLang="en-US" dirty="0"/>
          </a:p>
        </p:txBody>
      </p:sp>
    </p:spTree>
    <p:extLst>
      <p:ext uri="{BB962C8B-B14F-4D97-AF65-F5344CB8AC3E}">
        <p14:creationId xmlns:p14="http://schemas.microsoft.com/office/powerpoint/2010/main" val="69333051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r>
              <a:rPr lang="en-US" altLang="zh-CN"/>
              <a:t>IPv6</a:t>
            </a:r>
            <a:r>
              <a:rPr lang="zh-CN" altLang="en-US"/>
              <a:t>备考建议</a:t>
            </a:r>
            <a:endParaRPr lang="zh-CN" altLang="en-US" dirty="0"/>
          </a:p>
        </p:txBody>
      </p:sp>
      <p:sp>
        <p:nvSpPr>
          <p:cNvPr id="2" name="文本占位符 1">
            <a:extLst>
              <a:ext uri="{FF2B5EF4-FFF2-40B4-BE49-F238E27FC236}">
                <a16:creationId xmlns:a16="http://schemas.microsoft.com/office/drawing/2014/main" id="{58423046-BFC6-4E6D-806C-A4BCBD070073}"/>
              </a:ext>
            </a:extLst>
          </p:cNvPr>
          <p:cNvSpPr>
            <a:spLocks noGrp="1"/>
          </p:cNvSpPr>
          <p:nvPr>
            <p:ph type="body" sz="quarter" idx="10"/>
          </p:nvPr>
        </p:nvSpPr>
        <p:spPr/>
        <p:txBody>
          <a:bodyPr/>
          <a:lstStyle/>
          <a:p>
            <a:pPr lvl="0"/>
            <a:r>
              <a:rPr lang="zh-CN" altLang="en-US"/>
              <a:t>掌握</a:t>
            </a:r>
            <a:r>
              <a:rPr lang="en-US" altLang="zh-CN"/>
              <a:t>IPv6</a:t>
            </a:r>
            <a:r>
              <a:rPr lang="zh-CN" altLang="en-US"/>
              <a:t>各协议相关命令；</a:t>
            </a:r>
            <a:endParaRPr lang="en-US" altLang="zh-CN"/>
          </a:p>
          <a:p>
            <a:pPr lvl="0"/>
            <a:r>
              <a:rPr lang="zh-CN" altLang="en-US"/>
              <a:t>熟悉</a:t>
            </a:r>
            <a:r>
              <a:rPr lang="en-US" altLang="zh-CN"/>
              <a:t>IPv6</a:t>
            </a:r>
            <a:r>
              <a:rPr lang="zh-CN" altLang="en-US"/>
              <a:t>等原理和应用；</a:t>
            </a:r>
            <a:endParaRPr lang="en-US" altLang="zh-CN"/>
          </a:p>
          <a:p>
            <a:pPr lvl="0"/>
            <a:r>
              <a:rPr lang="zh-CN" altLang="en-US"/>
              <a:t>熟悉</a:t>
            </a:r>
            <a:r>
              <a:rPr lang="en-US" altLang="zh-CN"/>
              <a:t>IPv6</a:t>
            </a:r>
            <a:r>
              <a:rPr lang="zh-CN" altLang="en-US"/>
              <a:t>等相关策略工具的使用；</a:t>
            </a:r>
            <a:endParaRPr lang="en-US" altLang="zh-CN"/>
          </a:p>
          <a:p>
            <a:pPr lvl="0"/>
            <a:r>
              <a:rPr lang="zh-CN" altLang="en-US"/>
              <a:t>熟读</a:t>
            </a:r>
            <a:r>
              <a:rPr lang="en-US" altLang="zh-CN"/>
              <a:t>HedEx</a:t>
            </a:r>
            <a:r>
              <a:rPr lang="zh-CN" altLang="en-US"/>
              <a:t>文档；</a:t>
            </a:r>
            <a:endParaRPr lang="en-US" altLang="zh-CN"/>
          </a:p>
          <a:p>
            <a:pPr lvl="1"/>
            <a:r>
              <a:rPr lang="zh-CN" altLang="en-US"/>
              <a:t>包括</a:t>
            </a:r>
            <a:r>
              <a:rPr lang="en-US" altLang="zh-CN"/>
              <a:t>HedEx</a:t>
            </a:r>
            <a:r>
              <a:rPr lang="zh-CN" altLang="en-US"/>
              <a:t>涵盖的案例；</a:t>
            </a:r>
            <a:endParaRPr lang="en-US" altLang="zh-CN"/>
          </a:p>
          <a:p>
            <a:pPr lvl="0"/>
            <a:r>
              <a:rPr lang="zh-CN" altLang="en-US"/>
              <a:t>熟练掌握理解课程中设计的案例场景。</a:t>
            </a:r>
            <a:endParaRPr lang="en-US" altLang="zh-CN"/>
          </a:p>
          <a:p>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dirty="0"/>
              <a:t>华为</a:t>
            </a:r>
            <a:r>
              <a:rPr lang="en-US" altLang="zh-CN" dirty="0"/>
              <a:t>Learning</a:t>
            </a:r>
            <a:r>
              <a:rPr lang="zh-CN" altLang="en-US" dirty="0"/>
              <a:t>网站</a:t>
            </a:r>
            <a:endParaRPr lang="en-US" altLang="zh-CN" dirty="0"/>
          </a:p>
          <a:p>
            <a:pPr lvl="1"/>
            <a:r>
              <a:rPr lang="en-US" altLang="zh-CN" dirty="0"/>
              <a:t>http://support.huawei.com/learning/Index!toTrainIndex</a:t>
            </a:r>
          </a:p>
          <a:p>
            <a:r>
              <a:rPr lang="zh-CN" altLang="en-US" dirty="0"/>
              <a:t>华为</a:t>
            </a:r>
            <a:r>
              <a:rPr lang="en-US" altLang="zh-CN" dirty="0"/>
              <a:t>Support</a:t>
            </a:r>
            <a:r>
              <a:rPr lang="zh-CN" altLang="en-US" dirty="0"/>
              <a:t>案例库</a:t>
            </a:r>
            <a:endParaRPr lang="en-US" altLang="zh-CN" dirty="0"/>
          </a:p>
          <a:p>
            <a:pPr lvl="1"/>
            <a:r>
              <a:rPr lang="en-US" altLang="zh-CN" dirty="0"/>
              <a:t>http://support.huawei.com/enterprise/servicecenter?lang=zh</a:t>
            </a:r>
            <a:endParaRPr lang="zh-CN" altLang="en-US" dirty="0"/>
          </a:p>
          <a:p>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28F8CA2-D61E-4794-9E78-22C03B2E79DE}"/>
              </a:ext>
            </a:extLst>
          </p:cNvPr>
          <p:cNvSpPr>
            <a:spLocks noGrp="1"/>
          </p:cNvSpPr>
          <p:nvPr>
            <p:ph type="title"/>
          </p:nvPr>
        </p:nvSpPr>
        <p:spPr/>
        <p:txBody>
          <a:bodyPr/>
          <a:lstStyle/>
          <a:p>
            <a:r>
              <a:rPr lang="en-US" altLang="zh-CN"/>
              <a:t>IPv4</a:t>
            </a:r>
            <a:r>
              <a:rPr lang="zh-CN" altLang="en-US"/>
              <a:t>怎么了？</a:t>
            </a:r>
            <a:endParaRPr lang="zh-CN" altLang="en-US" dirty="0"/>
          </a:p>
        </p:txBody>
      </p:sp>
      <p:sp>
        <p:nvSpPr>
          <p:cNvPr id="3" name="文本占位符 2">
            <a:extLst>
              <a:ext uri="{FF2B5EF4-FFF2-40B4-BE49-F238E27FC236}">
                <a16:creationId xmlns:a16="http://schemas.microsoft.com/office/drawing/2014/main" id="{E2C8A8DC-F167-48FD-BE96-43C07CEB711B}"/>
              </a:ext>
            </a:extLst>
          </p:cNvPr>
          <p:cNvSpPr>
            <a:spLocks noGrp="1"/>
          </p:cNvSpPr>
          <p:nvPr>
            <p:ph type="body" sz="quarter" idx="10"/>
          </p:nvPr>
        </p:nvSpPr>
        <p:spPr/>
        <p:txBody>
          <a:bodyPr/>
          <a:lstStyle/>
          <a:p>
            <a:r>
              <a:rPr lang="en-US" altLang="zh-CN"/>
              <a:t>IPv4</a:t>
            </a:r>
            <a:r>
              <a:rPr lang="zh-CN" altLang="en-US"/>
              <a:t>公网地址耗尽。这应该是当前</a:t>
            </a:r>
            <a:r>
              <a:rPr lang="en-US" altLang="zh-CN"/>
              <a:t>IPv6</a:t>
            </a:r>
            <a:r>
              <a:rPr lang="zh-CN" altLang="en-US"/>
              <a:t>替代</a:t>
            </a:r>
            <a:r>
              <a:rPr lang="en-US" altLang="zh-CN"/>
              <a:t>IPv4</a:t>
            </a:r>
            <a:r>
              <a:rPr lang="zh-CN" altLang="en-US"/>
              <a:t>的最大原动力。</a:t>
            </a:r>
            <a:endParaRPr lang="en-US" altLang="zh-CN"/>
          </a:p>
          <a:p>
            <a:r>
              <a:rPr lang="en-US" altLang="zh-CN"/>
              <a:t>Internet</a:t>
            </a:r>
            <a:r>
              <a:rPr lang="zh-CN" altLang="en-US"/>
              <a:t>用户快速增长，随着科技行业的发展，有更多的用户、更多种类的设备接入公网。</a:t>
            </a:r>
          </a:p>
          <a:p>
            <a:r>
              <a:rPr lang="en-US" altLang="zh-CN"/>
              <a:t>IPv4</a:t>
            </a:r>
            <a:r>
              <a:rPr lang="zh-CN" altLang="en-US"/>
              <a:t>缺乏真正的端到端通信模型。</a:t>
            </a:r>
            <a:r>
              <a:rPr lang="en-US" altLang="zh-CN"/>
              <a:t>NAT</a:t>
            </a:r>
            <a:r>
              <a:rPr lang="zh-CN" altLang="en-US"/>
              <a:t>确实能解决私有地址空间与公网互访的问题，但是却破坏了端到端通信的完整性。</a:t>
            </a:r>
          </a:p>
          <a:p>
            <a:r>
              <a:rPr lang="en-US" altLang="zh-CN"/>
              <a:t>IPv4</a:t>
            </a:r>
            <a:r>
              <a:rPr lang="zh-CN" altLang="en-US"/>
              <a:t>无法适应新技术的发展，如物联网等。所有行业都是</a:t>
            </a:r>
            <a:r>
              <a:rPr lang="en-US" altLang="zh-CN"/>
              <a:t>IPv6</a:t>
            </a:r>
            <a:r>
              <a:rPr lang="zh-CN" altLang="en-US"/>
              <a:t>的潜在用户。</a:t>
            </a:r>
          </a:p>
          <a:p>
            <a:r>
              <a:rPr lang="zh-CN" altLang="en-US"/>
              <a:t>广播机制的存在，对</a:t>
            </a:r>
            <a:r>
              <a:rPr lang="en-US" altLang="zh-CN"/>
              <a:t>ARP</a:t>
            </a:r>
            <a:r>
              <a:rPr lang="zh-CN" altLang="en-US"/>
              <a:t>的依赖等，使得</a:t>
            </a:r>
            <a:r>
              <a:rPr lang="en-US" altLang="zh-CN"/>
              <a:t>IPv4</a:t>
            </a:r>
            <a:r>
              <a:rPr lang="zh-CN" altLang="en-US"/>
              <a:t>局域网的相关运作问题频发。</a:t>
            </a:r>
          </a:p>
          <a:p>
            <a:r>
              <a:rPr lang="en-US" altLang="zh-CN"/>
              <a:t>IPv4</a:t>
            </a:r>
            <a:r>
              <a:rPr lang="zh-CN" altLang="en-US"/>
              <a:t>对移动性的支持不够理想。</a:t>
            </a:r>
          </a:p>
          <a:p>
            <a:endParaRPr lang="zh-CN" altLang="en-US" dirty="0"/>
          </a:p>
        </p:txBody>
      </p:sp>
    </p:spTree>
    <p:extLst>
      <p:ext uri="{BB962C8B-B14F-4D97-AF65-F5344CB8AC3E}">
        <p14:creationId xmlns:p14="http://schemas.microsoft.com/office/powerpoint/2010/main" val="7653272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8F2D8-70AC-4A6C-A4DC-7E1000EFD634}"/>
              </a:ext>
            </a:extLst>
          </p:cNvPr>
          <p:cNvSpPr>
            <a:spLocks noGrp="1"/>
          </p:cNvSpPr>
          <p:nvPr>
            <p:ph type="title"/>
          </p:nvPr>
        </p:nvSpPr>
        <p:spPr/>
        <p:txBody>
          <a:bodyPr/>
          <a:lstStyle/>
          <a:p>
            <a:r>
              <a:rPr lang="zh-CN" altLang="en-US"/>
              <a:t>临时应对措施</a:t>
            </a:r>
            <a:endParaRPr lang="zh-CN" altLang="en-US" dirty="0"/>
          </a:p>
        </p:txBody>
      </p:sp>
      <p:sp>
        <p:nvSpPr>
          <p:cNvPr id="3" name="文本占位符 2">
            <a:extLst>
              <a:ext uri="{FF2B5EF4-FFF2-40B4-BE49-F238E27FC236}">
                <a16:creationId xmlns:a16="http://schemas.microsoft.com/office/drawing/2014/main" id="{5374F65F-2F08-42E7-980B-1EF4BE90F452}"/>
              </a:ext>
            </a:extLst>
          </p:cNvPr>
          <p:cNvSpPr>
            <a:spLocks noGrp="1"/>
          </p:cNvSpPr>
          <p:nvPr>
            <p:ph type="body" sz="quarter" idx="10"/>
          </p:nvPr>
        </p:nvSpPr>
        <p:spPr/>
        <p:txBody>
          <a:bodyPr/>
          <a:lstStyle/>
          <a:p>
            <a:r>
              <a:rPr lang="en-US" altLang="zh-CN"/>
              <a:t>1991</a:t>
            </a:r>
            <a:r>
              <a:rPr lang="zh-CN" altLang="en-US"/>
              <a:t>年，</a:t>
            </a:r>
            <a:r>
              <a:rPr lang="en-US" altLang="zh-CN"/>
              <a:t>IETF</a:t>
            </a:r>
            <a:r>
              <a:rPr lang="zh-CN" altLang="en-US"/>
              <a:t>为了推迟</a:t>
            </a:r>
            <a:r>
              <a:rPr lang="en-US" altLang="zh-CN"/>
              <a:t>IPv4</a:t>
            </a:r>
            <a:r>
              <a:rPr lang="zh-CN" altLang="en-US"/>
              <a:t>地址耗尽发生的时间点，推出分类网络方案；</a:t>
            </a:r>
            <a:endParaRPr lang="en-US" altLang="zh-CN"/>
          </a:p>
          <a:p>
            <a:r>
              <a:rPr lang="en-US" altLang="zh-CN"/>
              <a:t>1993</a:t>
            </a:r>
            <a:r>
              <a:rPr lang="zh-CN" altLang="en-US"/>
              <a:t>年，推出网络地址转换（</a:t>
            </a:r>
            <a:r>
              <a:rPr lang="en-US" altLang="zh-CN"/>
              <a:t>NAT</a:t>
            </a:r>
            <a:r>
              <a:rPr lang="zh-CN" altLang="en-US"/>
              <a:t>）与无类别域间路由（</a:t>
            </a:r>
            <a:r>
              <a:rPr lang="en-US" altLang="zh-CN"/>
              <a:t>CIDR</a:t>
            </a:r>
            <a:r>
              <a:rPr lang="zh-CN" altLang="en-US"/>
              <a:t>）；</a:t>
            </a:r>
            <a:endParaRPr lang="en-US" altLang="zh-CN"/>
          </a:p>
          <a:p>
            <a:r>
              <a:rPr lang="zh-CN" altLang="en-US"/>
              <a:t>但是这些过渡方案皆无法阻止位址枯竭问题的发生，只能减缓它的发生速度，并不能从根本上解决问题。</a:t>
            </a:r>
          </a:p>
          <a:p>
            <a:r>
              <a:rPr lang="en-US" altLang="zh-CN"/>
              <a:t>IETF</a:t>
            </a:r>
            <a:r>
              <a:rPr lang="zh-CN" altLang="en-US"/>
              <a:t>在</a:t>
            </a:r>
            <a:r>
              <a:rPr lang="en-US" altLang="zh-CN"/>
              <a:t>20</a:t>
            </a:r>
            <a:r>
              <a:rPr lang="zh-CN" altLang="en-US"/>
              <a:t>世纪</a:t>
            </a:r>
            <a:r>
              <a:rPr lang="en-US" altLang="zh-CN"/>
              <a:t>90</a:t>
            </a:r>
            <a:r>
              <a:rPr lang="zh-CN" altLang="en-US"/>
              <a:t>年代提出下一代互联网协议</a:t>
            </a:r>
            <a:r>
              <a:rPr lang="en-US" altLang="zh-CN"/>
              <a:t>——IPv6</a:t>
            </a:r>
            <a:r>
              <a:rPr lang="zh-CN" altLang="en-US"/>
              <a:t>，目前</a:t>
            </a:r>
            <a:r>
              <a:rPr lang="en-US" altLang="zh-CN"/>
              <a:t>IPv6</a:t>
            </a:r>
            <a:r>
              <a:rPr lang="zh-CN" altLang="en-US"/>
              <a:t>成为公认的</a:t>
            </a:r>
            <a:r>
              <a:rPr lang="en-US" altLang="zh-CN"/>
              <a:t>IPv4</a:t>
            </a:r>
            <a:r>
              <a:rPr lang="zh-CN" altLang="en-US"/>
              <a:t>未来的升级版本。</a:t>
            </a:r>
          </a:p>
          <a:p>
            <a:endParaRPr lang="en-US" altLang="zh-CN"/>
          </a:p>
          <a:p>
            <a:endParaRPr lang="zh-CN" altLang="en-US" dirty="0"/>
          </a:p>
        </p:txBody>
      </p:sp>
    </p:spTree>
    <p:extLst>
      <p:ext uri="{BB962C8B-B14F-4D97-AF65-F5344CB8AC3E}">
        <p14:creationId xmlns:p14="http://schemas.microsoft.com/office/powerpoint/2010/main" val="2340097386"/>
      </p:ext>
    </p:extLst>
  </p:cSld>
  <p:clrMapOvr>
    <a:masterClrMapping/>
  </p:clrMapOvr>
  <p:transition/>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2006/metadata/properties"/>
    <ds:schemaRef ds:uri="http://purl.org/dc/dcmityp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60306E2A-4E4E-4AFD-B797-82A4EC932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78522</TotalTime>
  <Words>15870</Words>
  <Application>Microsoft Office PowerPoint</Application>
  <PresentationFormat>宽屏</PresentationFormat>
  <Paragraphs>1432</Paragraphs>
  <Slides>75</Slides>
  <Notes>75</Notes>
  <HiddenSlides>2</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3" baseType="lpstr">
      <vt:lpstr>FrutigerNext LT Medium</vt:lpstr>
      <vt:lpstr>FrutigerNext LT Regular</vt:lpstr>
      <vt:lpstr>黑体</vt:lpstr>
      <vt:lpstr>微软雅黑</vt:lpstr>
      <vt:lpstr>Arial</vt:lpstr>
      <vt:lpstr>Wingdings</vt:lpstr>
      <vt:lpstr>培训与认证部-母版</vt:lpstr>
      <vt:lpstr>包装程序外壳对象</vt:lpstr>
      <vt:lpstr>PowerPoint 演示文稿</vt:lpstr>
      <vt:lpstr>PowerPoint 演示文稿</vt:lpstr>
      <vt:lpstr>PowerPoint 演示文稿</vt:lpstr>
      <vt:lpstr>PowerPoint 演示文稿</vt:lpstr>
      <vt:lpstr>PowerPoint 演示文稿</vt:lpstr>
      <vt:lpstr>国际IP地址分配方式</vt:lpstr>
      <vt:lpstr>国际IPv4地址分配现状</vt:lpstr>
      <vt:lpstr>IPv4怎么了？</vt:lpstr>
      <vt:lpstr>临时应对措施</vt:lpstr>
      <vt:lpstr>PowerPoint 演示文稿</vt:lpstr>
      <vt:lpstr>IPv6技术特点</vt:lpstr>
      <vt:lpstr>IPv6报文格式 - 基本报头</vt:lpstr>
      <vt:lpstr>IPv6报文格式 - 扩展报头</vt:lpstr>
      <vt:lpstr>IPv6报文格式 - 扩展报头种类</vt:lpstr>
      <vt:lpstr>PowerPoint 演示文稿</vt:lpstr>
      <vt:lpstr>IPv6地址类型</vt:lpstr>
      <vt:lpstr>IPv6单播地址 - 可聚合全球单播地址</vt:lpstr>
      <vt:lpstr>IPv6单播地址 - 链路本地地址</vt:lpstr>
      <vt:lpstr>IPv6单播地址 - 唯一本地地址</vt:lpstr>
      <vt:lpstr>IPv6单播地址 - 特殊地址</vt:lpstr>
      <vt:lpstr>接口标识生成方法</vt:lpstr>
      <vt:lpstr>通过EUI-64规范根据MAC地址生成接口ID</vt:lpstr>
      <vt:lpstr>IPv6组播地址</vt:lpstr>
      <vt:lpstr>IPv6地址分类 - 预定义组播地址</vt:lpstr>
      <vt:lpstr>IPv6组播地址的MAC地址映射</vt:lpstr>
      <vt:lpstr>被请求节点组播地址</vt:lpstr>
      <vt:lpstr>IPv6任播地址</vt:lpstr>
      <vt:lpstr>PowerPoint 演示文稿</vt:lpstr>
      <vt:lpstr>ICMPv6概述</vt:lpstr>
      <vt:lpstr>ICMPv6</vt:lpstr>
      <vt:lpstr>PowerPoint 演示文稿</vt:lpstr>
      <vt:lpstr>IPv6邻居发现协议 - NDP概述</vt:lpstr>
      <vt:lpstr>NDP使用ICMPv6的相关报文</vt:lpstr>
      <vt:lpstr>地址解析</vt:lpstr>
      <vt:lpstr>地址解析报文</vt:lpstr>
      <vt:lpstr>地址解析 (1)</vt:lpstr>
      <vt:lpstr>地址解析 (2)</vt:lpstr>
      <vt:lpstr>查看IPv6邻居路由表</vt:lpstr>
      <vt:lpstr>邻居状态种类</vt:lpstr>
      <vt:lpstr>邻居状态变化</vt:lpstr>
      <vt:lpstr>重复地址检测DAD</vt:lpstr>
      <vt:lpstr>DAD过程</vt:lpstr>
      <vt:lpstr>在R1上可以观察到的DAD过程</vt:lpstr>
      <vt:lpstr>IPv6地址无状态自动配置概述</vt:lpstr>
      <vt:lpstr>路由器发现概述</vt:lpstr>
      <vt:lpstr>路由器发现 - 路由器周期发送RA</vt:lpstr>
      <vt:lpstr>路由器发现 - 路由器回应RA</vt:lpstr>
      <vt:lpstr>主机获得前缀及其它参数过程</vt:lpstr>
      <vt:lpstr>几个生存时间</vt:lpstr>
      <vt:lpstr>ICMPv6 RA消息中的Flags字段 (1)</vt:lpstr>
      <vt:lpstr>ICMPv6 RA消息中的Flags字段 (2)</vt:lpstr>
      <vt:lpstr>ICMPv6 RA消息中IPv6前缀信息的Flags字段 (1)</vt:lpstr>
      <vt:lpstr>ICMPv6 RA消息中IPv6前缀信息的Flags字段 (2)</vt:lpstr>
      <vt:lpstr>重定向报文</vt:lpstr>
      <vt:lpstr>重定向过程</vt:lpstr>
      <vt:lpstr>PMTU发现 (1)</vt:lpstr>
      <vt:lpstr>PMTU发现 (2)</vt:lpstr>
      <vt:lpstr>PowerPoint 演示文稿</vt:lpstr>
      <vt:lpstr>IPv6过渡技术简介</vt:lpstr>
      <vt:lpstr>双栈Dual Stack</vt:lpstr>
      <vt:lpstr>6over4手动隧道</vt:lpstr>
      <vt:lpstr>6over4 GRE隧道</vt:lpstr>
      <vt:lpstr>6to4隧道 (1)</vt:lpstr>
      <vt:lpstr>6to4隧道 (2)</vt:lpstr>
      <vt:lpstr>6to4隧道 (3)</vt:lpstr>
      <vt:lpstr>ISATAP隧道</vt:lpstr>
      <vt:lpstr>NAT64</vt:lpstr>
      <vt:lpstr>PowerPoint 演示文稿</vt:lpstr>
      <vt:lpstr>配置GRE隧道 (1)</vt:lpstr>
      <vt:lpstr>GRE隧道 - 基本配置命令</vt:lpstr>
      <vt:lpstr>配置GRE隧道 (2)</vt:lpstr>
      <vt:lpstr>PowerPoint 演示文稿</vt:lpstr>
      <vt:lpstr>IPv6备考建议</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2595</cp:revision>
  <dcterms:created xsi:type="dcterms:W3CDTF">2003-08-21T06:48:56Z</dcterms:created>
  <dcterms:modified xsi:type="dcterms:W3CDTF">2021-07-26T09:31:56Z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(3)GYolhf9iqw+I20kCvaDXjl+3FQs3dDnredgUpxkTSCFWzUJCWTM0uFdUS0M2a7ilRBCUTvq2
G9ikBcINeaAWXRcdPYgEyHw5A6O519UqHeY48hEQ/HZg9zqLBCP45MTpIvkSc79+SNasY5Ze
Sr5SYnwg6r2yPus5bknuWWWQN669I5hBZujENuewfR8xDWNSVOmb2zphHP7ObYWXCHCtDATh
eE9JTEZ6WmzBYEhEsx</vt:lpwstr>
  </property>
  <property fmtid="{D5CDD505-2E9C-101B-9397-08002B2CF9AE}" pid="18" name="_2015_ms_pID_7253431">
    <vt:lpwstr>PpmWveOxn9vAzuADaH+XZurlCFkfJV1gNtqeytOUDbxylERl6l93CC
rXWGGadrCjHq55dMqgnP+gSMEU5kcg1cHT/t2I97OWND7F+B/+4WPvugzkEKzGb4oDUoS9jr
p/n8B28bHtt2aDwp6z4dVaa03aIdf5GcuJxRtQa3RwItpRZYuKt1jr0HQCKBhm0pOofunT3B
yErR5WD3SCt0XqK8Rj+O7AEu/6+mTFtbwzrC</vt:lpwstr>
  </property>
  <property fmtid="{D5CDD505-2E9C-101B-9397-08002B2CF9AE}" pid="19" name="_2015_ms_pID_7253432">
    <vt:lpwstr>FKr0zzcEqblWpiWEjsuHhVeNJY8hS4BzKQdQ
Oe1Dtnrrys8x58hdw/BrrhwaKBt1cg==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1550103141</vt:lpwstr>
  </property>
</Properties>
</file>