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80"/>
  </p:notesMasterIdLst>
  <p:handoutMasterIdLst>
    <p:handoutMasterId r:id="rId81"/>
  </p:handoutMasterIdLst>
  <p:sldIdLst>
    <p:sldId id="1264" r:id="rId5"/>
    <p:sldId id="1319" r:id="rId6"/>
    <p:sldId id="258" r:id="rId7"/>
    <p:sldId id="1380" r:id="rId8"/>
    <p:sldId id="1491" r:id="rId9"/>
    <p:sldId id="1419" r:id="rId10"/>
    <p:sldId id="1378" r:id="rId11"/>
    <p:sldId id="1441" r:id="rId12"/>
    <p:sldId id="1434" r:id="rId13"/>
    <p:sldId id="1494" r:id="rId14"/>
    <p:sldId id="268" r:id="rId15"/>
    <p:sldId id="392" r:id="rId16"/>
    <p:sldId id="393" r:id="rId17"/>
    <p:sldId id="394" r:id="rId18"/>
    <p:sldId id="1444" r:id="rId19"/>
    <p:sldId id="1449" r:id="rId20"/>
    <p:sldId id="348" r:id="rId21"/>
    <p:sldId id="349" r:id="rId22"/>
    <p:sldId id="388" r:id="rId23"/>
    <p:sldId id="389" r:id="rId24"/>
    <p:sldId id="345" r:id="rId25"/>
    <p:sldId id="369" r:id="rId26"/>
    <p:sldId id="371" r:id="rId27"/>
    <p:sldId id="395" r:id="rId28"/>
    <p:sldId id="1448" r:id="rId29"/>
    <p:sldId id="881" r:id="rId30"/>
    <p:sldId id="882" r:id="rId31"/>
    <p:sldId id="1447" r:id="rId32"/>
    <p:sldId id="1450" r:id="rId33"/>
    <p:sldId id="347" r:id="rId34"/>
    <p:sldId id="1451" r:id="rId35"/>
    <p:sldId id="1463" r:id="rId36"/>
    <p:sldId id="1464" r:id="rId37"/>
    <p:sldId id="1458" r:id="rId38"/>
    <p:sldId id="1390" r:id="rId39"/>
    <p:sldId id="1456" r:id="rId40"/>
    <p:sldId id="1457" r:id="rId41"/>
    <p:sldId id="1465" r:id="rId42"/>
    <p:sldId id="1393" r:id="rId43"/>
    <p:sldId id="1394" r:id="rId44"/>
    <p:sldId id="356" r:id="rId45"/>
    <p:sldId id="1461" r:id="rId46"/>
    <p:sldId id="1467" r:id="rId47"/>
    <p:sldId id="1497" r:id="rId48"/>
    <p:sldId id="1471" r:id="rId49"/>
    <p:sldId id="1398" r:id="rId50"/>
    <p:sldId id="1399" r:id="rId51"/>
    <p:sldId id="1476" r:id="rId52"/>
    <p:sldId id="380" r:id="rId53"/>
    <p:sldId id="1473" r:id="rId54"/>
    <p:sldId id="1474" r:id="rId55"/>
    <p:sldId id="372" r:id="rId56"/>
    <p:sldId id="1475" r:id="rId57"/>
    <p:sldId id="1400" r:id="rId58"/>
    <p:sldId id="1401" r:id="rId59"/>
    <p:sldId id="1403" r:id="rId60"/>
    <p:sldId id="1404" r:id="rId61"/>
    <p:sldId id="1498" r:id="rId62"/>
    <p:sldId id="846" r:id="rId63"/>
    <p:sldId id="364" r:id="rId64"/>
    <p:sldId id="366" r:id="rId65"/>
    <p:sldId id="367" r:id="rId66"/>
    <p:sldId id="374" r:id="rId67"/>
    <p:sldId id="399" r:id="rId68"/>
    <p:sldId id="375" r:id="rId69"/>
    <p:sldId id="376" r:id="rId70"/>
    <p:sldId id="1495" r:id="rId71"/>
    <p:sldId id="1489" r:id="rId72"/>
    <p:sldId id="407" r:id="rId73"/>
    <p:sldId id="906" r:id="rId74"/>
    <p:sldId id="408" r:id="rId75"/>
    <p:sldId id="1490" r:id="rId76"/>
    <p:sldId id="296" r:id="rId77"/>
    <p:sldId id="1256" r:id="rId78"/>
    <p:sldId id="1204" r:id="rId79"/>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Yaoxianbin (Stephen)" initials="Y(" lastIdx="9" clrIdx="3">
    <p:extLst>
      <p:ext uri="{19B8F6BF-5375-455C-9EA6-DF929625EA0E}">
        <p15:presenceInfo xmlns:p15="http://schemas.microsoft.com/office/powerpoint/2012/main" userId="S-1-5-21-147214757-305610072-1517763936-3159188" providerId="AD"/>
      </p:ext>
    </p:extLst>
  </p:cmAuthor>
  <p:cmAuthor id="4" name="liupengzjhw" initials="l" lastIdx="16" clrIdx="4">
    <p:extLst>
      <p:ext uri="{19B8F6BF-5375-455C-9EA6-DF929625EA0E}">
        <p15:presenceInfo xmlns:p15="http://schemas.microsoft.com/office/powerpoint/2012/main" userId="S-1-5-21-147214757-305610072-1517763936-53700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1C1"/>
    <a:srgbClr val="CCECFF"/>
    <a:srgbClr val="990000"/>
    <a:srgbClr val="FF0909"/>
    <a:srgbClr val="CF6B63"/>
    <a:srgbClr val="E7CCC7"/>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85573" autoAdjust="0"/>
  </p:normalViewPr>
  <p:slideViewPr>
    <p:cSldViewPr showGuides="1">
      <p:cViewPr varScale="1">
        <p:scale>
          <a:sx n="75" d="100"/>
          <a:sy n="75" d="100"/>
        </p:scale>
        <p:origin x="1046" y="48"/>
      </p:cViewPr>
      <p:guideLst/>
    </p:cSldViewPr>
  </p:slideViewPr>
  <p:notesTextViewPr>
    <p:cViewPr>
      <p:scale>
        <a:sx n="100" d="100"/>
        <a:sy n="100" d="100"/>
      </p:scale>
      <p:origin x="0" y="0"/>
    </p:cViewPr>
  </p:notesTextViewPr>
  <p:sorterViewPr>
    <p:cViewPr>
      <p:scale>
        <a:sx n="66" d="100"/>
        <a:sy n="66" d="100"/>
      </p:scale>
      <p:origin x="0" y="3576"/>
    </p:cViewPr>
  </p:sorterViewPr>
  <p:notesViewPr>
    <p:cSldViewPr showGuides="1">
      <p:cViewPr>
        <p:scale>
          <a:sx n="75" d="100"/>
          <a:sy n="75" d="100"/>
        </p:scale>
        <p:origin x="2292" y="-1674"/>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handoutMaster" Target="handoutMasters/handoutMaster1.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C861E4-8CFE-4F41-BAC4-1C5B22C72F35}" type="doc">
      <dgm:prSet loTypeId="urn:microsoft.com/office/officeart/2008/layout/HorizontalMultiLevelHierarchy" loCatId="hierarchy" qsTypeId="urn:microsoft.com/office/officeart/2005/8/quickstyle/simple5" qsCatId="simple" csTypeId="urn:microsoft.com/office/officeart/2005/8/colors/accent3_4" csCatId="accent3" phldr="1"/>
      <dgm:spPr/>
      <dgm:t>
        <a:bodyPr/>
        <a:lstStyle/>
        <a:p>
          <a:endParaRPr lang="zh-CN" altLang="en-US"/>
        </a:p>
      </dgm:t>
    </dgm:pt>
    <dgm:pt modelId="{1AB6A6ED-FB41-489E-A7AA-7D442D937B87}">
      <dgm:prSet phldrT="[文本]" custT="1"/>
      <dgm:spPr/>
      <dgm:t>
        <a:bodyPr vert="eaVert"/>
        <a:lstStyle/>
        <a:p>
          <a:r>
            <a:rPr lang="en-US" altLang="zh-CN" sz="2400" dirty="0">
              <a:solidFill>
                <a:schemeClr val="tx1"/>
              </a:solidFill>
              <a:latin typeface="微软雅黑" panose="020B0503020204020204" pitchFamily="34" charset="-122"/>
              <a:ea typeface="微软雅黑" panose="020B0503020204020204" pitchFamily="34" charset="-122"/>
            </a:rPr>
            <a:t>NDP</a:t>
          </a:r>
          <a:endParaRPr lang="zh-CN" altLang="en-US" sz="2400" dirty="0">
            <a:solidFill>
              <a:schemeClr val="tx1"/>
            </a:solidFill>
            <a:latin typeface="微软雅黑" panose="020B0503020204020204" pitchFamily="34" charset="-122"/>
            <a:ea typeface="微软雅黑" panose="020B0503020204020204" pitchFamily="34" charset="-122"/>
          </a:endParaRPr>
        </a:p>
      </dgm:t>
    </dgm:pt>
    <dgm:pt modelId="{544AAC05-4469-4D8A-B211-C985C1643002}" type="parTrans" cxnId="{52D8C5AB-1429-4C08-AE5D-107A6B325871}">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B95A4713-8824-4A23-A870-536B396D4BC9}" type="sibTrans" cxnId="{52D8C5AB-1429-4C08-AE5D-107A6B325871}">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A52D49F9-0FA7-41FD-ABC5-462671F3FD9F}">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路由器发现</a:t>
          </a:r>
        </a:p>
      </dgm:t>
    </dgm:pt>
    <dgm:pt modelId="{128B6EB8-A7B9-43E5-A47F-3ABFFB593B02}" type="parTrans" cxnId="{DB9B3F75-3063-4B7D-A183-10DAFECD7385}">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F0F65949-66DC-409C-8AD0-335B07D65AD5}" type="sibTrans" cxnId="{DB9B3F75-3063-4B7D-A183-10DAFECD7385}">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23B2F7A5-93DD-4D79-A436-7A3D5B8F9168}">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无状态自动配置</a:t>
          </a:r>
        </a:p>
      </dgm:t>
    </dgm:pt>
    <dgm:pt modelId="{333FB008-F409-4EAB-8A09-2C5D1A435F61}" type="parTrans" cxnId="{06DE7260-BD2A-4FD7-B25A-23A3F241F9DA}">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DFA6A57A-D717-4B73-A1A0-F76A1009E85A}" type="sibTrans" cxnId="{06DE7260-BD2A-4FD7-B25A-23A3F241F9DA}">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C17C9FCC-3268-416B-B3C3-8C8ED30F2DB7}">
      <dgm:prSet phldrT="[文本]"/>
      <dgm:spPr/>
      <dgm:t>
        <a:bodyPr/>
        <a:lstStyle/>
        <a:p>
          <a:r>
            <a:rPr lang="en-US" altLang="zh-CN" dirty="0">
              <a:solidFill>
                <a:schemeClr val="tx1"/>
              </a:solidFill>
              <a:latin typeface="微软雅黑" panose="020B0503020204020204" pitchFamily="34" charset="-122"/>
              <a:ea typeface="微软雅黑" panose="020B0503020204020204" pitchFamily="34" charset="-122"/>
            </a:rPr>
            <a:t>DAD</a:t>
          </a:r>
          <a:endParaRPr lang="zh-CN" altLang="en-US" dirty="0">
            <a:solidFill>
              <a:schemeClr val="tx1"/>
            </a:solidFill>
            <a:latin typeface="微软雅黑" panose="020B0503020204020204" pitchFamily="34" charset="-122"/>
            <a:ea typeface="微软雅黑" panose="020B0503020204020204" pitchFamily="34" charset="-122"/>
          </a:endParaRPr>
        </a:p>
      </dgm:t>
    </dgm:pt>
    <dgm:pt modelId="{BAB6B3F3-5175-4773-A5F5-4ABC2F7BEEC7}" type="parTrans" cxnId="{722BDEE5-37C4-45AC-8B1D-4C0A61665715}">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769D50C8-F974-4C72-AC4B-29A612C260A5}" type="sibTrans" cxnId="{722BDEE5-37C4-45AC-8B1D-4C0A61665715}">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F33F322C-FAFB-4F35-A306-798CC24DB1C6}">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地址解析</a:t>
          </a:r>
        </a:p>
      </dgm:t>
    </dgm:pt>
    <dgm:pt modelId="{FC43D61B-D5C0-47DA-BEC2-E8807851D7F2}" type="parTrans" cxnId="{9D49F581-0DFC-480C-9644-44D82CCCDC97}">
      <dgm:prSet/>
      <dgm:spPr>
        <a:ln>
          <a:solidFill>
            <a:schemeClr val="tx1">
              <a:lumMod val="65000"/>
              <a:lumOff val="35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CA8D9AD3-57DF-47E9-9BD8-9E1D0429B84A}" type="sibTrans" cxnId="{9D49F581-0DFC-480C-9644-44D82CCCDC97}">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6EBB5FAB-EBBC-4751-867A-0348485868BC}">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邻居状态跟踪</a:t>
          </a:r>
        </a:p>
      </dgm:t>
    </dgm:pt>
    <dgm:pt modelId="{11DF5A85-7868-48FD-AEA6-AC658A9689DB}" type="parTrans" cxnId="{8E6F1CA0-567D-4CFA-BAC2-50A71134FC58}">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756745C6-279E-42BE-B16D-DCFB0C2E27B4}" type="sibTrans" cxnId="{8E6F1CA0-567D-4CFA-BAC2-50A71134FC58}">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EBFD14A7-BECF-4562-AFC0-8D9F2C339D87}">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前缀重编址</a:t>
          </a:r>
        </a:p>
      </dgm:t>
    </dgm:pt>
    <dgm:pt modelId="{86E9BADA-03B6-46F0-B4CE-2EE48A11DA07}" type="parTrans" cxnId="{18A57D8C-F914-442F-BBE9-A29A3DE68919}">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0B02A459-E056-4FF7-89D9-81C21552E2A8}" type="sibTrans" cxnId="{18A57D8C-F914-442F-BBE9-A29A3DE68919}">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497BE44F-22ED-4D47-B207-B74D50370023}">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路由重定向</a:t>
          </a:r>
        </a:p>
      </dgm:t>
    </dgm:pt>
    <dgm:pt modelId="{CC05A22C-2CBB-4F5C-A83E-9BC35151D491}" type="parTrans" cxnId="{4F21AAF2-BEDA-483C-9B6F-05481D2503AF}">
      <dgm:prSet/>
      <dgm:spPr>
        <a:ln>
          <a:solidFill>
            <a:schemeClr val="tx1">
              <a:lumMod val="50000"/>
              <a:lumOff val="50000"/>
            </a:schemeClr>
          </a:solidFill>
        </a:ln>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6BE51B3C-49A5-4DEE-B8E4-EAF30FE4857D}" type="sibTrans" cxnId="{4F21AAF2-BEDA-483C-9B6F-05481D2503AF}">
      <dgm:prSet/>
      <dgm:spPr/>
      <dgm:t>
        <a:bodyPr/>
        <a:lstStyle/>
        <a:p>
          <a:endParaRPr lang="zh-CN" altLang="en-US">
            <a:solidFill>
              <a:schemeClr val="tx1"/>
            </a:solidFill>
            <a:latin typeface="微软雅黑" panose="020B0503020204020204" pitchFamily="34" charset="-122"/>
            <a:ea typeface="微软雅黑" panose="020B0503020204020204" pitchFamily="34" charset="-122"/>
          </a:endParaRPr>
        </a:p>
      </dgm:t>
    </dgm:pt>
    <dgm:pt modelId="{0281C841-35CF-43B7-A7D8-3A5E3311E8F4}" type="pres">
      <dgm:prSet presAssocID="{2AC861E4-8CFE-4F41-BAC4-1C5B22C72F35}" presName="Name0" presStyleCnt="0">
        <dgm:presLayoutVars>
          <dgm:chPref val="1"/>
          <dgm:dir/>
          <dgm:animOne val="branch"/>
          <dgm:animLvl val="lvl"/>
          <dgm:resizeHandles val="exact"/>
        </dgm:presLayoutVars>
      </dgm:prSet>
      <dgm:spPr/>
    </dgm:pt>
    <dgm:pt modelId="{A6129C68-C240-4BC2-A3C1-CEC81625F091}" type="pres">
      <dgm:prSet presAssocID="{1AB6A6ED-FB41-489E-A7AA-7D442D937B87}" presName="root1" presStyleCnt="0"/>
      <dgm:spPr/>
    </dgm:pt>
    <dgm:pt modelId="{4E5B55B9-3A07-4276-9EC6-BE38577301C5}" type="pres">
      <dgm:prSet presAssocID="{1AB6A6ED-FB41-489E-A7AA-7D442D937B87}" presName="LevelOneTextNode" presStyleLbl="node0" presStyleIdx="0" presStyleCnt="1" custScaleX="194481" custScaleY="16204" custLinFactX="-50742" custLinFactNeighborX="-100000" custLinFactNeighborY="-378">
        <dgm:presLayoutVars>
          <dgm:chPref val="3"/>
        </dgm:presLayoutVars>
      </dgm:prSet>
      <dgm:spPr/>
    </dgm:pt>
    <dgm:pt modelId="{118902EF-144D-48A4-A609-F39C644D6F54}" type="pres">
      <dgm:prSet presAssocID="{1AB6A6ED-FB41-489E-A7AA-7D442D937B87}" presName="level2hierChild" presStyleCnt="0"/>
      <dgm:spPr/>
    </dgm:pt>
    <dgm:pt modelId="{143556FC-58FF-4B9C-B4C0-FD64E8886F94}" type="pres">
      <dgm:prSet presAssocID="{128B6EB8-A7B9-43E5-A47F-3ABFFB593B02}" presName="conn2-1" presStyleLbl="parChTrans1D2" presStyleIdx="0" presStyleCnt="7"/>
      <dgm:spPr/>
    </dgm:pt>
    <dgm:pt modelId="{4F41F98C-C9F3-412D-8231-A93C9B2D8402}" type="pres">
      <dgm:prSet presAssocID="{128B6EB8-A7B9-43E5-A47F-3ABFFB593B02}" presName="connTx" presStyleLbl="parChTrans1D2" presStyleIdx="0" presStyleCnt="7"/>
      <dgm:spPr/>
    </dgm:pt>
    <dgm:pt modelId="{A8F49FD3-9654-4E2F-AA88-A4A4B4D8909D}" type="pres">
      <dgm:prSet presAssocID="{A52D49F9-0FA7-41FD-ABC5-462671F3FD9F}" presName="root2" presStyleCnt="0"/>
      <dgm:spPr/>
    </dgm:pt>
    <dgm:pt modelId="{DAFE5567-09CC-4B58-9168-1CEEF25EF9B9}" type="pres">
      <dgm:prSet presAssocID="{A52D49F9-0FA7-41FD-ABC5-462671F3FD9F}" presName="LevelTwoTextNode" presStyleLbl="node2" presStyleIdx="0" presStyleCnt="7">
        <dgm:presLayoutVars>
          <dgm:chPref val="3"/>
        </dgm:presLayoutVars>
      </dgm:prSet>
      <dgm:spPr/>
    </dgm:pt>
    <dgm:pt modelId="{0DE69AA1-62C1-4E29-8984-A5839486C355}" type="pres">
      <dgm:prSet presAssocID="{A52D49F9-0FA7-41FD-ABC5-462671F3FD9F}" presName="level3hierChild" presStyleCnt="0"/>
      <dgm:spPr/>
    </dgm:pt>
    <dgm:pt modelId="{2BB5009B-DD8A-42F5-B130-FAA718D950B0}" type="pres">
      <dgm:prSet presAssocID="{333FB008-F409-4EAB-8A09-2C5D1A435F61}" presName="conn2-1" presStyleLbl="parChTrans1D2" presStyleIdx="1" presStyleCnt="7"/>
      <dgm:spPr/>
    </dgm:pt>
    <dgm:pt modelId="{D6EF74AE-D8CB-41F9-B692-50DA588EA539}" type="pres">
      <dgm:prSet presAssocID="{333FB008-F409-4EAB-8A09-2C5D1A435F61}" presName="connTx" presStyleLbl="parChTrans1D2" presStyleIdx="1" presStyleCnt="7"/>
      <dgm:spPr/>
    </dgm:pt>
    <dgm:pt modelId="{CA899E66-3437-4E3F-A55B-FA82C13B88C5}" type="pres">
      <dgm:prSet presAssocID="{23B2F7A5-93DD-4D79-A436-7A3D5B8F9168}" presName="root2" presStyleCnt="0"/>
      <dgm:spPr/>
    </dgm:pt>
    <dgm:pt modelId="{C673E92D-4BD6-4E41-BBAA-D6D570D285C6}" type="pres">
      <dgm:prSet presAssocID="{23B2F7A5-93DD-4D79-A436-7A3D5B8F9168}" presName="LevelTwoTextNode" presStyleLbl="node2" presStyleIdx="1" presStyleCnt="7">
        <dgm:presLayoutVars>
          <dgm:chPref val="3"/>
        </dgm:presLayoutVars>
      </dgm:prSet>
      <dgm:spPr/>
    </dgm:pt>
    <dgm:pt modelId="{D3885AD2-3178-4F50-A04A-D603AD6D409C}" type="pres">
      <dgm:prSet presAssocID="{23B2F7A5-93DD-4D79-A436-7A3D5B8F9168}" presName="level3hierChild" presStyleCnt="0"/>
      <dgm:spPr/>
    </dgm:pt>
    <dgm:pt modelId="{9188CB9B-B846-4E33-9AD3-9A72D811ADF4}" type="pres">
      <dgm:prSet presAssocID="{BAB6B3F3-5175-4773-A5F5-4ABC2F7BEEC7}" presName="conn2-1" presStyleLbl="parChTrans1D2" presStyleIdx="2" presStyleCnt="7"/>
      <dgm:spPr/>
    </dgm:pt>
    <dgm:pt modelId="{21BC1848-32CE-4ABB-87B1-D1B4A4BB37D5}" type="pres">
      <dgm:prSet presAssocID="{BAB6B3F3-5175-4773-A5F5-4ABC2F7BEEC7}" presName="connTx" presStyleLbl="parChTrans1D2" presStyleIdx="2" presStyleCnt="7"/>
      <dgm:spPr/>
    </dgm:pt>
    <dgm:pt modelId="{6DE72B34-01E5-4073-9953-CA1D7049A1EA}" type="pres">
      <dgm:prSet presAssocID="{C17C9FCC-3268-416B-B3C3-8C8ED30F2DB7}" presName="root2" presStyleCnt="0"/>
      <dgm:spPr/>
    </dgm:pt>
    <dgm:pt modelId="{475BE16D-5177-402C-A66E-65521B6A47EC}" type="pres">
      <dgm:prSet presAssocID="{C17C9FCC-3268-416B-B3C3-8C8ED30F2DB7}" presName="LevelTwoTextNode" presStyleLbl="node2" presStyleIdx="2" presStyleCnt="7">
        <dgm:presLayoutVars>
          <dgm:chPref val="3"/>
        </dgm:presLayoutVars>
      </dgm:prSet>
      <dgm:spPr/>
    </dgm:pt>
    <dgm:pt modelId="{FECDBBC9-E5AF-4CB2-AD3D-6913D840D34B}" type="pres">
      <dgm:prSet presAssocID="{C17C9FCC-3268-416B-B3C3-8C8ED30F2DB7}" presName="level3hierChild" presStyleCnt="0"/>
      <dgm:spPr/>
    </dgm:pt>
    <dgm:pt modelId="{1B1D6F7C-45D0-4A92-A7AA-60C11180AEDB}" type="pres">
      <dgm:prSet presAssocID="{FC43D61B-D5C0-47DA-BEC2-E8807851D7F2}" presName="conn2-1" presStyleLbl="parChTrans1D2" presStyleIdx="3" presStyleCnt="7"/>
      <dgm:spPr/>
    </dgm:pt>
    <dgm:pt modelId="{D0087FCD-C877-4BCE-99FF-8F2C4245D0FC}" type="pres">
      <dgm:prSet presAssocID="{FC43D61B-D5C0-47DA-BEC2-E8807851D7F2}" presName="connTx" presStyleLbl="parChTrans1D2" presStyleIdx="3" presStyleCnt="7"/>
      <dgm:spPr/>
    </dgm:pt>
    <dgm:pt modelId="{46E8BC4B-73A1-458E-9BD3-698A12B7711B}" type="pres">
      <dgm:prSet presAssocID="{F33F322C-FAFB-4F35-A306-798CC24DB1C6}" presName="root2" presStyleCnt="0"/>
      <dgm:spPr/>
    </dgm:pt>
    <dgm:pt modelId="{AE17AC04-BD35-4E53-BA8B-E802574F7012}" type="pres">
      <dgm:prSet presAssocID="{F33F322C-FAFB-4F35-A306-798CC24DB1C6}" presName="LevelTwoTextNode" presStyleLbl="node2" presStyleIdx="3" presStyleCnt="7">
        <dgm:presLayoutVars>
          <dgm:chPref val="3"/>
        </dgm:presLayoutVars>
      </dgm:prSet>
      <dgm:spPr/>
    </dgm:pt>
    <dgm:pt modelId="{C77490C2-91A9-4A18-9FAE-7D8B4996D416}" type="pres">
      <dgm:prSet presAssocID="{F33F322C-FAFB-4F35-A306-798CC24DB1C6}" presName="level3hierChild" presStyleCnt="0"/>
      <dgm:spPr/>
    </dgm:pt>
    <dgm:pt modelId="{1FA0FDE6-2ACF-4611-9680-B754B220067D}" type="pres">
      <dgm:prSet presAssocID="{11DF5A85-7868-48FD-AEA6-AC658A9689DB}" presName="conn2-1" presStyleLbl="parChTrans1D2" presStyleIdx="4" presStyleCnt="7"/>
      <dgm:spPr/>
    </dgm:pt>
    <dgm:pt modelId="{F1BB4973-06EF-42B4-9D2E-1743CB6F58C9}" type="pres">
      <dgm:prSet presAssocID="{11DF5A85-7868-48FD-AEA6-AC658A9689DB}" presName="connTx" presStyleLbl="parChTrans1D2" presStyleIdx="4" presStyleCnt="7"/>
      <dgm:spPr/>
    </dgm:pt>
    <dgm:pt modelId="{AAF53290-C3BC-45A9-BBFE-8A114807F87D}" type="pres">
      <dgm:prSet presAssocID="{6EBB5FAB-EBBC-4751-867A-0348485868BC}" presName="root2" presStyleCnt="0"/>
      <dgm:spPr/>
    </dgm:pt>
    <dgm:pt modelId="{7472364D-EC21-4286-A3F7-257F6FFA04B8}" type="pres">
      <dgm:prSet presAssocID="{6EBB5FAB-EBBC-4751-867A-0348485868BC}" presName="LevelTwoTextNode" presStyleLbl="node2" presStyleIdx="4" presStyleCnt="7">
        <dgm:presLayoutVars>
          <dgm:chPref val="3"/>
        </dgm:presLayoutVars>
      </dgm:prSet>
      <dgm:spPr/>
    </dgm:pt>
    <dgm:pt modelId="{1EE07590-FA5A-4D48-8794-EB49603C63D3}" type="pres">
      <dgm:prSet presAssocID="{6EBB5FAB-EBBC-4751-867A-0348485868BC}" presName="level3hierChild" presStyleCnt="0"/>
      <dgm:spPr/>
    </dgm:pt>
    <dgm:pt modelId="{1BDF4EF3-8373-4EB4-A566-F77B7FB46498}" type="pres">
      <dgm:prSet presAssocID="{86E9BADA-03B6-46F0-B4CE-2EE48A11DA07}" presName="conn2-1" presStyleLbl="parChTrans1D2" presStyleIdx="5" presStyleCnt="7"/>
      <dgm:spPr/>
    </dgm:pt>
    <dgm:pt modelId="{9DB76A85-94D9-44E0-9E0B-09A87C849E47}" type="pres">
      <dgm:prSet presAssocID="{86E9BADA-03B6-46F0-B4CE-2EE48A11DA07}" presName="connTx" presStyleLbl="parChTrans1D2" presStyleIdx="5" presStyleCnt="7"/>
      <dgm:spPr/>
    </dgm:pt>
    <dgm:pt modelId="{F18BC7C2-6261-4FA0-A972-444611E58D2E}" type="pres">
      <dgm:prSet presAssocID="{EBFD14A7-BECF-4562-AFC0-8D9F2C339D87}" presName="root2" presStyleCnt="0"/>
      <dgm:spPr/>
    </dgm:pt>
    <dgm:pt modelId="{FE666598-2EB5-410E-85BE-F7748EC93CF1}" type="pres">
      <dgm:prSet presAssocID="{EBFD14A7-BECF-4562-AFC0-8D9F2C339D87}" presName="LevelTwoTextNode" presStyleLbl="node2" presStyleIdx="5" presStyleCnt="7">
        <dgm:presLayoutVars>
          <dgm:chPref val="3"/>
        </dgm:presLayoutVars>
      </dgm:prSet>
      <dgm:spPr/>
    </dgm:pt>
    <dgm:pt modelId="{9792748D-AD23-4E41-AF1A-B5E13CDA2787}" type="pres">
      <dgm:prSet presAssocID="{EBFD14A7-BECF-4562-AFC0-8D9F2C339D87}" presName="level3hierChild" presStyleCnt="0"/>
      <dgm:spPr/>
    </dgm:pt>
    <dgm:pt modelId="{ADA36C0B-D2A0-411E-97FC-A6CA0CBF934B}" type="pres">
      <dgm:prSet presAssocID="{CC05A22C-2CBB-4F5C-A83E-9BC35151D491}" presName="conn2-1" presStyleLbl="parChTrans1D2" presStyleIdx="6" presStyleCnt="7"/>
      <dgm:spPr/>
    </dgm:pt>
    <dgm:pt modelId="{84C60A90-0216-40FC-8C11-1B03DE1FFF32}" type="pres">
      <dgm:prSet presAssocID="{CC05A22C-2CBB-4F5C-A83E-9BC35151D491}" presName="connTx" presStyleLbl="parChTrans1D2" presStyleIdx="6" presStyleCnt="7"/>
      <dgm:spPr/>
    </dgm:pt>
    <dgm:pt modelId="{3994F511-9BA2-402A-A199-FD07E9BC7A85}" type="pres">
      <dgm:prSet presAssocID="{497BE44F-22ED-4D47-B207-B74D50370023}" presName="root2" presStyleCnt="0"/>
      <dgm:spPr/>
    </dgm:pt>
    <dgm:pt modelId="{044A4B73-FBC4-4359-9011-D535C2EAE29A}" type="pres">
      <dgm:prSet presAssocID="{497BE44F-22ED-4D47-B207-B74D50370023}" presName="LevelTwoTextNode" presStyleLbl="node2" presStyleIdx="6" presStyleCnt="7">
        <dgm:presLayoutVars>
          <dgm:chPref val="3"/>
        </dgm:presLayoutVars>
      </dgm:prSet>
      <dgm:spPr/>
    </dgm:pt>
    <dgm:pt modelId="{CE240866-A401-4EC6-BEC4-13355F6A7AA8}" type="pres">
      <dgm:prSet presAssocID="{497BE44F-22ED-4D47-B207-B74D50370023}" presName="level3hierChild" presStyleCnt="0"/>
      <dgm:spPr/>
    </dgm:pt>
  </dgm:ptLst>
  <dgm:cxnLst>
    <dgm:cxn modelId="{83C02821-B5CC-40A6-8E1E-95659EDD7591}" type="presOf" srcId="{F33F322C-FAFB-4F35-A306-798CC24DB1C6}" destId="{AE17AC04-BD35-4E53-BA8B-E802574F7012}" srcOrd="0" destOrd="0" presId="urn:microsoft.com/office/officeart/2008/layout/HorizontalMultiLevelHierarchy"/>
    <dgm:cxn modelId="{1A923923-F997-4F6C-B8C3-8B9B26CBF53A}" type="presOf" srcId="{333FB008-F409-4EAB-8A09-2C5D1A435F61}" destId="{2BB5009B-DD8A-42F5-B130-FAA718D950B0}" srcOrd="0" destOrd="0" presId="urn:microsoft.com/office/officeart/2008/layout/HorizontalMultiLevelHierarchy"/>
    <dgm:cxn modelId="{06DE7260-BD2A-4FD7-B25A-23A3F241F9DA}" srcId="{1AB6A6ED-FB41-489E-A7AA-7D442D937B87}" destId="{23B2F7A5-93DD-4D79-A436-7A3D5B8F9168}" srcOrd="1" destOrd="0" parTransId="{333FB008-F409-4EAB-8A09-2C5D1A435F61}" sibTransId="{DFA6A57A-D717-4B73-A1A0-F76A1009E85A}"/>
    <dgm:cxn modelId="{E8491344-84E7-46F7-A591-C2D8E78C748B}" type="presOf" srcId="{C17C9FCC-3268-416B-B3C3-8C8ED30F2DB7}" destId="{475BE16D-5177-402C-A66E-65521B6A47EC}" srcOrd="0" destOrd="0" presId="urn:microsoft.com/office/officeart/2008/layout/HorizontalMultiLevelHierarchy"/>
    <dgm:cxn modelId="{A90E7864-305A-40B7-B5EE-3FB173613183}" type="presOf" srcId="{11DF5A85-7868-48FD-AEA6-AC658A9689DB}" destId="{F1BB4973-06EF-42B4-9D2E-1743CB6F58C9}" srcOrd="1" destOrd="0" presId="urn:microsoft.com/office/officeart/2008/layout/HorizontalMultiLevelHierarchy"/>
    <dgm:cxn modelId="{235BA944-05E5-4593-9FA3-CCA8900C7E95}" type="presOf" srcId="{6EBB5FAB-EBBC-4751-867A-0348485868BC}" destId="{7472364D-EC21-4286-A3F7-257F6FFA04B8}" srcOrd="0" destOrd="0" presId="urn:microsoft.com/office/officeart/2008/layout/HorizontalMultiLevelHierarchy"/>
    <dgm:cxn modelId="{68229365-920E-4B69-9C1C-3A5ED9BA266F}" type="presOf" srcId="{11DF5A85-7868-48FD-AEA6-AC658A9689DB}" destId="{1FA0FDE6-2ACF-4611-9680-B754B220067D}" srcOrd="0" destOrd="0" presId="urn:microsoft.com/office/officeart/2008/layout/HorizontalMultiLevelHierarchy"/>
    <dgm:cxn modelId="{DB9B3F75-3063-4B7D-A183-10DAFECD7385}" srcId="{1AB6A6ED-FB41-489E-A7AA-7D442D937B87}" destId="{A52D49F9-0FA7-41FD-ABC5-462671F3FD9F}" srcOrd="0" destOrd="0" parTransId="{128B6EB8-A7B9-43E5-A47F-3ABFFB593B02}" sibTransId="{F0F65949-66DC-409C-8AD0-335B07D65AD5}"/>
    <dgm:cxn modelId="{22D9D175-09AF-4595-AADB-E875C8CB6119}" type="presOf" srcId="{BAB6B3F3-5175-4773-A5F5-4ABC2F7BEEC7}" destId="{21BC1848-32CE-4ABB-87B1-D1B4A4BB37D5}" srcOrd="1" destOrd="0" presId="urn:microsoft.com/office/officeart/2008/layout/HorizontalMultiLevelHierarchy"/>
    <dgm:cxn modelId="{805DCA59-BB40-4F98-8EB8-08B2C658F1EA}" type="presOf" srcId="{86E9BADA-03B6-46F0-B4CE-2EE48A11DA07}" destId="{1BDF4EF3-8373-4EB4-A566-F77B7FB46498}" srcOrd="0" destOrd="0" presId="urn:microsoft.com/office/officeart/2008/layout/HorizontalMultiLevelHierarchy"/>
    <dgm:cxn modelId="{9D49F581-0DFC-480C-9644-44D82CCCDC97}" srcId="{1AB6A6ED-FB41-489E-A7AA-7D442D937B87}" destId="{F33F322C-FAFB-4F35-A306-798CC24DB1C6}" srcOrd="3" destOrd="0" parTransId="{FC43D61B-D5C0-47DA-BEC2-E8807851D7F2}" sibTransId="{CA8D9AD3-57DF-47E9-9BD8-9E1D0429B84A}"/>
    <dgm:cxn modelId="{A5F89483-0512-466A-A819-3EAF64D11198}" type="presOf" srcId="{497BE44F-22ED-4D47-B207-B74D50370023}" destId="{044A4B73-FBC4-4359-9011-D535C2EAE29A}" srcOrd="0" destOrd="0" presId="urn:microsoft.com/office/officeart/2008/layout/HorizontalMultiLevelHierarchy"/>
    <dgm:cxn modelId="{A8FCC183-DD1B-4E8C-B7DC-B06E4355811D}" type="presOf" srcId="{EBFD14A7-BECF-4562-AFC0-8D9F2C339D87}" destId="{FE666598-2EB5-410E-85BE-F7748EC93CF1}" srcOrd="0" destOrd="0" presId="urn:microsoft.com/office/officeart/2008/layout/HorizontalMultiLevelHierarchy"/>
    <dgm:cxn modelId="{28334A8A-46A8-4C8E-80B4-5777C3DFE73E}" type="presOf" srcId="{1AB6A6ED-FB41-489E-A7AA-7D442D937B87}" destId="{4E5B55B9-3A07-4276-9EC6-BE38577301C5}" srcOrd="0" destOrd="0" presId="urn:microsoft.com/office/officeart/2008/layout/HorizontalMultiLevelHierarchy"/>
    <dgm:cxn modelId="{18A57D8C-F914-442F-BBE9-A29A3DE68919}" srcId="{1AB6A6ED-FB41-489E-A7AA-7D442D937B87}" destId="{EBFD14A7-BECF-4562-AFC0-8D9F2C339D87}" srcOrd="5" destOrd="0" parTransId="{86E9BADA-03B6-46F0-B4CE-2EE48A11DA07}" sibTransId="{0B02A459-E056-4FF7-89D9-81C21552E2A8}"/>
    <dgm:cxn modelId="{1EAE2099-D2B3-4F3C-A65C-EBD9F46D099E}" type="presOf" srcId="{23B2F7A5-93DD-4D79-A436-7A3D5B8F9168}" destId="{C673E92D-4BD6-4E41-BBAA-D6D570D285C6}" srcOrd="0" destOrd="0" presId="urn:microsoft.com/office/officeart/2008/layout/HorizontalMultiLevelHierarchy"/>
    <dgm:cxn modelId="{8E6F1CA0-567D-4CFA-BAC2-50A71134FC58}" srcId="{1AB6A6ED-FB41-489E-A7AA-7D442D937B87}" destId="{6EBB5FAB-EBBC-4751-867A-0348485868BC}" srcOrd="4" destOrd="0" parTransId="{11DF5A85-7868-48FD-AEA6-AC658A9689DB}" sibTransId="{756745C6-279E-42BE-B16D-DCFB0C2E27B4}"/>
    <dgm:cxn modelId="{C84A62A6-D8BC-4A1D-B58A-D4F313726154}" type="presOf" srcId="{CC05A22C-2CBB-4F5C-A83E-9BC35151D491}" destId="{84C60A90-0216-40FC-8C11-1B03DE1FFF32}" srcOrd="1" destOrd="0" presId="urn:microsoft.com/office/officeart/2008/layout/HorizontalMultiLevelHierarchy"/>
    <dgm:cxn modelId="{52D8C5AB-1429-4C08-AE5D-107A6B325871}" srcId="{2AC861E4-8CFE-4F41-BAC4-1C5B22C72F35}" destId="{1AB6A6ED-FB41-489E-A7AA-7D442D937B87}" srcOrd="0" destOrd="0" parTransId="{544AAC05-4469-4D8A-B211-C985C1643002}" sibTransId="{B95A4713-8824-4A23-A870-536B396D4BC9}"/>
    <dgm:cxn modelId="{A98D6CBC-ED60-4914-8622-01C9C0750408}" type="presOf" srcId="{CC05A22C-2CBB-4F5C-A83E-9BC35151D491}" destId="{ADA36C0B-D2A0-411E-97FC-A6CA0CBF934B}" srcOrd="0" destOrd="0" presId="urn:microsoft.com/office/officeart/2008/layout/HorizontalMultiLevelHierarchy"/>
    <dgm:cxn modelId="{5C9AFDCE-6C81-441F-B4E3-3B7AF7C8172A}" type="presOf" srcId="{333FB008-F409-4EAB-8A09-2C5D1A435F61}" destId="{D6EF74AE-D8CB-41F9-B692-50DA588EA539}" srcOrd="1" destOrd="0" presId="urn:microsoft.com/office/officeart/2008/layout/HorizontalMultiLevelHierarchy"/>
    <dgm:cxn modelId="{D8ED88E0-61F8-4467-A819-481B14D843E8}" type="presOf" srcId="{128B6EB8-A7B9-43E5-A47F-3ABFFB593B02}" destId="{143556FC-58FF-4B9C-B4C0-FD64E8886F94}" srcOrd="0" destOrd="0" presId="urn:microsoft.com/office/officeart/2008/layout/HorizontalMultiLevelHierarchy"/>
    <dgm:cxn modelId="{722BDEE5-37C4-45AC-8B1D-4C0A61665715}" srcId="{1AB6A6ED-FB41-489E-A7AA-7D442D937B87}" destId="{C17C9FCC-3268-416B-B3C3-8C8ED30F2DB7}" srcOrd="2" destOrd="0" parTransId="{BAB6B3F3-5175-4773-A5F5-4ABC2F7BEEC7}" sibTransId="{769D50C8-F974-4C72-AC4B-29A612C260A5}"/>
    <dgm:cxn modelId="{83EAF1E5-59AD-409A-B129-55C32DC70F52}" type="presOf" srcId="{FC43D61B-D5C0-47DA-BEC2-E8807851D7F2}" destId="{D0087FCD-C877-4BCE-99FF-8F2C4245D0FC}" srcOrd="1" destOrd="0" presId="urn:microsoft.com/office/officeart/2008/layout/HorizontalMultiLevelHierarchy"/>
    <dgm:cxn modelId="{194BC8EC-F8BA-4FD5-B2A7-3ED60639026A}" type="presOf" srcId="{FC43D61B-D5C0-47DA-BEC2-E8807851D7F2}" destId="{1B1D6F7C-45D0-4A92-A7AA-60C11180AEDB}" srcOrd="0" destOrd="0" presId="urn:microsoft.com/office/officeart/2008/layout/HorizontalMultiLevelHierarchy"/>
    <dgm:cxn modelId="{39E319EF-B96F-4092-92AC-1D27AF75A8AB}" type="presOf" srcId="{BAB6B3F3-5175-4773-A5F5-4ABC2F7BEEC7}" destId="{9188CB9B-B846-4E33-9AD3-9A72D811ADF4}" srcOrd="0" destOrd="0" presId="urn:microsoft.com/office/officeart/2008/layout/HorizontalMultiLevelHierarchy"/>
    <dgm:cxn modelId="{C6CE27F0-3BE0-475B-83C2-393DAA142C66}" type="presOf" srcId="{2AC861E4-8CFE-4F41-BAC4-1C5B22C72F35}" destId="{0281C841-35CF-43B7-A7D8-3A5E3311E8F4}" srcOrd="0" destOrd="0" presId="urn:microsoft.com/office/officeart/2008/layout/HorizontalMultiLevelHierarchy"/>
    <dgm:cxn modelId="{7A80E2F0-062C-42E7-9F40-534F650ECCB0}" type="presOf" srcId="{A52D49F9-0FA7-41FD-ABC5-462671F3FD9F}" destId="{DAFE5567-09CC-4B58-9168-1CEEF25EF9B9}" srcOrd="0" destOrd="0" presId="urn:microsoft.com/office/officeart/2008/layout/HorizontalMultiLevelHierarchy"/>
    <dgm:cxn modelId="{4F21AAF2-BEDA-483C-9B6F-05481D2503AF}" srcId="{1AB6A6ED-FB41-489E-A7AA-7D442D937B87}" destId="{497BE44F-22ED-4D47-B207-B74D50370023}" srcOrd="6" destOrd="0" parTransId="{CC05A22C-2CBB-4F5C-A83E-9BC35151D491}" sibTransId="{6BE51B3C-49A5-4DEE-B8E4-EAF30FE4857D}"/>
    <dgm:cxn modelId="{467B41FD-1691-4387-A591-ECDA641525DB}" type="presOf" srcId="{86E9BADA-03B6-46F0-B4CE-2EE48A11DA07}" destId="{9DB76A85-94D9-44E0-9E0B-09A87C849E47}" srcOrd="1" destOrd="0" presId="urn:microsoft.com/office/officeart/2008/layout/HorizontalMultiLevelHierarchy"/>
    <dgm:cxn modelId="{080BC6FD-F3A8-4DCB-8067-2C3689E7BCEA}" type="presOf" srcId="{128B6EB8-A7B9-43E5-A47F-3ABFFB593B02}" destId="{4F41F98C-C9F3-412D-8231-A93C9B2D8402}" srcOrd="1" destOrd="0" presId="urn:microsoft.com/office/officeart/2008/layout/HorizontalMultiLevelHierarchy"/>
    <dgm:cxn modelId="{CFB607C2-EE09-4C3B-950B-CD0327C2D11C}" type="presParOf" srcId="{0281C841-35CF-43B7-A7D8-3A5E3311E8F4}" destId="{A6129C68-C240-4BC2-A3C1-CEC81625F091}" srcOrd="0" destOrd="0" presId="urn:microsoft.com/office/officeart/2008/layout/HorizontalMultiLevelHierarchy"/>
    <dgm:cxn modelId="{7B552AD3-42B0-41D8-B421-A34E785D41D2}" type="presParOf" srcId="{A6129C68-C240-4BC2-A3C1-CEC81625F091}" destId="{4E5B55B9-3A07-4276-9EC6-BE38577301C5}" srcOrd="0" destOrd="0" presId="urn:microsoft.com/office/officeart/2008/layout/HorizontalMultiLevelHierarchy"/>
    <dgm:cxn modelId="{0C188CEC-D769-4984-9C6C-40814D9055B2}" type="presParOf" srcId="{A6129C68-C240-4BC2-A3C1-CEC81625F091}" destId="{118902EF-144D-48A4-A609-F39C644D6F54}" srcOrd="1" destOrd="0" presId="urn:microsoft.com/office/officeart/2008/layout/HorizontalMultiLevelHierarchy"/>
    <dgm:cxn modelId="{A2EFF509-AB5C-4267-A662-80E7E1DE3AEA}" type="presParOf" srcId="{118902EF-144D-48A4-A609-F39C644D6F54}" destId="{143556FC-58FF-4B9C-B4C0-FD64E8886F94}" srcOrd="0" destOrd="0" presId="urn:microsoft.com/office/officeart/2008/layout/HorizontalMultiLevelHierarchy"/>
    <dgm:cxn modelId="{82F44138-A479-4F72-BF2D-6CB462A883A2}" type="presParOf" srcId="{143556FC-58FF-4B9C-B4C0-FD64E8886F94}" destId="{4F41F98C-C9F3-412D-8231-A93C9B2D8402}" srcOrd="0" destOrd="0" presId="urn:microsoft.com/office/officeart/2008/layout/HorizontalMultiLevelHierarchy"/>
    <dgm:cxn modelId="{C8516190-23A4-49D1-BCA9-0767EFCCD69F}" type="presParOf" srcId="{118902EF-144D-48A4-A609-F39C644D6F54}" destId="{A8F49FD3-9654-4E2F-AA88-A4A4B4D8909D}" srcOrd="1" destOrd="0" presId="urn:microsoft.com/office/officeart/2008/layout/HorizontalMultiLevelHierarchy"/>
    <dgm:cxn modelId="{79AFBE0C-1F5D-461C-9889-0C4D2864684C}" type="presParOf" srcId="{A8F49FD3-9654-4E2F-AA88-A4A4B4D8909D}" destId="{DAFE5567-09CC-4B58-9168-1CEEF25EF9B9}" srcOrd="0" destOrd="0" presId="urn:microsoft.com/office/officeart/2008/layout/HorizontalMultiLevelHierarchy"/>
    <dgm:cxn modelId="{96C12A38-F000-4920-9CFF-2CC76BE14ADA}" type="presParOf" srcId="{A8F49FD3-9654-4E2F-AA88-A4A4B4D8909D}" destId="{0DE69AA1-62C1-4E29-8984-A5839486C355}" srcOrd="1" destOrd="0" presId="urn:microsoft.com/office/officeart/2008/layout/HorizontalMultiLevelHierarchy"/>
    <dgm:cxn modelId="{87FBB31F-2665-4B21-9F02-42A181EF4380}" type="presParOf" srcId="{118902EF-144D-48A4-A609-F39C644D6F54}" destId="{2BB5009B-DD8A-42F5-B130-FAA718D950B0}" srcOrd="2" destOrd="0" presId="urn:microsoft.com/office/officeart/2008/layout/HorizontalMultiLevelHierarchy"/>
    <dgm:cxn modelId="{D3E2B7AD-564A-410D-9229-52DDD2BF83B4}" type="presParOf" srcId="{2BB5009B-DD8A-42F5-B130-FAA718D950B0}" destId="{D6EF74AE-D8CB-41F9-B692-50DA588EA539}" srcOrd="0" destOrd="0" presId="urn:microsoft.com/office/officeart/2008/layout/HorizontalMultiLevelHierarchy"/>
    <dgm:cxn modelId="{6824BE61-5609-43E6-9749-F02E14B2B7A0}" type="presParOf" srcId="{118902EF-144D-48A4-A609-F39C644D6F54}" destId="{CA899E66-3437-4E3F-A55B-FA82C13B88C5}" srcOrd="3" destOrd="0" presId="urn:microsoft.com/office/officeart/2008/layout/HorizontalMultiLevelHierarchy"/>
    <dgm:cxn modelId="{886E2743-2F38-4680-A729-A20412257AAF}" type="presParOf" srcId="{CA899E66-3437-4E3F-A55B-FA82C13B88C5}" destId="{C673E92D-4BD6-4E41-BBAA-D6D570D285C6}" srcOrd="0" destOrd="0" presId="urn:microsoft.com/office/officeart/2008/layout/HorizontalMultiLevelHierarchy"/>
    <dgm:cxn modelId="{433E177E-74E2-425C-A720-925F9A9A379F}" type="presParOf" srcId="{CA899E66-3437-4E3F-A55B-FA82C13B88C5}" destId="{D3885AD2-3178-4F50-A04A-D603AD6D409C}" srcOrd="1" destOrd="0" presId="urn:microsoft.com/office/officeart/2008/layout/HorizontalMultiLevelHierarchy"/>
    <dgm:cxn modelId="{C4B94765-6FC4-4C2C-9848-271160870FFE}" type="presParOf" srcId="{118902EF-144D-48A4-A609-F39C644D6F54}" destId="{9188CB9B-B846-4E33-9AD3-9A72D811ADF4}" srcOrd="4" destOrd="0" presId="urn:microsoft.com/office/officeart/2008/layout/HorizontalMultiLevelHierarchy"/>
    <dgm:cxn modelId="{5A9D1F49-C8A5-4034-AA85-973D183EF6E5}" type="presParOf" srcId="{9188CB9B-B846-4E33-9AD3-9A72D811ADF4}" destId="{21BC1848-32CE-4ABB-87B1-D1B4A4BB37D5}" srcOrd="0" destOrd="0" presId="urn:microsoft.com/office/officeart/2008/layout/HorizontalMultiLevelHierarchy"/>
    <dgm:cxn modelId="{E30896CC-5206-4C56-9545-4D2F2E5D0B36}" type="presParOf" srcId="{118902EF-144D-48A4-A609-F39C644D6F54}" destId="{6DE72B34-01E5-4073-9953-CA1D7049A1EA}" srcOrd="5" destOrd="0" presId="urn:microsoft.com/office/officeart/2008/layout/HorizontalMultiLevelHierarchy"/>
    <dgm:cxn modelId="{03FCE503-4D2F-467E-AC8B-983B2B3B27C9}" type="presParOf" srcId="{6DE72B34-01E5-4073-9953-CA1D7049A1EA}" destId="{475BE16D-5177-402C-A66E-65521B6A47EC}" srcOrd="0" destOrd="0" presId="urn:microsoft.com/office/officeart/2008/layout/HorizontalMultiLevelHierarchy"/>
    <dgm:cxn modelId="{4E46C6A5-F370-4428-ACAC-F7F92CA70763}" type="presParOf" srcId="{6DE72B34-01E5-4073-9953-CA1D7049A1EA}" destId="{FECDBBC9-E5AF-4CB2-AD3D-6913D840D34B}" srcOrd="1" destOrd="0" presId="urn:microsoft.com/office/officeart/2008/layout/HorizontalMultiLevelHierarchy"/>
    <dgm:cxn modelId="{4DEA67DD-033B-48F1-889F-0FD0D627BBFE}" type="presParOf" srcId="{118902EF-144D-48A4-A609-F39C644D6F54}" destId="{1B1D6F7C-45D0-4A92-A7AA-60C11180AEDB}" srcOrd="6" destOrd="0" presId="urn:microsoft.com/office/officeart/2008/layout/HorizontalMultiLevelHierarchy"/>
    <dgm:cxn modelId="{00B55476-455C-46D0-BDF5-28E045E0B0FE}" type="presParOf" srcId="{1B1D6F7C-45D0-4A92-A7AA-60C11180AEDB}" destId="{D0087FCD-C877-4BCE-99FF-8F2C4245D0FC}" srcOrd="0" destOrd="0" presId="urn:microsoft.com/office/officeart/2008/layout/HorizontalMultiLevelHierarchy"/>
    <dgm:cxn modelId="{FC252B3F-3209-4427-BB91-7719AC2FEBA3}" type="presParOf" srcId="{118902EF-144D-48A4-A609-F39C644D6F54}" destId="{46E8BC4B-73A1-458E-9BD3-698A12B7711B}" srcOrd="7" destOrd="0" presId="urn:microsoft.com/office/officeart/2008/layout/HorizontalMultiLevelHierarchy"/>
    <dgm:cxn modelId="{67D67099-ACD0-4A36-BDAA-4034691B20E3}" type="presParOf" srcId="{46E8BC4B-73A1-458E-9BD3-698A12B7711B}" destId="{AE17AC04-BD35-4E53-BA8B-E802574F7012}" srcOrd="0" destOrd="0" presId="urn:microsoft.com/office/officeart/2008/layout/HorizontalMultiLevelHierarchy"/>
    <dgm:cxn modelId="{6B55F1AF-8A4E-4ED0-AE5A-BAFEFCDD9AC6}" type="presParOf" srcId="{46E8BC4B-73A1-458E-9BD3-698A12B7711B}" destId="{C77490C2-91A9-4A18-9FAE-7D8B4996D416}" srcOrd="1" destOrd="0" presId="urn:microsoft.com/office/officeart/2008/layout/HorizontalMultiLevelHierarchy"/>
    <dgm:cxn modelId="{AE709D21-EB27-4A70-B0CE-B77DD27AB174}" type="presParOf" srcId="{118902EF-144D-48A4-A609-F39C644D6F54}" destId="{1FA0FDE6-2ACF-4611-9680-B754B220067D}" srcOrd="8" destOrd="0" presId="urn:microsoft.com/office/officeart/2008/layout/HorizontalMultiLevelHierarchy"/>
    <dgm:cxn modelId="{E10F725F-69F4-49D4-93E7-3119F015DF7E}" type="presParOf" srcId="{1FA0FDE6-2ACF-4611-9680-B754B220067D}" destId="{F1BB4973-06EF-42B4-9D2E-1743CB6F58C9}" srcOrd="0" destOrd="0" presId="urn:microsoft.com/office/officeart/2008/layout/HorizontalMultiLevelHierarchy"/>
    <dgm:cxn modelId="{02F3F53B-E1C8-4F37-9E6B-BBEC566E68B0}" type="presParOf" srcId="{118902EF-144D-48A4-A609-F39C644D6F54}" destId="{AAF53290-C3BC-45A9-BBFE-8A114807F87D}" srcOrd="9" destOrd="0" presId="urn:microsoft.com/office/officeart/2008/layout/HorizontalMultiLevelHierarchy"/>
    <dgm:cxn modelId="{443CCEBC-342F-4F6E-AAFB-E92F13093B88}" type="presParOf" srcId="{AAF53290-C3BC-45A9-BBFE-8A114807F87D}" destId="{7472364D-EC21-4286-A3F7-257F6FFA04B8}" srcOrd="0" destOrd="0" presId="urn:microsoft.com/office/officeart/2008/layout/HorizontalMultiLevelHierarchy"/>
    <dgm:cxn modelId="{BBB2564E-38C8-45E8-B819-E9BC48CFB132}" type="presParOf" srcId="{AAF53290-C3BC-45A9-BBFE-8A114807F87D}" destId="{1EE07590-FA5A-4D48-8794-EB49603C63D3}" srcOrd="1" destOrd="0" presId="urn:microsoft.com/office/officeart/2008/layout/HorizontalMultiLevelHierarchy"/>
    <dgm:cxn modelId="{EACF72BA-785D-4615-85F4-75E9A0FB0EED}" type="presParOf" srcId="{118902EF-144D-48A4-A609-F39C644D6F54}" destId="{1BDF4EF3-8373-4EB4-A566-F77B7FB46498}" srcOrd="10" destOrd="0" presId="urn:microsoft.com/office/officeart/2008/layout/HorizontalMultiLevelHierarchy"/>
    <dgm:cxn modelId="{861BFB0C-CC28-4F24-A482-27C87D05679F}" type="presParOf" srcId="{1BDF4EF3-8373-4EB4-A566-F77B7FB46498}" destId="{9DB76A85-94D9-44E0-9E0B-09A87C849E47}" srcOrd="0" destOrd="0" presId="urn:microsoft.com/office/officeart/2008/layout/HorizontalMultiLevelHierarchy"/>
    <dgm:cxn modelId="{4ADEA5E2-5D02-4760-8151-3A530991686B}" type="presParOf" srcId="{118902EF-144D-48A4-A609-F39C644D6F54}" destId="{F18BC7C2-6261-4FA0-A972-444611E58D2E}" srcOrd="11" destOrd="0" presId="urn:microsoft.com/office/officeart/2008/layout/HorizontalMultiLevelHierarchy"/>
    <dgm:cxn modelId="{C544BF89-2C1B-4087-81B6-18E013D734FC}" type="presParOf" srcId="{F18BC7C2-6261-4FA0-A972-444611E58D2E}" destId="{FE666598-2EB5-410E-85BE-F7748EC93CF1}" srcOrd="0" destOrd="0" presId="urn:microsoft.com/office/officeart/2008/layout/HorizontalMultiLevelHierarchy"/>
    <dgm:cxn modelId="{05C6B06A-3C48-4A7A-B95D-533C6A61B53B}" type="presParOf" srcId="{F18BC7C2-6261-4FA0-A972-444611E58D2E}" destId="{9792748D-AD23-4E41-AF1A-B5E13CDA2787}" srcOrd="1" destOrd="0" presId="urn:microsoft.com/office/officeart/2008/layout/HorizontalMultiLevelHierarchy"/>
    <dgm:cxn modelId="{BC9BF30A-A50D-4BBC-BD57-95CD0B6D3690}" type="presParOf" srcId="{118902EF-144D-48A4-A609-F39C644D6F54}" destId="{ADA36C0B-D2A0-411E-97FC-A6CA0CBF934B}" srcOrd="12" destOrd="0" presId="urn:microsoft.com/office/officeart/2008/layout/HorizontalMultiLevelHierarchy"/>
    <dgm:cxn modelId="{BFEEF93E-1FC4-4489-AAE4-7C02965C0224}" type="presParOf" srcId="{ADA36C0B-D2A0-411E-97FC-A6CA0CBF934B}" destId="{84C60A90-0216-40FC-8C11-1B03DE1FFF32}" srcOrd="0" destOrd="0" presId="urn:microsoft.com/office/officeart/2008/layout/HorizontalMultiLevelHierarchy"/>
    <dgm:cxn modelId="{81B395FE-8D1A-4CA0-AEDD-65E38682DA28}" type="presParOf" srcId="{118902EF-144D-48A4-A609-F39C644D6F54}" destId="{3994F511-9BA2-402A-A199-FD07E9BC7A85}" srcOrd="13" destOrd="0" presId="urn:microsoft.com/office/officeart/2008/layout/HorizontalMultiLevelHierarchy"/>
    <dgm:cxn modelId="{A0B3BBA1-6F4B-46AC-80CA-9F75DFD7312C}" type="presParOf" srcId="{3994F511-9BA2-402A-A199-FD07E9BC7A85}" destId="{044A4B73-FBC4-4359-9011-D535C2EAE29A}" srcOrd="0" destOrd="0" presId="urn:microsoft.com/office/officeart/2008/layout/HorizontalMultiLevelHierarchy"/>
    <dgm:cxn modelId="{B160C7AC-767B-4D4E-87D7-77F9D12EA28D}" type="presParOf" srcId="{3994F511-9BA2-402A-A199-FD07E9BC7A85}" destId="{CE240866-A401-4EC6-BEC4-13355F6A7AA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36C0B-D2A0-411E-97FC-A6CA0CBF934B}">
      <dsp:nvSpPr>
        <dsp:cNvPr id="0" name=""/>
        <dsp:cNvSpPr/>
      </dsp:nvSpPr>
      <dsp:spPr>
        <a:xfrm>
          <a:off x="2246364" y="2047126"/>
          <a:ext cx="1045850" cy="1822460"/>
        </a:xfrm>
        <a:custGeom>
          <a:avLst/>
          <a:gdLst/>
          <a:ahLst/>
          <a:cxnLst/>
          <a:rect l="0" t="0" r="0" b="0"/>
          <a:pathLst>
            <a:path>
              <a:moveTo>
                <a:pt x="0" y="0"/>
              </a:moveTo>
              <a:lnTo>
                <a:pt x="522925" y="0"/>
              </a:lnTo>
              <a:lnTo>
                <a:pt x="522925" y="1822460"/>
              </a:lnTo>
              <a:lnTo>
                <a:pt x="1045850" y="1822460"/>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16759" y="2905826"/>
        <a:ext cx="105061" cy="105061"/>
      </dsp:txXfrm>
    </dsp:sp>
    <dsp:sp modelId="{1BDF4EF3-8373-4EB4-A566-F77B7FB46498}">
      <dsp:nvSpPr>
        <dsp:cNvPr id="0" name=""/>
        <dsp:cNvSpPr/>
      </dsp:nvSpPr>
      <dsp:spPr>
        <a:xfrm>
          <a:off x="2246364" y="2047126"/>
          <a:ext cx="1045850" cy="1218179"/>
        </a:xfrm>
        <a:custGeom>
          <a:avLst/>
          <a:gdLst/>
          <a:ahLst/>
          <a:cxnLst/>
          <a:rect l="0" t="0" r="0" b="0"/>
          <a:pathLst>
            <a:path>
              <a:moveTo>
                <a:pt x="0" y="0"/>
              </a:moveTo>
              <a:lnTo>
                <a:pt x="522925" y="0"/>
              </a:lnTo>
              <a:lnTo>
                <a:pt x="522925" y="1218179"/>
              </a:lnTo>
              <a:lnTo>
                <a:pt x="1045850" y="1218179"/>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29151" y="2616078"/>
        <a:ext cx="80277" cy="80277"/>
      </dsp:txXfrm>
    </dsp:sp>
    <dsp:sp modelId="{1FA0FDE6-2ACF-4611-9680-B754B220067D}">
      <dsp:nvSpPr>
        <dsp:cNvPr id="0" name=""/>
        <dsp:cNvSpPr/>
      </dsp:nvSpPr>
      <dsp:spPr>
        <a:xfrm>
          <a:off x="2246364" y="2047126"/>
          <a:ext cx="1045850" cy="613898"/>
        </a:xfrm>
        <a:custGeom>
          <a:avLst/>
          <a:gdLst/>
          <a:ahLst/>
          <a:cxnLst/>
          <a:rect l="0" t="0" r="0" b="0"/>
          <a:pathLst>
            <a:path>
              <a:moveTo>
                <a:pt x="0" y="0"/>
              </a:moveTo>
              <a:lnTo>
                <a:pt x="522925" y="0"/>
              </a:lnTo>
              <a:lnTo>
                <a:pt x="522925" y="613898"/>
              </a:lnTo>
              <a:lnTo>
                <a:pt x="1045850" y="613898"/>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38972" y="2323758"/>
        <a:ext cx="60635" cy="60635"/>
      </dsp:txXfrm>
    </dsp:sp>
    <dsp:sp modelId="{1B1D6F7C-45D0-4A92-A7AA-60C11180AEDB}">
      <dsp:nvSpPr>
        <dsp:cNvPr id="0" name=""/>
        <dsp:cNvSpPr/>
      </dsp:nvSpPr>
      <dsp:spPr>
        <a:xfrm>
          <a:off x="2246364" y="2001406"/>
          <a:ext cx="1045850" cy="91440"/>
        </a:xfrm>
        <a:custGeom>
          <a:avLst/>
          <a:gdLst/>
          <a:ahLst/>
          <a:cxnLst/>
          <a:rect l="0" t="0" r="0" b="0"/>
          <a:pathLst>
            <a:path>
              <a:moveTo>
                <a:pt x="0" y="45720"/>
              </a:moveTo>
              <a:lnTo>
                <a:pt x="522925" y="45720"/>
              </a:lnTo>
              <a:lnTo>
                <a:pt x="522925" y="55337"/>
              </a:lnTo>
              <a:lnTo>
                <a:pt x="1045850" y="55337"/>
              </a:lnTo>
            </a:path>
          </a:pathLst>
        </a:custGeom>
        <a:noFill/>
        <a:ln w="25400" cap="flat" cmpd="sng" algn="ctr">
          <a:solidFill>
            <a:schemeClr val="tx1">
              <a:lumMod val="65000"/>
              <a:lumOff val="3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43142" y="2020979"/>
        <a:ext cx="52294" cy="52294"/>
      </dsp:txXfrm>
    </dsp:sp>
    <dsp:sp modelId="{9188CB9B-B846-4E33-9AD3-9A72D811ADF4}">
      <dsp:nvSpPr>
        <dsp:cNvPr id="0" name=""/>
        <dsp:cNvSpPr/>
      </dsp:nvSpPr>
      <dsp:spPr>
        <a:xfrm>
          <a:off x="2246364" y="1452463"/>
          <a:ext cx="1045850" cy="594663"/>
        </a:xfrm>
        <a:custGeom>
          <a:avLst/>
          <a:gdLst/>
          <a:ahLst/>
          <a:cxnLst/>
          <a:rect l="0" t="0" r="0" b="0"/>
          <a:pathLst>
            <a:path>
              <a:moveTo>
                <a:pt x="0" y="594663"/>
              </a:moveTo>
              <a:lnTo>
                <a:pt x="522925" y="594663"/>
              </a:lnTo>
              <a:lnTo>
                <a:pt x="522925" y="0"/>
              </a:lnTo>
              <a:lnTo>
                <a:pt x="1045850" y="0"/>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39212" y="1719717"/>
        <a:ext cx="60154" cy="60154"/>
      </dsp:txXfrm>
    </dsp:sp>
    <dsp:sp modelId="{2BB5009B-DD8A-42F5-B130-FAA718D950B0}">
      <dsp:nvSpPr>
        <dsp:cNvPr id="0" name=""/>
        <dsp:cNvSpPr/>
      </dsp:nvSpPr>
      <dsp:spPr>
        <a:xfrm>
          <a:off x="2246364" y="848182"/>
          <a:ext cx="1045850" cy="1198944"/>
        </a:xfrm>
        <a:custGeom>
          <a:avLst/>
          <a:gdLst/>
          <a:ahLst/>
          <a:cxnLst/>
          <a:rect l="0" t="0" r="0" b="0"/>
          <a:pathLst>
            <a:path>
              <a:moveTo>
                <a:pt x="0" y="1198944"/>
              </a:moveTo>
              <a:lnTo>
                <a:pt x="522925" y="1198944"/>
              </a:lnTo>
              <a:lnTo>
                <a:pt x="522925" y="0"/>
              </a:lnTo>
              <a:lnTo>
                <a:pt x="1045850" y="0"/>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29514" y="1407879"/>
        <a:ext cx="79549" cy="79549"/>
      </dsp:txXfrm>
    </dsp:sp>
    <dsp:sp modelId="{143556FC-58FF-4B9C-B4C0-FD64E8886F94}">
      <dsp:nvSpPr>
        <dsp:cNvPr id="0" name=""/>
        <dsp:cNvSpPr/>
      </dsp:nvSpPr>
      <dsp:spPr>
        <a:xfrm>
          <a:off x="2246364" y="243901"/>
          <a:ext cx="1045850" cy="1803225"/>
        </a:xfrm>
        <a:custGeom>
          <a:avLst/>
          <a:gdLst/>
          <a:ahLst/>
          <a:cxnLst/>
          <a:rect l="0" t="0" r="0" b="0"/>
          <a:pathLst>
            <a:path>
              <a:moveTo>
                <a:pt x="0" y="1803225"/>
              </a:moveTo>
              <a:lnTo>
                <a:pt x="522925" y="1803225"/>
              </a:lnTo>
              <a:lnTo>
                <a:pt x="522925" y="0"/>
              </a:lnTo>
              <a:lnTo>
                <a:pt x="1045850" y="0"/>
              </a:lnTo>
            </a:path>
          </a:pathLst>
        </a:custGeom>
        <a:noFill/>
        <a:ln w="25400" cap="flat" cmpd="sng" algn="ctr">
          <a:solidFill>
            <a:schemeClr val="tx1">
              <a:lumMod val="50000"/>
              <a:lumOff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schemeClr val="tx1"/>
            </a:solidFill>
            <a:latin typeface="微软雅黑" panose="020B0503020204020204" pitchFamily="34" charset="-122"/>
            <a:ea typeface="微软雅黑" panose="020B0503020204020204" pitchFamily="34" charset="-122"/>
          </a:endParaRPr>
        </a:p>
      </dsp:txBody>
      <dsp:txXfrm>
        <a:off x="2717175" y="1093399"/>
        <a:ext cx="104228" cy="104228"/>
      </dsp:txXfrm>
    </dsp:sp>
    <dsp:sp modelId="{4E5B55B9-3A07-4276-9EC6-BE38577301C5}">
      <dsp:nvSpPr>
        <dsp:cNvPr id="0" name=""/>
        <dsp:cNvSpPr/>
      </dsp:nvSpPr>
      <dsp:spPr>
        <a:xfrm rot="16200000">
          <a:off x="1570137" y="1577042"/>
          <a:ext cx="412285" cy="940169"/>
        </a:xfrm>
        <a:prstGeom prst="rect">
          <a:avLst/>
        </a:prstGeom>
        <a:gradFill rotWithShape="0">
          <a:gsLst>
            <a:gs pos="0">
              <a:schemeClr val="accent3">
                <a:shade val="60000"/>
                <a:hueOff val="0"/>
                <a:satOff val="0"/>
                <a:lumOff val="0"/>
                <a:alphaOff val="0"/>
                <a:shade val="51000"/>
                <a:satMod val="130000"/>
              </a:schemeClr>
            </a:gs>
            <a:gs pos="80000">
              <a:schemeClr val="accent3">
                <a:shade val="60000"/>
                <a:hueOff val="0"/>
                <a:satOff val="0"/>
                <a:lumOff val="0"/>
                <a:alphaOff val="0"/>
                <a:shade val="93000"/>
                <a:satMod val="130000"/>
              </a:schemeClr>
            </a:gs>
            <a:gs pos="100000">
              <a:schemeClr val="accent3">
                <a:shade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eaVert"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微软雅黑" panose="020B0503020204020204" pitchFamily="34" charset="-122"/>
              <a:ea typeface="微软雅黑" panose="020B0503020204020204" pitchFamily="34" charset="-122"/>
            </a:rPr>
            <a:t>NDP</a:t>
          </a:r>
          <a:endParaRPr lang="zh-CN" altLang="en-US" sz="2400" kern="1200" dirty="0">
            <a:solidFill>
              <a:schemeClr val="tx1"/>
            </a:solidFill>
            <a:latin typeface="微软雅黑" panose="020B0503020204020204" pitchFamily="34" charset="-122"/>
            <a:ea typeface="微软雅黑" panose="020B0503020204020204" pitchFamily="34" charset="-122"/>
          </a:endParaRPr>
        </a:p>
      </dsp:txBody>
      <dsp:txXfrm>
        <a:off x="1570137" y="1577042"/>
        <a:ext cx="412285" cy="940169"/>
      </dsp:txXfrm>
    </dsp:sp>
    <dsp:sp modelId="{DAFE5567-09CC-4B58-9168-1CEEF25EF9B9}">
      <dsp:nvSpPr>
        <dsp:cNvPr id="0" name=""/>
        <dsp:cNvSpPr/>
      </dsp:nvSpPr>
      <dsp:spPr>
        <a:xfrm>
          <a:off x="3292215" y="2189"/>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路由器发现</a:t>
          </a:r>
        </a:p>
      </dsp:txBody>
      <dsp:txXfrm>
        <a:off x="3292215" y="2189"/>
        <a:ext cx="1585633" cy="483424"/>
      </dsp:txXfrm>
    </dsp:sp>
    <dsp:sp modelId="{C673E92D-4BD6-4E41-BBAA-D6D570D285C6}">
      <dsp:nvSpPr>
        <dsp:cNvPr id="0" name=""/>
        <dsp:cNvSpPr/>
      </dsp:nvSpPr>
      <dsp:spPr>
        <a:xfrm>
          <a:off x="3292215" y="606470"/>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无状态自动配置</a:t>
          </a:r>
        </a:p>
      </dsp:txBody>
      <dsp:txXfrm>
        <a:off x="3292215" y="606470"/>
        <a:ext cx="1585633" cy="483424"/>
      </dsp:txXfrm>
    </dsp:sp>
    <dsp:sp modelId="{475BE16D-5177-402C-A66E-65521B6A47EC}">
      <dsp:nvSpPr>
        <dsp:cNvPr id="0" name=""/>
        <dsp:cNvSpPr/>
      </dsp:nvSpPr>
      <dsp:spPr>
        <a:xfrm>
          <a:off x="3292215" y="1210751"/>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schemeClr val="tx1"/>
              </a:solidFill>
              <a:latin typeface="微软雅黑" panose="020B0503020204020204" pitchFamily="34" charset="-122"/>
              <a:ea typeface="微软雅黑" panose="020B0503020204020204" pitchFamily="34" charset="-122"/>
            </a:rPr>
            <a:t>DAD</a:t>
          </a:r>
          <a:endParaRPr lang="zh-CN" altLang="en-US" sz="1700" kern="1200" dirty="0">
            <a:solidFill>
              <a:schemeClr val="tx1"/>
            </a:solidFill>
            <a:latin typeface="微软雅黑" panose="020B0503020204020204" pitchFamily="34" charset="-122"/>
            <a:ea typeface="微软雅黑" panose="020B0503020204020204" pitchFamily="34" charset="-122"/>
          </a:endParaRPr>
        </a:p>
      </dsp:txBody>
      <dsp:txXfrm>
        <a:off x="3292215" y="1210751"/>
        <a:ext cx="1585633" cy="483424"/>
      </dsp:txXfrm>
    </dsp:sp>
    <dsp:sp modelId="{AE17AC04-BD35-4E53-BA8B-E802574F7012}">
      <dsp:nvSpPr>
        <dsp:cNvPr id="0" name=""/>
        <dsp:cNvSpPr/>
      </dsp:nvSpPr>
      <dsp:spPr>
        <a:xfrm>
          <a:off x="3292215" y="1815032"/>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地址解析</a:t>
          </a:r>
        </a:p>
      </dsp:txBody>
      <dsp:txXfrm>
        <a:off x="3292215" y="1815032"/>
        <a:ext cx="1585633" cy="483424"/>
      </dsp:txXfrm>
    </dsp:sp>
    <dsp:sp modelId="{7472364D-EC21-4286-A3F7-257F6FFA04B8}">
      <dsp:nvSpPr>
        <dsp:cNvPr id="0" name=""/>
        <dsp:cNvSpPr/>
      </dsp:nvSpPr>
      <dsp:spPr>
        <a:xfrm>
          <a:off x="3292215" y="2419313"/>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邻居状态跟踪</a:t>
          </a:r>
        </a:p>
      </dsp:txBody>
      <dsp:txXfrm>
        <a:off x="3292215" y="2419313"/>
        <a:ext cx="1585633" cy="483424"/>
      </dsp:txXfrm>
    </dsp:sp>
    <dsp:sp modelId="{FE666598-2EB5-410E-85BE-F7748EC93CF1}">
      <dsp:nvSpPr>
        <dsp:cNvPr id="0" name=""/>
        <dsp:cNvSpPr/>
      </dsp:nvSpPr>
      <dsp:spPr>
        <a:xfrm>
          <a:off x="3292215" y="3023594"/>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前缀重编址</a:t>
          </a:r>
        </a:p>
      </dsp:txBody>
      <dsp:txXfrm>
        <a:off x="3292215" y="3023594"/>
        <a:ext cx="1585633" cy="483424"/>
      </dsp:txXfrm>
    </dsp:sp>
    <dsp:sp modelId="{044A4B73-FBC4-4359-9011-D535C2EAE29A}">
      <dsp:nvSpPr>
        <dsp:cNvPr id="0" name=""/>
        <dsp:cNvSpPr/>
      </dsp:nvSpPr>
      <dsp:spPr>
        <a:xfrm>
          <a:off x="3292215" y="3627875"/>
          <a:ext cx="1585633" cy="483424"/>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zh-CN" altLang="en-US" sz="1700" kern="1200" dirty="0">
              <a:solidFill>
                <a:schemeClr val="tx1"/>
              </a:solidFill>
              <a:latin typeface="微软雅黑" panose="020B0503020204020204" pitchFamily="34" charset="-122"/>
              <a:ea typeface="微软雅黑" panose="020B0503020204020204" pitchFamily="34" charset="-122"/>
            </a:rPr>
            <a:t>路由重定向</a:t>
          </a:r>
        </a:p>
      </dsp:txBody>
      <dsp:txXfrm>
        <a:off x="3292215" y="3627875"/>
        <a:ext cx="1585633" cy="48342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376250" y="768350"/>
            <a:ext cx="6346800" cy="3570629"/>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376250" y="4616450"/>
            <a:ext cx="6346800"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a:t>Click here to add content</a:t>
            </a:r>
          </a:p>
          <a:p>
            <a:pPr lvl="1"/>
            <a:r>
              <a:rPr lang="en-US" altLang="zh-CN" noProof="0" dirty="0"/>
              <a:t>Click here to add content</a:t>
            </a:r>
          </a:p>
          <a:p>
            <a:pPr lvl="2"/>
            <a:r>
              <a:rPr lang="en-US" altLang="zh-CN" noProof="0" dirty="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baseline="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baseline="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baseline="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z="1100" kern="1200" dirty="0">
                <a:solidFill>
                  <a:schemeClr val="tx1"/>
                </a:solidFill>
                <a:effectLst/>
                <a:latin typeface="+mn-ea"/>
                <a:ea typeface="+mn-ea"/>
                <a:cs typeface="+mn-cs"/>
              </a:rPr>
              <a:t>2017.07.18</a:t>
            </a:r>
            <a:r>
              <a:rPr lang="zh-CN" altLang="zh-CN" sz="1100" kern="1200" dirty="0">
                <a:solidFill>
                  <a:schemeClr val="tx1"/>
                </a:solidFill>
                <a:effectLst/>
                <a:latin typeface="+mn-ea"/>
                <a:ea typeface="+mn-ea"/>
                <a:cs typeface="+mn-cs"/>
              </a:rPr>
              <a:t>：</a:t>
            </a:r>
          </a:p>
          <a:p>
            <a:pPr lvl="1"/>
            <a:r>
              <a:rPr lang="zh-CN" altLang="zh-CN" sz="1100" kern="1200" dirty="0">
                <a:solidFill>
                  <a:schemeClr val="tx1"/>
                </a:solidFill>
                <a:effectLst/>
                <a:latin typeface="+mn-ea"/>
                <a:ea typeface="+mn-ea"/>
                <a:cs typeface="+mn-cs"/>
              </a:rPr>
              <a:t>调整整体胶片的图片拉伸。</a:t>
            </a:r>
          </a:p>
          <a:p>
            <a:pPr lvl="1"/>
            <a:r>
              <a:rPr lang="zh-CN" altLang="zh-CN" sz="1100" kern="1200" dirty="0">
                <a:solidFill>
                  <a:schemeClr val="tx1"/>
                </a:solidFill>
                <a:effectLst/>
                <a:latin typeface="+mn-ea"/>
                <a:ea typeface="+mn-ea"/>
                <a:cs typeface="+mn-cs"/>
              </a:rPr>
              <a:t>调整前言、目标、目录等前面的图标，保持位置一致性。</a:t>
            </a:r>
          </a:p>
          <a:p>
            <a:pPr lvl="1"/>
            <a:r>
              <a:rPr lang="zh-CN" altLang="zh-CN" sz="1100" kern="1200" dirty="0">
                <a:solidFill>
                  <a:schemeClr val="tx1"/>
                </a:solidFill>
                <a:effectLst/>
                <a:latin typeface="+mn-ea"/>
                <a:ea typeface="+mn-ea"/>
                <a:cs typeface="+mn-cs"/>
              </a:rPr>
              <a:t>调整页脚宽度，使页脚变窄，整体视觉感更好一些。</a:t>
            </a:r>
          </a:p>
          <a:p>
            <a:pPr lvl="1"/>
            <a:r>
              <a:rPr lang="zh-CN" altLang="zh-CN" sz="1100" kern="1200" dirty="0">
                <a:solidFill>
                  <a:schemeClr val="tx1"/>
                </a:solidFill>
                <a:effectLst/>
                <a:latin typeface="+mn-ea"/>
                <a:ea typeface="+mn-ea"/>
                <a:cs typeface="+mn-cs"/>
              </a:rPr>
              <a:t>调整正文及标题高度，整体上调了一些，匹配页脚的高度。</a:t>
            </a:r>
          </a:p>
          <a:p>
            <a:pPr lvl="1"/>
            <a:r>
              <a:rPr lang="zh-CN" altLang="zh-CN" sz="1100" kern="1200" dirty="0">
                <a:solidFill>
                  <a:schemeClr val="tx1"/>
                </a:solidFill>
                <a:effectLst/>
                <a:latin typeface="+mn-ea"/>
                <a:ea typeface="+mn-ea"/>
                <a:cs typeface="+mn-cs"/>
              </a:rPr>
              <a:t>修整所有文本框的格式问题。</a:t>
            </a:r>
          </a:p>
          <a:p>
            <a:pPr lvl="1"/>
            <a:r>
              <a:rPr lang="zh-CN" altLang="zh-CN" sz="1100" kern="1200" dirty="0">
                <a:solidFill>
                  <a:schemeClr val="tx1"/>
                </a:solidFill>
                <a:effectLst/>
                <a:latin typeface="+mn-ea"/>
                <a:ea typeface="+mn-ea"/>
                <a:cs typeface="+mn-cs"/>
              </a:rPr>
              <a:t>调整备注页格式，使其符合</a:t>
            </a:r>
            <a:r>
              <a:rPr lang="en-US" altLang="zh-CN" sz="1100" kern="1200" dirty="0">
                <a:solidFill>
                  <a:schemeClr val="tx1"/>
                </a:solidFill>
                <a:effectLst/>
                <a:latin typeface="+mn-ea"/>
                <a:ea typeface="+mn-ea"/>
                <a:cs typeface="+mn-cs"/>
              </a:rPr>
              <a:t>16:9</a:t>
            </a:r>
            <a:r>
              <a:rPr lang="zh-CN" altLang="zh-CN" sz="1100" kern="1200" dirty="0">
                <a:solidFill>
                  <a:schemeClr val="tx1"/>
                </a:solidFill>
                <a:effectLst/>
                <a:latin typeface="+mn-ea"/>
                <a:ea typeface="+mn-ea"/>
                <a:cs typeface="+mn-cs"/>
              </a:rPr>
              <a:t>的显示效果。</a:t>
            </a:r>
          </a:p>
        </p:txBody>
      </p:sp>
      <p:sp>
        <p:nvSpPr>
          <p:cNvPr id="5" name="幻灯片图像占位符 4">
            <a:extLst>
              <a:ext uri="{FF2B5EF4-FFF2-40B4-BE49-F238E27FC236}">
                <a16:creationId xmlns:a16="http://schemas.microsoft.com/office/drawing/2014/main" id="{E8D59A91-2E8D-403E-8F59-849B385E3C8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083888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1BE1ACA0-5D19-428A-8DD9-C10EB7E99123}"/>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5889A337-E22C-4211-B88E-41A8E3B68E8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53472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latin typeface="+mn-ea"/>
                <a:ea typeface="+mn-ea"/>
              </a:rPr>
              <a:t>IPv6</a:t>
            </a:r>
            <a:r>
              <a:rPr lang="zh-CN" altLang="en-US" dirty="0">
                <a:latin typeface="+mn-ea"/>
                <a:ea typeface="+mn-ea"/>
              </a:rPr>
              <a:t>特点：</a:t>
            </a:r>
            <a:endParaRPr lang="en-US" altLang="zh-CN" dirty="0">
              <a:latin typeface="+mn-ea"/>
              <a:ea typeface="+mn-ea"/>
            </a:endParaRPr>
          </a:p>
          <a:p>
            <a:pPr lvl="1"/>
            <a:r>
              <a:rPr lang="zh-CN" altLang="en-US" dirty="0">
                <a:latin typeface="+mn-ea"/>
                <a:ea typeface="+mn-ea"/>
              </a:rPr>
              <a:t>地址空间，</a:t>
            </a:r>
            <a:r>
              <a:rPr lang="en-US" altLang="zh-CN" dirty="0">
                <a:latin typeface="+mn-ea"/>
                <a:ea typeface="+mn-ea"/>
              </a:rPr>
              <a:t>IPv6</a:t>
            </a:r>
            <a:r>
              <a:rPr lang="zh-CN" altLang="en-US" dirty="0">
                <a:latin typeface="+mn-ea"/>
                <a:ea typeface="+mn-ea"/>
              </a:rPr>
              <a:t>地址采用</a:t>
            </a:r>
            <a:r>
              <a:rPr lang="en-US" altLang="zh-CN" dirty="0">
                <a:latin typeface="+mn-ea"/>
                <a:ea typeface="+mn-ea"/>
              </a:rPr>
              <a:t>128</a:t>
            </a:r>
            <a:r>
              <a:rPr lang="zh-CN" altLang="en-US" dirty="0">
                <a:latin typeface="+mn-ea"/>
                <a:ea typeface="+mn-ea"/>
              </a:rPr>
              <a:t>比特标识。</a:t>
            </a:r>
            <a:r>
              <a:rPr lang="en-US" altLang="zh-CN" dirty="0">
                <a:latin typeface="+mn-ea"/>
                <a:ea typeface="+mn-ea"/>
              </a:rPr>
              <a:t>128</a:t>
            </a:r>
            <a:r>
              <a:rPr lang="zh-CN" altLang="en-US" dirty="0">
                <a:latin typeface="+mn-ea"/>
                <a:ea typeface="+mn-ea"/>
              </a:rPr>
              <a:t>位的地址结构使</a:t>
            </a:r>
            <a:r>
              <a:rPr lang="en-US" altLang="zh-CN" dirty="0">
                <a:latin typeface="+mn-ea"/>
                <a:ea typeface="+mn-ea"/>
              </a:rPr>
              <a:t>IPv6</a:t>
            </a:r>
            <a:r>
              <a:rPr lang="zh-CN" altLang="en-US" dirty="0">
                <a:latin typeface="+mn-ea"/>
                <a:ea typeface="+mn-ea"/>
              </a:rPr>
              <a:t>理论上可以拥有（</a:t>
            </a:r>
            <a:r>
              <a:rPr lang="en-US" altLang="zh-CN" dirty="0">
                <a:latin typeface="+mn-ea"/>
                <a:ea typeface="+mn-ea"/>
              </a:rPr>
              <a:t>43</a:t>
            </a:r>
            <a:r>
              <a:rPr lang="zh-CN" altLang="en-US" dirty="0">
                <a:latin typeface="+mn-ea"/>
                <a:ea typeface="+mn-ea"/>
              </a:rPr>
              <a:t>亿</a:t>
            </a:r>
            <a:r>
              <a:rPr lang="en-US" altLang="zh-CN" dirty="0">
                <a:latin typeface="+mn-ea"/>
                <a:ea typeface="+mn-ea"/>
              </a:rPr>
              <a:t>×43</a:t>
            </a:r>
            <a:r>
              <a:rPr lang="zh-CN" altLang="en-US" dirty="0">
                <a:latin typeface="+mn-ea"/>
                <a:ea typeface="+mn-ea"/>
              </a:rPr>
              <a:t>亿</a:t>
            </a:r>
            <a:r>
              <a:rPr lang="en-US" altLang="zh-CN" dirty="0">
                <a:latin typeface="+mn-ea"/>
                <a:ea typeface="+mn-ea"/>
              </a:rPr>
              <a:t>×43</a:t>
            </a:r>
            <a:r>
              <a:rPr lang="zh-CN" altLang="en-US" dirty="0">
                <a:latin typeface="+mn-ea"/>
                <a:ea typeface="+mn-ea"/>
              </a:rPr>
              <a:t>亿</a:t>
            </a:r>
            <a:r>
              <a:rPr lang="en-US" altLang="zh-CN" dirty="0">
                <a:latin typeface="+mn-ea"/>
                <a:ea typeface="+mn-ea"/>
              </a:rPr>
              <a:t>×43</a:t>
            </a:r>
            <a:r>
              <a:rPr lang="zh-CN" altLang="en-US" dirty="0">
                <a:latin typeface="+mn-ea"/>
                <a:ea typeface="+mn-ea"/>
              </a:rPr>
              <a:t>亿）个地址。近乎无限的地址空间是</a:t>
            </a:r>
            <a:r>
              <a:rPr lang="en-US" altLang="zh-CN" dirty="0">
                <a:latin typeface="+mn-ea"/>
                <a:ea typeface="+mn-ea"/>
              </a:rPr>
              <a:t>IPv6</a:t>
            </a:r>
            <a:r>
              <a:rPr lang="zh-CN" altLang="en-US" dirty="0">
                <a:latin typeface="+mn-ea"/>
                <a:ea typeface="+mn-ea"/>
              </a:rPr>
              <a:t>的最大优势。</a:t>
            </a:r>
            <a:endParaRPr lang="en-US" altLang="zh-CN" dirty="0">
              <a:latin typeface="+mn-ea"/>
              <a:ea typeface="+mn-ea"/>
            </a:endParaRPr>
          </a:p>
          <a:p>
            <a:pPr lvl="1"/>
            <a:r>
              <a:rPr lang="zh-CN" altLang="en-US" dirty="0">
                <a:latin typeface="+mn-ea"/>
                <a:ea typeface="+mn-ea"/>
              </a:rPr>
              <a:t>报文结构，</a:t>
            </a:r>
            <a:r>
              <a:rPr lang="en-US" altLang="zh-CN" dirty="0">
                <a:latin typeface="+mn-ea"/>
                <a:ea typeface="+mn-ea"/>
              </a:rPr>
              <a:t>IPv6</a:t>
            </a:r>
            <a:r>
              <a:rPr lang="zh-CN" altLang="en-US" dirty="0">
                <a:latin typeface="+mn-ea"/>
                <a:ea typeface="+mn-ea"/>
              </a:rPr>
              <a:t>使用了新的协议头格式，也就是说</a:t>
            </a:r>
            <a:r>
              <a:rPr lang="en-US" altLang="zh-CN" dirty="0">
                <a:latin typeface="+mn-ea"/>
                <a:ea typeface="+mn-ea"/>
              </a:rPr>
              <a:t>IPv6</a:t>
            </a:r>
            <a:r>
              <a:rPr lang="zh-CN" altLang="en-US" dirty="0">
                <a:latin typeface="+mn-ea"/>
                <a:ea typeface="+mn-ea"/>
              </a:rPr>
              <a:t>数据包有全新的报文头，而并不是仅仅简单地将</a:t>
            </a:r>
            <a:r>
              <a:rPr lang="en-US" altLang="zh-CN" dirty="0">
                <a:latin typeface="+mn-ea"/>
                <a:ea typeface="+mn-ea"/>
              </a:rPr>
              <a:t>IPv4</a:t>
            </a:r>
            <a:r>
              <a:rPr lang="zh-CN" altLang="en-US" dirty="0">
                <a:latin typeface="+mn-ea"/>
                <a:ea typeface="+mn-ea"/>
              </a:rPr>
              <a:t>报文头中的地址部分增加到</a:t>
            </a:r>
            <a:r>
              <a:rPr lang="en-US" altLang="zh-CN" dirty="0">
                <a:latin typeface="+mn-ea"/>
                <a:ea typeface="+mn-ea"/>
              </a:rPr>
              <a:t>128bits</a:t>
            </a:r>
            <a:r>
              <a:rPr lang="zh-CN" altLang="en-US" dirty="0">
                <a:latin typeface="+mn-ea"/>
                <a:ea typeface="+mn-ea"/>
              </a:rPr>
              <a:t>而已。在</a:t>
            </a:r>
            <a:r>
              <a:rPr lang="en-US" altLang="zh-CN" dirty="0">
                <a:latin typeface="+mn-ea"/>
                <a:ea typeface="+mn-ea"/>
              </a:rPr>
              <a:t>IPv6</a:t>
            </a:r>
            <a:r>
              <a:rPr lang="zh-CN" altLang="en-US" dirty="0">
                <a:latin typeface="+mn-ea"/>
                <a:ea typeface="+mn-ea"/>
              </a:rPr>
              <a:t>中，报文头包括固定头部和扩展头部，一些非根本性的和可选择的字段被移到了</a:t>
            </a:r>
            <a:r>
              <a:rPr lang="en-US" altLang="zh-CN" dirty="0">
                <a:latin typeface="+mn-ea"/>
                <a:ea typeface="+mn-ea"/>
              </a:rPr>
              <a:t>IPv6</a:t>
            </a:r>
            <a:r>
              <a:rPr lang="zh-CN" altLang="en-US" dirty="0">
                <a:latin typeface="+mn-ea"/>
                <a:ea typeface="+mn-ea"/>
              </a:rPr>
              <a:t>协议头之后的扩展协议头中。这使得网络中的中间路由器在处理</a:t>
            </a:r>
            <a:r>
              <a:rPr lang="en-US" altLang="zh-CN" dirty="0">
                <a:latin typeface="+mn-ea"/>
                <a:ea typeface="+mn-ea"/>
              </a:rPr>
              <a:t>IPv6</a:t>
            </a:r>
            <a:r>
              <a:rPr lang="zh-CN" altLang="en-US" dirty="0">
                <a:latin typeface="+mn-ea"/>
                <a:ea typeface="+mn-ea"/>
              </a:rPr>
              <a:t>协议头时，有更高的效率。</a:t>
            </a:r>
          </a:p>
          <a:p>
            <a:pPr lvl="1"/>
            <a:r>
              <a:rPr lang="zh-CN" altLang="en-US" dirty="0">
                <a:latin typeface="+mn-ea"/>
                <a:ea typeface="+mn-ea"/>
              </a:rPr>
              <a:t>实现自动配置和重新编址，</a:t>
            </a:r>
            <a:r>
              <a:rPr lang="en-US" altLang="zh-CN" dirty="0">
                <a:latin typeface="+mn-ea"/>
                <a:ea typeface="+mn-ea"/>
              </a:rPr>
              <a:t>IPv6</a:t>
            </a:r>
            <a:r>
              <a:rPr lang="zh-CN" altLang="en-US" dirty="0">
                <a:latin typeface="+mn-ea"/>
                <a:ea typeface="+mn-ea"/>
              </a:rPr>
              <a:t>协议内置支持通过地址自动配置方式使主机自动发现网络并获取</a:t>
            </a:r>
            <a:r>
              <a:rPr lang="en-US" altLang="zh-CN" dirty="0">
                <a:latin typeface="+mn-ea"/>
                <a:ea typeface="+mn-ea"/>
              </a:rPr>
              <a:t>IPv6</a:t>
            </a:r>
            <a:r>
              <a:rPr lang="zh-CN" altLang="en-US" dirty="0">
                <a:latin typeface="+mn-ea"/>
                <a:ea typeface="+mn-ea"/>
              </a:rPr>
              <a:t>地址，大大提高了内部网络的可管理性。</a:t>
            </a:r>
            <a:endParaRPr lang="en-US" altLang="zh-CN" dirty="0">
              <a:latin typeface="+mn-ea"/>
              <a:ea typeface="+mn-ea"/>
            </a:endParaRPr>
          </a:p>
          <a:p>
            <a:pPr lvl="1"/>
            <a:r>
              <a:rPr lang="zh-CN" altLang="en-US" dirty="0">
                <a:latin typeface="+mn-ea"/>
                <a:ea typeface="+mn-ea"/>
              </a:rPr>
              <a:t>支持层次化网络结构，巨大的地址空间使得</a:t>
            </a:r>
            <a:r>
              <a:rPr lang="en-US" altLang="zh-CN" dirty="0">
                <a:latin typeface="+mn-ea"/>
                <a:ea typeface="+mn-ea"/>
              </a:rPr>
              <a:t>IPv6</a:t>
            </a:r>
            <a:r>
              <a:rPr lang="zh-CN" altLang="en-US" dirty="0">
                <a:latin typeface="+mn-ea"/>
                <a:ea typeface="+mn-ea"/>
              </a:rPr>
              <a:t>可以方便的进行层次化网络部署。层次化的网络结构可以方便的进行路由聚合，提高了路由转发效率。</a:t>
            </a:r>
            <a:endParaRPr lang="en-US" altLang="zh-CN" dirty="0">
              <a:latin typeface="+mn-ea"/>
              <a:ea typeface="+mn-ea"/>
            </a:endParaRPr>
          </a:p>
          <a:p>
            <a:pPr lvl="1"/>
            <a:r>
              <a:rPr lang="zh-CN" altLang="en-US" dirty="0">
                <a:latin typeface="+mn-ea"/>
                <a:ea typeface="+mn-ea"/>
              </a:rPr>
              <a:t>支持端对端安全，</a:t>
            </a:r>
            <a:r>
              <a:rPr lang="en-US" altLang="zh-CN" dirty="0">
                <a:latin typeface="+mn-ea"/>
                <a:ea typeface="+mn-ea"/>
              </a:rPr>
              <a:t>IPv6</a:t>
            </a:r>
            <a:r>
              <a:rPr lang="zh-CN" altLang="en-US" dirty="0">
                <a:latin typeface="+mn-ea"/>
                <a:ea typeface="+mn-ea"/>
              </a:rPr>
              <a:t>中，网络层支持</a:t>
            </a:r>
            <a:r>
              <a:rPr lang="en-US" altLang="zh-CN" dirty="0">
                <a:latin typeface="+mn-ea"/>
                <a:ea typeface="+mn-ea"/>
              </a:rPr>
              <a:t>IPSec</a:t>
            </a:r>
            <a:r>
              <a:rPr lang="zh-CN" altLang="en-US" dirty="0">
                <a:latin typeface="+mn-ea"/>
                <a:ea typeface="+mn-ea"/>
              </a:rPr>
              <a:t>的认证和加密，支持端到端的安全。</a:t>
            </a:r>
            <a:endParaRPr lang="en-US" altLang="zh-CN" dirty="0">
              <a:latin typeface="+mn-ea"/>
              <a:ea typeface="+mn-ea"/>
            </a:endParaRPr>
          </a:p>
          <a:p>
            <a:pPr lvl="1"/>
            <a:r>
              <a:rPr lang="zh-CN" altLang="en-US" dirty="0">
                <a:latin typeface="+mn-ea"/>
                <a:ea typeface="+mn-ea"/>
              </a:rPr>
              <a:t>更好的支持</a:t>
            </a:r>
            <a:r>
              <a:rPr lang="en-US" altLang="zh-CN" dirty="0">
                <a:latin typeface="+mn-ea"/>
                <a:ea typeface="+mn-ea"/>
              </a:rPr>
              <a:t>QoS</a:t>
            </a:r>
            <a:r>
              <a:rPr lang="zh-CN" altLang="en-US" dirty="0">
                <a:latin typeface="+mn-ea"/>
                <a:ea typeface="+mn-ea"/>
              </a:rPr>
              <a:t>，</a:t>
            </a:r>
            <a:r>
              <a:rPr lang="en-US" altLang="zh-CN" dirty="0">
                <a:latin typeface="+mn-ea"/>
                <a:ea typeface="+mn-ea"/>
              </a:rPr>
              <a:t>IPv6</a:t>
            </a:r>
            <a:r>
              <a:rPr lang="zh-CN" altLang="en-US" dirty="0">
                <a:latin typeface="+mn-ea"/>
                <a:ea typeface="+mn-ea"/>
              </a:rPr>
              <a:t>在包头中新定义了一个叫做流标签的特殊字段。</a:t>
            </a:r>
            <a:r>
              <a:rPr lang="en-US" altLang="zh-CN" dirty="0">
                <a:latin typeface="+mn-ea"/>
                <a:ea typeface="+mn-ea"/>
              </a:rPr>
              <a:t>IPv6</a:t>
            </a:r>
            <a:r>
              <a:rPr lang="zh-CN" altLang="en-US" dirty="0">
                <a:latin typeface="+mn-ea"/>
                <a:ea typeface="+mn-ea"/>
              </a:rPr>
              <a:t>的流标签字段使得网络中的路由器可以对属于一个流的数据包进行识别并提供特殊处理。用这个标签，路由器可以不打开传送的内层数据包就可以识别流，这就使得即使数据包有效载荷已经进行了加密，仍然可以实现对</a:t>
            </a:r>
            <a:r>
              <a:rPr lang="en-US" altLang="zh-CN" dirty="0">
                <a:latin typeface="+mn-ea"/>
                <a:ea typeface="+mn-ea"/>
              </a:rPr>
              <a:t>QoS</a:t>
            </a:r>
            <a:r>
              <a:rPr lang="zh-CN" altLang="en-US" dirty="0">
                <a:latin typeface="+mn-ea"/>
                <a:ea typeface="+mn-ea"/>
              </a:rPr>
              <a:t>的支持。</a:t>
            </a:r>
          </a:p>
          <a:p>
            <a:pPr lvl="1"/>
            <a:r>
              <a:rPr lang="zh-CN" altLang="en-US" dirty="0">
                <a:latin typeface="+mn-ea"/>
                <a:ea typeface="+mn-ea"/>
              </a:rPr>
              <a:t>支持移动特性，由于采用了</a:t>
            </a:r>
            <a:r>
              <a:rPr lang="en-US" altLang="zh-CN" dirty="0">
                <a:latin typeface="+mn-ea"/>
                <a:ea typeface="+mn-ea"/>
              </a:rPr>
              <a:t>Routing header</a:t>
            </a:r>
            <a:r>
              <a:rPr lang="zh-CN" altLang="en-US" dirty="0">
                <a:latin typeface="+mn-ea"/>
                <a:ea typeface="+mn-ea"/>
              </a:rPr>
              <a:t>和</a:t>
            </a:r>
            <a:r>
              <a:rPr lang="en-US" altLang="zh-CN" dirty="0">
                <a:latin typeface="+mn-ea"/>
                <a:ea typeface="+mn-ea"/>
              </a:rPr>
              <a:t>Destination option header</a:t>
            </a:r>
            <a:r>
              <a:rPr lang="zh-CN" altLang="en-US" dirty="0">
                <a:latin typeface="+mn-ea"/>
                <a:ea typeface="+mn-ea"/>
              </a:rPr>
              <a:t>等扩展报头，使得</a:t>
            </a:r>
            <a:r>
              <a:rPr lang="en-US" altLang="zh-CN" dirty="0">
                <a:latin typeface="+mn-ea"/>
                <a:ea typeface="+mn-ea"/>
              </a:rPr>
              <a:t>IPv6</a:t>
            </a:r>
            <a:r>
              <a:rPr lang="zh-CN" altLang="en-US" dirty="0">
                <a:latin typeface="+mn-ea"/>
                <a:ea typeface="+mn-ea"/>
              </a:rPr>
              <a:t>提供了内置的移动性。</a:t>
            </a:r>
          </a:p>
        </p:txBody>
      </p:sp>
      <p:sp>
        <p:nvSpPr>
          <p:cNvPr id="4" name="幻灯片图像占位符 3">
            <a:extLst>
              <a:ext uri="{FF2B5EF4-FFF2-40B4-BE49-F238E27FC236}">
                <a16:creationId xmlns:a16="http://schemas.microsoft.com/office/drawing/2014/main" id="{DC8650E2-ACFC-498A-8BC3-75C8F365009C}"/>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271519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5000"/>
              </a:lnSpc>
            </a:pPr>
            <a:r>
              <a:rPr lang="en-US" altLang="zh-CN" dirty="0"/>
              <a:t>IPv6</a:t>
            </a:r>
            <a:r>
              <a:rPr lang="zh-CN" altLang="en-US" dirty="0"/>
              <a:t>数据包由一个</a:t>
            </a:r>
            <a:r>
              <a:rPr lang="en-US" altLang="zh-CN" dirty="0"/>
              <a:t>IPv6</a:t>
            </a:r>
            <a:r>
              <a:rPr lang="zh-CN" altLang="en-US" dirty="0"/>
              <a:t>报头、多个扩展报头和一个上层协议数据单元组成。 </a:t>
            </a:r>
          </a:p>
          <a:p>
            <a:pPr lvl="0">
              <a:lnSpc>
                <a:spcPct val="105000"/>
              </a:lnSpc>
            </a:pPr>
            <a:r>
              <a:rPr lang="en-US" altLang="zh-CN" dirty="0"/>
              <a:t>IPv6</a:t>
            </a:r>
            <a:r>
              <a:rPr lang="zh-CN" altLang="en-US" dirty="0"/>
              <a:t>基本报头（</a:t>
            </a:r>
            <a:r>
              <a:rPr lang="en-US" altLang="zh-CN" dirty="0"/>
              <a:t>IPv6 Header</a:t>
            </a:r>
            <a:r>
              <a:rPr lang="zh-CN" altLang="en-US" dirty="0"/>
              <a:t>）</a:t>
            </a:r>
          </a:p>
          <a:p>
            <a:pPr lvl="1">
              <a:lnSpc>
                <a:spcPct val="105000"/>
              </a:lnSpc>
            </a:pPr>
            <a:r>
              <a:rPr lang="zh-CN" altLang="en-US" dirty="0"/>
              <a:t>每一个</a:t>
            </a:r>
            <a:r>
              <a:rPr lang="en-US" altLang="zh-CN" dirty="0"/>
              <a:t>IPv6</a:t>
            </a:r>
            <a:r>
              <a:rPr lang="zh-CN" altLang="en-US" dirty="0"/>
              <a:t>数据包都必须包含报头，其长度固定为</a:t>
            </a:r>
            <a:r>
              <a:rPr lang="en-US" altLang="zh-CN" dirty="0"/>
              <a:t>40bytes</a:t>
            </a:r>
            <a:r>
              <a:rPr lang="zh-CN" altLang="en-US" dirty="0"/>
              <a:t>。</a:t>
            </a:r>
          </a:p>
          <a:p>
            <a:pPr lvl="1">
              <a:lnSpc>
                <a:spcPct val="105000"/>
              </a:lnSpc>
            </a:pPr>
            <a:r>
              <a:rPr lang="zh-CN" altLang="en-US" dirty="0"/>
              <a:t>基本报头提供报文转发的基本信息，会被转发路径上面的所有路由器解析。</a:t>
            </a:r>
          </a:p>
          <a:p>
            <a:pPr lvl="0">
              <a:lnSpc>
                <a:spcPct val="105000"/>
              </a:lnSpc>
            </a:pPr>
            <a:r>
              <a:rPr lang="zh-CN" altLang="en-US" dirty="0"/>
              <a:t>上层协议数据单元（</a:t>
            </a:r>
            <a:r>
              <a:rPr lang="en-US" altLang="zh-CN" dirty="0"/>
              <a:t>Upper Layer Protocol Data Unit</a:t>
            </a:r>
            <a:r>
              <a:rPr lang="zh-CN" altLang="en-US" dirty="0"/>
              <a:t>）</a:t>
            </a:r>
          </a:p>
          <a:p>
            <a:pPr lvl="1">
              <a:lnSpc>
                <a:spcPct val="105000"/>
              </a:lnSpc>
            </a:pPr>
            <a:r>
              <a:rPr lang="zh-CN" altLang="en-US" dirty="0"/>
              <a:t>上层协议数据单元一般由上层协议包头和它的有效载荷构成，有效载荷可以是一个</a:t>
            </a:r>
            <a:r>
              <a:rPr lang="en-US" altLang="zh-CN" dirty="0"/>
              <a:t>ICMPv6</a:t>
            </a:r>
            <a:r>
              <a:rPr lang="zh-CN" altLang="en-US" dirty="0"/>
              <a:t>报文、一个</a:t>
            </a:r>
            <a:r>
              <a:rPr lang="en-US" altLang="zh-CN" dirty="0"/>
              <a:t>TCP</a:t>
            </a:r>
            <a:r>
              <a:rPr lang="zh-CN" altLang="en-US" dirty="0"/>
              <a:t>报文或一个</a:t>
            </a:r>
            <a:r>
              <a:rPr lang="en-US" altLang="zh-CN" dirty="0"/>
              <a:t>UDP</a:t>
            </a:r>
            <a:r>
              <a:rPr lang="zh-CN" altLang="en-US" dirty="0"/>
              <a:t>报文。</a:t>
            </a:r>
            <a:endParaRPr lang="en-US" altLang="zh-CN" dirty="0"/>
          </a:p>
          <a:p>
            <a:pPr>
              <a:lnSpc>
                <a:spcPct val="105000"/>
              </a:lnSpc>
            </a:pPr>
            <a:r>
              <a:rPr lang="en-US" altLang="zh-CN" dirty="0"/>
              <a:t>IPv6</a:t>
            </a:r>
            <a:r>
              <a:rPr lang="zh-CN" altLang="en-US" dirty="0"/>
              <a:t>报头格式中主要字段解释如下：</a:t>
            </a:r>
            <a:endParaRPr lang="en-US" altLang="zh-CN" dirty="0"/>
          </a:p>
          <a:p>
            <a:pPr lvl="1">
              <a:lnSpc>
                <a:spcPct val="105000"/>
              </a:lnSpc>
            </a:pPr>
            <a:r>
              <a:rPr lang="en-US" altLang="zh-CN" dirty="0"/>
              <a:t>Version</a:t>
            </a:r>
            <a:r>
              <a:rPr lang="zh-CN" altLang="en-US" dirty="0"/>
              <a:t>：版本号，长度为</a:t>
            </a:r>
            <a:r>
              <a:rPr lang="en-US" altLang="zh-CN" dirty="0"/>
              <a:t>4bit</a:t>
            </a:r>
            <a:r>
              <a:rPr lang="zh-CN" altLang="en-US" dirty="0"/>
              <a:t>。对于</a:t>
            </a:r>
            <a:r>
              <a:rPr lang="en-US" altLang="zh-CN" dirty="0"/>
              <a:t>IPv6</a:t>
            </a:r>
            <a:r>
              <a:rPr lang="zh-CN" altLang="en-US" dirty="0"/>
              <a:t>，该值为</a:t>
            </a:r>
            <a:r>
              <a:rPr lang="en-US" altLang="zh-CN" dirty="0"/>
              <a:t>6</a:t>
            </a:r>
            <a:r>
              <a:rPr lang="zh-CN" altLang="en-US" dirty="0"/>
              <a:t>。</a:t>
            </a:r>
          </a:p>
          <a:p>
            <a:pPr lvl="1">
              <a:lnSpc>
                <a:spcPct val="105000"/>
              </a:lnSpc>
            </a:pPr>
            <a:r>
              <a:rPr lang="en-US" altLang="zh-CN" dirty="0"/>
              <a:t>Traffic Class</a:t>
            </a:r>
            <a:r>
              <a:rPr lang="zh-CN" altLang="en-US" dirty="0"/>
              <a:t>：流类别，长度为</a:t>
            </a:r>
            <a:r>
              <a:rPr lang="en-US" altLang="zh-CN" dirty="0"/>
              <a:t>8bit</a:t>
            </a:r>
            <a:r>
              <a:rPr lang="zh-CN" altLang="en-US" dirty="0"/>
              <a:t>。等同于</a:t>
            </a:r>
            <a:r>
              <a:rPr lang="en-US" altLang="zh-CN" dirty="0"/>
              <a:t>IPv4</a:t>
            </a:r>
            <a:r>
              <a:rPr lang="zh-CN" altLang="en-US" dirty="0"/>
              <a:t>中的</a:t>
            </a:r>
            <a:r>
              <a:rPr lang="en-US" altLang="zh-CN" dirty="0" err="1"/>
              <a:t>ToS</a:t>
            </a:r>
            <a:r>
              <a:rPr lang="zh-CN" altLang="en-US" dirty="0"/>
              <a:t>字段，表示</a:t>
            </a:r>
            <a:r>
              <a:rPr lang="en-US" altLang="zh-CN" dirty="0"/>
              <a:t>IPv6</a:t>
            </a:r>
            <a:r>
              <a:rPr lang="zh-CN" altLang="en-US" dirty="0"/>
              <a:t>数据报的类或优先级，主要应用于</a:t>
            </a:r>
            <a:r>
              <a:rPr lang="en-US" altLang="zh-CN" dirty="0" err="1"/>
              <a:t>QoS</a:t>
            </a:r>
            <a:r>
              <a:rPr lang="zh-CN" altLang="en-US" dirty="0"/>
              <a:t>。</a:t>
            </a:r>
          </a:p>
          <a:p>
            <a:pPr lvl="1">
              <a:lnSpc>
                <a:spcPct val="105000"/>
              </a:lnSpc>
            </a:pPr>
            <a:r>
              <a:rPr lang="en-US" altLang="zh-CN" dirty="0"/>
              <a:t>Flow Label</a:t>
            </a:r>
            <a:r>
              <a:rPr lang="zh-CN" altLang="en-US" dirty="0"/>
              <a:t>：流标签，长度为</a:t>
            </a:r>
            <a:r>
              <a:rPr lang="en-US" altLang="zh-CN" dirty="0"/>
              <a:t>20bit</a:t>
            </a:r>
            <a:r>
              <a:rPr lang="zh-CN" altLang="en-US" dirty="0"/>
              <a:t>。</a:t>
            </a:r>
            <a:r>
              <a:rPr lang="en-US" altLang="zh-CN" dirty="0"/>
              <a:t>IPv6</a:t>
            </a:r>
            <a:r>
              <a:rPr lang="zh-CN" altLang="en-US" dirty="0"/>
              <a:t>中的新增字段，用于区分实时流量，不同的流标签</a:t>
            </a:r>
            <a:r>
              <a:rPr lang="en-US" altLang="zh-CN" dirty="0"/>
              <a:t>+</a:t>
            </a:r>
            <a:r>
              <a:rPr lang="zh-CN" altLang="en-US" dirty="0"/>
              <a:t>源地址可以唯一确定一条数据流，中间网络设备可以根据这些信息更加高效率的区分数据流。</a:t>
            </a:r>
          </a:p>
          <a:p>
            <a:pPr lvl="1">
              <a:lnSpc>
                <a:spcPct val="105000"/>
              </a:lnSpc>
            </a:pPr>
            <a:r>
              <a:rPr lang="en-US" altLang="zh-CN" dirty="0"/>
              <a:t>Payload Length</a:t>
            </a:r>
            <a:r>
              <a:rPr lang="zh-CN" altLang="en-US" dirty="0"/>
              <a:t>：有效载荷长度，长度为</a:t>
            </a:r>
            <a:r>
              <a:rPr lang="en-US" altLang="zh-CN" dirty="0"/>
              <a:t>16bit</a:t>
            </a:r>
            <a:r>
              <a:rPr lang="zh-CN" altLang="en-US" dirty="0"/>
              <a:t>。有效载荷是指紧跟</a:t>
            </a:r>
            <a:r>
              <a:rPr lang="en-US" altLang="zh-CN" dirty="0"/>
              <a:t>IPv6</a:t>
            </a:r>
            <a:r>
              <a:rPr lang="zh-CN" altLang="en-US" dirty="0"/>
              <a:t>报头的数据报的其它部分（即扩展报头和上层协议数据单元）。</a:t>
            </a:r>
            <a:endParaRPr lang="en-US" altLang="zh-CN" dirty="0"/>
          </a:p>
          <a:p>
            <a:pPr lvl="1">
              <a:lnSpc>
                <a:spcPct val="105000"/>
              </a:lnSpc>
            </a:pPr>
            <a:r>
              <a:rPr lang="en-US" altLang="zh-CN" dirty="0"/>
              <a:t>Next Header</a:t>
            </a:r>
            <a:r>
              <a:rPr lang="zh-CN" altLang="en-US" dirty="0"/>
              <a:t>：下一个报头，长度为</a:t>
            </a:r>
            <a:r>
              <a:rPr lang="en-US" altLang="zh-CN" dirty="0"/>
              <a:t>8bit</a:t>
            </a:r>
            <a:r>
              <a:rPr lang="zh-CN" altLang="en-US" dirty="0"/>
              <a:t>。</a:t>
            </a:r>
            <a:endParaRPr lang="en-US" altLang="zh-CN" dirty="0"/>
          </a:p>
          <a:p>
            <a:pPr lvl="1">
              <a:lnSpc>
                <a:spcPct val="105000"/>
              </a:lnSpc>
            </a:pPr>
            <a:r>
              <a:rPr lang="en-US" altLang="zh-CN" dirty="0"/>
              <a:t>Hop Limit</a:t>
            </a:r>
            <a:r>
              <a:rPr lang="zh-CN" altLang="en-US" dirty="0"/>
              <a:t>：跳数限制，长度为</a:t>
            </a:r>
            <a:r>
              <a:rPr lang="en-US" altLang="zh-CN" dirty="0"/>
              <a:t>8bit</a:t>
            </a:r>
            <a:r>
              <a:rPr lang="zh-CN" altLang="en-US" dirty="0"/>
              <a:t>。该字段类似于</a:t>
            </a:r>
            <a:r>
              <a:rPr lang="en-US" altLang="zh-CN" dirty="0"/>
              <a:t>IPv4</a:t>
            </a:r>
            <a:r>
              <a:rPr lang="zh-CN" altLang="en-US" dirty="0"/>
              <a:t>中的</a:t>
            </a:r>
            <a:r>
              <a:rPr lang="en-US" altLang="zh-CN" dirty="0"/>
              <a:t>Time to Live</a:t>
            </a:r>
            <a:r>
              <a:rPr lang="zh-CN" altLang="en-US" dirty="0"/>
              <a:t>字段，它定义了</a:t>
            </a:r>
            <a:r>
              <a:rPr lang="en-US" altLang="zh-CN" dirty="0"/>
              <a:t>IP</a:t>
            </a:r>
            <a:r>
              <a:rPr lang="zh-CN" altLang="en-US" dirty="0"/>
              <a:t>数据报所能经过的最大跳数。每经过一个路由器，该数值减去</a:t>
            </a:r>
            <a:r>
              <a:rPr lang="en-US" altLang="zh-CN" dirty="0"/>
              <a:t>1</a:t>
            </a:r>
            <a:r>
              <a:rPr lang="zh-CN" altLang="en-US" dirty="0"/>
              <a:t>，当该字段的值为</a:t>
            </a:r>
            <a:r>
              <a:rPr lang="en-US" altLang="zh-CN" dirty="0"/>
              <a:t>0</a:t>
            </a:r>
            <a:r>
              <a:rPr lang="zh-CN" altLang="en-US" dirty="0"/>
              <a:t>时，数据报将被丢弃。</a:t>
            </a:r>
          </a:p>
          <a:p>
            <a:pPr lvl="1">
              <a:lnSpc>
                <a:spcPct val="105000"/>
              </a:lnSpc>
            </a:pPr>
            <a:r>
              <a:rPr lang="en-US" altLang="zh-CN" dirty="0"/>
              <a:t>Source Address</a:t>
            </a:r>
            <a:r>
              <a:rPr lang="zh-CN" altLang="en-US" dirty="0"/>
              <a:t>：源地址，长度为</a:t>
            </a:r>
            <a:r>
              <a:rPr lang="en-US" altLang="zh-CN" dirty="0"/>
              <a:t>128bit</a:t>
            </a:r>
            <a:r>
              <a:rPr lang="zh-CN" altLang="en-US" dirty="0"/>
              <a:t>。表示发送方的地址。</a:t>
            </a:r>
          </a:p>
          <a:p>
            <a:pPr lvl="1">
              <a:lnSpc>
                <a:spcPct val="105000"/>
              </a:lnSpc>
            </a:pPr>
            <a:r>
              <a:rPr lang="en-US" altLang="zh-CN" dirty="0"/>
              <a:t>Destination Address</a:t>
            </a:r>
            <a:r>
              <a:rPr lang="zh-CN" altLang="en-US" dirty="0"/>
              <a:t>：目的地址，长度为</a:t>
            </a:r>
            <a:r>
              <a:rPr lang="en-US" altLang="zh-CN" dirty="0"/>
              <a:t>128bit</a:t>
            </a:r>
            <a:r>
              <a:rPr lang="zh-CN" altLang="en-US" dirty="0"/>
              <a:t>。表示接收方的地址。</a:t>
            </a:r>
            <a:endParaRPr lang="en-US" altLang="zh-CN" dirty="0"/>
          </a:p>
        </p:txBody>
      </p:sp>
      <p:sp>
        <p:nvSpPr>
          <p:cNvPr id="4" name="幻灯片图像占位符 3"/>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30100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在</a:t>
            </a:r>
            <a:r>
              <a:rPr lang="en-US" altLang="zh-CN"/>
              <a:t>IPv4</a:t>
            </a:r>
            <a:r>
              <a:rPr lang="zh-CN" altLang="en-US"/>
              <a:t>中，</a:t>
            </a:r>
            <a:r>
              <a:rPr lang="en-US" altLang="zh-CN"/>
              <a:t>IPv4</a:t>
            </a:r>
            <a:r>
              <a:rPr lang="zh-CN" altLang="en-US"/>
              <a:t>报头包含可选字段</a:t>
            </a:r>
            <a:r>
              <a:rPr lang="en-US" altLang="zh-CN"/>
              <a:t>Options</a:t>
            </a:r>
            <a:r>
              <a:rPr lang="zh-CN" altLang="en-US"/>
              <a:t>，内容涉及</a:t>
            </a:r>
            <a:r>
              <a:rPr lang="en-US" altLang="zh-CN"/>
              <a:t>security</a:t>
            </a:r>
            <a:r>
              <a:rPr lang="zh-CN" altLang="en-US"/>
              <a:t>、</a:t>
            </a:r>
            <a:r>
              <a:rPr lang="en-US" altLang="zh-CN"/>
              <a:t>Timestamp</a:t>
            </a:r>
            <a:r>
              <a:rPr lang="zh-CN" altLang="en-US"/>
              <a:t>、</a:t>
            </a:r>
            <a:r>
              <a:rPr lang="en-US" altLang="zh-CN"/>
              <a:t>Record route</a:t>
            </a:r>
            <a:r>
              <a:rPr lang="zh-CN" altLang="en-US"/>
              <a:t>等，这些</a:t>
            </a:r>
            <a:r>
              <a:rPr lang="en-US" altLang="zh-CN"/>
              <a:t>Options</a:t>
            </a:r>
            <a:r>
              <a:rPr lang="zh-CN" altLang="en-US"/>
              <a:t>可以将</a:t>
            </a:r>
            <a:r>
              <a:rPr lang="en-US" altLang="zh-CN"/>
              <a:t>IPv4</a:t>
            </a:r>
            <a:r>
              <a:rPr lang="zh-CN" altLang="en-US"/>
              <a:t>报头长度从</a:t>
            </a:r>
            <a:r>
              <a:rPr lang="en-US" altLang="zh-CN"/>
              <a:t>20</a:t>
            </a:r>
            <a:r>
              <a:rPr lang="zh-CN" altLang="en-US"/>
              <a:t>字节扩充到</a:t>
            </a:r>
            <a:r>
              <a:rPr lang="en-US" altLang="zh-CN"/>
              <a:t>60</a:t>
            </a:r>
            <a:r>
              <a:rPr lang="zh-CN" altLang="en-US"/>
              <a:t>字节。在转发过程中，处理携带这些</a:t>
            </a:r>
            <a:r>
              <a:rPr lang="en-US" altLang="zh-CN"/>
              <a:t>Options</a:t>
            </a:r>
            <a:r>
              <a:rPr lang="zh-CN" altLang="en-US"/>
              <a:t>的</a:t>
            </a:r>
            <a:r>
              <a:rPr lang="en-US" altLang="zh-CN"/>
              <a:t>IPv4</a:t>
            </a:r>
            <a:r>
              <a:rPr lang="zh-CN" altLang="en-US"/>
              <a:t>报文会占用路由器很大的资源，因此实际中也很少使用。</a:t>
            </a:r>
          </a:p>
          <a:p>
            <a:pPr lvl="0"/>
            <a:r>
              <a:rPr lang="en-US" altLang="zh-CN"/>
              <a:t>IPv6</a:t>
            </a:r>
            <a:r>
              <a:rPr lang="zh-CN" altLang="en-US"/>
              <a:t>将这些</a:t>
            </a:r>
            <a:r>
              <a:rPr lang="en-US" altLang="zh-CN"/>
              <a:t>Options</a:t>
            </a:r>
            <a:r>
              <a:rPr lang="zh-CN" altLang="en-US"/>
              <a:t>从</a:t>
            </a:r>
            <a:r>
              <a:rPr lang="en-US" altLang="zh-CN"/>
              <a:t>IPv6</a:t>
            </a:r>
            <a:r>
              <a:rPr lang="zh-CN" altLang="en-US"/>
              <a:t>基本报头中剥离，放到了扩展报头中，扩展报头被置于</a:t>
            </a:r>
            <a:r>
              <a:rPr lang="en-US" altLang="zh-CN"/>
              <a:t>IPv6</a:t>
            </a:r>
            <a:r>
              <a:rPr lang="zh-CN" altLang="en-US"/>
              <a:t>报头和上层协议数据单元之间。一个</a:t>
            </a:r>
            <a:r>
              <a:rPr lang="en-US" altLang="zh-CN"/>
              <a:t>IPv6</a:t>
            </a:r>
            <a:r>
              <a:rPr lang="zh-CN" altLang="en-US"/>
              <a:t>报文可以包含</a:t>
            </a:r>
            <a:r>
              <a:rPr lang="en-US" altLang="zh-CN"/>
              <a:t>0</a:t>
            </a:r>
            <a:r>
              <a:rPr lang="zh-CN" altLang="en-US"/>
              <a:t>个、</a:t>
            </a:r>
            <a:r>
              <a:rPr lang="en-US" altLang="zh-CN"/>
              <a:t>1</a:t>
            </a:r>
            <a:r>
              <a:rPr lang="zh-CN" altLang="en-US"/>
              <a:t>个或多个扩展报头，仅当需要路由器或目的节点做某些特殊处理时，才由发送方添加一个或多个扩展头。与</a:t>
            </a:r>
            <a:r>
              <a:rPr lang="en-US" altLang="zh-CN"/>
              <a:t>IPv4</a:t>
            </a:r>
            <a:r>
              <a:rPr lang="zh-CN" altLang="en-US"/>
              <a:t>不同，</a:t>
            </a:r>
            <a:r>
              <a:rPr lang="en-US" altLang="zh-CN"/>
              <a:t>IPv6</a:t>
            </a:r>
            <a:r>
              <a:rPr lang="zh-CN" altLang="en-US"/>
              <a:t>扩展头长度任意，不受</a:t>
            </a:r>
            <a:r>
              <a:rPr lang="en-US" altLang="zh-CN"/>
              <a:t>40</a:t>
            </a:r>
            <a:r>
              <a:rPr lang="zh-CN" altLang="en-US"/>
              <a:t>字节限制，这样便于日后扩充新增选项，这一特征加上选项的处理方式使得</a:t>
            </a:r>
            <a:r>
              <a:rPr lang="en-US" altLang="zh-CN"/>
              <a:t>IPv6</a:t>
            </a:r>
            <a:r>
              <a:rPr lang="zh-CN" altLang="en-US"/>
              <a:t>选项能得以真正的利用。但是为了提高处理选项头和传输层协议的性能，扩展报头总是</a:t>
            </a:r>
            <a:r>
              <a:rPr lang="en-US" altLang="zh-CN"/>
              <a:t>8</a:t>
            </a:r>
            <a:r>
              <a:rPr lang="zh-CN" altLang="en-US"/>
              <a:t>字节长度的整数倍。</a:t>
            </a:r>
            <a:endParaRPr lang="en-US" altLang="zh-CN"/>
          </a:p>
          <a:p>
            <a:pPr lvl="0"/>
            <a:r>
              <a:rPr lang="zh-CN" altLang="en-US"/>
              <a:t>当使用多个扩展报头时，前面报头的</a:t>
            </a:r>
            <a:r>
              <a:rPr lang="en-US" altLang="zh-CN"/>
              <a:t>Next Header</a:t>
            </a:r>
            <a:r>
              <a:rPr lang="zh-CN" altLang="en-US"/>
              <a:t>字段指明下一个扩展报头的类型，这样就形成了链状的报头列表。</a:t>
            </a:r>
            <a:endParaRPr lang="en-US" altLang="zh-CN" dirty="0"/>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416335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latin typeface="+mn-ea"/>
                <a:ea typeface="+mn-ea"/>
              </a:rPr>
              <a:t>说明：</a:t>
            </a:r>
            <a:endParaRPr lang="en-US" altLang="zh-CN" dirty="0">
              <a:latin typeface="+mn-ea"/>
              <a:ea typeface="+mn-ea"/>
            </a:endParaRPr>
          </a:p>
          <a:p>
            <a:pPr lvl="1"/>
            <a:r>
              <a:rPr lang="zh-CN" altLang="en-US" dirty="0">
                <a:latin typeface="+mn-ea"/>
                <a:ea typeface="+mn-ea"/>
              </a:rPr>
              <a:t>路由设备转发时根据基本报头中</a:t>
            </a:r>
            <a:r>
              <a:rPr lang="en-US" altLang="zh-CN" dirty="0">
                <a:latin typeface="+mn-ea"/>
                <a:ea typeface="+mn-ea"/>
              </a:rPr>
              <a:t>Next Header</a:t>
            </a:r>
            <a:r>
              <a:rPr lang="zh-CN" altLang="en-US" dirty="0">
                <a:latin typeface="+mn-ea"/>
                <a:ea typeface="+mn-ea"/>
              </a:rPr>
              <a:t>值来决定是否要处理扩展头，并不是所有的扩展报头都需要被转发路由设备查看和处理的。</a:t>
            </a:r>
            <a:endParaRPr lang="en-US" altLang="zh-CN" dirty="0">
              <a:latin typeface="+mn-ea"/>
              <a:ea typeface="+mn-ea"/>
            </a:endParaRPr>
          </a:p>
          <a:p>
            <a:pPr lvl="1"/>
            <a:r>
              <a:rPr lang="zh-CN" altLang="en-US" dirty="0">
                <a:latin typeface="+mn-ea"/>
                <a:ea typeface="+mn-ea"/>
              </a:rPr>
              <a:t>除了目的选项扩展报头可能在一个</a:t>
            </a:r>
            <a:r>
              <a:rPr lang="en-US" altLang="zh-CN" dirty="0">
                <a:latin typeface="+mn-ea"/>
                <a:ea typeface="+mn-ea"/>
              </a:rPr>
              <a:t>IPv6</a:t>
            </a:r>
            <a:r>
              <a:rPr lang="zh-CN" altLang="en-US" dirty="0">
                <a:latin typeface="+mn-ea"/>
                <a:ea typeface="+mn-ea"/>
              </a:rPr>
              <a:t>报文中出现一次或两次（一次在路由扩展报头之前，另一次在上层协议数据报文之前），其余扩展报头只能出现一次。</a:t>
            </a:r>
          </a:p>
        </p:txBody>
      </p:sp>
      <p:sp>
        <p:nvSpPr>
          <p:cNvPr id="4" name="幻灯片图像占位符 3">
            <a:extLst>
              <a:ext uri="{FF2B5EF4-FFF2-40B4-BE49-F238E27FC236}">
                <a16:creationId xmlns:a16="http://schemas.microsoft.com/office/drawing/2014/main" id="{AAC8E39B-CD61-4F20-8977-247B94128B0C}"/>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096074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68792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IPv4</a:t>
            </a:r>
            <a:r>
              <a:rPr lang="zh-CN" altLang="en-US"/>
              <a:t>地址分为：单播地址、组播地址、广播地址。而</a:t>
            </a:r>
            <a:r>
              <a:rPr lang="en-US" altLang="zh-CN"/>
              <a:t>IPv6</a:t>
            </a:r>
            <a:r>
              <a:rPr lang="zh-CN" altLang="en-US"/>
              <a:t>中没有广播地址，增加了任播地址。也就是说</a:t>
            </a:r>
            <a:r>
              <a:rPr lang="en-US" altLang="zh-CN"/>
              <a:t>IPv6</a:t>
            </a:r>
            <a:r>
              <a:rPr lang="zh-CN" altLang="en-US"/>
              <a:t>地址被分为：单播地址、组播地址、任播地址。</a:t>
            </a:r>
          </a:p>
          <a:p>
            <a:pPr lvl="1"/>
            <a:r>
              <a:rPr lang="zh-CN" altLang="en-US"/>
              <a:t>单播地址用于标识一个接口，发往该目的地址的报文会被送到被标识的接口；</a:t>
            </a:r>
          </a:p>
          <a:p>
            <a:pPr lvl="1"/>
            <a:r>
              <a:rPr lang="zh-CN" altLang="en-US"/>
              <a:t>组播地址用于标识多个接口，发往该目的地址的报文会被送到被标识的所有接口；</a:t>
            </a:r>
          </a:p>
          <a:p>
            <a:pPr lvl="1"/>
            <a:r>
              <a:rPr lang="zh-CN" altLang="en-US"/>
              <a:t>任播地址用于标识多个接口，发往该目的地址的报文会被送到被标识的所有接口中最近的一个接口上。实际上任播地址与单播地址使用同一个地址空间，也就是说，由路由器决定数据包是做任播转发还是单播转发。</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422316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全球单播地址是带有全球单播前缀的</a:t>
            </a:r>
            <a:r>
              <a:rPr lang="en-US" altLang="zh-CN"/>
              <a:t>IPv6</a:t>
            </a:r>
            <a:r>
              <a:rPr lang="zh-CN" altLang="en-US"/>
              <a:t>地址，其作用类似于</a:t>
            </a:r>
            <a:r>
              <a:rPr lang="en-US" altLang="zh-CN"/>
              <a:t>IPv4</a:t>
            </a:r>
            <a:r>
              <a:rPr lang="zh-CN" altLang="en-US"/>
              <a:t>中的公网地址。这种类型的地址允许路由前缀的聚合，从而限制了全球路由表项的数量。</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842487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a:t>链路本地地址是</a:t>
            </a:r>
            <a:r>
              <a:rPr lang="en-US" altLang="zh-CN"/>
              <a:t>IPv6</a:t>
            </a:r>
            <a:r>
              <a:rPr lang="zh-CN" altLang="en-US"/>
              <a:t>中的应用范围受限制的地址类型，只能在连接到同一本地链路的节点之间使用。它使用了特定的本地链路前缀</a:t>
            </a:r>
            <a:r>
              <a:rPr lang="en-US" altLang="zh-CN"/>
              <a:t>FE80::/10</a:t>
            </a:r>
            <a:r>
              <a:rPr lang="zh-CN" altLang="en-US"/>
              <a:t>（最高</a:t>
            </a:r>
            <a:r>
              <a:rPr lang="en-US" altLang="zh-CN"/>
              <a:t>10</a:t>
            </a:r>
            <a:r>
              <a:rPr lang="zh-CN" altLang="en-US"/>
              <a:t>位值为</a:t>
            </a:r>
            <a:r>
              <a:rPr lang="en-US" altLang="zh-CN"/>
              <a:t>1111111010</a:t>
            </a:r>
            <a:r>
              <a:rPr lang="zh-CN" altLang="en-US"/>
              <a:t>），同时将接口标识添加在后面作为地址的低</a:t>
            </a:r>
            <a:r>
              <a:rPr lang="en-US" altLang="zh-CN"/>
              <a:t>64</a:t>
            </a:r>
            <a:r>
              <a:rPr lang="zh-CN" altLang="en-US"/>
              <a:t>比特。</a:t>
            </a:r>
            <a:endParaRPr lang="en-US" altLang="zh-CN"/>
          </a:p>
          <a:p>
            <a:pPr lvl="0"/>
            <a:r>
              <a:rPr lang="zh-CN" altLang="en-US"/>
              <a:t>当一个节点启动</a:t>
            </a:r>
            <a:r>
              <a:rPr lang="en-US" altLang="zh-CN"/>
              <a:t>IPv6</a:t>
            </a:r>
            <a:r>
              <a:rPr lang="zh-CN" altLang="en-US"/>
              <a:t>协议栈时，启动时节点的每个接口会自动配置一个链路本地地址（其固定的前缀</a:t>
            </a:r>
            <a:r>
              <a:rPr lang="en-US" altLang="zh-CN"/>
              <a:t>+EUI-64</a:t>
            </a:r>
            <a:r>
              <a:rPr lang="zh-CN" altLang="en-US"/>
              <a:t>规则形成的接口标识）。这种机制使得两个连接到同一链路的</a:t>
            </a:r>
            <a:r>
              <a:rPr lang="en-US" altLang="zh-CN"/>
              <a:t>IPv6</a:t>
            </a:r>
            <a:r>
              <a:rPr lang="zh-CN" altLang="en-US"/>
              <a:t>节点不需要做任何配置就可以通信。所以链路本地地址广泛应用于邻居发现，无状态地址配置等应用。</a:t>
            </a:r>
            <a:endParaRPr lang="en-US" altLang="zh-CN"/>
          </a:p>
          <a:p>
            <a:pPr lvl="0"/>
            <a:r>
              <a:rPr lang="zh-CN" altLang="en-US"/>
              <a:t>以链路本地地址为源地址或目的地址的</a:t>
            </a:r>
            <a:r>
              <a:rPr lang="en-US" altLang="zh-CN"/>
              <a:t>IPv6</a:t>
            </a:r>
            <a:r>
              <a:rPr lang="zh-CN" altLang="en-US"/>
              <a:t>报文不会被路由设备转发到其他链路。</a:t>
            </a:r>
            <a:endParaRPr lang="en-US" altLang="zh-CN" noProof="0"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05627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lnSpc>
                <a:spcPct val="120000"/>
              </a:lnSpc>
            </a:pPr>
            <a:r>
              <a:rPr lang="zh-CN" altLang="en-US" dirty="0"/>
              <a:t>唯一本地地址是另一种应用范围受限的地址，它仅能在一个站点内使用。由于本地站点地址的废除（</a:t>
            </a:r>
            <a:r>
              <a:rPr lang="en-US" altLang="zh-CN" dirty="0"/>
              <a:t>RFC3879</a:t>
            </a:r>
            <a:r>
              <a:rPr lang="zh-CN" altLang="en-US" dirty="0"/>
              <a:t>），唯一本地地址被用来代替本地站点地址（</a:t>
            </a:r>
            <a:r>
              <a:rPr lang="en-US" altLang="zh-CN" dirty="0"/>
              <a:t>RFC4193</a:t>
            </a:r>
            <a:r>
              <a:rPr lang="zh-CN" altLang="en-US" dirty="0"/>
              <a:t>）。</a:t>
            </a:r>
            <a:endParaRPr lang="en-US" altLang="zh-CN" dirty="0"/>
          </a:p>
          <a:p>
            <a:pPr lvl="0">
              <a:lnSpc>
                <a:spcPct val="120000"/>
              </a:lnSpc>
            </a:pPr>
            <a:r>
              <a:rPr lang="zh-CN" altLang="en-US" dirty="0"/>
              <a:t>唯一本地地址的作用类似于</a:t>
            </a:r>
            <a:r>
              <a:rPr lang="en-US" altLang="zh-CN" dirty="0"/>
              <a:t>IPv4</a:t>
            </a:r>
            <a:r>
              <a:rPr lang="zh-CN" altLang="en-US" dirty="0"/>
              <a:t>中的私网地址，任何没有申请到提供商分配的全球单播地址的组织机构都可以使用唯一本地地址。唯一本地地址只能在本地网络内部被路由转发而不会在全球网络中被路由转发。</a:t>
            </a:r>
            <a:endParaRPr lang="en-US" altLang="zh-CN" dirty="0"/>
          </a:p>
          <a:p>
            <a:pPr lvl="0">
              <a:lnSpc>
                <a:spcPct val="120000"/>
              </a:lnSpc>
            </a:pPr>
            <a:r>
              <a:rPr lang="zh-CN" altLang="en-US" noProof="0" dirty="0"/>
              <a:t>字段解释：</a:t>
            </a:r>
            <a:endParaRPr lang="en-US" altLang="zh-CN" noProof="0" dirty="0"/>
          </a:p>
          <a:p>
            <a:pPr lvl="1">
              <a:lnSpc>
                <a:spcPct val="120000"/>
              </a:lnSpc>
            </a:pPr>
            <a:r>
              <a:rPr lang="en-US" altLang="zh-CN" noProof="0" dirty="0"/>
              <a:t>Prefix</a:t>
            </a:r>
            <a:r>
              <a:rPr lang="zh-CN" altLang="en-US" noProof="0" dirty="0"/>
              <a:t>：前缀；固定为</a:t>
            </a:r>
            <a:r>
              <a:rPr lang="en-US" altLang="zh-CN" noProof="0" dirty="0"/>
              <a:t>FC00::/7</a:t>
            </a:r>
            <a:r>
              <a:rPr lang="zh-CN" altLang="en-US" noProof="0" dirty="0"/>
              <a:t>。</a:t>
            </a:r>
          </a:p>
          <a:p>
            <a:pPr lvl="1">
              <a:lnSpc>
                <a:spcPct val="120000"/>
              </a:lnSpc>
            </a:pPr>
            <a:r>
              <a:rPr lang="en-US" altLang="zh-CN" noProof="0" dirty="0"/>
              <a:t>L</a:t>
            </a:r>
            <a:r>
              <a:rPr lang="zh-CN" altLang="en-US" noProof="0" dirty="0"/>
              <a:t>：</a:t>
            </a:r>
            <a:r>
              <a:rPr lang="en-US" altLang="zh-CN" noProof="0" dirty="0"/>
              <a:t>L</a:t>
            </a:r>
            <a:r>
              <a:rPr lang="zh-CN" altLang="en-US" noProof="0" dirty="0"/>
              <a:t>标志位；值为</a:t>
            </a:r>
            <a:r>
              <a:rPr lang="en-US" altLang="zh-CN" noProof="0" dirty="0"/>
              <a:t>1</a:t>
            </a:r>
            <a:r>
              <a:rPr lang="zh-CN" altLang="en-US" noProof="0" dirty="0"/>
              <a:t>代表该地址为在本地网络范围内使用的地址；值为</a:t>
            </a:r>
            <a:r>
              <a:rPr lang="en-US" altLang="zh-CN" noProof="0" dirty="0"/>
              <a:t>0</a:t>
            </a:r>
            <a:r>
              <a:rPr lang="zh-CN" altLang="en-US" noProof="0" dirty="0"/>
              <a:t>被保留，用于以后扩展。</a:t>
            </a:r>
          </a:p>
          <a:p>
            <a:pPr lvl="1">
              <a:lnSpc>
                <a:spcPct val="120000"/>
              </a:lnSpc>
            </a:pPr>
            <a:r>
              <a:rPr lang="en-US" altLang="zh-CN" noProof="0" dirty="0"/>
              <a:t>Global ID</a:t>
            </a:r>
            <a:r>
              <a:rPr lang="zh-CN" altLang="en-US" noProof="0" dirty="0"/>
              <a:t>：全球唯一前缀；通过伪随机方式产生（</a:t>
            </a:r>
            <a:r>
              <a:rPr lang="en-US" altLang="zh-CN" noProof="0" dirty="0"/>
              <a:t>RFC4193</a:t>
            </a:r>
            <a:r>
              <a:rPr lang="zh-CN" altLang="en-US" noProof="0" dirty="0"/>
              <a:t>）。</a:t>
            </a:r>
          </a:p>
          <a:p>
            <a:pPr lvl="1">
              <a:lnSpc>
                <a:spcPct val="120000"/>
              </a:lnSpc>
            </a:pPr>
            <a:r>
              <a:rPr lang="en-US" altLang="zh-CN" noProof="0" dirty="0"/>
              <a:t>Subnet ID</a:t>
            </a:r>
            <a:r>
              <a:rPr lang="zh-CN" altLang="en-US" noProof="0" dirty="0"/>
              <a:t>：子网</a:t>
            </a:r>
            <a:r>
              <a:rPr lang="en-US" altLang="zh-CN" noProof="0" dirty="0"/>
              <a:t>ID</a:t>
            </a:r>
            <a:r>
              <a:rPr lang="zh-CN" altLang="en-US" noProof="0" dirty="0"/>
              <a:t>；划分子网使用。</a:t>
            </a:r>
          </a:p>
          <a:p>
            <a:pPr lvl="1">
              <a:lnSpc>
                <a:spcPct val="120000"/>
              </a:lnSpc>
            </a:pPr>
            <a:r>
              <a:rPr lang="en-US" altLang="zh-CN" noProof="0" dirty="0"/>
              <a:t>Interface ID</a:t>
            </a:r>
            <a:r>
              <a:rPr lang="zh-CN" altLang="en-US" noProof="0" dirty="0"/>
              <a:t>：接口标识。</a:t>
            </a:r>
            <a:endParaRPr lang="en-US" altLang="zh-CN" noProof="0" dirty="0"/>
          </a:p>
          <a:p>
            <a:pPr lvl="0">
              <a:lnSpc>
                <a:spcPct val="120000"/>
              </a:lnSpc>
            </a:pPr>
            <a:r>
              <a:rPr lang="zh-CN" altLang="en-US" noProof="0" dirty="0"/>
              <a:t>唯一本地地址具有如下特点：</a:t>
            </a:r>
            <a:endParaRPr lang="en-US" altLang="zh-CN" noProof="0" dirty="0"/>
          </a:p>
          <a:p>
            <a:pPr lvl="1">
              <a:lnSpc>
                <a:spcPct val="120000"/>
              </a:lnSpc>
            </a:pPr>
            <a:r>
              <a:rPr lang="zh-CN" altLang="en-US" noProof="0" dirty="0"/>
              <a:t>具有全球唯一的前缀（虽然随机方式产生，但是冲突概率很低）。</a:t>
            </a:r>
          </a:p>
          <a:p>
            <a:pPr lvl="1">
              <a:lnSpc>
                <a:spcPct val="120000"/>
              </a:lnSpc>
            </a:pPr>
            <a:r>
              <a:rPr lang="zh-CN" altLang="en-US" noProof="0" dirty="0"/>
              <a:t>可以进行网络之间的私有连接，而不必担心地址冲突等问题。</a:t>
            </a:r>
          </a:p>
          <a:p>
            <a:pPr lvl="1">
              <a:lnSpc>
                <a:spcPct val="120000"/>
              </a:lnSpc>
            </a:pPr>
            <a:r>
              <a:rPr lang="zh-CN" altLang="en-US" noProof="0" dirty="0"/>
              <a:t>具有知名前缀（</a:t>
            </a:r>
            <a:r>
              <a:rPr lang="en-US" altLang="zh-CN" noProof="0" dirty="0"/>
              <a:t>FC00::/7</a:t>
            </a:r>
            <a:r>
              <a:rPr lang="zh-CN" altLang="en-US" noProof="0" dirty="0"/>
              <a:t>），方便边缘路由器进行路由过滤。</a:t>
            </a:r>
          </a:p>
          <a:p>
            <a:pPr lvl="1">
              <a:lnSpc>
                <a:spcPct val="120000"/>
              </a:lnSpc>
            </a:pPr>
            <a:r>
              <a:rPr lang="zh-CN" altLang="en-US" noProof="0" dirty="0"/>
              <a:t>如果出现路由泄漏，该地址不会和其他地址冲突，不会造成</a:t>
            </a:r>
            <a:r>
              <a:rPr lang="en-US" altLang="zh-CN" noProof="0" dirty="0"/>
              <a:t>Internet</a:t>
            </a:r>
            <a:r>
              <a:rPr lang="zh-CN" altLang="en-US" noProof="0" dirty="0"/>
              <a:t>路由冲突。</a:t>
            </a:r>
          </a:p>
          <a:p>
            <a:pPr lvl="1">
              <a:lnSpc>
                <a:spcPct val="120000"/>
              </a:lnSpc>
            </a:pPr>
            <a:r>
              <a:rPr lang="zh-CN" altLang="en-US" noProof="0" dirty="0"/>
              <a:t>应用中，上层应用程序将这些地址看作全球单播地址对待。</a:t>
            </a:r>
          </a:p>
          <a:p>
            <a:pPr lvl="1">
              <a:lnSpc>
                <a:spcPct val="120000"/>
              </a:lnSpc>
            </a:pPr>
            <a:r>
              <a:rPr lang="zh-CN" altLang="en-US" noProof="0" dirty="0"/>
              <a:t>独立于互联网服务提供商</a:t>
            </a:r>
            <a:r>
              <a:rPr lang="en-US" altLang="zh-CN" noProof="0" dirty="0"/>
              <a:t>ISP</a:t>
            </a:r>
            <a:r>
              <a:rPr lang="zh-CN" altLang="en-US" noProof="0" dirty="0"/>
              <a:t>（</a:t>
            </a:r>
            <a:r>
              <a:rPr lang="en-US" altLang="zh-CN" noProof="0" dirty="0"/>
              <a:t>Internet Service Provider</a:t>
            </a:r>
            <a:r>
              <a:rPr lang="zh-CN" altLang="en-US" noProof="0" dirty="0"/>
              <a:t>）。</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03005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0B07D4-C34F-4901-91CE-B9AE49F1D977}"/>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FABE459D-9F6B-4E25-9616-189E9F338A7C}"/>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未指定地址</a:t>
            </a:r>
            <a:endParaRPr lang="en-US" altLang="zh-CN" dirty="0"/>
          </a:p>
          <a:p>
            <a:pPr lvl="1"/>
            <a:r>
              <a:rPr lang="en-US" altLang="zh-CN" dirty="0"/>
              <a:t>IPv6</a:t>
            </a:r>
            <a:r>
              <a:rPr lang="zh-CN" altLang="en-US" dirty="0"/>
              <a:t>中的未指定地址即 </a:t>
            </a:r>
            <a:r>
              <a:rPr lang="en-US" altLang="zh-CN" dirty="0"/>
              <a:t>0:0:0:0:0:0:0:0/128 </a:t>
            </a:r>
            <a:r>
              <a:rPr lang="zh-CN" altLang="en-US" dirty="0"/>
              <a:t>或者</a:t>
            </a:r>
            <a:r>
              <a:rPr lang="en-US" altLang="zh-CN" dirty="0"/>
              <a:t>::/128</a:t>
            </a:r>
            <a:r>
              <a:rPr lang="zh-CN" altLang="en-US" dirty="0"/>
              <a:t>。该地址可以表示某个接口或者节点还没有</a:t>
            </a:r>
            <a:r>
              <a:rPr lang="en-US" altLang="zh-CN" dirty="0"/>
              <a:t>IP</a:t>
            </a:r>
            <a:r>
              <a:rPr lang="zh-CN" altLang="en-US" dirty="0"/>
              <a:t>地址，可以作为某些报文的源</a:t>
            </a:r>
            <a:r>
              <a:rPr lang="en-US" altLang="zh-CN" dirty="0"/>
              <a:t>IP</a:t>
            </a:r>
            <a:r>
              <a:rPr lang="zh-CN" altLang="en-US" dirty="0"/>
              <a:t>地址（例如在</a:t>
            </a:r>
            <a:r>
              <a:rPr lang="en-US" altLang="zh-CN" dirty="0"/>
              <a:t>NS</a:t>
            </a:r>
            <a:r>
              <a:rPr lang="zh-CN" altLang="en-US" dirty="0"/>
              <a:t>报文的重复地址检测中会出现）。源</a:t>
            </a:r>
            <a:r>
              <a:rPr lang="en-US" altLang="zh-CN" dirty="0"/>
              <a:t>IP</a:t>
            </a:r>
            <a:r>
              <a:rPr lang="zh-CN" altLang="en-US" dirty="0"/>
              <a:t>地址是</a:t>
            </a:r>
            <a:r>
              <a:rPr lang="en-US" altLang="zh-CN" dirty="0"/>
              <a:t>::</a:t>
            </a:r>
            <a:r>
              <a:rPr lang="zh-CN" altLang="en-US" dirty="0"/>
              <a:t>的报文不会被路由设备转发。</a:t>
            </a:r>
            <a:endParaRPr lang="en-US" altLang="zh-CN" dirty="0"/>
          </a:p>
          <a:p>
            <a:pPr lvl="0"/>
            <a:r>
              <a:rPr lang="zh-CN" altLang="en-US" noProof="0" dirty="0"/>
              <a:t>环回地址</a:t>
            </a:r>
            <a:endParaRPr lang="en-US" altLang="zh-CN" noProof="0" dirty="0"/>
          </a:p>
          <a:p>
            <a:pPr lvl="1"/>
            <a:r>
              <a:rPr lang="en-US" altLang="zh-CN" dirty="0"/>
              <a:t>IPv6</a:t>
            </a:r>
            <a:r>
              <a:rPr lang="zh-CN" altLang="en-US" dirty="0"/>
              <a:t>中的环回地址即 </a:t>
            </a:r>
            <a:r>
              <a:rPr lang="en-US" altLang="zh-CN" dirty="0"/>
              <a:t>0:0:0:0:0:0:0:1/128 </a:t>
            </a:r>
            <a:r>
              <a:rPr lang="zh-CN" altLang="en-US" dirty="0"/>
              <a:t>或者</a:t>
            </a:r>
            <a:r>
              <a:rPr lang="en-US" altLang="zh-CN" dirty="0"/>
              <a:t>::1/128</a:t>
            </a:r>
            <a:r>
              <a:rPr lang="zh-CN" altLang="en-US" dirty="0"/>
              <a:t>。环回与</a:t>
            </a:r>
            <a:r>
              <a:rPr lang="en-US" altLang="zh-CN" dirty="0"/>
              <a:t>IPv4</a:t>
            </a:r>
            <a:r>
              <a:rPr lang="zh-CN" altLang="en-US" dirty="0"/>
              <a:t>中的</a:t>
            </a:r>
            <a:r>
              <a:rPr lang="en-US" altLang="zh-CN" dirty="0"/>
              <a:t>127.0.0.1</a:t>
            </a:r>
            <a:r>
              <a:rPr lang="zh-CN" altLang="en-US" dirty="0"/>
              <a:t>作用相同，主要用于设备给自己发送报文。该地址通常用来作为一个虚接口的地址（如</a:t>
            </a:r>
            <a:r>
              <a:rPr lang="en-US" altLang="zh-CN" dirty="0"/>
              <a:t>Loopback</a:t>
            </a:r>
            <a:r>
              <a:rPr lang="zh-CN" altLang="en-US" dirty="0"/>
              <a:t>接口）。实际发送的数据包中不能使用环回地址作为源</a:t>
            </a:r>
            <a:r>
              <a:rPr lang="en-US" altLang="zh-CN" dirty="0"/>
              <a:t>IP</a:t>
            </a:r>
            <a:r>
              <a:rPr lang="zh-CN" altLang="en-US" dirty="0"/>
              <a:t>地址或者目的</a:t>
            </a:r>
            <a:r>
              <a:rPr lang="en-US" altLang="zh-CN" dirty="0"/>
              <a:t>IP</a:t>
            </a:r>
            <a:r>
              <a:rPr lang="zh-CN" altLang="en-US" dirty="0"/>
              <a:t>地址。</a:t>
            </a:r>
            <a:endParaRPr lang="zh-CN" altLang="en-US" noProof="0" dirty="0"/>
          </a:p>
        </p:txBody>
      </p:sp>
      <p:sp>
        <p:nvSpPr>
          <p:cNvPr id="4" name="幻灯片图像占位符 3"/>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249490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对于</a:t>
            </a:r>
            <a:r>
              <a:rPr lang="en-US" altLang="zh-CN" dirty="0"/>
              <a:t>IPv6 </a:t>
            </a:r>
            <a:r>
              <a:rPr lang="zh-CN" altLang="en-US" dirty="0"/>
              <a:t>单播地址来说，如果地址的前三</a:t>
            </a:r>
            <a:r>
              <a:rPr lang="en-US" altLang="zh-CN" dirty="0"/>
              <a:t>bit</a:t>
            </a:r>
            <a:r>
              <a:rPr lang="zh-CN" altLang="en-US" dirty="0"/>
              <a:t>不是</a:t>
            </a:r>
            <a:r>
              <a:rPr lang="en-US" altLang="zh-CN" dirty="0"/>
              <a:t>000</a:t>
            </a:r>
            <a:r>
              <a:rPr lang="zh-CN" altLang="en-US" dirty="0"/>
              <a:t>，则接口标识必须为</a:t>
            </a:r>
            <a:r>
              <a:rPr lang="en-US" altLang="zh-CN" dirty="0"/>
              <a:t>64</a:t>
            </a:r>
            <a:r>
              <a:rPr lang="zh-CN" altLang="en-US" dirty="0"/>
              <a:t>位，如果地址的前三位是</a:t>
            </a:r>
            <a:r>
              <a:rPr lang="en-US" altLang="zh-CN" dirty="0"/>
              <a:t>000</a:t>
            </a:r>
            <a:r>
              <a:rPr lang="zh-CN" altLang="en-US" dirty="0"/>
              <a:t>，则没有此限制。</a:t>
            </a:r>
            <a:endParaRPr lang="en-US" altLang="zh-CN" dirty="0"/>
          </a:p>
          <a:p>
            <a:pPr lvl="0"/>
            <a:r>
              <a:rPr lang="zh-CN" altLang="en-US" dirty="0"/>
              <a:t>接口</a:t>
            </a:r>
            <a:r>
              <a:rPr lang="en-US" altLang="zh-CN" dirty="0"/>
              <a:t>ID</a:t>
            </a:r>
            <a:r>
              <a:rPr lang="zh-CN" altLang="en-US" dirty="0"/>
              <a:t>的长度为</a:t>
            </a:r>
            <a:r>
              <a:rPr lang="en-US" altLang="zh-CN" dirty="0"/>
              <a:t>64bit</a:t>
            </a:r>
            <a:r>
              <a:rPr lang="zh-CN" altLang="en-US" dirty="0"/>
              <a:t>，用于标识链路上的接口。在每条链路上，接口</a:t>
            </a:r>
            <a:r>
              <a:rPr lang="en-US" altLang="zh-CN" dirty="0"/>
              <a:t>ID</a:t>
            </a:r>
            <a:r>
              <a:rPr lang="zh-CN" altLang="en-US" dirty="0"/>
              <a:t>必须唯一。接口</a:t>
            </a:r>
            <a:r>
              <a:rPr lang="en-US" altLang="zh-CN" dirty="0"/>
              <a:t>ID</a:t>
            </a:r>
            <a:r>
              <a:rPr lang="zh-CN" altLang="en-US" dirty="0"/>
              <a:t>有许多用途，最常见的用于就是黏贴在链路本地地址前缀后面，形成接口的链路本地地址。或者在无状态自动配置中，黏贴在获取到的</a:t>
            </a:r>
            <a:r>
              <a:rPr lang="en-US" altLang="zh-CN" dirty="0"/>
              <a:t>IPv6</a:t>
            </a:r>
            <a:r>
              <a:rPr lang="zh-CN" altLang="en-US" dirty="0"/>
              <a:t>全局单播地址前缀后面，构成接口的全局单播地址。</a:t>
            </a:r>
            <a:endParaRPr lang="en-US" altLang="zh-CN" dirty="0"/>
          </a:p>
          <a:p>
            <a:r>
              <a:rPr lang="en-US" altLang="zh-CN" dirty="0"/>
              <a:t>IEEE EUI-64</a:t>
            </a:r>
            <a:r>
              <a:rPr lang="zh-CN" altLang="en-US" dirty="0"/>
              <a:t>规范</a:t>
            </a:r>
          </a:p>
          <a:p>
            <a:pPr lvl="1"/>
            <a:r>
              <a:rPr lang="zh-CN" altLang="en-US" dirty="0"/>
              <a:t>这种由</a:t>
            </a:r>
            <a:r>
              <a:rPr lang="en-US" altLang="zh-CN" dirty="0"/>
              <a:t>MAC</a:t>
            </a:r>
            <a:r>
              <a:rPr lang="zh-CN" altLang="en-US" dirty="0"/>
              <a:t>地址产生</a:t>
            </a:r>
            <a:r>
              <a:rPr lang="en-US" altLang="zh-CN" dirty="0"/>
              <a:t>IPv6</a:t>
            </a:r>
            <a:r>
              <a:rPr lang="zh-CN" altLang="en-US" dirty="0"/>
              <a:t>地址接口</a:t>
            </a:r>
            <a:r>
              <a:rPr lang="en-US" altLang="zh-CN" dirty="0"/>
              <a:t>ID</a:t>
            </a:r>
            <a:r>
              <a:rPr lang="zh-CN" altLang="en-US" dirty="0"/>
              <a:t>的方法可以减少配置的工作量，尤其是当采用无状态地址自动配置时（后面会介绍），只需要获取一个</a:t>
            </a:r>
            <a:r>
              <a:rPr lang="en-US" altLang="zh-CN" dirty="0"/>
              <a:t>IPv6</a:t>
            </a:r>
            <a:r>
              <a:rPr lang="zh-CN" altLang="en-US" dirty="0"/>
              <a:t>前缀就可以与接口</a:t>
            </a:r>
            <a:r>
              <a:rPr lang="en-US" altLang="zh-CN" dirty="0"/>
              <a:t>ID</a:t>
            </a:r>
            <a:r>
              <a:rPr lang="zh-CN" altLang="en-US" dirty="0"/>
              <a:t>形成</a:t>
            </a:r>
            <a:r>
              <a:rPr lang="en-US" altLang="zh-CN" dirty="0"/>
              <a:t>IPv6</a:t>
            </a:r>
            <a:r>
              <a:rPr lang="zh-CN" altLang="en-US" dirty="0"/>
              <a:t>地址。</a:t>
            </a:r>
          </a:p>
          <a:p>
            <a:pPr lvl="1"/>
            <a:r>
              <a:rPr lang="zh-CN" altLang="en-US" dirty="0"/>
              <a:t>使用这种方式最大的缺点就是某些恶意者可以通过二层</a:t>
            </a:r>
            <a:r>
              <a:rPr lang="en-US" altLang="zh-CN" dirty="0"/>
              <a:t>MAC</a:t>
            </a:r>
            <a:r>
              <a:rPr lang="zh-CN" altLang="en-US" dirty="0"/>
              <a:t>推算出三层</a:t>
            </a:r>
            <a:r>
              <a:rPr lang="en-US" altLang="zh-CN" dirty="0"/>
              <a:t>IPv6</a:t>
            </a:r>
            <a:r>
              <a:rPr lang="zh-CN" altLang="en-US" dirty="0"/>
              <a:t>地址。</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967675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zh-CN" altLang="en-US" dirty="0"/>
              <a:t>假设一个接口的</a:t>
            </a:r>
            <a:r>
              <a:rPr lang="en-US" altLang="zh-CN" dirty="0"/>
              <a:t>MAC</a:t>
            </a:r>
            <a:r>
              <a:rPr lang="zh-CN" altLang="en-US" dirty="0"/>
              <a:t>地址如上图所示，那么采用</a:t>
            </a:r>
            <a:r>
              <a:rPr lang="en-US" altLang="zh-CN" dirty="0"/>
              <a:t>EUI-64</a:t>
            </a:r>
            <a:r>
              <a:rPr lang="zh-CN" altLang="en-US" dirty="0"/>
              <a:t>规范，接口可根据该</a:t>
            </a:r>
            <a:r>
              <a:rPr lang="en-US" altLang="zh-CN" dirty="0"/>
              <a:t>MAC</a:t>
            </a:r>
            <a:r>
              <a:rPr lang="zh-CN" altLang="en-US" dirty="0"/>
              <a:t>地址计算得到接口</a:t>
            </a:r>
            <a:r>
              <a:rPr lang="en-US" altLang="zh-CN" dirty="0"/>
              <a:t>ID</a:t>
            </a:r>
            <a:r>
              <a:rPr lang="zh-CN" altLang="en-US" dirty="0"/>
              <a:t>，由于</a:t>
            </a:r>
            <a:r>
              <a:rPr lang="en-US" altLang="zh-CN" dirty="0"/>
              <a:t>MAC</a:t>
            </a:r>
            <a:r>
              <a:rPr lang="zh-CN" altLang="en-US" dirty="0"/>
              <a:t>地址全局唯一，因此该接口</a:t>
            </a:r>
            <a:r>
              <a:rPr lang="en-US" altLang="zh-CN" dirty="0"/>
              <a:t>ID</a:t>
            </a:r>
            <a:r>
              <a:rPr lang="zh-CN" altLang="en-US" dirty="0"/>
              <a:t>也相应的具备全局唯一性。计算过程如下。</a:t>
            </a:r>
          </a:p>
          <a:p>
            <a:r>
              <a:rPr lang="zh-CN" altLang="en-US" dirty="0"/>
              <a:t>将</a:t>
            </a:r>
            <a:r>
              <a:rPr lang="en-US" altLang="zh-CN" dirty="0"/>
              <a:t>48bit</a:t>
            </a:r>
            <a:r>
              <a:rPr lang="zh-CN" altLang="en-US" dirty="0"/>
              <a:t>的</a:t>
            </a:r>
            <a:r>
              <a:rPr lang="en-US" altLang="zh-CN" dirty="0"/>
              <a:t>MAC</a:t>
            </a:r>
            <a:r>
              <a:rPr lang="zh-CN" altLang="en-US" dirty="0"/>
              <a:t>地址对半劈开，然后插入“</a:t>
            </a:r>
            <a:r>
              <a:rPr lang="en-US" altLang="zh-CN" dirty="0"/>
              <a:t>FFFE</a:t>
            </a:r>
            <a:r>
              <a:rPr lang="zh-CN" altLang="en-US" dirty="0"/>
              <a:t>”，再对从左数起的第</a:t>
            </a:r>
            <a:r>
              <a:rPr lang="en-US" altLang="zh-CN" dirty="0"/>
              <a:t>7</a:t>
            </a:r>
            <a:r>
              <a:rPr lang="zh-CN" altLang="en-US" dirty="0"/>
              <a:t>位，也就是</a:t>
            </a:r>
            <a:r>
              <a:rPr lang="en-US" altLang="zh-CN" dirty="0"/>
              <a:t>U/L</a:t>
            </a:r>
            <a:r>
              <a:rPr lang="zh-CN" altLang="en-US" dirty="0"/>
              <a:t>位取反，即可得到对应的接口</a:t>
            </a:r>
            <a:r>
              <a:rPr lang="en-US" altLang="zh-CN" dirty="0"/>
              <a:t>ID</a:t>
            </a:r>
            <a:r>
              <a:rPr lang="zh-CN" altLang="en-US" dirty="0"/>
              <a:t>。</a:t>
            </a:r>
          </a:p>
          <a:p>
            <a:r>
              <a:rPr lang="zh-CN" altLang="en-US" dirty="0"/>
              <a:t>在单播</a:t>
            </a:r>
            <a:r>
              <a:rPr lang="en-US" altLang="zh-CN" dirty="0"/>
              <a:t>MAC</a:t>
            </a:r>
            <a:r>
              <a:rPr lang="zh-CN" altLang="en-US" dirty="0"/>
              <a:t>地址中，第</a:t>
            </a:r>
            <a:r>
              <a:rPr lang="en-US" altLang="zh-CN" dirty="0"/>
              <a:t>1</a:t>
            </a:r>
            <a:r>
              <a:rPr lang="zh-CN" altLang="en-US" dirty="0"/>
              <a:t>个</a:t>
            </a:r>
            <a:r>
              <a:rPr lang="en-US" altLang="zh-CN" dirty="0"/>
              <a:t>Byte</a:t>
            </a:r>
            <a:r>
              <a:rPr lang="zh-CN" altLang="en-US" dirty="0"/>
              <a:t>的第</a:t>
            </a:r>
            <a:r>
              <a:rPr lang="en-US" altLang="zh-CN" dirty="0"/>
              <a:t>7bit</a:t>
            </a:r>
            <a:r>
              <a:rPr lang="zh-CN" altLang="en-US" dirty="0"/>
              <a:t>是</a:t>
            </a:r>
            <a:r>
              <a:rPr lang="en-US" altLang="zh-CN" dirty="0"/>
              <a:t>U/L</a:t>
            </a:r>
            <a:r>
              <a:rPr lang="zh-CN" altLang="en-US" dirty="0"/>
              <a:t>（</a:t>
            </a:r>
            <a:r>
              <a:rPr lang="en-US" altLang="zh-CN" dirty="0"/>
              <a:t>Universal/Local</a:t>
            </a:r>
            <a:r>
              <a:rPr lang="zh-CN" altLang="en-US" dirty="0"/>
              <a:t>，也称为</a:t>
            </a:r>
            <a:r>
              <a:rPr lang="en-US" altLang="zh-CN" dirty="0"/>
              <a:t>G/L</a:t>
            </a:r>
            <a:r>
              <a:rPr lang="zh-CN" altLang="en-US" dirty="0"/>
              <a:t>，其中</a:t>
            </a:r>
            <a:r>
              <a:rPr lang="en-US" altLang="zh-CN" dirty="0"/>
              <a:t>G</a:t>
            </a:r>
            <a:r>
              <a:rPr lang="zh-CN" altLang="en-US" dirty="0"/>
              <a:t>表示</a:t>
            </a:r>
            <a:r>
              <a:rPr lang="en-US" altLang="zh-CN" dirty="0"/>
              <a:t>Global</a:t>
            </a:r>
            <a:r>
              <a:rPr lang="zh-CN" altLang="en-US" dirty="0"/>
              <a:t>）位，用于表示</a:t>
            </a:r>
            <a:r>
              <a:rPr lang="en-US" altLang="zh-CN" dirty="0"/>
              <a:t>MAC</a:t>
            </a:r>
            <a:r>
              <a:rPr lang="zh-CN" altLang="en-US" dirty="0"/>
              <a:t>地址的唯一性。如果</a:t>
            </a:r>
            <a:r>
              <a:rPr lang="en-US" altLang="zh-CN" dirty="0"/>
              <a:t>U/L=0</a:t>
            </a:r>
            <a:r>
              <a:rPr lang="zh-CN" altLang="en-US" dirty="0"/>
              <a:t>，则该</a:t>
            </a:r>
            <a:r>
              <a:rPr lang="en-US" altLang="zh-CN" dirty="0"/>
              <a:t>MAC</a:t>
            </a:r>
            <a:r>
              <a:rPr lang="zh-CN" altLang="en-US" dirty="0"/>
              <a:t>地址是全局管理地址，是由拥有</a:t>
            </a:r>
            <a:r>
              <a:rPr lang="en-US" altLang="zh-CN" dirty="0"/>
              <a:t>OUI</a:t>
            </a:r>
            <a:r>
              <a:rPr lang="zh-CN" altLang="en-US" dirty="0"/>
              <a:t>的厂商所分配的</a:t>
            </a:r>
            <a:r>
              <a:rPr lang="en-US" altLang="zh-CN" dirty="0"/>
              <a:t>MAC</a:t>
            </a:r>
            <a:r>
              <a:rPr lang="zh-CN" altLang="en-US" dirty="0"/>
              <a:t>地址；如果</a:t>
            </a:r>
            <a:r>
              <a:rPr lang="en-US" altLang="zh-CN" dirty="0"/>
              <a:t>U/L=1</a:t>
            </a:r>
            <a:r>
              <a:rPr lang="zh-CN" altLang="en-US" dirty="0"/>
              <a:t>，则是本地管理地址，是网络管理员基于业务目的自定义的</a:t>
            </a:r>
            <a:r>
              <a:rPr lang="en-US" altLang="zh-CN" dirty="0"/>
              <a:t>MAC</a:t>
            </a:r>
            <a:r>
              <a:rPr lang="zh-CN" altLang="en-US" dirty="0"/>
              <a:t>地址。</a:t>
            </a:r>
          </a:p>
          <a:p>
            <a:r>
              <a:rPr lang="zh-CN" altLang="en-US" dirty="0"/>
              <a:t>而在在</a:t>
            </a:r>
            <a:r>
              <a:rPr lang="en-US" altLang="zh-CN" dirty="0"/>
              <a:t>EUI-64</a:t>
            </a:r>
            <a:r>
              <a:rPr lang="zh-CN" altLang="en-US" dirty="0"/>
              <a:t>接口</a:t>
            </a:r>
            <a:r>
              <a:rPr lang="en-US" altLang="zh-CN" dirty="0"/>
              <a:t>ID</a:t>
            </a:r>
            <a:r>
              <a:rPr lang="zh-CN" altLang="en-US" dirty="0"/>
              <a:t>中，第</a:t>
            </a:r>
            <a:r>
              <a:rPr lang="en-US" altLang="zh-CN" dirty="0"/>
              <a:t>7bit</a:t>
            </a:r>
            <a:r>
              <a:rPr lang="zh-CN" altLang="en-US" dirty="0"/>
              <a:t>的含义与</a:t>
            </a:r>
            <a:r>
              <a:rPr lang="en-US" altLang="zh-CN" dirty="0"/>
              <a:t>MAC</a:t>
            </a:r>
            <a:r>
              <a:rPr lang="zh-CN" altLang="en-US" dirty="0"/>
              <a:t>地址正好相反，</a:t>
            </a:r>
            <a:r>
              <a:rPr lang="en-US" altLang="zh-CN" dirty="0"/>
              <a:t>0</a:t>
            </a:r>
            <a:r>
              <a:rPr lang="zh-CN" altLang="en-US" dirty="0"/>
              <a:t>表示本地管理，</a:t>
            </a:r>
            <a:r>
              <a:rPr lang="en-US" altLang="zh-CN" dirty="0"/>
              <a:t>1</a:t>
            </a:r>
            <a:r>
              <a:rPr lang="zh-CN" altLang="en-US" dirty="0"/>
              <a:t>表示全球管理，所以使用</a:t>
            </a:r>
            <a:r>
              <a:rPr lang="en-US" altLang="zh-CN" dirty="0"/>
              <a:t>EUI-64</a:t>
            </a:r>
            <a:r>
              <a:rPr lang="zh-CN" altLang="en-US" dirty="0"/>
              <a:t>格式的接口</a:t>
            </a:r>
            <a:r>
              <a:rPr lang="en-US" altLang="zh-CN" dirty="0"/>
              <a:t>ID</a:t>
            </a:r>
            <a:r>
              <a:rPr lang="zh-CN" altLang="en-US" dirty="0"/>
              <a:t>，</a:t>
            </a:r>
            <a:r>
              <a:rPr lang="en-US" altLang="zh-CN" dirty="0"/>
              <a:t>U/L</a:t>
            </a:r>
            <a:r>
              <a:rPr lang="zh-CN" altLang="en-US" dirty="0"/>
              <a:t>位为</a:t>
            </a:r>
            <a:r>
              <a:rPr lang="en-US" altLang="zh-CN" dirty="0"/>
              <a:t>1</a:t>
            </a:r>
            <a:r>
              <a:rPr lang="zh-CN" altLang="en-US" dirty="0"/>
              <a:t>，则地址是全球唯一的，如果为</a:t>
            </a:r>
            <a:r>
              <a:rPr lang="en-US" altLang="zh-CN" dirty="0"/>
              <a:t>0</a:t>
            </a:r>
            <a:r>
              <a:rPr lang="zh-CN" altLang="en-US" dirty="0"/>
              <a:t>，则为本地唯一。这就是为什么要反转该位。</a:t>
            </a:r>
          </a:p>
          <a:p>
            <a:endParaRPr lang="zh-CN" altLang="en-US" dirty="0"/>
          </a:p>
        </p:txBody>
      </p:sp>
      <p:sp>
        <p:nvSpPr>
          <p:cNvPr id="6" name="幻灯片图像占位符 5">
            <a:extLst>
              <a:ext uri="{FF2B5EF4-FFF2-40B4-BE49-F238E27FC236}">
                <a16:creationId xmlns:a16="http://schemas.microsoft.com/office/drawing/2014/main" id="{19CB95F4-5FD1-4D9D-8995-A00C01EA58D4}"/>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505498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a:t>IPv6</a:t>
            </a:r>
            <a:r>
              <a:rPr lang="zh-CN" altLang="en-US" dirty="0"/>
              <a:t>的组播与</a:t>
            </a:r>
            <a:r>
              <a:rPr lang="en-US" altLang="zh-CN" dirty="0"/>
              <a:t>IPv4</a:t>
            </a:r>
            <a:r>
              <a:rPr lang="zh-CN" altLang="en-US" dirty="0"/>
              <a:t>相同，用来标识一组接口，一般这些接口属于不同的节点。一个节点可能属于</a:t>
            </a:r>
            <a:r>
              <a:rPr lang="en-US" altLang="zh-CN" dirty="0"/>
              <a:t>0</a:t>
            </a:r>
            <a:r>
              <a:rPr lang="zh-CN" altLang="en-US" dirty="0"/>
              <a:t>到多个组播组。发往组播地址的报文被组播地址标识的所有接口接收。</a:t>
            </a:r>
            <a:endParaRPr lang="en-US" altLang="zh-CN" dirty="0"/>
          </a:p>
          <a:p>
            <a:r>
              <a:rPr lang="en-US" altLang="zh-CN" dirty="0"/>
              <a:t>Flags </a:t>
            </a:r>
            <a:r>
              <a:rPr lang="zh-CN" altLang="en-US" dirty="0"/>
              <a:t>永久标志：</a:t>
            </a:r>
          </a:p>
          <a:p>
            <a:pPr lvl="1"/>
            <a:r>
              <a:rPr lang="en-US" altLang="zh-CN" dirty="0"/>
              <a:t>0000</a:t>
            </a:r>
            <a:r>
              <a:rPr lang="zh-CN" altLang="en-US" dirty="0"/>
              <a:t>：永久多播地址。</a:t>
            </a:r>
          </a:p>
          <a:p>
            <a:pPr lvl="1"/>
            <a:r>
              <a:rPr lang="en-US" altLang="zh-CN" dirty="0"/>
              <a:t>0001</a:t>
            </a:r>
            <a:r>
              <a:rPr lang="zh-CN" altLang="en-US" dirty="0"/>
              <a:t>：临时多播地址。</a:t>
            </a:r>
          </a:p>
          <a:p>
            <a:pPr lvl="1"/>
            <a:r>
              <a:rPr lang="zh-CN" altLang="en-US" dirty="0"/>
              <a:t>（注：前</a:t>
            </a:r>
            <a:r>
              <a:rPr lang="en-US" altLang="zh-CN" dirty="0"/>
              <a:t>3bits </a:t>
            </a:r>
            <a:r>
              <a:rPr lang="zh-CN" altLang="en-US" dirty="0"/>
              <a:t>保留为</a:t>
            </a:r>
            <a:r>
              <a:rPr lang="en-US" altLang="zh-CN" dirty="0"/>
              <a:t>0</a:t>
            </a:r>
            <a:r>
              <a:rPr lang="zh-CN" altLang="en-US" dirty="0"/>
              <a:t>）。</a:t>
            </a:r>
          </a:p>
          <a:p>
            <a:r>
              <a:rPr lang="en-US" altLang="zh-CN" dirty="0"/>
              <a:t>Scope </a:t>
            </a:r>
            <a:r>
              <a:rPr lang="zh-CN" altLang="en-US" dirty="0"/>
              <a:t>应用范围：</a:t>
            </a:r>
          </a:p>
          <a:p>
            <a:pPr lvl="1"/>
            <a:r>
              <a:rPr lang="en-US" altLang="zh-CN" dirty="0"/>
              <a:t>0001</a:t>
            </a:r>
            <a:r>
              <a:rPr lang="zh-CN" altLang="en-US" dirty="0"/>
              <a:t>：本地接口范围，单个接口范围有效，仅用于</a:t>
            </a:r>
            <a:r>
              <a:rPr lang="en-US" altLang="zh-CN" dirty="0"/>
              <a:t>Loopback</a:t>
            </a:r>
            <a:r>
              <a:rPr lang="zh-CN" altLang="en-US" dirty="0"/>
              <a:t>。</a:t>
            </a:r>
            <a:endParaRPr lang="en-US" altLang="zh-CN" dirty="0"/>
          </a:p>
          <a:p>
            <a:pPr lvl="1"/>
            <a:r>
              <a:rPr lang="en-US" altLang="zh-CN" dirty="0"/>
              <a:t>0010</a:t>
            </a:r>
            <a:r>
              <a:rPr lang="zh-CN" altLang="en-US" dirty="0"/>
              <a:t>：本地链路范围。</a:t>
            </a:r>
          </a:p>
          <a:p>
            <a:pPr lvl="1"/>
            <a:r>
              <a:rPr lang="en-US" altLang="zh-CN" dirty="0"/>
              <a:t>0100</a:t>
            </a:r>
            <a:r>
              <a:rPr lang="zh-CN" altLang="en-US" dirty="0"/>
              <a:t>：本地管理范围，管理员配置的。</a:t>
            </a:r>
          </a:p>
          <a:p>
            <a:pPr lvl="1"/>
            <a:r>
              <a:rPr lang="en-US" altLang="zh-CN" dirty="0"/>
              <a:t>0101</a:t>
            </a:r>
            <a:r>
              <a:rPr lang="zh-CN" altLang="en-US" dirty="0"/>
              <a:t>：本地站点范围。</a:t>
            </a:r>
          </a:p>
          <a:p>
            <a:pPr lvl="1"/>
            <a:r>
              <a:rPr lang="en-US" altLang="zh-CN" dirty="0"/>
              <a:t>1000</a:t>
            </a:r>
            <a:r>
              <a:rPr lang="zh-CN" altLang="en-US" dirty="0"/>
              <a:t>：本地组织范围，属于同一个组织的多个站点范围。</a:t>
            </a:r>
          </a:p>
          <a:p>
            <a:pPr lvl="1"/>
            <a:r>
              <a:rPr lang="en-US" altLang="zh-CN" dirty="0"/>
              <a:t>1110</a:t>
            </a:r>
            <a:r>
              <a:rPr lang="zh-CN" altLang="en-US" dirty="0"/>
              <a:t>：全局范围。</a:t>
            </a:r>
          </a:p>
          <a:p>
            <a:r>
              <a:rPr lang="en-US" altLang="zh-CN" dirty="0"/>
              <a:t>Group ID</a:t>
            </a:r>
            <a:r>
              <a:rPr lang="zh-CN" altLang="en-US" dirty="0"/>
              <a:t>：</a:t>
            </a:r>
            <a:endParaRPr lang="en-US" altLang="zh-CN" dirty="0"/>
          </a:p>
          <a:p>
            <a:pPr lvl="1"/>
            <a:r>
              <a:rPr lang="zh-CN" altLang="en-US" dirty="0"/>
              <a:t>组播组</a:t>
            </a:r>
            <a:r>
              <a:rPr lang="en-US" altLang="zh-CN" dirty="0"/>
              <a:t>ID</a:t>
            </a:r>
            <a:r>
              <a:rPr lang="zh-CN" altLang="en-US" dirty="0"/>
              <a:t>。</a:t>
            </a:r>
            <a:endParaRPr lang="en-US" altLang="zh-CN" dirty="0"/>
          </a:p>
          <a:p>
            <a:endParaRPr lang="zh-CN" altLang="en-US" dirty="0"/>
          </a:p>
        </p:txBody>
      </p:sp>
      <p:sp>
        <p:nvSpPr>
          <p:cNvPr id="6" name="幻灯片图像占位符 5">
            <a:extLst>
              <a:ext uri="{FF2B5EF4-FFF2-40B4-BE49-F238E27FC236}">
                <a16:creationId xmlns:a16="http://schemas.microsoft.com/office/drawing/2014/main" id="{63995B07-2430-4C08-8F9D-5A7F0E736D08}"/>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592829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类似于</a:t>
            </a:r>
            <a:r>
              <a:rPr lang="en-US" altLang="zh-CN" dirty="0"/>
              <a:t>IPv4</a:t>
            </a:r>
            <a:r>
              <a:rPr lang="zh-CN" altLang="en-US" dirty="0"/>
              <a:t>，</a:t>
            </a:r>
            <a:r>
              <a:rPr lang="en-US" altLang="zh-CN" dirty="0"/>
              <a:t>IPv6</a:t>
            </a:r>
            <a:r>
              <a:rPr lang="zh-CN" altLang="en-US" dirty="0"/>
              <a:t>同样有一些特殊的组播地址，这些地址由特别的含义，这里举几个例子（还有很多类似的特殊地址）：</a:t>
            </a:r>
          </a:p>
          <a:p>
            <a:pPr lvl="1"/>
            <a:r>
              <a:rPr lang="en-US" altLang="zh-CN" dirty="0"/>
              <a:t>FF01::1</a:t>
            </a:r>
            <a:r>
              <a:rPr lang="zh-CN" altLang="en-US" dirty="0"/>
              <a:t>（节点本地范围组播地址）</a:t>
            </a:r>
          </a:p>
          <a:p>
            <a:pPr lvl="1"/>
            <a:r>
              <a:rPr lang="en-US" altLang="zh-CN" dirty="0"/>
              <a:t>FF02::1</a:t>
            </a:r>
            <a:r>
              <a:rPr lang="zh-CN" altLang="en-US" dirty="0"/>
              <a:t>（链路本地范围所有节点组播地址）</a:t>
            </a:r>
          </a:p>
          <a:p>
            <a:pPr lvl="1"/>
            <a:r>
              <a:rPr lang="en-US" altLang="zh-CN" dirty="0"/>
              <a:t>FF01::2</a:t>
            </a:r>
            <a:r>
              <a:rPr lang="zh-CN" altLang="en-US" dirty="0"/>
              <a:t>（节点本地范围所有路由器组播地址）</a:t>
            </a:r>
          </a:p>
          <a:p>
            <a:pPr lvl="1"/>
            <a:r>
              <a:rPr lang="en-US" altLang="zh-CN" dirty="0"/>
              <a:t>FF02::2</a:t>
            </a:r>
            <a:r>
              <a:rPr lang="zh-CN" altLang="en-US" dirty="0"/>
              <a:t>（链路本地范围所有路由器组播地址）</a:t>
            </a:r>
          </a:p>
          <a:p>
            <a:pPr lvl="1"/>
            <a:r>
              <a:rPr lang="en-US" altLang="zh-CN" dirty="0"/>
              <a:t>FF05::2</a:t>
            </a:r>
            <a:r>
              <a:rPr lang="zh-CN" altLang="en-US" dirty="0"/>
              <a:t>（站点本地范围所有路由器组播地址）</a:t>
            </a:r>
          </a:p>
          <a:p>
            <a:endParaRPr lang="zh-CN" altLang="en-US" dirty="0"/>
          </a:p>
        </p:txBody>
      </p:sp>
      <p:sp>
        <p:nvSpPr>
          <p:cNvPr id="4" name="幻灯片图像占位符 3">
            <a:extLst>
              <a:ext uri="{FF2B5EF4-FFF2-40B4-BE49-F238E27FC236}">
                <a16:creationId xmlns:a16="http://schemas.microsoft.com/office/drawing/2014/main" id="{A76D2373-31B9-4A71-85D5-B87E136CD81A}"/>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054033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1E1200CE-8E81-4632-90CB-2EE1E3D11CC4}"/>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17EB2F75-BE99-46D3-93B4-61C7BEA4516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98579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4" name="Rectangle 3">
            <a:extLst>
              <a:ext uri="{FF2B5EF4-FFF2-40B4-BE49-F238E27FC236}">
                <a16:creationId xmlns:a16="http://schemas.microsoft.com/office/drawing/2014/main" id="{60504D9A-D5C8-48C9-8BB7-D1170CEF48FE}"/>
              </a:ext>
            </a:extLst>
          </p:cNvPr>
          <p:cNvSpPr>
            <a:spLocks noGrp="1" noChangeArrowheads="1"/>
          </p:cNvSpPr>
          <p:nvPr>
            <p:ph type="body" idx="1"/>
          </p:nvPr>
        </p:nvSpPr>
        <p:spPr/>
        <p:txBody>
          <a:bodyPr/>
          <a:lstStyle/>
          <a:p>
            <a:r>
              <a:rPr lang="zh-CN" altLang="en-US" dirty="0"/>
              <a:t>当一个节点具有了单播或任播地址，就会对应生成一个与之相对应的被请求节点组播地址，并且加入这个组播组。一个单播地址或任播地址对应一个被请求节点组播地址。该地址主要用于地址解析、邻居发现机制和地址重复检测等功能。</a:t>
            </a:r>
          </a:p>
          <a:p>
            <a:r>
              <a:rPr lang="zh-CN" altLang="en-US" dirty="0"/>
              <a:t>被请求节点组播地址由固定前缀</a:t>
            </a:r>
            <a:r>
              <a:rPr lang="en-US" altLang="zh-CN" dirty="0"/>
              <a:t>FF02::1:FF00:0/104</a:t>
            </a:r>
            <a:r>
              <a:rPr lang="zh-CN" altLang="en-US" dirty="0"/>
              <a:t>和对应</a:t>
            </a:r>
            <a:r>
              <a:rPr lang="en-US" altLang="zh-CN" dirty="0"/>
              <a:t>IPv6</a:t>
            </a:r>
            <a:r>
              <a:rPr lang="zh-CN" altLang="en-US" dirty="0"/>
              <a:t>地址的最后</a:t>
            </a:r>
            <a:r>
              <a:rPr lang="en-US" altLang="zh-CN" dirty="0"/>
              <a:t>24bit</a:t>
            </a:r>
            <a:r>
              <a:rPr lang="zh-CN" altLang="en-US" dirty="0"/>
              <a:t>组成。被请求节点组播地址的有效范围为本地链路范围。</a:t>
            </a:r>
            <a:endParaRPr lang="en-US" altLang="zh-CN" dirty="0"/>
          </a:p>
          <a:p>
            <a:r>
              <a:rPr lang="zh-CN" altLang="en-US" dirty="0"/>
              <a:t>被请求节点组播地址的作用究竟是什么呢？举个非常简单的例子，回顾一下</a:t>
            </a:r>
            <a:r>
              <a:rPr lang="en-US" altLang="zh-CN" dirty="0"/>
              <a:t>IPv4</a:t>
            </a:r>
            <a:r>
              <a:rPr lang="zh-CN" altLang="en-US" dirty="0"/>
              <a:t>中的</a:t>
            </a:r>
            <a:r>
              <a:rPr lang="en-US" altLang="zh-CN" dirty="0"/>
              <a:t>ARP</a:t>
            </a:r>
            <a:r>
              <a:rPr lang="zh-CN" altLang="en-US" dirty="0"/>
              <a:t>，这个协议主要用于地址解析，当设备需要解析某个</a:t>
            </a:r>
            <a:r>
              <a:rPr lang="en-US" altLang="zh-CN" dirty="0"/>
              <a:t>IP</a:t>
            </a:r>
            <a:r>
              <a:rPr lang="zh-CN" altLang="en-US" dirty="0"/>
              <a:t>地址对应的</a:t>
            </a:r>
            <a:r>
              <a:rPr lang="en-US" altLang="zh-CN" dirty="0"/>
              <a:t>MAC</a:t>
            </a:r>
            <a:r>
              <a:rPr lang="zh-CN" altLang="en-US" dirty="0"/>
              <a:t>地址时，就会发送一个广播</a:t>
            </a:r>
            <a:r>
              <a:rPr lang="en-US" altLang="zh-CN" dirty="0"/>
              <a:t>ARP Request</a:t>
            </a:r>
            <a:r>
              <a:rPr lang="zh-CN" altLang="en-US" dirty="0"/>
              <a:t>帧，之所以要发送广播帧，是因为它要确保广播域内所有节点都能收到。然而除了目标节点之外，该帧对于其他节点而言是个困扰，因为它们不得不去解析这个帧（一直解析到</a:t>
            </a:r>
            <a:r>
              <a:rPr lang="en-US" altLang="zh-CN" dirty="0"/>
              <a:t>ARP</a:t>
            </a:r>
            <a:r>
              <a:rPr lang="zh-CN" altLang="en-US" dirty="0"/>
              <a:t>载荷），这个动作将会浪费设备的资源。</a:t>
            </a:r>
          </a:p>
          <a:p>
            <a:r>
              <a:rPr lang="zh-CN" altLang="en-US" dirty="0"/>
              <a:t>在</a:t>
            </a:r>
            <a:r>
              <a:rPr lang="en-US" altLang="zh-CN" dirty="0"/>
              <a:t>IPv6</a:t>
            </a:r>
            <a:r>
              <a:rPr lang="zh-CN" altLang="en-US" dirty="0"/>
              <a:t>中，</a:t>
            </a:r>
            <a:r>
              <a:rPr lang="en-US" altLang="zh-CN" dirty="0"/>
              <a:t>ARP</a:t>
            </a:r>
            <a:r>
              <a:rPr lang="zh-CN" altLang="en-US" dirty="0"/>
              <a:t>及广播都被取消，当设备需要请求某个</a:t>
            </a:r>
            <a:r>
              <a:rPr lang="en-US" altLang="zh-CN" dirty="0"/>
              <a:t>IPv6</a:t>
            </a:r>
            <a:r>
              <a:rPr lang="zh-CN" altLang="en-US" dirty="0"/>
              <a:t>地址对应的</a:t>
            </a:r>
            <a:r>
              <a:rPr lang="en-US" altLang="zh-CN" dirty="0"/>
              <a:t>MAC</a:t>
            </a:r>
            <a:r>
              <a:rPr lang="zh-CN" altLang="en-US" dirty="0"/>
              <a:t>地址时，设备依然需要发送请求报文，但是该报文是一个组播报文，其目的</a:t>
            </a:r>
            <a:r>
              <a:rPr lang="en-US" altLang="zh-CN" dirty="0"/>
              <a:t>IPv6</a:t>
            </a:r>
            <a:r>
              <a:rPr lang="zh-CN" altLang="en-US" dirty="0"/>
              <a:t>地址是目标</a:t>
            </a:r>
            <a:r>
              <a:rPr lang="en-US" altLang="zh-CN" dirty="0"/>
              <a:t>IPv6</a:t>
            </a:r>
            <a:r>
              <a:rPr lang="zh-CN" altLang="en-US" dirty="0"/>
              <a:t>单播地址对应的被请求节点组播地址，而目的</a:t>
            </a:r>
            <a:r>
              <a:rPr lang="en-US" altLang="zh-CN" dirty="0"/>
              <a:t>MAC</a:t>
            </a:r>
            <a:r>
              <a:rPr lang="zh-CN" altLang="en-US" dirty="0"/>
              <a:t>地址则是该组播地址对应的组播</a:t>
            </a:r>
            <a:r>
              <a:rPr lang="en-US" altLang="zh-CN" dirty="0"/>
              <a:t>MAC</a:t>
            </a:r>
            <a:r>
              <a:rPr lang="zh-CN" altLang="en-US" dirty="0"/>
              <a:t>地址。由于只有目标节点才会侦听这个被请求节点组播地址，因此当其他设备收到该帧时，这些设备可以通过目的</a:t>
            </a:r>
            <a:r>
              <a:rPr lang="en-US" altLang="zh-CN" dirty="0"/>
              <a:t>MAC</a:t>
            </a:r>
            <a:r>
              <a:rPr lang="zh-CN" altLang="en-US" dirty="0"/>
              <a:t>地址、在网卡层面就判断出不需要处理它并将帧丢弃。</a:t>
            </a:r>
          </a:p>
          <a:p>
            <a:endParaRPr lang="zh-CN" altLang="en-US" dirty="0"/>
          </a:p>
        </p:txBody>
      </p:sp>
      <p:sp>
        <p:nvSpPr>
          <p:cNvPr id="5" name="幻灯片图像占位符 4">
            <a:extLst>
              <a:ext uri="{FF2B5EF4-FFF2-40B4-BE49-F238E27FC236}">
                <a16:creationId xmlns:a16="http://schemas.microsoft.com/office/drawing/2014/main" id="{1711FE02-9AA3-467B-8955-94486706794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318379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3">
            <a:extLst>
              <a:ext uri="{FF2B5EF4-FFF2-40B4-BE49-F238E27FC236}">
                <a16:creationId xmlns:a16="http://schemas.microsoft.com/office/drawing/2014/main" id="{EDEF0483-0F66-4990-818A-7A3EB92667E7}"/>
              </a:ext>
            </a:extLst>
          </p:cNvPr>
          <p:cNvSpPr>
            <a:spLocks noGrp="1" noChangeArrowheads="1"/>
          </p:cNvSpPr>
          <p:nvPr>
            <p:ph type="body" idx="1"/>
          </p:nvPr>
        </p:nvSpPr>
        <p:spPr/>
        <p:txBody>
          <a:bodyPr/>
          <a:lstStyle/>
          <a:p>
            <a:r>
              <a:rPr lang="zh-CN" altLang="en-US" dirty="0"/>
              <a:t>这是</a:t>
            </a:r>
            <a:r>
              <a:rPr lang="en-US" altLang="zh-CN" dirty="0"/>
              <a:t>IPv6</a:t>
            </a:r>
            <a:r>
              <a:rPr lang="zh-CN" altLang="en-US" dirty="0"/>
              <a:t>特有的地址类型，它用来标识一组网络接口（通常属于不同的节点）。目标地址是任播地址的数据包将发送给其中路由意义上最近的一个网络接口。适合于“</a:t>
            </a:r>
            <a:r>
              <a:rPr lang="en-US" altLang="zh-CN" dirty="0"/>
              <a:t>One-to-One-of-Many”</a:t>
            </a:r>
            <a:r>
              <a:rPr lang="zh-CN" altLang="en-US" dirty="0"/>
              <a:t>（一对组中的一个）的通讯场合。接收方只需要是一组接口中的一个即可，如移动用户上网就需要因地理位置的不同，而接入离用户最近的一个接收站，这样才可以使移动用户在地理位置上不受太多的限制。</a:t>
            </a:r>
          </a:p>
          <a:p>
            <a:r>
              <a:rPr lang="zh-CN" altLang="en-US" dirty="0"/>
              <a:t>任播地址从单播地址空间中进行分配，使用单播地址的任何格式。因而，从语法上，任播地址与单播地址没有区别。被分配具有任播地址的节点必须得到明确的配置，从而知道它是一个任播地址。目前，任播地址仅被用做目标地址，且仅分配给路由器。</a:t>
            </a:r>
            <a:endParaRPr lang="en-US" altLang="zh-CN" dirty="0"/>
          </a:p>
          <a:p>
            <a:pPr lvl="0"/>
            <a:r>
              <a:rPr lang="zh-CN" altLang="en-US" dirty="0"/>
              <a:t>在</a:t>
            </a:r>
            <a:r>
              <a:rPr lang="en-US" altLang="zh-CN" dirty="0"/>
              <a:t>RFC3513</a:t>
            </a:r>
            <a:r>
              <a:rPr lang="zh-CN" altLang="en-US" dirty="0"/>
              <a:t>中定义了子网路由器任播地址（</a:t>
            </a:r>
            <a:r>
              <a:rPr lang="en-US" altLang="zh-CN" dirty="0"/>
              <a:t>Subnet-Router </a:t>
            </a:r>
            <a:r>
              <a:rPr lang="en-US" altLang="zh-CN" dirty="0" err="1"/>
              <a:t>anycast</a:t>
            </a:r>
            <a:r>
              <a:rPr lang="en-US" altLang="zh-CN" dirty="0"/>
              <a:t> Address</a:t>
            </a:r>
            <a:r>
              <a:rPr lang="zh-CN" altLang="en-US" dirty="0"/>
              <a:t>），其接口</a:t>
            </a:r>
            <a:r>
              <a:rPr lang="en-US" altLang="zh-CN" dirty="0"/>
              <a:t>ID</a:t>
            </a:r>
            <a:r>
              <a:rPr lang="zh-CN" altLang="en-US" dirty="0"/>
              <a:t>为全</a:t>
            </a:r>
            <a:r>
              <a:rPr lang="en-US" altLang="zh-CN" dirty="0"/>
              <a:t>0</a:t>
            </a:r>
            <a:r>
              <a:rPr lang="zh-CN" altLang="en-US" dirty="0"/>
              <a:t>。</a:t>
            </a:r>
          </a:p>
          <a:p>
            <a:pPr lvl="0"/>
            <a:r>
              <a:rPr lang="zh-CN" altLang="en-US" dirty="0"/>
              <a:t>发往该任播地址的报文会被发送到任播地址所代表子网（子网路由器任播地址的前缀）内的某一台路由器，该路由器是离得最“近”的一台。所谓最近一般是路由的概念。</a:t>
            </a:r>
          </a:p>
          <a:p>
            <a:endParaRPr lang="zh-CN" altLang="en-US" dirty="0"/>
          </a:p>
        </p:txBody>
      </p:sp>
      <p:sp>
        <p:nvSpPr>
          <p:cNvPr id="3" name="幻灯片图像占位符 2">
            <a:extLst>
              <a:ext uri="{FF2B5EF4-FFF2-40B4-BE49-F238E27FC236}">
                <a16:creationId xmlns:a16="http://schemas.microsoft.com/office/drawing/2014/main" id="{BA9366AC-F692-4B44-8788-A98B5EAE6F0F}"/>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237175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230831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pPr lvl="0"/>
            <a:r>
              <a:rPr lang="en-US" altLang="zh-CN" dirty="0"/>
              <a:t>ICMPv6</a:t>
            </a:r>
            <a:r>
              <a:rPr lang="zh-CN" altLang="en-US" dirty="0"/>
              <a:t>的协议类型号（即</a:t>
            </a:r>
            <a:r>
              <a:rPr lang="en-US" altLang="zh-CN" dirty="0"/>
              <a:t>IPv6</a:t>
            </a:r>
            <a:r>
              <a:rPr lang="zh-CN" altLang="en-US" dirty="0"/>
              <a:t>报文中的</a:t>
            </a:r>
            <a:r>
              <a:rPr lang="en-US" altLang="zh-CN" dirty="0"/>
              <a:t>Next Header</a:t>
            </a:r>
            <a:r>
              <a:rPr lang="zh-CN" altLang="en-US" dirty="0"/>
              <a:t>字段的值）为</a:t>
            </a:r>
            <a:r>
              <a:rPr lang="en-US" altLang="zh-CN" dirty="0"/>
              <a:t>58</a:t>
            </a:r>
            <a:r>
              <a:rPr lang="zh-CN" altLang="en-US" dirty="0"/>
              <a:t>。</a:t>
            </a:r>
            <a:endParaRPr lang="en-US" altLang="zh-CN" dirty="0"/>
          </a:p>
          <a:p>
            <a:pPr eaLnBrk="1" hangingPunct="1"/>
            <a:r>
              <a:rPr lang="zh-CN" altLang="en-US" dirty="0"/>
              <a:t>在</a:t>
            </a:r>
            <a:r>
              <a:rPr lang="en-US" altLang="zh-CN" dirty="0"/>
              <a:t>IPv4</a:t>
            </a:r>
            <a:r>
              <a:rPr lang="zh-CN" altLang="en-US" dirty="0"/>
              <a:t>中，</a:t>
            </a:r>
            <a:r>
              <a:rPr lang="en-US" altLang="zh-CN" dirty="0"/>
              <a:t>Internet</a:t>
            </a:r>
            <a:r>
              <a:rPr lang="zh-CN" altLang="en-US" dirty="0"/>
              <a:t>控制报文协议（</a:t>
            </a:r>
            <a:r>
              <a:rPr lang="en-US" altLang="zh-CN" dirty="0"/>
              <a:t>ICMP</a:t>
            </a:r>
            <a:r>
              <a:rPr lang="zh-CN" altLang="en-US" dirty="0"/>
              <a:t>）向源节点报告关于向目的地传输</a:t>
            </a:r>
            <a:r>
              <a:rPr lang="en-US" altLang="zh-CN" dirty="0"/>
              <a:t>IP</a:t>
            </a:r>
            <a:r>
              <a:rPr lang="zh-CN" altLang="en-US" dirty="0"/>
              <a:t>数据包过程中的错误和信息。它为诊断、信息和管理目的定义了一些消息，如：目的不可达、数据包超长、超时、回应请求和回应应答等。在</a:t>
            </a:r>
            <a:r>
              <a:rPr lang="en-US" altLang="zh-CN" dirty="0"/>
              <a:t>IPv6</a:t>
            </a:r>
            <a:r>
              <a:rPr lang="zh-CN" altLang="en-US" dirty="0"/>
              <a:t>中，</a:t>
            </a:r>
            <a:r>
              <a:rPr lang="en-US" altLang="zh-CN" dirty="0"/>
              <a:t>ICMPv6</a:t>
            </a:r>
            <a:r>
              <a:rPr lang="zh-CN" altLang="en-US" dirty="0"/>
              <a:t>除了提供</a:t>
            </a:r>
            <a:r>
              <a:rPr lang="en-US" altLang="zh-CN" dirty="0"/>
              <a:t>ICMPv4</a:t>
            </a:r>
            <a:r>
              <a:rPr lang="zh-CN" altLang="en-US" dirty="0"/>
              <a:t>常用的功能之外，还有其它的一些机制需要</a:t>
            </a:r>
            <a:r>
              <a:rPr lang="en-US" altLang="zh-CN" dirty="0"/>
              <a:t>ICMPv6</a:t>
            </a:r>
            <a:r>
              <a:rPr lang="zh-CN" altLang="en-US" dirty="0"/>
              <a:t>消息，诸如邻居发现、无状态地址配置（包括重复地址检测）、路径</a:t>
            </a:r>
            <a:r>
              <a:rPr lang="en-US" altLang="zh-CN" dirty="0"/>
              <a:t>MTU</a:t>
            </a:r>
            <a:r>
              <a:rPr lang="zh-CN" altLang="en-US" dirty="0"/>
              <a:t>发现等等。</a:t>
            </a:r>
          </a:p>
          <a:p>
            <a:pPr eaLnBrk="1" hangingPunct="1"/>
            <a:r>
              <a:rPr lang="zh-CN" altLang="en-US" dirty="0"/>
              <a:t>所以</a:t>
            </a:r>
            <a:r>
              <a:rPr lang="en-US" altLang="zh-CN" dirty="0"/>
              <a:t>ICMPv6</a:t>
            </a:r>
            <a:r>
              <a:rPr lang="zh-CN" altLang="en-US" dirty="0"/>
              <a:t>是一个非常重要的协议。它是理解</a:t>
            </a:r>
            <a:r>
              <a:rPr lang="en-US" altLang="zh-CN" dirty="0"/>
              <a:t>IPv6</a:t>
            </a:r>
            <a:r>
              <a:rPr lang="zh-CN" altLang="en-US" dirty="0"/>
              <a:t>中其它机制的基础。</a:t>
            </a:r>
          </a:p>
          <a:p>
            <a:pPr lvl="0"/>
            <a:endParaRPr lang="en-US" altLang="zh-CN" dirty="0"/>
          </a:p>
          <a:p>
            <a:pPr lvl="0"/>
            <a:r>
              <a:rPr lang="zh-CN" altLang="en-US" dirty="0"/>
              <a:t>报文解释：</a:t>
            </a:r>
            <a:endParaRPr lang="en-US" altLang="zh-CN" dirty="0"/>
          </a:p>
          <a:p>
            <a:pPr lvl="1"/>
            <a:r>
              <a:rPr lang="en-US" altLang="zh-CN" dirty="0"/>
              <a:t>Type</a:t>
            </a:r>
            <a:r>
              <a:rPr lang="zh-CN" altLang="en-US" dirty="0"/>
              <a:t>：表明消息的类型，</a:t>
            </a:r>
            <a:r>
              <a:rPr lang="en-US" altLang="zh-CN" dirty="0"/>
              <a:t>0</a:t>
            </a:r>
            <a:r>
              <a:rPr lang="zh-CN" altLang="en-US" dirty="0"/>
              <a:t>至</a:t>
            </a:r>
            <a:r>
              <a:rPr lang="en-US" altLang="zh-CN" dirty="0"/>
              <a:t>127</a:t>
            </a:r>
            <a:r>
              <a:rPr lang="zh-CN" altLang="en-US" dirty="0"/>
              <a:t>表示差错报文类型，</a:t>
            </a:r>
            <a:r>
              <a:rPr lang="en-US" altLang="zh-CN" dirty="0"/>
              <a:t>128</a:t>
            </a:r>
            <a:r>
              <a:rPr lang="zh-CN" altLang="en-US" dirty="0"/>
              <a:t>至</a:t>
            </a:r>
            <a:r>
              <a:rPr lang="en-US" altLang="zh-CN" dirty="0"/>
              <a:t>255</a:t>
            </a:r>
            <a:r>
              <a:rPr lang="zh-CN" altLang="en-US" dirty="0"/>
              <a:t>表示消息报文类型。</a:t>
            </a:r>
            <a:endParaRPr lang="en-US" altLang="zh-CN" dirty="0"/>
          </a:p>
          <a:p>
            <a:pPr lvl="1"/>
            <a:r>
              <a:rPr lang="en-US" altLang="zh-CN" dirty="0"/>
              <a:t>Code</a:t>
            </a:r>
            <a:r>
              <a:rPr lang="zh-CN" altLang="en-US" dirty="0"/>
              <a:t>：表示此消息类型细分的类型。</a:t>
            </a:r>
          </a:p>
          <a:p>
            <a:pPr lvl="1"/>
            <a:r>
              <a:rPr lang="en-US" altLang="zh-CN" dirty="0"/>
              <a:t>Checksum</a:t>
            </a:r>
            <a:r>
              <a:rPr lang="zh-CN" altLang="en-US" dirty="0"/>
              <a:t>：表示</a:t>
            </a:r>
            <a:r>
              <a:rPr lang="en-US" altLang="zh-CN" dirty="0"/>
              <a:t>ICMPv6</a:t>
            </a:r>
            <a:r>
              <a:rPr lang="zh-CN" altLang="en-US" dirty="0"/>
              <a:t>报文的校验和。</a:t>
            </a:r>
            <a:endParaRPr lang="en-US" altLang="zh-CN" dirty="0"/>
          </a:p>
          <a:p>
            <a:endParaRPr lang="zh-CN" altLang="en-US" dirty="0"/>
          </a:p>
        </p:txBody>
      </p:sp>
    </p:spTree>
    <p:extLst>
      <p:ext uri="{BB962C8B-B14F-4D97-AF65-F5344CB8AC3E}">
        <p14:creationId xmlns:p14="http://schemas.microsoft.com/office/powerpoint/2010/main" val="2906883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图像占位符 6">
            <a:extLst>
              <a:ext uri="{FF2B5EF4-FFF2-40B4-BE49-F238E27FC236}">
                <a16:creationId xmlns:a16="http://schemas.microsoft.com/office/drawing/2014/main" id="{6B2DEA9B-820B-4781-993A-DD34A88353B4}"/>
              </a:ext>
            </a:extLst>
          </p:cNvPr>
          <p:cNvSpPr>
            <a:spLocks noGrp="1" noRot="1" noChangeAspect="1"/>
          </p:cNvSpPr>
          <p:nvPr>
            <p:ph type="sldImg"/>
          </p:nvPr>
        </p:nvSpPr>
        <p:spPr>
          <a:xfrm>
            <a:off x="376238" y="768350"/>
            <a:ext cx="6346825" cy="3570288"/>
          </a:xfrm>
        </p:spPr>
      </p:sp>
      <p:sp>
        <p:nvSpPr>
          <p:cNvPr id="8" name="备注占位符 7">
            <a:extLst>
              <a:ext uri="{FF2B5EF4-FFF2-40B4-BE49-F238E27FC236}">
                <a16:creationId xmlns:a16="http://schemas.microsoft.com/office/drawing/2014/main" id="{FC049321-4674-4413-8E25-250824F50527}"/>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90918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目标不可达（</a:t>
            </a:r>
            <a:r>
              <a:rPr lang="en-US" altLang="zh-CN" dirty="0"/>
              <a:t>Destination Unreachable</a:t>
            </a:r>
            <a:r>
              <a:rPr lang="zh-CN" altLang="en-US" dirty="0"/>
              <a:t>）。</a:t>
            </a:r>
            <a:endParaRPr lang="en-US" altLang="zh-CN" dirty="0"/>
          </a:p>
          <a:p>
            <a:pPr lvl="1"/>
            <a:r>
              <a:rPr lang="zh-CN" altLang="en-US" dirty="0"/>
              <a:t>当数据包无法被转发到目标节点或上层协议时，路由器或目标节点发送</a:t>
            </a:r>
            <a:r>
              <a:rPr lang="en-US" altLang="zh-CN" dirty="0"/>
              <a:t>ICMPv6</a:t>
            </a:r>
            <a:r>
              <a:rPr lang="zh-CN" altLang="en-US" dirty="0"/>
              <a:t>目标不可达差错报文。在目标不可达报文中，类型（</a:t>
            </a:r>
            <a:r>
              <a:rPr lang="en-US" altLang="zh-CN" dirty="0"/>
              <a:t>Type</a:t>
            </a:r>
            <a:r>
              <a:rPr lang="zh-CN" altLang="en-US" dirty="0"/>
              <a:t>）字段值为</a:t>
            </a:r>
            <a:r>
              <a:rPr lang="en-US" altLang="zh-CN" dirty="0"/>
              <a:t>1</a:t>
            </a:r>
            <a:r>
              <a:rPr lang="zh-CN" altLang="en-US" dirty="0"/>
              <a:t>，代码（</a:t>
            </a:r>
            <a:r>
              <a:rPr lang="en-US" altLang="zh-CN" dirty="0"/>
              <a:t>Code</a:t>
            </a:r>
            <a:r>
              <a:rPr lang="zh-CN" altLang="en-US" dirty="0"/>
              <a:t>）字段值为</a:t>
            </a:r>
            <a:r>
              <a:rPr lang="en-US" altLang="zh-CN" dirty="0"/>
              <a:t>0-4</a:t>
            </a:r>
            <a:r>
              <a:rPr lang="zh-CN" altLang="en-US" dirty="0"/>
              <a:t>，每一个代码值都定义了具体含义（</a:t>
            </a:r>
            <a:r>
              <a:rPr lang="en-US" altLang="zh-CN" dirty="0"/>
              <a:t>RFC2463</a:t>
            </a:r>
            <a:r>
              <a:rPr lang="zh-CN" altLang="en-US" dirty="0"/>
              <a:t>）：</a:t>
            </a:r>
          </a:p>
          <a:p>
            <a:pPr lvl="2"/>
            <a:r>
              <a:rPr lang="en-US" altLang="zh-CN" dirty="0"/>
              <a:t>0</a:t>
            </a:r>
            <a:r>
              <a:rPr lang="zh-CN" altLang="en-US" dirty="0"/>
              <a:t>：没有到达目标的路由。</a:t>
            </a:r>
          </a:p>
          <a:p>
            <a:pPr lvl="2"/>
            <a:r>
              <a:rPr lang="en-US" altLang="zh-CN" dirty="0"/>
              <a:t>1</a:t>
            </a:r>
            <a:r>
              <a:rPr lang="zh-CN" altLang="en-US" dirty="0"/>
              <a:t>：与目标的通信被管理策略禁止。</a:t>
            </a:r>
          </a:p>
          <a:p>
            <a:pPr lvl="2"/>
            <a:r>
              <a:rPr lang="en-US" altLang="zh-CN" dirty="0"/>
              <a:t>2</a:t>
            </a:r>
            <a:r>
              <a:rPr lang="zh-CN" altLang="en-US" dirty="0"/>
              <a:t>：未指定。</a:t>
            </a:r>
          </a:p>
          <a:p>
            <a:pPr lvl="2"/>
            <a:r>
              <a:rPr lang="en-US" altLang="zh-CN" dirty="0"/>
              <a:t>3</a:t>
            </a:r>
            <a:r>
              <a:rPr lang="zh-CN" altLang="en-US" dirty="0"/>
              <a:t>：地址不可达。</a:t>
            </a:r>
          </a:p>
          <a:p>
            <a:pPr lvl="2"/>
            <a:r>
              <a:rPr lang="en-US" altLang="zh-CN" dirty="0"/>
              <a:t>4</a:t>
            </a:r>
            <a:r>
              <a:rPr lang="zh-CN" altLang="en-US" dirty="0"/>
              <a:t>：端口不可达。</a:t>
            </a:r>
          </a:p>
          <a:p>
            <a:r>
              <a:rPr lang="zh-CN" altLang="en-US" dirty="0"/>
              <a:t>数据包超长（</a:t>
            </a:r>
            <a:r>
              <a:rPr lang="en-US" altLang="zh-CN" dirty="0"/>
              <a:t>Packet Too Big</a:t>
            </a:r>
            <a:r>
              <a:rPr lang="zh-CN" altLang="en-US" dirty="0"/>
              <a:t>）。</a:t>
            </a:r>
          </a:p>
          <a:p>
            <a:pPr lvl="1"/>
            <a:r>
              <a:rPr lang="zh-CN" altLang="en-US" dirty="0"/>
              <a:t>如果由于出口链路的</a:t>
            </a:r>
            <a:r>
              <a:rPr lang="en-US" altLang="zh-CN" dirty="0"/>
              <a:t>MTU</a:t>
            </a:r>
            <a:r>
              <a:rPr lang="zh-CN" altLang="en-US" dirty="0"/>
              <a:t>小于</a:t>
            </a:r>
            <a:r>
              <a:rPr lang="en-US" altLang="zh-CN" dirty="0"/>
              <a:t>IPv6</a:t>
            </a:r>
            <a:r>
              <a:rPr lang="zh-CN" altLang="en-US" dirty="0"/>
              <a:t>数据包的长度而导致数据包无法转发，路由器就会发送数据包超长报文。该报文被用于</a:t>
            </a:r>
            <a:r>
              <a:rPr lang="en-US" altLang="zh-CN" dirty="0"/>
              <a:t>IPv6</a:t>
            </a:r>
            <a:r>
              <a:rPr lang="zh-CN" altLang="en-US" dirty="0"/>
              <a:t>路径</a:t>
            </a:r>
            <a:r>
              <a:rPr lang="en-US" altLang="zh-CN" dirty="0"/>
              <a:t>MTU</a:t>
            </a:r>
            <a:r>
              <a:rPr lang="zh-CN" altLang="en-US" dirty="0"/>
              <a:t>发现的处理 。数据包超长报文的类型字段值为</a:t>
            </a:r>
            <a:r>
              <a:rPr lang="en-US" altLang="zh-CN" dirty="0"/>
              <a:t>2</a:t>
            </a:r>
            <a:r>
              <a:rPr lang="zh-CN" altLang="en-US" dirty="0"/>
              <a:t>，代码字段值为</a:t>
            </a:r>
            <a:r>
              <a:rPr lang="en-US" altLang="zh-CN" dirty="0"/>
              <a:t>0</a:t>
            </a:r>
            <a:r>
              <a:rPr lang="zh-CN" altLang="en-US" dirty="0"/>
              <a:t>。</a:t>
            </a:r>
          </a:p>
          <a:p>
            <a:r>
              <a:rPr lang="zh-CN" altLang="en-US" dirty="0"/>
              <a:t>超时（</a:t>
            </a:r>
            <a:r>
              <a:rPr lang="en-US" altLang="zh-CN" dirty="0"/>
              <a:t>Time Exceeded</a:t>
            </a:r>
            <a:r>
              <a:rPr lang="zh-CN" altLang="en-US" dirty="0"/>
              <a:t>）。</a:t>
            </a:r>
          </a:p>
          <a:p>
            <a:pPr lvl="1"/>
            <a:r>
              <a:rPr lang="zh-CN" altLang="en-US" dirty="0"/>
              <a:t>当路由器收到一个</a:t>
            </a:r>
            <a:r>
              <a:rPr lang="en-US" altLang="zh-CN" dirty="0"/>
              <a:t>IPv6</a:t>
            </a:r>
            <a:r>
              <a:rPr lang="zh-CN" altLang="en-US" dirty="0"/>
              <a:t>报头中的跳限制（</a:t>
            </a:r>
            <a:r>
              <a:rPr lang="en-US" altLang="zh-CN" dirty="0"/>
              <a:t>Hop Limit</a:t>
            </a:r>
            <a:r>
              <a:rPr lang="zh-CN" altLang="en-US" dirty="0"/>
              <a:t>）字段值为</a:t>
            </a:r>
            <a:r>
              <a:rPr lang="en-US" altLang="zh-CN" dirty="0"/>
              <a:t>0</a:t>
            </a:r>
            <a:r>
              <a:rPr lang="zh-CN" altLang="en-US" dirty="0"/>
              <a:t>的数据包时，会丢弃该数据包并向源发送</a:t>
            </a:r>
            <a:r>
              <a:rPr lang="en-US" altLang="zh-CN" dirty="0"/>
              <a:t>ICMPv6</a:t>
            </a:r>
            <a:r>
              <a:rPr lang="zh-CN" altLang="en-US" dirty="0"/>
              <a:t>超时报文。在超时报文中，类型字段的值为</a:t>
            </a:r>
            <a:r>
              <a:rPr lang="en-US" altLang="zh-CN" dirty="0"/>
              <a:t>3</a:t>
            </a:r>
            <a:r>
              <a:rPr lang="zh-CN" altLang="en-US" dirty="0"/>
              <a:t>，代码字段的值为</a:t>
            </a:r>
            <a:r>
              <a:rPr lang="en-US" altLang="zh-CN" dirty="0"/>
              <a:t>0</a:t>
            </a:r>
            <a:r>
              <a:rPr lang="zh-CN" altLang="en-US" dirty="0"/>
              <a:t>或</a:t>
            </a:r>
            <a:r>
              <a:rPr lang="en-US" altLang="zh-CN" dirty="0"/>
              <a:t>1</a:t>
            </a:r>
            <a:r>
              <a:rPr lang="zh-CN" altLang="en-US" dirty="0"/>
              <a:t>：</a:t>
            </a:r>
          </a:p>
          <a:p>
            <a:pPr lvl="2"/>
            <a:r>
              <a:rPr lang="en-US" altLang="zh-CN" dirty="0"/>
              <a:t>0</a:t>
            </a:r>
            <a:r>
              <a:rPr lang="zh-CN" altLang="en-US" dirty="0"/>
              <a:t>：在传输中超越了跳限制。</a:t>
            </a:r>
          </a:p>
          <a:p>
            <a:pPr lvl="2"/>
            <a:r>
              <a:rPr lang="en-US" altLang="zh-CN" dirty="0"/>
              <a:t>1</a:t>
            </a:r>
            <a:r>
              <a:rPr lang="zh-CN" altLang="en-US" dirty="0"/>
              <a:t>：分片重组超时。</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393935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376250" y="760822"/>
            <a:ext cx="6346800" cy="5109368"/>
          </a:xfrm>
        </p:spPr>
        <p:txBody>
          <a:bodyPr/>
          <a:lstStyle/>
          <a:p>
            <a:r>
              <a:rPr lang="zh-CN" altLang="en-US" dirty="0"/>
              <a:t>参数问题（</a:t>
            </a:r>
            <a:r>
              <a:rPr lang="en-US" altLang="zh-CN" dirty="0"/>
              <a:t>Parameter Problem</a:t>
            </a:r>
            <a:r>
              <a:rPr lang="zh-CN" altLang="en-US" dirty="0"/>
              <a:t>）。</a:t>
            </a:r>
          </a:p>
          <a:p>
            <a:pPr lvl="1"/>
            <a:r>
              <a:rPr lang="zh-CN" altLang="en-US" dirty="0"/>
              <a:t>当</a:t>
            </a:r>
            <a:r>
              <a:rPr lang="en-US" altLang="zh-CN" dirty="0"/>
              <a:t>IPv6</a:t>
            </a:r>
            <a:r>
              <a:rPr lang="zh-CN" altLang="en-US" dirty="0"/>
              <a:t>报头或者扩展报头出现错误，导致数据包不能进一步处理时，</a:t>
            </a:r>
            <a:r>
              <a:rPr lang="en-US" altLang="zh-CN" dirty="0"/>
              <a:t>IPv6</a:t>
            </a:r>
            <a:r>
              <a:rPr lang="zh-CN" altLang="en-US" dirty="0"/>
              <a:t>节点会丢弃该数据包并向源发送此报文，指明问题的位置和类型。参数问题报文中，类型字段值为</a:t>
            </a:r>
            <a:r>
              <a:rPr lang="en-US" altLang="zh-CN" dirty="0"/>
              <a:t>4</a:t>
            </a:r>
            <a:r>
              <a:rPr lang="zh-CN" altLang="en-US" dirty="0"/>
              <a:t>，代码字段值为</a:t>
            </a:r>
            <a:r>
              <a:rPr lang="en-US" altLang="zh-CN" dirty="0"/>
              <a:t>0~2</a:t>
            </a:r>
            <a:r>
              <a:rPr lang="zh-CN" altLang="en-US" dirty="0"/>
              <a:t>，</a:t>
            </a:r>
            <a:r>
              <a:rPr lang="en-US" altLang="zh-CN" dirty="0"/>
              <a:t>32</a:t>
            </a:r>
            <a:r>
              <a:rPr lang="zh-CN" altLang="en-US" dirty="0"/>
              <a:t>位指针字段指出错误发生的位置。其中代码字段是这样定义的：</a:t>
            </a:r>
          </a:p>
          <a:p>
            <a:pPr lvl="2"/>
            <a:r>
              <a:rPr lang="en-US" altLang="zh-CN" dirty="0"/>
              <a:t>0</a:t>
            </a:r>
            <a:r>
              <a:rPr lang="zh-CN" altLang="en-US" dirty="0"/>
              <a:t>：遇到错误的报头字段。</a:t>
            </a:r>
          </a:p>
          <a:p>
            <a:pPr lvl="2"/>
            <a:r>
              <a:rPr lang="en-US" altLang="zh-CN" dirty="0"/>
              <a:t>1</a:t>
            </a:r>
            <a:r>
              <a:rPr lang="zh-CN" altLang="en-US" dirty="0"/>
              <a:t>：遇到无法识别的下一个报头（</a:t>
            </a:r>
            <a:r>
              <a:rPr lang="en-US" altLang="zh-CN" dirty="0"/>
              <a:t>Next Header</a:t>
            </a:r>
            <a:r>
              <a:rPr lang="zh-CN" altLang="en-US" dirty="0"/>
              <a:t>）类型。</a:t>
            </a:r>
          </a:p>
          <a:p>
            <a:pPr lvl="2"/>
            <a:r>
              <a:rPr lang="en-US" altLang="zh-CN" dirty="0"/>
              <a:t>2</a:t>
            </a:r>
            <a:r>
              <a:rPr lang="zh-CN" altLang="en-US" dirty="0"/>
              <a:t>：遇到无法识别的</a:t>
            </a:r>
            <a:r>
              <a:rPr lang="en-US" altLang="zh-CN" dirty="0"/>
              <a:t>IPv6</a:t>
            </a:r>
            <a:r>
              <a:rPr lang="zh-CN" altLang="en-US" dirty="0"/>
              <a:t>选项。</a:t>
            </a:r>
          </a:p>
          <a:p>
            <a:r>
              <a:rPr lang="zh-CN" altLang="en-US" dirty="0"/>
              <a:t>在</a:t>
            </a:r>
            <a:r>
              <a:rPr lang="en-US" altLang="zh-CN" dirty="0"/>
              <a:t>RFC2463</a:t>
            </a:r>
            <a:r>
              <a:rPr lang="zh-CN" altLang="en-US" dirty="0"/>
              <a:t>中只定义了两种信息报文：回送请求</a:t>
            </a:r>
            <a:r>
              <a:rPr lang="en-US" altLang="zh-CN" dirty="0"/>
              <a:t>Echo Request</a:t>
            </a:r>
            <a:r>
              <a:rPr lang="zh-CN" altLang="en-US" dirty="0"/>
              <a:t>以及回送应答</a:t>
            </a:r>
            <a:r>
              <a:rPr lang="en-US" altLang="zh-CN" dirty="0"/>
              <a:t>Echo Reply</a:t>
            </a:r>
            <a:r>
              <a:rPr lang="zh-CN" altLang="en-US" dirty="0"/>
              <a:t>。</a:t>
            </a:r>
          </a:p>
          <a:p>
            <a:pPr lvl="1"/>
            <a:r>
              <a:rPr lang="zh-CN" altLang="en-US" dirty="0"/>
              <a:t>回送请求报文。</a:t>
            </a:r>
          </a:p>
          <a:p>
            <a:pPr lvl="2"/>
            <a:r>
              <a:rPr lang="zh-CN" altLang="en-US" dirty="0"/>
              <a:t>回送请求报文用于发送到目标节点，以使目标节点立即发回一个回送应答报文。回送请求报文的类型字段值为</a:t>
            </a:r>
            <a:r>
              <a:rPr lang="en-US" altLang="zh-CN" dirty="0"/>
              <a:t>128</a:t>
            </a:r>
            <a:r>
              <a:rPr lang="zh-CN" altLang="en-US" dirty="0"/>
              <a:t>，代码字段的值为</a:t>
            </a:r>
            <a:r>
              <a:rPr lang="en-US" altLang="zh-CN" dirty="0"/>
              <a:t>0</a:t>
            </a:r>
            <a:r>
              <a:rPr lang="zh-CN" altLang="en-US" dirty="0"/>
              <a:t>。标志符（</a:t>
            </a:r>
            <a:r>
              <a:rPr lang="en-US" altLang="zh-CN" dirty="0"/>
              <a:t>Identifier</a:t>
            </a:r>
            <a:r>
              <a:rPr lang="zh-CN" altLang="en-US" dirty="0"/>
              <a:t>）和序列号（</a:t>
            </a:r>
            <a:r>
              <a:rPr lang="en-US" altLang="zh-CN" dirty="0"/>
              <a:t>Sequence Number</a:t>
            </a:r>
            <a:r>
              <a:rPr lang="zh-CN" altLang="en-US" dirty="0"/>
              <a:t>）字段有发送方主机设置，用于将即将收到的回送应答报文与发送的回送请求的报文进行匹配。</a:t>
            </a:r>
          </a:p>
          <a:p>
            <a:pPr lvl="1"/>
            <a:r>
              <a:rPr lang="zh-CN" altLang="en-US" dirty="0"/>
              <a:t>回送应答报文。</a:t>
            </a:r>
          </a:p>
          <a:p>
            <a:pPr lvl="2"/>
            <a:r>
              <a:rPr lang="zh-CN" altLang="en-US" dirty="0"/>
              <a:t>当收到一个回送请求报文时，</a:t>
            </a:r>
            <a:r>
              <a:rPr lang="en-US" altLang="zh-CN" dirty="0"/>
              <a:t>ICMPv6</a:t>
            </a:r>
            <a:r>
              <a:rPr lang="zh-CN" altLang="en-US" dirty="0"/>
              <a:t>会用回送应答报文响应。回送应答报文的类型字段的值为</a:t>
            </a:r>
            <a:r>
              <a:rPr lang="en-US" altLang="zh-CN" dirty="0"/>
              <a:t>129</a:t>
            </a:r>
            <a:r>
              <a:rPr lang="zh-CN" altLang="en-US" dirty="0"/>
              <a:t>，代码字段的值为</a:t>
            </a:r>
            <a:r>
              <a:rPr lang="en-US" altLang="zh-CN" dirty="0"/>
              <a:t>0</a:t>
            </a:r>
            <a:r>
              <a:rPr lang="zh-CN" altLang="en-US" dirty="0"/>
              <a:t>。标志符（</a:t>
            </a:r>
            <a:r>
              <a:rPr lang="en-US" altLang="zh-CN" dirty="0"/>
              <a:t>Identifier</a:t>
            </a:r>
            <a:r>
              <a:rPr lang="zh-CN" altLang="en-US" dirty="0"/>
              <a:t>）和序列号（</a:t>
            </a:r>
            <a:r>
              <a:rPr lang="en-US" altLang="zh-CN" dirty="0"/>
              <a:t>Sequence Number</a:t>
            </a:r>
            <a:r>
              <a:rPr lang="zh-CN" altLang="en-US" dirty="0"/>
              <a:t>）字段的值被指为与回送请求报文中的相应字段一样的值。</a:t>
            </a:r>
          </a:p>
          <a:p>
            <a:endParaRPr lang="zh-CN" altLang="en-US" dirty="0"/>
          </a:p>
        </p:txBody>
      </p:sp>
    </p:spTree>
    <p:extLst>
      <p:ext uri="{BB962C8B-B14F-4D97-AF65-F5344CB8AC3E}">
        <p14:creationId xmlns:p14="http://schemas.microsoft.com/office/powerpoint/2010/main" val="4009723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SzPct val="90000"/>
              <a:buFont typeface="+mj-lt"/>
              <a:buAutoNum type="arabicPeriod"/>
            </a:pPr>
            <a:r>
              <a:rPr lang="zh-CN" altLang="en-US" dirty="0"/>
              <a:t>路由器发现：该功能帮助设备发现链路上的路由器，并获得路由器通告的信息。</a:t>
            </a:r>
          </a:p>
          <a:p>
            <a:pPr marL="228600" indent="-228600">
              <a:buSzPct val="90000"/>
              <a:buFont typeface="+mj-lt"/>
              <a:buAutoNum type="arabicPeriod"/>
            </a:pPr>
            <a:r>
              <a:rPr lang="zh-CN" altLang="en-US" dirty="0"/>
              <a:t>无状态自动配置：无状态自动配置是</a:t>
            </a:r>
            <a:r>
              <a:rPr lang="en-US" altLang="zh-CN" dirty="0"/>
              <a:t>IPv6</a:t>
            </a:r>
            <a:r>
              <a:rPr lang="zh-CN" altLang="en-US" dirty="0"/>
              <a:t>的一个亮点功能，它使得</a:t>
            </a:r>
            <a:r>
              <a:rPr lang="en-US" altLang="zh-CN" dirty="0"/>
              <a:t>IPv6</a:t>
            </a:r>
            <a:r>
              <a:rPr lang="zh-CN" altLang="en-US" dirty="0"/>
              <a:t>主机能够非常便捷地连入到</a:t>
            </a:r>
            <a:r>
              <a:rPr lang="en-US" altLang="zh-CN" dirty="0"/>
              <a:t>IPv6</a:t>
            </a:r>
            <a:r>
              <a:rPr lang="zh-CN" altLang="en-US" dirty="0"/>
              <a:t>网络中，即插即用，无需手工配置繁冗的</a:t>
            </a:r>
            <a:r>
              <a:rPr lang="en-US" altLang="zh-CN" dirty="0"/>
              <a:t>IPv6</a:t>
            </a:r>
            <a:r>
              <a:rPr lang="zh-CN" altLang="en-US" dirty="0"/>
              <a:t>地址，无需部署应用服务器（例如</a:t>
            </a:r>
            <a:r>
              <a:rPr lang="en-US" altLang="zh-CN" dirty="0"/>
              <a:t>DHCP</a:t>
            </a:r>
            <a:r>
              <a:rPr lang="zh-CN" altLang="en-US" dirty="0"/>
              <a:t>服务器）为主机分发地址。无状态自动配置机制使用到了</a:t>
            </a:r>
            <a:r>
              <a:rPr lang="en-US" altLang="zh-CN" dirty="0"/>
              <a:t>ICMPv6</a:t>
            </a:r>
            <a:r>
              <a:rPr lang="zh-CN" altLang="en-US" dirty="0"/>
              <a:t>中的路由器请求报文（</a:t>
            </a:r>
            <a:r>
              <a:rPr lang="en-US" altLang="zh-CN" dirty="0"/>
              <a:t>RS</a:t>
            </a:r>
            <a:r>
              <a:rPr lang="zh-CN" altLang="en-US" dirty="0"/>
              <a:t>）及路由器通告报文（</a:t>
            </a:r>
            <a:r>
              <a:rPr lang="en-US" altLang="zh-CN" dirty="0"/>
              <a:t>RA</a:t>
            </a:r>
            <a:r>
              <a:rPr lang="zh-CN" altLang="en-US" dirty="0"/>
              <a:t>）。</a:t>
            </a:r>
          </a:p>
          <a:p>
            <a:pPr marL="228600" indent="-228600">
              <a:buSzPct val="90000"/>
              <a:buFont typeface="+mj-lt"/>
              <a:buAutoNum type="arabicPeriod"/>
            </a:pPr>
            <a:r>
              <a:rPr lang="zh-CN" altLang="en-US" dirty="0"/>
              <a:t>重复地址检测：重复地址检测是一个非常重要的机制，一个</a:t>
            </a:r>
            <a:r>
              <a:rPr lang="en-US" altLang="zh-CN" dirty="0"/>
              <a:t>IPv6</a:t>
            </a:r>
            <a:r>
              <a:rPr lang="zh-CN" altLang="en-US" dirty="0"/>
              <a:t>地址必须经历重复地址检测并通过检测之后才能够启用。重复地址检测用于发现链路上是否存在</a:t>
            </a:r>
            <a:r>
              <a:rPr lang="en-US" altLang="zh-CN" dirty="0"/>
              <a:t>IPv6</a:t>
            </a:r>
            <a:r>
              <a:rPr lang="zh-CN" altLang="en-US" dirty="0"/>
              <a:t>地址冲突。</a:t>
            </a:r>
          </a:p>
          <a:p>
            <a:pPr marL="228600" indent="-228600">
              <a:buSzPct val="90000"/>
              <a:buFont typeface="+mj-lt"/>
              <a:buAutoNum type="arabicPeriod"/>
            </a:pPr>
            <a:r>
              <a:rPr lang="zh-CN" altLang="en-US" dirty="0"/>
              <a:t>地址解析：在</a:t>
            </a:r>
            <a:r>
              <a:rPr lang="en-US" altLang="zh-CN" dirty="0"/>
              <a:t>IPv6</a:t>
            </a:r>
            <a:r>
              <a:rPr lang="zh-CN" altLang="en-US" dirty="0"/>
              <a:t>中，取消了</a:t>
            </a:r>
            <a:r>
              <a:rPr lang="en-US" altLang="zh-CN" dirty="0"/>
              <a:t>IPv4</a:t>
            </a:r>
            <a:r>
              <a:rPr lang="zh-CN" altLang="en-US" dirty="0"/>
              <a:t>中的</a:t>
            </a:r>
            <a:r>
              <a:rPr lang="en-US" altLang="zh-CN" dirty="0"/>
              <a:t>ARP</a:t>
            </a:r>
            <a:r>
              <a:rPr lang="zh-CN" altLang="en-US" dirty="0"/>
              <a:t>协议，使用</a:t>
            </a:r>
            <a:r>
              <a:rPr lang="en-US" altLang="zh-CN" dirty="0"/>
              <a:t>NDP</a:t>
            </a:r>
            <a:r>
              <a:rPr lang="zh-CN" altLang="en-US" dirty="0"/>
              <a:t>所定义的邻居请求报文（</a:t>
            </a:r>
            <a:r>
              <a:rPr lang="en-US" altLang="zh-CN" dirty="0"/>
              <a:t>NS</a:t>
            </a:r>
            <a:r>
              <a:rPr lang="zh-CN" altLang="en-US" dirty="0"/>
              <a:t>）及邻居通告报文（</a:t>
            </a:r>
            <a:r>
              <a:rPr lang="en-US" altLang="zh-CN" dirty="0"/>
              <a:t>NA</a:t>
            </a:r>
            <a:r>
              <a:rPr lang="zh-CN" altLang="en-US" dirty="0"/>
              <a:t>）来实现地址解析功能。</a:t>
            </a:r>
          </a:p>
          <a:p>
            <a:pPr marL="228600" indent="-228600">
              <a:buSzPct val="90000"/>
              <a:buFont typeface="+mj-lt"/>
              <a:buAutoNum type="arabicPeriod"/>
            </a:pPr>
            <a:r>
              <a:rPr lang="zh-CN" altLang="en-US" dirty="0"/>
              <a:t>邻居的状态跟踪：</a:t>
            </a:r>
            <a:r>
              <a:rPr lang="en-US" altLang="zh-CN" dirty="0"/>
              <a:t>IPv6</a:t>
            </a:r>
            <a:r>
              <a:rPr lang="zh-CN" altLang="en-US" dirty="0"/>
              <a:t>定义了节点之间邻居的状态机，同时还维护邻居</a:t>
            </a:r>
            <a:r>
              <a:rPr lang="en-US" altLang="zh-CN" dirty="0"/>
              <a:t>IPv6</a:t>
            </a:r>
            <a:r>
              <a:rPr lang="zh-CN" altLang="en-US" dirty="0"/>
              <a:t>地址与二层地址如</a:t>
            </a:r>
            <a:r>
              <a:rPr lang="en-US" altLang="zh-CN" dirty="0"/>
              <a:t>MAC</a:t>
            </a:r>
            <a:r>
              <a:rPr lang="zh-CN" altLang="en-US" dirty="0"/>
              <a:t>的映射关系，相应的表项存储于设备的</a:t>
            </a:r>
            <a:r>
              <a:rPr lang="en-US" altLang="zh-CN" dirty="0"/>
              <a:t>IPv6</a:t>
            </a:r>
            <a:r>
              <a:rPr lang="zh-CN" altLang="en-US" dirty="0"/>
              <a:t>邻居表中。</a:t>
            </a:r>
          </a:p>
          <a:p>
            <a:pPr marL="228600" indent="-228600">
              <a:buSzPct val="90000"/>
              <a:buFont typeface="+mj-lt"/>
              <a:buAutoNum type="arabicPeriod"/>
            </a:pPr>
            <a:r>
              <a:rPr lang="zh-CN" altLang="en-US" dirty="0"/>
              <a:t>前缀重编址：</a:t>
            </a:r>
            <a:r>
              <a:rPr lang="en-US" altLang="zh-CN" dirty="0"/>
              <a:t>IPv6</a:t>
            </a:r>
            <a:r>
              <a:rPr lang="zh-CN" altLang="en-US" dirty="0"/>
              <a:t>路由器能够通过</a:t>
            </a:r>
            <a:r>
              <a:rPr lang="en-US" altLang="zh-CN" dirty="0"/>
              <a:t>ICMPv6</a:t>
            </a:r>
            <a:r>
              <a:rPr lang="zh-CN" altLang="en-US" dirty="0"/>
              <a:t>的路由器通告报文（</a:t>
            </a:r>
            <a:r>
              <a:rPr lang="en-US" altLang="zh-CN" dirty="0"/>
              <a:t>RA</a:t>
            </a:r>
            <a:r>
              <a:rPr lang="zh-CN" altLang="en-US" dirty="0"/>
              <a:t>）向链路上通告</a:t>
            </a:r>
            <a:r>
              <a:rPr lang="en-US" altLang="zh-CN" dirty="0"/>
              <a:t>IPv6</a:t>
            </a:r>
            <a:r>
              <a:rPr lang="zh-CN" altLang="en-US" dirty="0"/>
              <a:t>前缀信息。通过这种方式，主机能够从</a:t>
            </a:r>
            <a:r>
              <a:rPr lang="en-US" altLang="zh-CN" dirty="0"/>
              <a:t>RA</a:t>
            </a:r>
            <a:r>
              <a:rPr lang="zh-CN" altLang="en-US" dirty="0"/>
              <a:t>中所包含的前缀信息自动构建自己的</a:t>
            </a:r>
            <a:r>
              <a:rPr lang="en-US" altLang="zh-CN" dirty="0"/>
              <a:t>IPv6</a:t>
            </a:r>
            <a:r>
              <a:rPr lang="zh-CN" altLang="en-US" dirty="0"/>
              <a:t>单播地址。当然这些自动获取的地址是有生存时间的。通过在</a:t>
            </a:r>
            <a:r>
              <a:rPr lang="en-US" altLang="zh-CN" dirty="0"/>
              <a:t>RA</a:t>
            </a:r>
            <a:r>
              <a:rPr lang="zh-CN" altLang="en-US" dirty="0"/>
              <a:t>中通告</a:t>
            </a:r>
            <a:r>
              <a:rPr lang="en-US" altLang="zh-CN" dirty="0"/>
              <a:t>IPv6</a:t>
            </a:r>
            <a:r>
              <a:rPr lang="zh-CN" altLang="en-US" dirty="0"/>
              <a:t>地址前缀，并且灵活地设定地址的生存时间，能够实现网络中</a:t>
            </a:r>
            <a:r>
              <a:rPr lang="en-US" altLang="zh-CN" dirty="0"/>
              <a:t>IPv6</a:t>
            </a:r>
            <a:r>
              <a:rPr lang="zh-CN" altLang="en-US" dirty="0"/>
              <a:t>新、老前缀的平滑过渡，而无需在主机终端上消耗大量的手工劳动重新配置地址。</a:t>
            </a:r>
          </a:p>
          <a:p>
            <a:pPr marL="228600" indent="-228600">
              <a:buSzPct val="90000"/>
              <a:buFont typeface="+mj-lt"/>
              <a:buAutoNum type="arabicPeriod"/>
            </a:pPr>
            <a:r>
              <a:rPr lang="zh-CN" altLang="en-US" dirty="0"/>
              <a:t>路由器重定向：路由器向一个</a:t>
            </a:r>
            <a:r>
              <a:rPr lang="en-US" altLang="zh-CN" dirty="0"/>
              <a:t>IPv6</a:t>
            </a:r>
            <a:r>
              <a:rPr lang="zh-CN" altLang="en-US" dirty="0"/>
              <a:t>节点发送</a:t>
            </a:r>
            <a:r>
              <a:rPr lang="en-US" altLang="zh-CN" dirty="0"/>
              <a:t>ICMPv6</a:t>
            </a:r>
            <a:r>
              <a:rPr lang="zh-CN" altLang="en-US" dirty="0"/>
              <a:t>的重定向消息，通知它在相同的本地链路上有一个更好的、到达目的地的下一跳。</a:t>
            </a:r>
            <a:r>
              <a:rPr lang="en-US" altLang="zh-CN" dirty="0"/>
              <a:t>IPv6</a:t>
            </a:r>
            <a:r>
              <a:rPr lang="zh-CN" altLang="en-US" dirty="0"/>
              <a:t>中的重定向功能与</a:t>
            </a:r>
            <a:r>
              <a:rPr lang="en-US" altLang="zh-CN" dirty="0"/>
              <a:t>IPv4</a:t>
            </a:r>
            <a:r>
              <a:rPr lang="zh-CN" altLang="en-US" dirty="0"/>
              <a:t>中的是一样的。</a:t>
            </a:r>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9717468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95385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在</a:t>
            </a:r>
            <a:r>
              <a:rPr lang="en-US" altLang="zh-CN" dirty="0"/>
              <a:t>IPv4</a:t>
            </a:r>
            <a:r>
              <a:rPr lang="zh-CN" altLang="en-US" dirty="0"/>
              <a:t>中，可以通过</a:t>
            </a:r>
            <a:r>
              <a:rPr lang="en-US" altLang="zh-CN" dirty="0"/>
              <a:t>ARP</a:t>
            </a:r>
            <a:r>
              <a:rPr lang="zh-CN" altLang="en-US" dirty="0"/>
              <a:t>就可以由</a:t>
            </a:r>
            <a:r>
              <a:rPr lang="en-US" altLang="zh-CN" dirty="0"/>
              <a:t>IP</a:t>
            </a:r>
            <a:r>
              <a:rPr lang="zh-CN" altLang="en-US" dirty="0"/>
              <a:t>地址解析到链路层地址，</a:t>
            </a:r>
            <a:r>
              <a:rPr lang="en-US" altLang="zh-CN" dirty="0"/>
              <a:t>ARP</a:t>
            </a:r>
            <a:r>
              <a:rPr lang="zh-CN" altLang="en-US" dirty="0"/>
              <a:t>协议是工作在第二层。在</a:t>
            </a:r>
            <a:r>
              <a:rPr lang="en-US" altLang="zh-CN" dirty="0"/>
              <a:t>IPv6</a:t>
            </a:r>
            <a:r>
              <a:rPr lang="zh-CN" altLang="en-US" dirty="0"/>
              <a:t>中在邻居发现协议（</a:t>
            </a:r>
            <a:r>
              <a:rPr lang="en-US" altLang="zh-CN" dirty="0"/>
              <a:t>RFC2461</a:t>
            </a:r>
            <a:r>
              <a:rPr lang="zh-CN" altLang="en-US" dirty="0"/>
              <a:t>）中定义地址解析的，其中使用了</a:t>
            </a:r>
            <a:r>
              <a:rPr lang="en-US" altLang="zh-CN" dirty="0"/>
              <a:t>ICMPv6</a:t>
            </a:r>
            <a:r>
              <a:rPr lang="zh-CN" altLang="en-US" dirty="0"/>
              <a:t>的报文，在三层完成地址解析，主要带来以下几个好处：</a:t>
            </a:r>
          </a:p>
          <a:p>
            <a:pPr marL="588963" lvl="1" indent="-228600">
              <a:buSzPct val="90000"/>
              <a:buFont typeface="+mj-lt"/>
              <a:buAutoNum type="arabicPeriod"/>
            </a:pPr>
            <a:r>
              <a:rPr lang="zh-CN" altLang="en-US" dirty="0"/>
              <a:t>加强了介质独立性：这就意味着我们无需为每一个链路层定义一个新的地址解析协议，在每一个链路层都使用相同的地址解析协议；</a:t>
            </a:r>
          </a:p>
          <a:p>
            <a:pPr marL="588963" lvl="1" indent="-228600">
              <a:buSzPct val="90000"/>
              <a:buFont typeface="+mj-lt"/>
              <a:buAutoNum type="arabicPeriod"/>
            </a:pPr>
            <a:r>
              <a:rPr lang="zh-CN" altLang="en-US" dirty="0"/>
              <a:t>可以利用三层安全机制：</a:t>
            </a:r>
            <a:r>
              <a:rPr lang="en-US" altLang="zh-CN" dirty="0"/>
              <a:t>ARP</a:t>
            </a:r>
            <a:r>
              <a:rPr lang="zh-CN" altLang="en-US" dirty="0"/>
              <a:t>欺骗（如伪造</a:t>
            </a:r>
            <a:r>
              <a:rPr lang="en-US" altLang="zh-CN" dirty="0"/>
              <a:t>ARP</a:t>
            </a:r>
            <a:r>
              <a:rPr lang="zh-CN" altLang="en-US" dirty="0"/>
              <a:t>应答以盗窃数据流）是</a:t>
            </a:r>
            <a:r>
              <a:rPr lang="en-US" altLang="zh-CN" dirty="0"/>
              <a:t>IPv4</a:t>
            </a:r>
            <a:r>
              <a:rPr lang="zh-CN" altLang="en-US" dirty="0"/>
              <a:t>中的一个很大的安全问题，在第三层实现地址解析，可以利用三层标准的安全认证机制（例如</a:t>
            </a:r>
            <a:r>
              <a:rPr lang="en-US" altLang="zh-CN" dirty="0"/>
              <a:t>IPSEC</a:t>
            </a:r>
            <a:r>
              <a:rPr lang="zh-CN" altLang="en-US" dirty="0"/>
              <a:t>）解决这个问题；</a:t>
            </a:r>
          </a:p>
          <a:p>
            <a:pPr marL="588963" lvl="1" indent="-228600">
              <a:buSzPct val="90000"/>
              <a:buFont typeface="+mj-lt"/>
              <a:buAutoNum type="arabicPeriod"/>
            </a:pPr>
            <a:r>
              <a:rPr lang="en-US" altLang="zh-CN" dirty="0"/>
              <a:t>ARP</a:t>
            </a:r>
            <a:r>
              <a:rPr lang="zh-CN" altLang="en-US" dirty="0"/>
              <a:t>请求报文使用广播，会泛滥到整个二层网络中每台主机是公认的一个</a:t>
            </a:r>
            <a:r>
              <a:rPr lang="en-US" altLang="zh-CN" dirty="0"/>
              <a:t>IPv4</a:t>
            </a:r>
            <a:r>
              <a:rPr lang="zh-CN" altLang="en-US" dirty="0"/>
              <a:t>性能问题。在第三层实现地址解析可以将地址解析请求仅仅发送到待解析地址所属的“</a:t>
            </a:r>
            <a:r>
              <a:rPr lang="en-US" altLang="zh-CN" dirty="0"/>
              <a:t>Solicited-node”</a:t>
            </a:r>
            <a:r>
              <a:rPr lang="zh-CN" altLang="en-US" dirty="0"/>
              <a:t>组播组即可。采用组播的传送方式，大大减轻了性能压力。</a:t>
            </a:r>
          </a:p>
          <a:p>
            <a:endParaRPr lang="zh-CN" altLang="en-US" dirty="0"/>
          </a:p>
          <a:p>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5133160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Rectangle 3"/>
          <p:cNvSpPr>
            <a:spLocks noGrp="1" noChangeArrowheads="1"/>
          </p:cNvSpPr>
          <p:nvPr>
            <p:ph type="body" idx="1"/>
          </p:nvPr>
        </p:nvSpPr>
        <p:spPr/>
        <p:txBody>
          <a:bodyPr/>
          <a:lstStyle/>
          <a:p>
            <a:r>
              <a:rPr lang="zh-CN" altLang="en-US" dirty="0"/>
              <a:t>地址解析过程中使用了两种</a:t>
            </a:r>
            <a:r>
              <a:rPr lang="en-US" altLang="zh-CN" dirty="0"/>
              <a:t>ICMPv6</a:t>
            </a:r>
            <a:r>
              <a:rPr lang="zh-CN" altLang="en-US" dirty="0"/>
              <a:t>报文：邻居请求（</a:t>
            </a:r>
            <a:r>
              <a:rPr lang="en-US" altLang="zh-CN" dirty="0"/>
              <a:t>Neighbor Solicitation</a:t>
            </a:r>
            <a:r>
              <a:rPr lang="zh-CN" altLang="en-US" dirty="0"/>
              <a:t>）和邻居通告（</a:t>
            </a:r>
            <a:r>
              <a:rPr lang="en-US" altLang="zh-CN" dirty="0"/>
              <a:t>Neighbor Advertisement</a:t>
            </a:r>
            <a:r>
              <a:rPr lang="zh-CN" altLang="en-US" dirty="0"/>
              <a:t>）。</a:t>
            </a:r>
          </a:p>
          <a:p>
            <a:r>
              <a:rPr lang="zh-CN" altLang="en-US" dirty="0"/>
              <a:t>邻居请求 </a:t>
            </a:r>
            <a:r>
              <a:rPr lang="en-US" altLang="zh-CN" dirty="0"/>
              <a:t>Neighbor Solicitation</a:t>
            </a:r>
          </a:p>
          <a:p>
            <a:pPr lvl="1"/>
            <a:r>
              <a:rPr lang="en-US" altLang="zh-CN" dirty="0"/>
              <a:t>ICMP</a:t>
            </a:r>
            <a:r>
              <a:rPr lang="zh-CN" altLang="en-US" dirty="0"/>
              <a:t>的</a:t>
            </a:r>
            <a:r>
              <a:rPr lang="en-US" altLang="zh-CN" dirty="0"/>
              <a:t>Type</a:t>
            </a:r>
            <a:r>
              <a:rPr lang="zh-CN" altLang="en-US" dirty="0"/>
              <a:t>为</a:t>
            </a:r>
            <a:r>
              <a:rPr lang="en-US" altLang="zh-CN" dirty="0"/>
              <a:t>135</a:t>
            </a:r>
            <a:r>
              <a:rPr lang="zh-CN" altLang="en-US" dirty="0"/>
              <a:t>，</a:t>
            </a:r>
            <a:r>
              <a:rPr lang="en-US" altLang="zh-CN" dirty="0"/>
              <a:t>Code</a:t>
            </a:r>
            <a:r>
              <a:rPr lang="zh-CN" altLang="en-US" dirty="0"/>
              <a:t>为</a:t>
            </a:r>
            <a:r>
              <a:rPr lang="en-US" altLang="zh-CN" dirty="0"/>
              <a:t>0</a:t>
            </a:r>
            <a:r>
              <a:rPr lang="zh-CN" altLang="en-US" dirty="0"/>
              <a:t>；</a:t>
            </a:r>
          </a:p>
          <a:p>
            <a:pPr lvl="1"/>
            <a:r>
              <a:rPr lang="en-US" altLang="zh-CN" dirty="0"/>
              <a:t>Target Address</a:t>
            </a:r>
            <a:r>
              <a:rPr lang="zh-CN" altLang="en-US" dirty="0"/>
              <a:t>是需要解析的</a:t>
            </a:r>
            <a:r>
              <a:rPr lang="en-US" altLang="zh-CN" dirty="0"/>
              <a:t>IPv6</a:t>
            </a:r>
            <a:r>
              <a:rPr lang="zh-CN" altLang="en-US" dirty="0"/>
              <a:t>地址，因此该处不准出现组播地址。</a:t>
            </a:r>
          </a:p>
          <a:p>
            <a:pPr lvl="1"/>
            <a:r>
              <a:rPr lang="zh-CN" altLang="en-US" dirty="0"/>
              <a:t>邻居请求发送者的链路层地址会被放在</a:t>
            </a:r>
            <a:r>
              <a:rPr lang="en-US" altLang="zh-CN" dirty="0"/>
              <a:t>Options</a:t>
            </a:r>
            <a:r>
              <a:rPr lang="zh-CN" altLang="en-US" dirty="0"/>
              <a:t>字段中。</a:t>
            </a:r>
          </a:p>
          <a:p>
            <a:r>
              <a:rPr lang="zh-CN" altLang="en-US" dirty="0"/>
              <a:t>邻居通告 </a:t>
            </a:r>
            <a:r>
              <a:rPr lang="en-US" altLang="zh-CN" dirty="0"/>
              <a:t>Neighbor Advertisement</a:t>
            </a:r>
          </a:p>
          <a:p>
            <a:pPr lvl="1"/>
            <a:r>
              <a:rPr lang="en-US" altLang="zh-CN" dirty="0"/>
              <a:t>ICMP Type</a:t>
            </a:r>
            <a:r>
              <a:rPr lang="zh-CN" altLang="en-US" dirty="0"/>
              <a:t>为</a:t>
            </a:r>
            <a:r>
              <a:rPr lang="en-US" altLang="zh-CN" dirty="0"/>
              <a:t>136</a:t>
            </a:r>
            <a:r>
              <a:rPr lang="zh-CN" altLang="en-US" dirty="0"/>
              <a:t>，</a:t>
            </a:r>
            <a:r>
              <a:rPr lang="en-US" altLang="zh-CN" dirty="0"/>
              <a:t>Code</a:t>
            </a:r>
            <a:r>
              <a:rPr lang="zh-CN" altLang="en-US" dirty="0"/>
              <a:t>为</a:t>
            </a:r>
            <a:r>
              <a:rPr lang="en-US" altLang="zh-CN" dirty="0"/>
              <a:t>0</a:t>
            </a:r>
            <a:r>
              <a:rPr lang="zh-CN" altLang="en-US" dirty="0"/>
              <a:t>；</a:t>
            </a:r>
          </a:p>
          <a:p>
            <a:pPr lvl="1"/>
            <a:r>
              <a:rPr lang="en-US" altLang="zh-CN" dirty="0"/>
              <a:t>R</a:t>
            </a:r>
            <a:r>
              <a:rPr lang="zh-CN" altLang="en-US" dirty="0"/>
              <a:t>标志（</a:t>
            </a:r>
            <a:r>
              <a:rPr lang="en-US" altLang="zh-CN" dirty="0"/>
              <a:t>Router flag</a:t>
            </a:r>
            <a:r>
              <a:rPr lang="zh-CN" altLang="en-US" dirty="0"/>
              <a:t>）表示发送者是否为路由器，如果</a:t>
            </a:r>
            <a:r>
              <a:rPr lang="en-US" altLang="zh-CN" dirty="0"/>
              <a:t>1</a:t>
            </a:r>
            <a:r>
              <a:rPr lang="zh-CN" altLang="en-US" dirty="0"/>
              <a:t>则表示是；</a:t>
            </a:r>
          </a:p>
          <a:p>
            <a:pPr lvl="1"/>
            <a:r>
              <a:rPr lang="en-US" altLang="zh-CN" dirty="0"/>
              <a:t>S</a:t>
            </a:r>
            <a:r>
              <a:rPr lang="zh-CN" altLang="en-US" dirty="0"/>
              <a:t>标志（</a:t>
            </a:r>
            <a:r>
              <a:rPr lang="en-US" altLang="zh-CN" dirty="0"/>
              <a:t>Solicited flag</a:t>
            </a:r>
            <a:r>
              <a:rPr lang="zh-CN" altLang="en-US" dirty="0"/>
              <a:t>）表示发送邻居通告是否是响应某个邻居请求，如果</a:t>
            </a:r>
            <a:r>
              <a:rPr lang="en-US" altLang="zh-CN" dirty="0"/>
              <a:t>1</a:t>
            </a:r>
            <a:r>
              <a:rPr lang="zh-CN" altLang="en-US" dirty="0"/>
              <a:t>则表示是；</a:t>
            </a:r>
          </a:p>
          <a:p>
            <a:pPr lvl="1"/>
            <a:r>
              <a:rPr lang="en-US" altLang="zh-CN" dirty="0"/>
              <a:t>O</a:t>
            </a:r>
            <a:r>
              <a:rPr lang="zh-CN" altLang="en-US" dirty="0"/>
              <a:t>标志（</a:t>
            </a:r>
            <a:r>
              <a:rPr lang="en-US" altLang="zh-CN" dirty="0" err="1"/>
              <a:t>Overide</a:t>
            </a:r>
            <a:r>
              <a:rPr lang="en-US" altLang="zh-CN" dirty="0"/>
              <a:t> flag</a:t>
            </a:r>
            <a:r>
              <a:rPr lang="zh-CN" altLang="en-US" dirty="0"/>
              <a:t>）表示邻居通告中的消息是否覆盖已有的条目信息，如果</a:t>
            </a:r>
            <a:r>
              <a:rPr lang="en-US" altLang="zh-CN" dirty="0"/>
              <a:t>1</a:t>
            </a:r>
            <a:r>
              <a:rPr lang="zh-CN" altLang="en-US" dirty="0"/>
              <a:t>则表示是；</a:t>
            </a:r>
          </a:p>
          <a:p>
            <a:pPr lvl="1"/>
            <a:r>
              <a:rPr lang="en-US" altLang="zh-CN" dirty="0" err="1"/>
              <a:t>Traget</a:t>
            </a:r>
            <a:r>
              <a:rPr lang="en-US" altLang="zh-CN" dirty="0"/>
              <a:t> Address</a:t>
            </a:r>
            <a:r>
              <a:rPr lang="zh-CN" altLang="en-US" dirty="0"/>
              <a:t>表示所携带的链路层地址对应的</a:t>
            </a:r>
            <a:r>
              <a:rPr lang="en-US" altLang="zh-CN" dirty="0"/>
              <a:t>IPv6</a:t>
            </a:r>
            <a:r>
              <a:rPr lang="zh-CN" altLang="en-US" dirty="0"/>
              <a:t>地址。</a:t>
            </a:r>
          </a:p>
          <a:p>
            <a:pPr lvl="1"/>
            <a:r>
              <a:rPr lang="zh-CN" altLang="en-US" dirty="0"/>
              <a:t>被请求的链路层地址被放在</a:t>
            </a:r>
            <a:r>
              <a:rPr lang="en-US" altLang="zh-CN" dirty="0"/>
              <a:t>Options</a:t>
            </a:r>
            <a:r>
              <a:rPr lang="zh-CN" altLang="en-US" dirty="0"/>
              <a:t>字段中，其格式仍然采用</a:t>
            </a:r>
            <a:r>
              <a:rPr lang="en-US" altLang="zh-CN" dirty="0"/>
              <a:t>TLV</a:t>
            </a:r>
            <a:r>
              <a:rPr lang="zh-CN" altLang="en-US" dirty="0"/>
              <a:t>格式，具体可以参考</a:t>
            </a:r>
            <a:r>
              <a:rPr lang="en-US" altLang="zh-CN" dirty="0"/>
              <a:t>RFC2463 </a:t>
            </a:r>
            <a:r>
              <a:rPr lang="zh-CN" altLang="en-US" dirty="0"/>
              <a:t>。</a:t>
            </a:r>
          </a:p>
          <a:p>
            <a:endParaRPr lang="zh-CN" altLang="en-US" dirty="0"/>
          </a:p>
          <a:p>
            <a:endParaRPr lang="zh-CN" altLang="en-US" dirty="0"/>
          </a:p>
        </p:txBody>
      </p:sp>
      <p:sp>
        <p:nvSpPr>
          <p:cNvPr id="4" name="幻灯片图像占位符 3"/>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512239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有了</a:t>
            </a:r>
            <a:r>
              <a:rPr lang="en-US" altLang="zh-CN"/>
              <a:t>NS</a:t>
            </a:r>
            <a:r>
              <a:rPr lang="zh-CN" altLang="en-US"/>
              <a:t>和</a:t>
            </a:r>
            <a:r>
              <a:rPr lang="en-US" altLang="zh-CN"/>
              <a:t>NA</a:t>
            </a:r>
            <a:r>
              <a:rPr lang="zh-CN" altLang="en-US"/>
              <a:t>两种报文，两台主机如何获取对方的链路层地址呢？</a:t>
            </a:r>
          </a:p>
          <a:p>
            <a:r>
              <a:rPr lang="zh-CN" altLang="en-US"/>
              <a:t>在上图所示的场景中，</a:t>
            </a:r>
            <a:r>
              <a:rPr lang="en-US" altLang="zh-CN"/>
              <a:t>PC1</a:t>
            </a:r>
            <a:r>
              <a:rPr lang="zh-CN" altLang="en-US"/>
              <a:t>要请求</a:t>
            </a:r>
            <a:r>
              <a:rPr lang="en-US" altLang="zh-CN"/>
              <a:t>PC2</a:t>
            </a:r>
            <a:r>
              <a:rPr lang="zh-CN" altLang="en-US"/>
              <a:t>的</a:t>
            </a:r>
            <a:r>
              <a:rPr lang="en-US" altLang="zh-CN"/>
              <a:t>2001::2</a:t>
            </a:r>
            <a:r>
              <a:rPr lang="zh-CN" altLang="en-US"/>
              <a:t>这个地址对应的</a:t>
            </a:r>
            <a:r>
              <a:rPr lang="en-US" altLang="zh-CN"/>
              <a:t>MAC</a:t>
            </a:r>
            <a:r>
              <a:rPr lang="zh-CN" altLang="en-US"/>
              <a:t>地址，</a:t>
            </a:r>
            <a:r>
              <a:rPr lang="en-US" altLang="zh-CN"/>
              <a:t>PC1</a:t>
            </a:r>
            <a:r>
              <a:rPr lang="zh-CN" altLang="en-US"/>
              <a:t>将发送一个</a:t>
            </a:r>
            <a:r>
              <a:rPr lang="en-US" altLang="zh-CN"/>
              <a:t>NS</a:t>
            </a:r>
            <a:r>
              <a:rPr lang="zh-CN" altLang="en-US"/>
              <a:t>报文达到这个目的。这个</a:t>
            </a:r>
            <a:r>
              <a:rPr lang="en-US" altLang="zh-CN"/>
              <a:t>NS</a:t>
            </a:r>
            <a:r>
              <a:rPr lang="zh-CN" altLang="en-US"/>
              <a:t>报文的源地址是</a:t>
            </a:r>
            <a:r>
              <a:rPr lang="en-US" altLang="zh-CN"/>
              <a:t>2001::1</a:t>
            </a:r>
            <a:r>
              <a:rPr lang="zh-CN" altLang="en-US"/>
              <a:t>，目的地址则是</a:t>
            </a:r>
            <a:r>
              <a:rPr lang="en-US" altLang="zh-CN"/>
              <a:t>2001::2</a:t>
            </a:r>
            <a:r>
              <a:rPr lang="zh-CN" altLang="en-US"/>
              <a:t>对应的被请求节点组播地址。 </a:t>
            </a:r>
          </a:p>
          <a:p>
            <a:r>
              <a:rPr lang="zh-CN" altLang="en-US"/>
              <a:t>然后</a:t>
            </a:r>
            <a:r>
              <a:rPr lang="en-US" altLang="zh-CN"/>
              <a:t>IPv6</a:t>
            </a:r>
            <a:r>
              <a:rPr lang="zh-CN" altLang="en-US"/>
              <a:t>数据包又被封装上数据帧的头部，其中源</a:t>
            </a:r>
            <a:r>
              <a:rPr lang="en-US" altLang="zh-CN"/>
              <a:t>MAC</a:t>
            </a:r>
            <a:r>
              <a:rPr lang="zh-CN" altLang="en-US"/>
              <a:t>地址是</a:t>
            </a:r>
            <a:r>
              <a:rPr lang="en-US" altLang="zh-CN"/>
              <a:t>PC1</a:t>
            </a:r>
            <a:r>
              <a:rPr lang="zh-CN" altLang="en-US"/>
              <a:t>的</a:t>
            </a:r>
            <a:r>
              <a:rPr lang="en-US" altLang="zh-CN"/>
              <a:t>MAC</a:t>
            </a:r>
            <a:r>
              <a:rPr lang="zh-CN" altLang="en-US"/>
              <a:t>地址，目的</a:t>
            </a:r>
            <a:r>
              <a:rPr lang="en-US" altLang="zh-CN"/>
              <a:t>MAC</a:t>
            </a:r>
            <a:r>
              <a:rPr lang="zh-CN" altLang="en-US"/>
              <a:t>地址则是</a:t>
            </a:r>
            <a:r>
              <a:rPr lang="en-US" altLang="zh-CN"/>
              <a:t>2001::2</a:t>
            </a:r>
            <a:r>
              <a:rPr lang="zh-CN" altLang="en-US"/>
              <a:t>这个目标地址对应的被请求节点组播地址映射得到的</a:t>
            </a:r>
            <a:r>
              <a:rPr lang="en-US" altLang="zh-CN"/>
              <a:t>MAC</a:t>
            </a:r>
            <a:r>
              <a:rPr lang="zh-CN" altLang="en-US"/>
              <a:t>地址，这是一个组播</a:t>
            </a:r>
            <a:r>
              <a:rPr lang="en-US" altLang="zh-CN"/>
              <a:t>MAC</a:t>
            </a:r>
            <a:r>
              <a:rPr lang="zh-CN" altLang="en-US"/>
              <a:t>地址。</a:t>
            </a:r>
          </a:p>
          <a:p>
            <a:r>
              <a:rPr lang="zh-CN" altLang="en-US"/>
              <a:t>这样就完成了一个双向交互链路层地址的过程。 </a:t>
            </a:r>
          </a:p>
          <a:p>
            <a:endParaRPr lang="zh-CN" altLang="en-US"/>
          </a:p>
          <a:p>
            <a:endParaRPr lang="zh-CN" altLang="en-US" dirty="0"/>
          </a:p>
        </p:txBody>
      </p:sp>
      <p:sp>
        <p:nvSpPr>
          <p:cNvPr id="5" name="幻灯片图像占位符 4">
            <a:extLst>
              <a:ext uri="{FF2B5EF4-FFF2-40B4-BE49-F238E27FC236}">
                <a16:creationId xmlns:a16="http://schemas.microsoft.com/office/drawing/2014/main" id="{31E42087-D659-4147-BBE6-E88B6F373BB9}"/>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536938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除</a:t>
            </a:r>
            <a:r>
              <a:rPr lang="en-US" altLang="zh-CN"/>
              <a:t>R2</a:t>
            </a:r>
            <a:r>
              <a:rPr lang="zh-CN" altLang="en-US"/>
              <a:t>外的其他节点也会收到这个数据帧，在读取数据帧头的时候发现目的</a:t>
            </a:r>
            <a:r>
              <a:rPr lang="en-US" altLang="zh-CN"/>
              <a:t>MAC</a:t>
            </a:r>
            <a:r>
              <a:rPr lang="zh-CN" altLang="en-US"/>
              <a:t>地址是一个组播</a:t>
            </a:r>
            <a:r>
              <a:rPr lang="en-US" altLang="zh-CN"/>
              <a:t>MAC</a:t>
            </a:r>
            <a:r>
              <a:rPr lang="zh-CN" altLang="en-US"/>
              <a:t>地址，而该组播</a:t>
            </a:r>
            <a:r>
              <a:rPr lang="en-US" altLang="zh-CN"/>
              <a:t>MAC</a:t>
            </a:r>
            <a:r>
              <a:rPr lang="zh-CN" altLang="en-US"/>
              <a:t>地址在本地并不侦听，因此在网卡层面就将数据帧丢弃而不再往报文里看了。</a:t>
            </a:r>
          </a:p>
          <a:p>
            <a:r>
              <a:rPr lang="en-US" altLang="zh-CN"/>
              <a:t>PC2</a:t>
            </a:r>
            <a:r>
              <a:rPr lang="zh-CN" altLang="en-US"/>
              <a:t>收到这个数据帧后，由于本地网卡接收目的</a:t>
            </a:r>
            <a:r>
              <a:rPr lang="en-US" altLang="zh-CN"/>
              <a:t>MAC</a:t>
            </a:r>
            <a:r>
              <a:rPr lang="zh-CN" altLang="en-US"/>
              <a:t>地址为</a:t>
            </a:r>
            <a:r>
              <a:rPr lang="en-US" altLang="zh-CN"/>
              <a:t>3333-FF00-0002</a:t>
            </a:r>
            <a:r>
              <a:rPr lang="zh-CN" altLang="en-US"/>
              <a:t>的数据帧，因此在对数据帧做校验之后从帧头的类型字段得知里头是个</a:t>
            </a:r>
            <a:r>
              <a:rPr lang="en-US" altLang="zh-CN"/>
              <a:t>IPv6</a:t>
            </a:r>
            <a:r>
              <a:rPr lang="zh-CN" altLang="en-US"/>
              <a:t>报文，于是将帧头拆掉，把</a:t>
            </a:r>
            <a:r>
              <a:rPr lang="en-US" altLang="zh-CN"/>
              <a:t>IPv6</a:t>
            </a:r>
            <a:r>
              <a:rPr lang="zh-CN" altLang="en-US"/>
              <a:t>报文上送</a:t>
            </a:r>
            <a:r>
              <a:rPr lang="en-US" altLang="zh-CN"/>
              <a:t>IPv6</a:t>
            </a:r>
            <a:r>
              <a:rPr lang="zh-CN" altLang="en-US"/>
              <a:t>协议栈处理。</a:t>
            </a:r>
            <a:r>
              <a:rPr lang="en-US" altLang="zh-CN"/>
              <a:t>IPv6</a:t>
            </a:r>
            <a:r>
              <a:rPr lang="zh-CN" altLang="en-US"/>
              <a:t>协议栈从报文的</a:t>
            </a:r>
            <a:r>
              <a:rPr lang="en-US" altLang="zh-CN"/>
              <a:t>IPv6</a:t>
            </a:r>
            <a:r>
              <a:rPr lang="zh-CN" altLang="en-US"/>
              <a:t>头部中的目的</a:t>
            </a:r>
            <a:r>
              <a:rPr lang="en-US" altLang="zh-CN"/>
              <a:t>IPv6</a:t>
            </a:r>
            <a:r>
              <a:rPr lang="zh-CN" altLang="en-US"/>
              <a:t>地址得知这个数据包是发往一个被请求节点组播地址</a:t>
            </a:r>
            <a:r>
              <a:rPr lang="en-US" altLang="zh-CN"/>
              <a:t>FF02::1:FF00:2</a:t>
            </a:r>
            <a:r>
              <a:rPr lang="zh-CN" altLang="en-US"/>
              <a:t>，而本地网卡加入了这个组播组。接着，从</a:t>
            </a:r>
            <a:r>
              <a:rPr lang="en-US" altLang="zh-CN"/>
              <a:t>IPv6</a:t>
            </a:r>
            <a:r>
              <a:rPr lang="zh-CN" altLang="en-US"/>
              <a:t>包头的</a:t>
            </a:r>
            <a:r>
              <a:rPr lang="en-US" altLang="zh-CN"/>
              <a:t>NextHeader</a:t>
            </a:r>
            <a:r>
              <a:rPr lang="zh-CN" altLang="en-US"/>
              <a:t>字段得知</a:t>
            </a:r>
            <a:r>
              <a:rPr lang="en-US" altLang="zh-CN"/>
              <a:t>IPv6</a:t>
            </a:r>
            <a:r>
              <a:rPr lang="zh-CN" altLang="en-US"/>
              <a:t>包头后面封装着一个</a:t>
            </a:r>
            <a:r>
              <a:rPr lang="en-US" altLang="zh-CN"/>
              <a:t>ICMPv6</a:t>
            </a:r>
            <a:r>
              <a:rPr lang="zh-CN" altLang="en-US"/>
              <a:t>的报文，因此将</a:t>
            </a:r>
            <a:r>
              <a:rPr lang="en-US" altLang="zh-CN"/>
              <a:t>IPv6</a:t>
            </a:r>
            <a:r>
              <a:rPr lang="zh-CN" altLang="en-US"/>
              <a:t>包头拆除，将</a:t>
            </a:r>
            <a:r>
              <a:rPr lang="en-US" altLang="zh-CN"/>
              <a:t>ICMPv6</a:t>
            </a:r>
            <a:r>
              <a:rPr lang="zh-CN" altLang="en-US"/>
              <a:t>报文交给</a:t>
            </a:r>
            <a:r>
              <a:rPr lang="en-US" altLang="zh-CN"/>
              <a:t>ICMPv6</a:t>
            </a:r>
            <a:r>
              <a:rPr lang="zh-CN" altLang="en-US"/>
              <a:t>协议去处理。最后</a:t>
            </a:r>
            <a:r>
              <a:rPr lang="en-US" altLang="zh-CN"/>
              <a:t>ICMPv6</a:t>
            </a:r>
            <a:r>
              <a:rPr lang="zh-CN" altLang="en-US"/>
              <a:t>发现这是个</a:t>
            </a:r>
            <a:r>
              <a:rPr lang="en-US" altLang="zh-CN"/>
              <a:t>NS</a:t>
            </a:r>
            <a:r>
              <a:rPr lang="zh-CN" altLang="en-US"/>
              <a:t>报文，要请求自己</a:t>
            </a:r>
            <a:r>
              <a:rPr lang="en-US" altLang="zh-CN"/>
              <a:t>2001::2</a:t>
            </a:r>
            <a:r>
              <a:rPr lang="zh-CN" altLang="en-US"/>
              <a:t>对应的</a:t>
            </a:r>
            <a:r>
              <a:rPr lang="en-US" altLang="zh-CN"/>
              <a:t>MAC</a:t>
            </a:r>
            <a:r>
              <a:rPr lang="zh-CN" altLang="en-US"/>
              <a:t>地址，于是回送一个</a:t>
            </a:r>
            <a:r>
              <a:rPr lang="en-US" altLang="zh-CN"/>
              <a:t>NA</a:t>
            </a:r>
            <a:r>
              <a:rPr lang="zh-CN" altLang="en-US"/>
              <a:t>报文给</a:t>
            </a:r>
            <a:r>
              <a:rPr lang="en-US" altLang="zh-CN"/>
              <a:t>PC1</a:t>
            </a:r>
            <a:r>
              <a:rPr lang="zh-CN" altLang="en-US"/>
              <a:t>，在该报文中就包含着</a:t>
            </a:r>
            <a:r>
              <a:rPr lang="en-US" altLang="zh-CN"/>
              <a:t>PC2</a:t>
            </a:r>
            <a:r>
              <a:rPr lang="zh-CN" altLang="en-US"/>
              <a:t>的</a:t>
            </a:r>
            <a:r>
              <a:rPr lang="en-US" altLang="zh-CN"/>
              <a:t>MAC</a:t>
            </a:r>
            <a:r>
              <a:rPr lang="zh-CN" altLang="en-US"/>
              <a:t>地址。</a:t>
            </a:r>
          </a:p>
          <a:p>
            <a:endParaRPr lang="zh-CN" altLang="en-US" dirty="0"/>
          </a:p>
        </p:txBody>
      </p:sp>
      <p:sp>
        <p:nvSpPr>
          <p:cNvPr id="5" name="幻灯片图像占位符 4">
            <a:extLst>
              <a:ext uri="{FF2B5EF4-FFF2-40B4-BE49-F238E27FC236}">
                <a16:creationId xmlns:a16="http://schemas.microsoft.com/office/drawing/2014/main" id="{D1425CA7-04E3-431B-BFDB-03FE5A5385AD}"/>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712223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在</a:t>
            </a:r>
            <a:r>
              <a:rPr lang="en-US" altLang="zh-CN"/>
              <a:t>windows7</a:t>
            </a:r>
            <a:r>
              <a:rPr lang="zh-CN" altLang="en-US"/>
              <a:t>操作系统里，可以使用</a:t>
            </a:r>
            <a:r>
              <a:rPr lang="en-US" altLang="zh-CN"/>
              <a:t>netsh interface ipv6 show neighbors</a:t>
            </a:r>
            <a:r>
              <a:rPr lang="zh-CN" altLang="en-US"/>
              <a:t>命令查看邻居缓存的内容。</a:t>
            </a:r>
            <a:endParaRPr lang="zh-CN" altLang="en-US" dirty="0"/>
          </a:p>
        </p:txBody>
      </p:sp>
      <p:sp>
        <p:nvSpPr>
          <p:cNvPr id="5" name="幻灯片图像占位符 4">
            <a:extLst>
              <a:ext uri="{FF2B5EF4-FFF2-40B4-BE49-F238E27FC236}">
                <a16:creationId xmlns:a16="http://schemas.microsoft.com/office/drawing/2014/main" id="{19237EFC-AE57-424A-9ED5-42E44A45DDD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7430419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8" name="Rectangle 3"/>
          <p:cNvSpPr>
            <a:spLocks noGrp="1" noChangeArrowheads="1"/>
          </p:cNvSpPr>
          <p:nvPr>
            <p:ph type="body" idx="1"/>
          </p:nvPr>
        </p:nvSpPr>
        <p:spPr/>
        <p:txBody>
          <a:bodyPr/>
          <a:lstStyle/>
          <a:p>
            <a:r>
              <a:rPr lang="zh-CN" altLang="en-US"/>
              <a:t>前面简单地讲述了如何进行地址解析的，但是实际的通讯过程中不仅仅是地址解析这么简单，而是需要维护一张邻居表，每个邻居都有相应的状态，状态之间可以迁移。</a:t>
            </a:r>
          </a:p>
          <a:p>
            <a:r>
              <a:rPr lang="en-US" altLang="zh-CN"/>
              <a:t>RFC2461</a:t>
            </a:r>
            <a:r>
              <a:rPr lang="zh-CN" altLang="en-US"/>
              <a:t>中定义了</a:t>
            </a:r>
            <a:r>
              <a:rPr lang="en-US" altLang="zh-CN"/>
              <a:t>5</a:t>
            </a:r>
            <a:r>
              <a:rPr lang="zh-CN" altLang="en-US"/>
              <a:t>种状态：</a:t>
            </a:r>
            <a:r>
              <a:rPr lang="en-US" altLang="zh-CN"/>
              <a:t>INCOMPLETE</a:t>
            </a:r>
            <a:r>
              <a:rPr lang="zh-CN" altLang="en-US"/>
              <a:t>、</a:t>
            </a:r>
            <a:r>
              <a:rPr lang="en-US" altLang="zh-CN"/>
              <a:t>REACHABLE</a:t>
            </a:r>
            <a:r>
              <a:rPr lang="zh-CN" altLang="en-US"/>
              <a:t>、</a:t>
            </a:r>
            <a:r>
              <a:rPr lang="en-US" altLang="zh-CN"/>
              <a:t>STALE</a:t>
            </a:r>
            <a:r>
              <a:rPr lang="zh-CN" altLang="en-US"/>
              <a:t>、</a:t>
            </a:r>
            <a:r>
              <a:rPr lang="en-US" altLang="zh-CN"/>
              <a:t>DELAY</a:t>
            </a:r>
            <a:r>
              <a:rPr lang="zh-CN" altLang="en-US"/>
              <a:t>、</a:t>
            </a:r>
            <a:r>
              <a:rPr lang="en-US" altLang="zh-CN"/>
              <a:t>PROBE</a:t>
            </a:r>
            <a:r>
              <a:rPr lang="zh-CN" altLang="en-US"/>
              <a:t>。</a:t>
            </a:r>
          </a:p>
          <a:p>
            <a:endParaRPr lang="zh-CN" altLang="en-US" dirty="0"/>
          </a:p>
        </p:txBody>
      </p:sp>
      <p:sp>
        <p:nvSpPr>
          <p:cNvPr id="3" name="幻灯片图像占位符 2">
            <a:extLst>
              <a:ext uri="{FF2B5EF4-FFF2-40B4-BE49-F238E27FC236}">
                <a16:creationId xmlns:a16="http://schemas.microsoft.com/office/drawing/2014/main" id="{AD6A4B9A-EF09-4EA8-9F65-3102F5CB2BE7}"/>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68058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853693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Rectangle 3"/>
          <p:cNvSpPr>
            <a:spLocks noGrp="1" noChangeArrowheads="1"/>
          </p:cNvSpPr>
          <p:nvPr>
            <p:ph type="body" idx="1"/>
          </p:nvPr>
        </p:nvSpPr>
        <p:spPr/>
        <p:txBody>
          <a:bodyPr/>
          <a:lstStyle/>
          <a:p>
            <a:r>
              <a:rPr lang="zh-CN" altLang="en-US" dirty="0"/>
              <a:t>邻居状态的迁移是比较复杂的，此处不会做详细地介绍，下面以</a:t>
            </a:r>
            <a:r>
              <a:rPr lang="en-US" altLang="zh-CN" dirty="0"/>
              <a:t>A</a:t>
            </a:r>
            <a:r>
              <a:rPr lang="zh-CN" altLang="en-US" dirty="0"/>
              <a:t>、</a:t>
            </a:r>
            <a:r>
              <a:rPr lang="en-US" altLang="zh-CN" dirty="0"/>
              <a:t>B</a:t>
            </a:r>
            <a:r>
              <a:rPr lang="zh-CN" altLang="en-US" dirty="0"/>
              <a:t>两个节点之间相互通讯过程的</a:t>
            </a:r>
            <a:r>
              <a:rPr lang="en-US" altLang="zh-CN" dirty="0"/>
              <a:t>A</a:t>
            </a:r>
            <a:r>
              <a:rPr lang="zh-CN" altLang="en-US" dirty="0"/>
              <a:t>节点的邻居状态变化，假设</a:t>
            </a:r>
            <a:r>
              <a:rPr lang="en-US" altLang="zh-CN" dirty="0"/>
              <a:t>A</a:t>
            </a:r>
            <a:r>
              <a:rPr lang="zh-CN" altLang="en-US" dirty="0"/>
              <a:t>、</a:t>
            </a:r>
            <a:r>
              <a:rPr lang="en-US" altLang="zh-CN" dirty="0"/>
              <a:t>B</a:t>
            </a:r>
            <a:r>
              <a:rPr lang="zh-CN" altLang="en-US" dirty="0"/>
              <a:t>两个节点之前没有任何通讯：</a:t>
            </a:r>
          </a:p>
          <a:p>
            <a:pPr marL="588963" lvl="1" indent="-228600">
              <a:buSzPct val="90000"/>
              <a:buFont typeface="+mj-lt"/>
              <a:buAutoNum type="arabicPeriod"/>
            </a:pPr>
            <a:r>
              <a:rPr lang="en-US" altLang="zh-CN" dirty="0"/>
              <a:t>A</a:t>
            </a:r>
            <a:r>
              <a:rPr lang="zh-CN" altLang="en-US" dirty="0"/>
              <a:t>先发送</a:t>
            </a:r>
            <a:r>
              <a:rPr lang="en-US" altLang="zh-CN" dirty="0"/>
              <a:t>NS</a:t>
            </a:r>
            <a:r>
              <a:rPr lang="zh-CN" altLang="en-US" dirty="0"/>
              <a:t>，并生成邻居缓存条目，状态为</a:t>
            </a:r>
            <a:r>
              <a:rPr lang="en-US" altLang="zh-CN" dirty="0"/>
              <a:t>Incomplete</a:t>
            </a:r>
            <a:r>
              <a:rPr lang="zh-CN" altLang="en-US" dirty="0"/>
              <a:t>；</a:t>
            </a:r>
          </a:p>
          <a:p>
            <a:pPr marL="588963" lvl="1" indent="-228600">
              <a:buSzPct val="90000"/>
              <a:buFont typeface="+mj-lt"/>
              <a:buAutoNum type="arabicPeriod"/>
            </a:pPr>
            <a:r>
              <a:rPr lang="zh-CN" altLang="en-US" dirty="0"/>
              <a:t>若</a:t>
            </a:r>
            <a:r>
              <a:rPr lang="en-US" altLang="zh-CN" dirty="0"/>
              <a:t>B</a:t>
            </a:r>
            <a:r>
              <a:rPr lang="zh-CN" altLang="en-US" dirty="0"/>
              <a:t>回复</a:t>
            </a:r>
            <a:r>
              <a:rPr lang="en-US" altLang="zh-CN" dirty="0"/>
              <a:t>NA</a:t>
            </a:r>
            <a:r>
              <a:rPr lang="zh-CN" altLang="en-US" dirty="0"/>
              <a:t>，则</a:t>
            </a:r>
            <a:r>
              <a:rPr lang="en-US" altLang="zh-CN" dirty="0"/>
              <a:t>Incomplete-&gt;Reachable</a:t>
            </a:r>
            <a:r>
              <a:rPr lang="zh-CN" altLang="en-US" dirty="0"/>
              <a:t>，否则</a:t>
            </a:r>
            <a:r>
              <a:rPr lang="en-US" altLang="zh-CN" dirty="0"/>
              <a:t>10s</a:t>
            </a:r>
            <a:r>
              <a:rPr lang="zh-CN" altLang="en-US" dirty="0"/>
              <a:t>后</a:t>
            </a:r>
            <a:r>
              <a:rPr lang="en-US" altLang="zh-CN" dirty="0"/>
              <a:t>Incomplete-&gt;Empty</a:t>
            </a:r>
            <a:r>
              <a:rPr lang="zh-CN" altLang="en-US" dirty="0"/>
              <a:t>，即删除条目；</a:t>
            </a:r>
          </a:p>
          <a:p>
            <a:pPr marL="588963" lvl="1" indent="-228600">
              <a:buSzPct val="90000"/>
              <a:buFont typeface="+mj-lt"/>
              <a:buAutoNum type="arabicPeriod"/>
            </a:pPr>
            <a:r>
              <a:rPr lang="zh-CN" altLang="en-US" dirty="0"/>
              <a:t>经过</a:t>
            </a:r>
            <a:r>
              <a:rPr lang="en-US" altLang="zh-CN" dirty="0" err="1"/>
              <a:t>ReachableTime</a:t>
            </a:r>
            <a:r>
              <a:rPr lang="zh-CN" altLang="en-US" dirty="0"/>
              <a:t>（默认</a:t>
            </a:r>
            <a:r>
              <a:rPr lang="en-US" altLang="zh-CN" dirty="0"/>
              <a:t>30s</a:t>
            </a:r>
            <a:r>
              <a:rPr lang="zh-CN" altLang="en-US" dirty="0"/>
              <a:t>），条目状态</a:t>
            </a:r>
            <a:r>
              <a:rPr lang="en-US" altLang="zh-CN" dirty="0"/>
              <a:t>Reachable-&gt;Stale</a:t>
            </a:r>
            <a:r>
              <a:rPr lang="zh-CN" altLang="en-US" dirty="0"/>
              <a:t>；</a:t>
            </a:r>
          </a:p>
          <a:p>
            <a:pPr marL="588963" lvl="1" indent="-228600">
              <a:buSzPct val="90000"/>
              <a:buFont typeface="+mj-lt"/>
              <a:buAutoNum type="arabicPeriod"/>
            </a:pPr>
            <a:r>
              <a:rPr lang="zh-CN" altLang="en-US" dirty="0"/>
              <a:t>或者在</a:t>
            </a:r>
            <a:r>
              <a:rPr lang="en-US" altLang="zh-CN" dirty="0"/>
              <a:t>Reachable</a:t>
            </a:r>
            <a:r>
              <a:rPr lang="zh-CN" altLang="en-US" dirty="0"/>
              <a:t>状态，收到</a:t>
            </a:r>
            <a:r>
              <a:rPr lang="en-US" altLang="zh-CN" dirty="0"/>
              <a:t>B</a:t>
            </a:r>
            <a:r>
              <a:rPr lang="zh-CN" altLang="en-US" dirty="0"/>
              <a:t>的非请求</a:t>
            </a:r>
            <a:r>
              <a:rPr lang="en-US" altLang="zh-CN" dirty="0"/>
              <a:t>NA</a:t>
            </a:r>
            <a:r>
              <a:rPr lang="zh-CN" altLang="en-US" dirty="0"/>
              <a:t>，且链路层地址不同，则马上</a:t>
            </a:r>
            <a:r>
              <a:rPr lang="en-US" altLang="zh-CN" dirty="0"/>
              <a:t>-&gt;Stale</a:t>
            </a:r>
            <a:r>
              <a:rPr lang="zh-CN" altLang="en-US" dirty="0"/>
              <a:t>；</a:t>
            </a:r>
          </a:p>
          <a:p>
            <a:pPr marL="588963" lvl="1" indent="-228600">
              <a:buSzPct val="90000"/>
              <a:buFont typeface="+mj-lt"/>
              <a:buAutoNum type="arabicPeriod"/>
            </a:pPr>
            <a:r>
              <a:rPr lang="zh-CN" altLang="en-US" dirty="0"/>
              <a:t>在</a:t>
            </a:r>
            <a:r>
              <a:rPr lang="en-US" altLang="zh-CN" dirty="0"/>
              <a:t>Stale</a:t>
            </a:r>
            <a:r>
              <a:rPr lang="zh-CN" altLang="en-US" dirty="0"/>
              <a:t>状态若</a:t>
            </a:r>
            <a:r>
              <a:rPr lang="en-US" altLang="zh-CN" dirty="0"/>
              <a:t>A</a:t>
            </a:r>
            <a:r>
              <a:rPr lang="zh-CN" altLang="en-US" dirty="0"/>
              <a:t>需要向</a:t>
            </a:r>
            <a:r>
              <a:rPr lang="en-US" altLang="zh-CN" dirty="0"/>
              <a:t>B</a:t>
            </a:r>
            <a:r>
              <a:rPr lang="zh-CN" altLang="en-US" dirty="0"/>
              <a:t>发送数据，则</a:t>
            </a:r>
            <a:r>
              <a:rPr lang="en-US" altLang="zh-CN" dirty="0"/>
              <a:t>Stale-&gt;Delay</a:t>
            </a:r>
            <a:r>
              <a:rPr lang="zh-CN" altLang="en-US" dirty="0"/>
              <a:t>，同时发送</a:t>
            </a:r>
            <a:r>
              <a:rPr lang="en-US" altLang="zh-CN" dirty="0"/>
              <a:t>NS</a:t>
            </a:r>
            <a:r>
              <a:rPr lang="zh-CN" altLang="en-US" dirty="0"/>
              <a:t>请求；</a:t>
            </a:r>
          </a:p>
          <a:p>
            <a:pPr marL="588963" lvl="1" indent="-228600">
              <a:buSzPct val="90000"/>
              <a:buFont typeface="+mj-lt"/>
              <a:buAutoNum type="arabicPeriod"/>
            </a:pPr>
            <a:r>
              <a:rPr lang="zh-CN" altLang="en-US" dirty="0"/>
              <a:t>在</a:t>
            </a:r>
            <a:r>
              <a:rPr lang="en-US" altLang="zh-CN" dirty="0" err="1"/>
              <a:t>Delay_First_Probe_Time</a:t>
            </a:r>
            <a:r>
              <a:rPr lang="zh-CN" altLang="en-US" dirty="0"/>
              <a:t>（默认</a:t>
            </a:r>
            <a:r>
              <a:rPr lang="en-US" altLang="zh-CN" dirty="0"/>
              <a:t>5</a:t>
            </a:r>
            <a:r>
              <a:rPr lang="zh-CN" altLang="en-US" dirty="0"/>
              <a:t>秒）后，</a:t>
            </a:r>
            <a:r>
              <a:rPr lang="en-US" altLang="zh-CN" dirty="0"/>
              <a:t>Delay-&gt;Probe</a:t>
            </a:r>
            <a:r>
              <a:rPr lang="zh-CN" altLang="en-US" dirty="0"/>
              <a:t>，其间若有</a:t>
            </a:r>
            <a:r>
              <a:rPr lang="en-US" altLang="zh-CN" dirty="0"/>
              <a:t>NA</a:t>
            </a:r>
            <a:r>
              <a:rPr lang="zh-CN" altLang="en-US" dirty="0"/>
              <a:t>应答，则</a:t>
            </a:r>
            <a:r>
              <a:rPr lang="en-US" altLang="zh-CN" dirty="0"/>
              <a:t>Delay-&gt;Reachable</a:t>
            </a:r>
            <a:r>
              <a:rPr lang="zh-CN" altLang="en-US" dirty="0"/>
              <a:t>；</a:t>
            </a:r>
          </a:p>
          <a:p>
            <a:pPr marL="588963" lvl="1" indent="-228600">
              <a:buSzPct val="90000"/>
              <a:buFont typeface="+mj-lt"/>
              <a:buAutoNum type="arabicPeriod"/>
            </a:pPr>
            <a:r>
              <a:rPr lang="zh-CN" altLang="en-US" dirty="0"/>
              <a:t>在</a:t>
            </a:r>
            <a:r>
              <a:rPr lang="en-US" altLang="zh-CN" dirty="0"/>
              <a:t>Probe</a:t>
            </a:r>
            <a:r>
              <a:rPr lang="zh-CN" altLang="en-US" dirty="0"/>
              <a:t>状态，每隔</a:t>
            </a:r>
            <a:r>
              <a:rPr lang="en-US" altLang="zh-CN" dirty="0" err="1"/>
              <a:t>RetransTimer</a:t>
            </a:r>
            <a:r>
              <a:rPr lang="zh-CN" altLang="en-US" dirty="0"/>
              <a:t>（默认</a:t>
            </a:r>
            <a:r>
              <a:rPr lang="en-US" altLang="zh-CN" dirty="0"/>
              <a:t>1</a:t>
            </a:r>
            <a:r>
              <a:rPr lang="zh-CN" altLang="en-US" dirty="0"/>
              <a:t>秒）发送单播</a:t>
            </a:r>
            <a:r>
              <a:rPr lang="en-US" altLang="zh-CN" dirty="0"/>
              <a:t>NS</a:t>
            </a:r>
            <a:r>
              <a:rPr lang="zh-CN" altLang="en-US" dirty="0"/>
              <a:t>，发送</a:t>
            </a:r>
            <a:r>
              <a:rPr lang="en-US" altLang="zh-CN" dirty="0"/>
              <a:t>MAX_UNICAST_SOLICIT</a:t>
            </a:r>
            <a:r>
              <a:rPr lang="zh-CN" altLang="en-US" dirty="0"/>
              <a:t>个后再等</a:t>
            </a:r>
            <a:r>
              <a:rPr lang="en-US" altLang="zh-CN" dirty="0" err="1"/>
              <a:t>RestransTimer</a:t>
            </a:r>
            <a:r>
              <a:rPr lang="zh-CN" altLang="en-US" dirty="0"/>
              <a:t>，有应答则</a:t>
            </a:r>
            <a:r>
              <a:rPr lang="en-US" altLang="zh-CN" dirty="0"/>
              <a:t>-&gt;Reachable</a:t>
            </a:r>
            <a:r>
              <a:rPr lang="zh-CN" altLang="en-US" dirty="0"/>
              <a:t>，否则进入</a:t>
            </a:r>
            <a:r>
              <a:rPr lang="en-US" altLang="zh-CN" dirty="0"/>
              <a:t>Empty</a:t>
            </a:r>
            <a:r>
              <a:rPr lang="zh-CN" altLang="en-US" dirty="0"/>
              <a:t>，即删除表项。</a:t>
            </a:r>
          </a:p>
          <a:p>
            <a:r>
              <a:rPr lang="zh-CN" altLang="en-US" dirty="0"/>
              <a:t>从以上的机制可以看出</a:t>
            </a:r>
            <a:r>
              <a:rPr lang="en-US" altLang="zh-CN" dirty="0"/>
              <a:t>IPv6</a:t>
            </a:r>
            <a:r>
              <a:rPr lang="zh-CN" altLang="en-US" dirty="0"/>
              <a:t>的邻居关系优于</a:t>
            </a:r>
            <a:r>
              <a:rPr lang="en-US" altLang="zh-CN" dirty="0"/>
              <a:t>IPv4</a:t>
            </a:r>
            <a:r>
              <a:rPr lang="zh-CN" altLang="en-US" dirty="0"/>
              <a:t>的</a:t>
            </a:r>
            <a:r>
              <a:rPr lang="en-US" altLang="zh-CN" dirty="0"/>
              <a:t>ARP</a:t>
            </a:r>
            <a:r>
              <a:rPr lang="zh-CN" altLang="en-US" dirty="0"/>
              <a:t>，</a:t>
            </a:r>
            <a:r>
              <a:rPr lang="en-US" altLang="zh-CN" dirty="0"/>
              <a:t>IPv6</a:t>
            </a:r>
            <a:r>
              <a:rPr lang="zh-CN" altLang="en-US" dirty="0"/>
              <a:t>的邻居关系维护机制确保通讯发起之前邻居是可达的，而</a:t>
            </a:r>
            <a:r>
              <a:rPr lang="en-US" altLang="zh-CN" dirty="0"/>
              <a:t>ARP</a:t>
            </a:r>
            <a:r>
              <a:rPr lang="zh-CN" altLang="en-US" dirty="0"/>
              <a:t>本身是做不到的，仅仅通过老化机制来实现。</a:t>
            </a:r>
          </a:p>
          <a:p>
            <a:r>
              <a:rPr lang="zh-CN" altLang="en-US" dirty="0"/>
              <a:t>关于邻居状态的维护以及状态迁移可以参考</a:t>
            </a:r>
            <a:r>
              <a:rPr lang="en-US" altLang="zh-CN" dirty="0"/>
              <a:t>RFC2461</a:t>
            </a:r>
            <a:r>
              <a:rPr lang="zh-CN" altLang="en-US" dirty="0"/>
              <a:t>。</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4214283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817686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在上图中，</a:t>
            </a:r>
            <a:r>
              <a:rPr lang="en-US" altLang="zh-CN" dirty="0"/>
              <a:t>R2</a:t>
            </a:r>
            <a:r>
              <a:rPr lang="zh-CN" altLang="en-US" dirty="0"/>
              <a:t>已是在线的设备，该设备已经使用了如图所示的地址，现在我们为</a:t>
            </a:r>
            <a:r>
              <a:rPr lang="en-US" altLang="zh-CN" dirty="0"/>
              <a:t>R1</a:t>
            </a:r>
            <a:r>
              <a:rPr lang="zh-CN" altLang="en-US" dirty="0"/>
              <a:t>新配置</a:t>
            </a:r>
            <a:r>
              <a:rPr lang="en-US" altLang="zh-CN" dirty="0"/>
              <a:t>IPv6</a:t>
            </a:r>
            <a:r>
              <a:rPr lang="zh-CN" altLang="en-US" dirty="0"/>
              <a:t>的地址</a:t>
            </a:r>
            <a:r>
              <a:rPr lang="en-US" altLang="zh-CN" dirty="0"/>
              <a:t>2001::FFFF/64</a:t>
            </a:r>
            <a:r>
              <a:rPr lang="zh-CN" altLang="en-US" dirty="0"/>
              <a:t>，观察一下会发生什么事情。</a:t>
            </a:r>
            <a:r>
              <a:rPr lang="en-US" altLang="zh-CN" dirty="0"/>
              <a:t>R1</a:t>
            </a:r>
            <a:r>
              <a:rPr lang="zh-CN" altLang="en-US" dirty="0"/>
              <a:t>的接口配置</a:t>
            </a:r>
            <a:r>
              <a:rPr lang="en-US" altLang="zh-CN" dirty="0"/>
              <a:t>2001::FFFF/64</a:t>
            </a:r>
            <a:r>
              <a:rPr lang="zh-CN" altLang="en-US" dirty="0"/>
              <a:t>地址后，该地址立即进入</a:t>
            </a:r>
            <a:r>
              <a:rPr lang="en-US" altLang="zh-CN" dirty="0"/>
              <a:t>tentative</a:t>
            </a:r>
            <a:r>
              <a:rPr lang="zh-CN" altLang="en-US" dirty="0"/>
              <a:t>状态，此时仍然是不可用的，除非该地址通过</a:t>
            </a:r>
            <a:r>
              <a:rPr lang="en-US" altLang="zh-CN" dirty="0"/>
              <a:t>DAD</a:t>
            </a:r>
            <a:r>
              <a:rPr lang="zh-CN" altLang="en-US" dirty="0"/>
              <a:t>检测。</a:t>
            </a:r>
          </a:p>
          <a:p>
            <a:pPr marL="588963" lvl="1" indent="-228600">
              <a:buSzPct val="90000"/>
              <a:buFont typeface="+mj-lt"/>
              <a:buAutoNum type="arabicPeriod"/>
            </a:pPr>
            <a:r>
              <a:rPr lang="en-US" altLang="zh-CN" dirty="0"/>
              <a:t>R1</a:t>
            </a:r>
            <a:r>
              <a:rPr lang="zh-CN" altLang="en-US" dirty="0"/>
              <a:t>向链路上以组播的方式发送一个</a:t>
            </a:r>
            <a:r>
              <a:rPr lang="en-US" altLang="zh-CN" dirty="0"/>
              <a:t>NS</a:t>
            </a:r>
            <a:r>
              <a:rPr lang="zh-CN" altLang="en-US" dirty="0"/>
              <a:t>报文，该</a:t>
            </a:r>
            <a:r>
              <a:rPr lang="en-US" altLang="zh-CN" dirty="0"/>
              <a:t>NS</a:t>
            </a:r>
            <a:r>
              <a:rPr lang="zh-CN" altLang="en-US" dirty="0"/>
              <a:t>的源</a:t>
            </a:r>
            <a:r>
              <a:rPr lang="en-US" altLang="zh-CN" dirty="0"/>
              <a:t>IPv6</a:t>
            </a:r>
            <a:r>
              <a:rPr lang="zh-CN" altLang="en-US" dirty="0"/>
              <a:t>地址为“</a:t>
            </a:r>
            <a:r>
              <a:rPr lang="en-US" altLang="zh-CN" dirty="0"/>
              <a:t>::</a:t>
            </a:r>
            <a:r>
              <a:rPr lang="zh-CN" altLang="en-US" dirty="0"/>
              <a:t>”，目的</a:t>
            </a:r>
            <a:r>
              <a:rPr lang="en-US" altLang="zh-CN" dirty="0"/>
              <a:t>IPv6</a:t>
            </a:r>
            <a:r>
              <a:rPr lang="zh-CN" altLang="en-US" dirty="0"/>
              <a:t>地址为要进行</a:t>
            </a:r>
            <a:r>
              <a:rPr lang="en-US" altLang="zh-CN" dirty="0"/>
              <a:t>DAD</a:t>
            </a:r>
            <a:r>
              <a:rPr lang="zh-CN" altLang="en-US" dirty="0"/>
              <a:t>检测的</a:t>
            </a:r>
            <a:r>
              <a:rPr lang="en-US" altLang="zh-CN" dirty="0"/>
              <a:t>2001::FFFF</a:t>
            </a:r>
            <a:r>
              <a:rPr lang="zh-CN" altLang="en-US" dirty="0"/>
              <a:t>对应的被请求节点组播地址，也就是</a:t>
            </a:r>
            <a:r>
              <a:rPr lang="en-US" altLang="zh-CN" dirty="0"/>
              <a:t>FF02::1:FF00:FFFF</a:t>
            </a:r>
            <a:r>
              <a:rPr lang="zh-CN" altLang="en-US" dirty="0"/>
              <a:t>。这个</a:t>
            </a:r>
            <a:r>
              <a:rPr lang="en-US" altLang="zh-CN" dirty="0"/>
              <a:t>NS</a:t>
            </a:r>
            <a:r>
              <a:rPr lang="zh-CN" altLang="en-US" dirty="0"/>
              <a:t>里包含着要做</a:t>
            </a:r>
            <a:r>
              <a:rPr lang="en-US" altLang="zh-CN" dirty="0"/>
              <a:t>DAD</a:t>
            </a:r>
            <a:r>
              <a:rPr lang="zh-CN" altLang="en-US" dirty="0"/>
              <a:t>检测的目标地址</a:t>
            </a:r>
            <a:r>
              <a:rPr lang="en-US" altLang="zh-CN" dirty="0"/>
              <a:t>2001::FFFF</a:t>
            </a:r>
            <a:r>
              <a:rPr lang="zh-CN" altLang="en-US" dirty="0"/>
              <a:t>。</a:t>
            </a:r>
          </a:p>
          <a:p>
            <a:pPr marL="588963" lvl="1" indent="-228600">
              <a:buSzPct val="90000"/>
              <a:buFont typeface="+mj-lt"/>
              <a:buAutoNum type="arabicPeriod"/>
            </a:pPr>
            <a:r>
              <a:rPr lang="zh-CN" altLang="en-US" dirty="0"/>
              <a:t>链路上的节点都会收到这个组播的</a:t>
            </a:r>
            <a:r>
              <a:rPr lang="en-US" altLang="zh-CN" dirty="0"/>
              <a:t>NS</a:t>
            </a:r>
            <a:r>
              <a:rPr lang="zh-CN" altLang="en-US" dirty="0"/>
              <a:t>报文，没有配置</a:t>
            </a:r>
            <a:r>
              <a:rPr lang="en-US" altLang="zh-CN" dirty="0"/>
              <a:t>2001::FFFF</a:t>
            </a:r>
            <a:r>
              <a:rPr lang="zh-CN" altLang="en-US" dirty="0"/>
              <a:t>的节点接口由于没有加入该地址对应的被请求节点组播组，因此在收到这个</a:t>
            </a:r>
            <a:r>
              <a:rPr lang="en-US" altLang="zh-CN" dirty="0"/>
              <a:t>NS</a:t>
            </a:r>
            <a:r>
              <a:rPr lang="zh-CN" altLang="en-US" dirty="0"/>
              <a:t>的时候默默丢弃。而</a:t>
            </a:r>
            <a:r>
              <a:rPr lang="en-US" altLang="zh-CN" dirty="0"/>
              <a:t>R2</a:t>
            </a:r>
            <a:r>
              <a:rPr lang="zh-CN" altLang="en-US" dirty="0"/>
              <a:t>在收到这个</a:t>
            </a:r>
            <a:r>
              <a:rPr lang="en-US" altLang="zh-CN" dirty="0"/>
              <a:t>NS</a:t>
            </a:r>
            <a:r>
              <a:rPr lang="zh-CN" altLang="en-US" dirty="0"/>
              <a:t>后，由于它的接口配置了</a:t>
            </a:r>
            <a:r>
              <a:rPr lang="en-US" altLang="zh-CN" dirty="0"/>
              <a:t>2001::FFFF</a:t>
            </a:r>
            <a:r>
              <a:rPr lang="zh-CN" altLang="en-US" dirty="0"/>
              <a:t>地址，因此接口会加入组播组</a:t>
            </a:r>
            <a:r>
              <a:rPr lang="en-US" altLang="zh-CN" dirty="0"/>
              <a:t>FF02::1:FF00:FFFF</a:t>
            </a:r>
            <a:r>
              <a:rPr lang="zh-CN" altLang="en-US" dirty="0"/>
              <a:t>，而此刻所收到的报文又是以该地址为目的地址，因此它会解析该报文，它发现对方进行</a:t>
            </a:r>
            <a:r>
              <a:rPr lang="en-US" altLang="zh-CN" dirty="0"/>
              <a:t>DAD</a:t>
            </a:r>
            <a:r>
              <a:rPr lang="zh-CN" altLang="en-US" dirty="0"/>
              <a:t>的目标地址与自己本地接口地址相同，于是立即回送一个</a:t>
            </a:r>
            <a:r>
              <a:rPr lang="en-US" altLang="zh-CN" dirty="0"/>
              <a:t>NA</a:t>
            </a:r>
            <a:r>
              <a:rPr lang="zh-CN" altLang="en-US" dirty="0"/>
              <a:t>报文，该报文的目的地址是</a:t>
            </a:r>
            <a:r>
              <a:rPr lang="en-US" altLang="zh-CN" dirty="0"/>
              <a:t>FF02::1</a:t>
            </a:r>
            <a:r>
              <a:rPr lang="zh-CN" altLang="en-US" dirty="0"/>
              <a:t>，也就是所有节点组播地址，同时在报文内写入目标地址</a:t>
            </a:r>
            <a:r>
              <a:rPr lang="en-US" altLang="zh-CN" dirty="0"/>
              <a:t>2001::FFFF</a:t>
            </a:r>
            <a:r>
              <a:rPr lang="zh-CN" altLang="en-US" dirty="0"/>
              <a:t>，以及自己接口的</a:t>
            </a:r>
            <a:r>
              <a:rPr lang="en-US" altLang="zh-CN" dirty="0"/>
              <a:t>MAC</a:t>
            </a:r>
            <a:r>
              <a:rPr lang="zh-CN" altLang="en-US" dirty="0"/>
              <a:t>地址。</a:t>
            </a:r>
          </a:p>
          <a:p>
            <a:pPr marL="588963" lvl="1" indent="-228600">
              <a:buSzPct val="90000"/>
              <a:buFont typeface="+mj-lt"/>
              <a:buAutoNum type="arabicPeriod"/>
            </a:pPr>
            <a:r>
              <a:rPr lang="zh-CN" altLang="en-US" dirty="0"/>
              <a:t>当</a:t>
            </a:r>
            <a:r>
              <a:rPr lang="en-US" altLang="zh-CN" dirty="0"/>
              <a:t>R1</a:t>
            </a:r>
            <a:r>
              <a:rPr lang="zh-CN" altLang="en-US" dirty="0"/>
              <a:t>收到这个</a:t>
            </a:r>
            <a:r>
              <a:rPr lang="en-US" altLang="zh-CN" dirty="0"/>
              <a:t>NA</a:t>
            </a:r>
            <a:r>
              <a:rPr lang="zh-CN" altLang="en-US" dirty="0"/>
              <a:t>后，它就知道</a:t>
            </a:r>
            <a:r>
              <a:rPr lang="en-US" altLang="zh-CN" dirty="0"/>
              <a:t>2001::FFFF</a:t>
            </a:r>
            <a:r>
              <a:rPr lang="zh-CN" altLang="en-US" dirty="0"/>
              <a:t>在链路上已经有人在用了，因此将该地址标记为</a:t>
            </a:r>
            <a:r>
              <a:rPr lang="en-US" altLang="zh-CN" dirty="0"/>
              <a:t>Duplicate</a:t>
            </a:r>
            <a:r>
              <a:rPr lang="zh-CN" altLang="en-US" dirty="0"/>
              <a:t>（重复的），该地址将不能用于通信。</a:t>
            </a:r>
          </a:p>
          <a:p>
            <a:endParaRPr lang="zh-CN" altLang="en-US" dirty="0"/>
          </a:p>
        </p:txBody>
      </p:sp>
      <p:sp>
        <p:nvSpPr>
          <p:cNvPr id="5" name="幻灯片图像占位符 4">
            <a:extLst>
              <a:ext uri="{FF2B5EF4-FFF2-40B4-BE49-F238E27FC236}">
                <a16:creationId xmlns:a16="http://schemas.microsoft.com/office/drawing/2014/main" id="{69808C43-5F59-4BFB-9C31-A36EC09E954F}"/>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2421656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854888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a:t>使用</a:t>
            </a:r>
            <a:r>
              <a:rPr lang="en-US" altLang="zh-CN" dirty="0"/>
              <a:t>IPv6</a:t>
            </a:r>
            <a:r>
              <a:rPr lang="zh-CN" altLang="en-US" dirty="0"/>
              <a:t>地址无状态自动配置后，设备的</a:t>
            </a:r>
            <a:r>
              <a:rPr lang="en-US" altLang="zh-CN" dirty="0"/>
              <a:t>IPv6</a:t>
            </a:r>
            <a:r>
              <a:rPr lang="zh-CN" altLang="en-US" dirty="0"/>
              <a:t>地址无需进行手工配置，即插即用，减轻网络管理的负担。</a:t>
            </a:r>
            <a:endParaRPr lang="en-US" altLang="zh-CN" dirty="0"/>
          </a:p>
          <a:p>
            <a:r>
              <a:rPr lang="zh-CN" altLang="en-US" dirty="0"/>
              <a:t>大致的工作过程如下：</a:t>
            </a:r>
          </a:p>
          <a:p>
            <a:pPr marL="588963" lvl="1" indent="-228600">
              <a:buSzPct val="90000"/>
              <a:buFont typeface="+mj-lt"/>
              <a:buAutoNum type="arabicPeriod"/>
            </a:pPr>
            <a:r>
              <a:rPr lang="zh-CN" altLang="en-US" dirty="0"/>
              <a:t>主机根据本地接口</a:t>
            </a:r>
            <a:r>
              <a:rPr lang="en-US" altLang="zh-CN" dirty="0"/>
              <a:t>ID</a:t>
            </a:r>
            <a:r>
              <a:rPr lang="zh-CN" altLang="en-US" dirty="0"/>
              <a:t>自动产生网卡的链路本地地址。</a:t>
            </a:r>
          </a:p>
          <a:p>
            <a:pPr marL="588963" lvl="1" indent="-228600">
              <a:buSzPct val="90000"/>
              <a:buFont typeface="+mj-lt"/>
              <a:buAutoNum type="arabicPeriod"/>
            </a:pPr>
            <a:r>
              <a:rPr lang="zh-CN" altLang="en-US" dirty="0"/>
              <a:t>主机对链路本地地址进行</a:t>
            </a:r>
            <a:r>
              <a:rPr lang="en-US" altLang="zh-CN" dirty="0"/>
              <a:t>DAD</a:t>
            </a:r>
            <a:r>
              <a:rPr lang="zh-CN" altLang="en-US" dirty="0"/>
              <a:t>检测， 如果该地址不存在冲突则可以启用。</a:t>
            </a:r>
          </a:p>
          <a:p>
            <a:pPr marL="588963" lvl="1" indent="-228600">
              <a:buSzPct val="90000"/>
              <a:buFont typeface="+mj-lt"/>
              <a:buAutoNum type="arabicPeriod"/>
            </a:pPr>
            <a:r>
              <a:rPr lang="zh-CN" altLang="en-US" dirty="0"/>
              <a:t>主机发送</a:t>
            </a:r>
            <a:r>
              <a:rPr lang="en-US" altLang="zh-CN" dirty="0"/>
              <a:t>RS</a:t>
            </a:r>
            <a:r>
              <a:rPr lang="zh-CN" altLang="en-US" dirty="0"/>
              <a:t>报文尝试在链路上发现</a:t>
            </a:r>
            <a:r>
              <a:rPr lang="en-US" altLang="zh-CN" dirty="0"/>
              <a:t>IPv6</a:t>
            </a:r>
            <a:r>
              <a:rPr lang="zh-CN" altLang="en-US" dirty="0"/>
              <a:t>路由器，该报文的源地址为主机的链路本地地址。</a:t>
            </a:r>
          </a:p>
          <a:p>
            <a:pPr marL="588963" lvl="1" indent="-228600">
              <a:buSzPct val="90000"/>
              <a:buFont typeface="+mj-lt"/>
              <a:buAutoNum type="arabicPeriod"/>
            </a:pPr>
            <a:r>
              <a:rPr lang="zh-CN" altLang="en-US" dirty="0"/>
              <a:t>路由器回复</a:t>
            </a:r>
            <a:r>
              <a:rPr lang="en-US" altLang="zh-CN" dirty="0"/>
              <a:t>RA</a:t>
            </a:r>
            <a:r>
              <a:rPr lang="zh-CN" altLang="en-US" dirty="0"/>
              <a:t>报文（携带</a:t>
            </a:r>
            <a:r>
              <a:rPr lang="en-US" altLang="zh-CN" dirty="0"/>
              <a:t>IPv6</a:t>
            </a:r>
            <a:r>
              <a:rPr lang="zh-CN" altLang="en-US" dirty="0"/>
              <a:t>前缀信息，路由器在未收到</a:t>
            </a:r>
            <a:r>
              <a:rPr lang="en-US" altLang="zh-CN" dirty="0"/>
              <a:t>RS</a:t>
            </a:r>
            <a:r>
              <a:rPr lang="zh-CN" altLang="en-US" dirty="0"/>
              <a:t>时也能够配置主动发出</a:t>
            </a:r>
            <a:r>
              <a:rPr lang="en-US" altLang="zh-CN" dirty="0"/>
              <a:t>RA</a:t>
            </a:r>
            <a:r>
              <a:rPr lang="zh-CN" altLang="en-US" dirty="0"/>
              <a:t>报文）。</a:t>
            </a:r>
          </a:p>
          <a:p>
            <a:pPr marL="588963" lvl="1" indent="-228600">
              <a:buSzPct val="90000"/>
              <a:buFont typeface="+mj-lt"/>
              <a:buAutoNum type="arabicPeriod"/>
            </a:pPr>
            <a:r>
              <a:rPr lang="zh-CN" altLang="en-US" dirty="0"/>
              <a:t>主机根据路由器回应的</a:t>
            </a:r>
            <a:r>
              <a:rPr lang="en-US" altLang="zh-CN" dirty="0"/>
              <a:t>RA</a:t>
            </a:r>
            <a:r>
              <a:rPr lang="zh-CN" altLang="en-US" dirty="0"/>
              <a:t>报文，获得</a:t>
            </a:r>
            <a:r>
              <a:rPr lang="en-US" altLang="zh-CN" dirty="0"/>
              <a:t>IPv6</a:t>
            </a:r>
            <a:r>
              <a:rPr lang="zh-CN" altLang="en-US" dirty="0"/>
              <a:t>地址前缀信息，使用该地址前缀，加上本地产生的接口</a:t>
            </a:r>
            <a:r>
              <a:rPr lang="en-US" altLang="zh-CN" dirty="0"/>
              <a:t>ID</a:t>
            </a:r>
            <a:r>
              <a:rPr lang="zh-CN" altLang="en-US" dirty="0"/>
              <a:t>，形成单播</a:t>
            </a:r>
            <a:r>
              <a:rPr lang="en-US" altLang="zh-CN" dirty="0"/>
              <a:t>IPv6</a:t>
            </a:r>
            <a:r>
              <a:rPr lang="zh-CN" altLang="en-US" dirty="0"/>
              <a:t>地址。</a:t>
            </a:r>
          </a:p>
          <a:p>
            <a:pPr marL="588963" lvl="1" indent="-228600">
              <a:buSzPct val="90000"/>
              <a:buFont typeface="+mj-lt"/>
              <a:buAutoNum type="arabicPeriod"/>
            </a:pPr>
            <a:r>
              <a:rPr lang="zh-CN" altLang="en-US" dirty="0"/>
              <a:t>主机对生成的</a:t>
            </a:r>
            <a:r>
              <a:rPr lang="en-US" altLang="zh-CN" dirty="0"/>
              <a:t>IPv6</a:t>
            </a:r>
            <a:r>
              <a:rPr lang="zh-CN" altLang="en-US" dirty="0"/>
              <a:t>地址进行</a:t>
            </a:r>
            <a:r>
              <a:rPr lang="en-US" altLang="zh-CN" dirty="0"/>
              <a:t>DAD</a:t>
            </a:r>
            <a:r>
              <a:rPr lang="zh-CN" altLang="en-US" dirty="0"/>
              <a:t>检测，如果没有检测到冲突，那么该地址才能够启用。</a:t>
            </a:r>
          </a:p>
          <a:p>
            <a:pPr lvl="0"/>
            <a:endParaRPr lang="zh-CN" altLang="en-US" dirty="0"/>
          </a:p>
        </p:txBody>
      </p:sp>
      <p:sp>
        <p:nvSpPr>
          <p:cNvPr id="4" name="幻灯片图像占位符 3"/>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1437395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路由器发现功能用来发现与本地链路相连的设备，并获取与地址自动配置相关的前缀和其他配置参数。</a:t>
            </a:r>
          </a:p>
          <a:p>
            <a:r>
              <a:rPr lang="zh-CN" altLang="en-US"/>
              <a:t>经过前面的介绍，我们已经知道</a:t>
            </a:r>
            <a:r>
              <a:rPr lang="en-US" altLang="zh-CN"/>
              <a:t>IPv6</a:t>
            </a:r>
            <a:r>
              <a:rPr lang="zh-CN" altLang="en-US"/>
              <a:t>地址支持无状态自动配置，即主机通过路由器发送的</a:t>
            </a:r>
            <a:r>
              <a:rPr lang="en-US" altLang="zh-CN"/>
              <a:t>RA</a:t>
            </a:r>
            <a:r>
              <a:rPr lang="zh-CN" altLang="en-US"/>
              <a:t>报文获取网络前缀信息，然后主机自己生成地址的接口标识部分，并自动配置</a:t>
            </a:r>
            <a:r>
              <a:rPr lang="en-US" altLang="zh-CN"/>
              <a:t>IPv6</a:t>
            </a:r>
            <a:r>
              <a:rPr lang="zh-CN" altLang="en-US"/>
              <a:t>地址。</a:t>
            </a:r>
          </a:p>
          <a:p>
            <a:endParaRPr lang="zh-CN" altLang="en-US" dirty="0"/>
          </a:p>
        </p:txBody>
      </p:sp>
      <p:sp>
        <p:nvSpPr>
          <p:cNvPr id="5" name="幻灯片图像占位符 4">
            <a:extLst>
              <a:ext uri="{FF2B5EF4-FFF2-40B4-BE49-F238E27FC236}">
                <a16:creationId xmlns:a16="http://schemas.microsoft.com/office/drawing/2014/main" id="{EB54CBD2-2723-4D16-B24F-C87870EE64B3}"/>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9202125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Rectangle 3"/>
          <p:cNvSpPr>
            <a:spLocks noGrp="1" noChangeArrowheads="1"/>
          </p:cNvSpPr>
          <p:nvPr>
            <p:ph type="body" idx="1"/>
          </p:nvPr>
        </p:nvSpPr>
        <p:spPr/>
        <p:txBody>
          <a:bodyPr/>
          <a:lstStyle/>
          <a:p>
            <a:r>
              <a:rPr lang="zh-CN" altLang="en-US" dirty="0"/>
              <a:t>主机如何获知网络的前缀（实际上不仅仅前缀前缀信息，还有其它的信息）呢？主要通过两个途径：被动接收到网络上路由器通告（</a:t>
            </a:r>
            <a:r>
              <a:rPr lang="en-US" altLang="zh-CN" dirty="0"/>
              <a:t>Router Advertisement</a:t>
            </a:r>
            <a:r>
              <a:rPr lang="zh-CN" altLang="en-US" dirty="0"/>
              <a:t>），从通告中获得；主动发送路由器请求（</a:t>
            </a:r>
            <a:r>
              <a:rPr lang="en-US" altLang="zh-CN" dirty="0"/>
              <a:t>Router Solicitation</a:t>
            </a:r>
            <a:r>
              <a:rPr lang="zh-CN" altLang="en-US" dirty="0"/>
              <a:t>），路由器回应路由器通告后，主机从通告中获得。</a:t>
            </a:r>
          </a:p>
          <a:p>
            <a:endParaRPr lang="zh-CN" altLang="en-US"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512272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0BCEC0B-28D6-47F9-A2BB-B86B194BF6A4}"/>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38A15603-D305-4B77-9378-BDD86D1D497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14517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E92DEA57-81EB-4C57-BEB8-AA45FC165D78}"/>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1D4E0E8C-9324-4576-9768-DF5FAE159A7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664129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01557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4602210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73A3333B-37B1-46E5-A182-965098F3AA21}"/>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155C6990-6744-4422-BAF6-E31E2A93DAC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515281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390722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286410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44164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6" name="Rectangle 3"/>
          <p:cNvSpPr>
            <a:spLocks noGrp="1" noChangeArrowheads="1"/>
          </p:cNvSpPr>
          <p:nvPr>
            <p:ph type="body" idx="1"/>
          </p:nvPr>
        </p:nvSpPr>
        <p:spPr/>
        <p:txBody>
          <a:bodyPr/>
          <a:lstStyle/>
          <a:p>
            <a:r>
              <a:rPr lang="zh-CN" altLang="en-US"/>
              <a:t>经常网关路由器发现报文从其它网关路由器转发更好，它就会发送重定向报文告知报文的发送者，让报文发送者选择另一个网关路由器。</a:t>
            </a:r>
          </a:p>
          <a:p>
            <a:pPr lvl="1"/>
            <a:r>
              <a:rPr lang="zh-CN" altLang="en-US"/>
              <a:t>报文格式中</a:t>
            </a:r>
            <a:r>
              <a:rPr lang="en-US" altLang="zh-CN"/>
              <a:t>Type</a:t>
            </a:r>
            <a:r>
              <a:rPr lang="zh-CN" altLang="en-US"/>
              <a:t>为</a:t>
            </a:r>
            <a:r>
              <a:rPr lang="en-US" altLang="zh-CN"/>
              <a:t>137</a:t>
            </a:r>
            <a:r>
              <a:rPr lang="zh-CN" altLang="en-US"/>
              <a:t>，</a:t>
            </a:r>
            <a:r>
              <a:rPr lang="en-US" altLang="zh-CN"/>
              <a:t>Code</a:t>
            </a:r>
            <a:r>
              <a:rPr lang="zh-CN" altLang="en-US"/>
              <a:t>为</a:t>
            </a:r>
            <a:r>
              <a:rPr lang="en-US" altLang="zh-CN"/>
              <a:t>0</a:t>
            </a:r>
            <a:r>
              <a:rPr lang="zh-CN" altLang="en-US"/>
              <a:t>；</a:t>
            </a:r>
          </a:p>
          <a:p>
            <a:pPr lvl="1"/>
            <a:r>
              <a:rPr lang="en-US" altLang="zh-CN"/>
              <a:t>Target Address</a:t>
            </a:r>
            <a:r>
              <a:rPr lang="zh-CN" altLang="en-US"/>
              <a:t>是更好的路径下一跳地址；</a:t>
            </a:r>
          </a:p>
          <a:p>
            <a:pPr lvl="1"/>
            <a:r>
              <a:rPr lang="en-US" altLang="zh-CN"/>
              <a:t>Destination Address</a:t>
            </a:r>
            <a:r>
              <a:rPr lang="zh-CN" altLang="en-US"/>
              <a:t>是需要重定向转发的报文的目的地址。</a:t>
            </a:r>
          </a:p>
          <a:p>
            <a:endParaRPr lang="zh-CN" altLang="en-US" dirty="0"/>
          </a:p>
        </p:txBody>
      </p:sp>
      <p:sp>
        <p:nvSpPr>
          <p:cNvPr id="3" name="幻灯片图像占位符 2">
            <a:extLst>
              <a:ext uri="{FF2B5EF4-FFF2-40B4-BE49-F238E27FC236}">
                <a16:creationId xmlns:a16="http://schemas.microsoft.com/office/drawing/2014/main" id="{23080134-501D-4EB3-9A61-581EC7B3882C}"/>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42277575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0" name="Rectangle 3"/>
          <p:cNvSpPr>
            <a:spLocks noGrp="1" noChangeArrowheads="1"/>
          </p:cNvSpPr>
          <p:nvPr>
            <p:ph type="body" idx="1"/>
          </p:nvPr>
        </p:nvSpPr>
        <p:spPr/>
        <p:txBody>
          <a:bodyPr/>
          <a:lstStyle/>
          <a:p>
            <a:r>
              <a:rPr lang="zh-CN" altLang="en-US" dirty="0"/>
              <a:t>下面是一个具体的例子，假设主机</a:t>
            </a:r>
            <a:r>
              <a:rPr lang="en-US" altLang="zh-CN" dirty="0"/>
              <a:t>A</a:t>
            </a:r>
            <a:r>
              <a:rPr lang="zh-CN" altLang="en-US" dirty="0"/>
              <a:t>想与主机</a:t>
            </a:r>
            <a:r>
              <a:rPr lang="en-US" altLang="zh-CN" dirty="0"/>
              <a:t>B</a:t>
            </a:r>
            <a:r>
              <a:rPr lang="zh-CN" altLang="en-US" dirty="0"/>
              <a:t>通讯，主机</a:t>
            </a:r>
            <a:r>
              <a:rPr lang="en-US" altLang="zh-CN" dirty="0"/>
              <a:t>A</a:t>
            </a:r>
            <a:r>
              <a:rPr lang="zh-CN" altLang="en-US" dirty="0"/>
              <a:t>的默认网关路由器是</a:t>
            </a:r>
            <a:r>
              <a:rPr lang="en-US" altLang="zh-CN" dirty="0"/>
              <a:t>RTA</a:t>
            </a:r>
            <a:r>
              <a:rPr lang="zh-CN" altLang="en-US" dirty="0"/>
              <a:t>，那么当</a:t>
            </a:r>
            <a:r>
              <a:rPr lang="en-US" altLang="zh-CN" dirty="0"/>
              <a:t>A</a:t>
            </a:r>
            <a:r>
              <a:rPr lang="zh-CN" altLang="en-US" dirty="0"/>
              <a:t>发送报文给</a:t>
            </a:r>
            <a:r>
              <a:rPr lang="en-US" altLang="zh-CN" dirty="0"/>
              <a:t>B</a:t>
            </a:r>
            <a:r>
              <a:rPr lang="zh-CN" altLang="en-US" dirty="0"/>
              <a:t>时报文会被送到</a:t>
            </a:r>
            <a:r>
              <a:rPr lang="en-US" altLang="zh-CN" dirty="0"/>
              <a:t>RTA</a:t>
            </a:r>
            <a:r>
              <a:rPr lang="zh-CN" altLang="en-US" dirty="0"/>
              <a:t>。</a:t>
            </a:r>
          </a:p>
          <a:p>
            <a:r>
              <a:rPr lang="en-US" altLang="zh-CN" dirty="0"/>
              <a:t>RTA</a:t>
            </a:r>
            <a:r>
              <a:rPr lang="zh-CN" altLang="en-US" dirty="0"/>
              <a:t>接收到</a:t>
            </a:r>
            <a:r>
              <a:rPr lang="en-US" altLang="zh-CN" dirty="0"/>
              <a:t>A</a:t>
            </a:r>
            <a:r>
              <a:rPr lang="zh-CN" altLang="en-US" dirty="0"/>
              <a:t>发送的报文以后会发现实际上主机</a:t>
            </a:r>
            <a:r>
              <a:rPr lang="en-US" altLang="zh-CN" dirty="0"/>
              <a:t>A</a:t>
            </a:r>
            <a:r>
              <a:rPr lang="zh-CN" altLang="en-US" dirty="0"/>
              <a:t>直接发送给路由器</a:t>
            </a:r>
            <a:r>
              <a:rPr lang="en-US" altLang="zh-CN" dirty="0"/>
              <a:t>RTB</a:t>
            </a:r>
            <a:r>
              <a:rPr lang="zh-CN" altLang="en-US" dirty="0"/>
              <a:t>更好，它将发送一个</a:t>
            </a:r>
            <a:r>
              <a:rPr lang="en-US" altLang="zh-CN" dirty="0"/>
              <a:t>ICMPv6</a:t>
            </a:r>
            <a:r>
              <a:rPr lang="zh-CN" altLang="en-US" dirty="0"/>
              <a:t>重定向报文给主机</a:t>
            </a:r>
            <a:r>
              <a:rPr lang="en-US" altLang="zh-CN" dirty="0"/>
              <a:t>A</a:t>
            </a:r>
            <a:r>
              <a:rPr lang="zh-CN" altLang="en-US" dirty="0"/>
              <a:t>，其中</a:t>
            </a:r>
            <a:r>
              <a:rPr lang="en-US" altLang="zh-CN" dirty="0"/>
              <a:t>Target Address</a:t>
            </a:r>
            <a:r>
              <a:rPr lang="zh-CN" altLang="en-US" dirty="0"/>
              <a:t>为</a:t>
            </a:r>
            <a:r>
              <a:rPr lang="en-US" altLang="zh-CN" dirty="0"/>
              <a:t>RTB</a:t>
            </a:r>
            <a:r>
              <a:rPr lang="zh-CN" altLang="en-US" dirty="0"/>
              <a:t>，</a:t>
            </a:r>
            <a:r>
              <a:rPr lang="en-US" altLang="zh-CN" dirty="0"/>
              <a:t>Destination Address</a:t>
            </a:r>
            <a:r>
              <a:rPr lang="zh-CN" altLang="en-US" dirty="0"/>
              <a:t>为主机</a:t>
            </a:r>
            <a:r>
              <a:rPr lang="en-US" altLang="zh-CN" dirty="0"/>
              <a:t>B</a:t>
            </a:r>
            <a:r>
              <a:rPr lang="zh-CN" altLang="en-US" dirty="0"/>
              <a:t>。</a:t>
            </a:r>
          </a:p>
          <a:p>
            <a:r>
              <a:rPr lang="zh-CN" altLang="en-US" dirty="0"/>
              <a:t>主机</a:t>
            </a:r>
            <a:r>
              <a:rPr lang="en-US" altLang="zh-CN" dirty="0"/>
              <a:t>A</a:t>
            </a:r>
            <a:r>
              <a:rPr lang="zh-CN" altLang="en-US" dirty="0"/>
              <a:t>接收到了重定向报文之后，会在默认路由表中添加一个主机路由，以后发往主机</a:t>
            </a:r>
            <a:r>
              <a:rPr lang="en-US" altLang="zh-CN" dirty="0"/>
              <a:t>B</a:t>
            </a:r>
            <a:r>
              <a:rPr lang="zh-CN" altLang="en-US" dirty="0"/>
              <a:t>的报文就直接给</a:t>
            </a:r>
            <a:r>
              <a:rPr lang="en-US" altLang="zh-CN" dirty="0"/>
              <a:t>RTB</a:t>
            </a:r>
            <a:r>
              <a:rPr lang="zh-CN" altLang="en-US" dirty="0"/>
              <a:t>。</a:t>
            </a:r>
          </a:p>
          <a:p>
            <a:r>
              <a:rPr lang="zh-CN" altLang="en-US" dirty="0"/>
              <a:t>这就是重定向的一个简单过程，其中会有个问题：</a:t>
            </a:r>
            <a:r>
              <a:rPr lang="en-US" altLang="zh-CN" dirty="0"/>
              <a:t>RTA</a:t>
            </a:r>
            <a:r>
              <a:rPr lang="zh-CN" altLang="en-US" dirty="0"/>
              <a:t>如何知道去往主机</a:t>
            </a:r>
            <a:r>
              <a:rPr lang="en-US" altLang="zh-CN" dirty="0"/>
              <a:t>B</a:t>
            </a:r>
            <a:r>
              <a:rPr lang="zh-CN" altLang="en-US" dirty="0"/>
              <a:t>的路径通过</a:t>
            </a:r>
            <a:r>
              <a:rPr lang="en-US" altLang="zh-CN" dirty="0"/>
              <a:t>RTB</a:t>
            </a:r>
            <a:r>
              <a:rPr lang="zh-CN" altLang="en-US" dirty="0"/>
              <a:t>更好呢？其实这个很简单，因为</a:t>
            </a:r>
            <a:r>
              <a:rPr lang="en-US" altLang="zh-CN" dirty="0"/>
              <a:t>RTA</a:t>
            </a:r>
            <a:r>
              <a:rPr lang="zh-CN" altLang="en-US" dirty="0"/>
              <a:t>会发现报文进入的接口就是报文路由得出接口，也就是说发往主机</a:t>
            </a:r>
            <a:r>
              <a:rPr lang="en-US" altLang="zh-CN" dirty="0"/>
              <a:t>B</a:t>
            </a:r>
            <a:r>
              <a:rPr lang="zh-CN" altLang="en-US" dirty="0"/>
              <a:t>的路由实际上只是在</a:t>
            </a:r>
            <a:r>
              <a:rPr lang="en-US" altLang="zh-CN" dirty="0"/>
              <a:t>RTA</a:t>
            </a:r>
            <a:r>
              <a:rPr lang="zh-CN" altLang="en-US" dirty="0"/>
              <a:t>上转了一圈出来了，然后转发到</a:t>
            </a:r>
            <a:r>
              <a:rPr lang="en-US" altLang="zh-CN" dirty="0"/>
              <a:t>RTB</a:t>
            </a:r>
            <a:r>
              <a:rPr lang="zh-CN" altLang="en-US" dirty="0"/>
              <a:t>，据此，</a:t>
            </a:r>
            <a:r>
              <a:rPr lang="en-US" altLang="zh-CN" dirty="0"/>
              <a:t>RTA</a:t>
            </a:r>
            <a:r>
              <a:rPr lang="zh-CN" altLang="en-US" dirty="0"/>
              <a:t>能判断出直接给</a:t>
            </a:r>
            <a:r>
              <a:rPr lang="en-US" altLang="zh-CN" dirty="0"/>
              <a:t>RTB</a:t>
            </a:r>
            <a:r>
              <a:rPr lang="zh-CN" altLang="en-US" dirty="0"/>
              <a:t>是更好的路径。</a:t>
            </a:r>
          </a:p>
        </p:txBody>
      </p:sp>
      <p:sp>
        <p:nvSpPr>
          <p:cNvPr id="3" name="幻灯片图像占位符 2">
            <a:extLst>
              <a:ext uri="{FF2B5EF4-FFF2-40B4-BE49-F238E27FC236}">
                <a16:creationId xmlns:a16="http://schemas.microsoft.com/office/drawing/2014/main" id="{342B6F40-A4A0-40D3-A46F-7BB544447D62}"/>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6107443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3"/>
          <p:cNvSpPr>
            <a:spLocks noGrp="1" noChangeArrowheads="1"/>
          </p:cNvSpPr>
          <p:nvPr>
            <p:ph type="body" idx="1"/>
          </p:nvPr>
        </p:nvSpPr>
        <p:spPr/>
        <p:txBody>
          <a:bodyPr/>
          <a:lstStyle/>
          <a:p>
            <a:r>
              <a:rPr lang="zh-CN" altLang="en-US" dirty="0"/>
              <a:t>前面学习的关于</a:t>
            </a:r>
            <a:r>
              <a:rPr lang="en-US" altLang="zh-CN" dirty="0"/>
              <a:t>IPv6</a:t>
            </a:r>
            <a:r>
              <a:rPr lang="zh-CN" altLang="en-US" dirty="0"/>
              <a:t>报文转发相关知识的时候知道，</a:t>
            </a:r>
            <a:r>
              <a:rPr lang="en-US" altLang="zh-CN" dirty="0"/>
              <a:t>IPv6</a:t>
            </a:r>
            <a:r>
              <a:rPr lang="zh-CN" altLang="en-US" dirty="0"/>
              <a:t>报文在转发的过程中是不进行分片操作的，当然也不进行分片报文的整合工作。</a:t>
            </a:r>
            <a:r>
              <a:rPr lang="en-US" altLang="zh-CN" dirty="0"/>
              <a:t>IPv6</a:t>
            </a:r>
            <a:r>
              <a:rPr lang="zh-CN" altLang="en-US" dirty="0"/>
              <a:t>报文仅在源节点进行分片，在目的节点进行组装。那么这会产生一个问题，源节点将报文到底分成多大的呢？很简单，为了所有的报文都能在路径上畅通无阻，那么分片的报文大小不能超过路径上最小的</a:t>
            </a:r>
            <a:r>
              <a:rPr lang="en-US" altLang="zh-CN" dirty="0"/>
              <a:t>MTU</a:t>
            </a:r>
            <a:r>
              <a:rPr lang="zh-CN" altLang="en-US" dirty="0"/>
              <a:t>，也就是</a:t>
            </a:r>
            <a:r>
              <a:rPr lang="en-US" altLang="zh-CN" dirty="0"/>
              <a:t>PMTU——</a:t>
            </a:r>
            <a:r>
              <a:rPr lang="zh-CN" altLang="en-US" dirty="0"/>
              <a:t>路径</a:t>
            </a:r>
            <a:r>
              <a:rPr lang="en-US" altLang="zh-CN" dirty="0"/>
              <a:t>MTU</a:t>
            </a:r>
            <a:r>
              <a:rPr lang="zh-CN" altLang="en-US" dirty="0"/>
              <a:t>。</a:t>
            </a:r>
          </a:p>
          <a:p>
            <a:r>
              <a:rPr lang="en-US" altLang="zh-CN" dirty="0"/>
              <a:t>RFC1981</a:t>
            </a:r>
            <a:r>
              <a:rPr lang="zh-CN" altLang="en-US" dirty="0"/>
              <a:t>中定义了</a:t>
            </a:r>
            <a:r>
              <a:rPr lang="en-US" altLang="zh-CN" dirty="0"/>
              <a:t>PMTU</a:t>
            </a:r>
            <a:r>
              <a:rPr lang="zh-CN" altLang="en-US" dirty="0"/>
              <a:t>发现的机制，它是通过</a:t>
            </a:r>
            <a:r>
              <a:rPr lang="en-US" altLang="zh-CN" dirty="0"/>
              <a:t>ICMPv6</a:t>
            </a:r>
            <a:r>
              <a:rPr lang="zh-CN" altLang="en-US" dirty="0"/>
              <a:t>的</a:t>
            </a:r>
            <a:r>
              <a:rPr lang="en-US" altLang="zh-CN" dirty="0"/>
              <a:t>Packet Too Big</a:t>
            </a:r>
            <a:r>
              <a:rPr lang="zh-CN" altLang="en-US" dirty="0"/>
              <a:t>报文来完成的。首先源节点假设</a:t>
            </a:r>
            <a:r>
              <a:rPr lang="en-US" altLang="zh-CN" dirty="0"/>
              <a:t>PMTU</a:t>
            </a:r>
            <a:r>
              <a:rPr lang="zh-CN" altLang="en-US" dirty="0"/>
              <a:t>就是其出接口的</a:t>
            </a:r>
            <a:r>
              <a:rPr lang="en-US" altLang="zh-CN" dirty="0"/>
              <a:t>MTU</a:t>
            </a:r>
            <a:r>
              <a:rPr lang="zh-CN" altLang="en-US" dirty="0"/>
              <a:t>，发出报文，当转发路径上存在一个小于当前假设的</a:t>
            </a:r>
            <a:r>
              <a:rPr lang="en-US" altLang="zh-CN" dirty="0"/>
              <a:t>PMTU</a:t>
            </a:r>
            <a:r>
              <a:rPr lang="zh-CN" altLang="en-US" dirty="0"/>
              <a:t>时，就会向源节点发送</a:t>
            </a:r>
            <a:r>
              <a:rPr lang="en-US" altLang="zh-CN" dirty="0"/>
              <a:t>Packet Too Big</a:t>
            </a:r>
            <a:r>
              <a:rPr lang="zh-CN" altLang="en-US" dirty="0"/>
              <a:t>报文，并且携带自己的</a:t>
            </a:r>
            <a:r>
              <a:rPr lang="en-US" altLang="zh-CN" dirty="0"/>
              <a:t>MTU</a:t>
            </a:r>
            <a:r>
              <a:rPr lang="zh-CN" altLang="en-US" dirty="0"/>
              <a:t>值，此后源节点将</a:t>
            </a:r>
            <a:r>
              <a:rPr lang="en-US" altLang="zh-CN" dirty="0"/>
              <a:t>PMTU</a:t>
            </a:r>
            <a:r>
              <a:rPr lang="zh-CN" altLang="en-US" dirty="0"/>
              <a:t>的假设值更改为新收到的</a:t>
            </a:r>
            <a:r>
              <a:rPr lang="en-US" altLang="zh-CN" dirty="0"/>
              <a:t>MTU</a:t>
            </a:r>
            <a:r>
              <a:rPr lang="zh-CN" altLang="en-US" dirty="0"/>
              <a:t>值。如此反复，直到报文到达目的地之后，源节点就能知道到达某个目的地的</a:t>
            </a:r>
            <a:r>
              <a:rPr lang="en-US" altLang="zh-CN" dirty="0"/>
              <a:t>PMTU</a:t>
            </a:r>
            <a:r>
              <a:rPr lang="zh-CN" altLang="en-US" dirty="0"/>
              <a:t>了。</a:t>
            </a:r>
          </a:p>
          <a:p>
            <a:r>
              <a:rPr lang="zh-CN" altLang="en-US" dirty="0"/>
              <a:t>假设源到目的要先后经过</a:t>
            </a:r>
            <a:r>
              <a:rPr lang="en-US" altLang="zh-CN" dirty="0"/>
              <a:t>4</a:t>
            </a:r>
            <a:r>
              <a:rPr lang="zh-CN" altLang="en-US" dirty="0"/>
              <a:t>条链路，链路地</a:t>
            </a:r>
            <a:r>
              <a:rPr lang="en-US" altLang="zh-CN" dirty="0"/>
              <a:t>MTU</a:t>
            </a:r>
            <a:r>
              <a:rPr lang="zh-CN" altLang="en-US" dirty="0"/>
              <a:t>分别是</a:t>
            </a:r>
            <a:r>
              <a:rPr lang="en-US" altLang="zh-CN" dirty="0"/>
              <a:t>1500</a:t>
            </a:r>
            <a:r>
              <a:rPr lang="zh-CN" altLang="en-US" dirty="0"/>
              <a:t>、</a:t>
            </a:r>
            <a:r>
              <a:rPr lang="en-US" altLang="zh-CN" dirty="0"/>
              <a:t>1500</a:t>
            </a:r>
            <a:r>
              <a:rPr lang="zh-CN" altLang="en-US" dirty="0"/>
              <a:t>、</a:t>
            </a:r>
            <a:r>
              <a:rPr lang="en-US" altLang="zh-CN" dirty="0"/>
              <a:t>1400</a:t>
            </a:r>
            <a:r>
              <a:rPr lang="zh-CN" altLang="en-US" dirty="0"/>
              <a:t>、</a:t>
            </a:r>
            <a:r>
              <a:rPr lang="en-US" altLang="zh-CN" dirty="0"/>
              <a:t>1300</a:t>
            </a:r>
            <a:r>
              <a:rPr lang="zh-CN" altLang="en-US" dirty="0"/>
              <a:t>，当源发送一个分片报文的时候，首先分成</a:t>
            </a:r>
            <a:r>
              <a:rPr lang="en-US" altLang="zh-CN" dirty="0"/>
              <a:t>1500</a:t>
            </a:r>
            <a:r>
              <a:rPr lang="zh-CN" altLang="en-US" dirty="0"/>
              <a:t>大小的片，当到达</a:t>
            </a:r>
            <a:r>
              <a:rPr lang="en-US" altLang="zh-CN" dirty="0"/>
              <a:t>1400</a:t>
            </a:r>
            <a:r>
              <a:rPr lang="zh-CN" altLang="en-US" dirty="0"/>
              <a:t>的出接口时，路由器就会返回</a:t>
            </a:r>
            <a:r>
              <a:rPr lang="en-US" altLang="zh-CN" dirty="0"/>
              <a:t>Packet Too Big</a:t>
            </a:r>
            <a:r>
              <a:rPr lang="zh-CN" altLang="en-US" dirty="0"/>
              <a:t>错误，同时携带</a:t>
            </a:r>
            <a:r>
              <a:rPr lang="en-US" altLang="zh-CN" dirty="0"/>
              <a:t>1400</a:t>
            </a:r>
            <a:r>
              <a:rPr lang="zh-CN" altLang="en-US" dirty="0"/>
              <a:t>的</a:t>
            </a:r>
            <a:r>
              <a:rPr lang="en-US" altLang="zh-CN" dirty="0"/>
              <a:t>MTU</a:t>
            </a:r>
            <a:r>
              <a:rPr lang="zh-CN" altLang="en-US" dirty="0"/>
              <a:t>值。源接收到之后就会重新分成</a:t>
            </a:r>
            <a:r>
              <a:rPr lang="en-US" altLang="zh-CN" dirty="0"/>
              <a:t>1400</a:t>
            </a:r>
            <a:r>
              <a:rPr lang="zh-CN" altLang="en-US" dirty="0"/>
              <a:t>大小的片，当到达</a:t>
            </a:r>
            <a:r>
              <a:rPr lang="en-US" altLang="zh-CN" dirty="0"/>
              <a:t>1300</a:t>
            </a:r>
            <a:r>
              <a:rPr lang="zh-CN" altLang="en-US" dirty="0"/>
              <a:t>的出接口时，同样返回</a:t>
            </a:r>
            <a:r>
              <a:rPr lang="en-US" altLang="zh-CN" dirty="0"/>
              <a:t>Packet Too Big</a:t>
            </a:r>
            <a:r>
              <a:rPr lang="zh-CN" altLang="en-US" dirty="0"/>
              <a:t>错误，携带</a:t>
            </a:r>
            <a:r>
              <a:rPr lang="en-US" altLang="zh-CN" dirty="0"/>
              <a:t>1300</a:t>
            </a:r>
            <a:r>
              <a:rPr lang="zh-CN" altLang="en-US" dirty="0"/>
              <a:t>的</a:t>
            </a:r>
            <a:r>
              <a:rPr lang="en-US" altLang="zh-CN" dirty="0"/>
              <a:t>MTU</a:t>
            </a:r>
            <a:r>
              <a:rPr lang="zh-CN" altLang="en-US" dirty="0"/>
              <a:t>值。之后源重新分成</a:t>
            </a:r>
            <a:r>
              <a:rPr lang="en-US" altLang="zh-CN" dirty="0"/>
              <a:t>1300</a:t>
            </a:r>
            <a:r>
              <a:rPr lang="zh-CN" altLang="en-US" dirty="0"/>
              <a:t>的报文，最终到达目的地，这样就找到了该路径的</a:t>
            </a:r>
            <a:r>
              <a:rPr lang="en-US" altLang="zh-CN" dirty="0"/>
              <a:t>PMTU</a:t>
            </a:r>
            <a:r>
              <a:rPr lang="zh-CN" altLang="en-US" dirty="0"/>
              <a:t>。</a:t>
            </a:r>
          </a:p>
          <a:p>
            <a:endParaRPr lang="zh-CN" altLang="en-US" dirty="0"/>
          </a:p>
        </p:txBody>
      </p:sp>
      <p:sp>
        <p:nvSpPr>
          <p:cNvPr id="3" name="幻灯片图像占位符 2">
            <a:extLst>
              <a:ext uri="{FF2B5EF4-FFF2-40B4-BE49-F238E27FC236}">
                <a16:creationId xmlns:a16="http://schemas.microsoft.com/office/drawing/2014/main" id="{972AC2E1-C028-4743-8021-A8FF58C56606}"/>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2453567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2" name="Rectangle 3"/>
          <p:cNvSpPr>
            <a:spLocks noGrp="1" noChangeArrowheads="1"/>
          </p:cNvSpPr>
          <p:nvPr>
            <p:ph type="body" idx="1"/>
          </p:nvPr>
        </p:nvSpPr>
        <p:spPr/>
        <p:txBody>
          <a:bodyPr/>
          <a:lstStyle/>
          <a:p>
            <a:r>
              <a:rPr lang="zh-CN" altLang="en-US"/>
              <a:t>值得注意的是，只有数据包超过路径上的最小</a:t>
            </a:r>
            <a:r>
              <a:rPr lang="en-US" altLang="zh-CN"/>
              <a:t>MTU</a:t>
            </a:r>
            <a:r>
              <a:rPr lang="zh-CN" altLang="en-US"/>
              <a:t>时，</a:t>
            </a:r>
            <a:r>
              <a:rPr lang="en-US" altLang="zh-CN"/>
              <a:t>PMTU</a:t>
            </a:r>
            <a:r>
              <a:rPr lang="zh-CN" altLang="en-US"/>
              <a:t>发现机制才有意义，因为如果报文很小，小于路径最小的</a:t>
            </a:r>
            <a:r>
              <a:rPr lang="en-US" altLang="zh-CN"/>
              <a:t>MTU</a:t>
            </a:r>
            <a:r>
              <a:rPr lang="zh-CN" altLang="en-US"/>
              <a:t>，就不可能产生</a:t>
            </a:r>
            <a:r>
              <a:rPr lang="en-US" altLang="zh-CN"/>
              <a:t>Packet Too Big</a:t>
            </a:r>
            <a:r>
              <a:rPr lang="zh-CN" altLang="en-US"/>
              <a:t>报文。</a:t>
            </a:r>
          </a:p>
          <a:p>
            <a:r>
              <a:rPr lang="zh-CN" altLang="en-US"/>
              <a:t>由于</a:t>
            </a:r>
            <a:r>
              <a:rPr lang="en-US" altLang="zh-CN"/>
              <a:t>IPv6</a:t>
            </a:r>
            <a:r>
              <a:rPr lang="zh-CN" altLang="en-US"/>
              <a:t>要求链路层所支持的最小</a:t>
            </a:r>
            <a:r>
              <a:rPr lang="en-US" altLang="zh-CN"/>
              <a:t>MTU</a:t>
            </a:r>
            <a:r>
              <a:rPr lang="zh-CN" altLang="en-US"/>
              <a:t>为</a:t>
            </a:r>
            <a:r>
              <a:rPr lang="en-US" altLang="zh-CN"/>
              <a:t>1280</a:t>
            </a:r>
            <a:r>
              <a:rPr lang="zh-CN" altLang="en-US"/>
              <a:t>，所以</a:t>
            </a:r>
            <a:r>
              <a:rPr lang="en-US" altLang="zh-CN"/>
              <a:t>PMTU</a:t>
            </a:r>
            <a:r>
              <a:rPr lang="zh-CN" altLang="en-US"/>
              <a:t>的值不会小于</a:t>
            </a:r>
            <a:r>
              <a:rPr lang="en-US" altLang="zh-CN"/>
              <a:t>1280</a:t>
            </a:r>
            <a:r>
              <a:rPr lang="zh-CN" altLang="en-US"/>
              <a:t>。而最大的</a:t>
            </a:r>
            <a:r>
              <a:rPr lang="en-US" altLang="zh-CN"/>
              <a:t>PMTU</a:t>
            </a:r>
            <a:r>
              <a:rPr lang="zh-CN" altLang="en-US"/>
              <a:t>一般由链路层决定，如果链路层是一个隧道，那么支持的</a:t>
            </a:r>
            <a:r>
              <a:rPr lang="en-US" altLang="zh-CN"/>
              <a:t>PMTU</a:t>
            </a:r>
            <a:r>
              <a:rPr lang="zh-CN" altLang="en-US"/>
              <a:t>可能很大。</a:t>
            </a:r>
          </a:p>
          <a:p>
            <a:endParaRPr lang="zh-CN" altLang="en-US"/>
          </a:p>
        </p:txBody>
      </p:sp>
      <p:sp>
        <p:nvSpPr>
          <p:cNvPr id="3" name="幻灯片图像占位符 2">
            <a:extLst>
              <a:ext uri="{FF2B5EF4-FFF2-40B4-BE49-F238E27FC236}">
                <a16:creationId xmlns:a16="http://schemas.microsoft.com/office/drawing/2014/main" id="{3DD15995-D95D-42CB-AF0E-32A34062460D}"/>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8942488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2471435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90" name="Rectangle 3">
            <a:extLst>
              <a:ext uri="{FF2B5EF4-FFF2-40B4-BE49-F238E27FC236}">
                <a16:creationId xmlns:a16="http://schemas.microsoft.com/office/drawing/2014/main" id="{545E550D-05B7-4C45-BA89-5E6840EB21C6}"/>
              </a:ext>
            </a:extLst>
          </p:cNvPr>
          <p:cNvSpPr>
            <a:spLocks noGrp="1" noChangeArrowheads="1"/>
          </p:cNvSpPr>
          <p:nvPr>
            <p:ph type="body" idx="1"/>
          </p:nvPr>
        </p:nvSpPr>
        <p:spPr/>
        <p:txBody>
          <a:bodyPr/>
          <a:lstStyle/>
          <a:p>
            <a:r>
              <a:rPr lang="en-US" altLang="zh-CN"/>
              <a:t>IPv6</a:t>
            </a:r>
            <a:r>
              <a:rPr lang="zh-CN" altLang="en-US"/>
              <a:t>与</a:t>
            </a:r>
            <a:r>
              <a:rPr lang="en-US" altLang="zh-CN"/>
              <a:t>IPv4</a:t>
            </a:r>
            <a:r>
              <a:rPr lang="zh-CN" altLang="en-US"/>
              <a:t>共存技术：</a:t>
            </a:r>
          </a:p>
          <a:p>
            <a:pPr lvl="1"/>
            <a:r>
              <a:rPr lang="zh-CN" altLang="en-US"/>
              <a:t>双协议栈：</a:t>
            </a:r>
          </a:p>
          <a:p>
            <a:pPr lvl="2"/>
            <a:r>
              <a:rPr lang="en-US" altLang="zh-CN"/>
              <a:t>IPv6</a:t>
            </a:r>
            <a:r>
              <a:rPr lang="zh-CN" altLang="en-US"/>
              <a:t>节点同时支持</a:t>
            </a:r>
            <a:r>
              <a:rPr lang="en-US" altLang="zh-CN"/>
              <a:t>IPv6</a:t>
            </a:r>
            <a:r>
              <a:rPr lang="zh-CN" altLang="en-US"/>
              <a:t>和</a:t>
            </a:r>
            <a:r>
              <a:rPr lang="en-US" altLang="zh-CN"/>
              <a:t>IPv4</a:t>
            </a:r>
            <a:r>
              <a:rPr lang="zh-CN" altLang="en-US"/>
              <a:t>协议栈。</a:t>
            </a:r>
          </a:p>
          <a:p>
            <a:pPr lvl="1"/>
            <a:r>
              <a:rPr lang="zh-CN" altLang="en-US"/>
              <a:t>隧道：</a:t>
            </a:r>
          </a:p>
          <a:p>
            <a:pPr lvl="2"/>
            <a:r>
              <a:rPr lang="en-US" altLang="zh-CN"/>
              <a:t>IPv6</a:t>
            </a:r>
            <a:r>
              <a:rPr lang="zh-CN" altLang="en-US"/>
              <a:t>报文作为</a:t>
            </a:r>
            <a:r>
              <a:rPr lang="en-US" altLang="zh-CN"/>
              <a:t>IPv4</a:t>
            </a:r>
            <a:r>
              <a:rPr lang="zh-CN" altLang="en-US"/>
              <a:t>的载荷，由</a:t>
            </a:r>
            <a:r>
              <a:rPr lang="en-US" altLang="zh-CN"/>
              <a:t>IPv4 Internet</a:t>
            </a:r>
            <a:r>
              <a:rPr lang="zh-CN" altLang="en-US"/>
              <a:t>中连接多个</a:t>
            </a:r>
            <a:r>
              <a:rPr lang="en-US" altLang="zh-CN"/>
              <a:t>IPv6</a:t>
            </a:r>
            <a:r>
              <a:rPr lang="zh-CN" altLang="en-US"/>
              <a:t>孤岛。</a:t>
            </a:r>
          </a:p>
          <a:p>
            <a:r>
              <a:rPr lang="en-US" altLang="zh-CN"/>
              <a:t>IPv6</a:t>
            </a:r>
            <a:r>
              <a:rPr lang="zh-CN" altLang="en-US"/>
              <a:t>与</a:t>
            </a:r>
            <a:r>
              <a:rPr lang="en-US" altLang="zh-CN"/>
              <a:t>IPv4</a:t>
            </a:r>
            <a:r>
              <a:rPr lang="zh-CN" altLang="en-US"/>
              <a:t>互通技术：</a:t>
            </a:r>
          </a:p>
          <a:p>
            <a:pPr lvl="1"/>
            <a:r>
              <a:rPr lang="zh-CN" altLang="en-US"/>
              <a:t>提供</a:t>
            </a:r>
            <a:r>
              <a:rPr lang="en-US" altLang="zh-CN"/>
              <a:t>IPv6</a:t>
            </a:r>
            <a:r>
              <a:rPr lang="zh-CN" altLang="en-US"/>
              <a:t>与</a:t>
            </a:r>
            <a:r>
              <a:rPr lang="en-US" altLang="zh-CN"/>
              <a:t>IPv4</a:t>
            </a:r>
            <a:r>
              <a:rPr lang="zh-CN" altLang="en-US"/>
              <a:t>互相访问的技术。</a:t>
            </a:r>
          </a:p>
          <a:p>
            <a:pPr lvl="1"/>
            <a:r>
              <a:rPr lang="zh-CN" altLang="en-US"/>
              <a:t>适用于</a:t>
            </a:r>
            <a:r>
              <a:rPr lang="en-US" altLang="zh-CN"/>
              <a:t>IPv6 Internet</a:t>
            </a:r>
            <a:r>
              <a:rPr lang="zh-CN" altLang="en-US"/>
              <a:t>与</a:t>
            </a:r>
            <a:r>
              <a:rPr lang="en-US" altLang="zh-CN"/>
              <a:t>IPv4 Internet</a:t>
            </a:r>
            <a:r>
              <a:rPr lang="zh-CN" altLang="en-US"/>
              <a:t>共存，而两者又有互相通讯的需求。</a:t>
            </a:r>
          </a:p>
          <a:p>
            <a:endParaRPr lang="zh-CN" altLang="en-US" dirty="0"/>
          </a:p>
        </p:txBody>
      </p:sp>
      <p:sp>
        <p:nvSpPr>
          <p:cNvPr id="3" name="幻灯片图像占位符 2"/>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932146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altLang="zh-CN" dirty="0"/>
              <a:t>ICANN(the Internet Corporation for Assigned Names and Numbers)</a:t>
            </a:r>
            <a:r>
              <a:rPr lang="zh-CN" altLang="en-US" dirty="0"/>
              <a:t>是</a:t>
            </a:r>
            <a:r>
              <a:rPr lang="en-US" altLang="zh-CN" dirty="0"/>
              <a:t>Internet</a:t>
            </a:r>
            <a:r>
              <a:rPr lang="zh-CN" altLang="en-US" dirty="0"/>
              <a:t>的中心管理机构。</a:t>
            </a:r>
            <a:endParaRPr lang="en-US" altLang="zh-CN" dirty="0"/>
          </a:p>
          <a:p>
            <a:pPr lvl="0"/>
            <a:r>
              <a:rPr lang="zh-CN" altLang="en-US" dirty="0"/>
              <a:t>并不是所有的地址都会被分配。一些地址被预留，用于广播、测试、私有网络使用等。这些地址被称为专用地址</a:t>
            </a:r>
            <a:r>
              <a:rPr lang="en-US" altLang="zh-CN" dirty="0"/>
              <a:t>(special-use address)</a:t>
            </a:r>
            <a:r>
              <a:rPr lang="zh-CN" altLang="en-US" dirty="0"/>
              <a:t>。你可以查询</a:t>
            </a:r>
            <a:r>
              <a:rPr lang="en-US" altLang="zh-CN" dirty="0"/>
              <a:t>RFC5735</a:t>
            </a:r>
            <a:r>
              <a:rPr lang="zh-CN" altLang="en-US" dirty="0"/>
              <a:t>来了解哪些地址是专用地址。</a:t>
            </a:r>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1272338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双栈技术是</a:t>
            </a:r>
            <a:r>
              <a:rPr lang="en-US" altLang="zh-CN"/>
              <a:t>IPv4</a:t>
            </a:r>
            <a:r>
              <a:rPr lang="zh-CN" altLang="en-US"/>
              <a:t>向</a:t>
            </a:r>
            <a:r>
              <a:rPr lang="en-US" altLang="zh-CN"/>
              <a:t>IPv6</a:t>
            </a:r>
            <a:r>
              <a:rPr lang="zh-CN" altLang="en-US"/>
              <a:t>过渡的一种有效的技术。网络中的节点同时支持</a:t>
            </a:r>
            <a:r>
              <a:rPr lang="en-US" altLang="zh-CN"/>
              <a:t>IPv4</a:t>
            </a:r>
            <a:r>
              <a:rPr lang="zh-CN" altLang="en-US"/>
              <a:t>和</a:t>
            </a:r>
            <a:r>
              <a:rPr lang="en-US" altLang="zh-CN"/>
              <a:t>IPv6</a:t>
            </a:r>
            <a:r>
              <a:rPr lang="zh-CN" altLang="en-US"/>
              <a:t>协议栈，源节点根据目的节点的不同选用不同的协议栈，而网络设备根据报文的协议类型选择不同的协议栈进行处理和转发。双栈可以在一个单一的设备上实现，也可以是一个双栈骨干网。对于双栈骨干网，其中的所有设备必须同时支持</a:t>
            </a:r>
            <a:r>
              <a:rPr lang="en-US" altLang="zh-CN"/>
              <a:t>IPv4/IPv6</a:t>
            </a:r>
            <a:r>
              <a:rPr lang="zh-CN" altLang="en-US"/>
              <a:t>协议栈，连接双栈网络的接口必须同时配置</a:t>
            </a:r>
            <a:r>
              <a:rPr lang="en-US" altLang="zh-CN"/>
              <a:t>IPv4</a:t>
            </a:r>
            <a:r>
              <a:rPr lang="zh-CN" altLang="en-US"/>
              <a:t>地址和</a:t>
            </a:r>
            <a:r>
              <a:rPr lang="en-US" altLang="zh-CN"/>
              <a:t>IPv6</a:t>
            </a:r>
            <a:r>
              <a:rPr lang="zh-CN" altLang="en-US"/>
              <a:t>地址。</a:t>
            </a:r>
            <a:endParaRPr lang="en-US" altLang="zh-CN"/>
          </a:p>
          <a:p>
            <a:pPr lvl="0"/>
            <a:r>
              <a:rPr lang="zh-CN" altLang="en-US"/>
              <a:t>所谓的双栈就是主机或者网络设备同时支持</a:t>
            </a:r>
            <a:r>
              <a:rPr lang="en-US" altLang="zh-CN"/>
              <a:t>IPv4</a:t>
            </a:r>
            <a:r>
              <a:rPr lang="zh-CN" altLang="en-US"/>
              <a:t>及</a:t>
            </a:r>
            <a:r>
              <a:rPr lang="en-US" altLang="zh-CN"/>
              <a:t>IPv6</a:t>
            </a:r>
            <a:r>
              <a:rPr lang="zh-CN" altLang="en-US"/>
              <a:t>双协议栈，如果节点支持双栈，那么它能够同时使用</a:t>
            </a:r>
            <a:r>
              <a:rPr lang="en-US" altLang="zh-CN"/>
              <a:t>V4</a:t>
            </a:r>
            <a:r>
              <a:rPr lang="zh-CN" altLang="en-US"/>
              <a:t>和</a:t>
            </a:r>
            <a:r>
              <a:rPr lang="en-US" altLang="zh-CN"/>
              <a:t>V6</a:t>
            </a:r>
            <a:r>
              <a:rPr lang="zh-CN" altLang="en-US"/>
              <a:t>的协议栈、同时处理</a:t>
            </a:r>
            <a:r>
              <a:rPr lang="en-US" altLang="zh-CN"/>
              <a:t>IPv4</a:t>
            </a:r>
            <a:r>
              <a:rPr lang="zh-CN" altLang="en-US"/>
              <a:t>及</a:t>
            </a:r>
            <a:r>
              <a:rPr lang="en-US" altLang="zh-CN"/>
              <a:t>IPv6</a:t>
            </a:r>
            <a:r>
              <a:rPr lang="zh-CN" altLang="en-US"/>
              <a:t>的数据。在双栈设备上，上层应用会优先选择</a:t>
            </a:r>
            <a:r>
              <a:rPr lang="en-US" altLang="zh-CN"/>
              <a:t>IPv6</a:t>
            </a:r>
            <a:r>
              <a:rPr lang="zh-CN" altLang="en-US"/>
              <a:t>协议栈，而不是</a:t>
            </a:r>
            <a:r>
              <a:rPr lang="en-US" altLang="zh-CN"/>
              <a:t>IPv4</a:t>
            </a:r>
            <a:r>
              <a:rPr lang="zh-CN" altLang="en-US"/>
              <a:t>。 比如，一个同时支持</a:t>
            </a:r>
            <a:r>
              <a:rPr lang="en-US" altLang="zh-CN"/>
              <a:t>v4</a:t>
            </a:r>
            <a:r>
              <a:rPr lang="zh-CN" altLang="en-US"/>
              <a:t>和</a:t>
            </a:r>
            <a:r>
              <a:rPr lang="en-US" altLang="zh-CN"/>
              <a:t>v6</a:t>
            </a:r>
            <a:r>
              <a:rPr lang="zh-CN" altLang="en-US"/>
              <a:t>的应用请求通过</a:t>
            </a:r>
            <a:r>
              <a:rPr lang="en-US" altLang="zh-CN"/>
              <a:t>DNS</a:t>
            </a:r>
            <a:r>
              <a:rPr lang="zh-CN" altLang="en-US"/>
              <a:t>请求地址，会先请求</a:t>
            </a:r>
            <a:r>
              <a:rPr lang="en-US" altLang="zh-CN"/>
              <a:t>AAAA</a:t>
            </a:r>
            <a:r>
              <a:rPr lang="zh-CN" altLang="en-US"/>
              <a:t>记录，如果没有，则再请求</a:t>
            </a:r>
            <a:r>
              <a:rPr lang="en-US" altLang="zh-CN"/>
              <a:t>A</a:t>
            </a:r>
            <a:r>
              <a:rPr lang="zh-CN" altLang="en-US"/>
              <a:t>记录。双栈是</a:t>
            </a:r>
            <a:r>
              <a:rPr lang="en-US" altLang="zh-CN"/>
              <a:t>V4</a:t>
            </a:r>
            <a:r>
              <a:rPr lang="zh-CN" altLang="en-US"/>
              <a:t>、</a:t>
            </a:r>
            <a:r>
              <a:rPr lang="en-US" altLang="zh-CN"/>
              <a:t>V6</a:t>
            </a:r>
            <a:r>
              <a:rPr lang="zh-CN" altLang="en-US"/>
              <a:t>并存及</a:t>
            </a:r>
            <a:r>
              <a:rPr lang="en-US" altLang="zh-CN"/>
              <a:t>IPv6</a:t>
            </a:r>
            <a:r>
              <a:rPr lang="zh-CN" altLang="en-US"/>
              <a:t>过渡技术的基础。</a:t>
            </a:r>
            <a:br>
              <a:rPr lang="zh-CN" altLang="en-US"/>
            </a:br>
            <a:r>
              <a:rPr lang="zh-CN" altLang="en-US"/>
              <a:t>就拿上图来说，路由器就是一个双栈设备，默认情况下路由器本身就已经支持</a:t>
            </a:r>
            <a:r>
              <a:rPr lang="en-US" altLang="zh-CN"/>
              <a:t>IPv4</a:t>
            </a:r>
            <a:r>
              <a:rPr lang="zh-CN" altLang="en-US"/>
              <a:t>，接口上也配置了</a:t>
            </a:r>
            <a:r>
              <a:rPr lang="en-US" altLang="zh-CN"/>
              <a:t>IPv4</a:t>
            </a:r>
            <a:r>
              <a:rPr lang="zh-CN" altLang="en-US"/>
              <a:t>的地址，已经能够正常转发</a:t>
            </a:r>
            <a:r>
              <a:rPr lang="en-US" altLang="zh-CN"/>
              <a:t>IPv4</a:t>
            </a:r>
            <a:r>
              <a:rPr lang="zh-CN" altLang="en-US"/>
              <a:t>的报文，此刻在激活路由器的</a:t>
            </a:r>
            <a:r>
              <a:rPr lang="en-US" altLang="zh-CN"/>
              <a:t>IPv6</a:t>
            </a:r>
            <a:r>
              <a:rPr lang="zh-CN" altLang="en-US"/>
              <a:t>数据转发能力，再为接口分配</a:t>
            </a:r>
            <a:r>
              <a:rPr lang="en-US" altLang="zh-CN"/>
              <a:t>IPv6</a:t>
            </a:r>
            <a:r>
              <a:rPr lang="zh-CN" altLang="en-US"/>
              <a:t>的单播地址，那么这个接口又有了</a:t>
            </a:r>
            <a:r>
              <a:rPr lang="en-US" altLang="zh-CN"/>
              <a:t>IPv6</a:t>
            </a:r>
            <a:r>
              <a:rPr lang="zh-CN" altLang="en-US"/>
              <a:t>数据转发能力。当然，此时对于路由器而言，</a:t>
            </a:r>
            <a:r>
              <a:rPr lang="en-US" altLang="zh-CN"/>
              <a:t>IPv4</a:t>
            </a:r>
            <a:r>
              <a:rPr lang="zh-CN" altLang="en-US"/>
              <a:t>及</a:t>
            </a:r>
            <a:r>
              <a:rPr lang="en-US" altLang="zh-CN"/>
              <a:t>IPv6</a:t>
            </a:r>
            <a:r>
              <a:rPr lang="zh-CN" altLang="en-US"/>
              <a:t>协议栈互不干扰，独立工作。</a:t>
            </a:r>
            <a:endParaRPr lang="en-US" altLang="zh-CN"/>
          </a:p>
          <a:p>
            <a:endParaRPr lang="en-US" altLang="zh-CN" dirty="0"/>
          </a:p>
        </p:txBody>
      </p:sp>
      <p:sp>
        <p:nvSpPr>
          <p:cNvPr id="5" name="幻灯片图像占位符 4"/>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4819810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如果一个边界设备要与多个设备建立手动隧道，就需要在设备上配置多个隧道，配置比较麻烦。所以手动隧道通常用于两个边界路由器之间，为两个</a:t>
            </a:r>
            <a:r>
              <a:rPr lang="en-US" altLang="zh-CN"/>
              <a:t>IPv6</a:t>
            </a:r>
            <a:r>
              <a:rPr lang="zh-CN" altLang="en-US"/>
              <a:t>网络提供连接。</a:t>
            </a:r>
            <a:endParaRPr lang="en-US" altLang="zh-CN"/>
          </a:p>
          <a:p>
            <a:r>
              <a:rPr lang="zh-CN" altLang="en-US"/>
              <a:t>手动隧道优缺点</a:t>
            </a:r>
            <a:endParaRPr lang="en-US" altLang="zh-CN"/>
          </a:p>
          <a:p>
            <a:pPr lvl="1"/>
            <a:r>
              <a:rPr lang="zh-CN" altLang="en-US"/>
              <a:t>优点：可以用于任何</a:t>
            </a:r>
            <a:r>
              <a:rPr lang="en-US" altLang="zh-CN"/>
              <a:t>IPv6</a:t>
            </a:r>
            <a:r>
              <a:rPr lang="zh-CN" altLang="en-US"/>
              <a:t>穿越</a:t>
            </a:r>
            <a:r>
              <a:rPr lang="en-US" altLang="zh-CN"/>
              <a:t>IPv4</a:t>
            </a:r>
            <a:r>
              <a:rPr lang="zh-CN" altLang="en-US"/>
              <a:t>的环境，通用性好。</a:t>
            </a:r>
          </a:p>
          <a:p>
            <a:pPr lvl="1"/>
            <a:r>
              <a:rPr lang="zh-CN" altLang="en-US"/>
              <a:t>缺点：必须手工配置。</a:t>
            </a:r>
            <a:endParaRPr lang="en-US" altLang="zh-CN"/>
          </a:p>
          <a:p>
            <a:r>
              <a:rPr lang="zh-CN" altLang="en-US"/>
              <a:t>转发机制</a:t>
            </a:r>
            <a:endParaRPr lang="en-US" altLang="zh-CN"/>
          </a:p>
          <a:p>
            <a:pPr lvl="1"/>
            <a:r>
              <a:rPr lang="en-US" altLang="zh-CN"/>
              <a:t>IPv6 over IPv4</a:t>
            </a:r>
            <a:r>
              <a:rPr lang="zh-CN" altLang="en-US"/>
              <a:t>手动隧道转发机制为：当隧道边界设备的</a:t>
            </a:r>
            <a:r>
              <a:rPr lang="en-US" altLang="zh-CN"/>
              <a:t>IPv6</a:t>
            </a:r>
            <a:r>
              <a:rPr lang="zh-CN" altLang="en-US"/>
              <a:t>侧收到一个</a:t>
            </a:r>
            <a:r>
              <a:rPr lang="en-US" altLang="zh-CN"/>
              <a:t>IPv6</a:t>
            </a:r>
            <a:r>
              <a:rPr lang="zh-CN" altLang="en-US"/>
              <a:t>报文后， 根据</a:t>
            </a:r>
            <a:r>
              <a:rPr lang="en-US" altLang="zh-CN"/>
              <a:t>IPv6</a:t>
            </a:r>
            <a:r>
              <a:rPr lang="zh-CN" altLang="en-US"/>
              <a:t>报文的目的地址查找</a:t>
            </a:r>
            <a:r>
              <a:rPr lang="en-US" altLang="zh-CN"/>
              <a:t>IPv6</a:t>
            </a:r>
            <a:r>
              <a:rPr lang="zh-CN" altLang="en-US"/>
              <a:t>路由转发表，如果该报文是从此虚拟隧道接口转发出去，则根据隧道接口配置的隧道源端和目的端的</a:t>
            </a:r>
            <a:r>
              <a:rPr lang="en-US" altLang="zh-CN"/>
              <a:t>IPv4</a:t>
            </a:r>
            <a:r>
              <a:rPr lang="zh-CN" altLang="en-US"/>
              <a:t>地址进行封装。封装后的报文变成一个</a:t>
            </a:r>
            <a:r>
              <a:rPr lang="en-US" altLang="zh-CN"/>
              <a:t>IPv4</a:t>
            </a:r>
            <a:r>
              <a:rPr lang="zh-CN" altLang="en-US"/>
              <a:t>报文，交给</a:t>
            </a:r>
            <a:r>
              <a:rPr lang="en-US" altLang="zh-CN"/>
              <a:t>IPv4</a:t>
            </a:r>
            <a:r>
              <a:rPr lang="zh-CN" altLang="en-US"/>
              <a:t>协议栈处理。报文通过</a:t>
            </a:r>
            <a:r>
              <a:rPr lang="en-US" altLang="zh-CN"/>
              <a:t>IPv4</a:t>
            </a:r>
            <a:r>
              <a:rPr lang="zh-CN" altLang="en-US"/>
              <a:t>网络转发到隧道的终点。隧道终点收到一个隧道协议报文后，进行隧道解封装。并将解封装后的报文交给</a:t>
            </a:r>
            <a:r>
              <a:rPr lang="en-US" altLang="zh-CN"/>
              <a:t>IPv6</a:t>
            </a:r>
            <a:r>
              <a:rPr lang="zh-CN" altLang="en-US"/>
              <a:t>协议栈处理。</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6823785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IPv6 over IPv4 GRE</a:t>
            </a:r>
            <a:r>
              <a:rPr lang="zh-CN" altLang="en-US"/>
              <a:t>隧道使用标准的</a:t>
            </a:r>
            <a:r>
              <a:rPr lang="en-US" altLang="zh-CN"/>
              <a:t>GRE</a:t>
            </a:r>
            <a:r>
              <a:rPr lang="zh-CN" altLang="en-US"/>
              <a:t>隧道技术提供了点到点连接服务，需要手工指定隧道的端点地址。</a:t>
            </a:r>
            <a:r>
              <a:rPr lang="en-US" altLang="zh-CN"/>
              <a:t>GRE</a:t>
            </a:r>
            <a:r>
              <a:rPr lang="zh-CN" altLang="en-US"/>
              <a:t>隧道本身并不限制被封装的协议和传输协议，一个</a:t>
            </a:r>
            <a:r>
              <a:rPr lang="en-US" altLang="zh-CN"/>
              <a:t>GRE</a:t>
            </a:r>
            <a:r>
              <a:rPr lang="zh-CN" altLang="en-US"/>
              <a:t>隧道中被封装的协议可以是协议中允许的任意协议（可以是</a:t>
            </a:r>
            <a:r>
              <a:rPr lang="en-US" altLang="zh-CN"/>
              <a:t>IPv4</a:t>
            </a:r>
            <a:r>
              <a:rPr lang="zh-CN" altLang="en-US"/>
              <a:t>、</a:t>
            </a:r>
            <a:r>
              <a:rPr lang="en-US" altLang="zh-CN"/>
              <a:t>IPv6</a:t>
            </a:r>
            <a:r>
              <a:rPr lang="zh-CN" altLang="en-US"/>
              <a:t>、</a:t>
            </a:r>
            <a:r>
              <a:rPr lang="en-US" altLang="zh-CN"/>
              <a:t>OSI</a:t>
            </a:r>
            <a:r>
              <a:rPr lang="zh-CN" altLang="en-US"/>
              <a:t>、</a:t>
            </a:r>
            <a:r>
              <a:rPr lang="en-US" altLang="zh-CN"/>
              <a:t>MPLS</a:t>
            </a:r>
            <a:r>
              <a:rPr lang="zh-CN" altLang="en-US"/>
              <a:t>等）。</a:t>
            </a:r>
            <a:endParaRPr lang="en-US" altLang="zh-CN"/>
          </a:p>
          <a:p>
            <a:r>
              <a:rPr lang="en-US" altLang="zh-CN"/>
              <a:t>IPv6 over IPv4 GRE</a:t>
            </a:r>
            <a:r>
              <a:rPr lang="zh-CN" altLang="en-US"/>
              <a:t>隧道在边界路由器上的传输机制和</a:t>
            </a:r>
            <a:r>
              <a:rPr lang="en-US" altLang="zh-CN"/>
              <a:t>IPv6 over IPv4</a:t>
            </a:r>
            <a:r>
              <a:rPr lang="zh-CN" altLang="en-US"/>
              <a:t>手动隧道相同。</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37171766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6to4</a:t>
            </a:r>
            <a:r>
              <a:rPr lang="zh-CN" altLang="en-US"/>
              <a:t>隧道也属于一种自动隧道，隧道也是使用内嵌在</a:t>
            </a:r>
            <a:r>
              <a:rPr lang="en-US" altLang="zh-CN"/>
              <a:t>IPv6</a:t>
            </a:r>
            <a:r>
              <a:rPr lang="zh-CN" altLang="en-US"/>
              <a:t>地址中的</a:t>
            </a:r>
            <a:r>
              <a:rPr lang="en-US" altLang="zh-CN"/>
              <a:t>IPv4</a:t>
            </a:r>
            <a:r>
              <a:rPr lang="zh-CN" altLang="en-US"/>
              <a:t>地址建立的。与</a:t>
            </a:r>
            <a:r>
              <a:rPr lang="en-US" altLang="zh-CN"/>
              <a:t>IPv4</a:t>
            </a:r>
            <a:r>
              <a:rPr lang="zh-CN" altLang="en-US"/>
              <a:t>兼容自动隧道不同，</a:t>
            </a:r>
            <a:r>
              <a:rPr lang="en-US" altLang="zh-CN"/>
              <a:t>6to4</a:t>
            </a:r>
            <a:r>
              <a:rPr lang="zh-CN" altLang="en-US"/>
              <a:t>自动隧道支持</a:t>
            </a:r>
            <a:r>
              <a:rPr lang="en-US" altLang="zh-CN"/>
              <a:t>Router</a:t>
            </a:r>
            <a:r>
              <a:rPr lang="zh-CN" altLang="en-US"/>
              <a:t>到</a:t>
            </a:r>
            <a:r>
              <a:rPr lang="en-US" altLang="zh-CN"/>
              <a:t>Router</a:t>
            </a:r>
            <a:r>
              <a:rPr lang="zh-CN" altLang="en-US"/>
              <a:t>、</a:t>
            </a:r>
            <a:r>
              <a:rPr lang="en-US" altLang="zh-CN"/>
              <a:t>Host</a:t>
            </a:r>
            <a:r>
              <a:rPr lang="zh-CN" altLang="en-US"/>
              <a:t>到</a:t>
            </a:r>
            <a:r>
              <a:rPr lang="en-US" altLang="zh-CN"/>
              <a:t>Router</a:t>
            </a:r>
            <a:r>
              <a:rPr lang="zh-CN" altLang="en-US"/>
              <a:t>、</a:t>
            </a:r>
            <a:r>
              <a:rPr lang="en-US" altLang="zh-CN"/>
              <a:t>Router</a:t>
            </a:r>
            <a:r>
              <a:rPr lang="zh-CN" altLang="en-US"/>
              <a:t>到</a:t>
            </a:r>
            <a:r>
              <a:rPr lang="en-US" altLang="zh-CN"/>
              <a:t>Host</a:t>
            </a:r>
            <a:r>
              <a:rPr lang="zh-CN" altLang="en-US"/>
              <a:t>、 </a:t>
            </a:r>
            <a:r>
              <a:rPr lang="en-US" altLang="zh-CN"/>
              <a:t>Host</a:t>
            </a:r>
            <a:r>
              <a:rPr lang="zh-CN" altLang="en-US"/>
              <a:t>到</a:t>
            </a:r>
            <a:r>
              <a:rPr lang="en-US" altLang="zh-CN"/>
              <a:t>Host</a:t>
            </a:r>
            <a:r>
              <a:rPr lang="zh-CN" altLang="en-US"/>
              <a:t>。</a:t>
            </a:r>
            <a:endParaRPr lang="en-US" altLang="zh-CN"/>
          </a:p>
          <a:p>
            <a:r>
              <a:rPr lang="zh-CN" altLang="en-US"/>
              <a:t>地址格式：</a:t>
            </a:r>
            <a:endParaRPr lang="en-US" altLang="zh-CN"/>
          </a:p>
          <a:p>
            <a:pPr lvl="1"/>
            <a:r>
              <a:rPr lang="en-US" altLang="zh-CN"/>
              <a:t>FP</a:t>
            </a:r>
            <a:r>
              <a:rPr lang="zh-CN" altLang="en-US"/>
              <a:t>：可聚合全球单播地址的格式前缀（</a:t>
            </a:r>
            <a:r>
              <a:rPr lang="en-US" altLang="zh-CN"/>
              <a:t>Format Prefix</a:t>
            </a:r>
            <a:r>
              <a:rPr lang="zh-CN" altLang="en-US"/>
              <a:t>），其值为</a:t>
            </a:r>
            <a:r>
              <a:rPr lang="en-US" altLang="zh-CN"/>
              <a:t>001</a:t>
            </a:r>
            <a:r>
              <a:rPr lang="zh-CN" altLang="en-US"/>
              <a:t>。</a:t>
            </a:r>
          </a:p>
          <a:p>
            <a:pPr lvl="1"/>
            <a:r>
              <a:rPr lang="en-US" altLang="zh-CN"/>
              <a:t>TLA</a:t>
            </a:r>
            <a:r>
              <a:rPr lang="zh-CN" altLang="en-US"/>
              <a:t>：顶级聚合标识符（</a:t>
            </a:r>
            <a:r>
              <a:rPr lang="en-US" altLang="zh-CN"/>
              <a:t>Top Level Aggregator</a:t>
            </a:r>
            <a:r>
              <a:rPr lang="zh-CN" altLang="en-US"/>
              <a:t>），有</a:t>
            </a:r>
            <a:r>
              <a:rPr lang="en-US" altLang="zh-CN"/>
              <a:t>13</a:t>
            </a:r>
            <a:r>
              <a:rPr lang="zh-CN" altLang="en-US"/>
              <a:t>个比特位，其二进制值为</a:t>
            </a:r>
            <a:r>
              <a:rPr lang="en-US" altLang="zh-CN"/>
              <a:t>0 0000 0000 0010</a:t>
            </a:r>
            <a:r>
              <a:rPr lang="zh-CN" altLang="en-US"/>
              <a:t>。</a:t>
            </a:r>
          </a:p>
          <a:p>
            <a:pPr lvl="1"/>
            <a:r>
              <a:rPr lang="en-US" altLang="zh-CN"/>
              <a:t>SLA</a:t>
            </a:r>
            <a:r>
              <a:rPr lang="zh-CN" altLang="en-US"/>
              <a:t>：站点级聚合标识符（</a:t>
            </a:r>
            <a:r>
              <a:rPr lang="en-US" altLang="zh-CN"/>
              <a:t>Site Level Aggregator</a:t>
            </a:r>
            <a:r>
              <a:rPr lang="zh-CN" altLang="en-US"/>
              <a:t>）。</a:t>
            </a:r>
            <a:endParaRPr lang="en-US" altLang="zh-CN"/>
          </a:p>
          <a:p>
            <a:r>
              <a:rPr lang="en-US" altLang="zh-CN"/>
              <a:t>6to4</a:t>
            </a:r>
            <a:r>
              <a:rPr lang="zh-CN" altLang="en-US"/>
              <a:t>地址可以表示为</a:t>
            </a:r>
            <a:r>
              <a:rPr lang="en-US" altLang="zh-CN"/>
              <a:t>2002::/16</a:t>
            </a:r>
            <a:r>
              <a:rPr lang="zh-CN" altLang="en-US"/>
              <a:t>，而一个</a:t>
            </a:r>
            <a:r>
              <a:rPr lang="en-US" altLang="zh-CN"/>
              <a:t>6to4</a:t>
            </a:r>
            <a:r>
              <a:rPr lang="zh-CN" altLang="en-US"/>
              <a:t>网络可以表示为</a:t>
            </a:r>
            <a:r>
              <a:rPr lang="en-US" altLang="zh-CN"/>
              <a:t>2002:IPv4</a:t>
            </a:r>
            <a:r>
              <a:rPr lang="zh-CN" altLang="en-US"/>
              <a:t>地址</a:t>
            </a:r>
            <a:r>
              <a:rPr lang="en-US" altLang="zh-CN"/>
              <a:t>::/48</a:t>
            </a:r>
            <a:r>
              <a:rPr lang="zh-CN" altLang="en-US"/>
              <a:t>。</a:t>
            </a:r>
            <a:r>
              <a:rPr lang="en-US" altLang="zh-CN"/>
              <a:t>6to4</a:t>
            </a:r>
            <a:r>
              <a:rPr lang="zh-CN" altLang="en-US"/>
              <a:t>地址的网络前缀长度为</a:t>
            </a:r>
            <a:r>
              <a:rPr lang="en-US" altLang="zh-CN"/>
              <a:t>64bit</a:t>
            </a:r>
            <a:r>
              <a:rPr lang="zh-CN" altLang="en-US"/>
              <a:t>，其中前</a:t>
            </a:r>
            <a:r>
              <a:rPr lang="en-US" altLang="zh-CN"/>
              <a:t>48bit</a:t>
            </a:r>
            <a:r>
              <a:rPr lang="zh-CN" altLang="en-US"/>
              <a:t>（</a:t>
            </a:r>
            <a:r>
              <a:rPr lang="en-US" altLang="zh-CN"/>
              <a:t>2002: a.b.c.d</a:t>
            </a:r>
            <a:r>
              <a:rPr lang="zh-CN" altLang="en-US"/>
              <a:t>）被分配给路由器上的</a:t>
            </a:r>
            <a:r>
              <a:rPr lang="en-US" altLang="zh-CN"/>
              <a:t>IPv4</a:t>
            </a:r>
            <a:r>
              <a:rPr lang="zh-CN" altLang="en-US"/>
              <a:t>地址决定了，用户不能改变，而后</a:t>
            </a:r>
            <a:r>
              <a:rPr lang="en-US" altLang="zh-CN"/>
              <a:t>16</a:t>
            </a:r>
            <a:r>
              <a:rPr lang="zh-CN" altLang="en-US"/>
              <a:t>位（</a:t>
            </a:r>
            <a:r>
              <a:rPr lang="en-US" altLang="zh-CN"/>
              <a:t>SLA</a:t>
            </a:r>
            <a:r>
              <a:rPr lang="zh-CN" altLang="en-US"/>
              <a:t>）是由用户自己定义的。</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8151098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一个</a:t>
            </a:r>
            <a:r>
              <a:rPr lang="en-US" altLang="zh-CN" dirty="0"/>
              <a:t>IPv4</a:t>
            </a:r>
            <a:r>
              <a:rPr lang="zh-CN" altLang="en-US" dirty="0"/>
              <a:t>地址只能用于一个</a:t>
            </a:r>
            <a:r>
              <a:rPr lang="en-US" altLang="zh-CN" dirty="0"/>
              <a:t>6to4</a:t>
            </a:r>
            <a:r>
              <a:rPr lang="zh-CN" altLang="en-US" dirty="0"/>
              <a:t>隧道的源地址，如果一个边界路由器连接了多个</a:t>
            </a:r>
            <a:r>
              <a:rPr lang="en-US" altLang="zh-CN" dirty="0"/>
              <a:t>6to4</a:t>
            </a:r>
            <a:r>
              <a:rPr lang="zh-CN" altLang="en-US" dirty="0"/>
              <a:t>网络使用同样的</a:t>
            </a:r>
            <a:r>
              <a:rPr lang="en-US" altLang="zh-CN" dirty="0"/>
              <a:t>IPv4</a:t>
            </a:r>
            <a:r>
              <a:rPr lang="zh-CN" altLang="en-US" dirty="0"/>
              <a:t>地址做为隧道的源地址，则使用</a:t>
            </a:r>
            <a:r>
              <a:rPr lang="en-US" altLang="zh-CN" dirty="0"/>
              <a:t>6to4</a:t>
            </a:r>
            <a:r>
              <a:rPr lang="zh-CN" altLang="en-US" dirty="0"/>
              <a:t>地址中的</a:t>
            </a:r>
            <a:r>
              <a:rPr lang="en-US" altLang="zh-CN" dirty="0"/>
              <a:t>SLA ID</a:t>
            </a:r>
            <a:r>
              <a:rPr lang="zh-CN" altLang="en-US" dirty="0"/>
              <a:t>来区分，但他们共用一个隧道。</a:t>
            </a:r>
            <a:endParaRPr lang="en-US" altLang="zh-CN" dirty="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23912575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普通</a:t>
            </a:r>
            <a:r>
              <a:rPr lang="en-US" altLang="zh-CN"/>
              <a:t>IPv6</a:t>
            </a:r>
            <a:r>
              <a:rPr lang="zh-CN" altLang="en-US"/>
              <a:t>网络需要与</a:t>
            </a:r>
            <a:r>
              <a:rPr lang="en-US" altLang="zh-CN"/>
              <a:t>6to4</a:t>
            </a:r>
            <a:r>
              <a:rPr lang="zh-CN" altLang="en-US"/>
              <a:t>网络通过</a:t>
            </a:r>
            <a:r>
              <a:rPr lang="en-US" altLang="zh-CN"/>
              <a:t>IPv4</a:t>
            </a:r>
            <a:r>
              <a:rPr lang="zh-CN" altLang="en-US"/>
              <a:t>网络互通，这可以通过</a:t>
            </a:r>
            <a:r>
              <a:rPr lang="en-US" altLang="zh-CN"/>
              <a:t>6to4</a:t>
            </a:r>
            <a:r>
              <a:rPr lang="zh-CN" altLang="en-US"/>
              <a:t>中继路由器方式实现。所谓</a:t>
            </a:r>
            <a:r>
              <a:rPr lang="en-US" altLang="zh-CN"/>
              <a:t>6to4</a:t>
            </a:r>
            <a:r>
              <a:rPr lang="zh-CN" altLang="en-US"/>
              <a:t>中继，就是通过</a:t>
            </a:r>
            <a:r>
              <a:rPr lang="en-US" altLang="zh-CN"/>
              <a:t>6to4</a:t>
            </a:r>
            <a:r>
              <a:rPr lang="zh-CN" altLang="en-US"/>
              <a:t>隧道转发的</a:t>
            </a:r>
            <a:r>
              <a:rPr lang="en-US" altLang="zh-CN"/>
              <a:t>IPv6</a:t>
            </a:r>
            <a:r>
              <a:rPr lang="zh-CN" altLang="en-US"/>
              <a:t>报文的目的地址不是</a:t>
            </a:r>
            <a:r>
              <a:rPr lang="en-US" altLang="zh-CN"/>
              <a:t>6to4</a:t>
            </a:r>
            <a:r>
              <a:rPr lang="zh-CN" altLang="en-US"/>
              <a:t>地址，但转发的下一跳是</a:t>
            </a:r>
            <a:r>
              <a:rPr lang="en-US" altLang="zh-CN"/>
              <a:t>6to4</a:t>
            </a:r>
            <a:r>
              <a:rPr lang="zh-CN" altLang="en-US"/>
              <a:t>地址，该下一跳为路由器我们称之为</a:t>
            </a:r>
            <a:r>
              <a:rPr lang="en-US" altLang="zh-CN"/>
              <a:t>6to4</a:t>
            </a:r>
            <a:r>
              <a:rPr lang="zh-CN" altLang="en-US"/>
              <a:t>中继。隧道的</a:t>
            </a:r>
            <a:r>
              <a:rPr lang="en-US" altLang="zh-CN"/>
              <a:t>IPv4</a:t>
            </a:r>
            <a:r>
              <a:rPr lang="zh-CN" altLang="en-US"/>
              <a:t>目的地址依然从下一跳的</a:t>
            </a:r>
            <a:r>
              <a:rPr lang="en-US" altLang="zh-CN"/>
              <a:t>6to4</a:t>
            </a:r>
            <a:r>
              <a:rPr lang="zh-CN" altLang="en-US"/>
              <a:t>地址中获得。</a:t>
            </a:r>
            <a:endParaRPr lang="en-US" altLang="zh-CN"/>
          </a:p>
          <a:p>
            <a:r>
              <a:rPr lang="zh-CN" altLang="en-US"/>
              <a:t>如果</a:t>
            </a:r>
            <a:r>
              <a:rPr lang="en-US" altLang="zh-CN"/>
              <a:t>6to4</a:t>
            </a:r>
            <a:r>
              <a:rPr lang="zh-CN" altLang="en-US"/>
              <a:t>网络</a:t>
            </a:r>
            <a:r>
              <a:rPr lang="en-US" altLang="zh-CN"/>
              <a:t>2</a:t>
            </a:r>
            <a:r>
              <a:rPr lang="zh-CN" altLang="en-US"/>
              <a:t>中的主机要与</a:t>
            </a:r>
            <a:r>
              <a:rPr lang="en-US" altLang="zh-CN"/>
              <a:t>IPv6</a:t>
            </a:r>
            <a:r>
              <a:rPr lang="zh-CN" altLang="en-US"/>
              <a:t>网络互通，在其边界路由器上配置路由指向的下一跳为</a:t>
            </a:r>
            <a:r>
              <a:rPr lang="en-US" altLang="zh-CN"/>
              <a:t>6to4</a:t>
            </a:r>
            <a:r>
              <a:rPr lang="zh-CN" altLang="en-US"/>
              <a:t>中继路由器的</a:t>
            </a:r>
            <a:r>
              <a:rPr lang="en-US" altLang="zh-CN"/>
              <a:t>6to4</a:t>
            </a:r>
            <a:r>
              <a:rPr lang="zh-CN" altLang="en-US"/>
              <a:t>地址，中继路由器的</a:t>
            </a:r>
            <a:r>
              <a:rPr lang="en-US" altLang="zh-CN"/>
              <a:t>6to4</a:t>
            </a:r>
            <a:r>
              <a:rPr lang="zh-CN" altLang="en-US"/>
              <a:t>地址是与中继路由器的</a:t>
            </a:r>
            <a:r>
              <a:rPr lang="en-US" altLang="zh-CN"/>
              <a:t>6to4</a:t>
            </a:r>
            <a:r>
              <a:rPr lang="zh-CN" altLang="en-US"/>
              <a:t>隧道的源地址相匹配的。</a:t>
            </a:r>
            <a:r>
              <a:rPr lang="en-US" altLang="zh-CN"/>
              <a:t>6to4</a:t>
            </a:r>
            <a:r>
              <a:rPr lang="zh-CN" altLang="en-US"/>
              <a:t>网络</a:t>
            </a:r>
            <a:r>
              <a:rPr lang="en-US" altLang="zh-CN"/>
              <a:t>2</a:t>
            </a:r>
            <a:r>
              <a:rPr lang="zh-CN" altLang="en-US"/>
              <a:t>中去往普通</a:t>
            </a:r>
            <a:r>
              <a:rPr lang="en-US" altLang="zh-CN"/>
              <a:t>IPv6</a:t>
            </a:r>
            <a:r>
              <a:rPr lang="zh-CN" altLang="en-US"/>
              <a:t>网络的报文都会按照路由表指示的下一跳发送到</a:t>
            </a:r>
            <a:r>
              <a:rPr lang="en-US" altLang="zh-CN"/>
              <a:t>6to4</a:t>
            </a:r>
            <a:r>
              <a:rPr lang="zh-CN" altLang="en-US"/>
              <a:t>中继路由器。</a:t>
            </a:r>
            <a:r>
              <a:rPr lang="en-US" altLang="zh-CN"/>
              <a:t>6to4</a:t>
            </a:r>
            <a:r>
              <a:rPr lang="zh-CN" altLang="en-US"/>
              <a:t>中继路由器再将此报文转发到纯</a:t>
            </a:r>
            <a:r>
              <a:rPr lang="en-US" altLang="zh-CN"/>
              <a:t>IPv6</a:t>
            </a:r>
            <a:r>
              <a:rPr lang="zh-CN" altLang="en-US"/>
              <a:t>网络中去。当报文返回时，</a:t>
            </a:r>
            <a:r>
              <a:rPr lang="en-US" altLang="zh-CN"/>
              <a:t>6to4</a:t>
            </a:r>
            <a:r>
              <a:rPr lang="zh-CN" altLang="en-US"/>
              <a:t>中继路由器根据返回报文的目的地址（为</a:t>
            </a:r>
            <a:r>
              <a:rPr lang="en-US" altLang="zh-CN"/>
              <a:t>6to4</a:t>
            </a:r>
            <a:r>
              <a:rPr lang="zh-CN" altLang="en-US"/>
              <a:t>地址）进行</a:t>
            </a:r>
            <a:r>
              <a:rPr lang="en-US" altLang="zh-CN"/>
              <a:t>IPv4</a:t>
            </a:r>
            <a:r>
              <a:rPr lang="zh-CN" altLang="en-US"/>
              <a:t>报文头封装，数据就能够顺利到达</a:t>
            </a:r>
            <a:r>
              <a:rPr lang="en-US" altLang="zh-CN"/>
              <a:t>6to4</a:t>
            </a:r>
            <a:r>
              <a:rPr lang="zh-CN" altLang="en-US"/>
              <a:t>网络中了。</a:t>
            </a:r>
            <a:endParaRPr lang="zh-CN" altLang="en-US" dirty="0"/>
          </a:p>
        </p:txBody>
      </p:sp>
      <p:sp>
        <p:nvSpPr>
          <p:cNvPr id="5" name="幻灯片图像占位符 4">
            <a:extLst>
              <a:ext uri="{FF2B5EF4-FFF2-40B4-BE49-F238E27FC236}">
                <a16:creationId xmlns:a16="http://schemas.microsoft.com/office/drawing/2014/main" id="{8D632B00-0CB4-48BF-8A91-0F6D2D26B490}"/>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784367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ISATAP</a:t>
            </a:r>
            <a:r>
              <a:rPr lang="zh-CN" altLang="en-US" dirty="0"/>
              <a:t>（</a:t>
            </a:r>
            <a:r>
              <a:rPr lang="en-US" altLang="zh-CN" dirty="0"/>
              <a:t>Intra-Site Automatic Tunnel Addressing Protocol</a:t>
            </a:r>
            <a:r>
              <a:rPr lang="zh-CN" altLang="en-US" dirty="0"/>
              <a:t>）是另外一种自动隧道技术。</a:t>
            </a:r>
            <a:r>
              <a:rPr lang="en-US" altLang="zh-CN" dirty="0"/>
              <a:t>ISATAP</a:t>
            </a:r>
            <a:r>
              <a:rPr lang="zh-CN" altLang="en-US" dirty="0"/>
              <a:t>隧道同样使用了内嵌</a:t>
            </a:r>
            <a:r>
              <a:rPr lang="en-US" altLang="zh-CN" dirty="0"/>
              <a:t>IPv4</a:t>
            </a:r>
            <a:r>
              <a:rPr lang="zh-CN" altLang="en-US" dirty="0"/>
              <a:t>地址的特殊</a:t>
            </a:r>
            <a:r>
              <a:rPr lang="en-US" altLang="zh-CN" dirty="0"/>
              <a:t>IPv6</a:t>
            </a:r>
            <a:r>
              <a:rPr lang="zh-CN" altLang="en-US" dirty="0"/>
              <a:t>地址形式，只是和</a:t>
            </a:r>
            <a:r>
              <a:rPr lang="en-US" altLang="zh-CN" dirty="0"/>
              <a:t>6to4</a:t>
            </a:r>
            <a:r>
              <a:rPr lang="zh-CN" altLang="en-US" dirty="0"/>
              <a:t>不同的是，</a:t>
            </a:r>
            <a:r>
              <a:rPr lang="en-US" altLang="zh-CN" dirty="0"/>
              <a:t>6to4</a:t>
            </a:r>
            <a:r>
              <a:rPr lang="zh-CN" altLang="en-US" dirty="0"/>
              <a:t>是使用</a:t>
            </a:r>
            <a:r>
              <a:rPr lang="en-US" altLang="zh-CN" dirty="0"/>
              <a:t>IPv4</a:t>
            </a:r>
            <a:r>
              <a:rPr lang="zh-CN" altLang="en-US" dirty="0"/>
              <a:t>地址做为网络前缀，而</a:t>
            </a:r>
            <a:r>
              <a:rPr lang="en-US" altLang="zh-CN" dirty="0"/>
              <a:t>ISATAP</a:t>
            </a:r>
            <a:r>
              <a:rPr lang="zh-CN" altLang="en-US" dirty="0"/>
              <a:t>用</a:t>
            </a:r>
            <a:r>
              <a:rPr lang="en-US" altLang="zh-CN" dirty="0"/>
              <a:t>IPv4</a:t>
            </a:r>
            <a:r>
              <a:rPr lang="zh-CN" altLang="en-US" dirty="0"/>
              <a:t>地址做为接口标识。</a:t>
            </a:r>
            <a:endParaRPr lang="en-US" altLang="zh-CN" dirty="0"/>
          </a:p>
          <a:p>
            <a:r>
              <a:rPr lang="zh-CN" altLang="en-US" dirty="0"/>
              <a:t>地址描述</a:t>
            </a:r>
            <a:endParaRPr lang="en-US" altLang="zh-CN" dirty="0"/>
          </a:p>
          <a:p>
            <a:r>
              <a:rPr lang="zh-CN" altLang="en-US" dirty="0"/>
              <a:t>如果</a:t>
            </a:r>
            <a:r>
              <a:rPr lang="en-US" altLang="zh-CN" dirty="0"/>
              <a:t>IPv4</a:t>
            </a:r>
            <a:r>
              <a:rPr lang="zh-CN" altLang="en-US" dirty="0"/>
              <a:t>地址是全局唯一的，则</a:t>
            </a:r>
            <a:r>
              <a:rPr lang="en-US" altLang="zh-CN" dirty="0"/>
              <a:t>u</a:t>
            </a:r>
            <a:r>
              <a:rPr lang="zh-CN" altLang="en-US" dirty="0"/>
              <a:t>位为</a:t>
            </a:r>
            <a:r>
              <a:rPr lang="en-US" altLang="zh-CN" dirty="0"/>
              <a:t>1</a:t>
            </a:r>
            <a:r>
              <a:rPr lang="zh-CN" altLang="en-US" dirty="0"/>
              <a:t>，否则</a:t>
            </a:r>
            <a:r>
              <a:rPr lang="en-US" altLang="zh-CN" dirty="0"/>
              <a:t>u</a:t>
            </a:r>
            <a:r>
              <a:rPr lang="zh-CN" altLang="en-US" dirty="0"/>
              <a:t>位为</a:t>
            </a:r>
            <a:r>
              <a:rPr lang="en-US" altLang="zh-CN" dirty="0"/>
              <a:t>0</a:t>
            </a:r>
            <a:r>
              <a:rPr lang="zh-CN" altLang="en-US" dirty="0"/>
              <a:t>。</a:t>
            </a:r>
            <a:r>
              <a:rPr lang="en-US" altLang="zh-CN" dirty="0"/>
              <a:t>g</a:t>
            </a:r>
            <a:r>
              <a:rPr lang="zh-CN" altLang="en-US" dirty="0"/>
              <a:t>位是</a:t>
            </a:r>
            <a:r>
              <a:rPr lang="en-US" altLang="zh-CN" dirty="0"/>
              <a:t>IEEE </a:t>
            </a:r>
            <a:r>
              <a:rPr lang="zh-CN" altLang="en-US" dirty="0"/>
              <a:t>群体</a:t>
            </a:r>
            <a:r>
              <a:rPr lang="en-US" altLang="zh-CN" dirty="0"/>
              <a:t>/</a:t>
            </a:r>
            <a:r>
              <a:rPr lang="zh-CN" altLang="en-US" dirty="0"/>
              <a:t>个体标志。由于</a:t>
            </a:r>
            <a:r>
              <a:rPr lang="en-US" altLang="zh-CN" dirty="0"/>
              <a:t>ISATAP</a:t>
            </a:r>
            <a:r>
              <a:rPr lang="zh-CN" altLang="en-US" dirty="0"/>
              <a:t>是通过接口标识来表现的，所以，</a:t>
            </a:r>
            <a:r>
              <a:rPr lang="en-US" altLang="zh-CN" dirty="0"/>
              <a:t>ISATAP</a:t>
            </a:r>
            <a:r>
              <a:rPr lang="zh-CN" altLang="en-US" dirty="0"/>
              <a:t>地址有全局单播地址、链路本地地址、</a:t>
            </a:r>
            <a:r>
              <a:rPr lang="en-US" altLang="zh-CN" dirty="0"/>
              <a:t>ULA</a:t>
            </a:r>
            <a:r>
              <a:rPr lang="zh-CN" altLang="en-US" dirty="0"/>
              <a:t>地址、组播地址等形式。</a:t>
            </a:r>
            <a:r>
              <a:rPr lang="en-US" altLang="zh-CN" dirty="0"/>
              <a:t>ISATAP</a:t>
            </a:r>
            <a:r>
              <a:rPr lang="zh-CN" altLang="en-US" dirty="0"/>
              <a:t>地址的前</a:t>
            </a:r>
            <a:r>
              <a:rPr lang="en-US" altLang="zh-CN" dirty="0"/>
              <a:t>64</a:t>
            </a:r>
            <a:r>
              <a:rPr lang="zh-CN" altLang="en-US" dirty="0"/>
              <a:t>位是通过向</a:t>
            </a:r>
            <a:r>
              <a:rPr lang="en-US" altLang="zh-CN" dirty="0"/>
              <a:t>ISATAP</a:t>
            </a:r>
            <a:r>
              <a:rPr lang="zh-CN" altLang="en-US" dirty="0"/>
              <a:t>路由器发送请求来得到的，它可以进行地址自动配置。在</a:t>
            </a:r>
            <a:r>
              <a:rPr lang="en-US" altLang="zh-CN" dirty="0"/>
              <a:t>ISATAP</a:t>
            </a:r>
            <a:r>
              <a:rPr lang="zh-CN" altLang="en-US" dirty="0"/>
              <a:t>隧道的两端设备之间可以运行</a:t>
            </a:r>
            <a:r>
              <a:rPr lang="en-US" altLang="zh-CN" dirty="0"/>
              <a:t>ND</a:t>
            </a:r>
            <a:r>
              <a:rPr lang="zh-CN" altLang="en-US" dirty="0"/>
              <a:t>协议。</a:t>
            </a:r>
            <a:r>
              <a:rPr lang="en-US" altLang="zh-CN" dirty="0"/>
              <a:t>ISATAP</a:t>
            </a:r>
            <a:r>
              <a:rPr lang="zh-CN" altLang="en-US" dirty="0"/>
              <a:t>隧道将</a:t>
            </a:r>
            <a:r>
              <a:rPr lang="en-US" altLang="zh-CN" dirty="0"/>
              <a:t>IPv4</a:t>
            </a:r>
            <a:r>
              <a:rPr lang="zh-CN" altLang="en-US" dirty="0"/>
              <a:t>网络看作一个非广播的点到多点的链路（</a:t>
            </a:r>
            <a:r>
              <a:rPr lang="en-US" altLang="zh-CN" dirty="0"/>
              <a:t>NBMA</a:t>
            </a:r>
            <a:r>
              <a:rPr lang="zh-CN" altLang="en-US" dirty="0"/>
              <a:t>）。</a:t>
            </a:r>
            <a:endParaRPr lang="en-US" altLang="zh-CN" dirty="0"/>
          </a:p>
          <a:p>
            <a:r>
              <a:rPr lang="zh-CN" altLang="en-US" dirty="0"/>
              <a:t>转发过程描述：</a:t>
            </a:r>
            <a:endParaRPr lang="en-US" altLang="zh-CN" dirty="0"/>
          </a:p>
          <a:p>
            <a:r>
              <a:rPr lang="zh-CN" altLang="en-US" dirty="0"/>
              <a:t>在</a:t>
            </a:r>
            <a:r>
              <a:rPr lang="en-US" altLang="zh-CN" dirty="0"/>
              <a:t>IPv4</a:t>
            </a:r>
            <a:r>
              <a:rPr lang="zh-CN" altLang="en-US" dirty="0"/>
              <a:t>网络内部有两个双栈主机</a:t>
            </a:r>
            <a:r>
              <a:rPr lang="en-US" altLang="zh-CN" dirty="0"/>
              <a:t>PC2</a:t>
            </a:r>
            <a:r>
              <a:rPr lang="zh-CN" altLang="en-US" dirty="0"/>
              <a:t>和</a:t>
            </a:r>
            <a:r>
              <a:rPr lang="en-US" altLang="zh-CN" dirty="0"/>
              <a:t>PC3</a:t>
            </a:r>
            <a:r>
              <a:rPr lang="zh-CN" altLang="en-US" dirty="0"/>
              <a:t>，它们分别有一个私网</a:t>
            </a:r>
            <a:r>
              <a:rPr lang="en-US" altLang="zh-CN" dirty="0"/>
              <a:t>IPv4</a:t>
            </a:r>
            <a:r>
              <a:rPr lang="zh-CN" altLang="en-US" dirty="0"/>
              <a:t>地址。要使其具有</a:t>
            </a:r>
            <a:r>
              <a:rPr lang="en-US" altLang="zh-CN" dirty="0"/>
              <a:t>ISATAP</a:t>
            </a:r>
            <a:r>
              <a:rPr lang="zh-CN" altLang="en-US" dirty="0"/>
              <a:t>功能，需要进行如下操作：</a:t>
            </a:r>
            <a:endParaRPr lang="en-US" altLang="zh-CN" dirty="0"/>
          </a:p>
          <a:p>
            <a:pPr lvl="1"/>
            <a:r>
              <a:rPr lang="zh-CN" altLang="en-US" dirty="0"/>
              <a:t>首先配置</a:t>
            </a:r>
            <a:r>
              <a:rPr lang="en-US" altLang="zh-CN" dirty="0"/>
              <a:t>ISATAP</a:t>
            </a:r>
            <a:r>
              <a:rPr lang="zh-CN" altLang="en-US" dirty="0"/>
              <a:t>隧道接口，这时会根据</a:t>
            </a:r>
            <a:r>
              <a:rPr lang="en-US" altLang="zh-CN" dirty="0"/>
              <a:t>IPv4</a:t>
            </a:r>
            <a:r>
              <a:rPr lang="zh-CN" altLang="en-US" dirty="0"/>
              <a:t>地址生成</a:t>
            </a:r>
            <a:r>
              <a:rPr lang="en-US" altLang="zh-CN" dirty="0"/>
              <a:t>ISATAP</a:t>
            </a:r>
            <a:r>
              <a:rPr lang="zh-CN" altLang="en-US" dirty="0"/>
              <a:t>类型的接口</a:t>
            </a:r>
            <a:r>
              <a:rPr lang="en-US" altLang="zh-CN" dirty="0"/>
              <a:t>ID</a:t>
            </a:r>
            <a:r>
              <a:rPr lang="zh-CN" altLang="en-US" dirty="0"/>
              <a:t>。</a:t>
            </a:r>
          </a:p>
          <a:p>
            <a:pPr lvl="1"/>
            <a:r>
              <a:rPr lang="zh-CN" altLang="en-US" dirty="0"/>
              <a:t>根据接口</a:t>
            </a:r>
            <a:r>
              <a:rPr lang="en-US" altLang="zh-CN" dirty="0"/>
              <a:t>ID</a:t>
            </a:r>
            <a:r>
              <a:rPr lang="zh-CN" altLang="en-US" dirty="0"/>
              <a:t>生成一个</a:t>
            </a:r>
            <a:r>
              <a:rPr lang="en-US" altLang="zh-CN" dirty="0"/>
              <a:t>ISATAP</a:t>
            </a:r>
            <a:r>
              <a:rPr lang="zh-CN" altLang="en-US" dirty="0"/>
              <a:t>链路本地</a:t>
            </a:r>
            <a:r>
              <a:rPr lang="en-US" altLang="zh-CN" dirty="0"/>
              <a:t>IPv6</a:t>
            </a:r>
            <a:r>
              <a:rPr lang="zh-CN" altLang="en-US" dirty="0"/>
              <a:t>地址，生成链路本地地址以后，主机就有了在本地链路上进行</a:t>
            </a:r>
            <a:r>
              <a:rPr lang="en-US" altLang="zh-CN" dirty="0"/>
              <a:t>IPv6</a:t>
            </a:r>
            <a:r>
              <a:rPr lang="zh-CN" altLang="en-US" dirty="0"/>
              <a:t>通信的能力。</a:t>
            </a:r>
          </a:p>
          <a:p>
            <a:pPr lvl="1"/>
            <a:r>
              <a:rPr lang="zh-CN" altLang="en-US" dirty="0"/>
              <a:t>进行自动配置，主机获得</a:t>
            </a:r>
            <a:r>
              <a:rPr lang="en-US" altLang="zh-CN" dirty="0"/>
              <a:t>IPv6</a:t>
            </a:r>
            <a:r>
              <a:rPr lang="zh-CN" altLang="en-US" dirty="0"/>
              <a:t>全球单播地址、</a:t>
            </a:r>
            <a:r>
              <a:rPr lang="en-US" altLang="zh-CN" dirty="0"/>
              <a:t>ULA</a:t>
            </a:r>
            <a:r>
              <a:rPr lang="zh-CN" altLang="en-US" dirty="0"/>
              <a:t>地址等。</a:t>
            </a:r>
          </a:p>
          <a:p>
            <a:pPr lvl="1"/>
            <a:r>
              <a:rPr lang="zh-CN" altLang="en-US" dirty="0"/>
              <a:t>当主机与其它</a:t>
            </a:r>
            <a:r>
              <a:rPr lang="en-US" altLang="zh-CN" dirty="0"/>
              <a:t>IPv6</a:t>
            </a:r>
            <a:r>
              <a:rPr lang="zh-CN" altLang="en-US" dirty="0"/>
              <a:t>主机进行通讯时，从隧道接口转发，将从报文的下一跳</a:t>
            </a:r>
            <a:r>
              <a:rPr lang="en-US" altLang="zh-CN" dirty="0"/>
              <a:t>IPv6</a:t>
            </a:r>
            <a:r>
              <a:rPr lang="zh-CN" altLang="en-US" dirty="0"/>
              <a:t>地址中取出</a:t>
            </a:r>
            <a:r>
              <a:rPr lang="en-US" altLang="zh-CN" dirty="0"/>
              <a:t>IPv4</a:t>
            </a:r>
            <a:r>
              <a:rPr lang="zh-CN" altLang="en-US" dirty="0"/>
              <a:t>地址作为</a:t>
            </a:r>
            <a:r>
              <a:rPr lang="en-US" altLang="zh-CN" dirty="0"/>
              <a:t>IPv4</a:t>
            </a:r>
            <a:r>
              <a:rPr lang="zh-CN" altLang="en-US" dirty="0"/>
              <a:t>封装的目的地址。如果目的主机在本站点内，则下一跳就是目的主机本身，如果目的主机不在本站点内，则下一跳为</a:t>
            </a:r>
            <a:r>
              <a:rPr lang="en-US" altLang="zh-CN" dirty="0"/>
              <a:t>ISATAP</a:t>
            </a:r>
            <a:r>
              <a:rPr lang="zh-CN" altLang="en-US" dirty="0"/>
              <a:t>路由器的地址。</a:t>
            </a:r>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351419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当</a:t>
            </a:r>
            <a:r>
              <a:rPr lang="en-US" altLang="zh-CN"/>
              <a:t>IPv4</a:t>
            </a:r>
            <a:r>
              <a:rPr lang="zh-CN" altLang="en-US"/>
              <a:t>网络的节点需要直接与</a:t>
            </a:r>
            <a:r>
              <a:rPr lang="en-US" altLang="zh-CN"/>
              <a:t>IPv6</a:t>
            </a:r>
            <a:r>
              <a:rPr lang="zh-CN" altLang="en-US"/>
              <a:t>网络的节点进行通信时，默认情况下当然是行不通的，因为两个协议栈无法兼容。但是借助一台设备，由该设备来实现</a:t>
            </a:r>
            <a:r>
              <a:rPr lang="en-US" altLang="zh-CN"/>
              <a:t>IPv6</a:t>
            </a:r>
            <a:r>
              <a:rPr lang="zh-CN" altLang="en-US"/>
              <a:t>与</a:t>
            </a:r>
            <a:r>
              <a:rPr lang="en-US" altLang="zh-CN"/>
              <a:t>IPv4</a:t>
            </a:r>
            <a:r>
              <a:rPr lang="zh-CN" altLang="en-US"/>
              <a:t>的互转，那么上述通信需求就可以实现了。</a:t>
            </a:r>
            <a:endParaRPr lang="zh-CN" altLang="en-US" dirty="0"/>
          </a:p>
        </p:txBody>
      </p:sp>
      <p:sp>
        <p:nvSpPr>
          <p:cNvPr id="5" name="幻灯片图像占位符 4">
            <a:extLst>
              <a:ext uri="{FF2B5EF4-FFF2-40B4-BE49-F238E27FC236}">
                <a16:creationId xmlns:a16="http://schemas.microsoft.com/office/drawing/2014/main" id="{435EB850-E332-45E5-B180-7B644F6D4861}"/>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18434185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7572346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t>案例描述：</a:t>
            </a:r>
            <a:endParaRPr lang="en-US" altLang="zh-CN" dirty="0"/>
          </a:p>
          <a:p>
            <a:r>
              <a:rPr lang="en-US" altLang="zh-CN" dirty="0"/>
              <a:t>IPv6</a:t>
            </a:r>
            <a:r>
              <a:rPr lang="zh-CN" altLang="en-US" dirty="0"/>
              <a:t>和</a:t>
            </a:r>
            <a:r>
              <a:rPr lang="en-US" altLang="zh-CN" dirty="0"/>
              <a:t>IPv4</a:t>
            </a:r>
            <a:r>
              <a:rPr lang="zh-CN" altLang="en-US" dirty="0"/>
              <a:t>所需地址已经给出。</a:t>
            </a:r>
            <a:endParaRPr lang="en-US" altLang="zh-CN" dirty="0"/>
          </a:p>
        </p:txBody>
      </p:sp>
      <p:sp>
        <p:nvSpPr>
          <p:cNvPr id="5" name="幻灯片图像占位符 4">
            <a:extLst>
              <a:ext uri="{FF2B5EF4-FFF2-40B4-BE49-F238E27FC236}">
                <a16:creationId xmlns:a16="http://schemas.microsoft.com/office/drawing/2014/main" id="{949B6C9D-32C3-4F44-AA28-279A007161BC}"/>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027839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a:latin typeface="+mn-ea"/>
                <a:ea typeface="+mn-ea"/>
              </a:rPr>
              <a:t>实践证明</a:t>
            </a:r>
            <a:r>
              <a:rPr lang="en-US" altLang="zh-CN" dirty="0">
                <a:latin typeface="+mn-ea"/>
                <a:ea typeface="+mn-ea"/>
              </a:rPr>
              <a:t>IPv4</a:t>
            </a:r>
            <a:r>
              <a:rPr lang="zh-CN" altLang="en-US" dirty="0">
                <a:latin typeface="+mn-ea"/>
                <a:ea typeface="+mn-ea"/>
              </a:rPr>
              <a:t>是一个非常成功的协议，它本身也经受住了</a:t>
            </a:r>
            <a:r>
              <a:rPr lang="en-US" altLang="zh-CN" dirty="0">
                <a:latin typeface="+mn-ea"/>
                <a:ea typeface="+mn-ea"/>
              </a:rPr>
              <a:t>Internet</a:t>
            </a:r>
            <a:r>
              <a:rPr lang="zh-CN" altLang="en-US" dirty="0">
                <a:latin typeface="+mn-ea"/>
                <a:ea typeface="+mn-ea"/>
              </a:rPr>
              <a:t>从数目很少的计算机发展到目前上亿台计算机互联的考验。但该协议是几十年前基于当时的网络规模而设计的。在今天看来，</a:t>
            </a:r>
            <a:r>
              <a:rPr lang="en-US" altLang="zh-CN" dirty="0">
                <a:latin typeface="+mn-ea"/>
                <a:ea typeface="+mn-ea"/>
              </a:rPr>
              <a:t>IPv4</a:t>
            </a:r>
            <a:r>
              <a:rPr lang="zh-CN" altLang="en-US" dirty="0">
                <a:latin typeface="+mn-ea"/>
                <a:ea typeface="+mn-ea"/>
              </a:rPr>
              <a:t>的设计者们对于</a:t>
            </a:r>
            <a:r>
              <a:rPr lang="en-US" altLang="zh-CN" dirty="0">
                <a:latin typeface="+mn-ea"/>
                <a:ea typeface="+mn-ea"/>
              </a:rPr>
              <a:t>Internet</a:t>
            </a:r>
            <a:r>
              <a:rPr lang="zh-CN" altLang="en-US" dirty="0">
                <a:latin typeface="+mn-ea"/>
                <a:ea typeface="+mn-ea"/>
              </a:rPr>
              <a:t>的估计和预想显得很不充分。随着</a:t>
            </a:r>
            <a:r>
              <a:rPr lang="en-US" altLang="zh-CN" dirty="0">
                <a:latin typeface="+mn-ea"/>
                <a:ea typeface="+mn-ea"/>
              </a:rPr>
              <a:t>Internet</a:t>
            </a:r>
            <a:r>
              <a:rPr lang="zh-CN" altLang="en-US" dirty="0">
                <a:latin typeface="+mn-ea"/>
                <a:ea typeface="+mn-ea"/>
              </a:rPr>
              <a:t>的扩张和新应用的不断推出，</a:t>
            </a:r>
            <a:r>
              <a:rPr lang="en-US" altLang="zh-CN" dirty="0">
                <a:latin typeface="+mn-ea"/>
                <a:ea typeface="+mn-ea"/>
              </a:rPr>
              <a:t>IPv4</a:t>
            </a:r>
            <a:r>
              <a:rPr lang="zh-CN" altLang="en-US" dirty="0">
                <a:latin typeface="+mn-ea"/>
                <a:ea typeface="+mn-ea"/>
              </a:rPr>
              <a:t>越来越显示出它的局限性。</a:t>
            </a:r>
          </a:p>
          <a:p>
            <a:r>
              <a:rPr lang="en-US" altLang="zh-CN" dirty="0">
                <a:latin typeface="+mn-ea"/>
                <a:ea typeface="+mn-ea"/>
              </a:rPr>
              <a:t>Internet</a:t>
            </a:r>
            <a:r>
              <a:rPr lang="zh-CN" altLang="en-US" dirty="0">
                <a:latin typeface="+mn-ea"/>
                <a:ea typeface="+mn-ea"/>
              </a:rPr>
              <a:t>规模的快速扩大是当时完全没有预料到的，特别是近十年来，更是爆炸式增长，已经走进了千家万户，人们的日常生活已经离不开它了。但也就是这种快速发展，出现了迫在眉睫的</a:t>
            </a:r>
            <a:r>
              <a:rPr lang="en-US" altLang="zh-CN" dirty="0">
                <a:latin typeface="+mn-ea"/>
                <a:ea typeface="+mn-ea"/>
              </a:rPr>
              <a:t>IP</a:t>
            </a:r>
            <a:r>
              <a:rPr lang="zh-CN" altLang="en-US" dirty="0">
                <a:latin typeface="+mn-ea"/>
                <a:ea typeface="+mn-ea"/>
              </a:rPr>
              <a:t>地址空间耗尽问题。</a:t>
            </a:r>
          </a:p>
          <a:p>
            <a:endParaRPr lang="zh-CN" altLang="en-US" dirty="0">
              <a:latin typeface="FrutigerNext LT Regular" panose="020B0503040504020204" pitchFamily="34" charset="0"/>
              <a:ea typeface="微软雅黑" panose="020B0503020204020204" pitchFamily="34" charset="-122"/>
            </a:endParaRPr>
          </a:p>
        </p:txBody>
      </p:sp>
      <p:sp>
        <p:nvSpPr>
          <p:cNvPr id="5" name="幻灯片图像占位符 4">
            <a:extLst>
              <a:ext uri="{FF2B5EF4-FFF2-40B4-BE49-F238E27FC236}">
                <a16:creationId xmlns:a16="http://schemas.microsoft.com/office/drawing/2014/main" id="{9FEFA7CA-37C6-49E6-85E4-5BAC93379471}"/>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21326292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4" name="Rectangle 3">
            <a:extLst>
              <a:ext uri="{FF2B5EF4-FFF2-40B4-BE49-F238E27FC236}">
                <a16:creationId xmlns:a16="http://schemas.microsoft.com/office/drawing/2014/main" id="{4DE45043-67A5-48E3-B27B-F9E54CE8DE6E}"/>
              </a:ext>
            </a:extLst>
          </p:cNvPr>
          <p:cNvSpPr>
            <a:spLocks noGrp="1" noChangeArrowheads="1"/>
          </p:cNvSpPr>
          <p:nvPr>
            <p:ph type="body" idx="1"/>
          </p:nvPr>
        </p:nvSpPr>
        <p:spPr/>
        <p:txBody>
          <a:bodyPr/>
          <a:lstStyle/>
          <a:p>
            <a:r>
              <a:rPr lang="zh-CN" altLang="en-US"/>
              <a:t>设置对</a:t>
            </a:r>
            <a:r>
              <a:rPr lang="en-US" altLang="zh-CN"/>
              <a:t>GRE</a:t>
            </a:r>
            <a:r>
              <a:rPr lang="zh-CN" altLang="en-US"/>
              <a:t>报文头进行校验是一个可选的操作步骤。如果设置了对</a:t>
            </a:r>
            <a:r>
              <a:rPr lang="en-US" altLang="zh-CN"/>
              <a:t>GRE</a:t>
            </a:r>
            <a:r>
              <a:rPr lang="zh-CN" altLang="en-US"/>
              <a:t>报文头进行校验，则发送端根据</a:t>
            </a:r>
            <a:r>
              <a:rPr lang="en-US" altLang="zh-CN"/>
              <a:t>GRE</a:t>
            </a:r>
            <a:r>
              <a:rPr lang="zh-CN" altLang="en-US"/>
              <a:t>报文头和净荷信息计算校验和，然后将包含校验和的报文转发到对端。接收端收到报文后，计算接收报文的校验和，并将该校验和与报文中的校验和进行比较。如果结果一致，那么它将会继续处理此报文，否则将其丢弃。如果本端配置了校验和，但是对端没有配置校验和，那么本端不会对接收的报文进行校验和验证。</a:t>
            </a:r>
          </a:p>
          <a:p>
            <a:r>
              <a:rPr lang="zh-CN" altLang="en-US"/>
              <a:t>设置</a:t>
            </a:r>
            <a:r>
              <a:rPr lang="en-US" altLang="zh-CN"/>
              <a:t>GRE</a:t>
            </a:r>
            <a:r>
              <a:rPr lang="zh-CN" altLang="en-US"/>
              <a:t>报文头的关键字也是一个可选的操作步骤。如果设置了</a:t>
            </a:r>
            <a:r>
              <a:rPr lang="en-US" altLang="zh-CN"/>
              <a:t>GRE</a:t>
            </a:r>
            <a:r>
              <a:rPr lang="zh-CN" altLang="en-US"/>
              <a:t>报文头中的</a:t>
            </a:r>
            <a:r>
              <a:rPr lang="en-US" altLang="zh-CN"/>
              <a:t>KEY</a:t>
            </a:r>
            <a:r>
              <a:rPr lang="zh-CN" altLang="en-US"/>
              <a:t>字段，接收端将会检查接收的</a:t>
            </a:r>
            <a:r>
              <a:rPr lang="en-US" altLang="zh-CN"/>
              <a:t>GRE</a:t>
            </a:r>
            <a:r>
              <a:rPr lang="zh-CN" altLang="en-US"/>
              <a:t>报文头的关键字，如果与本端配置的关键字完全相同，表明验证成功，接受该报文，否则丢弃该报文。</a:t>
            </a:r>
          </a:p>
        </p:txBody>
      </p:sp>
      <p:sp>
        <p:nvSpPr>
          <p:cNvPr id="10" name="幻灯片图像占位符 9">
            <a:extLst>
              <a:ext uri="{FF2B5EF4-FFF2-40B4-BE49-F238E27FC236}">
                <a16:creationId xmlns:a16="http://schemas.microsoft.com/office/drawing/2014/main" id="{D286950F-EE98-45FC-A0C1-CEB500EC882F}"/>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9155495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a:t>命令含义：</a:t>
            </a:r>
            <a:endParaRPr lang="en-US" altLang="zh-CN"/>
          </a:p>
          <a:p>
            <a:pPr lvl="1"/>
            <a:r>
              <a:rPr lang="en-US" altLang="zh-CN"/>
              <a:t>interface tunnel</a:t>
            </a:r>
            <a:r>
              <a:rPr lang="zh-CN" altLang="en-US"/>
              <a:t>命令用来创建一个</a:t>
            </a:r>
            <a:r>
              <a:rPr lang="en-US" altLang="zh-CN"/>
              <a:t>Tunnel</a:t>
            </a:r>
            <a:r>
              <a:rPr lang="zh-CN" altLang="en-US"/>
              <a:t>接口，并进入该</a:t>
            </a:r>
            <a:r>
              <a:rPr lang="en-US" altLang="zh-CN"/>
              <a:t>Tunnel</a:t>
            </a:r>
            <a:r>
              <a:rPr lang="zh-CN" altLang="en-US"/>
              <a:t>接口视图。</a:t>
            </a:r>
            <a:endParaRPr lang="en-US" altLang="zh-CN"/>
          </a:p>
          <a:p>
            <a:pPr lvl="1"/>
            <a:r>
              <a:rPr lang="it-IT" altLang="zh-CN"/>
              <a:t>tunnel-protocol </a:t>
            </a:r>
            <a:r>
              <a:rPr lang="en-US" altLang="zh-CN"/>
              <a:t>gre</a:t>
            </a:r>
            <a:r>
              <a:rPr lang="zh-CN" altLang="en-US"/>
              <a:t>指定</a:t>
            </a:r>
            <a:r>
              <a:rPr lang="en-US" altLang="zh-CN"/>
              <a:t>Tunnel</a:t>
            </a:r>
            <a:r>
              <a:rPr lang="zh-CN" altLang="en-US"/>
              <a:t>为手动隧道模式。</a:t>
            </a:r>
          </a:p>
          <a:p>
            <a:pPr lvl="1"/>
            <a:r>
              <a:rPr lang="en-US" altLang="zh-CN"/>
              <a:t>source { ipv4-address | interface-type interface-number }</a:t>
            </a:r>
            <a:r>
              <a:rPr lang="zh-CN" altLang="en-US"/>
              <a:t>指定</a:t>
            </a:r>
            <a:r>
              <a:rPr lang="en-US" altLang="zh-CN"/>
              <a:t>Tunnel</a:t>
            </a:r>
            <a:r>
              <a:rPr lang="zh-CN" altLang="en-US"/>
              <a:t>的源接口。</a:t>
            </a:r>
          </a:p>
          <a:p>
            <a:pPr lvl="1"/>
            <a:r>
              <a:rPr lang="en-US" altLang="zh-CN"/>
              <a:t>destination { ipv4-address }</a:t>
            </a:r>
            <a:r>
              <a:rPr lang="zh-CN" altLang="en-US"/>
              <a:t>指定</a:t>
            </a:r>
            <a:r>
              <a:rPr lang="en-US" altLang="zh-CN"/>
              <a:t>Tunnel</a:t>
            </a:r>
            <a:r>
              <a:rPr lang="zh-CN" altLang="en-US"/>
              <a:t>的目的接口。</a:t>
            </a:r>
            <a:endParaRPr lang="en-US" altLang="zh-CN"/>
          </a:p>
          <a:p>
            <a:pPr lvl="1"/>
            <a:r>
              <a:rPr lang="en-US" altLang="zh-CN"/>
              <a:t>ipv6 address { ipv6-address prefix-length }</a:t>
            </a:r>
            <a:r>
              <a:rPr lang="zh-CN" altLang="en-US"/>
              <a:t>设置</a:t>
            </a:r>
            <a:r>
              <a:rPr lang="en-US" altLang="zh-CN"/>
              <a:t>Tunnel</a:t>
            </a:r>
            <a:r>
              <a:rPr lang="zh-CN" altLang="en-US"/>
              <a:t>接口的</a:t>
            </a:r>
            <a:r>
              <a:rPr lang="en-US" altLang="zh-CN"/>
              <a:t>IPv6</a:t>
            </a:r>
            <a:r>
              <a:rPr lang="zh-CN" altLang="en-US"/>
              <a:t>地址。</a:t>
            </a:r>
            <a:endParaRPr lang="en-US" altLang="zh-CN" dirty="0"/>
          </a:p>
        </p:txBody>
      </p:sp>
      <p:sp>
        <p:nvSpPr>
          <p:cNvPr id="7" name="幻灯片图像占位符 6">
            <a:extLst>
              <a:ext uri="{FF2B5EF4-FFF2-40B4-BE49-F238E27FC236}">
                <a16:creationId xmlns:a16="http://schemas.microsoft.com/office/drawing/2014/main" id="{86D9BD7A-E7FF-494A-9353-A40D817AF616}"/>
              </a:ext>
            </a:extLst>
          </p:cNvPr>
          <p:cNvSpPr>
            <a:spLocks noGrp="1" noRot="1" noChangeAspect="1"/>
          </p:cNvSpPr>
          <p:nvPr>
            <p:ph type="sldImg"/>
          </p:nvPr>
        </p:nvSpPr>
        <p:spPr>
          <a:xfrm>
            <a:off x="376238" y="768350"/>
            <a:ext cx="6346825" cy="3570288"/>
          </a:xfrm>
        </p:spPr>
      </p:sp>
    </p:spTree>
    <p:extLst>
      <p:ext uri="{BB962C8B-B14F-4D97-AF65-F5344CB8AC3E}">
        <p14:creationId xmlns:p14="http://schemas.microsoft.com/office/powerpoint/2010/main" val="37806753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50120369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6653836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a:extLst>
              <a:ext uri="{FF2B5EF4-FFF2-40B4-BE49-F238E27FC236}">
                <a16:creationId xmlns:a16="http://schemas.microsoft.com/office/drawing/2014/main" id="{1263FD52-E36F-4CF9-8F41-6F8F271E427B}"/>
              </a:ext>
            </a:extLst>
          </p:cNvPr>
          <p:cNvSpPr>
            <a:spLocks noGrp="1" noRot="1" noChangeAspect="1"/>
          </p:cNvSpPr>
          <p:nvPr>
            <p:ph type="sldImg"/>
          </p:nvPr>
        </p:nvSpPr>
        <p:spPr>
          <a:xfrm>
            <a:off x="376238" y="768350"/>
            <a:ext cx="6346825" cy="3570288"/>
          </a:xfrm>
        </p:spPr>
      </p:sp>
      <p:sp>
        <p:nvSpPr>
          <p:cNvPr id="5" name="备注占位符 4">
            <a:extLst>
              <a:ext uri="{FF2B5EF4-FFF2-40B4-BE49-F238E27FC236}">
                <a16:creationId xmlns:a16="http://schemas.microsoft.com/office/drawing/2014/main" id="{7ACEDAE6-38DD-42BD-A0B1-21AB03C81E8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83989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8CBFC1F-90F2-4A88-941A-FEE67D5CA9E5}"/>
              </a:ext>
            </a:extLst>
          </p:cNvPr>
          <p:cNvSpPr>
            <a:spLocks noGrp="1" noRot="1" noChangeAspect="1"/>
          </p:cNvSpPr>
          <p:nvPr>
            <p:ph type="sldImg"/>
          </p:nvPr>
        </p:nvSpPr>
        <p:spPr>
          <a:xfrm>
            <a:off x="376238" y="768350"/>
            <a:ext cx="6346825" cy="3570288"/>
          </a:xfrm>
        </p:spPr>
      </p:sp>
      <p:sp>
        <p:nvSpPr>
          <p:cNvPr id="3" name="备注占位符 2">
            <a:extLst>
              <a:ext uri="{FF2B5EF4-FFF2-40B4-BE49-F238E27FC236}">
                <a16:creationId xmlns:a16="http://schemas.microsoft.com/office/drawing/2014/main" id="{387FCA14-715D-4262-8ADE-D64F3630C2F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651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40189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6238" y="768350"/>
            <a:ext cx="6346825" cy="35702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4723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400923462"/>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课程版本</a:t>
                      </a:r>
                      <a:endPar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3487144798"/>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j-ea"/>
                <a:ea typeface="+mj-ea"/>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微软雅黑" panose="020B0503020204020204" pitchFamily="34" charset="-122"/>
                <a:ea typeface="微软雅黑" panose="020B0503020204020204" pitchFamily="34" charset="-122"/>
              </a:defRPr>
            </a:lvl1pPr>
          </a:lstStyle>
          <a:p>
            <a:pPr lvl="0"/>
            <a:r>
              <a:rPr lang="zh-CN" altLang="en-US" dirty="0"/>
              <a:t>优化</a:t>
            </a:r>
          </a:p>
        </p:txBody>
      </p:sp>
    </p:spTree>
  </p:cSld>
  <p:clrMapOvr>
    <a:masterClrMapping/>
  </p:clrMapOvr>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lgn="just">
              <a:buSzPct val="100000"/>
              <a:buFont typeface="+mj-lt"/>
              <a:buAutoNum type="alphaUcPeriod"/>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a:p>
            <a:pPr lvl="1"/>
            <a:endParaRPr lang="zh-CN" altLang="en-US" dirty="0"/>
          </a:p>
          <a:p>
            <a:pPr marL="457200" indent="-457200">
              <a:buSzPct val="100000"/>
              <a:buFont typeface="+mj-lt"/>
              <a:buAutoNum type="arabicPeriod"/>
            </a:pPr>
            <a:endParaRPr lang="en-US" altLang="zh-CN" dirty="0"/>
          </a:p>
          <a:p>
            <a:endParaRPr lang="zh-CN" altLang="en-US" dirty="0"/>
          </a:p>
        </p:txBody>
      </p:sp>
      <p:pic>
        <p:nvPicPr>
          <p:cNvPr id="6" name="Picture 4" descr="问题 copy">
            <a:extLst>
              <a:ext uri="{FF2B5EF4-FFF2-40B4-BE49-F238E27FC236}">
                <a16:creationId xmlns:a16="http://schemas.microsoft.com/office/drawing/2014/main" id="{A7B98D42-5F44-4A20-9EF6-FF5A1E326ACA}"/>
              </a:ext>
            </a:extLst>
          </p:cNvPr>
          <p:cNvPicPr>
            <a:picLocks noChangeAspect="1" noChangeArrowheads="1"/>
          </p:cNvPicPr>
          <p:nvPr userDrawn="1"/>
        </p:nvPicPr>
        <p:blipFill>
          <a:blip r:embed="rId2" cstate="print"/>
          <a:srcRect/>
          <a:stretch>
            <a:fillRect/>
          </a:stretch>
        </p:blipFill>
        <p:spPr bwMode="auto">
          <a:xfrm>
            <a:off x="979550" y="415675"/>
            <a:ext cx="615950"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5AF6123D-B191-48C9-9375-2C34FD0C85B3}"/>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思考题</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此版式用于每一节的总结</a:t>
            </a:r>
            <a:r>
              <a:rPr lang="en-US" altLang="zh-CN" dirty="0"/>
              <a:t>-201501</a:t>
            </a:r>
            <a:endParaRPr lang="zh-CN" altLang="en-US" dirty="0"/>
          </a:p>
        </p:txBody>
      </p:sp>
      <p:pic>
        <p:nvPicPr>
          <p:cNvPr id="6" name="Picture 8" descr="总结 copy">
            <a:extLst>
              <a:ext uri="{FF2B5EF4-FFF2-40B4-BE49-F238E27FC236}">
                <a16:creationId xmlns:a16="http://schemas.microsoft.com/office/drawing/2014/main" id="{66AB9E4D-5661-42EC-BDBA-1BCD79973B70}"/>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7" name="TextBox 10">
            <a:extLst>
              <a:ext uri="{FF2B5EF4-FFF2-40B4-BE49-F238E27FC236}">
                <a16:creationId xmlns:a16="http://schemas.microsoft.com/office/drawing/2014/main" id="{E187E84D-CF55-4DE7-B007-1DDD3194162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本节小结</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 name="Picture 8" descr="总结 copy">
            <a:extLst>
              <a:ext uri="{FF2B5EF4-FFF2-40B4-BE49-F238E27FC236}">
                <a16:creationId xmlns:a16="http://schemas.microsoft.com/office/drawing/2014/main" id="{3C67497D-F0E4-4A0D-9AA0-7356A6217319}"/>
              </a:ext>
            </a:extLst>
          </p:cNvPr>
          <p:cNvPicPr>
            <a:picLocks noChangeAspect="1" noChangeArrowheads="1"/>
          </p:cNvPicPr>
          <p:nvPr userDrawn="1"/>
        </p:nvPicPr>
        <p:blipFill>
          <a:blip r:embed="rId2" cstate="print"/>
          <a:srcRect/>
          <a:stretch>
            <a:fillRect/>
          </a:stretch>
        </p:blipFill>
        <p:spPr bwMode="auto">
          <a:xfrm>
            <a:off x="979550" y="415675"/>
            <a:ext cx="617538" cy="617537"/>
          </a:xfrm>
          <a:prstGeom prst="rect">
            <a:avLst/>
          </a:prstGeom>
          <a:noFill/>
          <a:ln w="9525">
            <a:noFill/>
            <a:miter lim="800000"/>
            <a:headEnd/>
            <a:tailEnd/>
          </a:ln>
        </p:spPr>
      </p:pic>
      <p:sp>
        <p:nvSpPr>
          <p:cNvPr id="8" name="TextBox 10">
            <a:extLst>
              <a:ext uri="{FF2B5EF4-FFF2-40B4-BE49-F238E27FC236}">
                <a16:creationId xmlns:a16="http://schemas.microsoft.com/office/drawing/2014/main" id="{24FF79AE-8F43-494A-9EFD-B2997124C17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本章总结</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vl1pPr>
            <a:lvl5pPr>
              <a:buNone/>
              <a:defRPr/>
            </a:lvl5pPr>
          </a:lstStyle>
          <a:p>
            <a:r>
              <a:rPr lang="zh-CN" altLang="en-US" dirty="0"/>
              <a:t>此版式用于提供给学员更多学习信息。</a:t>
            </a:r>
          </a:p>
        </p:txBody>
      </p:sp>
      <p:pic>
        <p:nvPicPr>
          <p:cNvPr id="7" name="Picture 19" descr="前言 copy">
            <a:extLst>
              <a:ext uri="{FF2B5EF4-FFF2-40B4-BE49-F238E27FC236}">
                <a16:creationId xmlns:a16="http://schemas.microsoft.com/office/drawing/2014/main" id="{96E39D07-8685-4500-9B2C-88296F21E0AC}"/>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8" name="TextBox 10">
            <a:extLst>
              <a:ext uri="{FF2B5EF4-FFF2-40B4-BE49-F238E27FC236}">
                <a16:creationId xmlns:a16="http://schemas.microsoft.com/office/drawing/2014/main" id="{1CE45B71-243A-4C38-84B4-A2CA99334E25}"/>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更多信息</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vl1pPr>
          </a:lstStyle>
          <a:p>
            <a:endParaRPr lang="zh-CN" altLang="en-US" dirty="0"/>
          </a:p>
        </p:txBody>
      </p:sp>
      <p:pic>
        <p:nvPicPr>
          <p:cNvPr id="5" name="Picture 19" descr="前言 copy">
            <a:extLst>
              <a:ext uri="{FF2B5EF4-FFF2-40B4-BE49-F238E27FC236}">
                <a16:creationId xmlns:a16="http://schemas.microsoft.com/office/drawing/2014/main" id="{4DFEBF03-22C8-4735-B4D5-61DDB493E106}"/>
              </a:ext>
            </a:extLst>
          </p:cNvPr>
          <p:cNvPicPr preferRelativeResize="0">
            <a:picLocks noChangeAspect="1" noChangeArrowheads="1"/>
          </p:cNvPicPr>
          <p:nvPr userDrawn="1"/>
        </p:nvPicPr>
        <p:blipFill>
          <a:blip r:embed="rId2" cstate="print"/>
          <a:srcRect/>
          <a:stretch>
            <a:fillRect/>
          </a:stretch>
        </p:blipFill>
        <p:spPr bwMode="auto">
          <a:xfrm>
            <a:off x="979550" y="415675"/>
            <a:ext cx="622300" cy="623887"/>
          </a:xfrm>
          <a:prstGeom prst="rect">
            <a:avLst/>
          </a:prstGeom>
          <a:noFill/>
          <a:ln w="9525">
            <a:noFill/>
            <a:miter lim="800000"/>
            <a:headEnd/>
            <a:tailEnd/>
          </a:ln>
        </p:spPr>
      </p:pic>
      <p:sp>
        <p:nvSpPr>
          <p:cNvPr id="7" name="TextBox 10">
            <a:extLst>
              <a:ext uri="{FF2B5EF4-FFF2-40B4-BE49-F238E27FC236}">
                <a16:creationId xmlns:a16="http://schemas.microsoft.com/office/drawing/2014/main" id="{67D92142-EE08-489C-AA2D-030FB70F89E2}"/>
              </a:ext>
            </a:extLst>
          </p:cNvPr>
          <p:cNvSpPr txBox="1"/>
          <p:nvPr userDrawn="1"/>
        </p:nvSpPr>
        <p:spPr bwMode="auto">
          <a:xfrm>
            <a:off x="1775521" y="440668"/>
            <a:ext cx="5400599"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学习推荐</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3" name="Text Box 9">
            <a:extLst>
              <a:ext uri="{FF2B5EF4-FFF2-40B4-BE49-F238E27FC236}">
                <a16:creationId xmlns:a16="http://schemas.microsoft.com/office/drawing/2014/main" id="{9D36E720-0E25-41AB-8346-B547D8B86001}"/>
              </a:ext>
            </a:extLst>
          </p:cNvPr>
          <p:cNvSpPr txBox="1">
            <a:spLocks noChangeArrowheads="1"/>
          </p:cNvSpPr>
          <p:nvPr userDrawn="1"/>
        </p:nvSpPr>
        <p:spPr bwMode="auto">
          <a:xfrm>
            <a:off x="4826327" y="3189288"/>
            <a:ext cx="2539347" cy="448455"/>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dirty="0">
                <a:solidFill>
                  <a:srgbClr val="666666"/>
                </a:solidFill>
                <a:latin typeface="Arial" pitchFamily="34" charset="0"/>
                <a:ea typeface="MS PGothic" pitchFamily="34" charset="-128"/>
                <a:sym typeface="FrutigerNext LT Regular" pitchFamily="34" charset="0"/>
              </a:rPr>
              <a:t>www.huawei.com</a:t>
            </a:r>
          </a:p>
        </p:txBody>
      </p:sp>
      <p:sp>
        <p:nvSpPr>
          <p:cNvPr id="4" name="Text Box 8">
            <a:extLst>
              <a:ext uri="{FF2B5EF4-FFF2-40B4-BE49-F238E27FC236}">
                <a16:creationId xmlns:a16="http://schemas.microsoft.com/office/drawing/2014/main" id="{11ED55EC-FD16-4B98-B04D-4605D3C0D784}"/>
              </a:ext>
            </a:extLst>
          </p:cNvPr>
          <p:cNvSpPr txBox="1">
            <a:spLocks noChangeArrowheads="1"/>
          </p:cNvSpPr>
          <p:nvPr userDrawn="1"/>
        </p:nvSpPr>
        <p:spPr bwMode="auto">
          <a:xfrm>
            <a:off x="5491092" y="2503488"/>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pic>
        <p:nvPicPr>
          <p:cNvPr id="5" name="Picture 7" descr="5">
            <a:extLst>
              <a:ext uri="{FF2B5EF4-FFF2-40B4-BE49-F238E27FC236}">
                <a16:creationId xmlns:a16="http://schemas.microsoft.com/office/drawing/2014/main" id="{97CBA8DB-94D7-4EC0-9F40-4E718A6A2341}"/>
              </a:ext>
            </a:extLst>
          </p:cNvPr>
          <p:cNvPicPr>
            <a:picLocks noChangeAspect="1" noChangeArrowheads="1"/>
          </p:cNvPicPr>
          <p:nvPr userDrawn="1"/>
        </p:nvPicPr>
        <p:blipFill>
          <a:blip r:embed="rId2" cstate="print"/>
          <a:srcRect/>
          <a:stretch>
            <a:fillRect/>
          </a:stretch>
        </p:blipFill>
        <p:spPr bwMode="auto">
          <a:xfrm>
            <a:off x="0" y="5943601"/>
            <a:ext cx="12192000" cy="931863"/>
          </a:xfrm>
          <a:prstGeom prst="rect">
            <a:avLst/>
          </a:prstGeom>
          <a:noFill/>
          <a:ln w="9525">
            <a:noFill/>
            <a:miter lim="800000"/>
            <a:headEnd/>
            <a:tailEnd/>
          </a:ln>
        </p:spPr>
      </p:pic>
    </p:spTree>
    <p:extLst>
      <p:ext uri="{BB962C8B-B14F-4D97-AF65-F5344CB8AC3E}">
        <p14:creationId xmlns:p14="http://schemas.microsoft.com/office/powerpoint/2010/main" val="8422732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54703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2018 </a:t>
            </a:r>
            <a:r>
              <a:rPr lang="zh-CN" altLang="en-US" sz="1200" b="0" dirty="0">
                <a:latin typeface="+mn-lt"/>
                <a:ea typeface="+mn-ea"/>
              </a:rPr>
              <a:t>华为技术有限公司</a:t>
            </a:r>
          </a:p>
        </p:txBody>
      </p:sp>
      <p:pic>
        <p:nvPicPr>
          <p:cNvPr id="8" name="图片 7">
            <a:extLst>
              <a:ext uri="{FF2B5EF4-FFF2-40B4-BE49-F238E27FC236}">
                <a16:creationId xmlns:a16="http://schemas.microsoft.com/office/drawing/2014/main" id="{674E87BC-2FB1-46C6-94AD-3FA338657A42}"/>
              </a:ext>
            </a:extLst>
          </p:cNvPr>
          <p:cNvPicPr>
            <a:picLocks noChangeAspect="1"/>
          </p:cNvPicPr>
          <p:nvPr userDrawn="1"/>
        </p:nvPicPr>
        <p:blipFill>
          <a:blip r:embed="rId3"/>
          <a:stretch>
            <a:fillRect/>
          </a:stretch>
        </p:blipFill>
        <p:spPr>
          <a:xfrm>
            <a:off x="0" y="782638"/>
            <a:ext cx="12192000" cy="3719908"/>
          </a:xfrm>
          <a:prstGeom prst="rect">
            <a:avLst/>
          </a:prstGeom>
        </p:spPr>
      </p:pic>
      <p:sp>
        <p:nvSpPr>
          <p:cNvPr id="1414185"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5828" y="4094164"/>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vl1pPr>
            <a:lvl5pPr>
              <a:buNone/>
              <a:defRPr/>
            </a:lvl5pPr>
          </a:lstStyle>
          <a:p>
            <a:pPr eaLnBrk="1" hangingPunct="1"/>
            <a:r>
              <a:rPr lang="zh-CN" altLang="en-US" dirty="0"/>
              <a:t>本章主要讲述</a:t>
            </a:r>
            <a:r>
              <a:rPr lang="en-US" altLang="zh-CN" dirty="0"/>
              <a:t>...</a:t>
            </a:r>
            <a:endParaRPr lang="zh-CN" altLang="en-US" dirty="0"/>
          </a:p>
        </p:txBody>
      </p:sp>
      <p:pic>
        <p:nvPicPr>
          <p:cNvPr id="5" name="Picture 4" descr="前言 copy">
            <a:extLst>
              <a:ext uri="{FF2B5EF4-FFF2-40B4-BE49-F238E27FC236}">
                <a16:creationId xmlns:a16="http://schemas.microsoft.com/office/drawing/2014/main" id="{68F7798A-9C96-4DD9-B4BE-8E04160DA5D2}"/>
              </a:ext>
            </a:extLst>
          </p:cNvPr>
          <p:cNvPicPr>
            <a:picLocks noChangeAspect="1" noChangeArrowheads="1"/>
          </p:cNvPicPr>
          <p:nvPr userDrawn="1"/>
        </p:nvPicPr>
        <p:blipFill>
          <a:blip r:embed="rId2" cstate="print"/>
          <a:srcRect/>
          <a:stretch>
            <a:fillRect/>
          </a:stretch>
        </p:blipFill>
        <p:spPr bwMode="auto">
          <a:xfrm>
            <a:off x="979550" y="424188"/>
            <a:ext cx="615950" cy="617537"/>
          </a:xfrm>
          <a:prstGeom prst="rect">
            <a:avLst/>
          </a:prstGeom>
          <a:noFill/>
          <a:ln w="9525">
            <a:noFill/>
            <a:miter lim="800000"/>
            <a:headEnd/>
            <a:tailEnd/>
          </a:ln>
        </p:spPr>
      </p:pic>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前言</a:t>
            </a:r>
          </a:p>
        </p:txBody>
      </p:sp>
    </p:spTree>
  </p:cSld>
  <p:clrMapOvr>
    <a:masterClrMapping/>
  </p:clrMapOvr>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微软雅黑" panose="020B0503020204020204" pitchFamily="34" charset="-122"/>
                <a:ea typeface="微软雅黑" panose="020B0503020204020204" pitchFamily="34" charset="-122"/>
              </a:defRPr>
            </a:lvl1pPr>
            <a:lvl2pPr algn="just" eaLnBrk="1" hangingPunct="1">
              <a:defRPr>
                <a:latin typeface="微软雅黑" panose="020B0503020204020204" pitchFamily="34" charset="-122"/>
                <a:ea typeface="微软雅黑" panose="020B0503020204020204" pitchFamily="34" charset="-122"/>
              </a:defRPr>
            </a:lvl2pPr>
            <a:lvl3pPr algn="just" eaLnBrk="1" hangingPunct="1">
              <a:defRPr>
                <a:latin typeface="微软雅黑" panose="020B0503020204020204" pitchFamily="34" charset="-122"/>
                <a:ea typeface="微软雅黑" panose="020B0503020204020204" pitchFamily="34" charset="-122"/>
              </a:defRPr>
            </a:lvl3pPr>
            <a:lvl4pPr algn="just" eaLnBrk="1" hangingPunct="1">
              <a:defRPr>
                <a:latin typeface="微软雅黑" panose="020B0503020204020204" pitchFamily="34" charset="-122"/>
                <a:ea typeface="微软雅黑" panose="020B0503020204020204" pitchFamily="34" charset="-122"/>
              </a:defRPr>
            </a:lvl4pPr>
            <a:lvl5pPr algn="just" eaLnBrk="1" hangingPunct="1">
              <a:defRPr>
                <a:latin typeface="微软雅黑" panose="020B0503020204020204" pitchFamily="34" charset="-122"/>
                <a:ea typeface="微软雅黑" panose="020B0503020204020204" pitchFamily="34" charset="-122"/>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7762BAFB-835F-4D24-A2FA-F5CB87D7D270}"/>
              </a:ext>
            </a:extLst>
          </p:cNvPr>
          <p:cNvPicPr>
            <a:picLocks noChangeAspect="1" noChangeArrowheads="1"/>
          </p:cNvPicPr>
          <p:nvPr userDrawn="1"/>
        </p:nvPicPr>
        <p:blipFill>
          <a:blip r:embed="rId2" cstate="print"/>
          <a:srcRect/>
          <a:stretch>
            <a:fillRect/>
          </a:stretch>
        </p:blipFill>
        <p:spPr bwMode="auto">
          <a:xfrm>
            <a:off x="973200" y="415675"/>
            <a:ext cx="622300" cy="623888"/>
          </a:xfrm>
          <a:prstGeom prst="rect">
            <a:avLst/>
          </a:prstGeom>
          <a:noFill/>
          <a:ln w="9525">
            <a:noFill/>
            <a:miter lim="800000"/>
            <a:headEnd/>
            <a:tailEnd/>
          </a:ln>
        </p:spPr>
      </p:pic>
      <p:sp>
        <p:nvSpPr>
          <p:cNvPr id="6" name="TextBox 10">
            <a:extLst>
              <a:ext uri="{FF2B5EF4-FFF2-40B4-BE49-F238E27FC236}">
                <a16:creationId xmlns:a16="http://schemas.microsoft.com/office/drawing/2014/main" id="{F55F8CC2-E849-4E11-B308-49CD54DC2F7C}"/>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目标</a:t>
            </a:r>
            <a:endParaRPr lang="en-US" altLang="zh-CN" sz="3500" dirty="0">
              <a:solidFill>
                <a:srgbClr val="990000"/>
              </a:solidFill>
              <a:latin typeface="+mj-lt"/>
              <a:ea typeface="+mj-ea"/>
              <a:cs typeface="Arial" pitchFamily="3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pic>
        <p:nvPicPr>
          <p:cNvPr id="5" name="Picture 18" descr="目录 copy">
            <a:extLst>
              <a:ext uri="{FF2B5EF4-FFF2-40B4-BE49-F238E27FC236}">
                <a16:creationId xmlns:a16="http://schemas.microsoft.com/office/drawing/2014/main" id="{2B1B693B-E291-46EA-98D5-35EC97F8C8CE}"/>
              </a:ext>
            </a:extLst>
          </p:cNvPr>
          <p:cNvPicPr>
            <a:picLocks noChangeAspect="1" noChangeArrowheads="1"/>
          </p:cNvPicPr>
          <p:nvPr userDrawn="1"/>
        </p:nvPicPr>
        <p:blipFill>
          <a:blip r:embed="rId2" cstate="print"/>
          <a:srcRect/>
          <a:stretch>
            <a:fillRect/>
          </a:stretch>
        </p:blipFill>
        <p:spPr bwMode="auto">
          <a:xfrm>
            <a:off x="979550" y="415675"/>
            <a:ext cx="620713" cy="622300"/>
          </a:xfrm>
          <a:prstGeom prst="rect">
            <a:avLst/>
          </a:prstGeom>
          <a:noFill/>
          <a:ln w="9525">
            <a:noFill/>
            <a:miter lim="800000"/>
            <a:headEnd/>
            <a:tailEnd/>
          </a:ln>
        </p:spPr>
      </p:pic>
      <p:sp>
        <p:nvSpPr>
          <p:cNvPr id="12" name="TextBox 10">
            <a:extLst>
              <a:ext uri="{FF2B5EF4-FFF2-40B4-BE49-F238E27FC236}">
                <a16:creationId xmlns:a16="http://schemas.microsoft.com/office/drawing/2014/main" id="{20B98358-2290-4967-8898-E7A36303E1AE}"/>
              </a:ext>
            </a:extLst>
          </p:cNvPr>
          <p:cNvSpPr txBox="1"/>
          <p:nvPr userDrawn="1"/>
        </p:nvSpPr>
        <p:spPr bwMode="auto">
          <a:xfrm>
            <a:off x="1775521" y="449181"/>
            <a:ext cx="3696411" cy="639559"/>
          </a:xfrm>
          <a:prstGeom prst="rect">
            <a:avLst/>
          </a:prstGeom>
          <a:noFill/>
          <a:ln w="9525">
            <a:noFill/>
            <a:miter lim="800000"/>
            <a:headEnd/>
            <a:tailEnd/>
          </a:ln>
        </p:spPr>
        <p:txBody>
          <a:bodyPr wrap="square" lIns="99980" tIns="49987" rIns="99980" bIns="49987" rtlCol="0" anchor="ctr">
            <a:spAutoFit/>
          </a:bodyPr>
          <a:lstStyle/>
          <a:p>
            <a:pPr algn="l" defTabSz="1001624" eaLnBrk="0" hangingPunct="0"/>
            <a:r>
              <a:rPr lang="zh-CN" altLang="en-US" sz="3500" dirty="0">
                <a:solidFill>
                  <a:srgbClr val="990000"/>
                </a:solidFill>
                <a:latin typeface="+mj-lt"/>
                <a:ea typeface="+mj-ea"/>
                <a:cs typeface="Arial" pitchFamily="34" charset="0"/>
              </a:rPr>
              <a:t>目录</a:t>
            </a:r>
            <a:endParaRPr lang="en-US" altLang="zh-CN" sz="3500" dirty="0">
              <a:solidFill>
                <a:srgbClr val="990000"/>
              </a:solidFill>
              <a:latin typeface="+mj-lt"/>
              <a:ea typeface="+mj-ea"/>
              <a:cs typeface="Arial" pitchFamily="34"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Picture 14" descr="目标 copy">
            <a:extLst>
              <a:ext uri="{FF2B5EF4-FFF2-40B4-BE49-F238E27FC236}">
                <a16:creationId xmlns:a16="http://schemas.microsoft.com/office/drawing/2014/main" id="{494581DE-2BBE-4BB4-A9F4-D8FA01070921}"/>
              </a:ext>
            </a:extLst>
          </p:cNvPr>
          <p:cNvPicPr>
            <a:picLocks noChangeAspect="1" noChangeArrowheads="1"/>
          </p:cNvPicPr>
          <p:nvPr userDrawn="1"/>
        </p:nvPicPr>
        <p:blipFill>
          <a:blip r:embed="rId2" cstate="print"/>
          <a:srcRect/>
          <a:stretch>
            <a:fillRect/>
          </a:stretch>
        </p:blipFill>
        <p:spPr bwMode="auto">
          <a:xfrm>
            <a:off x="979550" y="415675"/>
            <a:ext cx="622300" cy="623888"/>
          </a:xfrm>
          <a:prstGeom prst="rect">
            <a:avLst/>
          </a:prstGeom>
          <a:noFill/>
          <a:ln w="9525">
            <a:noFill/>
            <a:miter lim="800000"/>
            <a:headEnd/>
            <a:tailEnd/>
          </a:ln>
        </p:spPr>
      </p:pic>
      <p:sp>
        <p:nvSpPr>
          <p:cNvPr id="8" name="TextBox 10">
            <a:extLst>
              <a:ext uri="{FF2B5EF4-FFF2-40B4-BE49-F238E27FC236}">
                <a16:creationId xmlns:a16="http://schemas.microsoft.com/office/drawing/2014/main" id="{A5D844C3-5B53-43D5-B14B-8CFF0F5DFEFC}"/>
              </a:ext>
            </a:extLst>
          </p:cNvPr>
          <p:cNvSpPr txBox="1"/>
          <p:nvPr userDrawn="1"/>
        </p:nvSpPr>
        <p:spPr bwMode="auto">
          <a:xfrm>
            <a:off x="1775521" y="449181"/>
            <a:ext cx="9696814"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dirty="0">
                <a:solidFill>
                  <a:srgbClr val="990000"/>
                </a:solidFill>
                <a:latin typeface="+mj-lt"/>
                <a:ea typeface="+mj-ea"/>
                <a:cs typeface="Arial" pitchFamily="34" charset="0"/>
              </a:rPr>
              <a:t>本节概述和学习目标</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hasCustomPrompt="1"/>
          </p:nvPr>
        </p:nvSpPr>
        <p:spPr>
          <a:xfrm>
            <a:off x="912285" y="1233488"/>
            <a:ext cx="10560048" cy="4680000"/>
          </a:xfrm>
        </p:spPr>
        <p:txBody>
          <a:bodyPr/>
          <a:lstStyle>
            <a:lvl1pPr algn="just">
              <a:defRPr/>
            </a:lvl1pPr>
          </a:lstStyle>
          <a:p>
            <a:r>
              <a:rPr lang="zh-CN" altLang="en-US" dirty="0"/>
              <a:t>单击此处输入文字</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2C8A129-DD37-44CB-B437-ED62693AE892}"/>
              </a:ext>
            </a:extLst>
          </p:cNvPr>
          <p:cNvSpPr>
            <a:spLocks noGrp="1"/>
          </p:cNvSpPr>
          <p:nvPr>
            <p:ph type="title"/>
          </p:nvPr>
        </p:nvSpPr>
        <p:spPr>
          <a:xfrm>
            <a:off x="912286" y="292385"/>
            <a:ext cx="10560048" cy="868363"/>
          </a:xfrm>
        </p:spPr>
        <p:txBody>
          <a:bodyPr/>
          <a:lstStyle/>
          <a:p>
            <a:r>
              <a:rPr lang="zh-CN" altLang="en-US" dirty="0"/>
              <a:t>单击此处编辑母版标题样式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 name="图片 8">
            <a:extLst>
              <a:ext uri="{FF2B5EF4-FFF2-40B4-BE49-F238E27FC236}">
                <a16:creationId xmlns:a16="http://schemas.microsoft.com/office/drawing/2014/main" id="{3C5EF733-EAE7-4C3C-B05D-ADF02108C240}"/>
              </a:ext>
            </a:extLst>
          </p:cNvPr>
          <p:cNvPicPr>
            <a:picLocks/>
          </p:cNvPicPr>
          <p:nvPr userDrawn="1"/>
        </p:nvPicPr>
        <p:blipFill>
          <a:blip r:embed="rId17"/>
          <a:stretch>
            <a:fillRect/>
          </a:stretch>
        </p:blipFill>
        <p:spPr>
          <a:xfrm>
            <a:off x="0" y="6390000"/>
            <a:ext cx="12192000" cy="468000"/>
          </a:xfrm>
          <a:prstGeom prst="rect">
            <a:avLst/>
          </a:prstGeom>
        </p:spPr>
      </p:pic>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9408368" y="6500581"/>
            <a:ext cx="642667"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j-lt"/>
                <a:ea typeface="+mn-ea"/>
                <a:cs typeface="Arial" pitchFamily="34" charset="0"/>
              </a:rPr>
              <a:t>第</a:t>
            </a:r>
            <a:fld id="{2F2CF7F5-F178-4429-B6CA-28062DF31937}" type="slidenum">
              <a:rPr lang="en-US" altLang="zh-CN" sz="1200" smtClean="0">
                <a:latin typeface="+mj-lt"/>
                <a:ea typeface="+mn-ea"/>
                <a:cs typeface="Arial" pitchFamily="34" charset="0"/>
              </a:rPr>
              <a:pPr defTabSz="801668" eaLnBrk="0" fontAlgn="base" hangingPunct="0">
                <a:defRPr/>
              </a:pPr>
              <a:t>‹#›</a:t>
            </a:fld>
            <a:r>
              <a:rPr lang="zh-CN" altLang="en-US" sz="1200" dirty="0">
                <a:latin typeface="+mj-lt"/>
                <a:ea typeface="+mn-ea"/>
                <a:cs typeface="Arial" pitchFamily="34" charset="0"/>
              </a:rPr>
              <a:t>页</a:t>
            </a:r>
            <a:endParaRPr lang="en-US" altLang="zh-CN" sz="1200" dirty="0">
              <a:latin typeface="+mj-lt"/>
              <a:ea typeface="+mn-ea"/>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561462"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dirty="0">
                <a:latin typeface="+mn-lt"/>
                <a:ea typeface="+mn-ea"/>
                <a:cs typeface="Arial" pitchFamily="34" charset="0"/>
              </a:rPr>
              <a:t>版权所有</a:t>
            </a:r>
            <a:r>
              <a:rPr lang="en-US" altLang="zh-CN" sz="1200" dirty="0">
                <a:latin typeface="+mn-lt"/>
                <a:ea typeface="+mn-ea"/>
                <a:cs typeface="Arial" pitchFamily="34" charset="0"/>
              </a:rPr>
              <a:t>© 2018 </a:t>
            </a:r>
            <a:r>
              <a:rPr lang="zh-CN" altLang="en-US" sz="1200" dirty="0">
                <a:latin typeface="+mn-lt"/>
                <a:ea typeface="+mn-ea"/>
                <a:cs typeface="Arial" pitchFamily="34" charset="0"/>
              </a:rPr>
              <a:t>华为技术有限公司</a:t>
            </a:r>
          </a:p>
        </p:txBody>
      </p:sp>
      <p:pic>
        <p:nvPicPr>
          <p:cNvPr id="2" name="图片 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transition/>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微软雅黑" panose="020B0503020204020204" pitchFamily="34" charset="-122"/>
          <a:ea typeface="微软雅黑" panose="020B0503020204020204" pitchFamily="34" charset="-122"/>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微软雅黑" panose="020B0503020204020204" pitchFamily="34" charset="-122"/>
          <a:ea typeface="微软雅黑" panose="020B0503020204020204" pitchFamily="34" charset="-122"/>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微软雅黑" panose="020B0503020204020204" pitchFamily="34" charset="-122"/>
          <a:ea typeface="微软雅黑" panose="020B0503020204020204" pitchFamily="34" charset="-122"/>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微软雅黑" panose="020B0503020204020204" pitchFamily="34" charset="-122"/>
          <a:ea typeface="微软雅黑" panose="020B0503020204020204" pitchFamily="34" charset="-122"/>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微软雅黑" panose="020B0503020204020204" pitchFamily="34" charset="-122"/>
          <a:ea typeface="微软雅黑" panose="020B0503020204020204" pitchFamily="34" charset="-122"/>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0.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2.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3.png"/></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3.png"/></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0.png"/><Relationship Id="rId4" Type="http://schemas.openxmlformats.org/officeDocument/2006/relationships/image" Target="../media/image23.png"/></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9.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1.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24.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文本占位符 56">
            <a:extLst>
              <a:ext uri="{FF2B5EF4-FFF2-40B4-BE49-F238E27FC236}">
                <a16:creationId xmlns:a16="http://schemas.microsoft.com/office/drawing/2014/main" id="{309B3DA1-93DB-43CD-855B-81D983946436}"/>
              </a:ext>
            </a:extLst>
          </p:cNvPr>
          <p:cNvSpPr>
            <a:spLocks noGrp="1"/>
          </p:cNvSpPr>
          <p:nvPr>
            <p:ph type="body" sz="quarter" idx="17"/>
          </p:nvPr>
        </p:nvSpPr>
        <p:spPr/>
        <p:txBody>
          <a:bodyPr/>
          <a:lstStyle/>
          <a:p>
            <a:r>
              <a:rPr lang="en-US" altLang="zh-CN" dirty="0">
                <a:ea typeface="微软雅黑" panose="020B0503020204020204" pitchFamily="34" charset="-122"/>
              </a:rPr>
              <a:t>HCRSE103</a:t>
            </a:r>
            <a:endParaRPr lang="zh-CN" altLang="en-US" dirty="0">
              <a:ea typeface="微软雅黑" panose="020B0503020204020204" pitchFamily="34" charset="-122"/>
            </a:endParaRPr>
          </a:p>
        </p:txBody>
      </p:sp>
      <p:sp>
        <p:nvSpPr>
          <p:cNvPr id="58" name="文本占位符 57">
            <a:extLst>
              <a:ext uri="{FF2B5EF4-FFF2-40B4-BE49-F238E27FC236}">
                <a16:creationId xmlns:a16="http://schemas.microsoft.com/office/drawing/2014/main" id="{F7666343-0BDA-46FF-AE2B-67C3D679EC12}"/>
              </a:ext>
            </a:extLst>
          </p:cNvPr>
          <p:cNvSpPr>
            <a:spLocks noGrp="1"/>
          </p:cNvSpPr>
          <p:nvPr>
            <p:ph type="body" sz="quarter" idx="18"/>
          </p:nvPr>
        </p:nvSpPr>
        <p:spPr/>
        <p:txBody>
          <a:bodyPr/>
          <a:lstStyle/>
          <a:p>
            <a:r>
              <a:rPr lang="en-US" altLang="zh-CN" dirty="0">
                <a:ea typeface="微软雅黑" panose="020B0503020204020204" pitchFamily="34" charset="-122"/>
              </a:rPr>
              <a:t>RS</a:t>
            </a:r>
            <a:endParaRPr lang="zh-CN" altLang="en-US" dirty="0">
              <a:ea typeface="微软雅黑" panose="020B0503020204020204" pitchFamily="34" charset="-122"/>
            </a:endParaRPr>
          </a:p>
        </p:txBody>
      </p:sp>
      <p:sp>
        <p:nvSpPr>
          <p:cNvPr id="59" name="文本占位符 58">
            <a:extLst>
              <a:ext uri="{FF2B5EF4-FFF2-40B4-BE49-F238E27FC236}">
                <a16:creationId xmlns:a16="http://schemas.microsoft.com/office/drawing/2014/main" id="{B28B07B9-F9D8-4B1B-A500-9F68D09CAA0C}"/>
              </a:ext>
            </a:extLst>
          </p:cNvPr>
          <p:cNvSpPr>
            <a:spLocks noGrp="1"/>
          </p:cNvSpPr>
          <p:nvPr>
            <p:ph type="body" sz="quarter" idx="19"/>
          </p:nvPr>
        </p:nvSpPr>
        <p:spPr/>
        <p:txBody>
          <a:bodyPr/>
          <a:lstStyle/>
          <a:p>
            <a:r>
              <a:rPr lang="en-US" altLang="zh-CN" dirty="0">
                <a:ea typeface="微软雅黑" panose="020B0503020204020204" pitchFamily="34" charset="-122"/>
              </a:rPr>
              <a:t> </a:t>
            </a:r>
            <a:endParaRPr lang="zh-CN" altLang="en-US" dirty="0">
              <a:ea typeface="微软雅黑" panose="020B0503020204020204" pitchFamily="34" charset="-122"/>
            </a:endParaRPr>
          </a:p>
        </p:txBody>
      </p:sp>
      <p:sp>
        <p:nvSpPr>
          <p:cNvPr id="60" name="文本占位符 59">
            <a:extLst>
              <a:ext uri="{FF2B5EF4-FFF2-40B4-BE49-F238E27FC236}">
                <a16:creationId xmlns:a16="http://schemas.microsoft.com/office/drawing/2014/main" id="{921B5ADC-9FF1-4BEE-9FFE-5B3D1B92439E}"/>
              </a:ext>
            </a:extLst>
          </p:cNvPr>
          <p:cNvSpPr>
            <a:spLocks noGrp="1"/>
          </p:cNvSpPr>
          <p:nvPr>
            <p:ph type="body" sz="quarter" idx="20"/>
          </p:nvPr>
        </p:nvSpPr>
        <p:spPr/>
        <p:txBody>
          <a:bodyPr/>
          <a:lstStyle/>
          <a:p>
            <a:r>
              <a:rPr lang="en-US" altLang="zh-CN" dirty="0">
                <a:ea typeface="微软雅黑" panose="020B0503020204020204" pitchFamily="34" charset="-122"/>
              </a:rPr>
              <a:t>V3.0</a:t>
            </a:r>
            <a:endParaRPr lang="zh-CN" altLang="en-US" dirty="0">
              <a:ea typeface="微软雅黑" panose="020B0503020204020204" pitchFamily="34" charset="-122"/>
            </a:endParaRPr>
          </a:p>
        </p:txBody>
      </p:sp>
      <p:sp>
        <p:nvSpPr>
          <p:cNvPr id="3" name="文本占位符 2"/>
          <p:cNvSpPr>
            <a:spLocks noGrp="1"/>
          </p:cNvSpPr>
          <p:nvPr>
            <p:ph type="body" sz="quarter" idx="13"/>
          </p:nvPr>
        </p:nvSpPr>
        <p:spPr>
          <a:xfrm>
            <a:off x="1007435" y="3373862"/>
            <a:ext cx="3120347" cy="468052"/>
          </a:xfrm>
        </p:spPr>
        <p:txBody>
          <a:bodyPr/>
          <a:lstStyle/>
          <a:p>
            <a:r>
              <a:rPr lang="zh-CN" altLang="en-US" dirty="0"/>
              <a:t>姚贤斌</a:t>
            </a:r>
            <a:r>
              <a:rPr lang="en-US" altLang="zh-CN" dirty="0"/>
              <a:t>/ywx288536</a:t>
            </a:r>
            <a:endParaRPr lang="zh-CN" altLang="en-US" dirty="0"/>
          </a:p>
        </p:txBody>
      </p:sp>
      <p:sp>
        <p:nvSpPr>
          <p:cNvPr id="4" name="文本占位符 3"/>
          <p:cNvSpPr>
            <a:spLocks noGrp="1"/>
          </p:cNvSpPr>
          <p:nvPr>
            <p:ph type="body" sz="quarter" idx="14"/>
          </p:nvPr>
        </p:nvSpPr>
        <p:spPr/>
        <p:txBody>
          <a:bodyPr/>
          <a:lstStyle/>
          <a:p>
            <a:r>
              <a:rPr lang="en-US" altLang="zh-CN">
                <a:ea typeface="微软雅黑" panose="020B0503020204020204" pitchFamily="34" charset="-122"/>
              </a:rPr>
              <a:t>2018.08.22</a:t>
            </a:r>
            <a:endParaRPr lang="zh-CN" altLang="en-US" dirty="0">
              <a:ea typeface="微软雅黑" panose="020B0503020204020204" pitchFamily="34" charset="-122"/>
            </a:endParaRPr>
          </a:p>
        </p:txBody>
      </p:sp>
      <p:sp>
        <p:nvSpPr>
          <p:cNvPr id="5" name="文本占位符 4"/>
          <p:cNvSpPr>
            <a:spLocks noGrp="1"/>
          </p:cNvSpPr>
          <p:nvPr>
            <p:ph type="body" sz="quarter" idx="15"/>
          </p:nvPr>
        </p:nvSpPr>
        <p:spPr/>
        <p:txBody>
          <a:bodyPr/>
          <a:lstStyle/>
          <a:p>
            <a:r>
              <a:rPr lang="zh-CN" altLang="en-US" dirty="0"/>
              <a:t>刘鹏</a:t>
            </a:r>
            <a:r>
              <a:rPr lang="en-US" altLang="zh-CN" dirty="0"/>
              <a:t>/lwx529648</a:t>
            </a:r>
            <a:endParaRPr lang="zh-CN" altLang="en-US" dirty="0"/>
          </a:p>
        </p:txBody>
      </p:sp>
      <p:sp>
        <p:nvSpPr>
          <p:cNvPr id="6" name="文本占位符 5"/>
          <p:cNvSpPr>
            <a:spLocks noGrp="1"/>
          </p:cNvSpPr>
          <p:nvPr>
            <p:ph type="body" sz="quarter" idx="16"/>
          </p:nvPr>
        </p:nvSpPr>
        <p:spPr/>
        <p:txBody>
          <a:bodyPr/>
          <a:lstStyle/>
          <a:p>
            <a:r>
              <a:rPr lang="zh-CN" altLang="en-US">
                <a:ea typeface="微软雅黑" panose="020B0503020204020204" pitchFamily="34" charset="-122"/>
              </a:rPr>
              <a:t>新开发</a:t>
            </a:r>
            <a:endParaRPr lang="zh-CN" altLang="en-US" dirty="0">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dirty="0">
                <a:solidFill>
                  <a:schemeClr val="bg1">
                    <a:lumMod val="50000"/>
                  </a:schemeClr>
                </a:solidFill>
              </a:rPr>
              <a:t>IPv6</a:t>
            </a:r>
            <a:r>
              <a:rPr lang="zh-CN" altLang="en-US" dirty="0">
                <a:solidFill>
                  <a:schemeClr val="bg1">
                    <a:lumMod val="50000"/>
                  </a:schemeClr>
                </a:solidFill>
              </a:rPr>
              <a:t>产生的背景</a:t>
            </a:r>
            <a:endParaRPr lang="en-US" altLang="zh-CN" dirty="0">
              <a:solidFill>
                <a:schemeClr val="bg1">
                  <a:lumMod val="50000"/>
                </a:schemeClr>
              </a:solidFill>
            </a:endParaRPr>
          </a:p>
          <a:p>
            <a:r>
              <a:rPr lang="en-US" altLang="zh-CN" b="1" dirty="0"/>
              <a:t>IPv6</a:t>
            </a:r>
            <a:r>
              <a:rPr lang="zh-CN" altLang="en-US" b="1" dirty="0"/>
              <a:t>原理描述</a:t>
            </a:r>
            <a:endParaRPr lang="en-US" altLang="zh-CN" b="1" dirty="0"/>
          </a:p>
          <a:p>
            <a:pPr lvl="1">
              <a:buSzPct val="60000"/>
              <a:buFont typeface="Wingdings" panose="05000000000000000000" pitchFamily="2" charset="2"/>
              <a:buChar char="n"/>
            </a:pPr>
            <a:r>
              <a:rPr lang="en-US" altLang="zh-CN" b="1" dirty="0"/>
              <a:t>IPv6</a:t>
            </a:r>
            <a:r>
              <a:rPr lang="zh-CN" altLang="en-US" b="1" dirty="0"/>
              <a:t>报文格式</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地址分类</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基础协议</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过渡技术</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配置命令</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备考建议</a:t>
            </a:r>
          </a:p>
          <a:p>
            <a:endParaRPr lang="zh-CN" altLang="en-US" dirty="0"/>
          </a:p>
        </p:txBody>
      </p:sp>
    </p:spTree>
    <p:extLst>
      <p:ext uri="{BB962C8B-B14F-4D97-AF65-F5344CB8AC3E}">
        <p14:creationId xmlns:p14="http://schemas.microsoft.com/office/powerpoint/2010/main" val="113034690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a:t>IPv6</a:t>
            </a:r>
            <a:r>
              <a:rPr lang="zh-CN" altLang="en-US"/>
              <a:t>技术特点</a:t>
            </a:r>
            <a:endParaRPr lang="zh-CN" altLang="en-US" dirty="0"/>
          </a:p>
        </p:txBody>
      </p:sp>
      <p:sp>
        <p:nvSpPr>
          <p:cNvPr id="3" name="内容占位符 2">
            <a:extLst>
              <a:ext uri="{FF2B5EF4-FFF2-40B4-BE49-F238E27FC236}">
                <a16:creationId xmlns:a16="http://schemas.microsoft.com/office/drawing/2014/main" id="{DD52FEEC-72A3-4174-8683-9B58A0F140D4}"/>
              </a:ext>
            </a:extLst>
          </p:cNvPr>
          <p:cNvSpPr>
            <a:spLocks noGrp="1"/>
          </p:cNvSpPr>
          <p:nvPr>
            <p:ph type="body" sz="quarter" idx="10"/>
          </p:nvPr>
        </p:nvSpPr>
        <p:spPr/>
        <p:txBody>
          <a:bodyPr/>
          <a:lstStyle/>
          <a:p>
            <a:r>
              <a:rPr lang="zh-CN" altLang="en-US" dirty="0">
                <a:latin typeface="FrutigerNext LT Regular" panose="020B0503040504020204" pitchFamily="34" charset="0"/>
                <a:ea typeface="微软雅黑" panose="020B0503020204020204" pitchFamily="34" charset="-122"/>
              </a:rPr>
              <a:t>地址空间巨大。</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精简报文结构。</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实现自动配置和重新编址。</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支持层次化网络编址。</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支持端对端安全。</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更好的支持</a:t>
            </a:r>
            <a:r>
              <a:rPr lang="en-US" altLang="zh-CN" dirty="0">
                <a:latin typeface="FrutigerNext LT Regular" panose="020B0503040504020204" pitchFamily="34" charset="0"/>
                <a:ea typeface="微软雅黑" panose="020B0503020204020204" pitchFamily="34" charset="-122"/>
              </a:rPr>
              <a:t>QoS</a:t>
            </a:r>
            <a:r>
              <a:rPr lang="zh-CN" altLang="en-US" dirty="0">
                <a:latin typeface="FrutigerNext LT Regular" panose="020B0503040504020204" pitchFamily="34" charset="0"/>
                <a:ea typeface="微软雅黑" panose="020B0503020204020204" pitchFamily="34" charset="-122"/>
              </a:rPr>
              <a:t>。</a:t>
            </a:r>
            <a:endParaRPr lang="en-US" altLang="zh-CN" dirty="0">
              <a:latin typeface="FrutigerNext LT Regular" panose="020B0503040504020204" pitchFamily="34" charset="0"/>
              <a:ea typeface="微软雅黑" panose="020B0503020204020204" pitchFamily="34" charset="-122"/>
            </a:endParaRPr>
          </a:p>
          <a:p>
            <a:r>
              <a:rPr lang="zh-CN" altLang="en-US" dirty="0">
                <a:latin typeface="FrutigerNext LT Regular" panose="020B0503040504020204" pitchFamily="34" charset="0"/>
                <a:ea typeface="微软雅黑" panose="020B0503020204020204" pitchFamily="34" charset="-122"/>
              </a:rPr>
              <a:t>支持移动特性。</a:t>
            </a:r>
            <a:endParaRPr lang="en-US" altLang="zh-CN" dirty="0">
              <a:latin typeface="FrutigerNext LT Regular" panose="020B0503040504020204" pitchFamily="34" charset="0"/>
              <a:ea typeface="微软雅黑" panose="020B0503020204020204" pitchFamily="34" charset="-122"/>
            </a:endParaRPr>
          </a:p>
          <a:p>
            <a:pPr lvl="1"/>
            <a:endParaRPr lang="en-US" altLang="zh-CN" dirty="0">
              <a:latin typeface="FrutigerNext LT Regular" panose="020B0503040504020204" pitchFamily="34" charset="0"/>
              <a:ea typeface="微软雅黑" panose="020B0503020204020204" pitchFamily="34" charset="-122"/>
            </a:endParaRPr>
          </a:p>
          <a:p>
            <a:endParaRPr lang="zh-CN" altLang="en-US" dirty="0">
              <a:latin typeface="FrutigerNext LT Regular" panose="020B0503040504020204" pitchFamily="34" charset="0"/>
              <a:ea typeface="微软雅黑" panose="020B0503020204020204" pitchFamily="34" charset="-122"/>
            </a:endParaRPr>
          </a:p>
        </p:txBody>
      </p:sp>
    </p:spTree>
    <p:extLst>
      <p:ext uri="{BB962C8B-B14F-4D97-AF65-F5344CB8AC3E}">
        <p14:creationId xmlns:p14="http://schemas.microsoft.com/office/powerpoint/2010/main" val="404475984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7BA334D0-73BE-4270-BB5F-AE9377A741AB}"/>
              </a:ext>
            </a:extLst>
          </p:cNvPr>
          <p:cNvSpPr/>
          <p:nvPr/>
        </p:nvSpPr>
        <p:spPr bwMode="auto">
          <a:xfrm>
            <a:off x="8878538" y="4545126"/>
            <a:ext cx="2557589" cy="1728190"/>
          </a:xfrm>
          <a:prstGeom prst="roundRect">
            <a:avLst/>
          </a:prstGeom>
          <a:noFill/>
          <a:ln w="127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8" name="标题 1"/>
          <p:cNvSpPr>
            <a:spLocks noGrp="1"/>
          </p:cNvSpPr>
          <p:nvPr>
            <p:ph type="title"/>
          </p:nvPr>
        </p:nvSpPr>
        <p:spPr/>
        <p:txBody>
          <a:bodyPr/>
          <a:lstStyle/>
          <a:p>
            <a:r>
              <a:rPr lang="en-US" altLang="zh-CN"/>
              <a:t>IPv6</a:t>
            </a:r>
            <a:r>
              <a:rPr lang="zh-CN" altLang="en-US"/>
              <a:t>报文格式</a:t>
            </a:r>
            <a:r>
              <a:rPr lang="en-US" altLang="zh-CN"/>
              <a:t> - </a:t>
            </a:r>
            <a:r>
              <a:rPr lang="zh-CN" altLang="en-US"/>
              <a:t>基本报头</a:t>
            </a:r>
            <a:endParaRPr lang="zh-CN" altLang="en-US" dirty="0"/>
          </a:p>
        </p:txBody>
      </p:sp>
      <p:sp>
        <p:nvSpPr>
          <p:cNvPr id="4" name="文本占位符 3">
            <a:extLst>
              <a:ext uri="{FF2B5EF4-FFF2-40B4-BE49-F238E27FC236}">
                <a16:creationId xmlns:a16="http://schemas.microsoft.com/office/drawing/2014/main" id="{BC7C7551-60B3-4B06-96F0-66EE5F744388}"/>
              </a:ext>
            </a:extLst>
          </p:cNvPr>
          <p:cNvSpPr>
            <a:spLocks noGrp="1"/>
          </p:cNvSpPr>
          <p:nvPr>
            <p:ph type="body" sz="quarter" idx="10"/>
          </p:nvPr>
        </p:nvSpPr>
        <p:spPr/>
        <p:txBody>
          <a:bodyPr/>
          <a:lstStyle/>
          <a:p>
            <a:r>
              <a:rPr lang="en-US" altLang="zh-CN"/>
              <a:t>IPv6</a:t>
            </a:r>
            <a:r>
              <a:rPr lang="zh-CN" altLang="en-US"/>
              <a:t>报文格式</a:t>
            </a:r>
            <a:endParaRPr lang="en-US" altLang="zh-CN"/>
          </a:p>
          <a:p>
            <a:pPr lvl="1"/>
            <a:r>
              <a:rPr lang="en-US" altLang="zh-CN"/>
              <a:t>IPv6</a:t>
            </a:r>
            <a:r>
              <a:rPr lang="zh-CN" altLang="en-US"/>
              <a:t>基本报头、</a:t>
            </a:r>
            <a:r>
              <a:rPr lang="en-US" altLang="zh-CN"/>
              <a:t>IPv6</a:t>
            </a:r>
            <a:r>
              <a:rPr lang="zh-CN" altLang="en-US"/>
              <a:t>扩展报头以及上层协议数据单元；</a:t>
            </a:r>
            <a:endParaRPr lang="en-US" altLang="zh-CN"/>
          </a:p>
          <a:p>
            <a:pPr lvl="1"/>
            <a:r>
              <a:rPr lang="en-US" altLang="zh-CN"/>
              <a:t>IPv6</a:t>
            </a:r>
            <a:r>
              <a:rPr lang="zh-CN" altLang="en-US"/>
              <a:t>基本报头有</a:t>
            </a:r>
            <a:r>
              <a:rPr lang="en-US" altLang="zh-CN"/>
              <a:t>8</a:t>
            </a:r>
            <a:r>
              <a:rPr lang="zh-CN" altLang="en-US"/>
              <a:t>个字段，固定大小为</a:t>
            </a:r>
            <a:r>
              <a:rPr lang="en-US" altLang="zh-CN"/>
              <a:t>40</a:t>
            </a:r>
            <a:r>
              <a:rPr lang="zh-CN" altLang="en-US"/>
              <a:t>字节，每一个</a:t>
            </a:r>
            <a:r>
              <a:rPr lang="en-US" altLang="zh-CN"/>
              <a:t>IPv6</a:t>
            </a:r>
            <a:r>
              <a:rPr lang="zh-CN" altLang="en-US"/>
              <a:t>数据报都必须包含报头。</a:t>
            </a:r>
            <a:endParaRPr lang="en-US" altLang="zh-CN"/>
          </a:p>
          <a:p>
            <a:endParaRPr lang="zh-CN" altLang="en-US" dirty="0"/>
          </a:p>
        </p:txBody>
      </p:sp>
      <p:sp>
        <p:nvSpPr>
          <p:cNvPr id="25" name="任意多边形 24"/>
          <p:cNvSpPr/>
          <p:nvPr/>
        </p:nvSpPr>
        <p:spPr bwMode="auto">
          <a:xfrm rot="10800000">
            <a:off x="1135956" y="5350160"/>
            <a:ext cx="1168400" cy="419100"/>
          </a:xfrm>
          <a:custGeom>
            <a:avLst/>
            <a:gdLst>
              <a:gd name="connsiteX0" fmla="*/ 0 w 1168400"/>
              <a:gd name="connsiteY0" fmla="*/ 419100 h 419100"/>
              <a:gd name="connsiteX1" fmla="*/ 1168400 w 1168400"/>
              <a:gd name="connsiteY1" fmla="*/ 419100 h 419100"/>
              <a:gd name="connsiteX2" fmla="*/ 1168400 w 1168400"/>
              <a:gd name="connsiteY2" fmla="*/ 0 h 419100"/>
            </a:gdLst>
            <a:ahLst/>
            <a:cxnLst>
              <a:cxn ang="0">
                <a:pos x="connsiteX0" y="connsiteY0"/>
              </a:cxn>
              <a:cxn ang="0">
                <a:pos x="connsiteX1" y="connsiteY1"/>
              </a:cxn>
              <a:cxn ang="0">
                <a:pos x="connsiteX2" y="connsiteY2"/>
              </a:cxn>
            </a:cxnLst>
            <a:rect l="l" t="t" r="r" b="b"/>
            <a:pathLst>
              <a:path w="1168400" h="419100">
                <a:moveTo>
                  <a:pt x="0" y="419100"/>
                </a:moveTo>
                <a:lnTo>
                  <a:pt x="1168400" y="419100"/>
                </a:lnTo>
                <a:lnTo>
                  <a:pt x="1168400" y="0"/>
                </a:lnTo>
              </a:path>
            </a:pathLst>
          </a:cu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aphicFrame>
        <p:nvGraphicFramePr>
          <p:cNvPr id="21" name="Group 32">
            <a:extLst>
              <a:ext uri="{FF2B5EF4-FFF2-40B4-BE49-F238E27FC236}">
                <a16:creationId xmlns:a16="http://schemas.microsoft.com/office/drawing/2014/main" id="{DD87A9B2-A8BF-4E10-90C3-A22F9E416931}"/>
              </a:ext>
            </a:extLst>
          </p:cNvPr>
          <p:cNvGraphicFramePr>
            <a:graphicFrameLocks/>
          </p:cNvGraphicFramePr>
          <p:nvPr>
            <p:extLst>
              <p:ext uri="{D42A27DB-BD31-4B8C-83A1-F6EECF244321}">
                <p14:modId xmlns:p14="http://schemas.microsoft.com/office/powerpoint/2010/main" val="4123277182"/>
              </p:ext>
            </p:extLst>
          </p:nvPr>
        </p:nvGraphicFramePr>
        <p:xfrm>
          <a:off x="2567608" y="3120115"/>
          <a:ext cx="5713412" cy="2145768"/>
        </p:xfrm>
        <a:graphic>
          <a:graphicData uri="http://schemas.openxmlformats.org/drawingml/2006/table">
            <a:tbl>
              <a:tblPr/>
              <a:tblGrid>
                <a:gridCol w="1001712">
                  <a:extLst>
                    <a:ext uri="{9D8B030D-6E8A-4147-A177-3AD203B41FA5}">
                      <a16:colId xmlns:a16="http://schemas.microsoft.com/office/drawing/2014/main" val="20000"/>
                    </a:ext>
                  </a:extLst>
                </a:gridCol>
                <a:gridCol w="1325563">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379537">
                  <a:extLst>
                    <a:ext uri="{9D8B030D-6E8A-4147-A177-3AD203B41FA5}">
                      <a16:colId xmlns:a16="http://schemas.microsoft.com/office/drawing/2014/main" val="20003"/>
                    </a:ext>
                  </a:extLst>
                </a:gridCol>
                <a:gridCol w="1549400">
                  <a:extLst>
                    <a:ext uri="{9D8B030D-6E8A-4147-A177-3AD203B41FA5}">
                      <a16:colId xmlns:a16="http://schemas.microsoft.com/office/drawing/2014/main" val="20004"/>
                    </a:ext>
                  </a:extLst>
                </a:gridCol>
              </a:tblGrid>
              <a:tr h="347712">
                <a:tc>
                  <a:txBody>
                    <a:bodyPr/>
                    <a:lstStyle/>
                    <a:p>
                      <a:pPr marL="0" marR="0" lvl="0" indent="0" algn="ctr" defTabSz="784225" rtl="0" eaLnBrk="1" fontAlgn="base" latinLnBrk="0" hangingPunct="1">
                        <a:lnSpc>
                          <a:spcPct val="9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Version</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ctr" defTabSz="784225" rtl="0" eaLnBrk="1" fontAlgn="base" latinLnBrk="0" hangingPunct="1">
                        <a:lnSpc>
                          <a:spcPct val="9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Traffic Class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gridSpan="3">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Flow Label</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47712">
                <a:tc gridSpan="3">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Payload Length</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Next Header</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Hop Limit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504298">
                <a:tc gridSpan="5">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Source Address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504056">
                <a:tc gridSpan="5">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Destination Address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cxnSp>
        <p:nvCxnSpPr>
          <p:cNvPr id="33" name="直接连接符 32">
            <a:extLst>
              <a:ext uri="{FF2B5EF4-FFF2-40B4-BE49-F238E27FC236}">
                <a16:creationId xmlns:a16="http://schemas.microsoft.com/office/drawing/2014/main" id="{509843C2-0402-469D-B438-89280BFE2E49}"/>
              </a:ext>
            </a:extLst>
          </p:cNvPr>
          <p:cNvCxnSpPr/>
          <p:nvPr/>
        </p:nvCxnSpPr>
        <p:spPr bwMode="auto">
          <a:xfrm>
            <a:off x="8231973" y="3120115"/>
            <a:ext cx="288000"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17F61A0A-CFCA-4704-B560-7ADA96D0F340}"/>
              </a:ext>
            </a:extLst>
          </p:cNvPr>
          <p:cNvCxnSpPr/>
          <p:nvPr/>
        </p:nvCxnSpPr>
        <p:spPr bwMode="auto">
          <a:xfrm>
            <a:off x="8292260" y="5265883"/>
            <a:ext cx="288000" cy="0"/>
          </a:xfrm>
          <a:prstGeom prst="line">
            <a:avLst/>
          </a:prstGeom>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3EE1276B-F08B-4655-8DF7-969FFC0DBB8D}"/>
              </a:ext>
            </a:extLst>
          </p:cNvPr>
          <p:cNvCxnSpPr/>
          <p:nvPr/>
        </p:nvCxnSpPr>
        <p:spPr bwMode="auto">
          <a:xfrm>
            <a:off x="8436260" y="3177200"/>
            <a:ext cx="0" cy="205200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44" name="矩形 43">
            <a:extLst>
              <a:ext uri="{FF2B5EF4-FFF2-40B4-BE49-F238E27FC236}">
                <a16:creationId xmlns:a16="http://schemas.microsoft.com/office/drawing/2014/main" id="{AD0ACF3B-F8FB-43BB-98E2-40210DC18632}"/>
              </a:ext>
            </a:extLst>
          </p:cNvPr>
          <p:cNvSpPr/>
          <p:nvPr/>
        </p:nvSpPr>
        <p:spPr bwMode="auto">
          <a:xfrm>
            <a:off x="8329971" y="3727861"/>
            <a:ext cx="1029669" cy="354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40</a:t>
            </a:r>
            <a:r>
              <a:rPr lang="zh-CN" altLang="en-US" sz="1400" dirty="0">
                <a:latin typeface="微软雅黑" panose="020B0503020204020204" pitchFamily="34" charset="-122"/>
                <a:ea typeface="微软雅黑" panose="020B0503020204020204" pitchFamily="34" charset="-122"/>
              </a:rPr>
              <a:t>字节</a:t>
            </a:r>
            <a:endParaRPr lang="en-US" altLang="zh-CN" sz="1400" dirty="0">
              <a:latin typeface="微软雅黑" panose="020B0503020204020204" pitchFamily="34" charset="-122"/>
              <a:ea typeface="微软雅黑" panose="020B0503020204020204" pitchFamily="34" charset="-122"/>
            </a:endParaRPr>
          </a:p>
          <a:p>
            <a:pPr algn="ctr"/>
            <a:r>
              <a:rPr lang="zh-CN" altLang="en-US" sz="1400" dirty="0">
                <a:latin typeface="微软雅黑" panose="020B0503020204020204" pitchFamily="34" charset="-122"/>
                <a:ea typeface="微软雅黑" panose="020B0503020204020204" pitchFamily="34" charset="-122"/>
              </a:rPr>
              <a:t>基本头部</a:t>
            </a:r>
          </a:p>
        </p:txBody>
      </p:sp>
      <p:sp>
        <p:nvSpPr>
          <p:cNvPr id="5" name="矩形 4">
            <a:extLst>
              <a:ext uri="{FF2B5EF4-FFF2-40B4-BE49-F238E27FC236}">
                <a16:creationId xmlns:a16="http://schemas.microsoft.com/office/drawing/2014/main" id="{AFEC5C61-13D3-464E-90E5-C4AAAB6BD1C8}"/>
              </a:ext>
            </a:extLst>
          </p:cNvPr>
          <p:cNvSpPr/>
          <p:nvPr/>
        </p:nvSpPr>
        <p:spPr bwMode="auto">
          <a:xfrm>
            <a:off x="9141726" y="5045521"/>
            <a:ext cx="432039" cy="15768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C398C26B-E16F-4002-B278-A64E85D401B4}"/>
              </a:ext>
            </a:extLst>
          </p:cNvPr>
          <p:cNvSpPr/>
          <p:nvPr/>
        </p:nvSpPr>
        <p:spPr bwMode="auto">
          <a:xfrm>
            <a:off x="9670050" y="5000106"/>
            <a:ext cx="1466510" cy="203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r>
              <a:rPr lang="zh-CN" altLang="en-US" sz="1400" dirty="0">
                <a:latin typeface="微软雅黑" panose="020B0503020204020204" pitchFamily="34" charset="-122"/>
                <a:ea typeface="微软雅黑" panose="020B0503020204020204" pitchFamily="34" charset="-122"/>
              </a:rPr>
              <a:t>名字</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位置变化</a:t>
            </a:r>
          </a:p>
        </p:txBody>
      </p:sp>
      <p:sp>
        <p:nvSpPr>
          <p:cNvPr id="47" name="矩形 46">
            <a:extLst>
              <a:ext uri="{FF2B5EF4-FFF2-40B4-BE49-F238E27FC236}">
                <a16:creationId xmlns:a16="http://schemas.microsoft.com/office/drawing/2014/main" id="{2F17129A-87B7-46B2-B616-72F21FC16E0F}"/>
              </a:ext>
            </a:extLst>
          </p:cNvPr>
          <p:cNvSpPr/>
          <p:nvPr/>
        </p:nvSpPr>
        <p:spPr bwMode="auto">
          <a:xfrm>
            <a:off x="9141726" y="5420826"/>
            <a:ext cx="432039" cy="15768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10708B1C-744A-4633-A300-65424C0E8E10}"/>
              </a:ext>
            </a:extLst>
          </p:cNvPr>
          <p:cNvSpPr/>
          <p:nvPr/>
        </p:nvSpPr>
        <p:spPr bwMode="auto">
          <a:xfrm>
            <a:off x="9670049" y="5375411"/>
            <a:ext cx="1609667" cy="209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r>
              <a:rPr lang="zh-CN" altLang="en-US" sz="1400" dirty="0">
                <a:latin typeface="微软雅黑" panose="020B0503020204020204" pitchFamily="34" charset="-122"/>
                <a:ea typeface="微软雅黑" panose="020B0503020204020204" pitchFamily="34" charset="-122"/>
              </a:rPr>
              <a:t>保留字段</a:t>
            </a:r>
          </a:p>
        </p:txBody>
      </p:sp>
      <p:sp>
        <p:nvSpPr>
          <p:cNvPr id="49" name="矩形 48">
            <a:extLst>
              <a:ext uri="{FF2B5EF4-FFF2-40B4-BE49-F238E27FC236}">
                <a16:creationId xmlns:a16="http://schemas.microsoft.com/office/drawing/2014/main" id="{95F97F8C-C94D-4C3D-A4CB-64D836B30EA3}"/>
              </a:ext>
            </a:extLst>
          </p:cNvPr>
          <p:cNvSpPr/>
          <p:nvPr/>
        </p:nvSpPr>
        <p:spPr bwMode="auto">
          <a:xfrm>
            <a:off x="9140228" y="5809798"/>
            <a:ext cx="432039" cy="15768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BDBF7477-94B9-40CF-9866-B60044FDBA16}"/>
              </a:ext>
            </a:extLst>
          </p:cNvPr>
          <p:cNvSpPr/>
          <p:nvPr/>
        </p:nvSpPr>
        <p:spPr bwMode="auto">
          <a:xfrm>
            <a:off x="9670048" y="5789233"/>
            <a:ext cx="1609667" cy="209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r>
              <a:rPr lang="zh-CN" altLang="en-US" sz="1400" dirty="0">
                <a:latin typeface="微软雅黑" panose="020B0503020204020204" pitchFamily="34" charset="-122"/>
                <a:ea typeface="微软雅黑" panose="020B0503020204020204" pitchFamily="34" charset="-122"/>
              </a:rPr>
              <a:t>新增字段</a:t>
            </a:r>
          </a:p>
        </p:txBody>
      </p:sp>
      <p:sp>
        <p:nvSpPr>
          <p:cNvPr id="7" name="文本框 6">
            <a:extLst>
              <a:ext uri="{FF2B5EF4-FFF2-40B4-BE49-F238E27FC236}">
                <a16:creationId xmlns:a16="http://schemas.microsoft.com/office/drawing/2014/main" id="{CBC78896-597B-48D8-AB60-2E5F5A8B0802}"/>
              </a:ext>
            </a:extLst>
          </p:cNvPr>
          <p:cNvSpPr txBox="1"/>
          <p:nvPr/>
        </p:nvSpPr>
        <p:spPr bwMode="auto">
          <a:xfrm>
            <a:off x="9120336" y="4588772"/>
            <a:ext cx="1764196"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000000"/>
                </a:solidFill>
                <a:latin typeface="微软雅黑" panose="020B0503020204020204" pitchFamily="34" charset="-122"/>
                <a:ea typeface="微软雅黑" panose="020B0503020204020204" pitchFamily="34" charset="-122"/>
                <a:cs typeface="Arial" pitchFamily="34" charset="0"/>
              </a:rPr>
              <a:t>与</a:t>
            </a:r>
            <a:r>
              <a:rPr lang="en-US" altLang="zh-CN" sz="1400" b="1" dirty="0">
                <a:solidFill>
                  <a:srgbClr val="000000"/>
                </a:solidFill>
                <a:latin typeface="微软雅黑" panose="020B0503020204020204" pitchFamily="34" charset="-122"/>
                <a:ea typeface="微软雅黑" panose="020B0503020204020204" pitchFamily="34" charset="-122"/>
                <a:cs typeface="Arial" pitchFamily="34" charset="0"/>
              </a:rPr>
              <a:t>IPv4</a:t>
            </a:r>
            <a:r>
              <a:rPr lang="zh-CN" altLang="en-US" sz="1400" b="1" dirty="0">
                <a:solidFill>
                  <a:srgbClr val="000000"/>
                </a:solidFill>
                <a:latin typeface="微软雅黑" panose="020B0503020204020204" pitchFamily="34" charset="-122"/>
                <a:ea typeface="微软雅黑" panose="020B0503020204020204" pitchFamily="34" charset="-122"/>
                <a:cs typeface="Arial" pitchFamily="34" charset="0"/>
              </a:rPr>
              <a:t>报头对比</a:t>
            </a:r>
          </a:p>
        </p:txBody>
      </p:sp>
    </p:spTree>
    <p:extLst>
      <p:ext uri="{BB962C8B-B14F-4D97-AF65-F5344CB8AC3E}">
        <p14:creationId xmlns:p14="http://schemas.microsoft.com/office/powerpoint/2010/main" val="24158154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 name="Group 32">
            <a:extLst>
              <a:ext uri="{FF2B5EF4-FFF2-40B4-BE49-F238E27FC236}">
                <a16:creationId xmlns:a16="http://schemas.microsoft.com/office/drawing/2014/main" id="{A9C1D5E5-0359-4AD2-B69B-F1C75D4B2784}"/>
              </a:ext>
            </a:extLst>
          </p:cNvPr>
          <p:cNvGraphicFramePr>
            <a:graphicFrameLocks/>
          </p:cNvGraphicFramePr>
          <p:nvPr>
            <p:extLst>
              <p:ext uri="{D42A27DB-BD31-4B8C-83A1-F6EECF244321}">
                <p14:modId xmlns:p14="http://schemas.microsoft.com/office/powerpoint/2010/main" val="2273571848"/>
              </p:ext>
            </p:extLst>
          </p:nvPr>
        </p:nvGraphicFramePr>
        <p:xfrm>
          <a:off x="1431046" y="2230320"/>
          <a:ext cx="5713412" cy="1824906"/>
        </p:xfrm>
        <a:graphic>
          <a:graphicData uri="http://schemas.openxmlformats.org/drawingml/2006/table">
            <a:tbl>
              <a:tblPr/>
              <a:tblGrid>
                <a:gridCol w="1001712">
                  <a:extLst>
                    <a:ext uri="{9D8B030D-6E8A-4147-A177-3AD203B41FA5}">
                      <a16:colId xmlns:a16="http://schemas.microsoft.com/office/drawing/2014/main" val="20000"/>
                    </a:ext>
                  </a:extLst>
                </a:gridCol>
                <a:gridCol w="1325563">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379537">
                  <a:extLst>
                    <a:ext uri="{9D8B030D-6E8A-4147-A177-3AD203B41FA5}">
                      <a16:colId xmlns:a16="http://schemas.microsoft.com/office/drawing/2014/main" val="20003"/>
                    </a:ext>
                  </a:extLst>
                </a:gridCol>
                <a:gridCol w="1549400">
                  <a:extLst>
                    <a:ext uri="{9D8B030D-6E8A-4147-A177-3AD203B41FA5}">
                      <a16:colId xmlns:a16="http://schemas.microsoft.com/office/drawing/2014/main" val="20004"/>
                    </a:ext>
                  </a:extLst>
                </a:gridCol>
              </a:tblGrid>
              <a:tr h="414258">
                <a:tc>
                  <a:txBody>
                    <a:bodyPr/>
                    <a:lstStyle/>
                    <a:p>
                      <a:pPr marL="0" marR="0" lvl="0" indent="0" algn="ctr" defTabSz="784225" rtl="0" eaLnBrk="1" fontAlgn="base" latinLnBrk="0" hangingPunct="1">
                        <a:lnSpc>
                          <a:spcPct val="9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Version</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784225" rtl="0" eaLnBrk="1" fontAlgn="base" latinLnBrk="0" hangingPunct="1">
                        <a:lnSpc>
                          <a:spcPct val="9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Traffic Class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gridSpan="3">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Flow Label</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14258">
                <a:tc gridSpan="3">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Payload Length</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Next Header</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0000"/>
                    </a:solidFill>
                  </a:tcPr>
                </a:tc>
                <a:tc>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Hop Limit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540163">
                <a:tc gridSpan="5">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Source Address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456227">
                <a:tc gridSpan="5">
                  <a:txBody>
                    <a:bodyPr/>
                    <a:lstStyle/>
                    <a:p>
                      <a:pPr marL="0" marR="0" lvl="0" indent="0" algn="ctr" defTabSz="784225"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Destination Address</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graphicFrame>
        <p:nvGraphicFramePr>
          <p:cNvPr id="3" name="表格 2">
            <a:extLst>
              <a:ext uri="{FF2B5EF4-FFF2-40B4-BE49-F238E27FC236}">
                <a16:creationId xmlns:a16="http://schemas.microsoft.com/office/drawing/2014/main" id="{1DC3ACF0-0032-48DB-BEAE-8E780202A535}"/>
              </a:ext>
            </a:extLst>
          </p:cNvPr>
          <p:cNvGraphicFramePr>
            <a:graphicFrameLocks noGrp="1"/>
          </p:cNvGraphicFramePr>
          <p:nvPr>
            <p:extLst>
              <p:ext uri="{D42A27DB-BD31-4B8C-83A1-F6EECF244321}">
                <p14:modId xmlns:p14="http://schemas.microsoft.com/office/powerpoint/2010/main" val="219757210"/>
              </p:ext>
            </p:extLst>
          </p:nvPr>
        </p:nvGraphicFramePr>
        <p:xfrm>
          <a:off x="1441488" y="4168585"/>
          <a:ext cx="5713412" cy="654432"/>
        </p:xfrm>
        <a:graphic>
          <a:graphicData uri="http://schemas.openxmlformats.org/drawingml/2006/table">
            <a:tbl>
              <a:tblPr/>
              <a:tblGrid>
                <a:gridCol w="5713412">
                  <a:extLst>
                    <a:ext uri="{9D8B030D-6E8A-4147-A177-3AD203B41FA5}">
                      <a16:colId xmlns:a16="http://schemas.microsoft.com/office/drawing/2014/main" val="3437709506"/>
                    </a:ext>
                  </a:extLst>
                </a:gridCol>
              </a:tblGrid>
              <a:tr h="313057">
                <a:tc>
                  <a:txBody>
                    <a:bodyPr/>
                    <a:lstStyle/>
                    <a:p>
                      <a:pPr marL="0" marR="0" lvl="0" indent="0" algn="l"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微软雅黑" pitchFamily="34" charset="-122"/>
                      </a:endParaRPr>
                    </a:p>
                    <a:p>
                      <a:pPr marL="0" marR="0" lvl="0" indent="0" algn="ctr"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微软雅黑" pitchFamily="34" charset="-122"/>
                        </a:rPr>
                        <a:t>扩展包头</a:t>
                      </a:r>
                      <a:r>
                        <a:rPr kumimoji="0" lang="en-US" altLang="zh-CN" sz="1600" b="0" i="0" u="none" strike="noStrike" cap="none" normalizeH="0" baseline="0" dirty="0">
                          <a:ln>
                            <a:noFill/>
                          </a:ln>
                          <a:solidFill>
                            <a:schemeClr val="tx1"/>
                          </a:solidFill>
                          <a:effectLst/>
                          <a:latin typeface="+mn-lt"/>
                          <a:ea typeface="微软雅黑" pitchFamily="34" charset="-122"/>
                        </a:rPr>
                        <a:t>#1</a:t>
                      </a:r>
                      <a:r>
                        <a:rPr kumimoji="0" lang="zh-CN" altLang="en-US" sz="1600" b="0" i="0" u="none" strike="noStrike" cap="none" normalizeH="0" baseline="0" dirty="0">
                          <a:ln>
                            <a:noFill/>
                          </a:ln>
                          <a:solidFill>
                            <a:schemeClr val="tx1"/>
                          </a:solidFill>
                          <a:effectLst/>
                          <a:latin typeface="+mn-lt"/>
                          <a:ea typeface="微软雅黑" pitchFamily="34" charset="-122"/>
                        </a:rPr>
                        <a:t>数据</a:t>
                      </a:r>
                      <a:endParaRPr kumimoji="0" lang="en-US" altLang="zh-CN" sz="1600" b="0" i="0" u="none" strike="noStrike" cap="none" normalizeH="0" baseline="0" dirty="0">
                        <a:ln>
                          <a:noFill/>
                        </a:ln>
                        <a:solidFill>
                          <a:schemeClr val="tx1"/>
                        </a:solidFill>
                        <a:effectLst/>
                        <a:latin typeface="+mn-lt"/>
                        <a:ea typeface="微软雅黑" pitchFamily="34"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42872622"/>
                  </a:ext>
                </a:extLst>
              </a:tr>
            </a:tbl>
          </a:graphicData>
        </a:graphic>
      </p:graphicFrame>
      <p:sp>
        <p:nvSpPr>
          <p:cNvPr id="38" name="标题 1"/>
          <p:cNvSpPr>
            <a:spLocks noGrp="1"/>
          </p:cNvSpPr>
          <p:nvPr>
            <p:ph type="title"/>
          </p:nvPr>
        </p:nvSpPr>
        <p:spPr/>
        <p:txBody>
          <a:bodyPr/>
          <a:lstStyle/>
          <a:p>
            <a:r>
              <a:rPr lang="en-US" altLang="zh-CN"/>
              <a:t>IPv6</a:t>
            </a:r>
            <a:r>
              <a:rPr lang="zh-CN" altLang="en-US"/>
              <a:t>报文格式</a:t>
            </a:r>
            <a:r>
              <a:rPr lang="en-US" altLang="zh-CN"/>
              <a:t> - </a:t>
            </a:r>
            <a:r>
              <a:rPr lang="zh-CN" altLang="en-US"/>
              <a:t>扩展报头</a:t>
            </a:r>
            <a:endParaRPr lang="zh-CN" altLang="en-US" dirty="0"/>
          </a:p>
        </p:txBody>
      </p:sp>
      <p:sp>
        <p:nvSpPr>
          <p:cNvPr id="13" name="文本占位符 12">
            <a:extLst>
              <a:ext uri="{FF2B5EF4-FFF2-40B4-BE49-F238E27FC236}">
                <a16:creationId xmlns:a16="http://schemas.microsoft.com/office/drawing/2014/main" id="{6BC6569A-BCF6-4108-9AC7-FD196340E4EA}"/>
              </a:ext>
            </a:extLst>
          </p:cNvPr>
          <p:cNvSpPr>
            <a:spLocks noGrp="1"/>
          </p:cNvSpPr>
          <p:nvPr>
            <p:ph type="body" sz="quarter" idx="10"/>
          </p:nvPr>
        </p:nvSpPr>
        <p:spPr/>
        <p:txBody>
          <a:bodyPr/>
          <a:lstStyle/>
          <a:p>
            <a:r>
              <a:rPr lang="zh-CN" altLang="en-US" dirty="0"/>
              <a:t>扩展报头是可选的，只有需要该扩展报头对应的功能时，数据的发送者才会添加相应扩展报头。</a:t>
            </a:r>
          </a:p>
        </p:txBody>
      </p:sp>
      <p:sp>
        <p:nvSpPr>
          <p:cNvPr id="34" name="任意多边形 33"/>
          <p:cNvSpPr/>
          <p:nvPr/>
        </p:nvSpPr>
        <p:spPr bwMode="auto">
          <a:xfrm rot="10800000">
            <a:off x="1516503" y="4895025"/>
            <a:ext cx="1168400" cy="419100"/>
          </a:xfrm>
          <a:custGeom>
            <a:avLst/>
            <a:gdLst>
              <a:gd name="connsiteX0" fmla="*/ 0 w 1168400"/>
              <a:gd name="connsiteY0" fmla="*/ 419100 h 419100"/>
              <a:gd name="connsiteX1" fmla="*/ 1168400 w 1168400"/>
              <a:gd name="connsiteY1" fmla="*/ 419100 h 419100"/>
              <a:gd name="connsiteX2" fmla="*/ 1168400 w 1168400"/>
              <a:gd name="connsiteY2" fmla="*/ 0 h 419100"/>
            </a:gdLst>
            <a:ahLst/>
            <a:cxnLst>
              <a:cxn ang="0">
                <a:pos x="connsiteX0" y="connsiteY0"/>
              </a:cxn>
              <a:cxn ang="0">
                <a:pos x="connsiteX1" y="connsiteY1"/>
              </a:cxn>
              <a:cxn ang="0">
                <a:pos x="connsiteX2" y="connsiteY2"/>
              </a:cxn>
            </a:cxnLst>
            <a:rect l="l" t="t" r="r" b="b"/>
            <a:pathLst>
              <a:path w="1168400" h="419100">
                <a:moveTo>
                  <a:pt x="0" y="419100"/>
                </a:moveTo>
                <a:lnTo>
                  <a:pt x="1168400" y="419100"/>
                </a:lnTo>
                <a:lnTo>
                  <a:pt x="1168400" y="0"/>
                </a:lnTo>
              </a:path>
            </a:pathLst>
          </a:cu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36" name="矩形 35"/>
          <p:cNvSpPr/>
          <p:nvPr/>
        </p:nvSpPr>
        <p:spPr bwMode="auto">
          <a:xfrm>
            <a:off x="1454672" y="4164453"/>
            <a:ext cx="1534816" cy="287996"/>
          </a:xfrm>
          <a:prstGeom prst="rect">
            <a:avLst/>
          </a:prstGeom>
          <a:solidFill>
            <a:srgbClr val="C00000"/>
          </a:solidFill>
          <a:ln>
            <a:noFill/>
          </a:ln>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600" dirty="0">
                <a:solidFill>
                  <a:schemeClr val="bg1"/>
                </a:solidFill>
                <a:latin typeface="微软雅黑" panose="020B0503020204020204" pitchFamily="34" charset="-122"/>
                <a:ea typeface="微软雅黑" panose="020B0503020204020204" pitchFamily="34" charset="-122"/>
              </a:rPr>
              <a:t>Next Header</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5213234" y="4186966"/>
            <a:ext cx="1998169" cy="29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Extension Head Data</a:t>
            </a:r>
            <a:endParaRPr lang="zh-CN" altLang="en-US" sz="1400" dirty="0">
              <a:latin typeface="微软雅黑" panose="020B0503020204020204" pitchFamily="34" charset="-122"/>
              <a:ea typeface="微软雅黑" panose="020B0503020204020204" pitchFamily="34" charset="-122"/>
            </a:endParaRPr>
          </a:p>
        </p:txBody>
      </p:sp>
      <p:cxnSp>
        <p:nvCxnSpPr>
          <p:cNvPr id="44" name="直接连接符 43"/>
          <p:cNvCxnSpPr/>
          <p:nvPr/>
        </p:nvCxnSpPr>
        <p:spPr bwMode="auto">
          <a:xfrm>
            <a:off x="7196627" y="4030929"/>
            <a:ext cx="216000" cy="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6" name="直接箭头连接符 45"/>
          <p:cNvCxnSpPr>
            <a:cxnSpLocks/>
          </p:cNvCxnSpPr>
          <p:nvPr/>
        </p:nvCxnSpPr>
        <p:spPr bwMode="auto">
          <a:xfrm flipH="1">
            <a:off x="1516502" y="3022817"/>
            <a:ext cx="2727798" cy="1076776"/>
          </a:xfrm>
          <a:prstGeom prst="straightConnector1">
            <a:avLst/>
          </a:prstGeom>
          <a:ln w="19050" cap="flat" cmpd="sng" algn="ctr">
            <a:solidFill>
              <a:srgbClr val="C00000"/>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47" name="直接连接符 46"/>
          <p:cNvCxnSpPr/>
          <p:nvPr/>
        </p:nvCxnSpPr>
        <p:spPr bwMode="auto">
          <a:xfrm>
            <a:off x="7335702" y="2230729"/>
            <a:ext cx="0" cy="176400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48" name="直接连接符 47"/>
          <p:cNvCxnSpPr>
            <a:cxnSpLocks/>
          </p:cNvCxnSpPr>
          <p:nvPr/>
        </p:nvCxnSpPr>
        <p:spPr bwMode="auto">
          <a:xfrm>
            <a:off x="7335702" y="4178416"/>
            <a:ext cx="0" cy="644601"/>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49" name="矩形 48"/>
          <p:cNvSpPr/>
          <p:nvPr/>
        </p:nvSpPr>
        <p:spPr bwMode="auto">
          <a:xfrm rot="5400000">
            <a:off x="7054283" y="2972440"/>
            <a:ext cx="839592" cy="268177"/>
          </a:xfrm>
          <a:prstGeom prst="rect">
            <a:avLst/>
          </a:prstGeom>
          <a:noFill/>
          <a:ln>
            <a:noFill/>
          </a:ln>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40</a:t>
            </a:r>
            <a:r>
              <a:rPr lang="zh-CN" altLang="en-US" sz="1400" dirty="0">
                <a:latin typeface="微软雅黑" panose="020B0503020204020204" pitchFamily="34" charset="-122"/>
                <a:ea typeface="微软雅黑" panose="020B0503020204020204" pitchFamily="34" charset="-122"/>
              </a:rPr>
              <a:t>字节</a:t>
            </a:r>
            <a:endParaRPr lang="en-US" altLang="zh-CN" sz="1400" dirty="0">
              <a:latin typeface="微软雅黑" panose="020B0503020204020204" pitchFamily="34" charset="-122"/>
              <a:ea typeface="微软雅黑" panose="020B0503020204020204" pitchFamily="34" charset="-122"/>
            </a:endParaRPr>
          </a:p>
        </p:txBody>
      </p:sp>
      <p:sp>
        <p:nvSpPr>
          <p:cNvPr id="50" name="矩形 49"/>
          <p:cNvSpPr/>
          <p:nvPr/>
        </p:nvSpPr>
        <p:spPr bwMode="auto">
          <a:xfrm rot="5400000">
            <a:off x="7147830" y="4362692"/>
            <a:ext cx="648000" cy="271688"/>
          </a:xfrm>
          <a:prstGeom prst="rect">
            <a:avLst/>
          </a:prstGeom>
          <a:noFill/>
          <a:ln w="9525" cap="flat" cmpd="sng" algn="ctr">
            <a:no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可变长</a:t>
            </a:r>
          </a:p>
        </p:txBody>
      </p:sp>
      <p:sp>
        <p:nvSpPr>
          <p:cNvPr id="59" name="任意多边形 58"/>
          <p:cNvSpPr/>
          <p:nvPr/>
        </p:nvSpPr>
        <p:spPr bwMode="auto">
          <a:xfrm>
            <a:off x="1029384" y="4244663"/>
            <a:ext cx="653689" cy="712267"/>
          </a:xfrm>
          <a:custGeom>
            <a:avLst/>
            <a:gdLst>
              <a:gd name="connsiteX0" fmla="*/ 355600 w 355600"/>
              <a:gd name="connsiteY0" fmla="*/ 0 h 478972"/>
              <a:gd name="connsiteX1" fmla="*/ 21771 w 355600"/>
              <a:gd name="connsiteY1" fmla="*/ 232229 h 478972"/>
              <a:gd name="connsiteX2" fmla="*/ 224971 w 355600"/>
              <a:gd name="connsiteY2" fmla="*/ 478972 h 478972"/>
            </a:gdLst>
            <a:ahLst/>
            <a:cxnLst>
              <a:cxn ang="0">
                <a:pos x="connsiteX0" y="connsiteY0"/>
              </a:cxn>
              <a:cxn ang="0">
                <a:pos x="connsiteX1" y="connsiteY1"/>
              </a:cxn>
              <a:cxn ang="0">
                <a:pos x="connsiteX2" y="connsiteY2"/>
              </a:cxn>
            </a:cxnLst>
            <a:rect l="l" t="t" r="r" b="b"/>
            <a:pathLst>
              <a:path w="355600" h="478972">
                <a:moveTo>
                  <a:pt x="355600" y="0"/>
                </a:moveTo>
                <a:cubicBezTo>
                  <a:pt x="199571" y="76200"/>
                  <a:pt x="43543" y="152400"/>
                  <a:pt x="21771" y="232229"/>
                </a:cubicBezTo>
                <a:cubicBezTo>
                  <a:pt x="0" y="312058"/>
                  <a:pt x="112485" y="395515"/>
                  <a:pt x="224971" y="478972"/>
                </a:cubicBezTo>
              </a:path>
            </a:pathLst>
          </a:custGeom>
          <a:ln w="19050" cap="flat" cmpd="sng" algn="ctr">
            <a:solidFill>
              <a:srgbClr val="C00000"/>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60" name="任意多边形 59"/>
          <p:cNvSpPr/>
          <p:nvPr/>
        </p:nvSpPr>
        <p:spPr bwMode="auto">
          <a:xfrm>
            <a:off x="2989660" y="4164453"/>
            <a:ext cx="2232000" cy="288000"/>
          </a:xfrm>
          <a:custGeom>
            <a:avLst/>
            <a:gdLst>
              <a:gd name="connsiteX0" fmla="*/ 0 w 1168400"/>
              <a:gd name="connsiteY0" fmla="*/ 419100 h 419100"/>
              <a:gd name="connsiteX1" fmla="*/ 1168400 w 1168400"/>
              <a:gd name="connsiteY1" fmla="*/ 419100 h 419100"/>
              <a:gd name="connsiteX2" fmla="*/ 1168400 w 1168400"/>
              <a:gd name="connsiteY2" fmla="*/ 0 h 419100"/>
            </a:gdLst>
            <a:ahLst/>
            <a:cxnLst>
              <a:cxn ang="0">
                <a:pos x="connsiteX0" y="connsiteY0"/>
              </a:cxn>
              <a:cxn ang="0">
                <a:pos x="connsiteX1" y="connsiteY1"/>
              </a:cxn>
              <a:cxn ang="0">
                <a:pos x="connsiteX2" y="connsiteY2"/>
              </a:cxn>
            </a:cxnLst>
            <a:rect l="l" t="t" r="r" b="b"/>
            <a:pathLst>
              <a:path w="1168400" h="419100">
                <a:moveTo>
                  <a:pt x="0" y="419100"/>
                </a:moveTo>
                <a:lnTo>
                  <a:pt x="1168400" y="419100"/>
                </a:lnTo>
                <a:lnTo>
                  <a:pt x="1168400" y="0"/>
                </a:lnTo>
              </a:path>
            </a:pathLst>
          </a:cu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63" name="矩形 62"/>
          <p:cNvSpPr/>
          <p:nvPr/>
        </p:nvSpPr>
        <p:spPr bwMode="auto">
          <a:xfrm>
            <a:off x="2773636" y="4191305"/>
            <a:ext cx="2633793" cy="29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Extension header length</a:t>
            </a:r>
            <a:endParaRPr lang="zh-CN" altLang="en-US" sz="1400" dirty="0">
              <a:latin typeface="微软雅黑" panose="020B0503020204020204" pitchFamily="34" charset="-122"/>
              <a:ea typeface="微软雅黑" panose="020B0503020204020204" pitchFamily="34" charset="-122"/>
            </a:endParaRPr>
          </a:p>
        </p:txBody>
      </p:sp>
      <p:graphicFrame>
        <p:nvGraphicFramePr>
          <p:cNvPr id="39" name="表格 38">
            <a:extLst>
              <a:ext uri="{FF2B5EF4-FFF2-40B4-BE49-F238E27FC236}">
                <a16:creationId xmlns:a16="http://schemas.microsoft.com/office/drawing/2014/main" id="{50372CF5-BD49-42E4-AB0F-1DFDD93E52D8}"/>
              </a:ext>
            </a:extLst>
          </p:cNvPr>
          <p:cNvGraphicFramePr>
            <a:graphicFrameLocks noGrp="1"/>
          </p:cNvGraphicFramePr>
          <p:nvPr>
            <p:extLst>
              <p:ext uri="{D42A27DB-BD31-4B8C-83A1-F6EECF244321}">
                <p14:modId xmlns:p14="http://schemas.microsoft.com/office/powerpoint/2010/main" val="1801873286"/>
              </p:ext>
            </p:extLst>
          </p:nvPr>
        </p:nvGraphicFramePr>
        <p:xfrm>
          <a:off x="1431046" y="4938550"/>
          <a:ext cx="5713412" cy="654432"/>
        </p:xfrm>
        <a:graphic>
          <a:graphicData uri="http://schemas.openxmlformats.org/drawingml/2006/table">
            <a:tbl>
              <a:tblPr/>
              <a:tblGrid>
                <a:gridCol w="5713412">
                  <a:extLst>
                    <a:ext uri="{9D8B030D-6E8A-4147-A177-3AD203B41FA5}">
                      <a16:colId xmlns:a16="http://schemas.microsoft.com/office/drawing/2014/main" val="3437709506"/>
                    </a:ext>
                  </a:extLst>
                </a:gridCol>
              </a:tblGrid>
              <a:tr h="313057">
                <a:tc>
                  <a:txBody>
                    <a:bodyPr/>
                    <a:lstStyle/>
                    <a:p>
                      <a:pPr marL="0" marR="0" lvl="0" indent="0" algn="l"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lt"/>
                        <a:ea typeface="微软雅黑" pitchFamily="34" charset="-122"/>
                      </a:endParaRPr>
                    </a:p>
                    <a:p>
                      <a:pPr marL="0" marR="0" lvl="0" indent="0" algn="ctr"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微软雅黑" pitchFamily="34" charset="-122"/>
                        </a:rPr>
                        <a:t>扩展包头</a:t>
                      </a:r>
                      <a:r>
                        <a:rPr kumimoji="0" lang="en-US" altLang="zh-CN" sz="1600" b="0" i="0" u="none" strike="noStrike" cap="none" normalizeH="0" baseline="0" dirty="0">
                          <a:ln>
                            <a:noFill/>
                          </a:ln>
                          <a:solidFill>
                            <a:schemeClr val="tx1"/>
                          </a:solidFill>
                          <a:effectLst/>
                          <a:latin typeface="+mn-lt"/>
                          <a:ea typeface="微软雅黑" pitchFamily="34" charset="-122"/>
                        </a:rPr>
                        <a:t>#1</a:t>
                      </a:r>
                      <a:r>
                        <a:rPr kumimoji="0" lang="zh-CN" altLang="en-US" sz="1600" b="0" i="0" u="none" strike="noStrike" cap="none" normalizeH="0" baseline="0" dirty="0">
                          <a:ln>
                            <a:noFill/>
                          </a:ln>
                          <a:solidFill>
                            <a:schemeClr val="tx1"/>
                          </a:solidFill>
                          <a:effectLst/>
                          <a:latin typeface="+mn-lt"/>
                          <a:ea typeface="微软雅黑" pitchFamily="34" charset="-122"/>
                        </a:rPr>
                        <a:t>数据</a:t>
                      </a:r>
                      <a:endParaRPr kumimoji="0" lang="en-US" altLang="zh-CN" sz="1600" b="0" i="0" u="none" strike="noStrike" cap="none" normalizeH="0" baseline="0" dirty="0">
                        <a:ln>
                          <a:noFill/>
                        </a:ln>
                        <a:solidFill>
                          <a:schemeClr val="tx1"/>
                        </a:solidFill>
                        <a:effectLst/>
                        <a:latin typeface="+mn-lt"/>
                        <a:ea typeface="微软雅黑" pitchFamily="34" charset="-122"/>
                      </a:endParaRP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42872622"/>
                  </a:ext>
                </a:extLst>
              </a:tr>
            </a:tbl>
          </a:graphicData>
        </a:graphic>
      </p:graphicFrame>
      <p:sp>
        <p:nvSpPr>
          <p:cNvPr id="41" name="矩形 40">
            <a:extLst>
              <a:ext uri="{FF2B5EF4-FFF2-40B4-BE49-F238E27FC236}">
                <a16:creationId xmlns:a16="http://schemas.microsoft.com/office/drawing/2014/main" id="{E6EA8BFE-01EF-443B-B967-0424EBE07A1A}"/>
              </a:ext>
            </a:extLst>
          </p:cNvPr>
          <p:cNvSpPr/>
          <p:nvPr/>
        </p:nvSpPr>
        <p:spPr bwMode="auto">
          <a:xfrm>
            <a:off x="1444230" y="4934418"/>
            <a:ext cx="1534816" cy="287996"/>
          </a:xfrm>
          <a:prstGeom prst="rect">
            <a:avLst/>
          </a:prstGeom>
          <a:solidFill>
            <a:srgbClr val="C00000"/>
          </a:solidFill>
          <a:ln>
            <a:noFill/>
          </a:ln>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600" dirty="0">
                <a:solidFill>
                  <a:schemeClr val="bg1"/>
                </a:solidFill>
                <a:latin typeface="微软雅黑" panose="020B0503020204020204" pitchFamily="34" charset="-122"/>
                <a:ea typeface="微软雅黑" panose="020B0503020204020204" pitchFamily="34" charset="-122"/>
              </a:rPr>
              <a:t>Next Header</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9806282C-56F4-4D4D-916B-BBE4FFA7F883}"/>
              </a:ext>
            </a:extLst>
          </p:cNvPr>
          <p:cNvSpPr/>
          <p:nvPr/>
        </p:nvSpPr>
        <p:spPr bwMode="auto">
          <a:xfrm>
            <a:off x="5202792" y="4956931"/>
            <a:ext cx="1998169" cy="29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Extension Head Data</a:t>
            </a:r>
            <a:endParaRPr lang="zh-CN" altLang="en-US" sz="1400" dirty="0">
              <a:latin typeface="微软雅黑" panose="020B0503020204020204" pitchFamily="34" charset="-122"/>
              <a:ea typeface="微软雅黑" panose="020B0503020204020204" pitchFamily="34" charset="-122"/>
            </a:endParaRPr>
          </a:p>
        </p:txBody>
      </p:sp>
      <p:sp>
        <p:nvSpPr>
          <p:cNvPr id="54" name="任意多边形 58">
            <a:extLst>
              <a:ext uri="{FF2B5EF4-FFF2-40B4-BE49-F238E27FC236}">
                <a16:creationId xmlns:a16="http://schemas.microsoft.com/office/drawing/2014/main" id="{F417B178-21B6-415F-8D3B-1CD46D4142EA}"/>
              </a:ext>
            </a:extLst>
          </p:cNvPr>
          <p:cNvSpPr/>
          <p:nvPr/>
        </p:nvSpPr>
        <p:spPr bwMode="auto">
          <a:xfrm>
            <a:off x="1018942" y="5014628"/>
            <a:ext cx="664131" cy="712267"/>
          </a:xfrm>
          <a:custGeom>
            <a:avLst/>
            <a:gdLst>
              <a:gd name="connsiteX0" fmla="*/ 355600 w 355600"/>
              <a:gd name="connsiteY0" fmla="*/ 0 h 478972"/>
              <a:gd name="connsiteX1" fmla="*/ 21771 w 355600"/>
              <a:gd name="connsiteY1" fmla="*/ 232229 h 478972"/>
              <a:gd name="connsiteX2" fmla="*/ 224971 w 355600"/>
              <a:gd name="connsiteY2" fmla="*/ 478972 h 478972"/>
            </a:gdLst>
            <a:ahLst/>
            <a:cxnLst>
              <a:cxn ang="0">
                <a:pos x="connsiteX0" y="connsiteY0"/>
              </a:cxn>
              <a:cxn ang="0">
                <a:pos x="connsiteX1" y="connsiteY1"/>
              </a:cxn>
              <a:cxn ang="0">
                <a:pos x="connsiteX2" y="connsiteY2"/>
              </a:cxn>
            </a:cxnLst>
            <a:rect l="l" t="t" r="r" b="b"/>
            <a:pathLst>
              <a:path w="355600" h="478972">
                <a:moveTo>
                  <a:pt x="355600" y="0"/>
                </a:moveTo>
                <a:cubicBezTo>
                  <a:pt x="199571" y="76200"/>
                  <a:pt x="43543" y="152400"/>
                  <a:pt x="21771" y="232229"/>
                </a:cubicBezTo>
                <a:cubicBezTo>
                  <a:pt x="0" y="312058"/>
                  <a:pt x="112485" y="395515"/>
                  <a:pt x="224971" y="478972"/>
                </a:cubicBezTo>
              </a:path>
            </a:pathLst>
          </a:custGeom>
          <a:ln w="19050" cap="flat" cmpd="sng" algn="ctr">
            <a:solidFill>
              <a:srgbClr val="C00000"/>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5" name="任意多边形 59">
            <a:extLst>
              <a:ext uri="{FF2B5EF4-FFF2-40B4-BE49-F238E27FC236}">
                <a16:creationId xmlns:a16="http://schemas.microsoft.com/office/drawing/2014/main" id="{BAD3D45D-E91D-4C50-94E0-E9A62A9AEBFF}"/>
              </a:ext>
            </a:extLst>
          </p:cNvPr>
          <p:cNvSpPr/>
          <p:nvPr/>
        </p:nvSpPr>
        <p:spPr bwMode="auto">
          <a:xfrm>
            <a:off x="2979218" y="4934418"/>
            <a:ext cx="2232000" cy="288000"/>
          </a:xfrm>
          <a:custGeom>
            <a:avLst/>
            <a:gdLst>
              <a:gd name="connsiteX0" fmla="*/ 0 w 1168400"/>
              <a:gd name="connsiteY0" fmla="*/ 419100 h 419100"/>
              <a:gd name="connsiteX1" fmla="*/ 1168400 w 1168400"/>
              <a:gd name="connsiteY1" fmla="*/ 419100 h 419100"/>
              <a:gd name="connsiteX2" fmla="*/ 1168400 w 1168400"/>
              <a:gd name="connsiteY2" fmla="*/ 0 h 419100"/>
            </a:gdLst>
            <a:ahLst/>
            <a:cxnLst>
              <a:cxn ang="0">
                <a:pos x="connsiteX0" y="connsiteY0"/>
              </a:cxn>
              <a:cxn ang="0">
                <a:pos x="connsiteX1" y="connsiteY1"/>
              </a:cxn>
              <a:cxn ang="0">
                <a:pos x="connsiteX2" y="connsiteY2"/>
              </a:cxn>
            </a:cxnLst>
            <a:rect l="l" t="t" r="r" b="b"/>
            <a:pathLst>
              <a:path w="1168400" h="419100">
                <a:moveTo>
                  <a:pt x="0" y="419100"/>
                </a:moveTo>
                <a:lnTo>
                  <a:pt x="1168400" y="419100"/>
                </a:lnTo>
                <a:lnTo>
                  <a:pt x="1168400" y="0"/>
                </a:lnTo>
              </a:path>
            </a:pathLst>
          </a:cu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20FB2C27-6DAA-419D-AB5B-B8890806587A}"/>
              </a:ext>
            </a:extLst>
          </p:cNvPr>
          <p:cNvSpPr/>
          <p:nvPr/>
        </p:nvSpPr>
        <p:spPr bwMode="auto">
          <a:xfrm>
            <a:off x="2763194" y="4961270"/>
            <a:ext cx="2633793" cy="297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Extension header length</a:t>
            </a:r>
            <a:endParaRPr lang="zh-CN" altLang="en-US" sz="1400" dirty="0">
              <a:latin typeface="微软雅黑" panose="020B0503020204020204" pitchFamily="34" charset="-122"/>
              <a:ea typeface="微软雅黑" panose="020B0503020204020204" pitchFamily="34" charset="-122"/>
            </a:endParaRPr>
          </a:p>
        </p:txBody>
      </p:sp>
      <p:graphicFrame>
        <p:nvGraphicFramePr>
          <p:cNvPr id="57" name="表格 56">
            <a:extLst>
              <a:ext uri="{FF2B5EF4-FFF2-40B4-BE49-F238E27FC236}">
                <a16:creationId xmlns:a16="http://schemas.microsoft.com/office/drawing/2014/main" id="{119F362F-C8F8-4E3D-9C2C-FB25DBFA3FCF}"/>
              </a:ext>
            </a:extLst>
          </p:cNvPr>
          <p:cNvGraphicFramePr>
            <a:graphicFrameLocks noGrp="1"/>
          </p:cNvGraphicFramePr>
          <p:nvPr>
            <p:extLst>
              <p:ext uri="{D42A27DB-BD31-4B8C-83A1-F6EECF244321}">
                <p14:modId xmlns:p14="http://schemas.microsoft.com/office/powerpoint/2010/main" val="135662420"/>
              </p:ext>
            </p:extLst>
          </p:nvPr>
        </p:nvGraphicFramePr>
        <p:xfrm>
          <a:off x="1431046" y="5697252"/>
          <a:ext cx="5713412" cy="654432"/>
        </p:xfrm>
        <a:graphic>
          <a:graphicData uri="http://schemas.openxmlformats.org/drawingml/2006/table">
            <a:tbl>
              <a:tblPr/>
              <a:tblGrid>
                <a:gridCol w="5713412">
                  <a:extLst>
                    <a:ext uri="{9D8B030D-6E8A-4147-A177-3AD203B41FA5}">
                      <a16:colId xmlns:a16="http://schemas.microsoft.com/office/drawing/2014/main" val="3437709506"/>
                    </a:ext>
                  </a:extLst>
                </a:gridCol>
              </a:tblGrid>
              <a:tr h="313057">
                <a:tc>
                  <a:txBody>
                    <a:bodyPr/>
                    <a:lstStyle/>
                    <a:p>
                      <a:pPr marL="0" marR="0" lvl="0" indent="0" algn="ctr"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微软雅黑" pitchFamily="34" charset="-122"/>
                        </a:rPr>
                        <a:t>载荷</a:t>
                      </a:r>
                      <a:endParaRPr kumimoji="0" lang="en-US" altLang="zh-CN" sz="1600" b="0" i="0" u="none" strike="noStrike" cap="none" normalizeH="0" baseline="0" dirty="0">
                        <a:ln>
                          <a:noFill/>
                        </a:ln>
                        <a:solidFill>
                          <a:schemeClr val="tx1"/>
                        </a:solidFill>
                        <a:effectLst/>
                        <a:latin typeface="+mn-lt"/>
                        <a:ea typeface="微软雅黑" pitchFamily="34" charset="-122"/>
                      </a:endParaRPr>
                    </a:p>
                    <a:p>
                      <a:pPr marL="0" marR="0" lvl="0" indent="0" algn="ctr" defTabSz="784225" rtl="0" eaLnBrk="1" fontAlgn="base" latinLnBrk="0" hangingPunct="1">
                        <a:lnSpc>
                          <a:spcPct val="10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微软雅黑" pitchFamily="34" charset="-122"/>
                        </a:rPr>
                        <a:t>(</a:t>
                      </a:r>
                      <a:r>
                        <a:rPr kumimoji="0" lang="zh-CN" altLang="en-US" sz="1600" b="0" i="0" u="none" strike="noStrike" cap="none" normalizeH="0" baseline="0" dirty="0">
                          <a:ln>
                            <a:noFill/>
                          </a:ln>
                          <a:solidFill>
                            <a:schemeClr val="tx1"/>
                          </a:solidFill>
                          <a:effectLst/>
                          <a:latin typeface="+mn-lt"/>
                          <a:ea typeface="微软雅黑" pitchFamily="34" charset="-122"/>
                        </a:rPr>
                        <a:t>例如</a:t>
                      </a:r>
                      <a:r>
                        <a:rPr kumimoji="0" lang="en-US" altLang="zh-CN" sz="1600" b="0" i="0" u="none" strike="noStrike" cap="none" normalizeH="0" baseline="0" dirty="0">
                          <a:ln>
                            <a:noFill/>
                          </a:ln>
                          <a:solidFill>
                            <a:schemeClr val="tx1"/>
                          </a:solidFill>
                          <a:effectLst/>
                          <a:latin typeface="+mn-lt"/>
                          <a:ea typeface="微软雅黑" pitchFamily="34" charset="-122"/>
                        </a:rPr>
                        <a:t>TCP/UDP</a:t>
                      </a:r>
                      <a:r>
                        <a:rPr kumimoji="0" lang="zh-CN" altLang="en-US" sz="1600" b="0" i="0" u="none" strike="noStrike" cap="none" normalizeH="0" baseline="0" dirty="0">
                          <a:ln>
                            <a:noFill/>
                          </a:ln>
                          <a:solidFill>
                            <a:schemeClr val="tx1"/>
                          </a:solidFill>
                          <a:effectLst/>
                          <a:latin typeface="+mn-lt"/>
                          <a:ea typeface="微软雅黑" pitchFamily="34" charset="-122"/>
                        </a:rPr>
                        <a:t>报文等</a:t>
                      </a:r>
                      <a:r>
                        <a:rPr kumimoji="0" lang="en-US" altLang="zh-CN" sz="1600" b="0" i="0" u="none" strike="noStrike" cap="none" normalizeH="0" baseline="0" dirty="0">
                          <a:ln>
                            <a:noFill/>
                          </a:ln>
                          <a:solidFill>
                            <a:schemeClr val="tx1"/>
                          </a:solidFill>
                          <a:effectLst/>
                          <a:latin typeface="+mn-lt"/>
                          <a:ea typeface="微软雅黑" pitchFamily="34" charset="-122"/>
                        </a:rPr>
                        <a:t>)</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42872622"/>
                  </a:ext>
                </a:extLst>
              </a:tr>
            </a:tbl>
          </a:graphicData>
        </a:graphic>
      </p:graphicFrame>
      <p:cxnSp>
        <p:nvCxnSpPr>
          <p:cNvPr id="58" name="直接连接符 57">
            <a:extLst>
              <a:ext uri="{FF2B5EF4-FFF2-40B4-BE49-F238E27FC236}">
                <a16:creationId xmlns:a16="http://schemas.microsoft.com/office/drawing/2014/main" id="{2C57A52D-F600-4482-AB23-5CFD99728629}"/>
              </a:ext>
            </a:extLst>
          </p:cNvPr>
          <p:cNvCxnSpPr/>
          <p:nvPr/>
        </p:nvCxnSpPr>
        <p:spPr bwMode="auto">
          <a:xfrm>
            <a:off x="7211403" y="4178416"/>
            <a:ext cx="216000" cy="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DB7BE5B4-5955-4C51-93A8-CD24EDFE8A62}"/>
              </a:ext>
            </a:extLst>
          </p:cNvPr>
          <p:cNvCxnSpPr/>
          <p:nvPr/>
        </p:nvCxnSpPr>
        <p:spPr bwMode="auto">
          <a:xfrm>
            <a:off x="7211403" y="4826631"/>
            <a:ext cx="216000" cy="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E63A4690-0931-4411-9CCC-D34F8C8E7BFE}"/>
              </a:ext>
            </a:extLst>
          </p:cNvPr>
          <p:cNvCxnSpPr>
            <a:cxnSpLocks/>
          </p:cNvCxnSpPr>
          <p:nvPr/>
        </p:nvCxnSpPr>
        <p:spPr bwMode="auto">
          <a:xfrm>
            <a:off x="7335702" y="4948381"/>
            <a:ext cx="0" cy="644601"/>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67" name="直接连接符 66">
            <a:extLst>
              <a:ext uri="{FF2B5EF4-FFF2-40B4-BE49-F238E27FC236}">
                <a16:creationId xmlns:a16="http://schemas.microsoft.com/office/drawing/2014/main" id="{3088390A-DF85-46B6-B94D-57ED17F7E6BA}"/>
              </a:ext>
            </a:extLst>
          </p:cNvPr>
          <p:cNvCxnSpPr/>
          <p:nvPr/>
        </p:nvCxnSpPr>
        <p:spPr bwMode="auto">
          <a:xfrm>
            <a:off x="7211403" y="4948381"/>
            <a:ext cx="216000" cy="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83B2BE84-AD52-4E1A-92BF-A716A739FE0C}"/>
              </a:ext>
            </a:extLst>
          </p:cNvPr>
          <p:cNvCxnSpPr/>
          <p:nvPr/>
        </p:nvCxnSpPr>
        <p:spPr bwMode="auto">
          <a:xfrm>
            <a:off x="7211403" y="5596596"/>
            <a:ext cx="216000" cy="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2" name="矩形 71">
            <a:extLst>
              <a:ext uri="{FF2B5EF4-FFF2-40B4-BE49-F238E27FC236}">
                <a16:creationId xmlns:a16="http://schemas.microsoft.com/office/drawing/2014/main" id="{150F1CE5-7B5D-4004-BC5F-D9512F6DDA26}"/>
              </a:ext>
            </a:extLst>
          </p:cNvPr>
          <p:cNvSpPr/>
          <p:nvPr/>
        </p:nvSpPr>
        <p:spPr bwMode="auto">
          <a:xfrm rot="5400000">
            <a:off x="7024052" y="4850561"/>
            <a:ext cx="879705" cy="792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可变长</a:t>
            </a:r>
          </a:p>
        </p:txBody>
      </p:sp>
      <p:sp>
        <p:nvSpPr>
          <p:cNvPr id="12" name="文本框 11">
            <a:extLst>
              <a:ext uri="{FF2B5EF4-FFF2-40B4-BE49-F238E27FC236}">
                <a16:creationId xmlns:a16="http://schemas.microsoft.com/office/drawing/2014/main" id="{1798C907-9FC0-4050-82E6-D617EB3AB016}"/>
              </a:ext>
            </a:extLst>
          </p:cNvPr>
          <p:cNvSpPr txBox="1"/>
          <p:nvPr/>
        </p:nvSpPr>
        <p:spPr bwMode="auto">
          <a:xfrm>
            <a:off x="7445234" y="2060848"/>
            <a:ext cx="4010255" cy="3794267"/>
          </a:xfrm>
          <a:prstGeom prst="rect">
            <a:avLst/>
          </a:prstGeom>
          <a:noFill/>
          <a:ln w="9525">
            <a:noFill/>
            <a:miter lim="800000"/>
            <a:headEnd/>
            <a:tailEnd/>
          </a:ln>
        </p:spPr>
        <p:txBody>
          <a:bodyPr wrap="square" lIns="99980" tIns="49986" rIns="99980" bIns="49986" rtlCol="0">
            <a:spAutoFit/>
          </a:bodyPr>
          <a:lstStyle/>
          <a:p>
            <a:pPr marL="285750" lvl="0" indent="-285750">
              <a:lnSpc>
                <a:spcPct val="150000"/>
              </a:lnSpc>
              <a:buFont typeface="Arial" panose="020B0604020202020204" pitchFamily="34" charset="0"/>
              <a:buChar char="•"/>
            </a:pPr>
            <a:r>
              <a:rPr lang="en-US" altLang="zh-CN" sz="1600" b="1" dirty="0">
                <a:latin typeface="微软雅黑" panose="020B0503020204020204" pitchFamily="34" charset="-122"/>
                <a:ea typeface="微软雅黑" panose="020B0503020204020204" pitchFamily="34" charset="-122"/>
              </a:rPr>
              <a:t>Next Header</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下一个报头，长度为</a:t>
            </a:r>
            <a:r>
              <a:rPr lang="en-US" altLang="zh-CN" sz="1600" dirty="0">
                <a:latin typeface="微软雅黑" panose="020B0503020204020204" pitchFamily="34" charset="-122"/>
                <a:ea typeface="微软雅黑" panose="020B0503020204020204" pitchFamily="34" charset="-122"/>
              </a:rPr>
              <a:t>8bit</a:t>
            </a:r>
            <a:r>
              <a:rPr lang="zh-CN" altLang="en-US" sz="1600" dirty="0">
                <a:latin typeface="微软雅黑" panose="020B0503020204020204" pitchFamily="34" charset="-122"/>
                <a:ea typeface="微软雅黑" panose="020B0503020204020204" pitchFamily="34" charset="-122"/>
              </a:rPr>
              <a:t>。与基本报头的</a:t>
            </a:r>
            <a:r>
              <a:rPr lang="en-US" altLang="zh-CN" sz="1600" dirty="0">
                <a:latin typeface="微软雅黑" panose="020B0503020204020204" pitchFamily="34" charset="-122"/>
                <a:ea typeface="微软雅黑" panose="020B0503020204020204" pitchFamily="34" charset="-122"/>
              </a:rPr>
              <a:t>Next Header</a:t>
            </a:r>
            <a:r>
              <a:rPr lang="zh-CN" altLang="en-US" sz="1600" dirty="0">
                <a:latin typeface="微软雅黑" panose="020B0503020204020204" pitchFamily="34" charset="-122"/>
                <a:ea typeface="微软雅黑" panose="020B0503020204020204" pitchFamily="34" charset="-122"/>
              </a:rPr>
              <a:t>的作用相同。指明下一个扩展报头（如果存在）或上层协议的类型。</a:t>
            </a:r>
            <a:endParaRPr lang="en-US" altLang="zh-CN" sz="1600"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600" b="1" dirty="0">
                <a:latin typeface="微软雅黑" panose="020B0503020204020204" pitchFamily="34" charset="-122"/>
                <a:ea typeface="微软雅黑" panose="020B0503020204020204" pitchFamily="34" charset="-122"/>
              </a:rPr>
              <a:t>Extension Header Length</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报头扩展长度，长度为</a:t>
            </a:r>
            <a:r>
              <a:rPr lang="en-US" altLang="zh-CN" sz="1600" dirty="0">
                <a:latin typeface="微软雅黑" panose="020B0503020204020204" pitchFamily="34" charset="-122"/>
                <a:ea typeface="微软雅黑" panose="020B0503020204020204" pitchFamily="34" charset="-122"/>
              </a:rPr>
              <a:t>8bit</a:t>
            </a:r>
            <a:r>
              <a:rPr lang="zh-CN" altLang="en-US" sz="1600" dirty="0">
                <a:latin typeface="微软雅黑" panose="020B0503020204020204" pitchFamily="34" charset="-122"/>
                <a:ea typeface="微软雅黑" panose="020B0503020204020204" pitchFamily="34" charset="-122"/>
              </a:rPr>
              <a:t>。表示扩展报头的长度（不包含</a:t>
            </a:r>
            <a:r>
              <a:rPr lang="en-US" altLang="zh-CN" sz="1600" dirty="0">
                <a:latin typeface="微软雅黑" panose="020B0503020204020204" pitchFamily="34" charset="-122"/>
                <a:ea typeface="微软雅黑" panose="020B0503020204020204" pitchFamily="34" charset="-122"/>
              </a:rPr>
              <a:t>Next Header</a:t>
            </a:r>
            <a:r>
              <a:rPr lang="zh-CN" altLang="en-US" sz="1600" dirty="0">
                <a:latin typeface="微软雅黑" panose="020B0503020204020204" pitchFamily="34" charset="-122"/>
                <a:ea typeface="微软雅黑" panose="020B0503020204020204" pitchFamily="34" charset="-122"/>
              </a:rPr>
              <a:t>字段）。</a:t>
            </a:r>
            <a:endParaRPr lang="en-US" altLang="zh-CN" sz="1600"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en-US" altLang="zh-CN" sz="1600" b="1" dirty="0">
                <a:latin typeface="微软雅黑" panose="020B0503020204020204" pitchFamily="34" charset="-122"/>
                <a:ea typeface="微软雅黑" panose="020B0503020204020204" pitchFamily="34" charset="-122"/>
              </a:rPr>
              <a:t>Extension Head Data</a:t>
            </a:r>
            <a:r>
              <a:rPr lang="zh-CN" altLang="en-US" sz="1600"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扩展报头数据，长度可变。扩展报头的内容，为一系列选项字段和填充字段的组合。</a:t>
            </a:r>
          </a:p>
        </p:txBody>
      </p:sp>
    </p:spTree>
    <p:extLst>
      <p:ext uri="{BB962C8B-B14F-4D97-AF65-F5344CB8AC3E}">
        <p14:creationId xmlns:p14="http://schemas.microsoft.com/office/powerpoint/2010/main" val="428511865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p:txBody>
          <a:bodyPr/>
          <a:lstStyle/>
          <a:p>
            <a:r>
              <a:rPr lang="en-US" altLang="zh-CN"/>
              <a:t>IPv6</a:t>
            </a:r>
            <a:r>
              <a:rPr lang="zh-CN" altLang="en-US"/>
              <a:t>报文格式</a:t>
            </a:r>
            <a:r>
              <a:rPr lang="en-US" altLang="zh-CN"/>
              <a:t> - </a:t>
            </a:r>
            <a:r>
              <a:rPr lang="zh-CN" altLang="en-US"/>
              <a:t>扩展报头种类</a:t>
            </a:r>
            <a:endParaRPr lang="zh-CN" altLang="en-US" dirty="0"/>
          </a:p>
        </p:txBody>
      </p:sp>
      <p:sp>
        <p:nvSpPr>
          <p:cNvPr id="2" name="文本占位符 1">
            <a:extLst>
              <a:ext uri="{FF2B5EF4-FFF2-40B4-BE49-F238E27FC236}">
                <a16:creationId xmlns:a16="http://schemas.microsoft.com/office/drawing/2014/main" id="{7F1CB6AE-8863-4A81-9383-B96DD4AA64C7}"/>
              </a:ext>
            </a:extLst>
          </p:cNvPr>
          <p:cNvSpPr>
            <a:spLocks noGrp="1"/>
          </p:cNvSpPr>
          <p:nvPr>
            <p:ph type="body" sz="quarter" idx="10"/>
          </p:nvPr>
        </p:nvSpPr>
        <p:spPr/>
        <p:txBody>
          <a:bodyPr/>
          <a:lstStyle/>
          <a:p>
            <a:r>
              <a:rPr lang="zh-CN" altLang="en-US"/>
              <a:t>当超过一种扩展报头被用在同一个</a:t>
            </a:r>
            <a:r>
              <a:rPr lang="en-US" altLang="zh-CN"/>
              <a:t>IPv6</a:t>
            </a:r>
            <a:r>
              <a:rPr lang="zh-CN" altLang="en-US"/>
              <a:t>报文里时，报头必须按照下列顺序出现：</a:t>
            </a:r>
          </a:p>
          <a:p>
            <a:endParaRPr lang="zh-CN" altLang="en-US" dirty="0"/>
          </a:p>
        </p:txBody>
      </p:sp>
      <p:graphicFrame>
        <p:nvGraphicFramePr>
          <p:cNvPr id="26" name="表格 25"/>
          <p:cNvGraphicFramePr>
            <a:graphicFrameLocks noGrp="1"/>
          </p:cNvGraphicFramePr>
          <p:nvPr>
            <p:extLst>
              <p:ext uri="{D42A27DB-BD31-4B8C-83A1-F6EECF244321}">
                <p14:modId xmlns:p14="http://schemas.microsoft.com/office/powerpoint/2010/main" val="2449147002"/>
              </p:ext>
            </p:extLst>
          </p:nvPr>
        </p:nvGraphicFramePr>
        <p:xfrm>
          <a:off x="1259761" y="1880828"/>
          <a:ext cx="9865096" cy="4374273"/>
        </p:xfrm>
        <a:graphic>
          <a:graphicData uri="http://schemas.openxmlformats.org/drawingml/2006/table">
            <a:tbl>
              <a:tblPr firstRow="1" bandRow="1">
                <a:tableStyleId>{2D5ABB26-0587-4C30-8999-92F81FD0307C}</a:tableStyleId>
              </a:tblPr>
              <a:tblGrid>
                <a:gridCol w="1775899">
                  <a:extLst>
                    <a:ext uri="{9D8B030D-6E8A-4147-A177-3AD203B41FA5}">
                      <a16:colId xmlns:a16="http://schemas.microsoft.com/office/drawing/2014/main" val="20000"/>
                    </a:ext>
                  </a:extLst>
                </a:gridCol>
                <a:gridCol w="1620180">
                  <a:extLst>
                    <a:ext uri="{9D8B030D-6E8A-4147-A177-3AD203B41FA5}">
                      <a16:colId xmlns:a16="http://schemas.microsoft.com/office/drawing/2014/main" val="20001"/>
                    </a:ext>
                  </a:extLst>
                </a:gridCol>
                <a:gridCol w="6469017">
                  <a:extLst>
                    <a:ext uri="{9D8B030D-6E8A-4147-A177-3AD203B41FA5}">
                      <a16:colId xmlns:a16="http://schemas.microsoft.com/office/drawing/2014/main" val="20002"/>
                    </a:ext>
                  </a:extLst>
                </a:gridCol>
              </a:tblGrid>
              <a:tr h="625233">
                <a:tc>
                  <a:txBody>
                    <a:bodyPr/>
                    <a:lstStyle/>
                    <a:p>
                      <a:pPr algn="ctr"/>
                      <a:r>
                        <a:rPr lang="zh-CN" altLang="en-US" sz="1600" b="1" dirty="0">
                          <a:latin typeface="微软雅黑" panose="020B0503020204020204" pitchFamily="34" charset="-122"/>
                          <a:ea typeface="微软雅黑" panose="020B0503020204020204" pitchFamily="34" charset="-122"/>
                        </a:rPr>
                        <a:t>报头类型</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1" dirty="0">
                          <a:latin typeface="微软雅黑" panose="020B0503020204020204" pitchFamily="34" charset="-122"/>
                          <a:ea typeface="微软雅黑" panose="020B0503020204020204" pitchFamily="34" charset="-122"/>
                        </a:rPr>
                        <a:t>Next Header</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dirty="0">
                          <a:latin typeface="微软雅黑" panose="020B0503020204020204" pitchFamily="34" charset="-122"/>
                          <a:ea typeface="微软雅黑" panose="020B0503020204020204" pitchFamily="34" charset="-122"/>
                        </a:rPr>
                        <a:t>字段值</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600" b="1" dirty="0">
                          <a:latin typeface="微软雅黑" panose="020B0503020204020204" pitchFamily="34" charset="-122"/>
                          <a:ea typeface="微软雅黑" panose="020B0503020204020204" pitchFamily="34" charset="-122"/>
                        </a:rPr>
                        <a:t>描述</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112635">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逐跳选项报头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0</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该选项主要用于为在传送路径上的每跳转发指定发送参数，传送路径上的每台中间节点都要读取并处理该字段，应用场景：</a:t>
                      </a:r>
                      <a:endParaRPr lang="en-US" altLang="zh-CN" sz="1400" kern="1200" dirty="0">
                        <a:latin typeface="微软雅黑" panose="020B0503020204020204" pitchFamily="34" charset="-122"/>
                        <a:ea typeface="微软雅黑" panose="020B0503020204020204" pitchFamily="34" charset="-122"/>
                      </a:endParaRPr>
                    </a:p>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用于巨型载荷</a:t>
                      </a:r>
                      <a:endParaRPr lang="en-US" altLang="zh-CN" sz="1400" kern="1200" dirty="0">
                        <a:latin typeface="微软雅黑" panose="020B0503020204020204" pitchFamily="34" charset="-122"/>
                        <a:ea typeface="微软雅黑" panose="020B0503020204020204" pitchFamily="34" charset="-122"/>
                      </a:endParaRPr>
                    </a:p>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用于路由器提示</a:t>
                      </a:r>
                      <a:endParaRPr lang="en-US" altLang="zh-CN" sz="1400" kern="1200" dirty="0">
                        <a:latin typeface="微软雅黑" panose="020B0503020204020204" pitchFamily="34" charset="-122"/>
                        <a:ea typeface="微软雅黑" panose="020B0503020204020204" pitchFamily="34" charset="-122"/>
                      </a:endParaRPr>
                    </a:p>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用于资源预留</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7758">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目的选项报头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60</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目的选项报头携带了一些只有目的节点才会处理的信息。目前，目的选项报文头主要应用于移动</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97758">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a:latin typeface="微软雅黑" panose="020B0503020204020204" pitchFamily="34" charset="-122"/>
                          <a:ea typeface="微软雅黑" panose="020B0503020204020204" pitchFamily="34" charset="-122"/>
                        </a:rPr>
                        <a:t>路由报头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43</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路由报头和</a:t>
                      </a:r>
                      <a:r>
                        <a:rPr lang="en-US" altLang="zh-CN" sz="1400" kern="1200" dirty="0">
                          <a:latin typeface="微软雅黑" panose="020B0503020204020204" pitchFamily="34" charset="-122"/>
                          <a:ea typeface="微软雅黑" panose="020B0503020204020204" pitchFamily="34" charset="-122"/>
                        </a:rPr>
                        <a:t>IPv4</a:t>
                      </a:r>
                      <a:r>
                        <a:rPr lang="zh-CN" altLang="en-US" sz="1400" kern="1200" dirty="0">
                          <a:latin typeface="微软雅黑" panose="020B0503020204020204" pitchFamily="34" charset="-122"/>
                          <a:ea typeface="微软雅黑" panose="020B0503020204020204" pitchFamily="34" charset="-122"/>
                        </a:rPr>
                        <a:t>的</a:t>
                      </a:r>
                      <a:r>
                        <a:rPr lang="en-US" altLang="zh-CN" sz="1400" kern="1200" dirty="0">
                          <a:latin typeface="微软雅黑" panose="020B0503020204020204" pitchFamily="34" charset="-122"/>
                          <a:ea typeface="微软雅黑" panose="020B0503020204020204" pitchFamily="34" charset="-122"/>
                        </a:rPr>
                        <a:t>Loose Source and Record Route</a:t>
                      </a:r>
                      <a:r>
                        <a:rPr lang="zh-CN" altLang="en-US" sz="1400" kern="1200" dirty="0">
                          <a:latin typeface="微软雅黑" panose="020B0503020204020204" pitchFamily="34" charset="-122"/>
                          <a:ea typeface="微软雅黑" panose="020B0503020204020204" pitchFamily="34" charset="-122"/>
                        </a:rPr>
                        <a:t>选项类似，该报头能够被</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源节点用来强制数据包经过特定的路由器。</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97758">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a:latin typeface="微软雅黑" panose="020B0503020204020204" pitchFamily="34" charset="-122"/>
                          <a:ea typeface="微软雅黑" panose="020B0503020204020204" pitchFamily="34" charset="-122"/>
                        </a:rPr>
                        <a:t>分段报头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44</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同</a:t>
                      </a:r>
                      <a:r>
                        <a:rPr lang="en-US" altLang="zh-CN" sz="1400" kern="1200" dirty="0">
                          <a:latin typeface="微软雅黑" panose="020B0503020204020204" pitchFamily="34" charset="-122"/>
                          <a:ea typeface="微软雅黑" panose="020B0503020204020204" pitchFamily="34" charset="-122"/>
                        </a:rPr>
                        <a:t>IPv4</a:t>
                      </a:r>
                      <a:r>
                        <a:rPr lang="zh-CN" altLang="en-US" sz="1400" kern="1200" dirty="0">
                          <a:latin typeface="微软雅黑" panose="020B0503020204020204" pitchFamily="34" charset="-122"/>
                          <a:ea typeface="微软雅黑" panose="020B0503020204020204" pitchFamily="34" charset="-122"/>
                        </a:rPr>
                        <a:t>一样，</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报文发送也受到</a:t>
                      </a:r>
                      <a:r>
                        <a:rPr lang="en-US" altLang="zh-CN" sz="1400" kern="1200" dirty="0">
                          <a:latin typeface="微软雅黑" panose="020B0503020204020204" pitchFamily="34" charset="-122"/>
                          <a:ea typeface="微软雅黑" panose="020B0503020204020204" pitchFamily="34" charset="-122"/>
                        </a:rPr>
                        <a:t>MTU</a:t>
                      </a:r>
                      <a:r>
                        <a:rPr lang="zh-CN" altLang="en-US" sz="1400" kern="1200" dirty="0">
                          <a:latin typeface="微软雅黑" panose="020B0503020204020204" pitchFamily="34" charset="-122"/>
                          <a:ea typeface="微软雅黑" panose="020B0503020204020204" pitchFamily="34" charset="-122"/>
                        </a:rPr>
                        <a:t>的限制。当报文长度超过</a:t>
                      </a:r>
                      <a:r>
                        <a:rPr lang="en-US" altLang="zh-CN" sz="1400" kern="1200" dirty="0">
                          <a:latin typeface="微软雅黑" panose="020B0503020204020204" pitchFamily="34" charset="-122"/>
                          <a:ea typeface="微软雅黑" panose="020B0503020204020204" pitchFamily="34" charset="-122"/>
                        </a:rPr>
                        <a:t>MTU</a:t>
                      </a:r>
                      <a:r>
                        <a:rPr lang="zh-CN" altLang="en-US" sz="1400" kern="1200" dirty="0">
                          <a:latin typeface="微软雅黑" panose="020B0503020204020204" pitchFamily="34" charset="-122"/>
                          <a:ea typeface="微软雅黑" panose="020B0503020204020204" pitchFamily="34" charset="-122"/>
                        </a:rPr>
                        <a:t>时就需要将报文分段发送，而在</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中，分段发送使用的是分段报头。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97758">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a:latin typeface="微软雅黑" panose="020B0503020204020204" pitchFamily="34" charset="-122"/>
                          <a:ea typeface="微软雅黑" panose="020B0503020204020204" pitchFamily="34" charset="-122"/>
                        </a:rPr>
                        <a:t>认证报头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51</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该报头由</a:t>
                      </a:r>
                      <a:r>
                        <a:rPr lang="en-US" altLang="zh-CN" sz="1400" kern="1200" dirty="0">
                          <a:latin typeface="微软雅黑" panose="020B0503020204020204" pitchFamily="34" charset="-122"/>
                          <a:ea typeface="微软雅黑" panose="020B0503020204020204" pitchFamily="34" charset="-122"/>
                        </a:rPr>
                        <a:t>IPSec</a:t>
                      </a:r>
                      <a:r>
                        <a:rPr lang="zh-CN" altLang="en-US" sz="1400" kern="1200" dirty="0">
                          <a:latin typeface="微软雅黑" panose="020B0503020204020204" pitchFamily="34" charset="-122"/>
                          <a:ea typeface="微软雅黑" panose="020B0503020204020204" pitchFamily="34" charset="-122"/>
                        </a:rPr>
                        <a:t>使用，提供认证、数据完整性以及重放保护。它还对</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基本报头中的一些字段进行保护。</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97758">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封装安全净载报头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latin typeface="微软雅黑" panose="020B0503020204020204" pitchFamily="34" charset="-122"/>
                          <a:ea typeface="微软雅黑" panose="020B0503020204020204" pitchFamily="34" charset="-122"/>
                        </a:rPr>
                        <a:t>50</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latin typeface="微软雅黑" panose="020B0503020204020204" pitchFamily="34" charset="-122"/>
                          <a:ea typeface="微软雅黑" panose="020B0503020204020204" pitchFamily="34" charset="-122"/>
                        </a:rPr>
                        <a:t>该报头由</a:t>
                      </a:r>
                      <a:r>
                        <a:rPr lang="en-US" altLang="zh-CN" sz="1400" kern="1200" dirty="0">
                          <a:latin typeface="微软雅黑" panose="020B0503020204020204" pitchFamily="34" charset="-122"/>
                          <a:ea typeface="微软雅黑" panose="020B0503020204020204" pitchFamily="34" charset="-122"/>
                        </a:rPr>
                        <a:t>IPSec</a:t>
                      </a:r>
                      <a:r>
                        <a:rPr lang="zh-CN" altLang="en-US" sz="1400" kern="1200" dirty="0">
                          <a:latin typeface="微软雅黑" panose="020B0503020204020204" pitchFamily="34" charset="-122"/>
                          <a:ea typeface="微软雅黑" panose="020B0503020204020204" pitchFamily="34" charset="-122"/>
                        </a:rPr>
                        <a:t>使用，提供认证、数据完整性以及重放保护和</a:t>
                      </a:r>
                      <a:r>
                        <a:rPr lang="en-US" altLang="zh-CN" sz="1400" kern="1200" dirty="0">
                          <a:latin typeface="微软雅黑" panose="020B0503020204020204" pitchFamily="34" charset="-122"/>
                          <a:ea typeface="微软雅黑" panose="020B0503020204020204" pitchFamily="34" charset="-122"/>
                        </a:rPr>
                        <a:t>IPv6</a:t>
                      </a:r>
                      <a:r>
                        <a:rPr lang="zh-CN" altLang="en-US" sz="1400" kern="1200" dirty="0">
                          <a:latin typeface="微软雅黑" panose="020B0503020204020204" pitchFamily="34" charset="-122"/>
                          <a:ea typeface="微软雅黑" panose="020B0503020204020204" pitchFamily="34" charset="-122"/>
                        </a:rPr>
                        <a:t>数据报的保密，类似于认证报头。</a:t>
                      </a:r>
                      <a:endParaRPr lang="zh-CN" altLang="en-US" sz="14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159791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dirty="0">
                <a:solidFill>
                  <a:schemeClr val="bg1">
                    <a:lumMod val="50000"/>
                  </a:schemeClr>
                </a:solidFill>
              </a:rPr>
              <a:t>IPv6</a:t>
            </a:r>
            <a:r>
              <a:rPr lang="zh-CN" altLang="en-US" dirty="0">
                <a:solidFill>
                  <a:schemeClr val="bg1">
                    <a:lumMod val="50000"/>
                  </a:schemeClr>
                </a:solidFill>
              </a:rPr>
              <a:t>产生的背景</a:t>
            </a:r>
            <a:endParaRPr lang="en-US" altLang="zh-CN" dirty="0">
              <a:solidFill>
                <a:schemeClr val="bg1">
                  <a:lumMod val="50000"/>
                </a:schemeClr>
              </a:solidFill>
            </a:endParaRPr>
          </a:p>
          <a:p>
            <a:r>
              <a:rPr lang="en-US" altLang="zh-CN" b="1" dirty="0"/>
              <a:t>IPv6</a:t>
            </a:r>
            <a:r>
              <a:rPr lang="zh-CN" altLang="en-US" b="1" dirty="0"/>
              <a:t>原理描述</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报文格式</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b="1" dirty="0"/>
              <a:t>IPv6</a:t>
            </a:r>
            <a:r>
              <a:rPr lang="zh-CN" altLang="en-US" b="1" dirty="0"/>
              <a:t>地址分类</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基础协议</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过渡技术</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配置命令</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备考建议</a:t>
            </a:r>
          </a:p>
          <a:p>
            <a:endParaRPr lang="zh-CN" altLang="en-US" dirty="0">
              <a:solidFill>
                <a:schemeClr val="bg1">
                  <a:lumMod val="50000"/>
                </a:schemeClr>
              </a:solidFill>
            </a:endParaRPr>
          </a:p>
        </p:txBody>
      </p:sp>
    </p:spTree>
    <p:extLst>
      <p:ext uri="{BB962C8B-B14F-4D97-AF65-F5344CB8AC3E}">
        <p14:creationId xmlns:p14="http://schemas.microsoft.com/office/powerpoint/2010/main" val="424578674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IPv6</a:t>
            </a:r>
            <a:r>
              <a:rPr lang="zh-CN" altLang="en-US"/>
              <a:t>地址类型</a:t>
            </a:r>
          </a:p>
        </p:txBody>
      </p:sp>
      <p:sp>
        <p:nvSpPr>
          <p:cNvPr id="6" name="文本占位符 5">
            <a:extLst>
              <a:ext uri="{FF2B5EF4-FFF2-40B4-BE49-F238E27FC236}">
                <a16:creationId xmlns:a16="http://schemas.microsoft.com/office/drawing/2014/main" id="{01295227-60DA-49D1-B971-658F326F29F2}"/>
              </a:ext>
            </a:extLst>
          </p:cNvPr>
          <p:cNvSpPr>
            <a:spLocks noGrp="1"/>
          </p:cNvSpPr>
          <p:nvPr>
            <p:ph type="body" sz="quarter" idx="10"/>
          </p:nvPr>
        </p:nvSpPr>
        <p:spPr/>
        <p:txBody>
          <a:bodyPr/>
          <a:lstStyle/>
          <a:p>
            <a:r>
              <a:rPr lang="zh-CN" altLang="en-US" sz="1600" dirty="0"/>
              <a:t>单播地址（</a:t>
            </a:r>
            <a:r>
              <a:rPr lang="en-US" altLang="zh-CN" sz="1600" dirty="0"/>
              <a:t>Unicast Address</a:t>
            </a:r>
            <a:r>
              <a:rPr lang="zh-CN" altLang="en-US" sz="1600" dirty="0"/>
              <a:t>）：标识一个接口，目的地址为单播地址的报文会被送到被标识的接口。在</a:t>
            </a:r>
            <a:r>
              <a:rPr lang="en-US" altLang="zh-CN" sz="1600" dirty="0"/>
              <a:t>IPv6</a:t>
            </a:r>
            <a:r>
              <a:rPr lang="zh-CN" altLang="en-US" sz="1600" dirty="0"/>
              <a:t>中，一个接口拥有多个</a:t>
            </a:r>
            <a:r>
              <a:rPr lang="en-US" altLang="zh-CN" sz="1600" dirty="0"/>
              <a:t>IPv6</a:t>
            </a:r>
            <a:r>
              <a:rPr lang="zh-CN" altLang="en-US" sz="1600" dirty="0"/>
              <a:t>地址是非常常见的现象。</a:t>
            </a:r>
          </a:p>
          <a:p>
            <a:r>
              <a:rPr lang="zh-CN" altLang="en-US" sz="1600" dirty="0"/>
              <a:t>组播地址（</a:t>
            </a:r>
            <a:r>
              <a:rPr lang="en-US" altLang="zh-CN" sz="1600" dirty="0"/>
              <a:t>Multicast Address</a:t>
            </a:r>
            <a:r>
              <a:rPr lang="zh-CN" altLang="en-US" sz="1600" dirty="0"/>
              <a:t>）：标识多个接口，目的地址为组播地址的报文会被送到被标识的所有接口。只有加入相应组播组的设备接口才会侦听发往该组播地址的报文。</a:t>
            </a:r>
          </a:p>
          <a:p>
            <a:r>
              <a:rPr lang="zh-CN" altLang="en-US" sz="1600" dirty="0"/>
              <a:t>任播地址（</a:t>
            </a:r>
            <a:r>
              <a:rPr lang="en-US" altLang="zh-CN" sz="1600" dirty="0"/>
              <a:t>Anycast Address</a:t>
            </a:r>
            <a:r>
              <a:rPr lang="zh-CN" altLang="en-US" sz="1600" dirty="0"/>
              <a:t>）：任播地址标识一组网络接口（通常属于不同的节点）。目标地址是任播地址的数据包将发送给其中路由意义上最近的一个网络接口。</a:t>
            </a:r>
          </a:p>
          <a:p>
            <a:r>
              <a:rPr lang="en-US" altLang="zh-CN" sz="1600" dirty="0"/>
              <a:t>IPv6</a:t>
            </a:r>
            <a:r>
              <a:rPr lang="zh-CN" altLang="en-US" sz="1600" dirty="0"/>
              <a:t>没有定义广播地址（</a:t>
            </a:r>
            <a:r>
              <a:rPr lang="en-US" altLang="zh-CN" sz="1600" dirty="0"/>
              <a:t>Broadcast Address</a:t>
            </a:r>
            <a:r>
              <a:rPr lang="zh-CN" altLang="en-US" sz="1600" dirty="0"/>
              <a:t>）。</a:t>
            </a:r>
            <a:endParaRPr lang="en-US" altLang="zh-CN" sz="1600" dirty="0"/>
          </a:p>
        </p:txBody>
      </p:sp>
      <p:grpSp>
        <p:nvGrpSpPr>
          <p:cNvPr id="3" name="Group 2"/>
          <p:cNvGrpSpPr/>
          <p:nvPr/>
        </p:nvGrpSpPr>
        <p:grpSpPr>
          <a:xfrm>
            <a:off x="2815460" y="4041068"/>
            <a:ext cx="6988952" cy="2210388"/>
            <a:chOff x="2601525" y="1212797"/>
            <a:chExt cx="6988952" cy="2210388"/>
          </a:xfrm>
        </p:grpSpPr>
        <p:cxnSp>
          <p:nvCxnSpPr>
            <p:cNvPr id="54" name="直接连接符 49"/>
            <p:cNvCxnSpPr/>
            <p:nvPr/>
          </p:nvCxnSpPr>
          <p:spPr>
            <a:xfrm>
              <a:off x="8858666" y="2490185"/>
              <a:ext cx="0" cy="5749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直接连接符 48"/>
            <p:cNvCxnSpPr/>
            <p:nvPr/>
          </p:nvCxnSpPr>
          <p:spPr>
            <a:xfrm>
              <a:off x="3090467" y="2490185"/>
              <a:ext cx="0" cy="5749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接连接符 42"/>
            <p:cNvCxnSpPr/>
            <p:nvPr/>
          </p:nvCxnSpPr>
          <p:spPr>
            <a:xfrm>
              <a:off x="4377768" y="2490185"/>
              <a:ext cx="0" cy="5749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直接连接符 16"/>
            <p:cNvCxnSpPr/>
            <p:nvPr/>
          </p:nvCxnSpPr>
          <p:spPr>
            <a:xfrm>
              <a:off x="3864235" y="1658833"/>
              <a:ext cx="397519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直接连接符 18"/>
            <p:cNvCxnSpPr/>
            <p:nvPr/>
          </p:nvCxnSpPr>
          <p:spPr>
            <a:xfrm>
              <a:off x="5870681" y="2005852"/>
              <a:ext cx="0" cy="48433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接连接符 23"/>
            <p:cNvCxnSpPr/>
            <p:nvPr/>
          </p:nvCxnSpPr>
          <p:spPr>
            <a:xfrm>
              <a:off x="3864235" y="1664387"/>
              <a:ext cx="0" cy="36866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接连接符 28"/>
            <p:cNvCxnSpPr/>
            <p:nvPr/>
          </p:nvCxnSpPr>
          <p:spPr>
            <a:xfrm>
              <a:off x="7839432" y="1658834"/>
              <a:ext cx="0" cy="2927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61" name="文本框 30"/>
            <p:cNvSpPr txBox="1"/>
            <p:nvPr/>
          </p:nvSpPr>
          <p:spPr>
            <a:xfrm>
              <a:off x="5307177" y="1212797"/>
              <a:ext cx="1104827" cy="281399"/>
            </a:xfrm>
            <a:prstGeom prst="rect">
              <a:avLst/>
            </a:prstGeom>
            <a:solidFill>
              <a:srgbClr val="C00000"/>
            </a:solidFill>
            <a:ln w="12700">
              <a:noFill/>
            </a:ln>
          </p:spPr>
          <p:txBody>
            <a:bodyPr wrap="none" rtlCol="0" anchor="ctr" anchorCtr="0">
              <a:no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IPv6</a:t>
              </a:r>
              <a:r>
                <a:rPr lang="zh-CN" altLang="en-US" sz="1400" b="1" dirty="0">
                  <a:solidFill>
                    <a:schemeClr val="bg1"/>
                  </a:solidFill>
                  <a:latin typeface="微软雅黑" panose="020B0503020204020204" pitchFamily="34" charset="-122"/>
                  <a:ea typeface="微软雅黑" panose="020B0503020204020204" pitchFamily="34" charset="-122"/>
                </a:rPr>
                <a:t>地址</a:t>
              </a:r>
            </a:p>
          </p:txBody>
        </p:sp>
        <p:cxnSp>
          <p:nvCxnSpPr>
            <p:cNvPr id="62" name="直接连接符 41"/>
            <p:cNvCxnSpPr/>
            <p:nvPr/>
          </p:nvCxnSpPr>
          <p:spPr>
            <a:xfrm>
              <a:off x="3090468" y="2490184"/>
              <a:ext cx="576819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接连接符 46"/>
            <p:cNvCxnSpPr/>
            <p:nvPr/>
          </p:nvCxnSpPr>
          <p:spPr>
            <a:xfrm>
              <a:off x="5870681" y="2490185"/>
              <a:ext cx="0" cy="5749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49"/>
            <p:cNvCxnSpPr/>
            <p:nvPr/>
          </p:nvCxnSpPr>
          <p:spPr>
            <a:xfrm>
              <a:off x="7303418" y="2490185"/>
              <a:ext cx="0" cy="5749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65" name="文本框 59"/>
            <p:cNvSpPr txBox="1"/>
            <p:nvPr/>
          </p:nvSpPr>
          <p:spPr>
            <a:xfrm>
              <a:off x="3795884" y="2846156"/>
              <a:ext cx="1103079" cy="281399"/>
            </a:xfrm>
            <a:prstGeom prst="rect">
              <a:avLst/>
            </a:prstGeom>
            <a:solidFill>
              <a:schemeClr val="bg1">
                <a:lumMod val="95000"/>
              </a:schemeClr>
            </a:solidFill>
            <a:ln w="12700">
              <a:solidFill>
                <a:schemeClr val="bg1">
                  <a:lumMod val="50000"/>
                </a:schemeClr>
              </a:solidFill>
            </a:ln>
          </p:spPr>
          <p:txBody>
            <a:bodyPr wrap="none" rtlCol="0" anchor="ctr" anchorCtr="0">
              <a:noAutofit/>
            </a:bodyPr>
            <a:lstStyle/>
            <a:p>
              <a:pPr algn="ctr"/>
              <a:r>
                <a:rPr lang="zh-CN" altLang="en-US" sz="1400">
                  <a:latin typeface="微软雅黑" panose="020B0503020204020204" pitchFamily="34" charset="-122"/>
                  <a:ea typeface="微软雅黑" panose="020B0503020204020204" pitchFamily="34" charset="-122"/>
                </a:rPr>
                <a:t>环回地址</a:t>
              </a:r>
            </a:p>
          </p:txBody>
        </p:sp>
        <p:sp>
          <p:nvSpPr>
            <p:cNvPr id="66" name="文本框 60"/>
            <p:cNvSpPr txBox="1"/>
            <p:nvPr/>
          </p:nvSpPr>
          <p:spPr>
            <a:xfrm>
              <a:off x="4998887" y="2846156"/>
              <a:ext cx="1468199" cy="281399"/>
            </a:xfrm>
            <a:prstGeom prst="rect">
              <a:avLst/>
            </a:prstGeom>
            <a:solidFill>
              <a:schemeClr val="bg1">
                <a:lumMod val="95000"/>
              </a:schemeClr>
            </a:solidFill>
            <a:ln w="12700">
              <a:solidFill>
                <a:schemeClr val="bg1">
                  <a:lumMod val="50000"/>
                </a:schemeClr>
              </a:solidFill>
            </a:ln>
          </p:spPr>
          <p:txBody>
            <a:bodyPr wrap="none" rtlCol="0" anchor="ctr" anchorCtr="0">
              <a:noAutofit/>
            </a:bodyPr>
            <a:lstStyle/>
            <a:p>
              <a:pPr algn="ctr"/>
              <a:r>
                <a:rPr lang="zh-CN" altLang="en-US" sz="1400">
                  <a:latin typeface="微软雅黑" panose="020B0503020204020204" pitchFamily="34" charset="-122"/>
                  <a:ea typeface="微软雅黑" panose="020B0503020204020204" pitchFamily="34" charset="-122"/>
                </a:rPr>
                <a:t>链路本地地址</a:t>
              </a:r>
            </a:p>
          </p:txBody>
        </p:sp>
        <p:sp>
          <p:nvSpPr>
            <p:cNvPr id="67" name="文本框 61"/>
            <p:cNvSpPr txBox="1"/>
            <p:nvPr/>
          </p:nvSpPr>
          <p:spPr>
            <a:xfrm>
              <a:off x="8122278" y="2846156"/>
              <a:ext cx="1468199" cy="281399"/>
            </a:xfrm>
            <a:prstGeom prst="rect">
              <a:avLst/>
            </a:prstGeom>
            <a:solidFill>
              <a:schemeClr val="bg1">
                <a:lumMod val="95000"/>
              </a:schemeClr>
            </a:solidFill>
            <a:ln w="12700">
              <a:solidFill>
                <a:schemeClr val="bg1">
                  <a:lumMod val="50000"/>
                </a:schemeClr>
              </a:solidFill>
            </a:ln>
          </p:spPr>
          <p:txBody>
            <a:bodyPr wrap="none" rtlCol="0" anchor="ctr" anchorCtr="0">
              <a:noAutofit/>
            </a:bodyPr>
            <a:lstStyle/>
            <a:p>
              <a:pPr algn="ctr"/>
              <a:r>
                <a:rPr lang="zh-CN" altLang="en-US" sz="1400">
                  <a:latin typeface="微软雅黑" panose="020B0503020204020204" pitchFamily="34" charset="-122"/>
                  <a:ea typeface="微软雅黑" panose="020B0503020204020204" pitchFamily="34" charset="-122"/>
                </a:rPr>
                <a:t>唯一本地地址</a:t>
              </a:r>
            </a:p>
          </p:txBody>
        </p:sp>
        <p:sp>
          <p:nvSpPr>
            <p:cNvPr id="68" name="文本框 63"/>
            <p:cNvSpPr txBox="1"/>
            <p:nvPr/>
          </p:nvSpPr>
          <p:spPr>
            <a:xfrm>
              <a:off x="6574665" y="2846156"/>
              <a:ext cx="1468199" cy="281399"/>
            </a:xfrm>
            <a:prstGeom prst="rect">
              <a:avLst/>
            </a:prstGeom>
            <a:solidFill>
              <a:schemeClr val="bg1">
                <a:lumMod val="95000"/>
              </a:schemeClr>
            </a:solidFill>
            <a:ln w="12700">
              <a:solidFill>
                <a:schemeClr val="bg1">
                  <a:lumMod val="50000"/>
                </a:schemeClr>
              </a:solidFill>
            </a:ln>
          </p:spPr>
          <p:txBody>
            <a:bodyPr wrap="none" rtlCol="0" anchor="ctr" anchorCtr="0">
              <a:noAutofit/>
            </a:bodyPr>
            <a:lstStyle/>
            <a:p>
              <a:pPr algn="ctr"/>
              <a:r>
                <a:rPr lang="zh-CN" altLang="en-US" sz="1400">
                  <a:latin typeface="微软雅黑" panose="020B0503020204020204" pitchFamily="34" charset="-122"/>
                  <a:ea typeface="微软雅黑" panose="020B0503020204020204" pitchFamily="34" charset="-122"/>
                </a:rPr>
                <a:t>全球单播地址</a:t>
              </a:r>
            </a:p>
          </p:txBody>
        </p:sp>
        <p:sp>
          <p:nvSpPr>
            <p:cNvPr id="69" name="文本框 64"/>
            <p:cNvSpPr txBox="1"/>
            <p:nvPr/>
          </p:nvSpPr>
          <p:spPr>
            <a:xfrm>
              <a:off x="3951715" y="3115408"/>
              <a:ext cx="771366" cy="307777"/>
            </a:xfrm>
            <a:prstGeom prst="rect">
              <a:avLst/>
            </a:prstGeom>
            <a:noFill/>
          </p:spPr>
          <p:txBody>
            <a:bodyPr wrap="none" rtlCol="0">
              <a:spAutoFit/>
            </a:bodyPr>
            <a:lstStyle/>
            <a:p>
              <a:pPr algn="ctr"/>
              <a:r>
                <a:rPr lang="en-US" altLang="zh-CN" sz="1400" dirty="0">
                  <a:latin typeface="微软雅黑" panose="020B0503020204020204" pitchFamily="34" charset="-122"/>
                  <a:ea typeface="微软雅黑" panose="020B0503020204020204" pitchFamily="34" charset="-122"/>
                </a:rPr>
                <a:t>::1/128</a:t>
              </a:r>
              <a:endParaRPr lang="zh-CN" altLang="en-US" sz="1400" dirty="0">
                <a:latin typeface="微软雅黑" panose="020B0503020204020204" pitchFamily="34" charset="-122"/>
                <a:ea typeface="微软雅黑" panose="020B0503020204020204" pitchFamily="34" charset="-122"/>
              </a:endParaRPr>
            </a:p>
          </p:txBody>
        </p:sp>
        <p:sp>
          <p:nvSpPr>
            <p:cNvPr id="70" name="文本框 66"/>
            <p:cNvSpPr txBox="1"/>
            <p:nvPr/>
          </p:nvSpPr>
          <p:spPr>
            <a:xfrm>
              <a:off x="5249518" y="3115408"/>
              <a:ext cx="966932" cy="307777"/>
            </a:xfrm>
            <a:prstGeom prst="rect">
              <a:avLst/>
            </a:prstGeom>
            <a:noFill/>
          </p:spPr>
          <p:txBody>
            <a:bodyPr wrap="none" rtlCol="0">
              <a:spAutoFit/>
            </a:bodyPr>
            <a:lstStyle/>
            <a:p>
              <a:pPr algn="ctr"/>
              <a:r>
                <a:rPr lang="en-US" altLang="zh-CN" sz="1400" dirty="0">
                  <a:latin typeface="微软雅黑" panose="020B0503020204020204" pitchFamily="34" charset="-122"/>
                  <a:ea typeface="微软雅黑" panose="020B0503020204020204" pitchFamily="34" charset="-122"/>
                </a:rPr>
                <a:t>FE80::/10</a:t>
              </a:r>
              <a:endParaRPr lang="zh-CN" altLang="en-US" sz="1400" dirty="0">
                <a:latin typeface="微软雅黑" panose="020B0503020204020204" pitchFamily="34" charset="-122"/>
                <a:ea typeface="微软雅黑" panose="020B0503020204020204" pitchFamily="34" charset="-122"/>
              </a:endParaRPr>
            </a:p>
          </p:txBody>
        </p:sp>
        <p:sp>
          <p:nvSpPr>
            <p:cNvPr id="71" name="文本框 67"/>
            <p:cNvSpPr txBox="1"/>
            <p:nvPr/>
          </p:nvSpPr>
          <p:spPr>
            <a:xfrm>
              <a:off x="6859300" y="3115408"/>
              <a:ext cx="877164" cy="307777"/>
            </a:xfrm>
            <a:prstGeom prst="rect">
              <a:avLst/>
            </a:prstGeom>
            <a:noFill/>
          </p:spPr>
          <p:txBody>
            <a:bodyPr wrap="none" rtlCol="0">
              <a:spAutoFit/>
            </a:bodyPr>
            <a:lstStyle/>
            <a:p>
              <a:pPr algn="ctr"/>
              <a:r>
                <a:rPr lang="en-US" altLang="zh-CN" sz="1400">
                  <a:latin typeface="微软雅黑" panose="020B0503020204020204" pitchFamily="34" charset="-122"/>
                  <a:ea typeface="微软雅黑" panose="020B0503020204020204" pitchFamily="34" charset="-122"/>
                </a:rPr>
                <a:t>2000::/3</a:t>
              </a:r>
              <a:endParaRPr lang="zh-CN" altLang="en-US" sz="1400">
                <a:latin typeface="微软雅黑" panose="020B0503020204020204" pitchFamily="34" charset="-122"/>
                <a:ea typeface="微软雅黑" panose="020B0503020204020204" pitchFamily="34" charset="-122"/>
              </a:endParaRPr>
            </a:p>
          </p:txBody>
        </p:sp>
        <p:sp>
          <p:nvSpPr>
            <p:cNvPr id="72" name="文本框 68"/>
            <p:cNvSpPr txBox="1"/>
            <p:nvPr/>
          </p:nvSpPr>
          <p:spPr>
            <a:xfrm>
              <a:off x="8451482" y="3115408"/>
              <a:ext cx="881973" cy="307777"/>
            </a:xfrm>
            <a:prstGeom prst="rect">
              <a:avLst/>
            </a:prstGeom>
            <a:noFill/>
          </p:spPr>
          <p:txBody>
            <a:bodyPr wrap="none" rtlCol="0">
              <a:spAutoFit/>
            </a:bodyPr>
            <a:lstStyle/>
            <a:p>
              <a:pPr algn="ctr"/>
              <a:r>
                <a:rPr lang="en-US" altLang="zh-CN" sz="1400">
                  <a:latin typeface="微软雅黑" panose="020B0503020204020204" pitchFamily="34" charset="-122"/>
                  <a:ea typeface="微软雅黑" panose="020B0503020204020204" pitchFamily="34" charset="-122"/>
                </a:rPr>
                <a:t>FC00::/7</a:t>
              </a:r>
              <a:endParaRPr lang="zh-CN" altLang="en-US" sz="1400">
                <a:latin typeface="微软雅黑" panose="020B0503020204020204" pitchFamily="34" charset="-122"/>
                <a:ea typeface="微软雅黑" panose="020B0503020204020204" pitchFamily="34" charset="-122"/>
              </a:endParaRPr>
            </a:p>
          </p:txBody>
        </p:sp>
        <p:sp>
          <p:nvSpPr>
            <p:cNvPr id="73" name="文本框 32"/>
            <p:cNvSpPr txBox="1"/>
            <p:nvPr/>
          </p:nvSpPr>
          <p:spPr>
            <a:xfrm>
              <a:off x="2601525" y="2846156"/>
              <a:ext cx="1103079" cy="281399"/>
            </a:xfrm>
            <a:prstGeom prst="rect">
              <a:avLst/>
            </a:prstGeom>
            <a:solidFill>
              <a:schemeClr val="bg1">
                <a:lumMod val="95000"/>
              </a:schemeClr>
            </a:solidFill>
            <a:ln w="12700">
              <a:solidFill>
                <a:schemeClr val="bg1">
                  <a:lumMod val="50000"/>
                </a:schemeClr>
              </a:solidFill>
            </a:ln>
          </p:spPr>
          <p:txBody>
            <a:bodyPr wrap="none" rtlCol="0" anchor="ctr" anchorCtr="0">
              <a:noAutofit/>
            </a:bodyPr>
            <a:lstStyle/>
            <a:p>
              <a:pPr algn="ctr"/>
              <a:r>
                <a:rPr lang="zh-CN" altLang="en-US" sz="1400" dirty="0">
                  <a:latin typeface="微软雅黑" panose="020B0503020204020204" pitchFamily="34" charset="-122"/>
                  <a:ea typeface="微软雅黑" panose="020B0503020204020204" pitchFamily="34" charset="-122"/>
                </a:rPr>
                <a:t>未指定地址</a:t>
              </a:r>
            </a:p>
          </p:txBody>
        </p:sp>
        <p:sp>
          <p:nvSpPr>
            <p:cNvPr id="74" name="文本框 33"/>
            <p:cNvSpPr txBox="1"/>
            <p:nvPr/>
          </p:nvSpPr>
          <p:spPr>
            <a:xfrm>
              <a:off x="2820279" y="3115408"/>
              <a:ext cx="665568" cy="307777"/>
            </a:xfrm>
            <a:prstGeom prst="rect">
              <a:avLst/>
            </a:prstGeom>
            <a:noFill/>
          </p:spPr>
          <p:txBody>
            <a:bodyPr wrap="none" rtlCol="0">
              <a:spAutoFit/>
            </a:bodyPr>
            <a:lstStyle/>
            <a:p>
              <a:pPr algn="ctr"/>
              <a:r>
                <a:rPr lang="en-US" altLang="zh-CN" sz="1400" dirty="0">
                  <a:latin typeface="微软雅黑" panose="020B0503020204020204" pitchFamily="34" charset="-122"/>
                  <a:ea typeface="微软雅黑" panose="020B0503020204020204" pitchFamily="34" charset="-122"/>
                </a:rPr>
                <a:t>::/128</a:t>
              </a:r>
            </a:p>
          </p:txBody>
        </p:sp>
        <p:cxnSp>
          <p:nvCxnSpPr>
            <p:cNvPr id="75" name="直接连接符 18"/>
            <p:cNvCxnSpPr/>
            <p:nvPr/>
          </p:nvCxnSpPr>
          <p:spPr>
            <a:xfrm>
              <a:off x="5863474" y="1473481"/>
              <a:ext cx="0" cy="56453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76" name="文本框 7"/>
            <p:cNvSpPr txBox="1"/>
            <p:nvPr/>
          </p:nvSpPr>
          <p:spPr>
            <a:xfrm>
              <a:off x="7303419" y="1903392"/>
              <a:ext cx="1104020" cy="281399"/>
            </a:xfrm>
            <a:prstGeom prst="rect">
              <a:avLst/>
            </a:prstGeom>
            <a:solidFill>
              <a:srgbClr val="C00000"/>
            </a:solidFill>
            <a:ln w="12700">
              <a:noFill/>
            </a:ln>
          </p:spPr>
          <p:txBody>
            <a:bodyPr wrap="none" rtlCol="0" anchor="ctr" anchorCtr="0">
              <a:noAutofit/>
            </a:bodyPr>
            <a:lstStyle/>
            <a:p>
              <a:pPr algn="ctr"/>
              <a:r>
                <a:rPr lang="zh-CN" altLang="en-US" sz="1400" b="1">
                  <a:solidFill>
                    <a:schemeClr val="bg1"/>
                  </a:solidFill>
                  <a:latin typeface="微软雅黑" panose="020B0503020204020204" pitchFamily="34" charset="-122"/>
                  <a:ea typeface="微软雅黑" panose="020B0503020204020204" pitchFamily="34" charset="-122"/>
                </a:rPr>
                <a:t>任播地址</a:t>
              </a:r>
            </a:p>
          </p:txBody>
        </p:sp>
        <p:sp>
          <p:nvSpPr>
            <p:cNvPr id="77" name="文本框 34"/>
            <p:cNvSpPr txBox="1"/>
            <p:nvPr/>
          </p:nvSpPr>
          <p:spPr>
            <a:xfrm>
              <a:off x="3312227" y="1903392"/>
              <a:ext cx="1104020" cy="281399"/>
            </a:xfrm>
            <a:prstGeom prst="rect">
              <a:avLst/>
            </a:prstGeom>
            <a:solidFill>
              <a:srgbClr val="C00000"/>
            </a:solidFill>
            <a:ln w="12700">
              <a:noFill/>
            </a:ln>
          </p:spPr>
          <p:txBody>
            <a:bodyPr wrap="none" rtlCol="0" anchor="ctr" anchorCtr="0">
              <a:noAutofit/>
            </a:bodyPr>
            <a:lstStyle/>
            <a:p>
              <a:pPr algn="ctr"/>
              <a:r>
                <a:rPr lang="zh-CN" altLang="en-US" sz="1400" b="1">
                  <a:solidFill>
                    <a:schemeClr val="bg1"/>
                  </a:solidFill>
                  <a:latin typeface="微软雅黑" panose="020B0503020204020204" pitchFamily="34" charset="-122"/>
                  <a:ea typeface="微软雅黑" panose="020B0503020204020204" pitchFamily="34" charset="-122"/>
                </a:rPr>
                <a:t>组播地址</a:t>
              </a:r>
            </a:p>
          </p:txBody>
        </p:sp>
        <p:sp>
          <p:nvSpPr>
            <p:cNvPr id="78" name="文本框 44"/>
            <p:cNvSpPr txBox="1"/>
            <p:nvPr/>
          </p:nvSpPr>
          <p:spPr>
            <a:xfrm>
              <a:off x="5310000" y="1903392"/>
              <a:ext cx="1104020" cy="281399"/>
            </a:xfrm>
            <a:prstGeom prst="rect">
              <a:avLst/>
            </a:prstGeom>
            <a:solidFill>
              <a:srgbClr val="C00000"/>
            </a:solidFill>
            <a:ln w="12700">
              <a:noFill/>
            </a:ln>
          </p:spPr>
          <p:txBody>
            <a:bodyPr wrap="none" rtlCol="0" anchor="ctr" anchorCtr="0">
              <a:noAutofit/>
            </a:bodyPr>
            <a:lstStyle/>
            <a:p>
              <a:pPr algn="ctr"/>
              <a:r>
                <a:rPr lang="zh-CN" altLang="en-US" sz="1400" b="1">
                  <a:solidFill>
                    <a:schemeClr val="bg1"/>
                  </a:solidFill>
                  <a:latin typeface="微软雅黑" panose="020B0503020204020204" pitchFamily="34" charset="-122"/>
                  <a:ea typeface="微软雅黑" panose="020B0503020204020204" pitchFamily="34" charset="-122"/>
                </a:rPr>
                <a:t>单播地址</a:t>
              </a:r>
            </a:p>
          </p:txBody>
        </p:sp>
      </p:grpSp>
    </p:spTree>
    <p:extLst>
      <p:ext uri="{BB962C8B-B14F-4D97-AF65-F5344CB8AC3E}">
        <p14:creationId xmlns:p14="http://schemas.microsoft.com/office/powerpoint/2010/main" val="9368586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IPv6</a:t>
            </a:r>
            <a:r>
              <a:rPr lang="zh-CN" altLang="en-US" dirty="0"/>
              <a:t>单播地址 </a:t>
            </a:r>
            <a:r>
              <a:rPr lang="en-US" altLang="zh-CN" dirty="0"/>
              <a:t>- </a:t>
            </a:r>
            <a:r>
              <a:rPr lang="zh-CN" altLang="en-US" dirty="0"/>
              <a:t>可聚合全球单播地址</a:t>
            </a:r>
          </a:p>
        </p:txBody>
      </p:sp>
      <p:sp>
        <p:nvSpPr>
          <p:cNvPr id="2" name="文本占位符 1">
            <a:extLst>
              <a:ext uri="{FF2B5EF4-FFF2-40B4-BE49-F238E27FC236}">
                <a16:creationId xmlns:a16="http://schemas.microsoft.com/office/drawing/2014/main" id="{67B96DCE-6573-4A79-B4A1-05D817133F68}"/>
              </a:ext>
            </a:extLst>
          </p:cNvPr>
          <p:cNvSpPr>
            <a:spLocks noGrp="1"/>
          </p:cNvSpPr>
          <p:nvPr>
            <p:ph type="body" sz="quarter" idx="10"/>
          </p:nvPr>
        </p:nvSpPr>
        <p:spPr/>
        <p:txBody>
          <a:bodyPr/>
          <a:lstStyle/>
          <a:p>
            <a:r>
              <a:rPr lang="zh-CN" altLang="en-US" dirty="0"/>
              <a:t>全球单播地址定义用于</a:t>
            </a:r>
            <a:r>
              <a:rPr lang="en-US" altLang="zh-CN" dirty="0"/>
              <a:t>IPv6 Internet</a:t>
            </a:r>
            <a:r>
              <a:rPr lang="zh-CN" altLang="en-US" dirty="0"/>
              <a:t>。它们是全局唯一的和全局可路由的。</a:t>
            </a:r>
            <a:endParaRPr lang="en-US" altLang="zh-CN" dirty="0"/>
          </a:p>
          <a:p>
            <a:pPr lvl="1"/>
            <a:r>
              <a:rPr lang="zh-CN" altLang="en-US" dirty="0"/>
              <a:t>类似</a:t>
            </a:r>
            <a:r>
              <a:rPr lang="en-US" altLang="zh-CN" dirty="0"/>
              <a:t>IPv4</a:t>
            </a:r>
            <a:r>
              <a:rPr lang="zh-CN" altLang="en-US" dirty="0"/>
              <a:t>公网地址。</a:t>
            </a:r>
            <a:endParaRPr lang="en-US" altLang="zh-CN" dirty="0"/>
          </a:p>
          <a:p>
            <a:pPr lvl="1"/>
            <a:r>
              <a:rPr lang="zh-CN" altLang="en-US" dirty="0"/>
              <a:t>由前缀、子网</a:t>
            </a:r>
            <a:r>
              <a:rPr lang="en-US" altLang="zh-CN" dirty="0"/>
              <a:t>ID</a:t>
            </a:r>
            <a:r>
              <a:rPr lang="zh-CN" altLang="en-US" dirty="0"/>
              <a:t>和接口标识组成。</a:t>
            </a:r>
            <a:endParaRPr lang="en-US" altLang="zh-CN" dirty="0"/>
          </a:p>
          <a:p>
            <a:pPr lvl="1"/>
            <a:endParaRPr lang="en-US" altLang="zh-CN" dirty="0"/>
          </a:p>
          <a:p>
            <a:pPr lvl="1"/>
            <a:endParaRPr lang="en-US" altLang="zh-CN" dirty="0"/>
          </a:p>
          <a:p>
            <a:pPr lvl="1"/>
            <a:r>
              <a:rPr lang="zh-CN" altLang="en-US" dirty="0"/>
              <a:t>全局路由前缀：由提供商指定给一个组织机构，一般至少为</a:t>
            </a:r>
            <a:r>
              <a:rPr lang="en-US" altLang="zh-CN" dirty="0"/>
              <a:t>48bit</a:t>
            </a:r>
            <a:r>
              <a:rPr lang="zh-CN" altLang="en-US" dirty="0"/>
              <a:t>。目前已经分配的全局路由前缀的前</a:t>
            </a:r>
            <a:r>
              <a:rPr lang="en-US" altLang="zh-CN" dirty="0"/>
              <a:t>3bit</a:t>
            </a:r>
            <a:r>
              <a:rPr lang="zh-CN" altLang="en-US" dirty="0"/>
              <a:t>均为</a:t>
            </a:r>
            <a:r>
              <a:rPr lang="en-US" altLang="zh-CN" dirty="0"/>
              <a:t>001</a:t>
            </a:r>
            <a:r>
              <a:rPr lang="zh-CN" altLang="en-US" dirty="0"/>
              <a:t>。因此前缀为</a:t>
            </a:r>
            <a:r>
              <a:rPr lang="en-US" altLang="zh-CN" dirty="0"/>
              <a:t>2000::/3</a:t>
            </a:r>
            <a:r>
              <a:rPr lang="zh-CN" altLang="en-US" dirty="0"/>
              <a:t>。</a:t>
            </a:r>
          </a:p>
          <a:p>
            <a:pPr lvl="1"/>
            <a:r>
              <a:rPr lang="zh-CN" altLang="en-US" dirty="0"/>
              <a:t>子网：组织机构可以用子网</a:t>
            </a:r>
            <a:r>
              <a:rPr lang="en-US" altLang="zh-CN" dirty="0"/>
              <a:t>ID</a:t>
            </a:r>
            <a:r>
              <a:rPr lang="zh-CN" altLang="en-US" dirty="0"/>
              <a:t>来构建本地网络（</a:t>
            </a:r>
            <a:r>
              <a:rPr lang="en-US" altLang="zh-CN" dirty="0"/>
              <a:t>Site</a:t>
            </a:r>
            <a:r>
              <a:rPr lang="zh-CN" altLang="en-US" dirty="0"/>
              <a:t>），与</a:t>
            </a:r>
            <a:r>
              <a:rPr lang="en-US" altLang="zh-CN" dirty="0"/>
              <a:t>IPv4</a:t>
            </a:r>
            <a:r>
              <a:rPr lang="zh-CN" altLang="en-US" dirty="0"/>
              <a:t>中的子网号作用相似。子网</a:t>
            </a:r>
            <a:r>
              <a:rPr lang="en-US" altLang="zh-CN" dirty="0"/>
              <a:t>ID</a:t>
            </a:r>
            <a:r>
              <a:rPr lang="zh-CN" altLang="en-US" dirty="0"/>
              <a:t>通常最多分配到第</a:t>
            </a:r>
            <a:r>
              <a:rPr lang="en-US" altLang="zh-CN" dirty="0"/>
              <a:t>64</a:t>
            </a:r>
            <a:r>
              <a:rPr lang="zh-CN" altLang="en-US" dirty="0"/>
              <a:t>位。</a:t>
            </a:r>
          </a:p>
          <a:p>
            <a:pPr lvl="1"/>
            <a:r>
              <a:rPr lang="zh-CN" altLang="en-US" dirty="0"/>
              <a:t>主机位：</a:t>
            </a:r>
            <a:r>
              <a:rPr lang="zh-CN" altLang="zh-CN" dirty="0"/>
              <a:t>用来标识一个设备（</a:t>
            </a:r>
            <a:r>
              <a:rPr lang="en-US" altLang="zh-CN" dirty="0"/>
              <a:t>Host</a:t>
            </a:r>
            <a:r>
              <a:rPr lang="zh-CN" altLang="zh-CN" dirty="0"/>
              <a:t>），与</a:t>
            </a:r>
            <a:r>
              <a:rPr lang="en-US" altLang="zh-CN" dirty="0"/>
              <a:t>IPv4</a:t>
            </a:r>
            <a:r>
              <a:rPr lang="zh-CN" altLang="zh-CN" dirty="0"/>
              <a:t>中的主机</a:t>
            </a:r>
            <a:r>
              <a:rPr lang="en-US" altLang="zh-CN" dirty="0"/>
              <a:t>ID</a:t>
            </a:r>
            <a:r>
              <a:rPr lang="zh-CN" altLang="zh-CN" dirty="0"/>
              <a:t>作用相似。</a:t>
            </a:r>
            <a:endParaRPr lang="en-US" altLang="zh-CN" dirty="0"/>
          </a:p>
        </p:txBody>
      </p:sp>
      <p:sp>
        <p:nvSpPr>
          <p:cNvPr id="16" name="矩形 39">
            <a:extLst>
              <a:ext uri="{FF2B5EF4-FFF2-40B4-BE49-F238E27FC236}">
                <a16:creationId xmlns:a16="http://schemas.microsoft.com/office/drawing/2014/main" id="{28A75B6A-4495-49EF-85F6-C9407E3B3700}"/>
              </a:ext>
            </a:extLst>
          </p:cNvPr>
          <p:cNvSpPr/>
          <p:nvPr/>
        </p:nvSpPr>
        <p:spPr>
          <a:xfrm>
            <a:off x="1642045" y="3393802"/>
            <a:ext cx="1422403" cy="276999"/>
          </a:xfrm>
          <a:prstGeom prst="rect">
            <a:avLst/>
          </a:prstGeom>
        </p:spPr>
        <p:txBody>
          <a:bodyPr wrap="square">
            <a:spAutoFit/>
          </a:bodyPr>
          <a:lstStyle/>
          <a:p>
            <a:pPr algn="ctr" eaLnBrk="1" fontAlgn="auto" hangingPunct="1">
              <a:spcBef>
                <a:spcPts val="0"/>
              </a:spcBef>
              <a:spcAft>
                <a:spcPts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全局路由前缀</a:t>
            </a:r>
          </a:p>
        </p:txBody>
      </p:sp>
      <p:sp>
        <p:nvSpPr>
          <p:cNvPr id="17" name="矩形 6">
            <a:extLst>
              <a:ext uri="{FF2B5EF4-FFF2-40B4-BE49-F238E27FC236}">
                <a16:creationId xmlns:a16="http://schemas.microsoft.com/office/drawing/2014/main" id="{115CBDAB-3E0B-4C94-8A0D-53D70FCE4863}"/>
              </a:ext>
            </a:extLst>
          </p:cNvPr>
          <p:cNvSpPr/>
          <p:nvPr/>
        </p:nvSpPr>
        <p:spPr>
          <a:xfrm>
            <a:off x="1631504" y="3163251"/>
            <a:ext cx="2160000" cy="240000"/>
          </a:xfrm>
          <a:prstGeom prst="rect">
            <a:avLst/>
          </a:prstGeom>
          <a:solidFill>
            <a:schemeClr val="bg1">
              <a:lumMod val="95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33"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前缀</a:t>
            </a:r>
          </a:p>
        </p:txBody>
      </p:sp>
      <p:sp>
        <p:nvSpPr>
          <p:cNvPr id="18" name="矩形 8">
            <a:extLst>
              <a:ext uri="{FF2B5EF4-FFF2-40B4-BE49-F238E27FC236}">
                <a16:creationId xmlns:a16="http://schemas.microsoft.com/office/drawing/2014/main" id="{078D2B7E-473D-4F31-9F7F-4EE3E6A5FC14}"/>
              </a:ext>
            </a:extLst>
          </p:cNvPr>
          <p:cNvSpPr/>
          <p:nvPr/>
        </p:nvSpPr>
        <p:spPr>
          <a:xfrm>
            <a:off x="3784538" y="3163251"/>
            <a:ext cx="2160000" cy="240000"/>
          </a:xfrm>
          <a:prstGeom prst="rect">
            <a:avLst/>
          </a:prstGeom>
          <a:solidFill>
            <a:schemeClr val="bg1">
              <a:lumMod val="95000"/>
            </a:scheme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333"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接口</a:t>
            </a:r>
            <a:r>
              <a:rPr kumimoji="0" lang="en-US" altLang="zh-CN" sz="1333"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ID</a:t>
            </a:r>
            <a:endParaRPr kumimoji="0" lang="zh-CN" altLang="en-US" sz="1333"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19" name="矩形 10">
            <a:extLst>
              <a:ext uri="{FF2B5EF4-FFF2-40B4-BE49-F238E27FC236}">
                <a16:creationId xmlns:a16="http://schemas.microsoft.com/office/drawing/2014/main" id="{3CA2E191-5703-4AC5-9ACC-48817FD9D4A3}"/>
              </a:ext>
            </a:extLst>
          </p:cNvPr>
          <p:cNvSpPr/>
          <p:nvPr/>
        </p:nvSpPr>
        <p:spPr>
          <a:xfrm>
            <a:off x="2431619" y="2744924"/>
            <a:ext cx="606256" cy="276999"/>
          </a:xfrm>
          <a:prstGeom prst="rect">
            <a:avLst/>
          </a:prstGeom>
        </p:spPr>
        <p:txBody>
          <a:bodyPr wrap="none">
            <a:spAutoFit/>
          </a:bodyPr>
          <a:lstStyle/>
          <a:p>
            <a:pPr eaLnBrk="1" fontAlgn="auto" hangingPunct="1">
              <a:spcBef>
                <a:spcPts val="0"/>
              </a:spcBef>
              <a:spcAft>
                <a:spcPts val="0"/>
              </a:spcAft>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64 bit</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20" name="矩形 11">
            <a:extLst>
              <a:ext uri="{FF2B5EF4-FFF2-40B4-BE49-F238E27FC236}">
                <a16:creationId xmlns:a16="http://schemas.microsoft.com/office/drawing/2014/main" id="{5605BB89-4C64-45FB-AFC7-004626C656BD}"/>
              </a:ext>
            </a:extLst>
          </p:cNvPr>
          <p:cNvSpPr/>
          <p:nvPr/>
        </p:nvSpPr>
        <p:spPr>
          <a:xfrm>
            <a:off x="3294252" y="3632332"/>
            <a:ext cx="551754" cy="276999"/>
          </a:xfrm>
          <a:prstGeom prst="rect">
            <a:avLst/>
          </a:prstGeom>
        </p:spPr>
        <p:txBody>
          <a:bodyPr wrap="none">
            <a:spAutoFit/>
          </a:bodyPr>
          <a:lstStyle/>
          <a:p>
            <a:pPr eaLnBrk="1" fontAlgn="auto" hangingPunct="1">
              <a:spcBef>
                <a:spcPts val="0"/>
              </a:spcBef>
              <a:spcAft>
                <a:spcPts val="0"/>
              </a:spcAft>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N bit</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21" name="矩形 12">
            <a:extLst>
              <a:ext uri="{FF2B5EF4-FFF2-40B4-BE49-F238E27FC236}">
                <a16:creationId xmlns:a16="http://schemas.microsoft.com/office/drawing/2014/main" id="{CB0AB64A-EF4A-438E-BE8D-35CC378B245F}"/>
              </a:ext>
            </a:extLst>
          </p:cNvPr>
          <p:cNvSpPr/>
          <p:nvPr/>
        </p:nvSpPr>
        <p:spPr>
          <a:xfrm>
            <a:off x="4484321" y="3632332"/>
            <a:ext cx="1106393" cy="276999"/>
          </a:xfrm>
          <a:prstGeom prst="rect">
            <a:avLst/>
          </a:prstGeom>
        </p:spPr>
        <p:txBody>
          <a:bodyPr wrap="none">
            <a:spAutoFit/>
          </a:bodyPr>
          <a:lstStyle/>
          <a:p>
            <a:pPr eaLnBrk="1" fontAlgn="auto" hangingPunct="1">
              <a:spcBef>
                <a:spcPts val="0"/>
              </a:spcBef>
              <a:spcAft>
                <a:spcPts val="0"/>
              </a:spcAft>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128-M-N bit</a:t>
            </a:r>
            <a:endParaRPr lang="zh-CN" altLang="en-US" sz="1200" dirty="0">
              <a:solidFill>
                <a:prstClr val="black"/>
              </a:solidFill>
              <a:latin typeface="微软雅黑" panose="020B0503020204020204" pitchFamily="34" charset="-122"/>
              <a:ea typeface="微软雅黑" panose="020B0503020204020204" pitchFamily="34" charset="-122"/>
            </a:endParaRPr>
          </a:p>
        </p:txBody>
      </p:sp>
      <p:cxnSp>
        <p:nvCxnSpPr>
          <p:cNvPr id="22" name="直接连接符 32">
            <a:extLst>
              <a:ext uri="{FF2B5EF4-FFF2-40B4-BE49-F238E27FC236}">
                <a16:creationId xmlns:a16="http://schemas.microsoft.com/office/drawing/2014/main" id="{2321D882-107B-4064-8050-0F1186EC43C8}"/>
              </a:ext>
            </a:extLst>
          </p:cNvPr>
          <p:cNvCxnSpPr/>
          <p:nvPr/>
        </p:nvCxnSpPr>
        <p:spPr>
          <a:xfrm>
            <a:off x="1631504" y="3400580"/>
            <a:ext cx="0" cy="304197"/>
          </a:xfrm>
          <a:prstGeom prst="line">
            <a:avLst/>
          </a:prstGeom>
          <a:noFill/>
          <a:ln w="12700" cap="flat" cmpd="sng" algn="ctr">
            <a:solidFill>
              <a:sysClr val="window" lastClr="FFFFFF">
                <a:lumMod val="75000"/>
              </a:sysClr>
            </a:solidFill>
            <a:prstDash val="solid"/>
            <a:miter lim="800000"/>
          </a:ln>
          <a:effectLst/>
        </p:spPr>
      </p:cxnSp>
      <p:cxnSp>
        <p:nvCxnSpPr>
          <p:cNvPr id="26" name="直接箭头连接符 38">
            <a:extLst>
              <a:ext uri="{FF2B5EF4-FFF2-40B4-BE49-F238E27FC236}">
                <a16:creationId xmlns:a16="http://schemas.microsoft.com/office/drawing/2014/main" id="{CA16BB85-B674-46B5-89A9-4DF142003F4F}"/>
              </a:ext>
            </a:extLst>
          </p:cNvPr>
          <p:cNvCxnSpPr/>
          <p:nvPr/>
        </p:nvCxnSpPr>
        <p:spPr>
          <a:xfrm>
            <a:off x="4000562" y="3633878"/>
            <a:ext cx="1944000" cy="0"/>
          </a:xfrm>
          <a:prstGeom prst="straightConnector1">
            <a:avLst/>
          </a:prstGeom>
          <a:noFill/>
          <a:ln w="12700" cap="flat" cmpd="sng" algn="ctr">
            <a:solidFill>
              <a:sysClr val="window" lastClr="FFFFFF">
                <a:lumMod val="75000"/>
              </a:sysClr>
            </a:solidFill>
            <a:prstDash val="solid"/>
            <a:miter lim="800000"/>
            <a:headEnd type="triangle" w="med" len="med"/>
            <a:tailEnd type="triangle" w="med" len="med"/>
          </a:ln>
          <a:effectLst/>
        </p:spPr>
      </p:cxnSp>
      <p:sp>
        <p:nvSpPr>
          <p:cNvPr id="31" name="矩形 41">
            <a:extLst>
              <a:ext uri="{FF2B5EF4-FFF2-40B4-BE49-F238E27FC236}">
                <a16:creationId xmlns:a16="http://schemas.microsoft.com/office/drawing/2014/main" id="{15DEDC02-E3A9-49E6-AD81-F888F064C7C3}"/>
              </a:ext>
            </a:extLst>
          </p:cNvPr>
          <p:cNvSpPr/>
          <p:nvPr/>
        </p:nvSpPr>
        <p:spPr>
          <a:xfrm>
            <a:off x="4649396" y="3383574"/>
            <a:ext cx="646331" cy="276999"/>
          </a:xfrm>
          <a:prstGeom prst="rect">
            <a:avLst/>
          </a:prstGeom>
        </p:spPr>
        <p:txBody>
          <a:bodyPr wrap="none">
            <a:spAutoFit/>
          </a:bodyPr>
          <a:lstStyle/>
          <a:p>
            <a:pPr algn="ctr" eaLnBrk="1" fontAlgn="auto" hangingPunct="1">
              <a:spcBef>
                <a:spcPts val="0"/>
              </a:spcBef>
              <a:spcAft>
                <a:spcPts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主机位</a:t>
            </a:r>
          </a:p>
        </p:txBody>
      </p:sp>
      <p:cxnSp>
        <p:nvCxnSpPr>
          <p:cNvPr id="33" name="直接连接符 36">
            <a:extLst>
              <a:ext uri="{FF2B5EF4-FFF2-40B4-BE49-F238E27FC236}">
                <a16:creationId xmlns:a16="http://schemas.microsoft.com/office/drawing/2014/main" id="{BD642DFA-B5ED-45EF-9191-7C55B5EB47F7}"/>
              </a:ext>
            </a:extLst>
          </p:cNvPr>
          <p:cNvCxnSpPr/>
          <p:nvPr/>
        </p:nvCxnSpPr>
        <p:spPr>
          <a:xfrm>
            <a:off x="5944778" y="3400580"/>
            <a:ext cx="0" cy="304197"/>
          </a:xfrm>
          <a:prstGeom prst="line">
            <a:avLst/>
          </a:prstGeom>
          <a:noFill/>
          <a:ln w="12700" cap="flat" cmpd="sng" algn="ctr">
            <a:solidFill>
              <a:sysClr val="window" lastClr="FFFFFF">
                <a:lumMod val="75000"/>
              </a:sysClr>
            </a:solidFill>
            <a:prstDash val="solid"/>
            <a:miter lim="800000"/>
          </a:ln>
          <a:effectLst/>
        </p:spPr>
      </p:cxnSp>
      <p:cxnSp>
        <p:nvCxnSpPr>
          <p:cNvPr id="38" name="直接箭头连接符 38">
            <a:extLst>
              <a:ext uri="{FF2B5EF4-FFF2-40B4-BE49-F238E27FC236}">
                <a16:creationId xmlns:a16="http://schemas.microsoft.com/office/drawing/2014/main" id="{FD693540-D0B7-490E-88DF-F54752ECFC02}"/>
              </a:ext>
            </a:extLst>
          </p:cNvPr>
          <p:cNvCxnSpPr>
            <a:cxnSpLocks/>
          </p:cNvCxnSpPr>
          <p:nvPr/>
        </p:nvCxnSpPr>
        <p:spPr>
          <a:xfrm>
            <a:off x="1631504" y="3633878"/>
            <a:ext cx="1440000" cy="0"/>
          </a:xfrm>
          <a:prstGeom prst="straightConnector1">
            <a:avLst/>
          </a:prstGeom>
          <a:noFill/>
          <a:ln w="12700" cap="flat" cmpd="sng" algn="ctr">
            <a:solidFill>
              <a:sysClr val="window" lastClr="FFFFFF">
                <a:lumMod val="75000"/>
              </a:sysClr>
            </a:solidFill>
            <a:prstDash val="solid"/>
            <a:miter lim="800000"/>
            <a:headEnd type="triangle" w="med" len="med"/>
            <a:tailEnd type="triangle" w="med" len="med"/>
          </a:ln>
          <a:effectLst/>
        </p:spPr>
      </p:cxnSp>
      <p:cxnSp>
        <p:nvCxnSpPr>
          <p:cNvPr id="39" name="直接连接符 32">
            <a:extLst>
              <a:ext uri="{FF2B5EF4-FFF2-40B4-BE49-F238E27FC236}">
                <a16:creationId xmlns:a16="http://schemas.microsoft.com/office/drawing/2014/main" id="{BA4292C7-1925-41F2-AF28-CD229BF58F2F}"/>
              </a:ext>
            </a:extLst>
          </p:cNvPr>
          <p:cNvCxnSpPr/>
          <p:nvPr/>
        </p:nvCxnSpPr>
        <p:spPr>
          <a:xfrm>
            <a:off x="1631504" y="2949354"/>
            <a:ext cx="0" cy="216000"/>
          </a:xfrm>
          <a:prstGeom prst="line">
            <a:avLst/>
          </a:prstGeom>
          <a:noFill/>
          <a:ln w="12700" cap="flat" cmpd="sng" algn="ctr">
            <a:solidFill>
              <a:sysClr val="window" lastClr="FFFFFF">
                <a:lumMod val="75000"/>
              </a:sysClr>
            </a:solidFill>
            <a:prstDash val="solid"/>
            <a:miter lim="800000"/>
          </a:ln>
          <a:effectLst/>
        </p:spPr>
      </p:cxnSp>
      <p:cxnSp>
        <p:nvCxnSpPr>
          <p:cNvPr id="40" name="直接箭头连接符 38">
            <a:extLst>
              <a:ext uri="{FF2B5EF4-FFF2-40B4-BE49-F238E27FC236}">
                <a16:creationId xmlns:a16="http://schemas.microsoft.com/office/drawing/2014/main" id="{53E8DA5B-C036-40BD-BE7D-C5957A50D70D}"/>
              </a:ext>
            </a:extLst>
          </p:cNvPr>
          <p:cNvCxnSpPr/>
          <p:nvPr/>
        </p:nvCxnSpPr>
        <p:spPr>
          <a:xfrm>
            <a:off x="3834644" y="3057342"/>
            <a:ext cx="2052000" cy="0"/>
          </a:xfrm>
          <a:prstGeom prst="straightConnector1">
            <a:avLst/>
          </a:prstGeom>
          <a:noFill/>
          <a:ln w="12700" cap="flat" cmpd="sng" algn="ctr">
            <a:solidFill>
              <a:sysClr val="window" lastClr="FFFFFF">
                <a:lumMod val="75000"/>
              </a:sysClr>
            </a:solidFill>
            <a:prstDash val="solid"/>
            <a:miter lim="800000"/>
            <a:headEnd type="triangle" w="med" len="med"/>
            <a:tailEnd type="triangle" w="med" len="med"/>
          </a:ln>
          <a:effectLst/>
        </p:spPr>
      </p:cxnSp>
      <p:cxnSp>
        <p:nvCxnSpPr>
          <p:cNvPr id="41" name="直接箭头连接符 38">
            <a:extLst>
              <a:ext uri="{FF2B5EF4-FFF2-40B4-BE49-F238E27FC236}">
                <a16:creationId xmlns:a16="http://schemas.microsoft.com/office/drawing/2014/main" id="{76E5DFEB-4B82-48CD-A07A-FCF49D5411B8}"/>
              </a:ext>
            </a:extLst>
          </p:cNvPr>
          <p:cNvCxnSpPr>
            <a:cxnSpLocks/>
          </p:cNvCxnSpPr>
          <p:nvPr/>
        </p:nvCxnSpPr>
        <p:spPr>
          <a:xfrm>
            <a:off x="1660530" y="3057342"/>
            <a:ext cx="2052000" cy="0"/>
          </a:xfrm>
          <a:prstGeom prst="straightConnector1">
            <a:avLst/>
          </a:prstGeom>
          <a:noFill/>
          <a:ln w="12700" cap="flat" cmpd="sng" algn="ctr">
            <a:solidFill>
              <a:sysClr val="window" lastClr="FFFFFF">
                <a:lumMod val="75000"/>
              </a:sysClr>
            </a:solidFill>
            <a:prstDash val="solid"/>
            <a:miter lim="800000"/>
            <a:headEnd type="triangle" w="med" len="med"/>
            <a:tailEnd type="triangle" w="med" len="med"/>
          </a:ln>
          <a:effectLst/>
        </p:spPr>
      </p:cxnSp>
      <p:cxnSp>
        <p:nvCxnSpPr>
          <p:cNvPr id="42" name="直接连接符 32">
            <a:extLst>
              <a:ext uri="{FF2B5EF4-FFF2-40B4-BE49-F238E27FC236}">
                <a16:creationId xmlns:a16="http://schemas.microsoft.com/office/drawing/2014/main" id="{3435F93D-C0AD-4BA9-9AD1-4909EF468710}"/>
              </a:ext>
            </a:extLst>
          </p:cNvPr>
          <p:cNvCxnSpPr/>
          <p:nvPr/>
        </p:nvCxnSpPr>
        <p:spPr>
          <a:xfrm>
            <a:off x="3784538" y="2913354"/>
            <a:ext cx="0" cy="252000"/>
          </a:xfrm>
          <a:prstGeom prst="line">
            <a:avLst/>
          </a:prstGeom>
          <a:noFill/>
          <a:ln w="12700" cap="flat" cmpd="sng" algn="ctr">
            <a:solidFill>
              <a:sysClr val="window" lastClr="FFFFFF">
                <a:lumMod val="75000"/>
              </a:sysClr>
            </a:solidFill>
            <a:prstDash val="solid"/>
            <a:miter lim="800000"/>
          </a:ln>
          <a:effectLst/>
        </p:spPr>
      </p:cxnSp>
      <p:cxnSp>
        <p:nvCxnSpPr>
          <p:cNvPr id="43" name="直接连接符 32">
            <a:extLst>
              <a:ext uri="{FF2B5EF4-FFF2-40B4-BE49-F238E27FC236}">
                <a16:creationId xmlns:a16="http://schemas.microsoft.com/office/drawing/2014/main" id="{A5B972B5-B087-46E8-A717-F15B6FF1689C}"/>
              </a:ext>
            </a:extLst>
          </p:cNvPr>
          <p:cNvCxnSpPr/>
          <p:nvPr/>
        </p:nvCxnSpPr>
        <p:spPr>
          <a:xfrm>
            <a:off x="5944778" y="2949354"/>
            <a:ext cx="0" cy="216000"/>
          </a:xfrm>
          <a:prstGeom prst="line">
            <a:avLst/>
          </a:prstGeom>
          <a:noFill/>
          <a:ln w="12700" cap="flat" cmpd="sng" algn="ctr">
            <a:solidFill>
              <a:sysClr val="window" lastClr="FFFFFF">
                <a:lumMod val="75000"/>
              </a:sysClr>
            </a:solidFill>
            <a:prstDash val="solid"/>
            <a:miter lim="800000"/>
          </a:ln>
          <a:effectLst/>
        </p:spPr>
      </p:cxnSp>
      <p:sp>
        <p:nvSpPr>
          <p:cNvPr id="44" name="矩形 10">
            <a:extLst>
              <a:ext uri="{FF2B5EF4-FFF2-40B4-BE49-F238E27FC236}">
                <a16:creationId xmlns:a16="http://schemas.microsoft.com/office/drawing/2014/main" id="{5929757C-E7C2-49D6-9404-6C6B63DABA0F}"/>
              </a:ext>
            </a:extLst>
          </p:cNvPr>
          <p:cNvSpPr/>
          <p:nvPr/>
        </p:nvSpPr>
        <p:spPr>
          <a:xfrm>
            <a:off x="2088451" y="3632332"/>
            <a:ext cx="577402" cy="276999"/>
          </a:xfrm>
          <a:prstGeom prst="rect">
            <a:avLst/>
          </a:prstGeom>
        </p:spPr>
        <p:txBody>
          <a:bodyPr wrap="none">
            <a:spAutoFit/>
          </a:bodyPr>
          <a:lstStyle/>
          <a:p>
            <a:pPr eaLnBrk="1" fontAlgn="auto" hangingPunct="1">
              <a:spcBef>
                <a:spcPts val="0"/>
              </a:spcBef>
              <a:spcAft>
                <a:spcPts val="0"/>
              </a:spcAft>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M bit</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45" name="矩形 10">
            <a:extLst>
              <a:ext uri="{FF2B5EF4-FFF2-40B4-BE49-F238E27FC236}">
                <a16:creationId xmlns:a16="http://schemas.microsoft.com/office/drawing/2014/main" id="{09CF8277-CA5A-4A75-B5FF-68DA4F344D51}"/>
              </a:ext>
            </a:extLst>
          </p:cNvPr>
          <p:cNvSpPr/>
          <p:nvPr/>
        </p:nvSpPr>
        <p:spPr>
          <a:xfrm>
            <a:off x="4640696" y="2749492"/>
            <a:ext cx="606256" cy="276999"/>
          </a:xfrm>
          <a:prstGeom prst="rect">
            <a:avLst/>
          </a:prstGeom>
        </p:spPr>
        <p:txBody>
          <a:bodyPr wrap="none">
            <a:spAutoFit/>
          </a:bodyPr>
          <a:lstStyle/>
          <a:p>
            <a:pPr eaLnBrk="1" fontAlgn="auto" hangingPunct="1">
              <a:spcBef>
                <a:spcPts val="0"/>
              </a:spcBef>
              <a:spcAft>
                <a:spcPts val="0"/>
              </a:spcAft>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64 bit</a:t>
            </a:r>
            <a:endParaRPr lang="zh-CN" altLang="en-US" sz="1200" dirty="0">
              <a:solidFill>
                <a:prstClr val="black"/>
              </a:solidFill>
              <a:latin typeface="微软雅黑" panose="020B0503020204020204" pitchFamily="34" charset="-122"/>
              <a:ea typeface="微软雅黑" panose="020B0503020204020204" pitchFamily="34" charset="-122"/>
            </a:endParaRPr>
          </a:p>
        </p:txBody>
      </p:sp>
      <p:cxnSp>
        <p:nvCxnSpPr>
          <p:cNvPr id="46" name="直接连接符 36">
            <a:extLst>
              <a:ext uri="{FF2B5EF4-FFF2-40B4-BE49-F238E27FC236}">
                <a16:creationId xmlns:a16="http://schemas.microsoft.com/office/drawing/2014/main" id="{2D55EF2A-5B7D-46C4-A943-18CE05025DCA}"/>
              </a:ext>
            </a:extLst>
          </p:cNvPr>
          <p:cNvCxnSpPr/>
          <p:nvPr/>
        </p:nvCxnSpPr>
        <p:spPr>
          <a:xfrm>
            <a:off x="3080829" y="3400580"/>
            <a:ext cx="0" cy="304197"/>
          </a:xfrm>
          <a:prstGeom prst="line">
            <a:avLst/>
          </a:prstGeom>
          <a:noFill/>
          <a:ln w="12700" cap="flat" cmpd="sng" algn="ctr">
            <a:solidFill>
              <a:sysClr val="window" lastClr="FFFFFF">
                <a:lumMod val="75000"/>
              </a:sysClr>
            </a:solidFill>
            <a:prstDash val="dash"/>
            <a:miter lim="800000"/>
          </a:ln>
          <a:effectLst/>
        </p:spPr>
      </p:cxnSp>
      <p:cxnSp>
        <p:nvCxnSpPr>
          <p:cNvPr id="47" name="直接箭头连接符 38">
            <a:extLst>
              <a:ext uri="{FF2B5EF4-FFF2-40B4-BE49-F238E27FC236}">
                <a16:creationId xmlns:a16="http://schemas.microsoft.com/office/drawing/2014/main" id="{3201CCEF-DEE9-4639-AFBD-E3DAC39A5368}"/>
              </a:ext>
            </a:extLst>
          </p:cNvPr>
          <p:cNvCxnSpPr>
            <a:cxnSpLocks/>
          </p:cNvCxnSpPr>
          <p:nvPr/>
        </p:nvCxnSpPr>
        <p:spPr>
          <a:xfrm>
            <a:off x="3080829" y="3633586"/>
            <a:ext cx="919733" cy="0"/>
          </a:xfrm>
          <a:prstGeom prst="straightConnector1">
            <a:avLst/>
          </a:prstGeom>
          <a:noFill/>
          <a:ln w="12700" cap="flat" cmpd="sng" algn="ctr">
            <a:solidFill>
              <a:sysClr val="window" lastClr="FFFFFF">
                <a:lumMod val="75000"/>
              </a:sysClr>
            </a:solidFill>
            <a:prstDash val="solid"/>
            <a:miter lim="800000"/>
            <a:headEnd type="triangle" w="med" len="med"/>
            <a:tailEnd type="triangle" w="med" len="med"/>
          </a:ln>
          <a:effectLst/>
        </p:spPr>
      </p:cxnSp>
      <p:cxnSp>
        <p:nvCxnSpPr>
          <p:cNvPr id="48" name="直接连接符 36">
            <a:extLst>
              <a:ext uri="{FF2B5EF4-FFF2-40B4-BE49-F238E27FC236}">
                <a16:creationId xmlns:a16="http://schemas.microsoft.com/office/drawing/2014/main" id="{BC62DF33-3698-4625-B42C-AF693D179975}"/>
              </a:ext>
            </a:extLst>
          </p:cNvPr>
          <p:cNvCxnSpPr/>
          <p:nvPr/>
        </p:nvCxnSpPr>
        <p:spPr>
          <a:xfrm>
            <a:off x="4000562" y="3400580"/>
            <a:ext cx="0" cy="304197"/>
          </a:xfrm>
          <a:prstGeom prst="line">
            <a:avLst/>
          </a:prstGeom>
          <a:noFill/>
          <a:ln w="12700" cap="flat" cmpd="sng" algn="ctr">
            <a:solidFill>
              <a:sysClr val="window" lastClr="FFFFFF">
                <a:lumMod val="75000"/>
              </a:sysClr>
            </a:solidFill>
            <a:prstDash val="dash"/>
            <a:miter lim="800000"/>
          </a:ln>
          <a:effectLst/>
        </p:spPr>
      </p:cxnSp>
      <p:sp>
        <p:nvSpPr>
          <p:cNvPr id="49" name="矩形 41">
            <a:extLst>
              <a:ext uri="{FF2B5EF4-FFF2-40B4-BE49-F238E27FC236}">
                <a16:creationId xmlns:a16="http://schemas.microsoft.com/office/drawing/2014/main" id="{E8478B20-DABD-494A-A24A-AE563119734F}"/>
              </a:ext>
            </a:extLst>
          </p:cNvPr>
          <p:cNvSpPr/>
          <p:nvPr/>
        </p:nvSpPr>
        <p:spPr>
          <a:xfrm>
            <a:off x="3294474" y="3383574"/>
            <a:ext cx="492443" cy="276999"/>
          </a:xfrm>
          <a:prstGeom prst="rect">
            <a:avLst/>
          </a:prstGeom>
        </p:spPr>
        <p:txBody>
          <a:bodyPr wrap="none">
            <a:spAutoFit/>
          </a:bodyPr>
          <a:lstStyle/>
          <a:p>
            <a:pPr algn="ctr" eaLnBrk="1" fontAlgn="auto" hangingPunct="1">
              <a:spcBef>
                <a:spcPts val="0"/>
              </a:spcBef>
              <a:spcAft>
                <a:spcPts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Arial" pitchFamily="34" charset="0"/>
              </a:rPr>
              <a:t>子网</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p:txBody>
          <a:bodyPr/>
          <a:lstStyle/>
          <a:p>
            <a:r>
              <a:rPr lang="en-US" altLang="zh-CN" dirty="0"/>
              <a:t>IPv6</a:t>
            </a:r>
            <a:r>
              <a:rPr lang="zh-CN" altLang="en-US" dirty="0"/>
              <a:t>单播地址 </a:t>
            </a:r>
            <a:r>
              <a:rPr lang="en-US" altLang="zh-CN" dirty="0"/>
              <a:t>- </a:t>
            </a:r>
            <a:r>
              <a:rPr lang="zh-CN" altLang="en-US" dirty="0"/>
              <a:t>链路本地地址</a:t>
            </a:r>
          </a:p>
        </p:txBody>
      </p:sp>
      <p:sp>
        <p:nvSpPr>
          <p:cNvPr id="6" name="文本占位符 5">
            <a:extLst>
              <a:ext uri="{FF2B5EF4-FFF2-40B4-BE49-F238E27FC236}">
                <a16:creationId xmlns:a16="http://schemas.microsoft.com/office/drawing/2014/main" id="{D98148F4-1961-410F-932D-4BDEDC663CA2}"/>
              </a:ext>
            </a:extLst>
          </p:cNvPr>
          <p:cNvSpPr>
            <a:spLocks noGrp="1"/>
          </p:cNvSpPr>
          <p:nvPr>
            <p:ph type="body" sz="quarter" idx="10"/>
          </p:nvPr>
        </p:nvSpPr>
        <p:spPr/>
        <p:txBody>
          <a:bodyPr/>
          <a:lstStyle/>
          <a:p>
            <a:r>
              <a:rPr lang="zh-CN" altLang="en-US" dirty="0"/>
              <a:t>在一个节点启动</a:t>
            </a:r>
            <a:r>
              <a:rPr lang="en-US" altLang="zh-CN" dirty="0"/>
              <a:t>IPv6</a:t>
            </a:r>
            <a:r>
              <a:rPr lang="zh-CN" altLang="en-US" dirty="0"/>
              <a:t>协议栈时，节点的每个接口会自动配置一个链路本地地址。该地址专门用来和相同链路上的其他主机通信。</a:t>
            </a:r>
            <a:endParaRPr lang="en-US" altLang="zh-CN" dirty="0"/>
          </a:p>
          <a:p>
            <a:pPr lvl="1"/>
            <a:r>
              <a:rPr lang="zh-CN" altLang="en-US" dirty="0"/>
              <a:t>只能在连接到同一本地链路的节点之间使用，广泛应用于邻居发现、无状态地址等。</a:t>
            </a:r>
            <a:endParaRPr lang="en-US" altLang="zh-CN" dirty="0"/>
          </a:p>
          <a:p>
            <a:pPr lvl="1"/>
            <a:r>
              <a:rPr lang="zh-CN" altLang="en-US" dirty="0"/>
              <a:t>链路本地地址前缀</a:t>
            </a:r>
            <a:r>
              <a:rPr lang="en-US" altLang="zh-CN" dirty="0"/>
              <a:t>FE80::/10</a:t>
            </a:r>
            <a:r>
              <a:rPr lang="zh-CN" altLang="en-US" dirty="0"/>
              <a:t>，将接口</a:t>
            </a:r>
            <a:r>
              <a:rPr lang="en-US" altLang="zh-CN" dirty="0"/>
              <a:t>ID</a:t>
            </a:r>
            <a:r>
              <a:rPr lang="zh-CN" altLang="en-US" dirty="0"/>
              <a:t>添加在后面作为地址的低</a:t>
            </a:r>
            <a:r>
              <a:rPr lang="en-US" altLang="zh-CN" dirty="0"/>
              <a:t>64</a:t>
            </a:r>
            <a:r>
              <a:rPr lang="zh-CN" altLang="en-US" dirty="0"/>
              <a:t>位。</a:t>
            </a:r>
            <a:endParaRPr lang="en-US" altLang="zh-CN" dirty="0"/>
          </a:p>
          <a:p>
            <a:pPr lvl="1"/>
            <a:r>
              <a:rPr lang="zh-CN" altLang="en-US" dirty="0"/>
              <a:t>每一个</a:t>
            </a:r>
            <a:r>
              <a:rPr lang="en-US" altLang="zh-CN" dirty="0"/>
              <a:t>IPv6</a:t>
            </a:r>
            <a:r>
              <a:rPr lang="zh-CN" altLang="en-US" dirty="0"/>
              <a:t>接口都必须具备一个链路本地地址。</a:t>
            </a:r>
          </a:p>
        </p:txBody>
      </p:sp>
      <p:graphicFrame>
        <p:nvGraphicFramePr>
          <p:cNvPr id="44" name="表格 43"/>
          <p:cNvGraphicFramePr>
            <a:graphicFrameLocks noGrp="1"/>
          </p:cNvGraphicFramePr>
          <p:nvPr>
            <p:extLst>
              <p:ext uri="{D42A27DB-BD31-4B8C-83A1-F6EECF244321}">
                <p14:modId xmlns:p14="http://schemas.microsoft.com/office/powerpoint/2010/main" val="947520581"/>
              </p:ext>
            </p:extLst>
          </p:nvPr>
        </p:nvGraphicFramePr>
        <p:xfrm>
          <a:off x="2027548" y="4421324"/>
          <a:ext cx="5328592" cy="304800"/>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tblGrid>
              <a:tr h="2937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anose="020B0503020204020204" pitchFamily="34" charset="-122"/>
                          <a:ea typeface="微软雅黑" panose="020B0503020204020204" pitchFamily="34" charset="-122"/>
                        </a:rPr>
                        <a:t>     0</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tx1"/>
                          </a:solidFill>
                          <a:latin typeface="微软雅黑" panose="020B0503020204020204" pitchFamily="34" charset="-122"/>
                          <a:ea typeface="微软雅黑" panose="020B0503020204020204" pitchFamily="34" charset="-122"/>
                          <a:cs typeface="+mn-cs"/>
                        </a:rPr>
                        <a:t>接口</a:t>
                      </a:r>
                      <a:r>
                        <a:rPr lang="en-US" altLang="zh-CN" sz="1400" b="0" kern="1200" dirty="0">
                          <a:solidFill>
                            <a:schemeClr val="tx1"/>
                          </a:solidFill>
                          <a:latin typeface="微软雅黑" panose="020B0503020204020204" pitchFamily="34" charset="-122"/>
                          <a:ea typeface="微软雅黑" panose="020B0503020204020204" pitchFamily="34" charset="-122"/>
                          <a:cs typeface="+mn-cs"/>
                        </a:rPr>
                        <a:t> ID</a:t>
                      </a:r>
                      <a:endParaRPr lang="zh-CN" altLang="en-US" sz="14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45" name="直接连接符 44"/>
          <p:cNvCxnSpPr/>
          <p:nvPr/>
        </p:nvCxnSpPr>
        <p:spPr bwMode="auto">
          <a:xfrm>
            <a:off x="2459596" y="4421324"/>
            <a:ext cx="0" cy="288032"/>
          </a:xfrm>
          <a:prstGeom prst="line">
            <a:avLst/>
          </a:prstGeom>
          <a:ln w="9525">
            <a:solidFill>
              <a:schemeClr val="tx1"/>
            </a:solidFill>
            <a:prstDash val="soli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bwMode="auto">
          <a:xfrm flipH="1">
            <a:off x="1523492" y="4709356"/>
            <a:ext cx="504056" cy="432048"/>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7" name="直接连接符 46"/>
          <p:cNvCxnSpPr>
            <a:cxnSpLocks/>
          </p:cNvCxnSpPr>
          <p:nvPr/>
        </p:nvCxnSpPr>
        <p:spPr bwMode="auto">
          <a:xfrm>
            <a:off x="2459596" y="4709356"/>
            <a:ext cx="432048" cy="432048"/>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aphicFrame>
        <p:nvGraphicFramePr>
          <p:cNvPr id="48" name="表格 47"/>
          <p:cNvGraphicFramePr>
            <a:graphicFrameLocks noGrp="1"/>
          </p:cNvGraphicFramePr>
          <p:nvPr>
            <p:extLst>
              <p:ext uri="{D42A27DB-BD31-4B8C-83A1-F6EECF244321}">
                <p14:modId xmlns:p14="http://schemas.microsoft.com/office/powerpoint/2010/main" val="3867870557"/>
              </p:ext>
            </p:extLst>
          </p:nvPr>
        </p:nvGraphicFramePr>
        <p:xfrm>
          <a:off x="1523492" y="5141404"/>
          <a:ext cx="1368152" cy="30480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216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bg1"/>
                          </a:solidFill>
                          <a:latin typeface="微软雅黑" panose="020B0503020204020204" pitchFamily="34" charset="-122"/>
                          <a:ea typeface="微软雅黑" panose="020B0503020204020204" pitchFamily="34" charset="-122"/>
                        </a:rPr>
                        <a:t>1111 1110 10</a:t>
                      </a:r>
                      <a:endParaRPr lang="zh-CN" altLang="en-US" sz="1400" b="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bl>
          </a:graphicData>
        </a:graphic>
      </p:graphicFrame>
      <p:cxnSp>
        <p:nvCxnSpPr>
          <p:cNvPr id="49" name="直接连接符 48"/>
          <p:cNvCxnSpPr/>
          <p:nvPr/>
        </p:nvCxnSpPr>
        <p:spPr bwMode="auto">
          <a:xfrm>
            <a:off x="4691844" y="411310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bwMode="auto">
          <a:xfrm>
            <a:off x="7356140" y="411310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bwMode="auto">
          <a:xfrm>
            <a:off x="2027548" y="411310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bwMode="auto">
          <a:xfrm>
            <a:off x="2027548" y="4293096"/>
            <a:ext cx="2664296" cy="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55" name="直接连接符 54"/>
          <p:cNvCxnSpPr/>
          <p:nvPr/>
        </p:nvCxnSpPr>
        <p:spPr bwMode="auto">
          <a:xfrm>
            <a:off x="4691844" y="4293096"/>
            <a:ext cx="2664296" cy="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56" name="矩形 55"/>
          <p:cNvSpPr/>
          <p:nvPr/>
        </p:nvSpPr>
        <p:spPr bwMode="auto">
          <a:xfrm>
            <a:off x="2819636" y="3933056"/>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600" dirty="0">
                <a:solidFill>
                  <a:schemeClr val="bg1">
                    <a:lumMod val="50000"/>
                  </a:schemeClr>
                </a:solidFill>
                <a:latin typeface="微软雅黑" panose="020B0503020204020204" pitchFamily="34" charset="-122"/>
                <a:ea typeface="微软雅黑" panose="020B0503020204020204" pitchFamily="34" charset="-122"/>
              </a:rPr>
              <a:t>64 bit</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5411924" y="3933056"/>
            <a:ext cx="1296144"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600" dirty="0">
                <a:solidFill>
                  <a:schemeClr val="bg1">
                    <a:lumMod val="50000"/>
                  </a:schemeClr>
                </a:solidFill>
                <a:latin typeface="微软雅黑" panose="020B0503020204020204" pitchFamily="34" charset="-122"/>
                <a:ea typeface="微软雅黑" panose="020B0503020204020204" pitchFamily="34" charset="-122"/>
              </a:rPr>
              <a:t>64 bit</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78" name="表格 77"/>
          <p:cNvGraphicFramePr>
            <a:graphicFrameLocks noGrp="1"/>
          </p:cNvGraphicFramePr>
          <p:nvPr>
            <p:extLst>
              <p:ext uri="{D42A27DB-BD31-4B8C-83A1-F6EECF244321}">
                <p14:modId xmlns:p14="http://schemas.microsoft.com/office/powerpoint/2010/main" val="1974971000"/>
              </p:ext>
            </p:extLst>
          </p:nvPr>
        </p:nvGraphicFramePr>
        <p:xfrm>
          <a:off x="1523492" y="5429436"/>
          <a:ext cx="1368152" cy="30480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216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bg1"/>
                          </a:solidFill>
                          <a:latin typeface="微软雅黑" panose="020B0503020204020204" pitchFamily="34" charset="-122"/>
                          <a:ea typeface="微软雅黑" panose="020B0503020204020204" pitchFamily="34" charset="-122"/>
                        </a:rPr>
                        <a:t>FE80::/10</a:t>
                      </a:r>
                      <a:endParaRPr lang="zh-CN" altLang="en-US" sz="1400" b="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bl>
          </a:graphicData>
        </a:graphic>
      </p:graphicFrame>
      <p:cxnSp>
        <p:nvCxnSpPr>
          <p:cNvPr id="79" name="直接连接符 78"/>
          <p:cNvCxnSpPr/>
          <p:nvPr/>
        </p:nvCxnSpPr>
        <p:spPr bwMode="auto">
          <a:xfrm>
            <a:off x="1523492" y="5717468"/>
            <a:ext cx="0" cy="50400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0" name="直接连接符 79"/>
          <p:cNvCxnSpPr/>
          <p:nvPr/>
        </p:nvCxnSpPr>
        <p:spPr bwMode="auto">
          <a:xfrm>
            <a:off x="2891644" y="5717468"/>
            <a:ext cx="0" cy="50400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1" name="直接连接符 80"/>
          <p:cNvCxnSpPr/>
          <p:nvPr/>
        </p:nvCxnSpPr>
        <p:spPr bwMode="auto">
          <a:xfrm>
            <a:off x="1523492" y="5949280"/>
            <a:ext cx="1368152"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3" name="矩形 82"/>
          <p:cNvSpPr/>
          <p:nvPr/>
        </p:nvSpPr>
        <p:spPr bwMode="auto">
          <a:xfrm>
            <a:off x="1811524" y="5949280"/>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10 bit</a:t>
            </a:r>
            <a:endParaRPr lang="zh-CN" altLang="en-US" sz="1600" dirty="0">
              <a:latin typeface="微软雅黑" panose="020B0503020204020204" pitchFamily="34" charset="-122"/>
              <a:ea typeface="微软雅黑" panose="020B0503020204020204" pitchFamily="34" charset="-122"/>
            </a:endParaRPr>
          </a:p>
        </p:txBody>
      </p:sp>
      <p:sp>
        <p:nvSpPr>
          <p:cNvPr id="5" name="右大括号 4">
            <a:extLst>
              <a:ext uri="{FF2B5EF4-FFF2-40B4-BE49-F238E27FC236}">
                <a16:creationId xmlns:a16="http://schemas.microsoft.com/office/drawing/2014/main" id="{FB800484-C28C-41AC-9ACF-9A017CC3D3BB}"/>
              </a:ext>
            </a:extLst>
          </p:cNvPr>
          <p:cNvSpPr/>
          <p:nvPr/>
        </p:nvSpPr>
        <p:spPr bwMode="auto">
          <a:xfrm rot="5400000">
            <a:off x="5916140" y="3529744"/>
            <a:ext cx="216000" cy="2664000"/>
          </a:xfrm>
          <a:prstGeom prst="rightBrac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8CD95111-E094-41FF-81A0-CC559D3D8434}"/>
              </a:ext>
            </a:extLst>
          </p:cNvPr>
          <p:cNvSpPr/>
          <p:nvPr/>
        </p:nvSpPr>
        <p:spPr bwMode="auto">
          <a:xfrm>
            <a:off x="5033882" y="4984416"/>
            <a:ext cx="198022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手工指定或</a:t>
            </a:r>
            <a:r>
              <a:rPr lang="en-US" altLang="zh-CN" sz="1600" dirty="0">
                <a:latin typeface="微软雅黑" panose="020B0503020204020204" pitchFamily="34" charset="-122"/>
                <a:ea typeface="微软雅黑" panose="020B0503020204020204" pitchFamily="34" charset="-122"/>
              </a:rPr>
              <a:t>EUI-64</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p:txBody>
          <a:bodyPr/>
          <a:lstStyle/>
          <a:p>
            <a:r>
              <a:rPr lang="en-US" altLang="zh-CN"/>
              <a:t>IPv6</a:t>
            </a:r>
            <a:r>
              <a:rPr lang="zh-CN" altLang="en-US"/>
              <a:t>单播地址 </a:t>
            </a:r>
            <a:r>
              <a:rPr lang="en-US" altLang="zh-CN"/>
              <a:t>- </a:t>
            </a:r>
            <a:r>
              <a:rPr lang="zh-CN" altLang="en-US"/>
              <a:t>唯一本地地址</a:t>
            </a:r>
            <a:endParaRPr lang="zh-CN" altLang="en-US" dirty="0"/>
          </a:p>
        </p:txBody>
      </p:sp>
      <p:sp>
        <p:nvSpPr>
          <p:cNvPr id="4" name="文本占位符 3">
            <a:extLst>
              <a:ext uri="{FF2B5EF4-FFF2-40B4-BE49-F238E27FC236}">
                <a16:creationId xmlns:a16="http://schemas.microsoft.com/office/drawing/2014/main" id="{4C056284-8DB5-4B3D-A755-C6D89ADF6635}"/>
              </a:ext>
            </a:extLst>
          </p:cNvPr>
          <p:cNvSpPr>
            <a:spLocks noGrp="1"/>
          </p:cNvSpPr>
          <p:nvPr>
            <p:ph type="body" sz="quarter" idx="10"/>
          </p:nvPr>
        </p:nvSpPr>
        <p:spPr/>
        <p:txBody>
          <a:bodyPr/>
          <a:lstStyle/>
          <a:p>
            <a:r>
              <a:rPr lang="zh-CN" altLang="en-US" dirty="0"/>
              <a:t>为了代替站点本地地址的功能，又使这样的地址具有唯一性，避免产生像</a:t>
            </a:r>
            <a:r>
              <a:rPr lang="en-US" altLang="zh-CN" dirty="0"/>
              <a:t>IPv4</a:t>
            </a:r>
            <a:r>
              <a:rPr lang="zh-CN" altLang="en-US" dirty="0"/>
              <a:t>的私有地址泄漏到公网而造成的问题，</a:t>
            </a:r>
            <a:r>
              <a:rPr lang="en-US" altLang="zh-CN" dirty="0"/>
              <a:t>RFC4193</a:t>
            </a:r>
            <a:r>
              <a:rPr lang="zh-CN" altLang="en-US" dirty="0"/>
              <a:t>定义了唯一本地地址。</a:t>
            </a:r>
            <a:endParaRPr lang="en-US" altLang="zh-CN" dirty="0"/>
          </a:p>
          <a:p>
            <a:pPr lvl="1"/>
            <a:r>
              <a:rPr lang="zh-CN" altLang="en-US" dirty="0"/>
              <a:t>唯一本地地址，概念上类似于</a:t>
            </a:r>
            <a:r>
              <a:rPr lang="en-US" altLang="zh-CN" dirty="0"/>
              <a:t>IPv4</a:t>
            </a:r>
            <a:r>
              <a:rPr lang="zh-CN" altLang="en-US" dirty="0"/>
              <a:t>中的私网地址，仅能够在本地网络使用，在</a:t>
            </a:r>
            <a:r>
              <a:rPr lang="en-US" altLang="zh-CN" dirty="0"/>
              <a:t>IPv6 Internet</a:t>
            </a:r>
            <a:r>
              <a:rPr lang="zh-CN" altLang="en-US" dirty="0"/>
              <a:t>上不可被路由。</a:t>
            </a:r>
            <a:endParaRPr lang="en-US" altLang="zh-CN" dirty="0"/>
          </a:p>
          <a:p>
            <a:pPr lvl="1"/>
            <a:r>
              <a:rPr lang="zh-CN" altLang="en-US" dirty="0"/>
              <a:t>唯一本地地址固定前缀</a:t>
            </a:r>
            <a:r>
              <a:rPr lang="en-US" altLang="zh-CN" dirty="0"/>
              <a:t>FC00::/7</a:t>
            </a:r>
            <a:r>
              <a:rPr lang="zh-CN" altLang="en-US" dirty="0"/>
              <a:t>。它被分为两块，其中</a:t>
            </a:r>
            <a:r>
              <a:rPr lang="en-US" altLang="zh-CN" dirty="0"/>
              <a:t>FC00::/8</a:t>
            </a:r>
            <a:r>
              <a:rPr lang="zh-CN" altLang="en-US" dirty="0"/>
              <a:t>暂未定义，另一块是</a:t>
            </a:r>
            <a:r>
              <a:rPr lang="en-US" altLang="zh-CN" dirty="0"/>
              <a:t>FD00::/8</a:t>
            </a:r>
            <a:r>
              <a:rPr lang="zh-CN" altLang="en-US" dirty="0"/>
              <a:t>，其格式如下：</a:t>
            </a:r>
            <a:endParaRPr lang="en-US" altLang="zh-CN" dirty="0"/>
          </a:p>
          <a:p>
            <a:endParaRPr lang="zh-CN" altLang="en-US" dirty="0"/>
          </a:p>
        </p:txBody>
      </p:sp>
      <p:graphicFrame>
        <p:nvGraphicFramePr>
          <p:cNvPr id="44" name="表格 43"/>
          <p:cNvGraphicFramePr>
            <a:graphicFrameLocks noGrp="1"/>
          </p:cNvGraphicFramePr>
          <p:nvPr>
            <p:extLst>
              <p:ext uri="{D42A27DB-BD31-4B8C-83A1-F6EECF244321}">
                <p14:modId xmlns:p14="http://schemas.microsoft.com/office/powerpoint/2010/main" val="3792292933"/>
              </p:ext>
            </p:extLst>
          </p:nvPr>
        </p:nvGraphicFramePr>
        <p:xfrm>
          <a:off x="1991544" y="4960404"/>
          <a:ext cx="5328592" cy="30480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36004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872208">
                  <a:extLst>
                    <a:ext uri="{9D8B030D-6E8A-4147-A177-3AD203B41FA5}">
                      <a16:colId xmlns:a16="http://schemas.microsoft.com/office/drawing/2014/main" val="20004"/>
                    </a:ext>
                  </a:extLst>
                </a:gridCol>
              </a:tblGrid>
              <a:tr h="2937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anose="020B0503020204020204" pitchFamily="34" charset="-122"/>
                          <a:ea typeface="微软雅黑" panose="020B0503020204020204" pitchFamily="34" charset="-122"/>
                        </a:rPr>
                        <a:t>Prefix</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anose="020B0503020204020204" pitchFamily="34" charset="-122"/>
                          <a:ea typeface="微软雅黑" panose="020B0503020204020204" pitchFamily="34" charset="-122"/>
                        </a:rPr>
                        <a:t>L</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anose="020B0503020204020204" pitchFamily="34" charset="-122"/>
                          <a:ea typeface="微软雅黑" panose="020B0503020204020204" pitchFamily="34" charset="-122"/>
                        </a:rPr>
                        <a:t>Global ID</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anose="020B0503020204020204" pitchFamily="34" charset="-122"/>
                          <a:ea typeface="微软雅黑" panose="020B0503020204020204" pitchFamily="34" charset="-122"/>
                        </a:rPr>
                        <a:t>Subnet ID</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微软雅黑" panose="020B0503020204020204" pitchFamily="34" charset="-122"/>
                          <a:ea typeface="微软雅黑" panose="020B0503020204020204" pitchFamily="34" charset="-122"/>
                          <a:cs typeface="+mn-cs"/>
                        </a:rPr>
                        <a:t>Interface ID</a:t>
                      </a:r>
                      <a:endParaRPr lang="zh-CN" altLang="en-US" sz="14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46" name="直接连接符 45"/>
          <p:cNvCxnSpPr/>
          <p:nvPr/>
        </p:nvCxnSpPr>
        <p:spPr bwMode="auto">
          <a:xfrm flipH="1">
            <a:off x="1703512" y="5248436"/>
            <a:ext cx="288032" cy="432048"/>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bwMode="auto">
          <a:xfrm>
            <a:off x="2783632" y="5248436"/>
            <a:ext cx="288032" cy="432048"/>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aphicFrame>
        <p:nvGraphicFramePr>
          <p:cNvPr id="48" name="表格 47"/>
          <p:cNvGraphicFramePr>
            <a:graphicFrameLocks noGrp="1"/>
          </p:cNvGraphicFramePr>
          <p:nvPr>
            <p:extLst>
              <p:ext uri="{D42A27DB-BD31-4B8C-83A1-F6EECF244321}">
                <p14:modId xmlns:p14="http://schemas.microsoft.com/office/powerpoint/2010/main" val="1235131237"/>
              </p:ext>
            </p:extLst>
          </p:nvPr>
        </p:nvGraphicFramePr>
        <p:xfrm>
          <a:off x="1703512" y="5680484"/>
          <a:ext cx="1368152" cy="30480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216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bg1"/>
                          </a:solidFill>
                          <a:latin typeface="微软雅黑" panose="020B0503020204020204" pitchFamily="34" charset="-122"/>
                          <a:ea typeface="微软雅黑" panose="020B0503020204020204" pitchFamily="34" charset="-122"/>
                        </a:rPr>
                        <a:t>1111 110</a:t>
                      </a:r>
                      <a:endParaRPr lang="zh-CN" altLang="en-US" sz="1400" b="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bl>
          </a:graphicData>
        </a:graphic>
      </p:graphicFrame>
      <p:cxnSp>
        <p:nvCxnSpPr>
          <p:cNvPr id="49" name="直接连接符 48"/>
          <p:cNvCxnSpPr/>
          <p:nvPr/>
        </p:nvCxnSpPr>
        <p:spPr bwMode="auto">
          <a:xfrm>
            <a:off x="2783632"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bwMode="auto">
          <a:xfrm>
            <a:off x="7320136"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bwMode="auto">
          <a:xfrm>
            <a:off x="1991544"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bwMode="auto">
          <a:xfrm>
            <a:off x="2027624" y="4797152"/>
            <a:ext cx="684000" cy="0"/>
          </a:xfrm>
          <a:prstGeom prst="line">
            <a:avLst/>
          </a:prstGeom>
          <a:ln w="1270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55" name="直接连接符 54"/>
          <p:cNvCxnSpPr/>
          <p:nvPr/>
        </p:nvCxnSpPr>
        <p:spPr bwMode="auto">
          <a:xfrm>
            <a:off x="5484132" y="4797152"/>
            <a:ext cx="1800000" cy="0"/>
          </a:xfrm>
          <a:prstGeom prst="line">
            <a:avLst/>
          </a:prstGeom>
          <a:ln w="1270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56" name="矩形 55"/>
          <p:cNvSpPr/>
          <p:nvPr/>
        </p:nvSpPr>
        <p:spPr bwMode="auto">
          <a:xfrm>
            <a:off x="1991544" y="4312332"/>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solidFill>
                  <a:schemeClr val="bg1">
                    <a:lumMod val="50000"/>
                  </a:schemeClr>
                </a:solidFill>
                <a:latin typeface="微软雅黑" panose="020B0503020204020204" pitchFamily="34" charset="-122"/>
                <a:ea typeface="微软雅黑" panose="020B0503020204020204" pitchFamily="34" charset="-122"/>
              </a:rPr>
              <a:t>7 bit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4" name="矩形 73"/>
          <p:cNvSpPr/>
          <p:nvPr/>
        </p:nvSpPr>
        <p:spPr bwMode="auto">
          <a:xfrm>
            <a:off x="5736060" y="4312332"/>
            <a:ext cx="1296144"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solidFill>
                  <a:schemeClr val="bg1">
                    <a:lumMod val="50000"/>
                  </a:schemeClr>
                </a:solidFill>
                <a:latin typeface="微软雅黑" panose="020B0503020204020204" pitchFamily="34" charset="-122"/>
                <a:ea typeface="微软雅黑" panose="020B0503020204020204" pitchFamily="34" charset="-122"/>
              </a:rPr>
              <a:t>64 bit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graphicFrame>
        <p:nvGraphicFramePr>
          <p:cNvPr id="78" name="表格 77"/>
          <p:cNvGraphicFramePr>
            <a:graphicFrameLocks noGrp="1"/>
          </p:cNvGraphicFramePr>
          <p:nvPr>
            <p:extLst>
              <p:ext uri="{D42A27DB-BD31-4B8C-83A1-F6EECF244321}">
                <p14:modId xmlns:p14="http://schemas.microsoft.com/office/powerpoint/2010/main" val="188943713"/>
              </p:ext>
            </p:extLst>
          </p:nvPr>
        </p:nvGraphicFramePr>
        <p:xfrm>
          <a:off x="1703512" y="5968516"/>
          <a:ext cx="1368152" cy="30480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tblGrid>
              <a:tr h="216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bg1"/>
                          </a:solidFill>
                          <a:latin typeface="微软雅黑" panose="020B0503020204020204" pitchFamily="34" charset="-122"/>
                          <a:ea typeface="微软雅黑" panose="020B0503020204020204" pitchFamily="34" charset="-122"/>
                        </a:rPr>
                        <a:t>FC00::/7</a:t>
                      </a:r>
                      <a:endParaRPr lang="zh-CN" altLang="en-US" sz="1400" b="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bl>
          </a:graphicData>
        </a:graphic>
      </p:graphicFrame>
      <p:cxnSp>
        <p:nvCxnSpPr>
          <p:cNvPr id="27" name="直接连接符 26"/>
          <p:cNvCxnSpPr/>
          <p:nvPr/>
        </p:nvCxnSpPr>
        <p:spPr bwMode="auto">
          <a:xfrm>
            <a:off x="3143672"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bwMode="auto">
          <a:xfrm>
            <a:off x="2819668" y="4797152"/>
            <a:ext cx="288000" cy="0"/>
          </a:xfrm>
          <a:prstGeom prst="line">
            <a:avLst/>
          </a:prstGeom>
          <a:ln w="1270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30" name="矩形 29"/>
          <p:cNvSpPr/>
          <p:nvPr/>
        </p:nvSpPr>
        <p:spPr bwMode="auto">
          <a:xfrm>
            <a:off x="2567608" y="4312332"/>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solidFill>
                  <a:schemeClr val="bg1">
                    <a:lumMod val="50000"/>
                  </a:schemeClr>
                </a:solidFill>
                <a:latin typeface="微软雅黑" panose="020B0503020204020204" pitchFamily="34" charset="-122"/>
                <a:ea typeface="微软雅黑" panose="020B0503020204020204" pitchFamily="34" charset="-122"/>
              </a:rPr>
              <a:t>1 bit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bwMode="auto">
          <a:xfrm>
            <a:off x="4223792"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bwMode="auto">
          <a:xfrm>
            <a:off x="3215788" y="4797152"/>
            <a:ext cx="972000" cy="0"/>
          </a:xfrm>
          <a:prstGeom prst="line">
            <a:avLst/>
          </a:prstGeom>
          <a:ln w="1270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35" name="直接连接符 34"/>
          <p:cNvCxnSpPr/>
          <p:nvPr/>
        </p:nvCxnSpPr>
        <p:spPr bwMode="auto">
          <a:xfrm>
            <a:off x="5447928" y="46531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bwMode="auto">
          <a:xfrm>
            <a:off x="4259924" y="4797152"/>
            <a:ext cx="1152000" cy="0"/>
          </a:xfrm>
          <a:prstGeom prst="line">
            <a:avLst/>
          </a:prstGeom>
          <a:ln w="1270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39" name="矩形 38"/>
          <p:cNvSpPr/>
          <p:nvPr/>
        </p:nvSpPr>
        <p:spPr bwMode="auto">
          <a:xfrm>
            <a:off x="3287688" y="4312332"/>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solidFill>
                  <a:schemeClr val="bg1">
                    <a:lumMod val="50000"/>
                  </a:schemeClr>
                </a:solidFill>
                <a:latin typeface="微软雅黑" panose="020B0503020204020204" pitchFamily="34" charset="-122"/>
                <a:ea typeface="微软雅黑" panose="020B0503020204020204" pitchFamily="34" charset="-122"/>
              </a:rPr>
              <a:t>40 bit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矩形 39"/>
          <p:cNvSpPr/>
          <p:nvPr/>
        </p:nvSpPr>
        <p:spPr bwMode="auto">
          <a:xfrm>
            <a:off x="4439816" y="4312332"/>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solidFill>
                  <a:schemeClr val="bg1">
                    <a:lumMod val="50000"/>
                  </a:schemeClr>
                </a:solidFill>
                <a:latin typeface="微软雅黑" panose="020B0503020204020204" pitchFamily="34" charset="-122"/>
                <a:ea typeface="微软雅黑" panose="020B0503020204020204" pitchFamily="34" charset="-122"/>
              </a:rPr>
              <a:t>16 bit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5" name="标题 1"/>
          <p:cNvSpPr txBox="1">
            <a:spLocks/>
          </p:cNvSpPr>
          <p:nvPr/>
        </p:nvSpPr>
        <p:spPr bwMode="auto">
          <a:xfrm>
            <a:off x="755650" y="2175084"/>
            <a:ext cx="6400800" cy="586957"/>
          </a:xfrm>
          <a:prstGeom prst="rect">
            <a:avLst/>
          </a:prstGeom>
          <a:noFill/>
          <a:ln w="9525" algn="ctr">
            <a:noFill/>
            <a:miter lim="800000"/>
            <a:headEnd/>
            <a:tailEnd/>
          </a:ln>
        </p:spPr>
        <p:txBody>
          <a:bodyPr vert="horz" wrap="square" lIns="87802" tIns="43901" rIns="87802" bIns="43901" numCol="1" anchor="ctr" anchorCtr="0" compatLnSpc="1">
            <a:prstTxWarp prst="textNoShape">
              <a:avLst/>
            </a:prstTxWarp>
          </a:bodyPr>
          <a:lstStyle>
            <a:lvl1pPr algn="l" defTabSz="784225" rtl="0" eaLnBrk="0" fontAlgn="base" hangingPunct="0">
              <a:spcBef>
                <a:spcPct val="0"/>
              </a:spcBef>
              <a:spcAft>
                <a:spcPct val="0"/>
              </a:spcAft>
              <a:defRPr sz="4300">
                <a:solidFill>
                  <a:schemeClr val="bg1"/>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a:lstStyle>
          <a:p>
            <a:r>
              <a:rPr lang="zh-CN" altLang="en-US" b="1" kern="0" dirty="0">
                <a:latin typeface="微软雅黑" pitchFamily="34" charset="-122"/>
                <a:ea typeface="微软雅黑" pitchFamily="34" charset="-122"/>
              </a:rPr>
              <a:t>华为路由交换精英培训</a:t>
            </a:r>
          </a:p>
        </p:txBody>
      </p:sp>
      <p:sp>
        <p:nvSpPr>
          <p:cNvPr id="6" name="副标题 2"/>
          <p:cNvSpPr txBox="1">
            <a:spLocks/>
          </p:cNvSpPr>
          <p:nvPr/>
        </p:nvSpPr>
        <p:spPr>
          <a:xfrm>
            <a:off x="755650" y="3068638"/>
            <a:ext cx="6400800" cy="461665"/>
          </a:xfrm>
          <a:prstGeom prst="rect">
            <a:avLst/>
          </a:prstGeom>
        </p:spPr>
        <p:txBody>
          <a:bodyPr/>
          <a:lst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a:lstStyle>
          <a:p>
            <a:pPr marL="0" indent="0" algn="ctr">
              <a:buNone/>
            </a:pPr>
            <a:r>
              <a:rPr lang="zh-CN" altLang="en-US" b="1" kern="0" dirty="0">
                <a:solidFill>
                  <a:schemeClr val="bg1"/>
                </a:solidFill>
                <a:latin typeface="微软雅黑" pitchFamily="34" charset="-122"/>
                <a:ea typeface="微软雅黑" pitchFamily="34" charset="-122"/>
              </a:rPr>
              <a:t>之</a:t>
            </a:r>
            <a:r>
              <a:rPr lang="en-US" altLang="zh-CN" b="1" kern="0" dirty="0">
                <a:solidFill>
                  <a:schemeClr val="bg1"/>
                </a:solidFill>
                <a:latin typeface="微软雅黑" pitchFamily="34" charset="-122"/>
                <a:ea typeface="微软雅黑" pitchFamily="34" charset="-122"/>
              </a:rPr>
              <a:t>IPv6</a:t>
            </a:r>
            <a:r>
              <a:rPr lang="zh-CN" altLang="en-US" b="1" kern="0" dirty="0">
                <a:solidFill>
                  <a:schemeClr val="bg1"/>
                </a:solidFill>
                <a:latin typeface="微软雅黑" pitchFamily="34" charset="-122"/>
                <a:ea typeface="微软雅黑" pitchFamily="34" charset="-122"/>
              </a:rPr>
              <a:t>协议基础</a:t>
            </a:r>
            <a:endParaRPr lang="zh-CN" altLang="en-US" b="1" kern="0" dirty="0">
              <a:solidFill>
                <a:schemeClr val="bg1"/>
              </a:solidFill>
              <a:latin typeface="微软雅黑" pitchFamily="34" charset="-122"/>
              <a:ea typeface="微软雅黑" pitchFamily="34" charset="-122"/>
              <a:cs typeface="Arial"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p:txBody>
          <a:bodyPr/>
          <a:lstStyle/>
          <a:p>
            <a:r>
              <a:rPr lang="en-US" altLang="zh-CN"/>
              <a:t>IPv6</a:t>
            </a:r>
            <a:r>
              <a:rPr lang="zh-CN" altLang="en-US"/>
              <a:t>单播地址 </a:t>
            </a:r>
            <a:r>
              <a:rPr lang="en-US" altLang="zh-CN"/>
              <a:t>- </a:t>
            </a:r>
            <a:r>
              <a:rPr lang="zh-CN" altLang="en-US"/>
              <a:t>特殊地址</a:t>
            </a:r>
            <a:endParaRPr lang="zh-CN" altLang="en-US" dirty="0"/>
          </a:p>
        </p:txBody>
      </p:sp>
      <p:sp>
        <p:nvSpPr>
          <p:cNvPr id="8" name="文本占位符 7">
            <a:extLst>
              <a:ext uri="{FF2B5EF4-FFF2-40B4-BE49-F238E27FC236}">
                <a16:creationId xmlns:a16="http://schemas.microsoft.com/office/drawing/2014/main" id="{A0899DDA-0E62-4033-9E63-EAB11E91FC89}"/>
              </a:ext>
            </a:extLst>
          </p:cNvPr>
          <p:cNvSpPr>
            <a:spLocks noGrp="1"/>
          </p:cNvSpPr>
          <p:nvPr>
            <p:ph type="body" sz="quarter" idx="10"/>
          </p:nvPr>
        </p:nvSpPr>
        <p:spPr/>
        <p:txBody>
          <a:bodyPr/>
          <a:lstStyle/>
          <a:p>
            <a:r>
              <a:rPr lang="zh-CN" altLang="en-US" sz="1800" dirty="0"/>
              <a:t>未指定地址。</a:t>
            </a:r>
            <a:endParaRPr lang="en-US" altLang="zh-CN" sz="1800" dirty="0"/>
          </a:p>
          <a:p>
            <a:pPr lvl="1"/>
            <a:r>
              <a:rPr lang="en-US" altLang="zh-CN" sz="1600" dirty="0"/>
              <a:t>0:0:0:0:0:0:0:0/128 </a:t>
            </a:r>
            <a:r>
              <a:rPr lang="zh-CN" altLang="en-US" sz="1600" dirty="0"/>
              <a:t>或者</a:t>
            </a:r>
            <a:r>
              <a:rPr lang="en-US" altLang="zh-CN" sz="1600" dirty="0"/>
              <a:t>::/128</a:t>
            </a:r>
            <a:r>
              <a:rPr lang="zh-CN" altLang="en-US" sz="1600" dirty="0"/>
              <a:t>。</a:t>
            </a:r>
            <a:endParaRPr lang="en-US" altLang="zh-CN" sz="1600" dirty="0"/>
          </a:p>
          <a:p>
            <a:pPr lvl="1"/>
            <a:r>
              <a:rPr lang="zh-CN" altLang="en-US" sz="1600" dirty="0"/>
              <a:t>该地址作为某些报文的源地址，比如作为重复地址检测时发送的邻居请求报文（</a:t>
            </a:r>
            <a:r>
              <a:rPr lang="en-US" altLang="zh-CN" sz="1600" dirty="0"/>
              <a:t>NS</a:t>
            </a:r>
            <a:r>
              <a:rPr lang="zh-CN" altLang="en-US" sz="1600" dirty="0"/>
              <a:t>）的源地址，或者</a:t>
            </a:r>
            <a:r>
              <a:rPr lang="en-US" altLang="zh-CN" sz="1600" dirty="0"/>
              <a:t>DHCPv6</a:t>
            </a:r>
            <a:r>
              <a:rPr lang="zh-CN" altLang="en-US" sz="1600" dirty="0"/>
              <a:t>初始化过程中客户端所发送的请求报文的源地址。</a:t>
            </a:r>
            <a:endParaRPr lang="en-US" altLang="zh-CN" sz="1600" dirty="0"/>
          </a:p>
          <a:p>
            <a:r>
              <a:rPr lang="zh-CN" altLang="en-US" sz="1800" dirty="0"/>
              <a:t>环回地址。</a:t>
            </a:r>
            <a:endParaRPr lang="en-US" altLang="zh-CN" sz="1800" dirty="0"/>
          </a:p>
          <a:p>
            <a:pPr lvl="1"/>
            <a:r>
              <a:rPr lang="en-US" altLang="zh-CN" sz="1600" dirty="0"/>
              <a:t>0:0:0:0:0:0:0:1/128 </a:t>
            </a:r>
            <a:r>
              <a:rPr lang="zh-CN" altLang="en-US" sz="1600" dirty="0"/>
              <a:t>或者</a:t>
            </a:r>
            <a:r>
              <a:rPr lang="en-US" altLang="zh-CN" sz="1600" dirty="0"/>
              <a:t>::1/128</a:t>
            </a:r>
            <a:r>
              <a:rPr lang="zh-CN" altLang="en-US" sz="1600" dirty="0"/>
              <a:t>。</a:t>
            </a:r>
            <a:endParaRPr lang="en-US" altLang="zh-CN" sz="1600" dirty="0"/>
          </a:p>
          <a:p>
            <a:pPr lvl="1"/>
            <a:r>
              <a:rPr lang="zh-CN" altLang="en-US" sz="1600" dirty="0"/>
              <a:t>与</a:t>
            </a:r>
            <a:r>
              <a:rPr lang="en-US" altLang="zh-CN" sz="1600" dirty="0"/>
              <a:t>IPv4</a:t>
            </a:r>
            <a:r>
              <a:rPr lang="zh-CN" altLang="en-US" sz="1600" dirty="0"/>
              <a:t>中的</a:t>
            </a:r>
            <a:r>
              <a:rPr lang="en-US" altLang="zh-CN" sz="1600" dirty="0"/>
              <a:t>127.0.0.1</a:t>
            </a:r>
            <a:r>
              <a:rPr lang="zh-CN" altLang="en-US" sz="1600" dirty="0"/>
              <a:t>作用相同，用于本地回环，发往</a:t>
            </a:r>
            <a:r>
              <a:rPr lang="en-US" altLang="zh-CN" sz="1600" dirty="0"/>
              <a:t>::1/128</a:t>
            </a:r>
            <a:r>
              <a:rPr lang="zh-CN" altLang="en-US" sz="1600" dirty="0"/>
              <a:t>的数据包实际上就是发给本地，可用于本地协议栈回环测试。</a:t>
            </a:r>
            <a:endParaRPr lang="en-US" altLang="zh-CN" sz="1600" dirty="0"/>
          </a:p>
          <a:p>
            <a:r>
              <a:rPr lang="en-US" altLang="zh-CN" sz="1800" dirty="0"/>
              <a:t>IPv4</a:t>
            </a:r>
            <a:r>
              <a:rPr lang="zh-CN" altLang="en-US" sz="1800" dirty="0"/>
              <a:t>兼容地址。</a:t>
            </a:r>
            <a:endParaRPr lang="en-US" altLang="zh-CN" sz="1800" dirty="0"/>
          </a:p>
          <a:p>
            <a:pPr lvl="1"/>
            <a:r>
              <a:rPr lang="zh-CN" altLang="en-US" sz="1600" dirty="0"/>
              <a:t>在过渡技术中，为了让</a:t>
            </a:r>
            <a:r>
              <a:rPr lang="en-US" altLang="zh-CN" sz="1600" dirty="0"/>
              <a:t>IPv4</a:t>
            </a:r>
            <a:r>
              <a:rPr lang="zh-CN" altLang="en-US" sz="1600" dirty="0"/>
              <a:t>地址显得更加突出一些，定义了内嵌</a:t>
            </a:r>
            <a:r>
              <a:rPr lang="en-US" altLang="zh-CN" sz="1600" dirty="0"/>
              <a:t>IPv4</a:t>
            </a:r>
            <a:r>
              <a:rPr lang="zh-CN" altLang="en-US" sz="1600" dirty="0"/>
              <a:t>地址的</a:t>
            </a:r>
            <a:r>
              <a:rPr lang="en-US" altLang="zh-CN" sz="1600" dirty="0"/>
              <a:t>IPv6</a:t>
            </a:r>
            <a:r>
              <a:rPr lang="zh-CN" altLang="en-US" sz="1600" dirty="0"/>
              <a:t>地址格式。在这种表示方法中，</a:t>
            </a:r>
            <a:r>
              <a:rPr lang="en-US" altLang="zh-CN" sz="1600" dirty="0"/>
              <a:t>IPv6</a:t>
            </a:r>
            <a:r>
              <a:rPr lang="zh-CN" altLang="en-US" sz="1600" dirty="0"/>
              <a:t>地址的部分使用十六进制表示，</a:t>
            </a:r>
            <a:r>
              <a:rPr lang="en-US" altLang="zh-CN" sz="1600" dirty="0"/>
              <a:t>IPv4</a:t>
            </a:r>
            <a:r>
              <a:rPr lang="zh-CN" altLang="en-US" sz="1600" dirty="0"/>
              <a:t>地址部分可用十进制格式。</a:t>
            </a:r>
            <a:endParaRPr lang="en-US" altLang="zh-CN" sz="1600" dirty="0"/>
          </a:p>
          <a:p>
            <a:pPr lvl="1"/>
            <a:r>
              <a:rPr lang="zh-CN" altLang="en-US" sz="1600" dirty="0"/>
              <a:t>该地址已经几乎不再使用。</a:t>
            </a:r>
            <a:endParaRPr lang="en-US" altLang="zh-CN" sz="16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a:t>接口标识生成方法</a:t>
            </a:r>
            <a:endParaRPr lang="en-US" altLang="zh-CN" dirty="0"/>
          </a:p>
        </p:txBody>
      </p:sp>
      <p:sp>
        <p:nvSpPr>
          <p:cNvPr id="2" name="文本占位符 1">
            <a:extLst>
              <a:ext uri="{FF2B5EF4-FFF2-40B4-BE49-F238E27FC236}">
                <a16:creationId xmlns:a16="http://schemas.microsoft.com/office/drawing/2014/main" id="{4AE16DFE-74FE-4ECF-8C53-19E148DEDD48}"/>
              </a:ext>
            </a:extLst>
          </p:cNvPr>
          <p:cNvSpPr>
            <a:spLocks noGrp="1"/>
          </p:cNvSpPr>
          <p:nvPr>
            <p:ph type="body" sz="quarter" idx="10"/>
          </p:nvPr>
        </p:nvSpPr>
        <p:spPr/>
        <p:txBody>
          <a:bodyPr/>
          <a:lstStyle/>
          <a:p>
            <a:r>
              <a:rPr lang="zh-CN" altLang="zh-CN"/>
              <a:t>关于接口</a:t>
            </a:r>
            <a:r>
              <a:rPr lang="en-US" altLang="zh-CN"/>
              <a:t>ID</a:t>
            </a:r>
            <a:r>
              <a:rPr lang="zh-CN" altLang="en-US"/>
              <a:t>：</a:t>
            </a:r>
            <a:r>
              <a:rPr lang="zh-CN" altLang="zh-CN"/>
              <a:t>接口</a:t>
            </a:r>
            <a:r>
              <a:rPr lang="en-US" altLang="zh-CN"/>
              <a:t>ID</a:t>
            </a:r>
            <a:r>
              <a:rPr lang="zh-CN" altLang="zh-CN"/>
              <a:t>为</a:t>
            </a:r>
            <a:r>
              <a:rPr lang="en-US" altLang="zh-CN"/>
              <a:t>64bit</a:t>
            </a:r>
            <a:r>
              <a:rPr lang="zh-CN" altLang="zh-CN"/>
              <a:t>，用于标识链路上的接口，在每条链路上接口</a:t>
            </a:r>
            <a:r>
              <a:rPr lang="en-US" altLang="zh-CN"/>
              <a:t>ID</a:t>
            </a:r>
            <a:r>
              <a:rPr lang="zh-CN" altLang="zh-CN"/>
              <a:t>必须唯一</a:t>
            </a:r>
            <a:r>
              <a:rPr lang="zh-CN" altLang="en-US"/>
              <a:t>。</a:t>
            </a:r>
            <a:endParaRPr lang="en-US" altLang="zh-CN"/>
          </a:p>
          <a:p>
            <a:r>
              <a:rPr lang="zh-CN" altLang="en-US"/>
              <a:t>接口</a:t>
            </a:r>
            <a:r>
              <a:rPr lang="en-US" altLang="zh-CN"/>
              <a:t>ID</a:t>
            </a:r>
            <a:r>
              <a:rPr lang="zh-CN" altLang="en-US"/>
              <a:t>可通过</a:t>
            </a:r>
            <a:r>
              <a:rPr lang="en-US" altLang="zh-CN"/>
              <a:t>3</a:t>
            </a:r>
            <a:r>
              <a:rPr lang="zh-CN" altLang="en-US"/>
              <a:t>种方法生成：手工配置、系统自动生成和</a:t>
            </a:r>
            <a:r>
              <a:rPr lang="en-US" altLang="zh-CN"/>
              <a:t>IEEE EUI-64</a:t>
            </a:r>
            <a:r>
              <a:rPr lang="zh-CN" altLang="en-US"/>
              <a:t>规范生成。</a:t>
            </a:r>
            <a:endParaRPr lang="en-US" altLang="zh-CN"/>
          </a:p>
          <a:p>
            <a:pPr lvl="1"/>
            <a:r>
              <a:rPr lang="zh-CN" altLang="en-US"/>
              <a:t>手工配置：建议在服务器和重要网络设备上配置。</a:t>
            </a:r>
            <a:endParaRPr lang="en-US" altLang="zh-CN"/>
          </a:p>
          <a:p>
            <a:pPr lvl="1"/>
            <a:r>
              <a:rPr lang="zh-CN" altLang="en-US"/>
              <a:t>系统通过软件自动生成：保护主机的私密性。</a:t>
            </a:r>
            <a:endParaRPr lang="en-US" altLang="zh-CN"/>
          </a:p>
          <a:p>
            <a:pPr lvl="1"/>
            <a:r>
              <a:rPr lang="en-US" altLang="zh-CN"/>
              <a:t>IEEE EUI-64</a:t>
            </a:r>
            <a:r>
              <a:rPr lang="zh-CN" altLang="en-US"/>
              <a:t>规范自动生成：最常用的方法。</a:t>
            </a:r>
            <a:endParaRPr lang="en-US" altLang="zh-CN" dirty="0"/>
          </a:p>
        </p:txBody>
      </p:sp>
    </p:spTree>
    <p:extLst>
      <p:ext uri="{BB962C8B-B14F-4D97-AF65-F5344CB8AC3E}">
        <p14:creationId xmlns:p14="http://schemas.microsoft.com/office/powerpoint/2010/main" val="110978177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圆角 41">
            <a:extLst>
              <a:ext uri="{FF2B5EF4-FFF2-40B4-BE49-F238E27FC236}">
                <a16:creationId xmlns:a16="http://schemas.microsoft.com/office/drawing/2014/main" id="{2F15F4D7-8CB1-4B6A-9FDD-73888A7A8EB9}"/>
              </a:ext>
            </a:extLst>
          </p:cNvPr>
          <p:cNvSpPr/>
          <p:nvPr/>
        </p:nvSpPr>
        <p:spPr bwMode="auto">
          <a:xfrm>
            <a:off x="1007534" y="5344714"/>
            <a:ext cx="10464800" cy="540000"/>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1" name="矩形: 圆角 40">
            <a:extLst>
              <a:ext uri="{FF2B5EF4-FFF2-40B4-BE49-F238E27FC236}">
                <a16:creationId xmlns:a16="http://schemas.microsoft.com/office/drawing/2014/main" id="{D6AE144E-A187-4A13-9001-267CEFDCCB16}"/>
              </a:ext>
            </a:extLst>
          </p:cNvPr>
          <p:cNvSpPr/>
          <p:nvPr/>
        </p:nvSpPr>
        <p:spPr bwMode="auto">
          <a:xfrm>
            <a:off x="1007534" y="4649746"/>
            <a:ext cx="10464800" cy="540000"/>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8" name="矩形: 圆角 37">
            <a:extLst>
              <a:ext uri="{FF2B5EF4-FFF2-40B4-BE49-F238E27FC236}">
                <a16:creationId xmlns:a16="http://schemas.microsoft.com/office/drawing/2014/main" id="{F8B470DB-FC45-45D8-8666-F5AA1816BEC0}"/>
              </a:ext>
            </a:extLst>
          </p:cNvPr>
          <p:cNvSpPr/>
          <p:nvPr/>
        </p:nvSpPr>
        <p:spPr bwMode="auto">
          <a:xfrm>
            <a:off x="1007533" y="3378776"/>
            <a:ext cx="10447771" cy="1116000"/>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5" name="矩形: 圆角 34">
            <a:extLst>
              <a:ext uri="{FF2B5EF4-FFF2-40B4-BE49-F238E27FC236}">
                <a16:creationId xmlns:a16="http://schemas.microsoft.com/office/drawing/2014/main" id="{634E5240-E3EB-4BCB-9D17-1F9D700DAA32}"/>
              </a:ext>
            </a:extLst>
          </p:cNvPr>
          <p:cNvSpPr/>
          <p:nvPr/>
        </p:nvSpPr>
        <p:spPr bwMode="auto">
          <a:xfrm>
            <a:off x="1021506" y="2107806"/>
            <a:ext cx="10464800" cy="1116000"/>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矩形: 圆角 28">
            <a:extLst>
              <a:ext uri="{FF2B5EF4-FFF2-40B4-BE49-F238E27FC236}">
                <a16:creationId xmlns:a16="http://schemas.microsoft.com/office/drawing/2014/main" id="{13907877-DCC0-4202-A003-F7EE1D01CF54}"/>
              </a:ext>
            </a:extLst>
          </p:cNvPr>
          <p:cNvSpPr/>
          <p:nvPr/>
        </p:nvSpPr>
        <p:spPr bwMode="auto">
          <a:xfrm>
            <a:off x="1021506" y="1412836"/>
            <a:ext cx="10464800" cy="540000"/>
          </a:xfrm>
          <a:prstGeom prst="round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a:t>通过</a:t>
            </a:r>
            <a:r>
              <a:rPr lang="en-US" altLang="zh-CN"/>
              <a:t>EUI-64</a:t>
            </a:r>
            <a:r>
              <a:rPr lang="zh-CN" altLang="en-US"/>
              <a:t>规范根据</a:t>
            </a:r>
            <a:r>
              <a:rPr lang="en-US" altLang="zh-CN"/>
              <a:t>MAC</a:t>
            </a:r>
            <a:r>
              <a:rPr lang="zh-CN" altLang="en-US"/>
              <a:t>地址生成接口</a:t>
            </a:r>
            <a:r>
              <a:rPr lang="en-US" altLang="zh-CN"/>
              <a:t>ID</a:t>
            </a:r>
            <a:endParaRPr lang="zh-CN" altLang="en-US" dirty="0"/>
          </a:p>
        </p:txBody>
      </p:sp>
      <p:sp>
        <p:nvSpPr>
          <p:cNvPr id="5" name="Text Box 9"/>
          <p:cNvSpPr txBox="1">
            <a:spLocks noChangeArrowheads="1"/>
          </p:cNvSpPr>
          <p:nvPr/>
        </p:nvSpPr>
        <p:spPr bwMode="auto">
          <a:xfrm>
            <a:off x="5624886" y="1518176"/>
            <a:ext cx="2448272" cy="32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algn="ctr" eaLnBrk="1" hangingPunct="1">
              <a:lnSpc>
                <a:spcPct val="110000"/>
              </a:lnSpc>
            </a:pPr>
            <a:r>
              <a:rPr kumimoji="1"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0012-3400-ABCD</a:t>
            </a:r>
          </a:p>
        </p:txBody>
      </p:sp>
      <p:grpSp>
        <p:nvGrpSpPr>
          <p:cNvPr id="24" name="组合 23"/>
          <p:cNvGrpSpPr/>
          <p:nvPr/>
        </p:nvGrpSpPr>
        <p:grpSpPr>
          <a:xfrm>
            <a:off x="3804765" y="2708920"/>
            <a:ext cx="5819627" cy="360040"/>
            <a:chOff x="2214865" y="3210646"/>
            <a:chExt cx="5310318" cy="360040"/>
          </a:xfrm>
          <a:solidFill>
            <a:schemeClr val="bg1">
              <a:lumMod val="95000"/>
            </a:schemeClr>
          </a:solidFill>
        </p:grpSpPr>
        <p:sp>
          <p:nvSpPr>
            <p:cNvPr id="7" name="矩形 6"/>
            <p:cNvSpPr/>
            <p:nvPr/>
          </p:nvSpPr>
          <p:spPr>
            <a:xfrm>
              <a:off x="2214865" y="3210646"/>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000000</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0</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0-00010010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8" name="矩形 7"/>
            <p:cNvSpPr/>
            <p:nvPr/>
          </p:nvSpPr>
          <p:spPr>
            <a:xfrm>
              <a:off x="3984971" y="3210646"/>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00110100 </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 00000000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9" name="矩形 8"/>
            <p:cNvSpPr/>
            <p:nvPr/>
          </p:nvSpPr>
          <p:spPr>
            <a:xfrm>
              <a:off x="5755077" y="3210646"/>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10101011-11001101</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grpSp>
      <p:grpSp>
        <p:nvGrpSpPr>
          <p:cNvPr id="25" name="组合 24"/>
          <p:cNvGrpSpPr/>
          <p:nvPr/>
        </p:nvGrpSpPr>
        <p:grpSpPr>
          <a:xfrm>
            <a:off x="2963652" y="3936769"/>
            <a:ext cx="7920879" cy="360040"/>
            <a:chOff x="1374613" y="4005064"/>
            <a:chExt cx="7083129" cy="360040"/>
          </a:xfrm>
          <a:solidFill>
            <a:schemeClr val="bg1">
              <a:lumMod val="95000"/>
            </a:schemeClr>
          </a:solidFill>
        </p:grpSpPr>
        <p:sp>
          <p:nvSpPr>
            <p:cNvPr id="10" name="矩形 9"/>
            <p:cNvSpPr/>
            <p:nvPr/>
          </p:nvSpPr>
          <p:spPr>
            <a:xfrm>
              <a:off x="1374613" y="4005064"/>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000000</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0</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0-00010010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1" name="矩形 10"/>
            <p:cNvSpPr/>
            <p:nvPr/>
          </p:nvSpPr>
          <p:spPr>
            <a:xfrm>
              <a:off x="3144719" y="4005064"/>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00110100-</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11111111</a:t>
              </a:r>
              <a:endParaRPr lang="zh-CN" altLang="en-US" sz="14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12" name="矩形 11"/>
            <p:cNvSpPr/>
            <p:nvPr/>
          </p:nvSpPr>
          <p:spPr>
            <a:xfrm>
              <a:off x="6687636" y="4005064"/>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10101011-11001101</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3" name="矩形 12"/>
            <p:cNvSpPr/>
            <p:nvPr/>
          </p:nvSpPr>
          <p:spPr>
            <a:xfrm>
              <a:off x="4917530" y="4005064"/>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11111110-</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00000000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grpSp>
      <p:grpSp>
        <p:nvGrpSpPr>
          <p:cNvPr id="26" name="组合 25"/>
          <p:cNvGrpSpPr/>
          <p:nvPr/>
        </p:nvGrpSpPr>
        <p:grpSpPr>
          <a:xfrm>
            <a:off x="2963652" y="4739726"/>
            <a:ext cx="7920879" cy="360040"/>
            <a:chOff x="1374613" y="4869160"/>
            <a:chExt cx="7083129" cy="360040"/>
          </a:xfrm>
          <a:solidFill>
            <a:schemeClr val="bg1">
              <a:lumMod val="95000"/>
            </a:schemeClr>
          </a:solidFill>
        </p:grpSpPr>
        <p:sp>
          <p:nvSpPr>
            <p:cNvPr id="14" name="矩形 13"/>
            <p:cNvSpPr/>
            <p:nvPr/>
          </p:nvSpPr>
          <p:spPr>
            <a:xfrm>
              <a:off x="1374613" y="4869160"/>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000000</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1</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0-00010010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5" name="矩形 14"/>
            <p:cNvSpPr/>
            <p:nvPr/>
          </p:nvSpPr>
          <p:spPr>
            <a:xfrm>
              <a:off x="3144719" y="4869160"/>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00110100-</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11111111</a:t>
              </a:r>
              <a:endParaRPr lang="zh-CN" altLang="en-US" sz="14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16" name="矩形 15"/>
            <p:cNvSpPr/>
            <p:nvPr/>
          </p:nvSpPr>
          <p:spPr>
            <a:xfrm>
              <a:off x="6687636" y="4869160"/>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10101011-11001101</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7" name="矩形 16"/>
            <p:cNvSpPr/>
            <p:nvPr/>
          </p:nvSpPr>
          <p:spPr>
            <a:xfrm>
              <a:off x="4917530" y="4869160"/>
              <a:ext cx="1770106" cy="360040"/>
            </a:xfrm>
            <a:prstGeom prst="rect">
              <a:avLst/>
            </a:prstGeom>
            <a:grp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11111110-</a:t>
              </a:r>
              <a:r>
                <a:rPr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00000000</a:t>
              </a:r>
              <a:endParaRPr lang="zh-CN" altLang="en-US"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grpSp>
      <p:sp>
        <p:nvSpPr>
          <p:cNvPr id="18" name="Text Box 9"/>
          <p:cNvSpPr txBox="1">
            <a:spLocks noChangeArrowheads="1"/>
          </p:cNvSpPr>
          <p:nvPr/>
        </p:nvSpPr>
        <p:spPr bwMode="auto">
          <a:xfrm>
            <a:off x="5698444" y="5450054"/>
            <a:ext cx="2448272" cy="32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algn="ctr" eaLnBrk="1" hangingPunct="1">
              <a:lnSpc>
                <a:spcPct val="110000"/>
              </a:lnSpc>
            </a:pPr>
            <a:r>
              <a:rPr kumimoji="1"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0212:34FF:FE00:ABCD</a:t>
            </a:r>
          </a:p>
        </p:txBody>
      </p:sp>
      <p:sp>
        <p:nvSpPr>
          <p:cNvPr id="19" name="Text Box 9"/>
          <p:cNvSpPr txBox="1">
            <a:spLocks noChangeArrowheads="1"/>
          </p:cNvSpPr>
          <p:nvPr/>
        </p:nvSpPr>
        <p:spPr bwMode="auto">
          <a:xfrm>
            <a:off x="1163452" y="1528948"/>
            <a:ext cx="201168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r>
              <a:rPr lang="en-US" altLang="zh-CN" sz="1400" b="1" dirty="0">
                <a:solidFill>
                  <a:schemeClr val="tx1"/>
                </a:solidFill>
                <a:latin typeface="微软雅黑" panose="020B0503020204020204" pitchFamily="34" charset="-122"/>
                <a:ea typeface="微软雅黑" panose="020B0503020204020204" pitchFamily="34" charset="-122"/>
              </a:rPr>
              <a:t> MAC</a:t>
            </a:r>
            <a:r>
              <a:rPr lang="zh-CN" altLang="en-US" sz="1400" b="1" dirty="0">
                <a:solidFill>
                  <a:schemeClr val="tx1"/>
                </a:solidFill>
                <a:latin typeface="微软雅黑" panose="020B0503020204020204" pitchFamily="34" charset="-122"/>
                <a:ea typeface="微软雅黑" panose="020B0503020204020204" pitchFamily="34" charset="-122"/>
              </a:rPr>
              <a:t>地址（</a:t>
            </a:r>
            <a:r>
              <a:rPr lang="en-US" altLang="zh-CN" sz="1400" b="1" dirty="0">
                <a:solidFill>
                  <a:schemeClr val="tx1"/>
                </a:solidFill>
                <a:latin typeface="微软雅黑" panose="020B0503020204020204" pitchFamily="34" charset="-122"/>
                <a:ea typeface="微软雅黑" panose="020B0503020204020204" pitchFamily="34" charset="-122"/>
              </a:rPr>
              <a:t>16</a:t>
            </a:r>
            <a:r>
              <a:rPr lang="zh-CN" altLang="en-US" sz="1400" b="1" dirty="0">
                <a:solidFill>
                  <a:schemeClr val="tx1"/>
                </a:solidFill>
                <a:latin typeface="微软雅黑" panose="020B0503020204020204" pitchFamily="34" charset="-122"/>
                <a:ea typeface="微软雅黑" panose="020B0503020204020204" pitchFamily="34" charset="-122"/>
              </a:rPr>
              <a:t>进制）</a:t>
            </a:r>
            <a:endParaRPr kumimoji="1" lang="en-US" altLang="zh-CN"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0" name="Text Box 9"/>
          <p:cNvSpPr txBox="1">
            <a:spLocks noChangeArrowheads="1"/>
          </p:cNvSpPr>
          <p:nvPr/>
        </p:nvSpPr>
        <p:spPr bwMode="auto">
          <a:xfrm>
            <a:off x="1163452" y="2735052"/>
            <a:ext cx="2157550"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r>
              <a:rPr lang="en-US" altLang="zh-CN" sz="1400" b="1" dirty="0">
                <a:solidFill>
                  <a:schemeClr val="tx1"/>
                </a:solidFill>
                <a:latin typeface="微软雅黑" panose="020B0503020204020204" pitchFamily="34" charset="-122"/>
                <a:ea typeface="微软雅黑" panose="020B0503020204020204" pitchFamily="34" charset="-122"/>
              </a:rPr>
              <a:t> MAC</a:t>
            </a:r>
            <a:r>
              <a:rPr lang="zh-CN" altLang="en-US" sz="1400" b="1" dirty="0">
                <a:solidFill>
                  <a:schemeClr val="tx1"/>
                </a:solidFill>
                <a:latin typeface="微软雅黑" panose="020B0503020204020204" pitchFamily="34" charset="-122"/>
                <a:ea typeface="微软雅黑" panose="020B0503020204020204" pitchFamily="34" charset="-122"/>
              </a:rPr>
              <a:t>地址（</a:t>
            </a:r>
            <a:r>
              <a:rPr lang="en-US" altLang="zh-CN" sz="1400" b="1" dirty="0">
                <a:solidFill>
                  <a:schemeClr val="tx1"/>
                </a:solidFill>
                <a:latin typeface="微软雅黑" panose="020B0503020204020204" pitchFamily="34" charset="-122"/>
                <a:ea typeface="微软雅黑" panose="020B0503020204020204" pitchFamily="34" charset="-122"/>
              </a:rPr>
              <a:t>2</a:t>
            </a:r>
            <a:r>
              <a:rPr lang="zh-CN" altLang="en-US" sz="1400" b="1" dirty="0">
                <a:solidFill>
                  <a:schemeClr val="tx1"/>
                </a:solidFill>
                <a:latin typeface="微软雅黑" panose="020B0503020204020204" pitchFamily="34" charset="-122"/>
                <a:ea typeface="微软雅黑" panose="020B0503020204020204" pitchFamily="34" charset="-122"/>
              </a:rPr>
              <a:t>进制）</a:t>
            </a:r>
            <a:endParaRPr kumimoji="1" lang="en-US" altLang="zh-CN"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31" name="Text Box 9"/>
          <p:cNvSpPr txBox="1">
            <a:spLocks noChangeArrowheads="1"/>
          </p:cNvSpPr>
          <p:nvPr/>
        </p:nvSpPr>
        <p:spPr bwMode="auto">
          <a:xfrm>
            <a:off x="3107668" y="3406787"/>
            <a:ext cx="1344502" cy="346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lnSpc>
                <a:spcPct val="110000"/>
              </a:lnSpc>
            </a:pPr>
            <a:r>
              <a:rPr kumimoji="1" lang="zh-CN" altLang="en-US" sz="1500" dirty="0">
                <a:solidFill>
                  <a:srgbClr val="C00000"/>
                </a:solidFill>
                <a:latin typeface="微软雅黑" panose="020B0503020204020204" pitchFamily="34" charset="-122"/>
                <a:ea typeface="微软雅黑" panose="020B0503020204020204" pitchFamily="34" charset="-122"/>
                <a:cs typeface="Arial" pitchFamily="34" charset="0"/>
              </a:rPr>
              <a:t>第</a:t>
            </a:r>
            <a:r>
              <a:rPr kumimoji="1" lang="en-US" altLang="zh-CN" sz="1500" dirty="0">
                <a:solidFill>
                  <a:srgbClr val="C00000"/>
                </a:solidFill>
                <a:latin typeface="微软雅黑" panose="020B0503020204020204" pitchFamily="34" charset="-122"/>
                <a:ea typeface="微软雅黑" panose="020B0503020204020204" pitchFamily="34" charset="-122"/>
                <a:cs typeface="Arial" pitchFamily="34" charset="0"/>
              </a:rPr>
              <a:t>7bit</a:t>
            </a:r>
            <a:r>
              <a:rPr kumimoji="1" lang="zh-CN" altLang="en-US" sz="1500" dirty="0">
                <a:solidFill>
                  <a:srgbClr val="C00000"/>
                </a:solidFill>
                <a:latin typeface="微软雅黑" panose="020B0503020204020204" pitchFamily="34" charset="-122"/>
                <a:ea typeface="微软雅黑" panose="020B0503020204020204" pitchFamily="34" charset="-122"/>
                <a:cs typeface="Arial" pitchFamily="34" charset="0"/>
              </a:rPr>
              <a:t>取反</a:t>
            </a:r>
          </a:p>
        </p:txBody>
      </p:sp>
      <p:sp>
        <p:nvSpPr>
          <p:cNvPr id="28" name="下箭头 63">
            <a:extLst>
              <a:ext uri="{FF2B5EF4-FFF2-40B4-BE49-F238E27FC236}">
                <a16:creationId xmlns:a16="http://schemas.microsoft.com/office/drawing/2014/main" id="{A5E66FD7-3B90-4551-ABE9-DB708F179270}"/>
              </a:ext>
            </a:extLst>
          </p:cNvPr>
          <p:cNvSpPr/>
          <p:nvPr/>
        </p:nvSpPr>
        <p:spPr>
          <a:xfrm flipV="1">
            <a:off x="3671808" y="2935439"/>
            <a:ext cx="6085542" cy="95038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44696 w 1044696"/>
              <a:gd name="connsiteY0" fmla="*/ 0 h 832214"/>
              <a:gd name="connsiteX1" fmla="*/ 619488 w 1044696"/>
              <a:gd name="connsiteY1" fmla="*/ 506595 h 832214"/>
              <a:gd name="connsiteX2" fmla="*/ 762643 w 1044696"/>
              <a:gd name="connsiteY2" fmla="*/ 520882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750456 w 1032509"/>
              <a:gd name="connsiteY2" fmla="*/ 520882 h 832214"/>
              <a:gd name="connsiteX3" fmla="*/ 505581 w 1032509"/>
              <a:gd name="connsiteY3" fmla="*/ 832214 h 832214"/>
              <a:gd name="connsiteX4" fmla="*/ 215565 w 1032509"/>
              <a:gd name="connsiteY4" fmla="*/ 520882 h 832214"/>
              <a:gd name="connsiteX5" fmla="*/ 380047 w 1032509"/>
              <a:gd name="connsiteY5" fmla="*/ 511357 h 832214"/>
              <a:gd name="connsiteX6" fmla="*/ 0 w 1032509"/>
              <a:gd name="connsiteY6" fmla="*/ 24765 h 832214"/>
              <a:gd name="connsiteX0" fmla="*/ 1032509 w 1032509"/>
              <a:gd name="connsiteY0" fmla="*/ 0 h 832214"/>
              <a:gd name="connsiteX1" fmla="*/ 531384 w 1032509"/>
              <a:gd name="connsiteY1" fmla="*/ 506595 h 832214"/>
              <a:gd name="connsiteX2" fmla="*/ 750456 w 1032509"/>
              <a:gd name="connsiteY2" fmla="*/ 520882 h 832214"/>
              <a:gd name="connsiteX3" fmla="*/ 505581 w 1032509"/>
              <a:gd name="connsiteY3" fmla="*/ 832214 h 832214"/>
              <a:gd name="connsiteX4" fmla="*/ 215565 w 1032509"/>
              <a:gd name="connsiteY4" fmla="*/ 520882 h 832214"/>
              <a:gd name="connsiteX5" fmla="*/ 380047 w 1032509"/>
              <a:gd name="connsiteY5" fmla="*/ 511357 h 832214"/>
              <a:gd name="connsiteX6" fmla="*/ 0 w 1032509"/>
              <a:gd name="connsiteY6" fmla="*/ 24765 h 832214"/>
              <a:gd name="connsiteX0" fmla="*/ 1032509 w 1032509"/>
              <a:gd name="connsiteY0" fmla="*/ 0 h 832214"/>
              <a:gd name="connsiteX1" fmla="*/ 531384 w 1032509"/>
              <a:gd name="connsiteY1" fmla="*/ 506595 h 832214"/>
              <a:gd name="connsiteX2" fmla="*/ 750456 w 1032509"/>
              <a:gd name="connsiteY2" fmla="*/ 520882 h 832214"/>
              <a:gd name="connsiteX3" fmla="*/ 505581 w 1032509"/>
              <a:gd name="connsiteY3" fmla="*/ 832214 h 832214"/>
              <a:gd name="connsiteX4" fmla="*/ 215565 w 1032509"/>
              <a:gd name="connsiteY4" fmla="*/ 520882 h 832214"/>
              <a:gd name="connsiteX5" fmla="*/ 468275 w 1032509"/>
              <a:gd name="connsiteY5" fmla="*/ 501832 h 832214"/>
              <a:gd name="connsiteX6" fmla="*/ 0 w 1032509"/>
              <a:gd name="connsiteY6" fmla="*/ 24765 h 832214"/>
              <a:gd name="connsiteX0" fmla="*/ 1032509 w 1032509"/>
              <a:gd name="connsiteY0" fmla="*/ 0 h 832214"/>
              <a:gd name="connsiteX1" fmla="*/ 531384 w 1032509"/>
              <a:gd name="connsiteY1" fmla="*/ 506595 h 832214"/>
              <a:gd name="connsiteX2" fmla="*/ 633503 w 1032509"/>
              <a:gd name="connsiteY2" fmla="*/ 516120 h 832214"/>
              <a:gd name="connsiteX3" fmla="*/ 505581 w 1032509"/>
              <a:gd name="connsiteY3" fmla="*/ 832214 h 832214"/>
              <a:gd name="connsiteX4" fmla="*/ 215565 w 1032509"/>
              <a:gd name="connsiteY4" fmla="*/ 520882 h 832214"/>
              <a:gd name="connsiteX5" fmla="*/ 468275 w 1032509"/>
              <a:gd name="connsiteY5" fmla="*/ 501832 h 832214"/>
              <a:gd name="connsiteX6" fmla="*/ 0 w 1032509"/>
              <a:gd name="connsiteY6" fmla="*/ 24765 h 832214"/>
              <a:gd name="connsiteX0" fmla="*/ 1032509 w 1032509"/>
              <a:gd name="connsiteY0" fmla="*/ 0 h 832214"/>
              <a:gd name="connsiteX1" fmla="*/ 531384 w 1032509"/>
              <a:gd name="connsiteY1" fmla="*/ 506595 h 832214"/>
              <a:gd name="connsiteX2" fmla="*/ 633503 w 1032509"/>
              <a:gd name="connsiteY2" fmla="*/ 516120 h 832214"/>
              <a:gd name="connsiteX3" fmla="*/ 505581 w 1032509"/>
              <a:gd name="connsiteY3" fmla="*/ 832214 h 832214"/>
              <a:gd name="connsiteX4" fmla="*/ 322260 w 1032509"/>
              <a:gd name="connsiteY4" fmla="*/ 497070 h 832214"/>
              <a:gd name="connsiteX5" fmla="*/ 468275 w 1032509"/>
              <a:gd name="connsiteY5" fmla="*/ 501832 h 832214"/>
              <a:gd name="connsiteX6" fmla="*/ 0 w 1032509"/>
              <a:gd name="connsiteY6" fmla="*/ 24765 h 832214"/>
              <a:gd name="connsiteX0" fmla="*/ 1032509 w 1032509"/>
              <a:gd name="connsiteY0" fmla="*/ 0 h 746489"/>
              <a:gd name="connsiteX1" fmla="*/ 531384 w 1032509"/>
              <a:gd name="connsiteY1" fmla="*/ 506595 h 746489"/>
              <a:gd name="connsiteX2" fmla="*/ 633503 w 1032509"/>
              <a:gd name="connsiteY2" fmla="*/ 516120 h 746489"/>
              <a:gd name="connsiteX3" fmla="*/ 499426 w 1032509"/>
              <a:gd name="connsiteY3" fmla="*/ 746489 h 746489"/>
              <a:gd name="connsiteX4" fmla="*/ 322260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29399 w 1032509"/>
              <a:gd name="connsiteY2" fmla="*/ 501832 h 746489"/>
              <a:gd name="connsiteX3" fmla="*/ 499426 w 1032509"/>
              <a:gd name="connsiteY3" fmla="*/ 746489 h 746489"/>
              <a:gd name="connsiteX4" fmla="*/ 322260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29399 w 1032509"/>
              <a:gd name="connsiteY2" fmla="*/ 501832 h 746489"/>
              <a:gd name="connsiteX3" fmla="*/ 499426 w 1032509"/>
              <a:gd name="connsiteY3" fmla="*/ 746489 h 746489"/>
              <a:gd name="connsiteX4" fmla="*/ 375607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06829 w 1032509"/>
              <a:gd name="connsiteY2" fmla="*/ 506594 h 746489"/>
              <a:gd name="connsiteX3" fmla="*/ 499426 w 1032509"/>
              <a:gd name="connsiteY3" fmla="*/ 746489 h 746489"/>
              <a:gd name="connsiteX4" fmla="*/ 375607 w 1032509"/>
              <a:gd name="connsiteY4" fmla="*/ 497070 h 746489"/>
              <a:gd name="connsiteX5" fmla="*/ 468275 w 1032509"/>
              <a:gd name="connsiteY5" fmla="*/ 501832 h 746489"/>
              <a:gd name="connsiteX6" fmla="*/ 0 w 1032509"/>
              <a:gd name="connsiteY6" fmla="*/ 24765 h 746489"/>
              <a:gd name="connsiteX0" fmla="*/ 1032509 w 1032509"/>
              <a:gd name="connsiteY0" fmla="*/ 0 h 746489"/>
              <a:gd name="connsiteX1" fmla="*/ 531384 w 1032509"/>
              <a:gd name="connsiteY1" fmla="*/ 506595 h 746489"/>
              <a:gd name="connsiteX2" fmla="*/ 606829 w 1032509"/>
              <a:gd name="connsiteY2" fmla="*/ 506594 h 746489"/>
              <a:gd name="connsiteX3" fmla="*/ 499426 w 1032509"/>
              <a:gd name="connsiteY3" fmla="*/ 746489 h 746489"/>
              <a:gd name="connsiteX4" fmla="*/ 387918 w 1032509"/>
              <a:gd name="connsiteY4" fmla="*/ 497070 h 746489"/>
              <a:gd name="connsiteX5" fmla="*/ 468275 w 1032509"/>
              <a:gd name="connsiteY5" fmla="*/ 501832 h 746489"/>
              <a:gd name="connsiteX6" fmla="*/ 0 w 1032509"/>
              <a:gd name="connsiteY6" fmla="*/ 24765 h 746489"/>
              <a:gd name="connsiteX0" fmla="*/ 1594707 w 1594707"/>
              <a:gd name="connsiteY0" fmla="*/ 0 h 1032239"/>
              <a:gd name="connsiteX1" fmla="*/ 531384 w 1594707"/>
              <a:gd name="connsiteY1" fmla="*/ 792345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1594707 w 1594707"/>
              <a:gd name="connsiteY0" fmla="*/ 0 h 1032239"/>
              <a:gd name="connsiteX1" fmla="*/ 531384 w 1594707"/>
              <a:gd name="connsiteY1" fmla="*/ 792345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1594707 w 1594707"/>
              <a:gd name="connsiteY0" fmla="*/ 0 h 1032239"/>
              <a:gd name="connsiteX1" fmla="*/ 521125 w 1594707"/>
              <a:gd name="connsiteY1" fmla="*/ 787582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1594707 w 1594707"/>
              <a:gd name="connsiteY0" fmla="*/ 0 h 1032239"/>
              <a:gd name="connsiteX1" fmla="*/ 521125 w 1594707"/>
              <a:gd name="connsiteY1" fmla="*/ 787582 h 1032239"/>
              <a:gd name="connsiteX2" fmla="*/ 606829 w 1594707"/>
              <a:gd name="connsiteY2" fmla="*/ 792344 h 1032239"/>
              <a:gd name="connsiteX3" fmla="*/ 499426 w 1594707"/>
              <a:gd name="connsiteY3" fmla="*/ 1032239 h 1032239"/>
              <a:gd name="connsiteX4" fmla="*/ 387918 w 1594707"/>
              <a:gd name="connsiteY4" fmla="*/ 782820 h 1032239"/>
              <a:gd name="connsiteX5" fmla="*/ 468275 w 1594707"/>
              <a:gd name="connsiteY5" fmla="*/ 787582 h 1032239"/>
              <a:gd name="connsiteX6" fmla="*/ 0 w 1594707"/>
              <a:gd name="connsiteY6" fmla="*/ 310515 h 1032239"/>
              <a:gd name="connsiteX0" fmla="*/ 2099454 w 2099454"/>
              <a:gd name="connsiteY0" fmla="*/ 18098 h 1050337"/>
              <a:gd name="connsiteX1" fmla="*/ 1025872 w 2099454"/>
              <a:gd name="connsiteY1" fmla="*/ 805680 h 1050337"/>
              <a:gd name="connsiteX2" fmla="*/ 1111576 w 2099454"/>
              <a:gd name="connsiteY2" fmla="*/ 810442 h 1050337"/>
              <a:gd name="connsiteX3" fmla="*/ 1004173 w 2099454"/>
              <a:gd name="connsiteY3" fmla="*/ 1050337 h 1050337"/>
              <a:gd name="connsiteX4" fmla="*/ 892665 w 2099454"/>
              <a:gd name="connsiteY4" fmla="*/ 800918 h 1050337"/>
              <a:gd name="connsiteX5" fmla="*/ 973022 w 2099454"/>
              <a:gd name="connsiteY5" fmla="*/ 805680 h 1050337"/>
              <a:gd name="connsiteX6" fmla="*/ 0 w 2099454"/>
              <a:gd name="connsiteY6" fmla="*/ 0 h 1050337"/>
              <a:gd name="connsiteX0" fmla="*/ 2099454 w 2099454"/>
              <a:gd name="connsiteY0" fmla="*/ 18098 h 1050337"/>
              <a:gd name="connsiteX1" fmla="*/ 1025872 w 2099454"/>
              <a:gd name="connsiteY1" fmla="*/ 805680 h 1050337"/>
              <a:gd name="connsiteX2" fmla="*/ 1111576 w 2099454"/>
              <a:gd name="connsiteY2" fmla="*/ 810442 h 1050337"/>
              <a:gd name="connsiteX3" fmla="*/ 1004173 w 2099454"/>
              <a:gd name="connsiteY3" fmla="*/ 1050337 h 1050337"/>
              <a:gd name="connsiteX4" fmla="*/ 892665 w 2099454"/>
              <a:gd name="connsiteY4" fmla="*/ 800918 h 1050337"/>
              <a:gd name="connsiteX5" fmla="*/ 973022 w 2099454"/>
              <a:gd name="connsiteY5" fmla="*/ 805680 h 1050337"/>
              <a:gd name="connsiteX6" fmla="*/ 0 w 2099454"/>
              <a:gd name="connsiteY6" fmla="*/ 0 h 1050337"/>
              <a:gd name="connsiteX0" fmla="*/ 2151981 w 2151981"/>
              <a:gd name="connsiteY0" fmla="*/ 18098 h 1050337"/>
              <a:gd name="connsiteX1" fmla="*/ 1025872 w 2151981"/>
              <a:gd name="connsiteY1" fmla="*/ 805680 h 1050337"/>
              <a:gd name="connsiteX2" fmla="*/ 1111576 w 2151981"/>
              <a:gd name="connsiteY2" fmla="*/ 810442 h 1050337"/>
              <a:gd name="connsiteX3" fmla="*/ 1004173 w 2151981"/>
              <a:gd name="connsiteY3" fmla="*/ 1050337 h 1050337"/>
              <a:gd name="connsiteX4" fmla="*/ 892665 w 2151981"/>
              <a:gd name="connsiteY4" fmla="*/ 800918 h 1050337"/>
              <a:gd name="connsiteX5" fmla="*/ 973022 w 2151981"/>
              <a:gd name="connsiteY5" fmla="*/ 805680 h 1050337"/>
              <a:gd name="connsiteX6" fmla="*/ 0 w 2151981"/>
              <a:gd name="connsiteY6" fmla="*/ 0 h 1050337"/>
              <a:gd name="connsiteX0" fmla="*/ 2151981 w 2151981"/>
              <a:gd name="connsiteY0" fmla="*/ 18098 h 1050337"/>
              <a:gd name="connsiteX1" fmla="*/ 1037157 w 2151981"/>
              <a:gd name="connsiteY1" fmla="*/ 810442 h 1050337"/>
              <a:gd name="connsiteX2" fmla="*/ 1111576 w 2151981"/>
              <a:gd name="connsiteY2" fmla="*/ 810442 h 1050337"/>
              <a:gd name="connsiteX3" fmla="*/ 1004173 w 2151981"/>
              <a:gd name="connsiteY3" fmla="*/ 1050337 h 1050337"/>
              <a:gd name="connsiteX4" fmla="*/ 892665 w 2151981"/>
              <a:gd name="connsiteY4" fmla="*/ 800918 h 1050337"/>
              <a:gd name="connsiteX5" fmla="*/ 973022 w 2151981"/>
              <a:gd name="connsiteY5" fmla="*/ 805680 h 1050337"/>
              <a:gd name="connsiteX6" fmla="*/ 0 w 2151981"/>
              <a:gd name="connsiteY6" fmla="*/ 0 h 1050337"/>
              <a:gd name="connsiteX0" fmla="*/ 2151981 w 2151981"/>
              <a:gd name="connsiteY0" fmla="*/ 18098 h 1050337"/>
              <a:gd name="connsiteX1" fmla="*/ 1037157 w 2151981"/>
              <a:gd name="connsiteY1" fmla="*/ 810442 h 1050337"/>
              <a:gd name="connsiteX2" fmla="*/ 1111576 w 2151981"/>
              <a:gd name="connsiteY2" fmla="*/ 810442 h 1050337"/>
              <a:gd name="connsiteX3" fmla="*/ 993914 w 2151981"/>
              <a:gd name="connsiteY3" fmla="*/ 1050337 h 1050337"/>
              <a:gd name="connsiteX4" fmla="*/ 892665 w 2151981"/>
              <a:gd name="connsiteY4" fmla="*/ 800918 h 1050337"/>
              <a:gd name="connsiteX5" fmla="*/ 973022 w 2151981"/>
              <a:gd name="connsiteY5" fmla="*/ 805680 h 1050337"/>
              <a:gd name="connsiteX6" fmla="*/ 0 w 2151981"/>
              <a:gd name="connsiteY6" fmla="*/ 0 h 1050337"/>
              <a:gd name="connsiteX0" fmla="*/ 2151981 w 2151981"/>
              <a:gd name="connsiteY0" fmla="*/ 18098 h 1040812"/>
              <a:gd name="connsiteX1" fmla="*/ 1037157 w 2151981"/>
              <a:gd name="connsiteY1" fmla="*/ 810442 h 1040812"/>
              <a:gd name="connsiteX2" fmla="*/ 1111576 w 2151981"/>
              <a:gd name="connsiteY2" fmla="*/ 810442 h 1040812"/>
              <a:gd name="connsiteX3" fmla="*/ 998018 w 2151981"/>
              <a:gd name="connsiteY3" fmla="*/ 1040812 h 1040812"/>
              <a:gd name="connsiteX4" fmla="*/ 892665 w 2151981"/>
              <a:gd name="connsiteY4" fmla="*/ 800918 h 1040812"/>
              <a:gd name="connsiteX5" fmla="*/ 973022 w 2151981"/>
              <a:gd name="connsiteY5" fmla="*/ 805680 h 1040812"/>
              <a:gd name="connsiteX6" fmla="*/ 0 w 2151981"/>
              <a:gd name="connsiteY6" fmla="*/ 0 h 1040812"/>
              <a:gd name="connsiteX0" fmla="*/ 2151981 w 2151981"/>
              <a:gd name="connsiteY0" fmla="*/ 18098 h 1040812"/>
              <a:gd name="connsiteX1" fmla="*/ 1037157 w 2151981"/>
              <a:gd name="connsiteY1" fmla="*/ 810442 h 1040812"/>
              <a:gd name="connsiteX2" fmla="*/ 1111576 w 2151981"/>
              <a:gd name="connsiteY2" fmla="*/ 810442 h 1040812"/>
              <a:gd name="connsiteX3" fmla="*/ 998018 w 2151981"/>
              <a:gd name="connsiteY3" fmla="*/ 1040812 h 1040812"/>
              <a:gd name="connsiteX4" fmla="*/ 892665 w 2151981"/>
              <a:gd name="connsiteY4" fmla="*/ 800918 h 1040812"/>
              <a:gd name="connsiteX5" fmla="*/ 973022 w 2151981"/>
              <a:gd name="connsiteY5" fmla="*/ 805680 h 1040812"/>
              <a:gd name="connsiteX6" fmla="*/ 0 w 2151981"/>
              <a:gd name="connsiteY6" fmla="*/ 0 h 1040812"/>
              <a:gd name="connsiteX0" fmla="*/ 2151981 w 2151981"/>
              <a:gd name="connsiteY0" fmla="*/ 18098 h 1040812"/>
              <a:gd name="connsiteX1" fmla="*/ 1037157 w 2151981"/>
              <a:gd name="connsiteY1" fmla="*/ 810442 h 1040812"/>
              <a:gd name="connsiteX2" fmla="*/ 1111576 w 2151981"/>
              <a:gd name="connsiteY2" fmla="*/ 810442 h 1040812"/>
              <a:gd name="connsiteX3" fmla="*/ 998018 w 2151981"/>
              <a:gd name="connsiteY3" fmla="*/ 1040812 h 1040812"/>
              <a:gd name="connsiteX4" fmla="*/ 892665 w 2151981"/>
              <a:gd name="connsiteY4" fmla="*/ 800918 h 1040812"/>
              <a:gd name="connsiteX5" fmla="*/ 973022 w 2151981"/>
              <a:gd name="connsiteY5" fmla="*/ 805680 h 1040812"/>
              <a:gd name="connsiteX6" fmla="*/ 0 w 2151981"/>
              <a:gd name="connsiteY6" fmla="*/ 0 h 104081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12546 w 2291505"/>
              <a:gd name="connsiteY5" fmla="*/ 812030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373802 w 2373802"/>
              <a:gd name="connsiteY0" fmla="*/ 82969 h 1105683"/>
              <a:gd name="connsiteX1" fmla="*/ 1258978 w 2373802"/>
              <a:gd name="connsiteY1" fmla="*/ 875313 h 1105683"/>
              <a:gd name="connsiteX2" fmla="*/ 1333397 w 2373802"/>
              <a:gd name="connsiteY2" fmla="*/ 875313 h 1105683"/>
              <a:gd name="connsiteX3" fmla="*/ 1219839 w 2373802"/>
              <a:gd name="connsiteY3" fmla="*/ 1105683 h 1105683"/>
              <a:gd name="connsiteX4" fmla="*/ 1114486 w 2373802"/>
              <a:gd name="connsiteY4" fmla="*/ 865789 h 1105683"/>
              <a:gd name="connsiteX5" fmla="*/ 1188687 w 2373802"/>
              <a:gd name="connsiteY5" fmla="*/ 863407 h 1105683"/>
              <a:gd name="connsiteX6" fmla="*/ 82297 w 2373802"/>
              <a:gd name="connsiteY6" fmla="*/ 58521 h 1105683"/>
              <a:gd name="connsiteX7" fmla="*/ 81104 w 2373802"/>
              <a:gd name="connsiteY7" fmla="*/ 62392 h 1105683"/>
              <a:gd name="connsiteX0" fmla="*/ 2371042 w 2371042"/>
              <a:gd name="connsiteY0" fmla="*/ 52624 h 1075338"/>
              <a:gd name="connsiteX1" fmla="*/ 1256218 w 2371042"/>
              <a:gd name="connsiteY1" fmla="*/ 844968 h 1075338"/>
              <a:gd name="connsiteX2" fmla="*/ 1330637 w 2371042"/>
              <a:gd name="connsiteY2" fmla="*/ 844968 h 1075338"/>
              <a:gd name="connsiteX3" fmla="*/ 1217079 w 2371042"/>
              <a:gd name="connsiteY3" fmla="*/ 1075338 h 1075338"/>
              <a:gd name="connsiteX4" fmla="*/ 1111726 w 2371042"/>
              <a:gd name="connsiteY4" fmla="*/ 835444 h 1075338"/>
              <a:gd name="connsiteX5" fmla="*/ 1185927 w 2371042"/>
              <a:gd name="connsiteY5" fmla="*/ 833062 h 1075338"/>
              <a:gd name="connsiteX6" fmla="*/ 79537 w 2371042"/>
              <a:gd name="connsiteY6" fmla="*/ 28176 h 1075338"/>
              <a:gd name="connsiteX7" fmla="*/ 89287 w 2371042"/>
              <a:gd name="connsiteY7" fmla="*/ 279697 h 1075338"/>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37542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51100 w 2291505"/>
              <a:gd name="connsiteY2" fmla="*/ 816792 h 1047162"/>
              <a:gd name="connsiteX3" fmla="*/ 1140620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76681 w 2291505"/>
              <a:gd name="connsiteY1" fmla="*/ 816792 h 1047162"/>
              <a:gd name="connsiteX2" fmla="*/ 1231608 w 2291505"/>
              <a:gd name="connsiteY2" fmla="*/ 916804 h 1047162"/>
              <a:gd name="connsiteX3" fmla="*/ 1140620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63344 w 2291505"/>
              <a:gd name="connsiteY1" fmla="*/ 914423 h 1047162"/>
              <a:gd name="connsiteX2" fmla="*/ 1231608 w 2291505"/>
              <a:gd name="connsiteY2" fmla="*/ 916804 h 1047162"/>
              <a:gd name="connsiteX3" fmla="*/ 1140620 w 2291505"/>
              <a:gd name="connsiteY3" fmla="*/ 1047162 h 1047162"/>
              <a:gd name="connsiteX4" fmla="*/ 1032189 w 2291505"/>
              <a:gd name="connsiteY4" fmla="*/ 807268 h 1047162"/>
              <a:gd name="connsiteX5" fmla="*/ 1106390 w 2291505"/>
              <a:gd name="connsiteY5" fmla="*/ 804886 h 1047162"/>
              <a:gd name="connsiteX6" fmla="*/ 0 w 2291505"/>
              <a:gd name="connsiteY6" fmla="*/ 0 h 1047162"/>
              <a:gd name="connsiteX0" fmla="*/ 2291505 w 2291505"/>
              <a:gd name="connsiteY0" fmla="*/ 24448 h 1047162"/>
              <a:gd name="connsiteX1" fmla="*/ 1163344 w 2291505"/>
              <a:gd name="connsiteY1" fmla="*/ 914423 h 1047162"/>
              <a:gd name="connsiteX2" fmla="*/ 1231608 w 2291505"/>
              <a:gd name="connsiteY2" fmla="*/ 916804 h 1047162"/>
              <a:gd name="connsiteX3" fmla="*/ 1140620 w 2291505"/>
              <a:gd name="connsiteY3" fmla="*/ 1047162 h 1047162"/>
              <a:gd name="connsiteX4" fmla="*/ 1032189 w 2291505"/>
              <a:gd name="connsiteY4" fmla="*/ 807268 h 1047162"/>
              <a:gd name="connsiteX5" fmla="*/ 1122805 w 2291505"/>
              <a:gd name="connsiteY5" fmla="*/ 914424 h 1047162"/>
              <a:gd name="connsiteX6" fmla="*/ 0 w 2291505"/>
              <a:gd name="connsiteY6" fmla="*/ 0 h 1047162"/>
              <a:gd name="connsiteX0" fmla="*/ 2291505 w 2291505"/>
              <a:gd name="connsiteY0" fmla="*/ 24448 h 1047162"/>
              <a:gd name="connsiteX1" fmla="*/ 1163344 w 2291505"/>
              <a:gd name="connsiteY1" fmla="*/ 914423 h 1047162"/>
              <a:gd name="connsiteX2" fmla="*/ 1231608 w 2291505"/>
              <a:gd name="connsiteY2" fmla="*/ 916804 h 1047162"/>
              <a:gd name="connsiteX3" fmla="*/ 1140620 w 2291505"/>
              <a:gd name="connsiteY3" fmla="*/ 1047162 h 1047162"/>
              <a:gd name="connsiteX4" fmla="*/ 1059889 w 2291505"/>
              <a:gd name="connsiteY4" fmla="*/ 907281 h 1047162"/>
              <a:gd name="connsiteX5" fmla="*/ 1122805 w 2291505"/>
              <a:gd name="connsiteY5" fmla="*/ 914424 h 1047162"/>
              <a:gd name="connsiteX6" fmla="*/ 0 w 2291505"/>
              <a:gd name="connsiteY6" fmla="*/ 0 h 1047162"/>
              <a:gd name="connsiteX0" fmla="*/ 2291505 w 2291505"/>
              <a:gd name="connsiteY0" fmla="*/ 24448 h 1078118"/>
              <a:gd name="connsiteX1" fmla="*/ 1163344 w 2291505"/>
              <a:gd name="connsiteY1" fmla="*/ 914423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22805 w 2291505"/>
              <a:gd name="connsiteY5" fmla="*/ 914424 h 1078118"/>
              <a:gd name="connsiteX6" fmla="*/ 0 w 2291505"/>
              <a:gd name="connsiteY6" fmla="*/ 0 h 1078118"/>
              <a:gd name="connsiteX0" fmla="*/ 2291505 w 2291505"/>
              <a:gd name="connsiteY0" fmla="*/ 24448 h 1078118"/>
              <a:gd name="connsiteX1" fmla="*/ 1163344 w 2291505"/>
              <a:gd name="connsiteY1" fmla="*/ 914423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07280 h 1078118"/>
              <a:gd name="connsiteX6" fmla="*/ 0 w 2291505"/>
              <a:gd name="connsiteY6" fmla="*/ 0 h 1078118"/>
              <a:gd name="connsiteX0" fmla="*/ 2291505 w 2291505"/>
              <a:gd name="connsiteY0" fmla="*/ 24448 h 1078118"/>
              <a:gd name="connsiteX1" fmla="*/ 1166422 w 2291505"/>
              <a:gd name="connsiteY1" fmla="*/ 909661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07280 h 1078118"/>
              <a:gd name="connsiteX6" fmla="*/ 0 w 2291505"/>
              <a:gd name="connsiteY6" fmla="*/ 0 h 1078118"/>
              <a:gd name="connsiteX0" fmla="*/ 2291505 w 2291505"/>
              <a:gd name="connsiteY0" fmla="*/ 24448 h 1078118"/>
              <a:gd name="connsiteX1" fmla="*/ 1166422 w 2291505"/>
              <a:gd name="connsiteY1" fmla="*/ 916805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07280 h 1078118"/>
              <a:gd name="connsiteX6" fmla="*/ 0 w 2291505"/>
              <a:gd name="connsiteY6" fmla="*/ 0 h 1078118"/>
              <a:gd name="connsiteX0" fmla="*/ 2291505 w 2291505"/>
              <a:gd name="connsiteY0" fmla="*/ 24448 h 1078118"/>
              <a:gd name="connsiteX1" fmla="*/ 1166422 w 2291505"/>
              <a:gd name="connsiteY1" fmla="*/ 916805 h 1078118"/>
              <a:gd name="connsiteX2" fmla="*/ 1231608 w 2291505"/>
              <a:gd name="connsiteY2" fmla="*/ 916804 h 1078118"/>
              <a:gd name="connsiteX3" fmla="*/ 1140620 w 2291505"/>
              <a:gd name="connsiteY3" fmla="*/ 1078118 h 1078118"/>
              <a:gd name="connsiteX4" fmla="*/ 1059889 w 2291505"/>
              <a:gd name="connsiteY4" fmla="*/ 907281 h 1078118"/>
              <a:gd name="connsiteX5" fmla="*/ 1116649 w 2291505"/>
              <a:gd name="connsiteY5" fmla="*/ 919186 h 1078118"/>
              <a:gd name="connsiteX6" fmla="*/ 0 w 2291505"/>
              <a:gd name="connsiteY6" fmla="*/ 0 h 1078118"/>
              <a:gd name="connsiteX0" fmla="*/ 2291505 w 2291505"/>
              <a:gd name="connsiteY0" fmla="*/ 24448 h 1078118"/>
              <a:gd name="connsiteX1" fmla="*/ 1166422 w 2291505"/>
              <a:gd name="connsiteY1" fmla="*/ 916805 h 1078118"/>
              <a:gd name="connsiteX2" fmla="*/ 1231608 w 2291505"/>
              <a:gd name="connsiteY2" fmla="*/ 916804 h 1078118"/>
              <a:gd name="connsiteX3" fmla="*/ 1140620 w 2291505"/>
              <a:gd name="connsiteY3" fmla="*/ 1078118 h 1078118"/>
              <a:gd name="connsiteX4" fmla="*/ 1061941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70526 w 2291505"/>
              <a:gd name="connsiteY1" fmla="*/ 914424 h 1078118"/>
              <a:gd name="connsiteX2" fmla="*/ 1231608 w 2291505"/>
              <a:gd name="connsiteY2" fmla="*/ 916804 h 1078118"/>
              <a:gd name="connsiteX3" fmla="*/ 1140620 w 2291505"/>
              <a:gd name="connsiteY3" fmla="*/ 1078118 h 1078118"/>
              <a:gd name="connsiteX4" fmla="*/ 1061941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70526 w 2291505"/>
              <a:gd name="connsiteY1" fmla="*/ 914424 h 1078118"/>
              <a:gd name="connsiteX2" fmla="*/ 1231608 w 2291505"/>
              <a:gd name="connsiteY2" fmla="*/ 916804 h 1078118"/>
              <a:gd name="connsiteX3" fmla="*/ 1140620 w 2291505"/>
              <a:gd name="connsiteY3" fmla="*/ 1078118 h 1078118"/>
              <a:gd name="connsiteX4" fmla="*/ 1057838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70526 w 2291505"/>
              <a:gd name="connsiteY1" fmla="*/ 914424 h 1078118"/>
              <a:gd name="connsiteX2" fmla="*/ 1231608 w 2291505"/>
              <a:gd name="connsiteY2" fmla="*/ 916804 h 1078118"/>
              <a:gd name="connsiteX3" fmla="*/ 1140620 w 2291505"/>
              <a:gd name="connsiteY3" fmla="*/ 1078118 h 1078118"/>
              <a:gd name="connsiteX4" fmla="*/ 1057838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78118"/>
              <a:gd name="connsiteX1" fmla="*/ 1169500 w 2291505"/>
              <a:gd name="connsiteY1" fmla="*/ 914424 h 1078118"/>
              <a:gd name="connsiteX2" fmla="*/ 1231608 w 2291505"/>
              <a:gd name="connsiteY2" fmla="*/ 916804 h 1078118"/>
              <a:gd name="connsiteX3" fmla="*/ 1140620 w 2291505"/>
              <a:gd name="connsiteY3" fmla="*/ 1078118 h 1078118"/>
              <a:gd name="connsiteX4" fmla="*/ 1057838 w 2291505"/>
              <a:gd name="connsiteY4" fmla="*/ 919187 h 1078118"/>
              <a:gd name="connsiteX5" fmla="*/ 1116649 w 2291505"/>
              <a:gd name="connsiteY5" fmla="*/ 919186 h 1078118"/>
              <a:gd name="connsiteX6" fmla="*/ 0 w 2291505"/>
              <a:gd name="connsiteY6" fmla="*/ 0 h 1078118"/>
              <a:gd name="connsiteX0" fmla="*/ 2291505 w 2291505"/>
              <a:gd name="connsiteY0" fmla="*/ 24448 h 1099549"/>
              <a:gd name="connsiteX1" fmla="*/ 1169500 w 2291505"/>
              <a:gd name="connsiteY1" fmla="*/ 914424 h 1099549"/>
              <a:gd name="connsiteX2" fmla="*/ 1231608 w 2291505"/>
              <a:gd name="connsiteY2" fmla="*/ 916804 h 1099549"/>
              <a:gd name="connsiteX3" fmla="*/ 1140620 w 2291505"/>
              <a:gd name="connsiteY3" fmla="*/ 1099549 h 1099549"/>
              <a:gd name="connsiteX4" fmla="*/ 1057838 w 2291505"/>
              <a:gd name="connsiteY4" fmla="*/ 919187 h 1099549"/>
              <a:gd name="connsiteX5" fmla="*/ 1116649 w 2291505"/>
              <a:gd name="connsiteY5" fmla="*/ 919186 h 1099549"/>
              <a:gd name="connsiteX6" fmla="*/ 0 w 2291505"/>
              <a:gd name="connsiteY6" fmla="*/ 0 h 1099549"/>
              <a:gd name="connsiteX0" fmla="*/ 2291505 w 2291505"/>
              <a:gd name="connsiteY0" fmla="*/ 24448 h 1099549"/>
              <a:gd name="connsiteX1" fmla="*/ 1169500 w 2291505"/>
              <a:gd name="connsiteY1" fmla="*/ 914424 h 1099549"/>
              <a:gd name="connsiteX2" fmla="*/ 1231608 w 2291505"/>
              <a:gd name="connsiteY2" fmla="*/ 916804 h 1099549"/>
              <a:gd name="connsiteX3" fmla="*/ 1140620 w 2291505"/>
              <a:gd name="connsiteY3" fmla="*/ 1099549 h 1099549"/>
              <a:gd name="connsiteX4" fmla="*/ 1057838 w 2291505"/>
              <a:gd name="connsiteY4" fmla="*/ 919187 h 1099549"/>
              <a:gd name="connsiteX5" fmla="*/ 1116649 w 2291505"/>
              <a:gd name="connsiteY5" fmla="*/ 919186 h 1099549"/>
              <a:gd name="connsiteX6" fmla="*/ 0 w 2291505"/>
              <a:gd name="connsiteY6" fmla="*/ 0 h 1099549"/>
              <a:gd name="connsiteX0" fmla="*/ 2291505 w 2291505"/>
              <a:gd name="connsiteY0" fmla="*/ 24448 h 1097168"/>
              <a:gd name="connsiteX1" fmla="*/ 1169500 w 2291505"/>
              <a:gd name="connsiteY1" fmla="*/ 914424 h 1097168"/>
              <a:gd name="connsiteX2" fmla="*/ 1231608 w 2291505"/>
              <a:gd name="connsiteY2" fmla="*/ 916804 h 1097168"/>
              <a:gd name="connsiteX3" fmla="*/ 1144724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69500 w 2291505"/>
              <a:gd name="connsiteY1" fmla="*/ 914424 h 1097168"/>
              <a:gd name="connsiteX2" fmla="*/ 1231608 w 2291505"/>
              <a:gd name="connsiteY2" fmla="*/ 916804 h 1097168"/>
              <a:gd name="connsiteX3" fmla="*/ 1144724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69500 w 2291505"/>
              <a:gd name="connsiteY1" fmla="*/ 914424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52749 w 2291505"/>
              <a:gd name="connsiteY1" fmla="*/ 916805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16649 w 2291505"/>
              <a:gd name="connsiteY5" fmla="*/ 919186 h 1097168"/>
              <a:gd name="connsiteX6" fmla="*/ 0 w 2291505"/>
              <a:gd name="connsiteY6" fmla="*/ 0 h 1097168"/>
              <a:gd name="connsiteX0" fmla="*/ 2291505 w 2291505"/>
              <a:gd name="connsiteY0" fmla="*/ 24448 h 1097168"/>
              <a:gd name="connsiteX1" fmla="*/ 1152749 w 2291505"/>
              <a:gd name="connsiteY1" fmla="*/ 916805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30755 w 2291505"/>
              <a:gd name="connsiteY5" fmla="*/ 919186 h 1097168"/>
              <a:gd name="connsiteX6" fmla="*/ 0 w 2291505"/>
              <a:gd name="connsiteY6" fmla="*/ 0 h 1097168"/>
              <a:gd name="connsiteX0" fmla="*/ 2291505 w 2291505"/>
              <a:gd name="connsiteY0" fmla="*/ 24448 h 1097168"/>
              <a:gd name="connsiteX1" fmla="*/ 1152749 w 2291505"/>
              <a:gd name="connsiteY1" fmla="*/ 916805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34281 w 2291505"/>
              <a:gd name="connsiteY5" fmla="*/ 919186 h 1097168"/>
              <a:gd name="connsiteX6" fmla="*/ 0 w 2291505"/>
              <a:gd name="connsiteY6" fmla="*/ 0 h 1097168"/>
              <a:gd name="connsiteX0" fmla="*/ 2291505 w 2291505"/>
              <a:gd name="connsiteY0" fmla="*/ 24448 h 1097168"/>
              <a:gd name="connsiteX1" fmla="*/ 1150986 w 2291505"/>
              <a:gd name="connsiteY1" fmla="*/ 921567 h 1097168"/>
              <a:gd name="connsiteX2" fmla="*/ 1231608 w 2291505"/>
              <a:gd name="connsiteY2" fmla="*/ 916804 h 1097168"/>
              <a:gd name="connsiteX3" fmla="*/ 1141646 w 2291505"/>
              <a:gd name="connsiteY3" fmla="*/ 1097168 h 1097168"/>
              <a:gd name="connsiteX4" fmla="*/ 1057838 w 2291505"/>
              <a:gd name="connsiteY4" fmla="*/ 919187 h 1097168"/>
              <a:gd name="connsiteX5" fmla="*/ 1134281 w 2291505"/>
              <a:gd name="connsiteY5" fmla="*/ 919186 h 1097168"/>
              <a:gd name="connsiteX6" fmla="*/ 0 w 2291505"/>
              <a:gd name="connsiteY6" fmla="*/ 0 h 1097168"/>
              <a:gd name="connsiteX0" fmla="*/ 2291505 w 2291505"/>
              <a:gd name="connsiteY0" fmla="*/ 24448 h 1097168"/>
              <a:gd name="connsiteX1" fmla="*/ 1150986 w 2291505"/>
              <a:gd name="connsiteY1" fmla="*/ 921567 h 1097168"/>
              <a:gd name="connsiteX2" fmla="*/ 1205160 w 2291505"/>
              <a:gd name="connsiteY2" fmla="*/ 921566 h 1097168"/>
              <a:gd name="connsiteX3" fmla="*/ 1141646 w 2291505"/>
              <a:gd name="connsiteY3" fmla="*/ 1097168 h 1097168"/>
              <a:gd name="connsiteX4" fmla="*/ 1057838 w 2291505"/>
              <a:gd name="connsiteY4" fmla="*/ 919187 h 1097168"/>
              <a:gd name="connsiteX5" fmla="*/ 1134281 w 2291505"/>
              <a:gd name="connsiteY5" fmla="*/ 919186 h 1097168"/>
              <a:gd name="connsiteX6" fmla="*/ 0 w 2291505"/>
              <a:gd name="connsiteY6" fmla="*/ 0 h 1097168"/>
              <a:gd name="connsiteX0" fmla="*/ 2291505 w 2291505"/>
              <a:gd name="connsiteY0" fmla="*/ 24448 h 1097168"/>
              <a:gd name="connsiteX1" fmla="*/ 1150986 w 2291505"/>
              <a:gd name="connsiteY1" fmla="*/ 921567 h 1097168"/>
              <a:gd name="connsiteX2" fmla="*/ 1205160 w 2291505"/>
              <a:gd name="connsiteY2" fmla="*/ 921566 h 1097168"/>
              <a:gd name="connsiteX3" fmla="*/ 1141646 w 2291505"/>
              <a:gd name="connsiteY3" fmla="*/ 1097168 h 1097168"/>
              <a:gd name="connsiteX4" fmla="*/ 1071944 w 2291505"/>
              <a:gd name="connsiteY4" fmla="*/ 926331 h 1097168"/>
              <a:gd name="connsiteX5" fmla="*/ 1134281 w 2291505"/>
              <a:gd name="connsiteY5" fmla="*/ 919186 h 1097168"/>
              <a:gd name="connsiteX6" fmla="*/ 0 w 2291505"/>
              <a:gd name="connsiteY6" fmla="*/ 0 h 1097168"/>
              <a:gd name="connsiteX0" fmla="*/ 2291505 w 2291505"/>
              <a:gd name="connsiteY0" fmla="*/ 24448 h 1099550"/>
              <a:gd name="connsiteX1" fmla="*/ 1150986 w 2291505"/>
              <a:gd name="connsiteY1" fmla="*/ 921567 h 1099550"/>
              <a:gd name="connsiteX2" fmla="*/ 1205160 w 2291505"/>
              <a:gd name="connsiteY2" fmla="*/ 921566 h 1099550"/>
              <a:gd name="connsiteX3" fmla="*/ 1141646 w 2291505"/>
              <a:gd name="connsiteY3" fmla="*/ 1099550 h 1099550"/>
              <a:gd name="connsiteX4" fmla="*/ 1071944 w 2291505"/>
              <a:gd name="connsiteY4" fmla="*/ 926331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5160 w 2291505"/>
              <a:gd name="connsiteY2" fmla="*/ 921566 h 1099550"/>
              <a:gd name="connsiteX3" fmla="*/ 1141646 w 2291505"/>
              <a:gd name="connsiteY3" fmla="*/ 1099550 h 1099550"/>
              <a:gd name="connsiteX4" fmla="*/ 1076352 w 2291505"/>
              <a:gd name="connsiteY4" fmla="*/ 914425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7805 w 2291505"/>
              <a:gd name="connsiteY2" fmla="*/ 916803 h 1099550"/>
              <a:gd name="connsiteX3" fmla="*/ 1141646 w 2291505"/>
              <a:gd name="connsiteY3" fmla="*/ 1099550 h 1099550"/>
              <a:gd name="connsiteX4" fmla="*/ 1076352 w 2291505"/>
              <a:gd name="connsiteY4" fmla="*/ 914425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0752 w 2291505"/>
              <a:gd name="connsiteY2" fmla="*/ 919184 h 1099550"/>
              <a:gd name="connsiteX3" fmla="*/ 1141646 w 2291505"/>
              <a:gd name="connsiteY3" fmla="*/ 1099550 h 1099550"/>
              <a:gd name="connsiteX4" fmla="*/ 1076352 w 2291505"/>
              <a:gd name="connsiteY4" fmla="*/ 914425 h 1099550"/>
              <a:gd name="connsiteX5" fmla="*/ 1134281 w 2291505"/>
              <a:gd name="connsiteY5" fmla="*/ 919186 h 1099550"/>
              <a:gd name="connsiteX6" fmla="*/ 0 w 2291505"/>
              <a:gd name="connsiteY6" fmla="*/ 0 h 1099550"/>
              <a:gd name="connsiteX0" fmla="*/ 2291505 w 2291505"/>
              <a:gd name="connsiteY0" fmla="*/ 24448 h 1099550"/>
              <a:gd name="connsiteX1" fmla="*/ 1150986 w 2291505"/>
              <a:gd name="connsiteY1" fmla="*/ 921567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34281 w 2291505"/>
              <a:gd name="connsiteY5" fmla="*/ 919186 h 1099550"/>
              <a:gd name="connsiteX6" fmla="*/ 0 w 2291505"/>
              <a:gd name="connsiteY6" fmla="*/ 0 h 1099550"/>
              <a:gd name="connsiteX0" fmla="*/ 2291505 w 2291505"/>
              <a:gd name="connsiteY0" fmla="*/ 24448 h 1099550"/>
              <a:gd name="connsiteX1" fmla="*/ 1154512 w 2291505"/>
              <a:gd name="connsiteY1" fmla="*/ 919185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34281 w 2291505"/>
              <a:gd name="connsiteY5" fmla="*/ 919186 h 1099550"/>
              <a:gd name="connsiteX6" fmla="*/ 0 w 2291505"/>
              <a:gd name="connsiteY6" fmla="*/ 0 h 1099550"/>
              <a:gd name="connsiteX0" fmla="*/ 2291505 w 2291505"/>
              <a:gd name="connsiteY0" fmla="*/ 24448 h 1099550"/>
              <a:gd name="connsiteX1" fmla="*/ 1154512 w 2291505"/>
              <a:gd name="connsiteY1" fmla="*/ 919185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29873 w 2291505"/>
              <a:gd name="connsiteY5" fmla="*/ 916805 h 1099550"/>
              <a:gd name="connsiteX6" fmla="*/ 0 w 2291505"/>
              <a:gd name="connsiteY6" fmla="*/ 0 h 1099550"/>
              <a:gd name="connsiteX0" fmla="*/ 2291505 w 2291505"/>
              <a:gd name="connsiteY0" fmla="*/ 24448 h 1099550"/>
              <a:gd name="connsiteX1" fmla="*/ 1154512 w 2291505"/>
              <a:gd name="connsiteY1" fmla="*/ 919185 h 1099550"/>
              <a:gd name="connsiteX2" fmla="*/ 1200752 w 2291505"/>
              <a:gd name="connsiteY2" fmla="*/ 919184 h 1099550"/>
              <a:gd name="connsiteX3" fmla="*/ 1141646 w 2291505"/>
              <a:gd name="connsiteY3" fmla="*/ 1099550 h 1099550"/>
              <a:gd name="connsiteX4" fmla="*/ 1082523 w 2291505"/>
              <a:gd name="connsiteY4" fmla="*/ 916806 h 1099550"/>
              <a:gd name="connsiteX5" fmla="*/ 1129873 w 2291505"/>
              <a:gd name="connsiteY5" fmla="*/ 916805 h 1099550"/>
              <a:gd name="connsiteX6" fmla="*/ 0 w 2291505"/>
              <a:gd name="connsiteY6" fmla="*/ 0 h 109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1505" h="1099550">
                <a:moveTo>
                  <a:pt x="2291505" y="24448"/>
                </a:moveTo>
                <a:cubicBezTo>
                  <a:pt x="1777825" y="171088"/>
                  <a:pt x="1444940" y="421708"/>
                  <a:pt x="1154512" y="919185"/>
                </a:cubicBezTo>
                <a:lnTo>
                  <a:pt x="1200752" y="919184"/>
                </a:lnTo>
                <a:lnTo>
                  <a:pt x="1141646" y="1099550"/>
                </a:lnTo>
                <a:lnTo>
                  <a:pt x="1082523" y="916806"/>
                </a:lnTo>
                <a:lnTo>
                  <a:pt x="1129873" y="916805"/>
                </a:lnTo>
                <a:cubicBezTo>
                  <a:pt x="832707" y="243909"/>
                  <a:pt x="0" y="0"/>
                  <a:pt x="0" y="0"/>
                </a:cubicBezTo>
              </a:path>
            </a:pathLst>
          </a:custGeom>
          <a:gradFill flip="none" rotWithShape="1">
            <a:gsLst>
              <a:gs pos="0">
                <a:srgbClr val="FFFF99"/>
              </a:gs>
              <a:gs pos="100000">
                <a:sysClr val="window" lastClr="FFFFFF">
                  <a:alpha val="0"/>
                </a:sysClr>
              </a:gs>
            </a:gsLst>
            <a:lin ang="16200000" scaled="1"/>
            <a:tileRect/>
          </a:gradFill>
          <a:ln w="19050" cap="flat" cmpd="sng" algn="ctr">
            <a:gradFill flip="none" rotWithShape="1">
              <a:gsLst>
                <a:gs pos="90000">
                  <a:sysClr val="window" lastClr="FFFFFF">
                    <a:lumMod val="100000"/>
                    <a:alpha val="0"/>
                  </a:sysClr>
                </a:gs>
                <a:gs pos="28000">
                  <a:srgbClr val="FFCC66"/>
                </a:gs>
              </a:gsLst>
              <a:lin ang="162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9A247884-10CA-41C5-8DE7-AB02BC367A95}"/>
              </a:ext>
            </a:extLst>
          </p:cNvPr>
          <p:cNvSpPr txBox="1"/>
          <p:nvPr/>
        </p:nvSpPr>
        <p:spPr bwMode="auto">
          <a:xfrm>
            <a:off x="3501022" y="2167307"/>
            <a:ext cx="389112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eaLnBrk="1" hangingPunct="1">
              <a:defRPr sz="14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r>
              <a:rPr lang="zh-CN" altLang="en-US" dirty="0">
                <a:solidFill>
                  <a:srgbClr val="C00000"/>
                </a:solidFill>
                <a:latin typeface="微软雅黑" panose="020B0503020204020204" pitchFamily="34" charset="-122"/>
                <a:ea typeface="微软雅黑" panose="020B0503020204020204" pitchFamily="34" charset="-122"/>
              </a:rPr>
              <a:t>第</a:t>
            </a:r>
            <a:r>
              <a:rPr lang="en-US" altLang="zh-CN" dirty="0">
                <a:solidFill>
                  <a:srgbClr val="C00000"/>
                </a:solidFill>
                <a:latin typeface="微软雅黑" panose="020B0503020204020204" pitchFamily="34" charset="-122"/>
                <a:ea typeface="微软雅黑" panose="020B0503020204020204" pitchFamily="34" charset="-122"/>
              </a:rPr>
              <a:t>7bit=0</a:t>
            </a:r>
            <a:r>
              <a:rPr lang="zh-CN" altLang="en-US" dirty="0">
                <a:solidFill>
                  <a:srgbClr val="C00000"/>
                </a:solidFill>
                <a:latin typeface="微软雅黑" panose="020B0503020204020204" pitchFamily="34" charset="-122"/>
                <a:ea typeface="微软雅黑" panose="020B0503020204020204" pitchFamily="34" charset="-122"/>
              </a:rPr>
              <a:t>表示该</a:t>
            </a:r>
            <a:r>
              <a:rPr lang="en-US" altLang="zh-CN" dirty="0">
                <a:solidFill>
                  <a:srgbClr val="C00000"/>
                </a:solidFill>
                <a:latin typeface="微软雅黑" panose="020B0503020204020204" pitchFamily="34" charset="-122"/>
                <a:ea typeface="微软雅黑" panose="020B0503020204020204" pitchFamily="34" charset="-122"/>
              </a:rPr>
              <a:t>MAC</a:t>
            </a:r>
            <a:r>
              <a:rPr lang="zh-CN" altLang="en-US" dirty="0">
                <a:solidFill>
                  <a:srgbClr val="C00000"/>
                </a:solidFill>
                <a:latin typeface="微软雅黑" panose="020B0503020204020204" pitchFamily="34" charset="-122"/>
                <a:ea typeface="微软雅黑" panose="020B0503020204020204" pitchFamily="34" charset="-122"/>
              </a:rPr>
              <a:t>地址是全局管理地址</a:t>
            </a:r>
          </a:p>
        </p:txBody>
      </p:sp>
      <p:cxnSp>
        <p:nvCxnSpPr>
          <p:cNvPr id="37" name="直接箭头连接符 36">
            <a:extLst>
              <a:ext uri="{FF2B5EF4-FFF2-40B4-BE49-F238E27FC236}">
                <a16:creationId xmlns:a16="http://schemas.microsoft.com/office/drawing/2014/main" id="{C354A935-4DE2-4B64-9020-B6BD059B6B78}"/>
              </a:ext>
            </a:extLst>
          </p:cNvPr>
          <p:cNvCxnSpPr/>
          <p:nvPr/>
        </p:nvCxnSpPr>
        <p:spPr bwMode="auto">
          <a:xfrm>
            <a:off x="4583832" y="2456916"/>
            <a:ext cx="0" cy="32400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21" name="Text Box 9"/>
          <p:cNvSpPr txBox="1">
            <a:spLocks noChangeArrowheads="1"/>
          </p:cNvSpPr>
          <p:nvPr/>
        </p:nvSpPr>
        <p:spPr bwMode="auto">
          <a:xfrm>
            <a:off x="5534000" y="3418188"/>
            <a:ext cx="2276127"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algn="ctr" eaLnBrk="1" hangingPunct="1"/>
            <a:r>
              <a:rPr kumimoji="1" lang="zh-CN" altLang="en-US" sz="1400" b="1" dirty="0">
                <a:solidFill>
                  <a:srgbClr val="FFC000"/>
                </a:solidFill>
                <a:latin typeface="微软雅黑" panose="020B0503020204020204" pitchFamily="34" charset="-122"/>
                <a:ea typeface="微软雅黑" panose="020B0503020204020204" pitchFamily="34" charset="-122"/>
                <a:cs typeface="Arial" pitchFamily="34" charset="0"/>
              </a:rPr>
              <a:t>在这个位置插入</a:t>
            </a:r>
            <a:r>
              <a:rPr kumimoji="1" lang="en-US" altLang="zh-CN" sz="1400" b="1" dirty="0">
                <a:solidFill>
                  <a:srgbClr val="FFC000"/>
                </a:solidFill>
                <a:latin typeface="微软雅黑" panose="020B0503020204020204" pitchFamily="34" charset="-122"/>
                <a:ea typeface="微软雅黑" panose="020B0503020204020204" pitchFamily="34" charset="-122"/>
                <a:cs typeface="Arial" pitchFamily="34" charset="0"/>
              </a:rPr>
              <a:t>FFFE</a:t>
            </a:r>
          </a:p>
        </p:txBody>
      </p:sp>
      <p:sp>
        <p:nvSpPr>
          <p:cNvPr id="39" name="Text Box 9">
            <a:extLst>
              <a:ext uri="{FF2B5EF4-FFF2-40B4-BE49-F238E27FC236}">
                <a16:creationId xmlns:a16="http://schemas.microsoft.com/office/drawing/2014/main" id="{1B69041B-C709-4BAC-90FA-E00AA531E9E9}"/>
              </a:ext>
            </a:extLst>
          </p:cNvPr>
          <p:cNvSpPr txBox="1">
            <a:spLocks noChangeArrowheads="1"/>
          </p:cNvSpPr>
          <p:nvPr/>
        </p:nvSpPr>
        <p:spPr bwMode="auto">
          <a:xfrm>
            <a:off x="1163452" y="3962900"/>
            <a:ext cx="1368152"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r>
              <a:rPr lang="zh-CN" altLang="en-US" sz="1400" b="1" dirty="0">
                <a:solidFill>
                  <a:schemeClr val="tx1"/>
                </a:solidFill>
                <a:latin typeface="微软雅黑" panose="020B0503020204020204" pitchFamily="34" charset="-122"/>
                <a:ea typeface="微软雅黑" panose="020B0503020204020204" pitchFamily="34" charset="-122"/>
              </a:rPr>
              <a:t>插入</a:t>
            </a:r>
            <a:r>
              <a:rPr lang="en-US" altLang="zh-CN" sz="1400" b="1" dirty="0">
                <a:solidFill>
                  <a:schemeClr val="tx1"/>
                </a:solidFill>
                <a:latin typeface="微软雅黑" panose="020B0503020204020204" pitchFamily="34" charset="-122"/>
                <a:ea typeface="微软雅黑" panose="020B0503020204020204" pitchFamily="34" charset="-122"/>
              </a:rPr>
              <a:t>FFFE</a:t>
            </a:r>
          </a:p>
        </p:txBody>
      </p:sp>
      <p:cxnSp>
        <p:nvCxnSpPr>
          <p:cNvPr id="40" name="直接箭头连接符 39">
            <a:extLst>
              <a:ext uri="{FF2B5EF4-FFF2-40B4-BE49-F238E27FC236}">
                <a16:creationId xmlns:a16="http://schemas.microsoft.com/office/drawing/2014/main" id="{F463AF09-2FDB-4920-8FBE-39A07956310B}"/>
              </a:ext>
            </a:extLst>
          </p:cNvPr>
          <p:cNvCxnSpPr/>
          <p:nvPr/>
        </p:nvCxnSpPr>
        <p:spPr bwMode="auto">
          <a:xfrm>
            <a:off x="3755740" y="3735644"/>
            <a:ext cx="0" cy="25200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43" name="Text Box 9">
            <a:extLst>
              <a:ext uri="{FF2B5EF4-FFF2-40B4-BE49-F238E27FC236}">
                <a16:creationId xmlns:a16="http://schemas.microsoft.com/office/drawing/2014/main" id="{38276D2A-2859-4D06-A656-7AC5D83B429F}"/>
              </a:ext>
            </a:extLst>
          </p:cNvPr>
          <p:cNvSpPr txBox="1">
            <a:spLocks noChangeArrowheads="1"/>
          </p:cNvSpPr>
          <p:nvPr/>
        </p:nvSpPr>
        <p:spPr bwMode="auto">
          <a:xfrm>
            <a:off x="1163452" y="5460826"/>
            <a:ext cx="2157550"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r>
              <a:rPr lang="en-US" altLang="zh-CN" sz="1400" b="1" dirty="0">
                <a:solidFill>
                  <a:schemeClr val="tx1"/>
                </a:solidFill>
                <a:latin typeface="微软雅黑" panose="020B0503020204020204" pitchFamily="34" charset="-122"/>
                <a:ea typeface="微软雅黑" panose="020B0503020204020204" pitchFamily="34" charset="-122"/>
              </a:rPr>
              <a:t>EUI-64</a:t>
            </a:r>
            <a:r>
              <a:rPr lang="zh-CN" altLang="en-US" sz="1400" b="1" dirty="0">
                <a:solidFill>
                  <a:schemeClr val="tx1"/>
                </a:solidFill>
                <a:latin typeface="微软雅黑" panose="020B0503020204020204" pitchFamily="34" charset="-122"/>
                <a:ea typeface="微软雅黑" panose="020B0503020204020204" pitchFamily="34" charset="-122"/>
              </a:rPr>
              <a:t>规范的接口</a:t>
            </a:r>
            <a:r>
              <a:rPr lang="en-US" altLang="zh-CN" sz="1400" b="1" dirty="0">
                <a:solidFill>
                  <a:schemeClr val="tx1"/>
                </a:solidFill>
                <a:latin typeface="微软雅黑" panose="020B0503020204020204" pitchFamily="34" charset="-122"/>
                <a:ea typeface="微软雅黑" panose="020B0503020204020204" pitchFamily="34" charset="-122"/>
              </a:rPr>
              <a:t>ID</a:t>
            </a:r>
            <a:endParaRPr kumimoji="1" lang="en-US" altLang="zh-CN" sz="1400" b="1"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44" name="Text Box 9">
            <a:extLst>
              <a:ext uri="{FF2B5EF4-FFF2-40B4-BE49-F238E27FC236}">
                <a16:creationId xmlns:a16="http://schemas.microsoft.com/office/drawing/2014/main" id="{27E9045E-400D-4120-8D6A-515B884DCF05}"/>
              </a:ext>
            </a:extLst>
          </p:cNvPr>
          <p:cNvSpPr txBox="1">
            <a:spLocks noChangeArrowheads="1"/>
          </p:cNvSpPr>
          <p:nvPr/>
        </p:nvSpPr>
        <p:spPr bwMode="auto">
          <a:xfrm>
            <a:off x="1163452" y="4765858"/>
            <a:ext cx="2157550"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800">
                <a:solidFill>
                  <a:schemeClr val="tx2"/>
                </a:solidFill>
                <a:latin typeface="Arial" pitchFamily="34" charset="0"/>
                <a:ea typeface="黑体" pitchFamily="49" charset="-122"/>
              </a:defRPr>
            </a:lvl1pPr>
            <a:lvl2pPr marL="742950" indent="-285750" eaLnBrk="0" hangingPunct="0">
              <a:defRPr sz="2800">
                <a:solidFill>
                  <a:schemeClr val="tx2"/>
                </a:solidFill>
                <a:latin typeface="Arial" pitchFamily="34" charset="0"/>
                <a:ea typeface="黑体" pitchFamily="49" charset="-122"/>
              </a:defRPr>
            </a:lvl2pPr>
            <a:lvl3pPr marL="1143000" indent="-228600" eaLnBrk="0" hangingPunct="0">
              <a:defRPr sz="2800">
                <a:solidFill>
                  <a:schemeClr val="tx2"/>
                </a:solidFill>
                <a:latin typeface="Arial" pitchFamily="34" charset="0"/>
                <a:ea typeface="黑体" pitchFamily="49" charset="-122"/>
              </a:defRPr>
            </a:lvl3pPr>
            <a:lvl4pPr marL="1600200" indent="-228600" eaLnBrk="0" hangingPunct="0">
              <a:defRPr sz="2800">
                <a:solidFill>
                  <a:schemeClr val="tx2"/>
                </a:solidFill>
                <a:latin typeface="Arial" pitchFamily="34" charset="0"/>
                <a:ea typeface="黑体" pitchFamily="49" charset="-122"/>
              </a:defRPr>
            </a:lvl4pPr>
            <a:lvl5pPr marL="2057400" indent="-228600" eaLnBrk="0" hangingPunct="0">
              <a:defRPr sz="2800">
                <a:solidFill>
                  <a:schemeClr val="tx2"/>
                </a:solidFill>
                <a:latin typeface="Arial" pitchFamily="34" charset="0"/>
                <a:ea typeface="黑体" pitchFamily="49" charset="-122"/>
              </a:defRPr>
            </a:lvl5pPr>
            <a:lvl6pPr marL="2514600" indent="-228600" eaLnBrk="0" fontAlgn="base" hangingPunct="0">
              <a:spcBef>
                <a:spcPct val="0"/>
              </a:spcBef>
              <a:spcAft>
                <a:spcPct val="0"/>
              </a:spcAft>
              <a:defRPr sz="2800">
                <a:solidFill>
                  <a:schemeClr val="tx2"/>
                </a:solidFill>
                <a:latin typeface="Arial" pitchFamily="34" charset="0"/>
                <a:ea typeface="黑体" pitchFamily="49" charset="-122"/>
              </a:defRPr>
            </a:lvl6pPr>
            <a:lvl7pPr marL="2971800" indent="-228600" eaLnBrk="0" fontAlgn="base" hangingPunct="0">
              <a:spcBef>
                <a:spcPct val="0"/>
              </a:spcBef>
              <a:spcAft>
                <a:spcPct val="0"/>
              </a:spcAft>
              <a:defRPr sz="2800">
                <a:solidFill>
                  <a:schemeClr val="tx2"/>
                </a:solidFill>
                <a:latin typeface="Arial" pitchFamily="34" charset="0"/>
                <a:ea typeface="黑体" pitchFamily="49" charset="-122"/>
              </a:defRPr>
            </a:lvl7pPr>
            <a:lvl8pPr marL="3429000" indent="-228600" eaLnBrk="0" fontAlgn="base" hangingPunct="0">
              <a:spcBef>
                <a:spcPct val="0"/>
              </a:spcBef>
              <a:spcAft>
                <a:spcPct val="0"/>
              </a:spcAft>
              <a:defRPr sz="2800">
                <a:solidFill>
                  <a:schemeClr val="tx2"/>
                </a:solidFill>
                <a:latin typeface="Arial" pitchFamily="34" charset="0"/>
                <a:ea typeface="黑体" pitchFamily="49" charset="-122"/>
              </a:defRPr>
            </a:lvl8pPr>
            <a:lvl9pPr marL="3886200" indent="-228600" eaLnBrk="0" fontAlgn="base" hangingPunct="0">
              <a:spcBef>
                <a:spcPct val="0"/>
              </a:spcBef>
              <a:spcAft>
                <a:spcPct val="0"/>
              </a:spcAft>
              <a:defRPr sz="2800">
                <a:solidFill>
                  <a:schemeClr val="tx2"/>
                </a:solidFill>
                <a:latin typeface="Arial" pitchFamily="34" charset="0"/>
                <a:ea typeface="黑体" pitchFamily="49" charset="-122"/>
              </a:defRPr>
            </a:lvl9pPr>
          </a:lstStyle>
          <a:p>
            <a:pPr eaLnBrk="1" hangingPunct="1"/>
            <a:r>
              <a:rPr kumimoji="1" lang="zh-CN" altLang="en-US" sz="1400" b="1" dirty="0">
                <a:solidFill>
                  <a:schemeClr val="tx1"/>
                </a:solidFill>
                <a:latin typeface="微软雅黑" panose="020B0503020204020204" pitchFamily="34" charset="-122"/>
                <a:ea typeface="微软雅黑" panose="020B0503020204020204" pitchFamily="34" charset="-122"/>
                <a:cs typeface="Arial" pitchFamily="34" charset="0"/>
              </a:rPr>
              <a:t>设置</a:t>
            </a:r>
            <a:r>
              <a:rPr kumimoji="1" lang="en-US" altLang="zh-CN" sz="1400" b="1" dirty="0">
                <a:solidFill>
                  <a:schemeClr val="tx1"/>
                </a:solidFill>
                <a:latin typeface="微软雅黑" panose="020B0503020204020204" pitchFamily="34" charset="-122"/>
                <a:ea typeface="微软雅黑" panose="020B0503020204020204" pitchFamily="34" charset="-122"/>
                <a:cs typeface="Arial" pitchFamily="34" charset="0"/>
              </a:rPr>
              <a:t>U/L</a:t>
            </a:r>
            <a:r>
              <a:rPr kumimoji="1" lang="zh-CN" altLang="en-US" sz="1400" b="1" dirty="0">
                <a:solidFill>
                  <a:schemeClr val="tx1"/>
                </a:solidFill>
                <a:latin typeface="微软雅黑" panose="020B0503020204020204" pitchFamily="34" charset="-122"/>
                <a:ea typeface="微软雅黑" panose="020B0503020204020204" pitchFamily="34" charset="-122"/>
                <a:cs typeface="Arial" pitchFamily="34" charset="0"/>
              </a:rPr>
              <a:t>位</a:t>
            </a:r>
          </a:p>
        </p:txBody>
      </p:sp>
    </p:spTree>
    <p:extLst>
      <p:ext uri="{BB962C8B-B14F-4D97-AF65-F5344CB8AC3E}">
        <p14:creationId xmlns:p14="http://schemas.microsoft.com/office/powerpoint/2010/main" val="379743993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IPv6</a:t>
            </a:r>
            <a:r>
              <a:rPr lang="zh-CN" altLang="en-US"/>
              <a:t>组播地址</a:t>
            </a:r>
            <a:endParaRPr lang="zh-CN" altLang="en-US" dirty="0"/>
          </a:p>
        </p:txBody>
      </p:sp>
      <p:sp>
        <p:nvSpPr>
          <p:cNvPr id="3" name="Content Placeholder 2"/>
          <p:cNvSpPr>
            <a:spLocks noGrp="1"/>
          </p:cNvSpPr>
          <p:nvPr>
            <p:ph type="body" sz="quarter" idx="10"/>
          </p:nvPr>
        </p:nvSpPr>
        <p:spPr/>
        <p:txBody>
          <a:bodyPr/>
          <a:lstStyle/>
          <a:p>
            <a:r>
              <a:rPr lang="zh-CN" altLang="en-US"/>
              <a:t>用来标识一组接口，发往组播地址的数据将被转发给侦听该地址的多个设备。</a:t>
            </a:r>
            <a:endParaRPr lang="en-US" altLang="zh-CN"/>
          </a:p>
          <a:p>
            <a:r>
              <a:rPr lang="zh-CN" altLang="en-US"/>
              <a:t>地址范围：</a:t>
            </a:r>
            <a:r>
              <a:rPr lang="en-US" altLang="zh-CN"/>
              <a:t>FF00::/8</a:t>
            </a:r>
            <a:r>
              <a:rPr lang="zh-CN" altLang="en-US"/>
              <a:t>。</a:t>
            </a:r>
            <a:endParaRPr lang="en-US" altLang="zh-CN" dirty="0"/>
          </a:p>
        </p:txBody>
      </p:sp>
      <p:sp>
        <p:nvSpPr>
          <p:cNvPr id="7" name="矩形 6"/>
          <p:cNvSpPr/>
          <p:nvPr/>
        </p:nvSpPr>
        <p:spPr>
          <a:xfrm>
            <a:off x="1343472" y="3153824"/>
            <a:ext cx="3923952" cy="2862322"/>
          </a:xfrm>
          <a:prstGeom prst="rect">
            <a:avLst/>
          </a:prstGeom>
        </p:spPr>
        <p:txBody>
          <a:bodyPr wrap="square">
            <a:spAutoFit/>
          </a:bodyPr>
          <a:lstStyle/>
          <a:p>
            <a:pPr marL="285750" indent="-285750">
              <a:lnSpc>
                <a:spcPct val="150000"/>
              </a:lnSpc>
              <a:buFont typeface="Arial" pitchFamily="34" charset="0"/>
              <a:buChar char="•"/>
            </a:pPr>
            <a:r>
              <a:rPr lang="en-US" altLang="zh-CN" sz="1500" b="1" dirty="0">
                <a:latin typeface="微软雅黑" panose="020B0503020204020204" pitchFamily="34" charset="-122"/>
                <a:ea typeface="微软雅黑" panose="020B0503020204020204" pitchFamily="34" charset="-122"/>
                <a:cs typeface="Arial" pitchFamily="34" charset="0"/>
              </a:rPr>
              <a:t>Flags</a:t>
            </a:r>
          </a:p>
          <a:p>
            <a:pPr marL="742950" lvl="1" indent="-285750">
              <a:lnSpc>
                <a:spcPct val="150000"/>
              </a:lnSpc>
              <a:buFont typeface="Arial" pitchFamily="34" charset="0"/>
              <a:buChar char="•"/>
            </a:pPr>
            <a:r>
              <a:rPr lang="zh-CN" altLang="en-US" sz="1500" dirty="0">
                <a:latin typeface="微软雅黑" panose="020B0503020204020204" pitchFamily="34" charset="-122"/>
                <a:ea typeface="微软雅黑" panose="020B0503020204020204" pitchFamily="34" charset="-122"/>
                <a:cs typeface="Arial" pitchFamily="34" charset="0"/>
              </a:rPr>
              <a:t>用来表示永久或临时组播组</a:t>
            </a:r>
            <a:endParaRPr lang="en-US" altLang="zh-CN" sz="1500" dirty="0">
              <a:latin typeface="微软雅黑" panose="020B0503020204020204" pitchFamily="34" charset="-122"/>
              <a:ea typeface="微软雅黑" panose="020B0503020204020204" pitchFamily="34" charset="-122"/>
              <a:cs typeface="Arial" pitchFamily="34" charset="0"/>
            </a:endParaRPr>
          </a:p>
          <a:p>
            <a:pPr marL="742950" lvl="1" indent="-285750">
              <a:lnSpc>
                <a:spcPct val="150000"/>
              </a:lnSpc>
              <a:buFont typeface="Arial" pitchFamily="34" charset="0"/>
              <a:buChar char="•"/>
            </a:pPr>
            <a:r>
              <a:rPr lang="en-US" altLang="zh-CN" sz="1500" dirty="0">
                <a:latin typeface="微软雅黑" panose="020B0503020204020204" pitchFamily="34" charset="-122"/>
                <a:ea typeface="微软雅黑" panose="020B0503020204020204" pitchFamily="34" charset="-122"/>
                <a:cs typeface="Arial" pitchFamily="34" charset="0"/>
              </a:rPr>
              <a:t>0000</a:t>
            </a:r>
            <a:r>
              <a:rPr lang="zh-CN" altLang="en-US" sz="1500" dirty="0">
                <a:latin typeface="微软雅黑" panose="020B0503020204020204" pitchFamily="34" charset="-122"/>
                <a:ea typeface="微软雅黑" panose="020B0503020204020204" pitchFamily="34" charset="-122"/>
                <a:cs typeface="Arial" pitchFamily="34" charset="0"/>
              </a:rPr>
              <a:t>表示</a:t>
            </a:r>
            <a:r>
              <a:rPr lang="en-US" altLang="zh-CN" sz="1500" dirty="0">
                <a:latin typeface="微软雅黑" panose="020B0503020204020204" pitchFamily="34" charset="-122"/>
                <a:ea typeface="微软雅黑" panose="020B0503020204020204" pitchFamily="34" charset="-122"/>
                <a:cs typeface="Arial" pitchFamily="34" charset="0"/>
              </a:rPr>
              <a:t> </a:t>
            </a:r>
            <a:r>
              <a:rPr lang="zh-CN" altLang="en-US" sz="1500" dirty="0">
                <a:latin typeface="微软雅黑" panose="020B0503020204020204" pitchFamily="34" charset="-122"/>
                <a:ea typeface="微软雅黑" panose="020B0503020204020204" pitchFamily="34" charset="-122"/>
                <a:cs typeface="Arial" pitchFamily="34" charset="0"/>
              </a:rPr>
              <a:t>永久分配或众所周知 </a:t>
            </a:r>
            <a:endParaRPr lang="en-US" altLang="zh-CN" sz="1500" dirty="0">
              <a:latin typeface="微软雅黑" panose="020B0503020204020204" pitchFamily="34" charset="-122"/>
              <a:ea typeface="微软雅黑" panose="020B0503020204020204" pitchFamily="34" charset="-122"/>
              <a:cs typeface="Arial" pitchFamily="34" charset="0"/>
            </a:endParaRPr>
          </a:p>
          <a:p>
            <a:pPr marL="742950" lvl="1" indent="-285750">
              <a:lnSpc>
                <a:spcPct val="150000"/>
              </a:lnSpc>
              <a:buFont typeface="Arial" pitchFamily="34" charset="0"/>
              <a:buChar char="•"/>
            </a:pPr>
            <a:r>
              <a:rPr lang="en-US" altLang="zh-CN" sz="1500" dirty="0">
                <a:latin typeface="微软雅黑" panose="020B0503020204020204" pitchFamily="34" charset="-122"/>
                <a:ea typeface="微软雅黑" panose="020B0503020204020204" pitchFamily="34" charset="-122"/>
                <a:cs typeface="Arial" pitchFamily="34" charset="0"/>
              </a:rPr>
              <a:t>0001</a:t>
            </a:r>
            <a:r>
              <a:rPr lang="zh-CN" altLang="en-US" sz="1500" dirty="0">
                <a:latin typeface="微软雅黑" panose="020B0503020204020204" pitchFamily="34" charset="-122"/>
                <a:ea typeface="微软雅黑" panose="020B0503020204020204" pitchFamily="34" charset="-122"/>
                <a:cs typeface="Arial" pitchFamily="34" charset="0"/>
              </a:rPr>
              <a:t>表示</a:t>
            </a:r>
            <a:r>
              <a:rPr lang="en-US" altLang="zh-CN" sz="1500" dirty="0">
                <a:latin typeface="微软雅黑" panose="020B0503020204020204" pitchFamily="34" charset="-122"/>
                <a:ea typeface="微软雅黑" panose="020B0503020204020204" pitchFamily="34" charset="-122"/>
                <a:cs typeface="Arial" pitchFamily="34" charset="0"/>
              </a:rPr>
              <a:t> </a:t>
            </a:r>
            <a:r>
              <a:rPr lang="zh-CN" altLang="en-US" sz="1500" dirty="0">
                <a:latin typeface="微软雅黑" panose="020B0503020204020204" pitchFamily="34" charset="-122"/>
                <a:ea typeface="微软雅黑" panose="020B0503020204020204" pitchFamily="34" charset="-122"/>
                <a:cs typeface="Arial" pitchFamily="34" charset="0"/>
              </a:rPr>
              <a:t>临时的</a:t>
            </a:r>
          </a:p>
          <a:p>
            <a:pPr marL="285750" indent="-285750">
              <a:lnSpc>
                <a:spcPct val="150000"/>
              </a:lnSpc>
              <a:buFont typeface="Arial" pitchFamily="34" charset="0"/>
              <a:buChar char="•"/>
            </a:pPr>
            <a:r>
              <a:rPr lang="en-US" altLang="zh-CN" sz="1500" b="1" dirty="0">
                <a:latin typeface="微软雅黑" panose="020B0503020204020204" pitchFamily="34" charset="-122"/>
                <a:ea typeface="微软雅黑" panose="020B0503020204020204" pitchFamily="34" charset="-122"/>
                <a:cs typeface="Arial" pitchFamily="34" charset="0"/>
              </a:rPr>
              <a:t>Scope</a:t>
            </a:r>
          </a:p>
          <a:p>
            <a:pPr marL="742950" lvl="1" indent="-285750">
              <a:lnSpc>
                <a:spcPct val="150000"/>
              </a:lnSpc>
              <a:buFont typeface="Arial" pitchFamily="34" charset="0"/>
              <a:buChar char="•"/>
            </a:pPr>
            <a:r>
              <a:rPr lang="zh-CN" altLang="en-US" sz="1500" dirty="0">
                <a:latin typeface="微软雅黑" panose="020B0503020204020204" pitchFamily="34" charset="-122"/>
                <a:ea typeface="微软雅黑" panose="020B0503020204020204" pitchFamily="34" charset="-122"/>
                <a:cs typeface="Arial" pitchFamily="34" charset="0"/>
              </a:rPr>
              <a:t>表示组播组的范围</a:t>
            </a:r>
          </a:p>
          <a:p>
            <a:pPr marL="285750" indent="-285750">
              <a:lnSpc>
                <a:spcPct val="150000"/>
              </a:lnSpc>
              <a:buFont typeface="Arial" pitchFamily="34" charset="0"/>
              <a:buChar char="•"/>
            </a:pPr>
            <a:r>
              <a:rPr lang="en-US" altLang="zh-CN" sz="1500" b="1" dirty="0">
                <a:latin typeface="微软雅黑" panose="020B0503020204020204" pitchFamily="34" charset="-122"/>
                <a:ea typeface="微软雅黑" panose="020B0503020204020204" pitchFamily="34" charset="-122"/>
                <a:cs typeface="Arial" pitchFamily="34" charset="0"/>
              </a:rPr>
              <a:t>Group ID</a:t>
            </a:r>
          </a:p>
          <a:p>
            <a:pPr marL="742950" lvl="1" indent="-285750">
              <a:lnSpc>
                <a:spcPct val="150000"/>
              </a:lnSpc>
              <a:buFont typeface="Arial" pitchFamily="34" charset="0"/>
              <a:buChar char="•"/>
            </a:pPr>
            <a:r>
              <a:rPr lang="zh-CN" altLang="en-US" sz="1500" dirty="0">
                <a:latin typeface="微软雅黑" panose="020B0503020204020204" pitchFamily="34" charset="-122"/>
                <a:ea typeface="微软雅黑" panose="020B0503020204020204" pitchFamily="34" charset="-122"/>
                <a:cs typeface="Arial" pitchFamily="34" charset="0"/>
              </a:rPr>
              <a:t>组播组</a:t>
            </a:r>
            <a:r>
              <a:rPr lang="en-US" altLang="zh-CN" sz="1500" dirty="0">
                <a:latin typeface="微软雅黑" panose="020B0503020204020204" pitchFamily="34" charset="-122"/>
                <a:ea typeface="微软雅黑" panose="020B0503020204020204" pitchFamily="34" charset="-122"/>
                <a:cs typeface="Arial" pitchFamily="34" charset="0"/>
              </a:rPr>
              <a:t>ID</a:t>
            </a:r>
          </a:p>
        </p:txBody>
      </p:sp>
      <p:sp>
        <p:nvSpPr>
          <p:cNvPr id="18" name="矩形 17"/>
          <p:cNvSpPr/>
          <p:nvPr/>
        </p:nvSpPr>
        <p:spPr>
          <a:xfrm>
            <a:off x="2207569" y="2582001"/>
            <a:ext cx="1170129" cy="333980"/>
          </a:xfrm>
          <a:prstGeom prst="rect">
            <a:avLst/>
          </a:prstGeom>
          <a:solidFill>
            <a:schemeClr val="bg1">
              <a:lumMod val="95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11111111</a:t>
            </a:r>
            <a:endParaRPr lang="zh-CN" altLang="en-US" sz="1600"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19" name="矩形 18"/>
          <p:cNvSpPr/>
          <p:nvPr/>
        </p:nvSpPr>
        <p:spPr>
          <a:xfrm>
            <a:off x="3373150" y="2582001"/>
            <a:ext cx="717236" cy="333980"/>
          </a:xfrm>
          <a:prstGeom prst="rect">
            <a:avLst/>
          </a:prstGeom>
          <a:solidFill>
            <a:schemeClr val="bg1">
              <a:lumMod val="95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flags</a:t>
            </a:r>
            <a:endParaRPr lang="zh-CN" altLang="en-US" sz="1600"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0" name="矩形 19"/>
          <p:cNvSpPr/>
          <p:nvPr/>
        </p:nvSpPr>
        <p:spPr>
          <a:xfrm>
            <a:off x="4822406" y="2582001"/>
            <a:ext cx="2187146" cy="333980"/>
          </a:xfrm>
          <a:prstGeom prst="rect">
            <a:avLst/>
          </a:prstGeom>
          <a:solidFill>
            <a:schemeClr val="bg1">
              <a:lumMod val="95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cs typeface="Arial" pitchFamily="34" charset="0"/>
              </a:rPr>
              <a:t>Reserved(must be 0 )</a:t>
            </a:r>
            <a:endParaRPr lang="zh-CN" altLang="en-US" sz="160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1" name="矩形 20"/>
          <p:cNvSpPr/>
          <p:nvPr/>
        </p:nvSpPr>
        <p:spPr>
          <a:xfrm>
            <a:off x="7009553" y="2582001"/>
            <a:ext cx="1642731" cy="333980"/>
          </a:xfrm>
          <a:prstGeom prst="rect">
            <a:avLst/>
          </a:prstGeom>
          <a:solidFill>
            <a:schemeClr val="bg1">
              <a:lumMod val="95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Group ID</a:t>
            </a:r>
            <a:endParaRPr lang="zh-CN" altLang="en-US" sz="1600"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2" name="矩形 21"/>
          <p:cNvSpPr/>
          <p:nvPr/>
        </p:nvSpPr>
        <p:spPr>
          <a:xfrm>
            <a:off x="2636179" y="2326480"/>
            <a:ext cx="471604" cy="276999"/>
          </a:xfrm>
          <a:prstGeom prst="rect">
            <a:avLst/>
          </a:prstGeom>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pitchFamily="34" charset="0"/>
              </a:rPr>
              <a:t>8bit</a:t>
            </a:r>
            <a:endParaRPr lang="zh-CN" altLang="en-US" sz="1200" dirty="0">
              <a:latin typeface="微软雅黑" panose="020B0503020204020204" pitchFamily="34" charset="-122"/>
              <a:ea typeface="微软雅黑" panose="020B0503020204020204" pitchFamily="34" charset="-122"/>
            </a:endParaRPr>
          </a:p>
        </p:txBody>
      </p:sp>
      <p:sp>
        <p:nvSpPr>
          <p:cNvPr id="23" name="矩形 22"/>
          <p:cNvSpPr/>
          <p:nvPr/>
        </p:nvSpPr>
        <p:spPr>
          <a:xfrm>
            <a:off x="3534005" y="2326480"/>
            <a:ext cx="471604" cy="276999"/>
          </a:xfrm>
          <a:prstGeom prst="rect">
            <a:avLst/>
          </a:prstGeom>
        </p:spPr>
        <p:txBody>
          <a:bodyPr wrap="none">
            <a:spAutoFit/>
          </a:bodyPr>
          <a:lstStyle/>
          <a:p>
            <a:r>
              <a:rPr lang="en-US" altLang="zh-CN" sz="1200" dirty="0">
                <a:latin typeface="微软雅黑" panose="020B0503020204020204" pitchFamily="34" charset="-122"/>
                <a:ea typeface="微软雅黑" panose="020B0503020204020204" pitchFamily="34" charset="-122"/>
                <a:cs typeface="Arial" pitchFamily="34" charset="0"/>
              </a:rPr>
              <a:t>4bit</a:t>
            </a:r>
            <a:endParaRPr lang="zh-CN" altLang="en-US" sz="1200" dirty="0">
              <a:latin typeface="微软雅黑" panose="020B0503020204020204" pitchFamily="34" charset="-122"/>
              <a:ea typeface="微软雅黑" panose="020B0503020204020204" pitchFamily="34" charset="-122"/>
            </a:endParaRPr>
          </a:p>
        </p:txBody>
      </p:sp>
      <p:sp>
        <p:nvSpPr>
          <p:cNvPr id="24" name="矩形 23"/>
          <p:cNvSpPr/>
          <p:nvPr/>
        </p:nvSpPr>
        <p:spPr>
          <a:xfrm>
            <a:off x="5695406" y="2320918"/>
            <a:ext cx="561372" cy="276999"/>
          </a:xfrm>
          <a:prstGeom prst="rect">
            <a:avLst/>
          </a:prstGeom>
        </p:spPr>
        <p:txBody>
          <a:bodyPr wrap="none">
            <a:spAutoFit/>
          </a:bodyPr>
          <a:lstStyle/>
          <a:p>
            <a:r>
              <a:rPr lang="en-US" altLang="zh-CN" sz="1200">
                <a:latin typeface="微软雅黑" panose="020B0503020204020204" pitchFamily="34" charset="-122"/>
                <a:ea typeface="微软雅黑" panose="020B0503020204020204" pitchFamily="34" charset="-122"/>
                <a:cs typeface="Arial" pitchFamily="34" charset="0"/>
              </a:rPr>
              <a:t>80bit</a:t>
            </a:r>
            <a:endParaRPr lang="zh-CN" altLang="en-US" sz="1200">
              <a:latin typeface="微软雅黑" panose="020B0503020204020204" pitchFamily="34" charset="-122"/>
              <a:ea typeface="微软雅黑" panose="020B0503020204020204" pitchFamily="34" charset="-122"/>
            </a:endParaRPr>
          </a:p>
        </p:txBody>
      </p:sp>
      <p:sp>
        <p:nvSpPr>
          <p:cNvPr id="25" name="矩形 24"/>
          <p:cNvSpPr/>
          <p:nvPr/>
        </p:nvSpPr>
        <p:spPr>
          <a:xfrm>
            <a:off x="7610344" y="2326480"/>
            <a:ext cx="561372" cy="276999"/>
          </a:xfrm>
          <a:prstGeom prst="rect">
            <a:avLst/>
          </a:prstGeom>
        </p:spPr>
        <p:txBody>
          <a:bodyPr wrap="none">
            <a:spAutoFit/>
          </a:bodyPr>
          <a:lstStyle/>
          <a:p>
            <a:r>
              <a:rPr lang="en-US" altLang="zh-CN" sz="1200">
                <a:latin typeface="微软雅黑" panose="020B0503020204020204" pitchFamily="34" charset="-122"/>
                <a:ea typeface="微软雅黑" panose="020B0503020204020204" pitchFamily="34" charset="-122"/>
                <a:cs typeface="Arial" pitchFamily="34" charset="0"/>
              </a:rPr>
              <a:t>32bit</a:t>
            </a:r>
            <a:endParaRPr lang="zh-CN" altLang="en-US" sz="1200">
              <a:latin typeface="微软雅黑" panose="020B0503020204020204" pitchFamily="34" charset="-122"/>
              <a:ea typeface="微软雅黑" panose="020B0503020204020204" pitchFamily="34" charset="-122"/>
            </a:endParaRPr>
          </a:p>
        </p:txBody>
      </p:sp>
      <p:sp>
        <p:nvSpPr>
          <p:cNvPr id="26" name="矩形 25"/>
          <p:cNvSpPr/>
          <p:nvPr/>
        </p:nvSpPr>
        <p:spPr>
          <a:xfrm>
            <a:off x="4079777" y="2582001"/>
            <a:ext cx="783832" cy="333980"/>
          </a:xfrm>
          <a:prstGeom prst="rect">
            <a:avLst/>
          </a:prstGeom>
          <a:solidFill>
            <a:schemeClr val="bg1">
              <a:lumMod val="95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微软雅黑" panose="020B0503020204020204" pitchFamily="34" charset="-122"/>
                <a:ea typeface="微软雅黑" panose="020B0503020204020204" pitchFamily="34" charset="-122"/>
                <a:cs typeface="Arial" pitchFamily="34" charset="0"/>
              </a:rPr>
              <a:t>scope</a:t>
            </a:r>
            <a:endParaRPr lang="zh-CN" altLang="en-US" sz="1600" dirty="0">
              <a:solidFill>
                <a:schemeClr val="tx1"/>
              </a:solidFill>
              <a:latin typeface="微软雅黑" panose="020B0503020204020204" pitchFamily="34" charset="-122"/>
              <a:ea typeface="微软雅黑" panose="020B0503020204020204" pitchFamily="34" charset="-122"/>
              <a:cs typeface="Arial" pitchFamily="34" charset="0"/>
            </a:endParaRPr>
          </a:p>
        </p:txBody>
      </p:sp>
      <p:sp>
        <p:nvSpPr>
          <p:cNvPr id="27" name="矩形 26"/>
          <p:cNvSpPr/>
          <p:nvPr/>
        </p:nvSpPr>
        <p:spPr>
          <a:xfrm>
            <a:off x="4240632" y="2326480"/>
            <a:ext cx="471604" cy="276999"/>
          </a:xfrm>
          <a:prstGeom prst="rect">
            <a:avLst/>
          </a:prstGeom>
        </p:spPr>
        <p:txBody>
          <a:bodyPr wrap="none">
            <a:spAutoFit/>
          </a:bodyPr>
          <a:lstStyle/>
          <a:p>
            <a:r>
              <a:rPr lang="en-US" altLang="zh-CN" sz="1200">
                <a:latin typeface="微软雅黑" panose="020B0503020204020204" pitchFamily="34" charset="-122"/>
                <a:ea typeface="微软雅黑" panose="020B0503020204020204" pitchFamily="34" charset="-122"/>
                <a:cs typeface="Arial" pitchFamily="34" charset="0"/>
              </a:rPr>
              <a:t>4bit</a:t>
            </a:r>
            <a:endParaRPr lang="zh-CN" altLang="en-US" sz="1200">
              <a:latin typeface="微软雅黑" panose="020B0503020204020204" pitchFamily="34" charset="-122"/>
              <a:ea typeface="微软雅黑" panose="020B0503020204020204" pitchFamily="34" charset="-122"/>
            </a:endParaRPr>
          </a:p>
        </p:txBody>
      </p:sp>
      <p:sp>
        <p:nvSpPr>
          <p:cNvPr id="9" name="矩形 8"/>
          <p:cNvSpPr/>
          <p:nvPr/>
        </p:nvSpPr>
        <p:spPr>
          <a:xfrm>
            <a:off x="6840746" y="3619616"/>
            <a:ext cx="4140944" cy="2354491"/>
          </a:xfrm>
          <a:prstGeom prst="rect">
            <a:avLst/>
          </a:prstGeom>
          <a:solidFill>
            <a:schemeClr val="bg1">
              <a:lumMod val="95000"/>
            </a:schemeClr>
          </a:solidFill>
        </p:spPr>
        <p:txBody>
          <a:bodyPr wrap="square">
            <a:spAutoFit/>
          </a:bodyPr>
          <a:lstStyle/>
          <a:p>
            <a:pPr lvl="0">
              <a:lnSpc>
                <a:spcPct val="150000"/>
              </a:lnSpc>
            </a:pPr>
            <a:r>
              <a:rPr lang="en-US" altLang="zh-CN" sz="1400" dirty="0">
                <a:latin typeface="微软雅黑" panose="020B0503020204020204" pitchFamily="34" charset="-122"/>
                <a:ea typeface="微软雅黑" panose="020B0503020204020204" pitchFamily="34" charset="-122"/>
              </a:rPr>
              <a:t>0</a:t>
            </a:r>
            <a:r>
              <a:rPr lang="zh-CN" altLang="zh-CN" sz="1400" dirty="0">
                <a:latin typeface="微软雅黑" panose="020B0503020204020204" pitchFamily="34" charset="-122"/>
                <a:ea typeface="微软雅黑" panose="020B0503020204020204" pitchFamily="34" charset="-122"/>
              </a:rPr>
              <a:t>：预留</a:t>
            </a:r>
          </a:p>
          <a:p>
            <a:pPr lvl="0">
              <a:lnSpc>
                <a:spcPct val="150000"/>
              </a:lnSpc>
            </a:pPr>
            <a:r>
              <a:rPr lang="en-US" altLang="zh-CN" sz="1400" dirty="0">
                <a:latin typeface="微软雅黑" panose="020B0503020204020204" pitchFamily="34" charset="-122"/>
                <a:ea typeface="微软雅黑" panose="020B0503020204020204" pitchFamily="34" charset="-122"/>
              </a:rPr>
              <a:t>1</a:t>
            </a:r>
            <a:r>
              <a:rPr lang="zh-CN" altLang="zh-CN" sz="1400" dirty="0">
                <a:latin typeface="微软雅黑" panose="020B0503020204020204" pitchFamily="34" charset="-122"/>
                <a:ea typeface="微软雅黑" panose="020B0503020204020204" pitchFamily="34" charset="-122"/>
              </a:rPr>
              <a:t>：节点本地范围</a:t>
            </a:r>
            <a:endParaRPr lang="en-US" altLang="zh-CN" sz="1400" dirty="0">
              <a:latin typeface="微软雅黑" panose="020B0503020204020204" pitchFamily="34" charset="-122"/>
              <a:ea typeface="微软雅黑" panose="020B0503020204020204" pitchFamily="34" charset="-122"/>
            </a:endParaRPr>
          </a:p>
          <a:p>
            <a:pPr lvl="0">
              <a:lnSpc>
                <a:spcPct val="150000"/>
              </a:lnSpc>
            </a:pPr>
            <a:r>
              <a:rPr lang="en-US" altLang="zh-CN" sz="1400" dirty="0">
                <a:latin typeface="微软雅黑" panose="020B0503020204020204" pitchFamily="34" charset="-122"/>
                <a:ea typeface="微软雅黑" panose="020B0503020204020204" pitchFamily="34" charset="-122"/>
              </a:rPr>
              <a:t>2</a:t>
            </a:r>
            <a:r>
              <a:rPr lang="zh-CN" altLang="zh-CN" sz="1400" dirty="0">
                <a:latin typeface="微软雅黑" panose="020B0503020204020204" pitchFamily="34" charset="-122"/>
                <a:ea typeface="微软雅黑" panose="020B0503020204020204" pitchFamily="34" charset="-122"/>
              </a:rPr>
              <a:t>：链路本地范围</a:t>
            </a:r>
            <a:r>
              <a:rPr lang="zh-CN" altLang="en-US" sz="1400" dirty="0">
                <a:latin typeface="微软雅黑" panose="020B0503020204020204" pitchFamily="34" charset="-122"/>
                <a:ea typeface="微软雅黑" panose="020B0503020204020204" pitchFamily="34" charset="-122"/>
              </a:rPr>
              <a:t>，例如</a:t>
            </a:r>
            <a:r>
              <a:rPr lang="en-US" altLang="zh-CN" sz="1400" dirty="0">
                <a:latin typeface="微软雅黑" panose="020B0503020204020204" pitchFamily="34" charset="-122"/>
                <a:ea typeface="微软雅黑" panose="020B0503020204020204" pitchFamily="34" charset="-122"/>
              </a:rPr>
              <a:t>FF02::1</a:t>
            </a:r>
            <a:endParaRPr lang="zh-CN" altLang="zh-CN" sz="1400" dirty="0">
              <a:latin typeface="微软雅黑" panose="020B0503020204020204" pitchFamily="34" charset="-122"/>
              <a:ea typeface="微软雅黑" panose="020B0503020204020204" pitchFamily="34" charset="-122"/>
            </a:endParaRPr>
          </a:p>
          <a:p>
            <a:pPr lvl="0">
              <a:lnSpc>
                <a:spcPct val="150000"/>
              </a:lnSpc>
            </a:pPr>
            <a:r>
              <a:rPr lang="en-US" altLang="zh-CN" sz="1400" dirty="0">
                <a:latin typeface="微软雅黑" panose="020B0503020204020204" pitchFamily="34" charset="-122"/>
                <a:ea typeface="微软雅黑" panose="020B0503020204020204" pitchFamily="34" charset="-122"/>
              </a:rPr>
              <a:t>5</a:t>
            </a:r>
            <a:r>
              <a:rPr lang="zh-CN" altLang="zh-CN" sz="1400" dirty="0">
                <a:latin typeface="微软雅黑" panose="020B0503020204020204" pitchFamily="34" charset="-122"/>
                <a:ea typeface="微软雅黑" panose="020B0503020204020204" pitchFamily="34" charset="-122"/>
              </a:rPr>
              <a:t>：站点本地范围</a:t>
            </a:r>
          </a:p>
          <a:p>
            <a:pPr lvl="0">
              <a:lnSpc>
                <a:spcPct val="150000"/>
              </a:lnSpc>
            </a:pPr>
            <a:r>
              <a:rPr lang="en-US" altLang="zh-CN" sz="1400" dirty="0">
                <a:latin typeface="微软雅黑" panose="020B0503020204020204" pitchFamily="34" charset="-122"/>
                <a:ea typeface="微软雅黑" panose="020B0503020204020204" pitchFamily="34" charset="-122"/>
              </a:rPr>
              <a:t>8</a:t>
            </a:r>
            <a:r>
              <a:rPr lang="zh-CN" altLang="zh-CN" sz="1400" dirty="0">
                <a:latin typeface="微软雅黑" panose="020B0503020204020204" pitchFamily="34" charset="-122"/>
                <a:ea typeface="微软雅黑" panose="020B0503020204020204" pitchFamily="34" charset="-122"/>
              </a:rPr>
              <a:t>：组织本地范围</a:t>
            </a:r>
          </a:p>
          <a:p>
            <a:pPr lvl="0">
              <a:lnSpc>
                <a:spcPct val="150000"/>
              </a:lnSpc>
            </a:pPr>
            <a:r>
              <a:rPr lang="en-US" altLang="zh-CN" sz="1400" dirty="0">
                <a:latin typeface="微软雅黑" panose="020B0503020204020204" pitchFamily="34" charset="-122"/>
                <a:ea typeface="微软雅黑" panose="020B0503020204020204" pitchFamily="34" charset="-122"/>
              </a:rPr>
              <a:t>E</a:t>
            </a:r>
            <a:r>
              <a:rPr lang="zh-CN" altLang="zh-CN" sz="1400" dirty="0">
                <a:latin typeface="微软雅黑" panose="020B0503020204020204" pitchFamily="34" charset="-122"/>
                <a:ea typeface="微软雅黑" panose="020B0503020204020204" pitchFamily="34" charset="-122"/>
              </a:rPr>
              <a:t>：全球范围</a:t>
            </a:r>
          </a:p>
          <a:p>
            <a:pPr lvl="0">
              <a:lnSpc>
                <a:spcPct val="150000"/>
              </a:lnSpc>
            </a:pPr>
            <a:r>
              <a:rPr lang="en-US" altLang="zh-CN" sz="1400" dirty="0">
                <a:latin typeface="微软雅黑" panose="020B0503020204020204" pitchFamily="34" charset="-122"/>
                <a:ea typeface="微软雅黑" panose="020B0503020204020204" pitchFamily="34" charset="-122"/>
              </a:rPr>
              <a:t>F</a:t>
            </a:r>
            <a:r>
              <a:rPr lang="zh-CN" altLang="zh-CN" sz="1400" dirty="0">
                <a:latin typeface="微软雅黑" panose="020B0503020204020204" pitchFamily="34" charset="-122"/>
                <a:ea typeface="微软雅黑" panose="020B0503020204020204" pitchFamily="34" charset="-122"/>
              </a:rPr>
              <a:t>：预留</a:t>
            </a:r>
          </a:p>
        </p:txBody>
      </p:sp>
      <p:cxnSp>
        <p:nvCxnSpPr>
          <p:cNvPr id="11" name="直接箭头连接符 10"/>
          <p:cNvCxnSpPr/>
          <p:nvPr/>
        </p:nvCxnSpPr>
        <p:spPr>
          <a:xfrm>
            <a:off x="4301994" y="5121188"/>
            <a:ext cx="18000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0191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title"/>
          </p:nvPr>
        </p:nvSpPr>
        <p:spPr/>
        <p:txBody>
          <a:bodyPr/>
          <a:lstStyle/>
          <a:p>
            <a:r>
              <a:rPr lang="en-US" altLang="zh-CN"/>
              <a:t>IPv6</a:t>
            </a:r>
            <a:r>
              <a:rPr lang="zh-CN" altLang="en-US"/>
              <a:t>地址分类</a:t>
            </a:r>
            <a:r>
              <a:rPr lang="en-US" altLang="zh-CN"/>
              <a:t> - </a:t>
            </a:r>
            <a:r>
              <a:rPr lang="zh-CN" altLang="en-US"/>
              <a:t>预定义组播地址</a:t>
            </a:r>
            <a:endParaRPr lang="zh-CN" altLang="en-US" dirty="0"/>
          </a:p>
        </p:txBody>
      </p:sp>
      <p:sp>
        <p:nvSpPr>
          <p:cNvPr id="2" name="文本占位符 1">
            <a:extLst>
              <a:ext uri="{FF2B5EF4-FFF2-40B4-BE49-F238E27FC236}">
                <a16:creationId xmlns:a16="http://schemas.microsoft.com/office/drawing/2014/main" id="{84C7F640-0A4E-437E-9958-15ABDD803B43}"/>
              </a:ext>
            </a:extLst>
          </p:cNvPr>
          <p:cNvSpPr>
            <a:spLocks noGrp="1"/>
          </p:cNvSpPr>
          <p:nvPr>
            <p:ph type="body" sz="quarter" idx="10"/>
          </p:nvPr>
        </p:nvSpPr>
        <p:spPr/>
        <p:txBody>
          <a:bodyPr/>
          <a:lstStyle/>
          <a:p>
            <a:r>
              <a:rPr lang="en-US" altLang="zh-CN" sz="1800" dirty="0"/>
              <a:t>Node-local</a:t>
            </a:r>
          </a:p>
          <a:p>
            <a:pPr lvl="1"/>
            <a:r>
              <a:rPr lang="en-US" altLang="zh-CN" sz="1600" dirty="0"/>
              <a:t>FF01:0:0:0</a:t>
            </a:r>
            <a:r>
              <a:rPr lang="en-US" altLang="zh-CN" sz="1600" dirty="0">
                <a:sym typeface="Wingdings" panose="05000000000000000000" pitchFamily="2" charset="2"/>
              </a:rPr>
              <a:t>:0:0:0:1</a:t>
            </a:r>
            <a:r>
              <a:rPr lang="zh-CN" altLang="en-US" sz="1600" dirty="0">
                <a:sym typeface="Wingdings" panose="05000000000000000000" pitchFamily="2" charset="2"/>
              </a:rPr>
              <a:t>，</a:t>
            </a:r>
            <a:r>
              <a:rPr lang="zh-CN" altLang="en-US" sz="1600" dirty="0"/>
              <a:t>所有节点的组播地址。</a:t>
            </a:r>
            <a:endParaRPr lang="en-US" altLang="zh-CN" sz="1600" dirty="0"/>
          </a:p>
          <a:p>
            <a:pPr lvl="1"/>
            <a:r>
              <a:rPr lang="en-US" altLang="zh-CN" sz="1600" dirty="0"/>
              <a:t>FF01:0:0:0:0:0:0:2</a:t>
            </a:r>
            <a:r>
              <a:rPr lang="zh-CN" altLang="en-US" sz="1600" dirty="0"/>
              <a:t>，所有路由器的组播地址。</a:t>
            </a:r>
            <a:endParaRPr lang="en-US" altLang="zh-CN" sz="1600" dirty="0"/>
          </a:p>
          <a:p>
            <a:r>
              <a:rPr lang="en-US" altLang="zh-CN" sz="1800" dirty="0"/>
              <a:t>Link-local</a:t>
            </a:r>
          </a:p>
          <a:p>
            <a:pPr lvl="1"/>
            <a:r>
              <a:rPr lang="en-US" altLang="zh-CN" sz="1600" dirty="0"/>
              <a:t>FF02:0:0:0:0:0:0:1</a:t>
            </a:r>
            <a:r>
              <a:rPr lang="zh-CN" altLang="en-US" sz="1600" dirty="0"/>
              <a:t>，所有节点的组播地址。</a:t>
            </a:r>
            <a:endParaRPr lang="en-US" altLang="zh-CN" sz="1600" dirty="0"/>
          </a:p>
          <a:p>
            <a:pPr lvl="1"/>
            <a:r>
              <a:rPr lang="en-US" altLang="zh-CN" sz="1600" dirty="0"/>
              <a:t>FF02:0:0:0:0:0:0:2</a:t>
            </a:r>
            <a:r>
              <a:rPr lang="zh-CN" altLang="en-US" sz="1600" dirty="0"/>
              <a:t>，所有路由器的组播地址。</a:t>
            </a:r>
            <a:endParaRPr lang="en-US" altLang="zh-CN" sz="1600" dirty="0"/>
          </a:p>
          <a:p>
            <a:pPr lvl="1"/>
            <a:r>
              <a:rPr lang="en-US" altLang="zh-CN" sz="1600" dirty="0"/>
              <a:t>FF02:0:0:0:0:1:FFXX:XXXX </a:t>
            </a:r>
            <a:r>
              <a:rPr lang="zh-CN" altLang="en-US" sz="1600" dirty="0"/>
              <a:t>，</a:t>
            </a:r>
            <a:r>
              <a:rPr lang="zh-CN" altLang="zh-CN" sz="1600" dirty="0"/>
              <a:t>Solicited-Node</a:t>
            </a:r>
            <a:r>
              <a:rPr lang="zh-CN" altLang="en-US" sz="1600" dirty="0"/>
              <a:t>组播地址。</a:t>
            </a:r>
            <a:endParaRPr lang="en-US" altLang="zh-CN" sz="1600" dirty="0"/>
          </a:p>
          <a:p>
            <a:pPr lvl="1"/>
            <a:r>
              <a:rPr lang="en-US" altLang="zh-CN" sz="1600" dirty="0"/>
              <a:t>FF02:0:0:0:0:0:0:5</a:t>
            </a:r>
            <a:r>
              <a:rPr lang="zh-CN" altLang="en-US" sz="1600" dirty="0"/>
              <a:t>，所有</a:t>
            </a:r>
            <a:r>
              <a:rPr lang="en-US" altLang="zh-CN" sz="1600" dirty="0"/>
              <a:t>OSPF</a:t>
            </a:r>
            <a:r>
              <a:rPr lang="zh-CN" altLang="en-US" sz="1600" dirty="0"/>
              <a:t>路由器组播地址。</a:t>
            </a:r>
            <a:endParaRPr lang="en-US" altLang="zh-CN" sz="1600" dirty="0"/>
          </a:p>
          <a:p>
            <a:pPr lvl="1"/>
            <a:r>
              <a:rPr lang="en-US" altLang="zh-CN" sz="1600" dirty="0"/>
              <a:t>FF02:0:0:0:0:0:0:6</a:t>
            </a:r>
            <a:r>
              <a:rPr lang="zh-CN" altLang="en-US" sz="1600" dirty="0"/>
              <a:t>，所有</a:t>
            </a:r>
            <a:r>
              <a:rPr lang="en-US" altLang="zh-CN" sz="1600" dirty="0"/>
              <a:t>OSPF</a:t>
            </a:r>
            <a:r>
              <a:rPr lang="zh-CN" altLang="en-US" sz="1600" dirty="0"/>
              <a:t>的</a:t>
            </a:r>
            <a:r>
              <a:rPr lang="en-US" altLang="zh-CN" sz="1600" dirty="0"/>
              <a:t>DR</a:t>
            </a:r>
            <a:r>
              <a:rPr lang="zh-CN" altLang="en-US" sz="1600" dirty="0"/>
              <a:t>路由器组播地址。</a:t>
            </a:r>
            <a:endParaRPr lang="en-US" altLang="zh-CN" sz="1600" dirty="0"/>
          </a:p>
          <a:p>
            <a:pPr lvl="1"/>
            <a:r>
              <a:rPr lang="en-US" altLang="zh-CN" sz="1600" dirty="0"/>
              <a:t>FF02:0:0:0:0:0:0:D</a:t>
            </a:r>
            <a:r>
              <a:rPr lang="zh-CN" altLang="en-US" sz="1600" dirty="0"/>
              <a:t>，所有</a:t>
            </a:r>
            <a:r>
              <a:rPr lang="en-US" altLang="zh-CN" sz="1600" dirty="0"/>
              <a:t>PIM</a:t>
            </a:r>
            <a:r>
              <a:rPr lang="zh-CN" altLang="en-US" sz="1600" dirty="0"/>
              <a:t>路由器组播地址。</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791AF-F517-4886-BF42-910B61337757}"/>
              </a:ext>
            </a:extLst>
          </p:cNvPr>
          <p:cNvSpPr>
            <a:spLocks noGrp="1"/>
          </p:cNvSpPr>
          <p:nvPr>
            <p:ph type="title"/>
          </p:nvPr>
        </p:nvSpPr>
        <p:spPr/>
        <p:txBody>
          <a:bodyPr/>
          <a:lstStyle/>
          <a:p>
            <a:r>
              <a:rPr lang="en-US" altLang="zh-CN"/>
              <a:t>IPv6</a:t>
            </a:r>
            <a:r>
              <a:rPr lang="zh-CN" altLang="en-US"/>
              <a:t>组播地址的</a:t>
            </a:r>
            <a:r>
              <a:rPr lang="en-US" altLang="zh-CN"/>
              <a:t>MAC</a:t>
            </a:r>
            <a:r>
              <a:rPr lang="zh-CN" altLang="en-US"/>
              <a:t>地址映射</a:t>
            </a:r>
            <a:endParaRPr lang="zh-CN" altLang="en-US" dirty="0"/>
          </a:p>
        </p:txBody>
      </p:sp>
      <p:sp>
        <p:nvSpPr>
          <p:cNvPr id="5" name="文本占位符 4">
            <a:extLst>
              <a:ext uri="{FF2B5EF4-FFF2-40B4-BE49-F238E27FC236}">
                <a16:creationId xmlns:a16="http://schemas.microsoft.com/office/drawing/2014/main" id="{95446916-611A-49DB-892B-11847970B426}"/>
              </a:ext>
            </a:extLst>
          </p:cNvPr>
          <p:cNvSpPr>
            <a:spLocks noGrp="1"/>
          </p:cNvSpPr>
          <p:nvPr>
            <p:ph type="body" sz="quarter" idx="10"/>
          </p:nvPr>
        </p:nvSpPr>
        <p:spPr/>
        <p:txBody>
          <a:bodyPr/>
          <a:lstStyle/>
          <a:p>
            <a:r>
              <a:rPr lang="zh-CN" altLang="en-US" dirty="0"/>
              <a:t>在以太网环境中，一个组播</a:t>
            </a:r>
            <a:r>
              <a:rPr lang="en-US" altLang="zh-CN" dirty="0"/>
              <a:t>IPv6</a:t>
            </a:r>
            <a:r>
              <a:rPr lang="zh-CN" altLang="en-US" dirty="0"/>
              <a:t>报文必须执行以太网封装。</a:t>
            </a:r>
            <a:endParaRPr lang="en-US" altLang="zh-CN" dirty="0"/>
          </a:p>
          <a:p>
            <a:r>
              <a:rPr lang="zh-CN" altLang="en-US" dirty="0"/>
              <a:t>组播</a:t>
            </a:r>
            <a:r>
              <a:rPr lang="en-US" altLang="zh-CN" dirty="0"/>
              <a:t>IPv6</a:t>
            </a:r>
            <a:r>
              <a:rPr lang="zh-CN" altLang="en-US" dirty="0"/>
              <a:t>报文的目的</a:t>
            </a:r>
            <a:r>
              <a:rPr lang="en-US" altLang="zh-CN" dirty="0"/>
              <a:t>IP</a:t>
            </a:r>
            <a:r>
              <a:rPr lang="zh-CN" altLang="en-US" dirty="0"/>
              <a:t>地址是组播</a:t>
            </a:r>
            <a:r>
              <a:rPr lang="en-US" altLang="zh-CN" dirty="0"/>
              <a:t>IPv6</a:t>
            </a:r>
            <a:r>
              <a:rPr lang="zh-CN" altLang="en-US" dirty="0"/>
              <a:t>地址，而目的</a:t>
            </a:r>
            <a:r>
              <a:rPr lang="en-US" altLang="zh-CN" dirty="0"/>
              <a:t>MAC</a:t>
            </a:r>
            <a:r>
              <a:rPr lang="zh-CN" altLang="en-US" dirty="0"/>
              <a:t>地址则必须是组播</a:t>
            </a:r>
            <a:r>
              <a:rPr lang="en-US" altLang="zh-CN" dirty="0"/>
              <a:t>MAC</a:t>
            </a:r>
            <a:r>
              <a:rPr lang="zh-CN" altLang="en-US" dirty="0"/>
              <a:t>地址，并且该地址必须与组播</a:t>
            </a:r>
            <a:r>
              <a:rPr lang="en-US" altLang="zh-CN" dirty="0"/>
              <a:t>IPv6</a:t>
            </a:r>
            <a:r>
              <a:rPr lang="zh-CN" altLang="en-US" dirty="0"/>
              <a:t>地址对应。</a:t>
            </a:r>
            <a:endParaRPr lang="en-US" altLang="zh-CN" dirty="0"/>
          </a:p>
          <a:p>
            <a:r>
              <a:rPr lang="en-US" altLang="zh-CN" dirty="0"/>
              <a:t>33-33</a:t>
            </a:r>
            <a:r>
              <a:rPr lang="zh-CN" altLang="en-US" dirty="0"/>
              <a:t>是专门为</a:t>
            </a:r>
            <a:r>
              <a:rPr lang="en-US" altLang="zh-CN" dirty="0"/>
              <a:t>IPv6</a:t>
            </a:r>
            <a:r>
              <a:rPr lang="zh-CN" altLang="en-US" dirty="0"/>
              <a:t>组播预留的</a:t>
            </a:r>
            <a:r>
              <a:rPr lang="en-US" altLang="zh-CN" dirty="0"/>
              <a:t>MAC</a:t>
            </a:r>
            <a:r>
              <a:rPr lang="zh-CN" altLang="en-US" dirty="0"/>
              <a:t>地址前缀，</a:t>
            </a:r>
            <a:r>
              <a:rPr lang="en-US" altLang="zh-CN" dirty="0"/>
              <a:t>MAC</a:t>
            </a:r>
            <a:r>
              <a:rPr lang="zh-CN" altLang="en-US" dirty="0"/>
              <a:t>地址的后</a:t>
            </a:r>
            <a:r>
              <a:rPr lang="en-US" altLang="zh-CN" dirty="0"/>
              <a:t>32bit</a:t>
            </a:r>
            <a:r>
              <a:rPr lang="zh-CN" altLang="en-US" dirty="0"/>
              <a:t>从对应的组播</a:t>
            </a:r>
            <a:r>
              <a:rPr lang="en-US" altLang="zh-CN" dirty="0"/>
              <a:t>IPv6</a:t>
            </a:r>
            <a:r>
              <a:rPr lang="zh-CN" altLang="en-US" dirty="0"/>
              <a:t>地址的后</a:t>
            </a:r>
            <a:r>
              <a:rPr lang="en-US" altLang="zh-CN" dirty="0"/>
              <a:t>32bit</a:t>
            </a:r>
            <a:r>
              <a:rPr lang="zh-CN" altLang="en-US" dirty="0"/>
              <a:t>拷贝而来。</a:t>
            </a:r>
          </a:p>
        </p:txBody>
      </p:sp>
      <p:graphicFrame>
        <p:nvGraphicFramePr>
          <p:cNvPr id="10" name="表格 9">
            <a:extLst>
              <a:ext uri="{FF2B5EF4-FFF2-40B4-BE49-F238E27FC236}">
                <a16:creationId xmlns:a16="http://schemas.microsoft.com/office/drawing/2014/main" id="{8892B15F-D3FA-48E4-B56E-0C994B991D01}"/>
              </a:ext>
            </a:extLst>
          </p:cNvPr>
          <p:cNvGraphicFramePr>
            <a:graphicFrameLocks noGrp="1"/>
          </p:cNvGraphicFramePr>
          <p:nvPr>
            <p:extLst>
              <p:ext uri="{D42A27DB-BD31-4B8C-83A1-F6EECF244321}">
                <p14:modId xmlns:p14="http://schemas.microsoft.com/office/powerpoint/2010/main" val="3181033868"/>
              </p:ext>
            </p:extLst>
          </p:nvPr>
        </p:nvGraphicFramePr>
        <p:xfrm>
          <a:off x="2639616" y="4329100"/>
          <a:ext cx="5859768" cy="370840"/>
        </p:xfrm>
        <a:graphic>
          <a:graphicData uri="http://schemas.openxmlformats.org/drawingml/2006/table">
            <a:tbl>
              <a:tblPr firstRow="1" bandRow="1">
                <a:tableStyleId>{5C22544A-7EE6-4342-B048-85BDC9FD1C3A}</a:tableStyleId>
              </a:tblPr>
              <a:tblGrid>
                <a:gridCol w="732471">
                  <a:extLst>
                    <a:ext uri="{9D8B030D-6E8A-4147-A177-3AD203B41FA5}">
                      <a16:colId xmlns:a16="http://schemas.microsoft.com/office/drawing/2014/main" val="892825967"/>
                    </a:ext>
                  </a:extLst>
                </a:gridCol>
                <a:gridCol w="732471">
                  <a:extLst>
                    <a:ext uri="{9D8B030D-6E8A-4147-A177-3AD203B41FA5}">
                      <a16:colId xmlns:a16="http://schemas.microsoft.com/office/drawing/2014/main" val="3653641731"/>
                    </a:ext>
                  </a:extLst>
                </a:gridCol>
                <a:gridCol w="732471">
                  <a:extLst>
                    <a:ext uri="{9D8B030D-6E8A-4147-A177-3AD203B41FA5}">
                      <a16:colId xmlns:a16="http://schemas.microsoft.com/office/drawing/2014/main" val="1022117830"/>
                    </a:ext>
                  </a:extLst>
                </a:gridCol>
                <a:gridCol w="732471">
                  <a:extLst>
                    <a:ext uri="{9D8B030D-6E8A-4147-A177-3AD203B41FA5}">
                      <a16:colId xmlns:a16="http://schemas.microsoft.com/office/drawing/2014/main" val="3545147942"/>
                    </a:ext>
                  </a:extLst>
                </a:gridCol>
                <a:gridCol w="732471">
                  <a:extLst>
                    <a:ext uri="{9D8B030D-6E8A-4147-A177-3AD203B41FA5}">
                      <a16:colId xmlns:a16="http://schemas.microsoft.com/office/drawing/2014/main" val="480328083"/>
                    </a:ext>
                  </a:extLst>
                </a:gridCol>
                <a:gridCol w="732471">
                  <a:extLst>
                    <a:ext uri="{9D8B030D-6E8A-4147-A177-3AD203B41FA5}">
                      <a16:colId xmlns:a16="http://schemas.microsoft.com/office/drawing/2014/main" val="7063919"/>
                    </a:ext>
                  </a:extLst>
                </a:gridCol>
                <a:gridCol w="732471">
                  <a:extLst>
                    <a:ext uri="{9D8B030D-6E8A-4147-A177-3AD203B41FA5}">
                      <a16:colId xmlns:a16="http://schemas.microsoft.com/office/drawing/2014/main" val="1807485627"/>
                    </a:ext>
                  </a:extLst>
                </a:gridCol>
                <a:gridCol w="732471">
                  <a:extLst>
                    <a:ext uri="{9D8B030D-6E8A-4147-A177-3AD203B41FA5}">
                      <a16:colId xmlns:a16="http://schemas.microsoft.com/office/drawing/2014/main" val="3830219680"/>
                    </a:ext>
                  </a:extLst>
                </a:gridCol>
              </a:tblGrid>
              <a:tr h="370840">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FF02</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0000</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0001</a:t>
                      </a:r>
                      <a:endParaRPr lang="zh-CN" altLang="en-US"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71864949"/>
                  </a:ext>
                </a:extLst>
              </a:tr>
            </a:tbl>
          </a:graphicData>
        </a:graphic>
      </p:graphicFrame>
      <p:cxnSp>
        <p:nvCxnSpPr>
          <p:cNvPr id="11" name="直接连接符 10">
            <a:extLst>
              <a:ext uri="{FF2B5EF4-FFF2-40B4-BE49-F238E27FC236}">
                <a16:creationId xmlns:a16="http://schemas.microsoft.com/office/drawing/2014/main" id="{5D2E33C1-D70E-4BFF-B117-5DA913097CB1}"/>
              </a:ext>
            </a:extLst>
          </p:cNvPr>
          <p:cNvCxnSpPr/>
          <p:nvPr/>
        </p:nvCxnSpPr>
        <p:spPr bwMode="auto">
          <a:xfrm>
            <a:off x="2639616" y="40410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1740C42B-F822-4625-A644-4433CE4998ED}"/>
              </a:ext>
            </a:extLst>
          </p:cNvPr>
          <p:cNvCxnSpPr/>
          <p:nvPr/>
        </p:nvCxnSpPr>
        <p:spPr bwMode="auto">
          <a:xfrm>
            <a:off x="8499384" y="404106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8A7C9D38-D22F-4A91-80C1-A8B22CF31C6E}"/>
              </a:ext>
            </a:extLst>
          </p:cNvPr>
          <p:cNvCxnSpPr/>
          <p:nvPr/>
        </p:nvCxnSpPr>
        <p:spPr bwMode="auto">
          <a:xfrm>
            <a:off x="2639616" y="4211534"/>
            <a:ext cx="5832000" cy="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4" name="矩形 13">
            <a:extLst>
              <a:ext uri="{FF2B5EF4-FFF2-40B4-BE49-F238E27FC236}">
                <a16:creationId xmlns:a16="http://schemas.microsoft.com/office/drawing/2014/main" id="{B1997092-1004-4ED5-A55F-000124968A9A}"/>
              </a:ext>
            </a:extLst>
          </p:cNvPr>
          <p:cNvSpPr/>
          <p:nvPr/>
        </p:nvSpPr>
        <p:spPr bwMode="auto">
          <a:xfrm>
            <a:off x="5137452" y="3864720"/>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128 bit</a:t>
            </a:r>
            <a:endParaRPr lang="zh-CN" altLang="en-US" sz="14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B98B1080-BA28-444C-8429-9B4AF9218B70}"/>
              </a:ext>
            </a:extLst>
          </p:cNvPr>
          <p:cNvSpPr txBox="1"/>
          <p:nvPr/>
        </p:nvSpPr>
        <p:spPr bwMode="auto">
          <a:xfrm>
            <a:off x="1149568" y="4340935"/>
            <a:ext cx="1476164"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组播</a:t>
            </a:r>
            <a:r>
              <a:rPr lang="en-US" altLang="zh-CN" sz="1600" b="1" dirty="0">
                <a:solidFill>
                  <a:srgbClr val="000000"/>
                </a:solidFill>
                <a:latin typeface="微软雅黑" panose="020B0503020204020204" pitchFamily="34" charset="-122"/>
                <a:ea typeface="微软雅黑" panose="020B0503020204020204" pitchFamily="34" charset="-122"/>
                <a:cs typeface="Arial" pitchFamily="34" charset="0"/>
              </a:rPr>
              <a:t>IPv6</a:t>
            </a:r>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地址</a:t>
            </a:r>
          </a:p>
        </p:txBody>
      </p:sp>
      <p:graphicFrame>
        <p:nvGraphicFramePr>
          <p:cNvPr id="16" name="表格 15">
            <a:extLst>
              <a:ext uri="{FF2B5EF4-FFF2-40B4-BE49-F238E27FC236}">
                <a16:creationId xmlns:a16="http://schemas.microsoft.com/office/drawing/2014/main" id="{B274BCD5-C2E5-4571-9712-374AED64A9B1}"/>
              </a:ext>
            </a:extLst>
          </p:cNvPr>
          <p:cNvGraphicFramePr>
            <a:graphicFrameLocks noGrp="1"/>
          </p:cNvGraphicFramePr>
          <p:nvPr>
            <p:extLst>
              <p:ext uri="{D42A27DB-BD31-4B8C-83A1-F6EECF244321}">
                <p14:modId xmlns:p14="http://schemas.microsoft.com/office/powerpoint/2010/main" val="1033023437"/>
              </p:ext>
            </p:extLst>
          </p:nvPr>
        </p:nvGraphicFramePr>
        <p:xfrm>
          <a:off x="6096000" y="5281024"/>
          <a:ext cx="2412268" cy="37084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575203778"/>
                    </a:ext>
                  </a:extLst>
                </a:gridCol>
                <a:gridCol w="1476164">
                  <a:extLst>
                    <a:ext uri="{9D8B030D-6E8A-4147-A177-3AD203B41FA5}">
                      <a16:colId xmlns:a16="http://schemas.microsoft.com/office/drawing/2014/main" val="804897135"/>
                    </a:ext>
                  </a:extLst>
                </a:gridCol>
              </a:tblGrid>
              <a:tr h="370840">
                <a:tc>
                  <a:txBody>
                    <a:bodyPr/>
                    <a:lstStyle/>
                    <a:p>
                      <a:pPr algn="ctr"/>
                      <a:r>
                        <a:rPr lang="en-US" altLang="zh-CN" sz="1600" b="0" dirty="0">
                          <a:solidFill>
                            <a:schemeClr val="tx1"/>
                          </a:solidFill>
                          <a:latin typeface="微软雅黑" panose="020B0503020204020204" pitchFamily="34" charset="-122"/>
                          <a:ea typeface="微软雅黑" panose="020B0503020204020204" pitchFamily="34" charset="-122"/>
                        </a:rPr>
                        <a:t>33-33</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altLang="zh-CN" sz="1600" b="0" dirty="0">
                          <a:solidFill>
                            <a:schemeClr val="tx1"/>
                          </a:solidFill>
                          <a:latin typeface="微软雅黑" panose="020B0503020204020204" pitchFamily="34" charset="-122"/>
                          <a:ea typeface="微软雅黑" panose="020B0503020204020204" pitchFamily="34" charset="-122"/>
                        </a:rPr>
                        <a:t>00-00-00-01</a:t>
                      </a:r>
                      <a:endParaRPr lang="zh-CN" altLang="en-US" sz="16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47261604"/>
                  </a:ext>
                </a:extLst>
              </a:tr>
            </a:tbl>
          </a:graphicData>
        </a:graphic>
      </p:graphicFrame>
      <p:cxnSp>
        <p:nvCxnSpPr>
          <p:cNvPr id="17" name="直接连接符 16">
            <a:extLst>
              <a:ext uri="{FF2B5EF4-FFF2-40B4-BE49-F238E27FC236}">
                <a16:creationId xmlns:a16="http://schemas.microsoft.com/office/drawing/2014/main" id="{92F0D0B9-8C4C-4300-A8B3-ADAAA5BF97DF}"/>
              </a:ext>
            </a:extLst>
          </p:cNvPr>
          <p:cNvCxnSpPr>
            <a:cxnSpLocks/>
          </p:cNvCxnSpPr>
          <p:nvPr/>
        </p:nvCxnSpPr>
        <p:spPr bwMode="auto">
          <a:xfrm>
            <a:off x="7032104" y="4699940"/>
            <a:ext cx="0" cy="601268"/>
          </a:xfrm>
          <a:prstGeom prst="line">
            <a:avLst/>
          </a:prstGeom>
          <a:ln w="28575" cap="flat" cmpd="sng" algn="ctr">
            <a:solidFill>
              <a:srgbClr val="C00000"/>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B87F328B-D9D5-40DF-859C-F2854D9FF2A0}"/>
              </a:ext>
            </a:extLst>
          </p:cNvPr>
          <p:cNvCxnSpPr>
            <a:cxnSpLocks/>
          </p:cNvCxnSpPr>
          <p:nvPr/>
        </p:nvCxnSpPr>
        <p:spPr bwMode="auto">
          <a:xfrm>
            <a:off x="8508268" y="4699940"/>
            <a:ext cx="0" cy="601268"/>
          </a:xfrm>
          <a:prstGeom prst="line">
            <a:avLst/>
          </a:prstGeom>
          <a:ln w="28575" cap="flat" cmpd="sng" algn="ctr">
            <a:solidFill>
              <a:srgbClr val="C00000"/>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9CCFEC7B-BDCE-4EAF-A0D3-33B559BB6A43}"/>
              </a:ext>
            </a:extLst>
          </p:cNvPr>
          <p:cNvCxnSpPr/>
          <p:nvPr/>
        </p:nvCxnSpPr>
        <p:spPr bwMode="auto">
          <a:xfrm>
            <a:off x="7068108" y="5049180"/>
            <a:ext cx="1404000" cy="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20" name="矩形 19">
            <a:extLst>
              <a:ext uri="{FF2B5EF4-FFF2-40B4-BE49-F238E27FC236}">
                <a16:creationId xmlns:a16="http://schemas.microsoft.com/office/drawing/2014/main" id="{31C7B839-57C6-4691-BDEE-BBCA63E4024F}"/>
              </a:ext>
            </a:extLst>
          </p:cNvPr>
          <p:cNvSpPr/>
          <p:nvPr/>
        </p:nvSpPr>
        <p:spPr bwMode="auto">
          <a:xfrm>
            <a:off x="7338936" y="4797152"/>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32 bit</a:t>
            </a:r>
            <a:endParaRPr lang="zh-CN" altLang="en-US" sz="14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B627E900-6102-4E9B-9DC5-7DB793A2FBB2}"/>
              </a:ext>
            </a:extLst>
          </p:cNvPr>
          <p:cNvSpPr txBox="1"/>
          <p:nvPr/>
        </p:nvSpPr>
        <p:spPr bwMode="auto">
          <a:xfrm>
            <a:off x="5699957" y="4732788"/>
            <a:ext cx="1368151"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000000"/>
                </a:solidFill>
                <a:latin typeface="微软雅黑" panose="020B0503020204020204" pitchFamily="34" charset="-122"/>
                <a:ea typeface="微软雅黑" panose="020B0503020204020204" pitchFamily="34" charset="-122"/>
                <a:cs typeface="Arial" pitchFamily="34" charset="0"/>
              </a:rPr>
              <a:t>组播</a:t>
            </a:r>
            <a:r>
              <a:rPr lang="en-US" altLang="zh-CN" sz="1400" b="1" dirty="0">
                <a:solidFill>
                  <a:srgbClr val="000000"/>
                </a:solidFill>
                <a:latin typeface="微软雅黑" panose="020B0503020204020204" pitchFamily="34" charset="-122"/>
                <a:ea typeface="微软雅黑" panose="020B0503020204020204" pitchFamily="34" charset="-122"/>
                <a:cs typeface="Arial" pitchFamily="34" charset="0"/>
              </a:rPr>
              <a:t>MAC</a:t>
            </a:r>
            <a:r>
              <a:rPr lang="zh-CN" altLang="en-US" sz="1400" b="1" dirty="0">
                <a:solidFill>
                  <a:srgbClr val="000000"/>
                </a:solidFill>
                <a:latin typeface="微软雅黑" panose="020B0503020204020204" pitchFamily="34" charset="-122"/>
                <a:ea typeface="微软雅黑" panose="020B0503020204020204" pitchFamily="34" charset="-122"/>
                <a:cs typeface="Arial" pitchFamily="34" charset="0"/>
              </a:rPr>
              <a:t>前缀</a:t>
            </a:r>
          </a:p>
        </p:txBody>
      </p:sp>
      <p:cxnSp>
        <p:nvCxnSpPr>
          <p:cNvPr id="25" name="直接箭头连接符 24">
            <a:extLst>
              <a:ext uri="{FF2B5EF4-FFF2-40B4-BE49-F238E27FC236}">
                <a16:creationId xmlns:a16="http://schemas.microsoft.com/office/drawing/2014/main" id="{5A120D5D-0255-4116-8A3F-76B2EB973225}"/>
              </a:ext>
            </a:extLst>
          </p:cNvPr>
          <p:cNvCxnSpPr/>
          <p:nvPr/>
        </p:nvCxnSpPr>
        <p:spPr bwMode="auto">
          <a:xfrm>
            <a:off x="6528048" y="5013200"/>
            <a:ext cx="0" cy="21600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26" name="文本框 25">
            <a:extLst>
              <a:ext uri="{FF2B5EF4-FFF2-40B4-BE49-F238E27FC236}">
                <a16:creationId xmlns:a16="http://schemas.microsoft.com/office/drawing/2014/main" id="{D0D0B491-26E9-4BD7-86C6-ACF0F9DAEF99}"/>
              </a:ext>
            </a:extLst>
          </p:cNvPr>
          <p:cNvSpPr txBox="1"/>
          <p:nvPr/>
        </p:nvSpPr>
        <p:spPr bwMode="auto">
          <a:xfrm>
            <a:off x="4655841" y="5335472"/>
            <a:ext cx="144016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C00000"/>
                </a:solidFill>
                <a:latin typeface="微软雅黑" panose="020B0503020204020204" pitchFamily="34" charset="-122"/>
                <a:ea typeface="微软雅黑" panose="020B0503020204020204" pitchFamily="34" charset="-122"/>
                <a:cs typeface="Arial" pitchFamily="34" charset="0"/>
              </a:rPr>
              <a:t>组播</a:t>
            </a:r>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MAC</a:t>
            </a:r>
            <a:r>
              <a:rPr lang="zh-CN" altLang="en-US" sz="1400" b="1" dirty="0">
                <a:solidFill>
                  <a:srgbClr val="C00000"/>
                </a:solidFill>
                <a:latin typeface="微软雅黑" panose="020B0503020204020204" pitchFamily="34" charset="-122"/>
                <a:ea typeface="微软雅黑" panose="020B0503020204020204" pitchFamily="34" charset="-122"/>
                <a:cs typeface="Arial" pitchFamily="34" charset="0"/>
              </a:rPr>
              <a:t>地址</a:t>
            </a:r>
          </a:p>
        </p:txBody>
      </p:sp>
      <p:cxnSp>
        <p:nvCxnSpPr>
          <p:cNvPr id="27" name="直接连接符 26">
            <a:extLst>
              <a:ext uri="{FF2B5EF4-FFF2-40B4-BE49-F238E27FC236}">
                <a16:creationId xmlns:a16="http://schemas.microsoft.com/office/drawing/2014/main" id="{A17AB91D-2653-4970-89A1-007F03146ECE}"/>
              </a:ext>
            </a:extLst>
          </p:cNvPr>
          <p:cNvCxnSpPr/>
          <p:nvPr/>
        </p:nvCxnSpPr>
        <p:spPr bwMode="auto">
          <a:xfrm>
            <a:off x="6096000" y="563479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49BEEAE3-D965-41CE-9A2A-6128A022F711}"/>
              </a:ext>
            </a:extLst>
          </p:cNvPr>
          <p:cNvCxnSpPr/>
          <p:nvPr/>
        </p:nvCxnSpPr>
        <p:spPr bwMode="auto">
          <a:xfrm>
            <a:off x="8513268" y="5634798"/>
            <a:ext cx="0" cy="288000"/>
          </a:xfrm>
          <a:prstGeom prst="line">
            <a:avLst/>
          </a:prstGeom>
          <a:ln w="19050" cap="flat" cmpd="sng" algn="ctr">
            <a:solidFill>
              <a:schemeClr val="bg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9B35BDBD-34B1-4442-9717-004FE9167398}"/>
              </a:ext>
            </a:extLst>
          </p:cNvPr>
          <p:cNvCxnSpPr/>
          <p:nvPr/>
        </p:nvCxnSpPr>
        <p:spPr bwMode="auto">
          <a:xfrm>
            <a:off x="6132004" y="5805264"/>
            <a:ext cx="2340000" cy="0"/>
          </a:xfrm>
          <a:prstGeom prst="line">
            <a:avLst/>
          </a:prstGeom>
          <a:ln w="19050" cap="flat" cmpd="sng" algn="ctr">
            <a:solidFill>
              <a:schemeClr val="bg1">
                <a:lumMod val="50000"/>
              </a:schemeClr>
            </a:solidFill>
            <a:prstDash val="solid"/>
            <a:round/>
            <a:headEnd type="arrow"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30" name="矩形 29">
            <a:extLst>
              <a:ext uri="{FF2B5EF4-FFF2-40B4-BE49-F238E27FC236}">
                <a16:creationId xmlns:a16="http://schemas.microsoft.com/office/drawing/2014/main" id="{94FE2DF0-523D-4068-9EA9-34CFAD6C7C28}"/>
              </a:ext>
            </a:extLst>
          </p:cNvPr>
          <p:cNvSpPr/>
          <p:nvPr/>
        </p:nvSpPr>
        <p:spPr bwMode="auto">
          <a:xfrm>
            <a:off x="6870086" y="5818078"/>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48 bit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109962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876650DB-57E8-420C-8015-EAC9458D963F}"/>
              </a:ext>
            </a:extLst>
          </p:cNvPr>
          <p:cNvSpPr>
            <a:spLocks noGrp="1" noChangeArrowheads="1"/>
          </p:cNvSpPr>
          <p:nvPr>
            <p:ph type="title"/>
          </p:nvPr>
        </p:nvSpPr>
        <p:spPr/>
        <p:txBody>
          <a:bodyPr/>
          <a:lstStyle/>
          <a:p>
            <a:r>
              <a:rPr lang="zh-CN" altLang="en-US"/>
              <a:t>被请求节点组播地址</a:t>
            </a:r>
            <a:endParaRPr lang="zh-CN" altLang="en-US" dirty="0"/>
          </a:p>
        </p:txBody>
      </p:sp>
      <p:sp>
        <p:nvSpPr>
          <p:cNvPr id="4" name="文本占位符 3"/>
          <p:cNvSpPr>
            <a:spLocks noGrp="1"/>
          </p:cNvSpPr>
          <p:nvPr>
            <p:ph type="body" sz="quarter" idx="10"/>
          </p:nvPr>
        </p:nvSpPr>
        <p:spPr/>
        <p:txBody>
          <a:bodyPr/>
          <a:lstStyle/>
          <a:p>
            <a:r>
              <a:rPr lang="zh-CN" altLang="en-US" sz="1800" dirty="0"/>
              <a:t>被请求节点组播地址（</a:t>
            </a:r>
            <a:r>
              <a:rPr lang="en-US" altLang="zh-CN" sz="1800" dirty="0"/>
              <a:t>Solicited-Node Multicast Address</a:t>
            </a:r>
            <a:r>
              <a:rPr lang="zh-CN" altLang="en-US" sz="1800" dirty="0"/>
              <a:t>）通过节点的单播或任播地址生成。当一个节点具有了单播或任播地址，就会对应生成一个被请求节点组播地址，并且加入这个组播组。</a:t>
            </a:r>
          </a:p>
          <a:p>
            <a:r>
              <a:rPr lang="zh-CN" altLang="en-US" sz="1800" dirty="0"/>
              <a:t>一个单播地址或任播地址对应一个被请求节点组播地址。该地址主要用于邻居发现机制和地址重复检测功能。</a:t>
            </a:r>
          </a:p>
          <a:p>
            <a:r>
              <a:rPr lang="zh-CN" altLang="en-US" sz="1800" dirty="0"/>
              <a:t>被请求节点组播地址由固定前缀</a:t>
            </a:r>
            <a:r>
              <a:rPr lang="en-US" altLang="zh-CN" sz="1800" dirty="0"/>
              <a:t>FF02::1:FF00:0/104</a:t>
            </a:r>
            <a:r>
              <a:rPr lang="zh-CN" altLang="en-US" sz="1800" dirty="0"/>
              <a:t>和对应</a:t>
            </a:r>
            <a:r>
              <a:rPr lang="en-US" altLang="zh-CN" sz="1800" dirty="0"/>
              <a:t>IPv6</a:t>
            </a:r>
            <a:r>
              <a:rPr lang="zh-CN" altLang="en-US" sz="1800" dirty="0"/>
              <a:t>地址的最后</a:t>
            </a:r>
            <a:r>
              <a:rPr lang="en-US" altLang="zh-CN" sz="1800" dirty="0"/>
              <a:t>24bit</a:t>
            </a:r>
            <a:r>
              <a:rPr lang="zh-CN" altLang="en-US" sz="1800" dirty="0"/>
              <a:t>组成。被请求节点组播地址的有效范围为本地链路范围。</a:t>
            </a:r>
          </a:p>
          <a:p>
            <a:endParaRPr lang="zh-CN" altLang="en-US" sz="1800" dirty="0"/>
          </a:p>
        </p:txBody>
      </p:sp>
      <p:sp>
        <p:nvSpPr>
          <p:cNvPr id="19" name="矩形 3">
            <a:extLst>
              <a:ext uri="{FF2B5EF4-FFF2-40B4-BE49-F238E27FC236}">
                <a16:creationId xmlns:a16="http://schemas.microsoft.com/office/drawing/2014/main" id="{957A4E87-C01D-462A-9572-7EC2A9734C94}"/>
              </a:ext>
            </a:extLst>
          </p:cNvPr>
          <p:cNvSpPr/>
          <p:nvPr/>
        </p:nvSpPr>
        <p:spPr>
          <a:xfrm>
            <a:off x="5872726" y="4719660"/>
            <a:ext cx="1330559" cy="789493"/>
          </a:xfrm>
          <a:prstGeom prst="rect">
            <a:avLst/>
          </a:prstGeom>
          <a:gradFill>
            <a:gsLst>
              <a:gs pos="0">
                <a:srgbClr val="CCECFF"/>
              </a:gs>
              <a:gs pos="100000">
                <a:sysClr val="window" lastClr="FFFFFF"/>
              </a:gs>
            </a:gsLst>
            <a:lin ang="5400000" scaled="0"/>
          </a:gradFill>
          <a:ln w="285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pitchFamily="34" charset="0"/>
              </a:rPr>
              <a:t>24bit</a:t>
            </a:r>
            <a:r>
              <a:rPr kumimoji="0" lang="zh-CN" altLang="en-US" sz="12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Arial" pitchFamily="34" charset="0"/>
              </a:rPr>
              <a:t>（拷贝）</a:t>
            </a:r>
          </a:p>
        </p:txBody>
      </p:sp>
      <p:sp>
        <p:nvSpPr>
          <p:cNvPr id="20" name="矩形 4">
            <a:extLst>
              <a:ext uri="{FF2B5EF4-FFF2-40B4-BE49-F238E27FC236}">
                <a16:creationId xmlns:a16="http://schemas.microsoft.com/office/drawing/2014/main" id="{6FC76BB4-9A62-480F-A7A1-3941429A7055}"/>
              </a:ext>
            </a:extLst>
          </p:cNvPr>
          <p:cNvSpPr/>
          <p:nvPr/>
        </p:nvSpPr>
        <p:spPr>
          <a:xfrm>
            <a:off x="2387587" y="4450397"/>
            <a:ext cx="1975527"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IPv6</a:t>
            </a:r>
            <a:r>
              <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地址前缀</a:t>
            </a:r>
          </a:p>
        </p:txBody>
      </p:sp>
      <p:sp>
        <p:nvSpPr>
          <p:cNvPr id="21" name="矩形 5">
            <a:extLst>
              <a:ext uri="{FF2B5EF4-FFF2-40B4-BE49-F238E27FC236}">
                <a16:creationId xmlns:a16="http://schemas.microsoft.com/office/drawing/2014/main" id="{40EC08D5-EAD8-44BD-AC13-14E6947DDB88}"/>
              </a:ext>
            </a:extLst>
          </p:cNvPr>
          <p:cNvSpPr/>
          <p:nvPr/>
        </p:nvSpPr>
        <p:spPr>
          <a:xfrm>
            <a:off x="4363114" y="4450397"/>
            <a:ext cx="2840172"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接口</a:t>
            </a:r>
            <a:r>
              <a:rPr kumimoji="0" lang="en-US" altLang="zh-CN"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ID</a:t>
            </a:r>
            <a:endPar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22" name="矩形 6">
            <a:extLst>
              <a:ext uri="{FF2B5EF4-FFF2-40B4-BE49-F238E27FC236}">
                <a16:creationId xmlns:a16="http://schemas.microsoft.com/office/drawing/2014/main" id="{A84A3E19-B7FA-467F-A5F2-28DD435A4E8F}"/>
              </a:ext>
            </a:extLst>
          </p:cNvPr>
          <p:cNvSpPr/>
          <p:nvPr/>
        </p:nvSpPr>
        <p:spPr>
          <a:xfrm>
            <a:off x="4393453" y="3768452"/>
            <a:ext cx="651140" cy="276999"/>
          </a:xfrm>
          <a:prstGeom prst="rect">
            <a:avLst/>
          </a:prstGeom>
        </p:spPr>
        <p:txBody>
          <a:bodyPr wrap="none">
            <a:spAutoFit/>
          </a:bodyPr>
          <a:lstStyle/>
          <a:p>
            <a:pPr eaLnBrk="1" fontAlgn="auto" hangingPunct="1">
              <a:spcBef>
                <a:spcPts val="0"/>
              </a:spcBef>
              <a:spcAft>
                <a:spcPts val="0"/>
              </a:spcAft>
            </a:pPr>
            <a:r>
              <a:rPr lang="en-US" altLang="zh-CN" sz="1200" dirty="0">
                <a:latin typeface="微软雅黑" panose="020B0503020204020204" pitchFamily="34" charset="-122"/>
                <a:ea typeface="微软雅黑" panose="020B0503020204020204" pitchFamily="34" charset="-122"/>
                <a:cs typeface="Arial" pitchFamily="34" charset="0"/>
              </a:rPr>
              <a:t>128bit</a:t>
            </a:r>
            <a:endParaRPr lang="zh-CN" altLang="en-US" sz="1200" dirty="0">
              <a:latin typeface="微软雅黑" panose="020B0503020204020204" pitchFamily="34" charset="-122"/>
              <a:ea typeface="微软雅黑" panose="020B0503020204020204" pitchFamily="34" charset="-122"/>
            </a:endParaRPr>
          </a:p>
        </p:txBody>
      </p:sp>
      <p:cxnSp>
        <p:nvCxnSpPr>
          <p:cNvPr id="23" name="直接连接符 7">
            <a:extLst>
              <a:ext uri="{FF2B5EF4-FFF2-40B4-BE49-F238E27FC236}">
                <a16:creationId xmlns:a16="http://schemas.microsoft.com/office/drawing/2014/main" id="{FD1E958A-D8C3-4264-9C56-0679C38CCC9D}"/>
              </a:ext>
            </a:extLst>
          </p:cNvPr>
          <p:cNvCxnSpPr/>
          <p:nvPr/>
        </p:nvCxnSpPr>
        <p:spPr>
          <a:xfrm>
            <a:off x="2387587" y="3947493"/>
            <a:ext cx="0" cy="472698"/>
          </a:xfrm>
          <a:prstGeom prst="line">
            <a:avLst/>
          </a:prstGeom>
          <a:noFill/>
          <a:ln w="12700" cap="flat" cmpd="sng" algn="ctr">
            <a:solidFill>
              <a:sysClr val="window" lastClr="FFFFFF">
                <a:lumMod val="65000"/>
              </a:sysClr>
            </a:solidFill>
            <a:prstDash val="solid"/>
            <a:miter lim="800000"/>
          </a:ln>
          <a:effectLst/>
        </p:spPr>
      </p:cxnSp>
      <p:cxnSp>
        <p:nvCxnSpPr>
          <p:cNvPr id="24" name="直接连接符 8">
            <a:extLst>
              <a:ext uri="{FF2B5EF4-FFF2-40B4-BE49-F238E27FC236}">
                <a16:creationId xmlns:a16="http://schemas.microsoft.com/office/drawing/2014/main" id="{7CAA9460-20E1-4547-AAC5-C4AE7C5ED8CF}"/>
              </a:ext>
            </a:extLst>
          </p:cNvPr>
          <p:cNvCxnSpPr/>
          <p:nvPr/>
        </p:nvCxnSpPr>
        <p:spPr>
          <a:xfrm>
            <a:off x="7203285" y="3824708"/>
            <a:ext cx="0" cy="595483"/>
          </a:xfrm>
          <a:prstGeom prst="line">
            <a:avLst/>
          </a:prstGeom>
          <a:noFill/>
          <a:ln w="12700" cap="flat" cmpd="sng" algn="ctr">
            <a:solidFill>
              <a:sysClr val="window" lastClr="FFFFFF">
                <a:lumMod val="65000"/>
              </a:sysClr>
            </a:solidFill>
            <a:prstDash val="solid"/>
            <a:miter lim="800000"/>
          </a:ln>
          <a:effectLst/>
        </p:spPr>
      </p:cxnSp>
      <p:cxnSp>
        <p:nvCxnSpPr>
          <p:cNvPr id="25" name="直接箭头连接符 9">
            <a:extLst>
              <a:ext uri="{FF2B5EF4-FFF2-40B4-BE49-F238E27FC236}">
                <a16:creationId xmlns:a16="http://schemas.microsoft.com/office/drawing/2014/main" id="{F72C551F-C7D6-447B-9656-FB4BC65EC936}"/>
              </a:ext>
            </a:extLst>
          </p:cNvPr>
          <p:cNvCxnSpPr/>
          <p:nvPr/>
        </p:nvCxnSpPr>
        <p:spPr>
          <a:xfrm>
            <a:off x="2387588" y="4041068"/>
            <a:ext cx="4815698" cy="0"/>
          </a:xfrm>
          <a:prstGeom prst="straightConnector1">
            <a:avLst/>
          </a:prstGeom>
          <a:noFill/>
          <a:ln w="12700" cap="flat" cmpd="sng" algn="ctr">
            <a:solidFill>
              <a:sysClr val="window" lastClr="FFFFFF">
                <a:lumMod val="65000"/>
              </a:sysClr>
            </a:solidFill>
            <a:prstDash val="solid"/>
            <a:miter lim="800000"/>
            <a:headEnd type="triangle" w="med" len="med"/>
            <a:tailEnd type="triangle" w="med" len="med"/>
          </a:ln>
          <a:effectLst/>
        </p:spPr>
      </p:cxnSp>
      <p:cxnSp>
        <p:nvCxnSpPr>
          <p:cNvPr id="26" name="直接箭头连接符 10">
            <a:extLst>
              <a:ext uri="{FF2B5EF4-FFF2-40B4-BE49-F238E27FC236}">
                <a16:creationId xmlns:a16="http://schemas.microsoft.com/office/drawing/2014/main" id="{CE2C0F71-429B-4357-B57E-4AD7BE0F0D61}"/>
              </a:ext>
            </a:extLst>
          </p:cNvPr>
          <p:cNvCxnSpPr/>
          <p:nvPr/>
        </p:nvCxnSpPr>
        <p:spPr>
          <a:xfrm>
            <a:off x="4363114" y="4310506"/>
            <a:ext cx="2840172" cy="0"/>
          </a:xfrm>
          <a:prstGeom prst="straightConnector1">
            <a:avLst/>
          </a:prstGeom>
          <a:noFill/>
          <a:ln w="12700" cap="flat" cmpd="sng" algn="ctr">
            <a:solidFill>
              <a:sysClr val="window" lastClr="FFFFFF">
                <a:lumMod val="65000"/>
              </a:sysClr>
            </a:solidFill>
            <a:prstDash val="solid"/>
            <a:miter lim="800000"/>
            <a:headEnd type="triangle" w="med" len="med"/>
            <a:tailEnd type="triangle" w="med" len="med"/>
          </a:ln>
          <a:effectLst/>
        </p:spPr>
      </p:cxnSp>
      <p:cxnSp>
        <p:nvCxnSpPr>
          <p:cNvPr id="27" name="直接连接符 11">
            <a:extLst>
              <a:ext uri="{FF2B5EF4-FFF2-40B4-BE49-F238E27FC236}">
                <a16:creationId xmlns:a16="http://schemas.microsoft.com/office/drawing/2014/main" id="{45A86B0F-4459-472D-9708-5999361A42D5}"/>
              </a:ext>
            </a:extLst>
          </p:cNvPr>
          <p:cNvCxnSpPr/>
          <p:nvPr/>
        </p:nvCxnSpPr>
        <p:spPr>
          <a:xfrm>
            <a:off x="4363114" y="4173072"/>
            <a:ext cx="0" cy="247119"/>
          </a:xfrm>
          <a:prstGeom prst="line">
            <a:avLst/>
          </a:prstGeom>
          <a:noFill/>
          <a:ln w="12700" cap="flat" cmpd="sng" algn="ctr">
            <a:solidFill>
              <a:sysClr val="window" lastClr="FFFFFF">
                <a:lumMod val="65000"/>
              </a:sysClr>
            </a:solidFill>
            <a:prstDash val="solid"/>
            <a:miter lim="800000"/>
          </a:ln>
          <a:effectLst/>
        </p:spPr>
      </p:cxnSp>
      <p:sp>
        <p:nvSpPr>
          <p:cNvPr id="28" name="矩形 12">
            <a:extLst>
              <a:ext uri="{FF2B5EF4-FFF2-40B4-BE49-F238E27FC236}">
                <a16:creationId xmlns:a16="http://schemas.microsoft.com/office/drawing/2014/main" id="{EC5F8B93-5F0A-49AC-A0DE-E3E0F67DCF3C}"/>
              </a:ext>
            </a:extLst>
          </p:cNvPr>
          <p:cNvSpPr/>
          <p:nvPr/>
        </p:nvSpPr>
        <p:spPr>
          <a:xfrm>
            <a:off x="5580872" y="4062257"/>
            <a:ext cx="561372" cy="276999"/>
          </a:xfrm>
          <a:prstGeom prst="rect">
            <a:avLst/>
          </a:prstGeom>
        </p:spPr>
        <p:txBody>
          <a:bodyPr wrap="none">
            <a:spAutoFit/>
          </a:bodyPr>
          <a:lstStyle/>
          <a:p>
            <a:pPr eaLnBrk="1" fontAlgn="auto" hangingPunct="1">
              <a:spcBef>
                <a:spcPts val="0"/>
              </a:spcBef>
              <a:spcAft>
                <a:spcPts val="0"/>
              </a:spcAft>
            </a:pPr>
            <a:r>
              <a:rPr lang="en-US" altLang="zh-CN" sz="1200">
                <a:latin typeface="微软雅黑" panose="020B0503020204020204" pitchFamily="34" charset="-122"/>
                <a:ea typeface="微软雅黑" panose="020B0503020204020204" pitchFamily="34" charset="-122"/>
                <a:cs typeface="Arial" pitchFamily="34" charset="0"/>
              </a:rPr>
              <a:t>64bit</a:t>
            </a:r>
            <a:endParaRPr lang="zh-CN" altLang="en-US" sz="1200">
              <a:latin typeface="微软雅黑" panose="020B0503020204020204" pitchFamily="34" charset="-122"/>
              <a:ea typeface="微软雅黑" panose="020B0503020204020204" pitchFamily="34" charset="-122"/>
            </a:endParaRPr>
          </a:p>
        </p:txBody>
      </p:sp>
      <p:sp>
        <p:nvSpPr>
          <p:cNvPr id="29" name="矩形 13">
            <a:extLst>
              <a:ext uri="{FF2B5EF4-FFF2-40B4-BE49-F238E27FC236}">
                <a16:creationId xmlns:a16="http://schemas.microsoft.com/office/drawing/2014/main" id="{512857BB-7148-4725-9B1F-836D85AB7984}"/>
              </a:ext>
            </a:extLst>
          </p:cNvPr>
          <p:cNvSpPr/>
          <p:nvPr/>
        </p:nvSpPr>
        <p:spPr>
          <a:xfrm>
            <a:off x="1445562" y="4455805"/>
            <a:ext cx="907621" cy="307777"/>
          </a:xfrm>
          <a:prstGeom prst="rect">
            <a:avLst/>
          </a:prstGeom>
        </p:spPr>
        <p:txBody>
          <a:bodyPr wrap="none">
            <a:spAutoFit/>
          </a:bodyPr>
          <a:lstStyle/>
          <a:p>
            <a:pPr algn="r" eaLnBrk="1" fontAlgn="auto" hangingPunct="1">
              <a:spcBef>
                <a:spcPts val="0"/>
              </a:spcBef>
              <a:spcAft>
                <a:spcPts val="0"/>
              </a:spcAft>
            </a:pP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a:t>
            </a:r>
          </a:p>
        </p:txBody>
      </p:sp>
      <p:sp>
        <p:nvSpPr>
          <p:cNvPr id="30" name="矩形 14">
            <a:extLst>
              <a:ext uri="{FF2B5EF4-FFF2-40B4-BE49-F238E27FC236}">
                <a16:creationId xmlns:a16="http://schemas.microsoft.com/office/drawing/2014/main" id="{662229E6-7067-4AC6-9814-AA2EEF8241DE}"/>
              </a:ext>
            </a:extLst>
          </p:cNvPr>
          <p:cNvSpPr/>
          <p:nvPr/>
        </p:nvSpPr>
        <p:spPr>
          <a:xfrm>
            <a:off x="2387587"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FF02</a:t>
            </a:r>
            <a:endParaRPr kumimoji="0" lang="zh-CN" altLang="en-US" sz="12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31" name="矩形 15">
            <a:extLst>
              <a:ext uri="{FF2B5EF4-FFF2-40B4-BE49-F238E27FC236}">
                <a16:creationId xmlns:a16="http://schemas.microsoft.com/office/drawing/2014/main" id="{02F41A19-A3C7-43EB-9333-245AF9D016A8}"/>
              </a:ext>
            </a:extLst>
          </p:cNvPr>
          <p:cNvSpPr/>
          <p:nvPr/>
        </p:nvSpPr>
        <p:spPr>
          <a:xfrm>
            <a:off x="5872726" y="5478445"/>
            <a:ext cx="1330559"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32" name="矩形 16">
            <a:extLst>
              <a:ext uri="{FF2B5EF4-FFF2-40B4-BE49-F238E27FC236}">
                <a16:creationId xmlns:a16="http://schemas.microsoft.com/office/drawing/2014/main" id="{757A9103-D288-4D6D-A5FE-A325F2F84FCE}"/>
              </a:ext>
            </a:extLst>
          </p:cNvPr>
          <p:cNvSpPr/>
          <p:nvPr/>
        </p:nvSpPr>
        <p:spPr>
          <a:xfrm>
            <a:off x="1049713" y="5382253"/>
            <a:ext cx="1303471" cy="738664"/>
          </a:xfrm>
          <a:prstGeom prst="rect">
            <a:avLst/>
          </a:prstGeom>
        </p:spPr>
        <p:txBody>
          <a:bodyPr wrap="square">
            <a:spAutoFit/>
          </a:bodyPr>
          <a:lstStyle/>
          <a:p>
            <a:pPr algn="r" eaLnBrk="1" fontAlgn="auto" hangingPunct="1">
              <a:spcBef>
                <a:spcPts val="0"/>
              </a:spcBef>
              <a:spcAft>
                <a:spcPts val="0"/>
              </a:spcAft>
            </a:pPr>
            <a:r>
              <a:rPr lang="zh-CN" altLang="en-US" sz="1400" dirty="0">
                <a:latin typeface="微软雅黑" panose="020B0503020204020204" pitchFamily="34" charset="-122"/>
                <a:ea typeface="微软雅黑" panose="020B0503020204020204" pitchFamily="34" charset="-122"/>
              </a:rPr>
              <a:t>该</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地址对应的被请求节点组播地址</a:t>
            </a:r>
          </a:p>
        </p:txBody>
      </p:sp>
      <p:cxnSp>
        <p:nvCxnSpPr>
          <p:cNvPr id="33" name="直接连接符 17">
            <a:extLst>
              <a:ext uri="{FF2B5EF4-FFF2-40B4-BE49-F238E27FC236}">
                <a16:creationId xmlns:a16="http://schemas.microsoft.com/office/drawing/2014/main" id="{5C559DB2-1787-462B-8A54-74DD1ADF7DEE}"/>
              </a:ext>
            </a:extLst>
          </p:cNvPr>
          <p:cNvCxnSpPr/>
          <p:nvPr/>
        </p:nvCxnSpPr>
        <p:spPr>
          <a:xfrm>
            <a:off x="2387587" y="5866184"/>
            <a:ext cx="0" cy="390659"/>
          </a:xfrm>
          <a:prstGeom prst="line">
            <a:avLst/>
          </a:prstGeom>
          <a:noFill/>
          <a:ln w="12700" cap="flat" cmpd="sng" algn="ctr">
            <a:solidFill>
              <a:sysClr val="window" lastClr="FFFFFF">
                <a:lumMod val="65000"/>
              </a:sysClr>
            </a:solidFill>
            <a:prstDash val="solid"/>
            <a:miter lim="800000"/>
          </a:ln>
          <a:effectLst/>
        </p:spPr>
      </p:cxnSp>
      <p:cxnSp>
        <p:nvCxnSpPr>
          <p:cNvPr id="34" name="直接连接符 18">
            <a:extLst>
              <a:ext uri="{FF2B5EF4-FFF2-40B4-BE49-F238E27FC236}">
                <a16:creationId xmlns:a16="http://schemas.microsoft.com/office/drawing/2014/main" id="{E2C530C5-B839-4D05-805F-6D756D9202A0}"/>
              </a:ext>
            </a:extLst>
          </p:cNvPr>
          <p:cNvCxnSpPr/>
          <p:nvPr/>
        </p:nvCxnSpPr>
        <p:spPr>
          <a:xfrm>
            <a:off x="7203285" y="5843424"/>
            <a:ext cx="0" cy="436178"/>
          </a:xfrm>
          <a:prstGeom prst="line">
            <a:avLst/>
          </a:prstGeom>
          <a:noFill/>
          <a:ln w="12700" cap="flat" cmpd="sng" algn="ctr">
            <a:solidFill>
              <a:sysClr val="window" lastClr="FFFFFF">
                <a:lumMod val="65000"/>
              </a:sysClr>
            </a:solidFill>
            <a:prstDash val="solid"/>
            <a:miter lim="800000"/>
          </a:ln>
          <a:effectLst/>
        </p:spPr>
      </p:cxnSp>
      <p:cxnSp>
        <p:nvCxnSpPr>
          <p:cNvPr id="35" name="直接箭头连接符 19">
            <a:extLst>
              <a:ext uri="{FF2B5EF4-FFF2-40B4-BE49-F238E27FC236}">
                <a16:creationId xmlns:a16="http://schemas.microsoft.com/office/drawing/2014/main" id="{F28191B7-FB16-4813-BD4B-C3088FE1A299}"/>
              </a:ext>
            </a:extLst>
          </p:cNvPr>
          <p:cNvCxnSpPr/>
          <p:nvPr/>
        </p:nvCxnSpPr>
        <p:spPr>
          <a:xfrm>
            <a:off x="2387588" y="6198301"/>
            <a:ext cx="3485140" cy="0"/>
          </a:xfrm>
          <a:prstGeom prst="straightConnector1">
            <a:avLst/>
          </a:prstGeom>
          <a:noFill/>
          <a:ln w="12700" cap="flat" cmpd="sng" algn="ctr">
            <a:solidFill>
              <a:sysClr val="window" lastClr="FFFFFF">
                <a:lumMod val="65000"/>
              </a:sysClr>
            </a:solidFill>
            <a:prstDash val="solid"/>
            <a:miter lim="800000"/>
            <a:headEnd type="triangle" w="med" len="med"/>
            <a:tailEnd type="triangle" w="med" len="med"/>
          </a:ln>
          <a:effectLst/>
        </p:spPr>
      </p:cxnSp>
      <p:cxnSp>
        <p:nvCxnSpPr>
          <p:cNvPr id="36" name="直接连接符 20">
            <a:extLst>
              <a:ext uri="{FF2B5EF4-FFF2-40B4-BE49-F238E27FC236}">
                <a16:creationId xmlns:a16="http://schemas.microsoft.com/office/drawing/2014/main" id="{A964DB67-2FCC-4F1B-80E0-329303AE5484}"/>
              </a:ext>
            </a:extLst>
          </p:cNvPr>
          <p:cNvCxnSpPr/>
          <p:nvPr/>
        </p:nvCxnSpPr>
        <p:spPr>
          <a:xfrm>
            <a:off x="5872726" y="5866184"/>
            <a:ext cx="0" cy="390659"/>
          </a:xfrm>
          <a:prstGeom prst="line">
            <a:avLst/>
          </a:prstGeom>
          <a:noFill/>
          <a:ln w="12700" cap="flat" cmpd="sng" algn="ctr">
            <a:solidFill>
              <a:sysClr val="window" lastClr="FFFFFF">
                <a:lumMod val="65000"/>
              </a:sysClr>
            </a:solidFill>
            <a:prstDash val="solid"/>
            <a:miter lim="800000"/>
          </a:ln>
          <a:effectLst/>
        </p:spPr>
      </p:cxnSp>
      <p:sp>
        <p:nvSpPr>
          <p:cNvPr id="37" name="矩形 21">
            <a:extLst>
              <a:ext uri="{FF2B5EF4-FFF2-40B4-BE49-F238E27FC236}">
                <a16:creationId xmlns:a16="http://schemas.microsoft.com/office/drawing/2014/main" id="{BFE41472-B515-416C-9335-B76D83471566}"/>
              </a:ext>
            </a:extLst>
          </p:cNvPr>
          <p:cNvSpPr/>
          <p:nvPr/>
        </p:nvSpPr>
        <p:spPr>
          <a:xfrm>
            <a:off x="3870837" y="5893441"/>
            <a:ext cx="651140" cy="276999"/>
          </a:xfrm>
          <a:prstGeom prst="rect">
            <a:avLst/>
          </a:prstGeom>
        </p:spPr>
        <p:txBody>
          <a:bodyPr wrap="none">
            <a:spAutoFit/>
          </a:bodyPr>
          <a:lstStyle/>
          <a:p>
            <a:pPr eaLnBrk="1" fontAlgn="auto" hangingPunct="1">
              <a:spcBef>
                <a:spcPts val="0"/>
              </a:spcBef>
              <a:spcAft>
                <a:spcPts val="0"/>
              </a:spcAft>
            </a:pPr>
            <a:r>
              <a:rPr lang="en-US" altLang="zh-CN" sz="1200" dirty="0">
                <a:latin typeface="微软雅黑" panose="020B0503020204020204" pitchFamily="34" charset="-122"/>
                <a:ea typeface="微软雅黑" panose="020B0503020204020204" pitchFamily="34" charset="-122"/>
                <a:cs typeface="Arial" pitchFamily="34" charset="0"/>
              </a:rPr>
              <a:t>104bit</a:t>
            </a:r>
            <a:endParaRPr lang="zh-CN" altLang="en-US" sz="1200" dirty="0">
              <a:latin typeface="微软雅黑" panose="020B0503020204020204" pitchFamily="34" charset="-122"/>
              <a:ea typeface="微软雅黑" panose="020B0503020204020204" pitchFamily="34" charset="-122"/>
            </a:endParaRPr>
          </a:p>
        </p:txBody>
      </p:sp>
      <p:cxnSp>
        <p:nvCxnSpPr>
          <p:cNvPr id="38" name="直接箭头连接符 22">
            <a:extLst>
              <a:ext uri="{FF2B5EF4-FFF2-40B4-BE49-F238E27FC236}">
                <a16:creationId xmlns:a16="http://schemas.microsoft.com/office/drawing/2014/main" id="{A63A6919-E111-4AC9-99C6-38ED72EAE907}"/>
              </a:ext>
            </a:extLst>
          </p:cNvPr>
          <p:cNvCxnSpPr/>
          <p:nvPr/>
        </p:nvCxnSpPr>
        <p:spPr>
          <a:xfrm>
            <a:off x="5872726" y="6198301"/>
            <a:ext cx="1330559" cy="0"/>
          </a:xfrm>
          <a:prstGeom prst="straightConnector1">
            <a:avLst/>
          </a:prstGeom>
          <a:noFill/>
          <a:ln w="12700" cap="flat" cmpd="sng" algn="ctr">
            <a:solidFill>
              <a:sysClr val="window" lastClr="FFFFFF">
                <a:lumMod val="65000"/>
              </a:sysClr>
            </a:solidFill>
            <a:prstDash val="solid"/>
            <a:miter lim="800000"/>
            <a:headEnd type="triangle" w="med" len="med"/>
            <a:tailEnd type="triangle" w="med" len="med"/>
          </a:ln>
          <a:effectLst/>
        </p:spPr>
      </p:cxnSp>
      <p:sp>
        <p:nvSpPr>
          <p:cNvPr id="39" name="矩形 23">
            <a:extLst>
              <a:ext uri="{FF2B5EF4-FFF2-40B4-BE49-F238E27FC236}">
                <a16:creationId xmlns:a16="http://schemas.microsoft.com/office/drawing/2014/main" id="{0AA1973C-AA65-4E6C-B45C-F8B74031067D}"/>
              </a:ext>
            </a:extLst>
          </p:cNvPr>
          <p:cNvSpPr/>
          <p:nvPr/>
        </p:nvSpPr>
        <p:spPr>
          <a:xfrm>
            <a:off x="6366260" y="5893441"/>
            <a:ext cx="561372" cy="276999"/>
          </a:xfrm>
          <a:prstGeom prst="rect">
            <a:avLst/>
          </a:prstGeom>
        </p:spPr>
        <p:txBody>
          <a:bodyPr wrap="none">
            <a:spAutoFit/>
          </a:bodyPr>
          <a:lstStyle/>
          <a:p>
            <a:pPr eaLnBrk="1" fontAlgn="auto" hangingPunct="1">
              <a:spcBef>
                <a:spcPts val="0"/>
              </a:spcBef>
              <a:spcAft>
                <a:spcPts val="0"/>
              </a:spcAft>
            </a:pPr>
            <a:r>
              <a:rPr lang="en-US" altLang="zh-CN" sz="1200">
                <a:latin typeface="微软雅黑" panose="020B0503020204020204" pitchFamily="34" charset="-122"/>
                <a:ea typeface="微软雅黑" panose="020B0503020204020204" pitchFamily="34" charset="-122"/>
                <a:cs typeface="Arial" pitchFamily="34" charset="0"/>
              </a:rPr>
              <a:t>24bit</a:t>
            </a:r>
            <a:endParaRPr lang="zh-CN" altLang="en-US" sz="1200">
              <a:latin typeface="微软雅黑" panose="020B0503020204020204" pitchFamily="34" charset="-122"/>
              <a:ea typeface="微软雅黑" panose="020B0503020204020204" pitchFamily="34" charset="-122"/>
            </a:endParaRPr>
          </a:p>
        </p:txBody>
      </p:sp>
      <p:sp>
        <p:nvSpPr>
          <p:cNvPr id="40" name="矩形 24">
            <a:extLst>
              <a:ext uri="{FF2B5EF4-FFF2-40B4-BE49-F238E27FC236}">
                <a16:creationId xmlns:a16="http://schemas.microsoft.com/office/drawing/2014/main" id="{3701CBF2-EAE7-49BF-A47A-1A4F713B90F5}"/>
              </a:ext>
            </a:extLst>
          </p:cNvPr>
          <p:cNvSpPr/>
          <p:nvPr/>
        </p:nvSpPr>
        <p:spPr>
          <a:xfrm>
            <a:off x="2891708"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0000</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41" name="矩形 25">
            <a:extLst>
              <a:ext uri="{FF2B5EF4-FFF2-40B4-BE49-F238E27FC236}">
                <a16:creationId xmlns:a16="http://schemas.microsoft.com/office/drawing/2014/main" id="{A3632230-320E-4440-930E-9D74936B3D12}"/>
              </a:ext>
            </a:extLst>
          </p:cNvPr>
          <p:cNvSpPr/>
          <p:nvPr/>
        </p:nvSpPr>
        <p:spPr>
          <a:xfrm>
            <a:off x="3395828"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0000</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42" name="矩形 26">
            <a:extLst>
              <a:ext uri="{FF2B5EF4-FFF2-40B4-BE49-F238E27FC236}">
                <a16:creationId xmlns:a16="http://schemas.microsoft.com/office/drawing/2014/main" id="{4A8BF38C-96DD-4E8E-B99B-23F9B1294221}"/>
              </a:ext>
            </a:extLst>
          </p:cNvPr>
          <p:cNvSpPr/>
          <p:nvPr/>
        </p:nvSpPr>
        <p:spPr>
          <a:xfrm>
            <a:off x="3899949" y="5478445"/>
            <a:ext cx="493503"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0000</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43" name="矩形 27">
            <a:extLst>
              <a:ext uri="{FF2B5EF4-FFF2-40B4-BE49-F238E27FC236}">
                <a16:creationId xmlns:a16="http://schemas.microsoft.com/office/drawing/2014/main" id="{0956A168-AFB2-44CE-B5CE-E3394DA03965}"/>
              </a:ext>
            </a:extLst>
          </p:cNvPr>
          <p:cNvSpPr/>
          <p:nvPr/>
        </p:nvSpPr>
        <p:spPr>
          <a:xfrm>
            <a:off x="4393452"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0000</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44" name="矩形 28">
            <a:extLst>
              <a:ext uri="{FF2B5EF4-FFF2-40B4-BE49-F238E27FC236}">
                <a16:creationId xmlns:a16="http://schemas.microsoft.com/office/drawing/2014/main" id="{1FCA70E5-2233-42F3-A840-F54FB796DC5E}"/>
              </a:ext>
            </a:extLst>
          </p:cNvPr>
          <p:cNvSpPr/>
          <p:nvPr/>
        </p:nvSpPr>
        <p:spPr>
          <a:xfrm>
            <a:off x="4868706"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0001</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
        <p:nvSpPr>
          <p:cNvPr id="45" name="矩形 29">
            <a:extLst>
              <a:ext uri="{FF2B5EF4-FFF2-40B4-BE49-F238E27FC236}">
                <a16:creationId xmlns:a16="http://schemas.microsoft.com/office/drawing/2014/main" id="{2BFF3158-DA89-4FBD-A2E4-CA86C94A0DE0}"/>
              </a:ext>
            </a:extLst>
          </p:cNvPr>
          <p:cNvSpPr/>
          <p:nvPr/>
        </p:nvSpPr>
        <p:spPr>
          <a:xfrm>
            <a:off x="5372827" y="5478445"/>
            <a:ext cx="504121" cy="333980"/>
          </a:xfrm>
          <a:prstGeom prst="rect">
            <a:avLst/>
          </a:prstGeom>
          <a:solidFill>
            <a:schemeClr val="bg1">
              <a:lumMod val="95000"/>
            </a:schemeClr>
          </a:solidFill>
          <a:ln w="19050" cap="flat" cmpd="sng" algn="ctr">
            <a:solidFill>
              <a:sysClr val="windowText" lastClr="000000"/>
            </a:solidFill>
            <a:prstDash val="solid"/>
            <a:miter lim="800000"/>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FF</a:t>
            </a:r>
            <a:endParaRPr kumimoji="0" lang="zh-CN" altLang="en-US" sz="12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 name="Rectangle 20">
            <a:extLst>
              <a:ext uri="{FF2B5EF4-FFF2-40B4-BE49-F238E27FC236}">
                <a16:creationId xmlns:a16="http://schemas.microsoft.com/office/drawing/2014/main" id="{28035D2D-C3F3-4FFF-A54C-D1C6522102A8}"/>
              </a:ext>
            </a:extLst>
          </p:cNvPr>
          <p:cNvSpPr>
            <a:spLocks noGrp="1" noChangeArrowheads="1"/>
          </p:cNvSpPr>
          <p:nvPr>
            <p:ph type="title"/>
          </p:nvPr>
        </p:nvSpPr>
        <p:spPr/>
        <p:txBody>
          <a:bodyPr/>
          <a:lstStyle/>
          <a:p>
            <a:r>
              <a:rPr lang="en-US" altLang="en-US"/>
              <a:t>IPv6任播地址</a:t>
            </a:r>
            <a:endParaRPr lang="zh-CN" altLang="en-US" dirty="0"/>
          </a:p>
        </p:txBody>
      </p:sp>
      <p:sp>
        <p:nvSpPr>
          <p:cNvPr id="1031" name="Rectangle 3">
            <a:extLst>
              <a:ext uri="{FF2B5EF4-FFF2-40B4-BE49-F238E27FC236}">
                <a16:creationId xmlns:a16="http://schemas.microsoft.com/office/drawing/2014/main" id="{16A587B7-7AD9-4ADA-AADC-39220E6E7340}"/>
              </a:ext>
            </a:extLst>
          </p:cNvPr>
          <p:cNvSpPr>
            <a:spLocks noGrp="1" noChangeArrowheads="1"/>
          </p:cNvSpPr>
          <p:nvPr>
            <p:ph type="body" sz="quarter" idx="10"/>
          </p:nvPr>
        </p:nvSpPr>
        <p:spPr>
          <a:xfrm>
            <a:off x="912286" y="1233488"/>
            <a:ext cx="5038360" cy="4680000"/>
          </a:xfrm>
        </p:spPr>
        <p:txBody>
          <a:bodyPr/>
          <a:lstStyle/>
          <a:p>
            <a:r>
              <a:rPr lang="zh-CN" altLang="en-US" dirty="0"/>
              <a:t>任播地址是</a:t>
            </a:r>
            <a:r>
              <a:rPr lang="en-US" altLang="zh-CN" dirty="0"/>
              <a:t>IPv6</a:t>
            </a:r>
            <a:r>
              <a:rPr lang="zh-CN" altLang="en-US" dirty="0"/>
              <a:t>特有的地址类型，用来标识一组网络接口（通常属于不同的节点）。</a:t>
            </a:r>
            <a:endParaRPr lang="en-US" altLang="zh-CN" dirty="0"/>
          </a:p>
          <a:p>
            <a:r>
              <a:rPr lang="zh-CN" altLang="en-US" dirty="0"/>
              <a:t>发往任播的报文只会被发送到最近的一个接口。</a:t>
            </a:r>
          </a:p>
          <a:p>
            <a:r>
              <a:rPr lang="zh-CN" altLang="en-US" dirty="0"/>
              <a:t>任播地址与单播地址使用相同的地址空间，因此任播与单播的表示无任何区别；</a:t>
            </a:r>
            <a:endParaRPr lang="en-US" altLang="zh-CN" dirty="0"/>
          </a:p>
          <a:p>
            <a:r>
              <a:rPr lang="zh-CN" altLang="en-US" dirty="0"/>
              <a:t>配置时须明确表明是任播地址，以此区别单播和任播。</a:t>
            </a:r>
          </a:p>
        </p:txBody>
      </p:sp>
      <p:grpSp>
        <p:nvGrpSpPr>
          <p:cNvPr id="8" name="组合 7">
            <a:extLst>
              <a:ext uri="{FF2B5EF4-FFF2-40B4-BE49-F238E27FC236}">
                <a16:creationId xmlns:a16="http://schemas.microsoft.com/office/drawing/2014/main" id="{A4A68016-E70F-429D-831F-415C7F2C2BED}"/>
              </a:ext>
            </a:extLst>
          </p:cNvPr>
          <p:cNvGrpSpPr/>
          <p:nvPr/>
        </p:nvGrpSpPr>
        <p:grpSpPr>
          <a:xfrm>
            <a:off x="6119552" y="1309883"/>
            <a:ext cx="5240333" cy="2479153"/>
            <a:chOff x="1063647" y="3196480"/>
            <a:chExt cx="6049963" cy="2736851"/>
          </a:xfrm>
        </p:grpSpPr>
        <p:pic>
          <p:nvPicPr>
            <p:cNvPr id="1030" name="Picture 2" descr="4">
              <a:extLst>
                <a:ext uri="{FF2B5EF4-FFF2-40B4-BE49-F238E27FC236}">
                  <a16:creationId xmlns:a16="http://schemas.microsoft.com/office/drawing/2014/main" id="{56CC53EF-C9D8-40D0-8077-1E0C8D679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76266">
              <a:off x="1063647" y="4463306"/>
              <a:ext cx="3692525"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descr="3">
              <a:extLst>
                <a:ext uri="{FF2B5EF4-FFF2-40B4-BE49-F238E27FC236}">
                  <a16:creationId xmlns:a16="http://schemas.microsoft.com/office/drawing/2014/main" id="{BA9C4A5E-69C5-437F-8910-DC3FFC8C49C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13385" y="3196480"/>
              <a:ext cx="1800225"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a:extLst>
                <a:ext uri="{FF2B5EF4-FFF2-40B4-BE49-F238E27FC236}">
                  <a16:creationId xmlns:a16="http://schemas.microsoft.com/office/drawing/2014/main" id="{02A2E518-0CF7-43F4-979F-23DFD72C408C}"/>
                </a:ext>
              </a:extLst>
            </p:cNvPr>
            <p:cNvSpPr>
              <a:spLocks noChangeShapeType="1"/>
            </p:cNvSpPr>
            <p:nvPr/>
          </p:nvSpPr>
          <p:spPr bwMode="auto">
            <a:xfrm>
              <a:off x="1579584" y="5120530"/>
              <a:ext cx="1231900"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 name="Line 9">
              <a:extLst>
                <a:ext uri="{FF2B5EF4-FFF2-40B4-BE49-F238E27FC236}">
                  <a16:creationId xmlns:a16="http://schemas.microsoft.com/office/drawing/2014/main" id="{26141227-3CFE-44E6-B9F8-CF2875A51606}"/>
                </a:ext>
              </a:extLst>
            </p:cNvPr>
            <p:cNvSpPr>
              <a:spLocks noChangeShapeType="1"/>
            </p:cNvSpPr>
            <p:nvPr/>
          </p:nvSpPr>
          <p:spPr bwMode="auto">
            <a:xfrm rot="452384">
              <a:off x="1908196" y="4952256"/>
              <a:ext cx="0" cy="168275"/>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 name="Line 10">
              <a:extLst>
                <a:ext uri="{FF2B5EF4-FFF2-40B4-BE49-F238E27FC236}">
                  <a16:creationId xmlns:a16="http://schemas.microsoft.com/office/drawing/2014/main" id="{BF932815-F9CC-4F90-A68D-B27F08761BFD}"/>
                </a:ext>
              </a:extLst>
            </p:cNvPr>
            <p:cNvSpPr>
              <a:spLocks noChangeShapeType="1"/>
            </p:cNvSpPr>
            <p:nvPr/>
          </p:nvSpPr>
          <p:spPr bwMode="auto">
            <a:xfrm rot="470470">
              <a:off x="2646384" y="5120530"/>
              <a:ext cx="0" cy="252412"/>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5" name="Line 11">
              <a:extLst>
                <a:ext uri="{FF2B5EF4-FFF2-40B4-BE49-F238E27FC236}">
                  <a16:creationId xmlns:a16="http://schemas.microsoft.com/office/drawing/2014/main" id="{E4739D2D-6434-4049-9815-B3CE9EC65B21}"/>
                </a:ext>
              </a:extLst>
            </p:cNvPr>
            <p:cNvSpPr>
              <a:spLocks noChangeShapeType="1"/>
            </p:cNvSpPr>
            <p:nvPr/>
          </p:nvSpPr>
          <p:spPr bwMode="auto">
            <a:xfrm flipH="1">
              <a:off x="2974997" y="5541217"/>
              <a:ext cx="574675" cy="0"/>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7" name="Line 13">
              <a:extLst>
                <a:ext uri="{FF2B5EF4-FFF2-40B4-BE49-F238E27FC236}">
                  <a16:creationId xmlns:a16="http://schemas.microsoft.com/office/drawing/2014/main" id="{326E76C1-9544-476F-8251-F0F661A0C874}"/>
                </a:ext>
              </a:extLst>
            </p:cNvPr>
            <p:cNvSpPr>
              <a:spLocks noChangeShapeType="1"/>
            </p:cNvSpPr>
            <p:nvPr/>
          </p:nvSpPr>
          <p:spPr bwMode="auto">
            <a:xfrm rot="461983">
              <a:off x="3549671" y="5120530"/>
              <a:ext cx="0" cy="588962"/>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8" name="Line 14">
              <a:extLst>
                <a:ext uri="{FF2B5EF4-FFF2-40B4-BE49-F238E27FC236}">
                  <a16:creationId xmlns:a16="http://schemas.microsoft.com/office/drawing/2014/main" id="{4762FBA5-CDFA-4D82-BFAA-1FB78A87058D}"/>
                </a:ext>
              </a:extLst>
            </p:cNvPr>
            <p:cNvSpPr>
              <a:spLocks noChangeShapeType="1"/>
            </p:cNvSpPr>
            <p:nvPr/>
          </p:nvSpPr>
          <p:spPr bwMode="auto">
            <a:xfrm rot="1106097" flipH="1">
              <a:off x="3549672" y="5288805"/>
              <a:ext cx="246063" cy="0"/>
            </a:xfrm>
            <a:prstGeom prst="line">
              <a:avLst/>
            </a:prstGeom>
            <a:noFill/>
            <a:ln w="3810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09743" name="AutoShape 15">
              <a:extLst>
                <a:ext uri="{FF2B5EF4-FFF2-40B4-BE49-F238E27FC236}">
                  <a16:creationId xmlns:a16="http://schemas.microsoft.com/office/drawing/2014/main" id="{AAF0212D-73A9-4615-A8F1-EEAA3F9025D8}"/>
                </a:ext>
              </a:extLst>
            </p:cNvPr>
            <p:cNvSpPr>
              <a:spLocks noChangeArrowheads="1"/>
            </p:cNvSpPr>
            <p:nvPr/>
          </p:nvSpPr>
          <p:spPr bwMode="auto">
            <a:xfrm rot="20167961">
              <a:off x="3368697" y="3990231"/>
              <a:ext cx="2303463" cy="574675"/>
            </a:xfrm>
            <a:prstGeom prst="leftArrow">
              <a:avLst>
                <a:gd name="adj1" fmla="val 50000"/>
                <a:gd name="adj2" fmla="val 100207"/>
              </a:avLst>
            </a:prstGeom>
            <a:solidFill>
              <a:srgbClr val="C0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eaLnBrk="1" fontAlgn="base" hangingPunct="1"/>
              <a:r>
                <a:rPr kumimoji="1" lang="en-US" altLang="zh-CN" sz="1200" dirty="0">
                  <a:solidFill>
                    <a:schemeClr val="bg1"/>
                  </a:solidFill>
                  <a:latin typeface="微软雅黑" panose="020B0503020204020204" pitchFamily="34" charset="-122"/>
                  <a:ea typeface="微软雅黑" panose="020B0503020204020204" pitchFamily="34" charset="-122"/>
                </a:rPr>
                <a:t>Who’s Gateway?</a:t>
              </a:r>
            </a:p>
          </p:txBody>
        </p:sp>
        <p:sp>
          <p:nvSpPr>
            <p:cNvPr id="1609744" name="AutoShape 16">
              <a:extLst>
                <a:ext uri="{FF2B5EF4-FFF2-40B4-BE49-F238E27FC236}">
                  <a16:creationId xmlns:a16="http://schemas.microsoft.com/office/drawing/2014/main" id="{A604C372-6179-45C7-9BA7-DE2B2369782A}"/>
                </a:ext>
              </a:extLst>
            </p:cNvPr>
            <p:cNvSpPr>
              <a:spLocks noChangeArrowheads="1"/>
            </p:cNvSpPr>
            <p:nvPr/>
          </p:nvSpPr>
          <p:spPr bwMode="auto">
            <a:xfrm rot="19823308">
              <a:off x="4232297" y="4349006"/>
              <a:ext cx="2016125" cy="504825"/>
            </a:xfrm>
            <a:prstGeom prst="rightArrow">
              <a:avLst>
                <a:gd name="adj1" fmla="val 50000"/>
                <a:gd name="adj2" fmla="val 99843"/>
              </a:avLst>
            </a:prstGeom>
            <a:solidFill>
              <a:srgbClr val="C0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cs typeface="华文细黑" panose="02010600040101010101" pitchFamily="2" charset="-122"/>
                </a:defRPr>
              </a:lvl9pPr>
            </a:lstStyle>
            <a:p>
              <a:pPr algn="ctr" eaLnBrk="1" fontAlgn="base" hangingPunct="1"/>
              <a:r>
                <a:rPr kumimoji="1" lang="en-US" altLang="zh-CN" sz="1200">
                  <a:solidFill>
                    <a:schemeClr val="bg1"/>
                  </a:solidFill>
                  <a:latin typeface="微软雅黑" panose="020B0503020204020204" pitchFamily="34" charset="-122"/>
                  <a:ea typeface="微软雅黑" panose="020B0503020204020204" pitchFamily="34" charset="-122"/>
                </a:rPr>
                <a:t>I’m nearest one.</a:t>
              </a:r>
            </a:p>
          </p:txBody>
        </p:sp>
      </p:grpSp>
      <p:graphicFrame>
        <p:nvGraphicFramePr>
          <p:cNvPr id="31" name="表格 30">
            <a:extLst>
              <a:ext uri="{FF2B5EF4-FFF2-40B4-BE49-F238E27FC236}">
                <a16:creationId xmlns:a16="http://schemas.microsoft.com/office/drawing/2014/main" id="{2EF3CF9A-A752-442F-9A57-54FFA8CE605D}"/>
              </a:ext>
            </a:extLst>
          </p:cNvPr>
          <p:cNvGraphicFramePr>
            <a:graphicFrameLocks noGrp="1"/>
          </p:cNvGraphicFramePr>
          <p:nvPr>
            <p:extLst>
              <p:ext uri="{D42A27DB-BD31-4B8C-83A1-F6EECF244321}">
                <p14:modId xmlns:p14="http://schemas.microsoft.com/office/powerpoint/2010/main" val="3434577639"/>
              </p:ext>
            </p:extLst>
          </p:nvPr>
        </p:nvGraphicFramePr>
        <p:xfrm>
          <a:off x="6119552" y="5243317"/>
          <a:ext cx="5328592" cy="30480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tblGrid>
              <a:tr h="2937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dirty="0">
                          <a:solidFill>
                            <a:schemeClr val="tx1"/>
                          </a:solidFill>
                          <a:latin typeface="微软雅黑" pitchFamily="34" charset="-122"/>
                          <a:ea typeface="微软雅黑" pitchFamily="34" charset="-122"/>
                        </a:rPr>
                        <a:t>Subnet</a:t>
                      </a:r>
                      <a:r>
                        <a:rPr lang="en-US" altLang="zh-CN" sz="1400" b="0" baseline="0" dirty="0">
                          <a:solidFill>
                            <a:schemeClr val="tx1"/>
                          </a:solidFill>
                          <a:latin typeface="微软雅黑" pitchFamily="34" charset="-122"/>
                          <a:ea typeface="微软雅黑" pitchFamily="34" charset="-122"/>
                        </a:rPr>
                        <a:t> </a:t>
                      </a:r>
                      <a:r>
                        <a:rPr lang="en-US" altLang="zh-CN" sz="1400" b="0" dirty="0">
                          <a:solidFill>
                            <a:schemeClr val="tx1"/>
                          </a:solidFill>
                          <a:latin typeface="微软雅黑" pitchFamily="34" charset="-122"/>
                          <a:ea typeface="微软雅黑" pitchFamily="34" charset="-122"/>
                        </a:rPr>
                        <a:t>prefix</a:t>
                      </a:r>
                      <a:endParaRPr lang="zh-CN" altLang="en-US" sz="14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latin typeface="微软雅黑" pitchFamily="34" charset="-122"/>
                          <a:ea typeface="微软雅黑" pitchFamily="34" charset="-122"/>
                          <a:cs typeface="+mn-cs"/>
                        </a:rPr>
                        <a:t>0</a:t>
                      </a:r>
                      <a:endParaRPr lang="zh-CN" altLang="en-US" sz="1400" b="0" kern="1200" dirty="0">
                        <a:solidFill>
                          <a:schemeClr val="tx1"/>
                        </a:solidFill>
                        <a:latin typeface="微软雅黑" pitchFamily="34" charset="-122"/>
                        <a:ea typeface="微软雅黑"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bl>
          </a:graphicData>
        </a:graphic>
      </p:graphicFrame>
      <p:cxnSp>
        <p:nvCxnSpPr>
          <p:cNvPr id="32" name="直接连接符 31">
            <a:extLst>
              <a:ext uri="{FF2B5EF4-FFF2-40B4-BE49-F238E27FC236}">
                <a16:creationId xmlns:a16="http://schemas.microsoft.com/office/drawing/2014/main" id="{2DE126B6-CF87-4D36-843A-99AF61FBD31D}"/>
              </a:ext>
            </a:extLst>
          </p:cNvPr>
          <p:cNvCxnSpPr/>
          <p:nvPr/>
        </p:nvCxnSpPr>
        <p:spPr bwMode="auto">
          <a:xfrm>
            <a:off x="8855856" y="4612013"/>
            <a:ext cx="0" cy="64807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48D03533-52E8-4F53-A67E-9C0A7FACE375}"/>
              </a:ext>
            </a:extLst>
          </p:cNvPr>
          <p:cNvCxnSpPr/>
          <p:nvPr/>
        </p:nvCxnSpPr>
        <p:spPr bwMode="auto">
          <a:xfrm>
            <a:off x="11448144" y="4595245"/>
            <a:ext cx="0" cy="64807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E54949E7-C89F-4ECD-B071-2A17520C80E9}"/>
              </a:ext>
            </a:extLst>
          </p:cNvPr>
          <p:cNvCxnSpPr/>
          <p:nvPr/>
        </p:nvCxnSpPr>
        <p:spPr bwMode="auto">
          <a:xfrm>
            <a:off x="6119552" y="4595245"/>
            <a:ext cx="0" cy="64807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84391B9D-92F8-4B8C-9D46-9FC7E65FEBA8}"/>
              </a:ext>
            </a:extLst>
          </p:cNvPr>
          <p:cNvCxnSpPr/>
          <p:nvPr/>
        </p:nvCxnSpPr>
        <p:spPr bwMode="auto">
          <a:xfrm>
            <a:off x="6119552" y="4955285"/>
            <a:ext cx="2736000"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6DB2B295-AD0E-484D-847B-F41CCDF18880}"/>
              </a:ext>
            </a:extLst>
          </p:cNvPr>
          <p:cNvCxnSpPr/>
          <p:nvPr/>
        </p:nvCxnSpPr>
        <p:spPr bwMode="auto">
          <a:xfrm>
            <a:off x="8855856" y="4955285"/>
            <a:ext cx="2592000"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7" name="矩形 36">
            <a:extLst>
              <a:ext uri="{FF2B5EF4-FFF2-40B4-BE49-F238E27FC236}">
                <a16:creationId xmlns:a16="http://schemas.microsoft.com/office/drawing/2014/main" id="{4EE665E7-257C-4C3D-A493-EDE6318DA675}"/>
              </a:ext>
            </a:extLst>
          </p:cNvPr>
          <p:cNvSpPr/>
          <p:nvPr/>
        </p:nvSpPr>
        <p:spPr bwMode="auto">
          <a:xfrm>
            <a:off x="7055656" y="4595245"/>
            <a:ext cx="864096"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200" dirty="0">
                <a:latin typeface="微软雅黑" pitchFamily="34" charset="-122"/>
                <a:ea typeface="微软雅黑" pitchFamily="34" charset="-122"/>
              </a:rPr>
              <a:t>N bit</a:t>
            </a:r>
            <a:endParaRPr lang="zh-CN" altLang="en-US" sz="1200" dirty="0">
              <a:latin typeface="微软雅黑" pitchFamily="34" charset="-122"/>
              <a:ea typeface="微软雅黑" pitchFamily="34" charset="-122"/>
            </a:endParaRPr>
          </a:p>
        </p:txBody>
      </p:sp>
      <p:sp>
        <p:nvSpPr>
          <p:cNvPr id="38" name="矩形 37">
            <a:extLst>
              <a:ext uri="{FF2B5EF4-FFF2-40B4-BE49-F238E27FC236}">
                <a16:creationId xmlns:a16="http://schemas.microsoft.com/office/drawing/2014/main" id="{1BC15949-2A90-4C91-9D36-0181379DB29B}"/>
              </a:ext>
            </a:extLst>
          </p:cNvPr>
          <p:cNvSpPr/>
          <p:nvPr/>
        </p:nvSpPr>
        <p:spPr bwMode="auto">
          <a:xfrm>
            <a:off x="9503928" y="4595245"/>
            <a:ext cx="1296144" cy="28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r>
              <a:rPr lang="en-US" altLang="zh-CN" sz="1200" dirty="0">
                <a:latin typeface="微软雅黑" pitchFamily="34" charset="-122"/>
                <a:ea typeface="微软雅黑" pitchFamily="34" charset="-122"/>
              </a:rPr>
              <a:t>128-N bit</a:t>
            </a:r>
            <a:endParaRPr lang="zh-CN" altLang="en-US" sz="1200" dirty="0">
              <a:latin typeface="微软雅黑" pitchFamily="34" charset="-122"/>
              <a:ea typeface="微软雅黑" pitchFamily="34" charset="-122"/>
            </a:endParaRPr>
          </a:p>
        </p:txBody>
      </p:sp>
      <p:pic>
        <p:nvPicPr>
          <p:cNvPr id="27" name="图片 26" descr="PC.png">
            <a:extLst>
              <a:ext uri="{FF2B5EF4-FFF2-40B4-BE49-F238E27FC236}">
                <a16:creationId xmlns:a16="http://schemas.microsoft.com/office/drawing/2014/main" id="{7174C75A-C751-4110-98B4-15FAAE207E5F}"/>
              </a:ext>
            </a:extLst>
          </p:cNvPr>
          <p:cNvPicPr>
            <a:picLocks noChangeAspect="1"/>
          </p:cNvPicPr>
          <p:nvPr/>
        </p:nvPicPr>
        <p:blipFill>
          <a:blip r:embed="rId5" cstate="print"/>
          <a:stretch>
            <a:fillRect/>
          </a:stretch>
        </p:blipFill>
        <p:spPr>
          <a:xfrm>
            <a:off x="10151856" y="1358272"/>
            <a:ext cx="703126" cy="540000"/>
          </a:xfrm>
          <a:prstGeom prst="rect">
            <a:avLst/>
          </a:prstGeom>
        </p:spPr>
      </p:pic>
      <p:pic>
        <p:nvPicPr>
          <p:cNvPr id="28" name="Picture 12" descr="E:\2016.01\1.12 扁平化图标\蓝色\AR-蓝色最新-40.png">
            <a:extLst>
              <a:ext uri="{FF2B5EF4-FFF2-40B4-BE49-F238E27FC236}">
                <a16:creationId xmlns:a16="http://schemas.microsoft.com/office/drawing/2014/main" id="{C0C2F0DC-2A3A-4E88-9224-2FF791613A5C}"/>
              </a:ext>
            </a:extLst>
          </p:cNvPr>
          <p:cNvPicPr>
            <a:picLocks noChangeAspect="1" noChangeArrowheads="1"/>
          </p:cNvPicPr>
          <p:nvPr/>
        </p:nvPicPr>
        <p:blipFill>
          <a:blip r:embed="rId6" cstate="print"/>
          <a:srcRect/>
          <a:stretch>
            <a:fillRect/>
          </a:stretch>
        </p:blipFill>
        <p:spPr bwMode="auto">
          <a:xfrm>
            <a:off x="8499483" y="3086777"/>
            <a:ext cx="528000" cy="432000"/>
          </a:xfrm>
          <a:prstGeom prst="rect">
            <a:avLst/>
          </a:prstGeom>
          <a:noFill/>
        </p:spPr>
      </p:pic>
      <p:pic>
        <p:nvPicPr>
          <p:cNvPr id="29" name="Picture 12" descr="E:\2016.01\1.12 扁平化图标\蓝色\AR-蓝色最新-40.png">
            <a:extLst>
              <a:ext uri="{FF2B5EF4-FFF2-40B4-BE49-F238E27FC236}">
                <a16:creationId xmlns:a16="http://schemas.microsoft.com/office/drawing/2014/main" id="{1FE4D390-6CA5-4683-B405-DBB993571B5C}"/>
              </a:ext>
            </a:extLst>
          </p:cNvPr>
          <p:cNvPicPr>
            <a:picLocks noChangeAspect="1" noChangeArrowheads="1"/>
          </p:cNvPicPr>
          <p:nvPr/>
        </p:nvPicPr>
        <p:blipFill>
          <a:blip r:embed="rId6" cstate="print"/>
          <a:srcRect/>
          <a:stretch>
            <a:fillRect/>
          </a:stretch>
        </p:blipFill>
        <p:spPr bwMode="auto">
          <a:xfrm>
            <a:off x="7260188" y="3160840"/>
            <a:ext cx="528000" cy="432000"/>
          </a:xfrm>
          <a:prstGeom prst="rect">
            <a:avLst/>
          </a:prstGeom>
          <a:noFill/>
        </p:spPr>
      </p:pic>
      <p:pic>
        <p:nvPicPr>
          <p:cNvPr id="30" name="Picture 12" descr="E:\2016.01\1.12 扁平化图标\蓝色\AR-蓝色最新-40.png">
            <a:extLst>
              <a:ext uri="{FF2B5EF4-FFF2-40B4-BE49-F238E27FC236}">
                <a16:creationId xmlns:a16="http://schemas.microsoft.com/office/drawing/2014/main" id="{F2AB0CF3-03C2-4DDD-B164-3E33F7A21466}"/>
              </a:ext>
            </a:extLst>
          </p:cNvPr>
          <p:cNvPicPr>
            <a:picLocks noChangeAspect="1" noChangeArrowheads="1"/>
          </p:cNvPicPr>
          <p:nvPr/>
        </p:nvPicPr>
        <p:blipFill>
          <a:blip r:embed="rId6" cstate="print"/>
          <a:srcRect/>
          <a:stretch>
            <a:fillRect/>
          </a:stretch>
        </p:blipFill>
        <p:spPr bwMode="auto">
          <a:xfrm>
            <a:off x="6576112" y="2456940"/>
            <a:ext cx="528000" cy="432000"/>
          </a:xfrm>
          <a:prstGeom prst="rect">
            <a:avLst/>
          </a:prstGeom>
          <a:noFill/>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dirty="0">
                <a:solidFill>
                  <a:schemeClr val="bg1">
                    <a:lumMod val="50000"/>
                  </a:schemeClr>
                </a:solidFill>
              </a:rPr>
              <a:t>IPv6</a:t>
            </a:r>
            <a:r>
              <a:rPr lang="zh-CN" altLang="en-US" dirty="0">
                <a:solidFill>
                  <a:schemeClr val="bg1">
                    <a:lumMod val="50000"/>
                  </a:schemeClr>
                </a:solidFill>
              </a:rPr>
              <a:t>产生的背景</a:t>
            </a:r>
            <a:endParaRPr lang="en-US" altLang="zh-CN" dirty="0">
              <a:solidFill>
                <a:schemeClr val="bg1">
                  <a:lumMod val="50000"/>
                </a:schemeClr>
              </a:solidFill>
            </a:endParaRPr>
          </a:p>
          <a:p>
            <a:r>
              <a:rPr lang="en-US" altLang="zh-CN" b="1" dirty="0"/>
              <a:t>IPv6</a:t>
            </a:r>
            <a:r>
              <a:rPr lang="zh-CN" altLang="en-US" b="1" dirty="0"/>
              <a:t>原理描述</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报文格式</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基础配置</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b="1" dirty="0"/>
              <a:t>IPv6</a:t>
            </a:r>
            <a:r>
              <a:rPr lang="zh-CN" altLang="en-US" b="1" dirty="0"/>
              <a:t>基础协议</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过渡技术</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配置命令</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备考建议</a:t>
            </a:r>
          </a:p>
          <a:p>
            <a:endParaRPr lang="zh-CN" altLang="en-US" dirty="0"/>
          </a:p>
        </p:txBody>
      </p:sp>
    </p:spTree>
    <p:extLst>
      <p:ext uri="{BB962C8B-B14F-4D97-AF65-F5344CB8AC3E}">
        <p14:creationId xmlns:p14="http://schemas.microsoft.com/office/powerpoint/2010/main" val="136835645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09941049-09DD-472B-9754-95A5BFFD6F0F}"/>
              </a:ext>
            </a:extLst>
          </p:cNvPr>
          <p:cNvSpPr>
            <a:spLocks noGrp="1"/>
          </p:cNvSpPr>
          <p:nvPr>
            <p:ph type="title"/>
          </p:nvPr>
        </p:nvSpPr>
        <p:spPr/>
        <p:txBody>
          <a:bodyPr/>
          <a:lstStyle/>
          <a:p>
            <a:r>
              <a:rPr lang="en-US" altLang="zh-CN"/>
              <a:t>ICMPv6</a:t>
            </a:r>
            <a:r>
              <a:rPr lang="zh-CN" altLang="en-US"/>
              <a:t>概述</a:t>
            </a:r>
            <a:endParaRPr lang="zh-CN" altLang="en-US" dirty="0"/>
          </a:p>
        </p:txBody>
      </p:sp>
      <p:sp>
        <p:nvSpPr>
          <p:cNvPr id="4" name="文本占位符 3">
            <a:extLst>
              <a:ext uri="{FF2B5EF4-FFF2-40B4-BE49-F238E27FC236}">
                <a16:creationId xmlns:a16="http://schemas.microsoft.com/office/drawing/2014/main" id="{BB6D157E-7F17-48E5-96B4-3BCFB18D0AB3}"/>
              </a:ext>
            </a:extLst>
          </p:cNvPr>
          <p:cNvSpPr>
            <a:spLocks noGrp="1"/>
          </p:cNvSpPr>
          <p:nvPr>
            <p:ph type="body" sz="quarter" idx="10"/>
          </p:nvPr>
        </p:nvSpPr>
        <p:spPr>
          <a:xfrm>
            <a:off x="912285" y="1233488"/>
            <a:ext cx="5718149" cy="4680000"/>
          </a:xfrm>
        </p:spPr>
        <p:txBody>
          <a:bodyPr/>
          <a:lstStyle/>
          <a:p>
            <a:r>
              <a:rPr lang="en-US" altLang="zh-CN" dirty="0"/>
              <a:t>ICMPv6</a:t>
            </a:r>
            <a:r>
              <a:rPr lang="zh-CN" altLang="en-US" dirty="0"/>
              <a:t>是</a:t>
            </a:r>
            <a:r>
              <a:rPr lang="en-US" altLang="zh-CN" dirty="0"/>
              <a:t>IPv6</a:t>
            </a:r>
            <a:r>
              <a:rPr lang="zh-CN" altLang="en-US" dirty="0"/>
              <a:t>的基础协议之一，用于向源节点传递报文转发的信息或者错误。</a:t>
            </a:r>
          </a:p>
          <a:p>
            <a:r>
              <a:rPr lang="zh-CN" altLang="en-US" dirty="0"/>
              <a:t>协议类型号（即</a:t>
            </a:r>
            <a:r>
              <a:rPr lang="en-US" altLang="zh-CN" dirty="0"/>
              <a:t>IPv6 Next Header</a:t>
            </a:r>
            <a:r>
              <a:rPr lang="zh-CN" altLang="en-US" dirty="0"/>
              <a:t>）为</a:t>
            </a:r>
            <a:r>
              <a:rPr lang="en-US" altLang="zh-CN" dirty="0"/>
              <a:t>58</a:t>
            </a:r>
            <a:r>
              <a:rPr lang="zh-CN" altLang="en-US" dirty="0"/>
              <a:t>。</a:t>
            </a:r>
            <a:endParaRPr lang="en-US" altLang="zh-CN" dirty="0"/>
          </a:p>
          <a:p>
            <a:r>
              <a:rPr lang="zh-CN" altLang="en-US" dirty="0"/>
              <a:t>在</a:t>
            </a:r>
            <a:r>
              <a:rPr lang="en-US" altLang="zh-CN" dirty="0"/>
              <a:t>IPv6</a:t>
            </a:r>
            <a:r>
              <a:rPr lang="zh-CN" altLang="en-US" dirty="0"/>
              <a:t>中，</a:t>
            </a:r>
            <a:r>
              <a:rPr lang="en-US" altLang="zh-CN" dirty="0"/>
              <a:t>ICMPv6</a:t>
            </a:r>
            <a:r>
              <a:rPr lang="zh-CN" altLang="en-US" dirty="0"/>
              <a:t>除了提供</a:t>
            </a:r>
            <a:r>
              <a:rPr lang="en-US" altLang="zh-CN" dirty="0"/>
              <a:t>ICMPv4</a:t>
            </a:r>
            <a:r>
              <a:rPr lang="zh-CN" altLang="en-US" dirty="0"/>
              <a:t>的对应功能之外，还有其它一些功能的基础，如邻居发现、无状态地址配置、重复地址检测、</a:t>
            </a:r>
            <a:r>
              <a:rPr lang="en-US" altLang="zh-CN" dirty="0"/>
              <a:t>PMTU</a:t>
            </a:r>
            <a:r>
              <a:rPr lang="zh-CN" altLang="en-US" dirty="0"/>
              <a:t>发现等。</a:t>
            </a:r>
            <a:endParaRPr lang="en-US" altLang="zh-CN" dirty="0"/>
          </a:p>
        </p:txBody>
      </p:sp>
      <p:graphicFrame>
        <p:nvGraphicFramePr>
          <p:cNvPr id="11" name="表格 3">
            <a:extLst>
              <a:ext uri="{FF2B5EF4-FFF2-40B4-BE49-F238E27FC236}">
                <a16:creationId xmlns:a16="http://schemas.microsoft.com/office/drawing/2014/main" id="{C331C78B-FC74-4B3D-A0F4-8732B2B03AA1}"/>
              </a:ext>
            </a:extLst>
          </p:cNvPr>
          <p:cNvGraphicFramePr>
            <a:graphicFrameLocks noGrp="1"/>
          </p:cNvGraphicFramePr>
          <p:nvPr>
            <p:extLst>
              <p:ext uri="{D42A27DB-BD31-4B8C-83A1-F6EECF244321}">
                <p14:modId xmlns:p14="http://schemas.microsoft.com/office/powerpoint/2010/main" val="2775044910"/>
              </p:ext>
            </p:extLst>
          </p:nvPr>
        </p:nvGraphicFramePr>
        <p:xfrm>
          <a:off x="7253726" y="1412776"/>
          <a:ext cx="4032448" cy="2474605"/>
        </p:xfrm>
        <a:graphic>
          <a:graphicData uri="http://schemas.openxmlformats.org/drawingml/2006/table">
            <a:tbl>
              <a:tblPr firstRow="1" bandRow="1">
                <a:tableStyleId>{2D5ABB26-0587-4C30-8999-92F81FD0307C}</a:tableStyleId>
              </a:tblPr>
              <a:tblGrid>
                <a:gridCol w="792088">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1080120">
                  <a:extLst>
                    <a:ext uri="{9D8B030D-6E8A-4147-A177-3AD203B41FA5}">
                      <a16:colId xmlns:a16="http://schemas.microsoft.com/office/drawing/2014/main" val="20004"/>
                    </a:ext>
                  </a:extLst>
                </a:gridCol>
              </a:tblGrid>
              <a:tr h="419819">
                <a:tc>
                  <a:txBody>
                    <a:bodyPr/>
                    <a:lstStyle/>
                    <a:p>
                      <a:r>
                        <a:rPr lang="en-US" altLang="zh-CN" sz="1400" dirty="0">
                          <a:latin typeface="微软雅黑" panose="020B0503020204020204" pitchFamily="34" charset="-122"/>
                          <a:ea typeface="微软雅黑" panose="020B0503020204020204" pitchFamily="34" charset="-122"/>
                          <a:cs typeface="Arial" pitchFamily="34" charset="0"/>
                        </a:rPr>
                        <a:t>Version</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altLang="zh-CN" sz="1400">
                          <a:latin typeface="微软雅黑" panose="020B0503020204020204" pitchFamily="34" charset="-122"/>
                          <a:ea typeface="微软雅黑" panose="020B0503020204020204" pitchFamily="34" charset="-122"/>
                          <a:cs typeface="Arial" pitchFamily="34" charset="0"/>
                        </a:rPr>
                        <a:t>Traffic</a:t>
                      </a:r>
                      <a:r>
                        <a:rPr lang="en-US" altLang="zh-CN" sz="1400" baseline="0">
                          <a:latin typeface="微软雅黑" panose="020B0503020204020204" pitchFamily="34" charset="-122"/>
                          <a:ea typeface="微软雅黑" panose="020B0503020204020204" pitchFamily="34" charset="-122"/>
                          <a:cs typeface="Arial" pitchFamily="34" charset="0"/>
                        </a:rPr>
                        <a:t> Class</a:t>
                      </a:r>
                      <a:endParaRPr lang="zh-CN" altLang="en-US" sz="140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3">
                  <a:txBody>
                    <a:bodyPr/>
                    <a:lstStyle/>
                    <a:p>
                      <a:r>
                        <a:rPr lang="en-US" altLang="zh-CN" sz="1400" dirty="0">
                          <a:latin typeface="微软雅黑" panose="020B0503020204020204" pitchFamily="34" charset="-122"/>
                          <a:ea typeface="微软雅黑" panose="020B0503020204020204" pitchFamily="34" charset="-122"/>
                          <a:cs typeface="Arial" pitchFamily="34" charset="0"/>
                        </a:rPr>
                        <a:t>Flow Label</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sz="1400">
                        <a:latin typeface="Arial" pitchFamily="34" charset="0"/>
                        <a:cs typeface="Arial" pitchFamily="34" charset="0"/>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extLst>
                  <a:ext uri="{0D108BD9-81ED-4DB2-BD59-A6C34878D82A}">
                    <a16:rowId xmlns:a16="http://schemas.microsoft.com/office/drawing/2014/main" val="10000"/>
                  </a:ext>
                </a:extLst>
              </a:tr>
              <a:tr h="586597">
                <a:tc gridSpan="3">
                  <a:txBody>
                    <a:bodyPr/>
                    <a:lstStyle/>
                    <a:p>
                      <a:r>
                        <a:rPr lang="en-US" altLang="zh-CN" sz="1400" dirty="0">
                          <a:latin typeface="微软雅黑" panose="020B0503020204020204" pitchFamily="34" charset="-122"/>
                          <a:ea typeface="微软雅黑" panose="020B0503020204020204" pitchFamily="34" charset="-122"/>
                          <a:cs typeface="Arial" pitchFamily="34" charset="0"/>
                        </a:rPr>
                        <a:t>Payload Length</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a:txBody>
                    <a:bodyPr/>
                    <a:lstStyle/>
                    <a:p>
                      <a:r>
                        <a:rPr lang="en-US" altLang="zh-CN" sz="1400" dirty="0">
                          <a:latin typeface="微软雅黑" panose="020B0503020204020204" pitchFamily="34" charset="-122"/>
                          <a:ea typeface="微软雅黑" panose="020B0503020204020204" pitchFamily="34" charset="-122"/>
                          <a:cs typeface="Arial" pitchFamily="34" charset="0"/>
                        </a:rPr>
                        <a:t>Next Header</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r>
                        <a:rPr lang="en-US" altLang="zh-CN" sz="1400">
                          <a:latin typeface="微软雅黑" panose="020B0503020204020204" pitchFamily="34" charset="-122"/>
                          <a:ea typeface="微软雅黑" panose="020B0503020204020204" pitchFamily="34" charset="-122"/>
                          <a:cs typeface="Arial" pitchFamily="34" charset="0"/>
                        </a:rPr>
                        <a:t>Hop Limit</a:t>
                      </a:r>
                      <a:endParaRPr lang="zh-CN" altLang="en-US" sz="1400">
                        <a:latin typeface="微软雅黑" panose="020B0503020204020204" pitchFamily="34" charset="-122"/>
                        <a:ea typeface="微软雅黑" panose="020B0503020204020204" pitchFamily="34" charset="-122"/>
                        <a:cs typeface="Arial"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649768">
                <a:tc gridSpan="5">
                  <a:txBody>
                    <a:bodyPr/>
                    <a:lstStyle/>
                    <a:p>
                      <a:pPr algn="ctr"/>
                      <a:r>
                        <a:rPr lang="en-US" altLang="zh-CN" sz="1400" dirty="0">
                          <a:latin typeface="微软雅黑" panose="020B0503020204020204" pitchFamily="34" charset="-122"/>
                          <a:ea typeface="微软雅黑" panose="020B0503020204020204" pitchFamily="34" charset="-122"/>
                          <a:cs typeface="Arial" pitchFamily="34" charset="0"/>
                        </a:rPr>
                        <a:t>Source address</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720080">
                <a:tc gridSpan="5">
                  <a:txBody>
                    <a:bodyPr/>
                    <a:lstStyle/>
                    <a:p>
                      <a:pPr algn="ctr"/>
                      <a:r>
                        <a:rPr lang="en-US" altLang="zh-CN" sz="1400" dirty="0">
                          <a:latin typeface="微软雅黑" panose="020B0503020204020204" pitchFamily="34" charset="-122"/>
                          <a:ea typeface="微软雅黑" panose="020B0503020204020204" pitchFamily="34" charset="-122"/>
                          <a:cs typeface="Arial" pitchFamily="34" charset="0"/>
                        </a:rPr>
                        <a:t>Destination Address</a:t>
                      </a:r>
                      <a:endParaRPr lang="zh-CN" altLang="en-US" sz="1400" dirty="0">
                        <a:latin typeface="微软雅黑" panose="020B0503020204020204" pitchFamily="34" charset="-122"/>
                        <a:ea typeface="微软雅黑" panose="020B0503020204020204" pitchFamily="34" charset="-122"/>
                        <a:cs typeface="Arial"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13" name="任意多边形 5">
            <a:extLst>
              <a:ext uri="{FF2B5EF4-FFF2-40B4-BE49-F238E27FC236}">
                <a16:creationId xmlns:a16="http://schemas.microsoft.com/office/drawing/2014/main" id="{B45BB416-29B4-4B33-9D82-968F4D802F70}"/>
              </a:ext>
            </a:extLst>
          </p:cNvPr>
          <p:cNvSpPr/>
          <p:nvPr/>
        </p:nvSpPr>
        <p:spPr>
          <a:xfrm>
            <a:off x="7751861" y="2519832"/>
            <a:ext cx="1972491" cy="1645920"/>
          </a:xfrm>
          <a:custGeom>
            <a:avLst/>
            <a:gdLst>
              <a:gd name="connsiteX0" fmla="*/ 1972491 w 1972491"/>
              <a:gd name="connsiteY0" fmla="*/ 0 h 1645920"/>
              <a:gd name="connsiteX1" fmla="*/ 1972491 w 1972491"/>
              <a:gd name="connsiteY1" fmla="*/ 457200 h 1645920"/>
              <a:gd name="connsiteX2" fmla="*/ 0 w 1972491"/>
              <a:gd name="connsiteY2" fmla="*/ 457200 h 1645920"/>
              <a:gd name="connsiteX3" fmla="*/ 0 w 1972491"/>
              <a:gd name="connsiteY3" fmla="*/ 1645920 h 1645920"/>
            </a:gdLst>
            <a:ahLst/>
            <a:cxnLst>
              <a:cxn ang="0">
                <a:pos x="connsiteX0" y="connsiteY0"/>
              </a:cxn>
              <a:cxn ang="0">
                <a:pos x="connsiteX1" y="connsiteY1"/>
              </a:cxn>
              <a:cxn ang="0">
                <a:pos x="connsiteX2" y="connsiteY2"/>
              </a:cxn>
              <a:cxn ang="0">
                <a:pos x="connsiteX3" y="connsiteY3"/>
              </a:cxn>
            </a:cxnLst>
            <a:rect l="l" t="t" r="r" b="b"/>
            <a:pathLst>
              <a:path w="1972491" h="1645920">
                <a:moveTo>
                  <a:pt x="1972491" y="0"/>
                </a:moveTo>
                <a:lnTo>
                  <a:pt x="1972491" y="457200"/>
                </a:lnTo>
                <a:lnTo>
                  <a:pt x="0" y="457200"/>
                </a:lnTo>
                <a:lnTo>
                  <a:pt x="0" y="1645920"/>
                </a:lnTo>
              </a:path>
            </a:pathLst>
          </a:cu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4" name="矩形 12">
            <a:extLst>
              <a:ext uri="{FF2B5EF4-FFF2-40B4-BE49-F238E27FC236}">
                <a16:creationId xmlns:a16="http://schemas.microsoft.com/office/drawing/2014/main" id="{AC8BE9F1-C028-48D0-A32D-7365EE6AF0F9}"/>
              </a:ext>
            </a:extLst>
          </p:cNvPr>
          <p:cNvSpPr/>
          <p:nvPr/>
        </p:nvSpPr>
        <p:spPr>
          <a:xfrm>
            <a:off x="9480376" y="1658527"/>
            <a:ext cx="1685077" cy="307777"/>
          </a:xfrm>
          <a:prstGeom prst="rect">
            <a:avLst/>
          </a:prstGeom>
        </p:spPr>
        <p:txBody>
          <a:bodyPr wrap="none">
            <a:spAutoFit/>
          </a:bodyPr>
          <a:lstStyle/>
          <a:p>
            <a:r>
              <a:rPr lang="en-US" altLang="zh-CN" sz="1400" b="1" dirty="0">
                <a:solidFill>
                  <a:srgbClr val="C00000"/>
                </a:solidFill>
                <a:latin typeface="微软雅黑" panose="020B0503020204020204" pitchFamily="34" charset="-122"/>
                <a:ea typeface="微软雅黑" panose="020B0503020204020204" pitchFamily="34" charset="-122"/>
                <a:cs typeface="Arial" pitchFamily="34" charset="0"/>
              </a:rPr>
              <a:t>Next Header=58</a:t>
            </a:r>
            <a:endParaRPr lang="zh-CN" altLang="en-US" sz="1400" b="1" dirty="0">
              <a:solidFill>
                <a:srgbClr val="C00000"/>
              </a:solidFill>
              <a:latin typeface="微软雅黑" panose="020B0503020204020204" pitchFamily="34" charset="-122"/>
              <a:ea typeface="微软雅黑" panose="020B0503020204020204" pitchFamily="34" charset="-122"/>
              <a:cs typeface="Arial" pitchFamily="34" charset="0"/>
            </a:endParaRPr>
          </a:p>
        </p:txBody>
      </p:sp>
      <p:sp>
        <p:nvSpPr>
          <p:cNvPr id="19" name="任意多边形 30">
            <a:extLst>
              <a:ext uri="{FF2B5EF4-FFF2-40B4-BE49-F238E27FC236}">
                <a16:creationId xmlns:a16="http://schemas.microsoft.com/office/drawing/2014/main" id="{FA7C6CA8-C7BA-4982-976D-FDC00E1EFF81}"/>
              </a:ext>
            </a:extLst>
          </p:cNvPr>
          <p:cNvSpPr/>
          <p:nvPr/>
        </p:nvSpPr>
        <p:spPr bwMode="auto">
          <a:xfrm rot="10800000">
            <a:off x="5462034" y="5915636"/>
            <a:ext cx="1168400" cy="419100"/>
          </a:xfrm>
          <a:custGeom>
            <a:avLst/>
            <a:gdLst>
              <a:gd name="connsiteX0" fmla="*/ 0 w 1168400"/>
              <a:gd name="connsiteY0" fmla="*/ 419100 h 419100"/>
              <a:gd name="connsiteX1" fmla="*/ 1168400 w 1168400"/>
              <a:gd name="connsiteY1" fmla="*/ 419100 h 419100"/>
              <a:gd name="connsiteX2" fmla="*/ 1168400 w 1168400"/>
              <a:gd name="connsiteY2" fmla="*/ 0 h 419100"/>
            </a:gdLst>
            <a:ahLst/>
            <a:cxnLst>
              <a:cxn ang="0">
                <a:pos x="connsiteX0" y="connsiteY0"/>
              </a:cxn>
              <a:cxn ang="0">
                <a:pos x="connsiteX1" y="connsiteY1"/>
              </a:cxn>
              <a:cxn ang="0">
                <a:pos x="connsiteX2" y="connsiteY2"/>
              </a:cxn>
            </a:cxnLst>
            <a:rect l="l" t="t" r="r" b="b"/>
            <a:pathLst>
              <a:path w="1168400" h="419100">
                <a:moveTo>
                  <a:pt x="0" y="419100"/>
                </a:moveTo>
                <a:lnTo>
                  <a:pt x="1168400" y="419100"/>
                </a:lnTo>
                <a:lnTo>
                  <a:pt x="1168400" y="0"/>
                </a:lnTo>
              </a:path>
            </a:pathLst>
          </a:cu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aphicFrame>
        <p:nvGraphicFramePr>
          <p:cNvPr id="20" name="表格 19">
            <a:extLst>
              <a:ext uri="{FF2B5EF4-FFF2-40B4-BE49-F238E27FC236}">
                <a16:creationId xmlns:a16="http://schemas.microsoft.com/office/drawing/2014/main" id="{519E0DCE-6102-477A-904F-585D966895C4}"/>
              </a:ext>
            </a:extLst>
          </p:cNvPr>
          <p:cNvGraphicFramePr>
            <a:graphicFrameLocks noGrp="1"/>
          </p:cNvGraphicFramePr>
          <p:nvPr>
            <p:extLst>
              <p:ext uri="{D42A27DB-BD31-4B8C-83A1-F6EECF244321}">
                <p14:modId xmlns:p14="http://schemas.microsoft.com/office/powerpoint/2010/main" val="1217093289"/>
              </p:ext>
            </p:extLst>
          </p:nvPr>
        </p:nvGraphicFramePr>
        <p:xfrm>
          <a:off x="7253726" y="4307500"/>
          <a:ext cx="4032448" cy="74168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tblGrid>
              <a:tr h="370840">
                <a:tc>
                  <a:txBody>
                    <a:bodyPr/>
                    <a:lstStyle/>
                    <a:p>
                      <a:pPr algn="ctr"/>
                      <a:r>
                        <a:rPr lang="en-US" altLang="zh-CN" sz="1400" b="0" dirty="0">
                          <a:solidFill>
                            <a:schemeClr val="tx1"/>
                          </a:solidFill>
                          <a:latin typeface="微软雅黑" pitchFamily="34" charset="-122"/>
                          <a:ea typeface="微软雅黑" pitchFamily="34" charset="-122"/>
                        </a:rPr>
                        <a:t>Type</a:t>
                      </a:r>
                      <a:endParaRPr lang="zh-CN" altLang="en-US" sz="1400" b="0" dirty="0">
                        <a:solidFill>
                          <a:schemeClr val="tx1"/>
                        </a:solidFill>
                        <a:latin typeface="微软雅黑" pitchFamily="34" charset="-122"/>
                        <a:ea typeface="微软雅黑"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400" b="0" dirty="0">
                          <a:solidFill>
                            <a:schemeClr val="tx1"/>
                          </a:solidFill>
                          <a:latin typeface="微软雅黑" pitchFamily="34" charset="-122"/>
                          <a:ea typeface="微软雅黑" pitchFamily="34" charset="-122"/>
                        </a:rPr>
                        <a:t>Code </a:t>
                      </a:r>
                      <a:endParaRPr lang="zh-CN" altLang="en-US" sz="14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1400" b="0" dirty="0">
                          <a:solidFill>
                            <a:schemeClr val="tx1"/>
                          </a:solidFill>
                          <a:latin typeface="微软雅黑" pitchFamily="34" charset="-122"/>
                          <a:ea typeface="微软雅黑" pitchFamily="34" charset="-122"/>
                        </a:rPr>
                        <a:t>Checksum </a:t>
                      </a:r>
                      <a:endParaRPr lang="zh-CN" altLang="en-US" sz="14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70840">
                <a:tc gridSpan="3">
                  <a:txBody>
                    <a:bodyPr/>
                    <a:lstStyle/>
                    <a:p>
                      <a:pPr algn="ctr"/>
                      <a:r>
                        <a:rPr lang="en-US" altLang="zh-CN" sz="1400" b="0" dirty="0">
                          <a:solidFill>
                            <a:schemeClr val="tx1"/>
                          </a:solidFill>
                          <a:latin typeface="微软雅黑" pitchFamily="34" charset="-122"/>
                          <a:ea typeface="微软雅黑" pitchFamily="34" charset="-122"/>
                        </a:rPr>
                        <a:t>ICMPv6 Data</a:t>
                      </a:r>
                      <a:endParaRPr lang="zh-CN" altLang="en-US" sz="1400" b="0" dirty="0">
                        <a:solidFill>
                          <a:schemeClr val="tx1"/>
                        </a:solidFill>
                        <a:latin typeface="微软雅黑" pitchFamily="34" charset="-122"/>
                        <a:ea typeface="微软雅黑"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bl>
          </a:graphicData>
        </a:graphic>
      </p:graphicFrame>
      <p:sp>
        <p:nvSpPr>
          <p:cNvPr id="22" name="文本框 21">
            <a:extLst>
              <a:ext uri="{FF2B5EF4-FFF2-40B4-BE49-F238E27FC236}">
                <a16:creationId xmlns:a16="http://schemas.microsoft.com/office/drawing/2014/main" id="{1E9FA3A1-C176-4AC0-8838-F82B524343E1}"/>
              </a:ext>
            </a:extLst>
          </p:cNvPr>
          <p:cNvSpPr txBox="1"/>
          <p:nvPr/>
        </p:nvSpPr>
        <p:spPr bwMode="auto">
          <a:xfrm>
            <a:off x="7896200" y="3933056"/>
            <a:ext cx="1260140" cy="316392"/>
          </a:xfrm>
          <a:prstGeom prst="rect">
            <a:avLst/>
          </a:prstGeom>
          <a:solidFill>
            <a:srgbClr val="CCECFF"/>
          </a:solidFill>
          <a:ln w="9525">
            <a:noFill/>
            <a:miter lim="800000"/>
            <a:headEnd/>
            <a:tailEnd/>
          </a:ln>
        </p:spPr>
        <p:txBody>
          <a:bodyPr wrap="square" lIns="99980" tIns="49986" rIns="99980" bIns="49986" rtlCol="0">
            <a:spAutoFit/>
          </a:bodyPr>
          <a:lstStyle/>
          <a:p>
            <a:pPr algn="ctr" defTabSz="1001649" eaLnBrk="0" hangingPunct="0"/>
            <a:r>
              <a:rPr lang="en-US" altLang="zh-CN" sz="1400" dirty="0">
                <a:solidFill>
                  <a:srgbClr val="000000"/>
                </a:solidFill>
                <a:latin typeface="微软雅黑" panose="020B0503020204020204" pitchFamily="34" charset="-122"/>
                <a:ea typeface="微软雅黑" panose="020B0503020204020204" pitchFamily="34" charset="-122"/>
                <a:cs typeface="Arial" pitchFamily="34" charset="0"/>
              </a:rPr>
              <a:t>ICMPv6</a:t>
            </a:r>
            <a:r>
              <a:rPr lang="zh-CN" altLang="en-US" sz="1400" dirty="0">
                <a:solidFill>
                  <a:srgbClr val="000000"/>
                </a:solidFill>
                <a:latin typeface="微软雅黑" panose="020B0503020204020204" pitchFamily="34" charset="-122"/>
                <a:ea typeface="微软雅黑" panose="020B0503020204020204" pitchFamily="34" charset="-122"/>
                <a:cs typeface="Arial" pitchFamily="34" charset="0"/>
              </a:rPr>
              <a:t>报头</a:t>
            </a:r>
          </a:p>
        </p:txBody>
      </p:sp>
    </p:spTree>
    <p:extLst>
      <p:ext uri="{BB962C8B-B14F-4D97-AF65-F5344CB8AC3E}">
        <p14:creationId xmlns:p14="http://schemas.microsoft.com/office/powerpoint/2010/main" val="361657974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0EA891-AE9F-49B6-8C17-2582F04271AF}"/>
              </a:ext>
            </a:extLst>
          </p:cNvPr>
          <p:cNvSpPr>
            <a:spLocks noGrp="1"/>
          </p:cNvSpPr>
          <p:nvPr>
            <p:ph type="body" sz="quarter" idx="10"/>
          </p:nvPr>
        </p:nvSpPr>
        <p:spPr/>
        <p:txBody>
          <a:bodyPr/>
          <a:lstStyle/>
          <a:p>
            <a:r>
              <a:rPr lang="zh-CN" altLang="en-US" dirty="0">
                <a:ea typeface="微软雅黑" panose="020B0503020204020204" pitchFamily="34" charset="-122"/>
              </a:rPr>
              <a:t>众所周知，</a:t>
            </a:r>
            <a:r>
              <a:rPr lang="en-US" altLang="zh-CN" dirty="0">
                <a:ea typeface="微软雅黑" panose="020B0503020204020204" pitchFamily="34" charset="-122"/>
              </a:rPr>
              <a:t>IPv4</a:t>
            </a:r>
            <a:r>
              <a:rPr lang="zh-CN" altLang="en-US" dirty="0">
                <a:ea typeface="微软雅黑" panose="020B0503020204020204" pitchFamily="34" charset="-122"/>
              </a:rPr>
              <a:t>地址资源紧张限制了</a:t>
            </a:r>
            <a:r>
              <a:rPr lang="en-US" altLang="zh-CN" dirty="0">
                <a:ea typeface="微软雅黑" panose="020B0503020204020204" pitchFamily="34" charset="-122"/>
              </a:rPr>
              <a:t>IP</a:t>
            </a:r>
            <a:r>
              <a:rPr lang="zh-CN" altLang="en-US" dirty="0">
                <a:ea typeface="微软雅黑" panose="020B0503020204020204" pitchFamily="34" charset="-122"/>
              </a:rPr>
              <a:t>技术的进一步发展。我们迫切需要一种能够代替</a:t>
            </a:r>
            <a:r>
              <a:rPr lang="en-US" altLang="zh-CN" dirty="0">
                <a:ea typeface="微软雅黑" panose="020B0503020204020204" pitchFamily="34" charset="-122"/>
              </a:rPr>
              <a:t>IPv4</a:t>
            </a:r>
            <a:r>
              <a:rPr lang="zh-CN" altLang="en-US" dirty="0">
                <a:ea typeface="微软雅黑" panose="020B0503020204020204" pitchFamily="34" charset="-122"/>
              </a:rPr>
              <a:t>的技术，在满足</a:t>
            </a:r>
            <a:r>
              <a:rPr lang="en-US" altLang="zh-CN" dirty="0">
                <a:ea typeface="微软雅黑" panose="020B0503020204020204" pitchFamily="34" charset="-122"/>
              </a:rPr>
              <a:t>IPv4</a:t>
            </a:r>
            <a:r>
              <a:rPr lang="zh-CN" altLang="en-US" dirty="0">
                <a:ea typeface="微软雅黑" panose="020B0503020204020204" pitchFamily="34" charset="-122"/>
              </a:rPr>
              <a:t>功能的前提下，还能满足未来产业对于</a:t>
            </a:r>
            <a:r>
              <a:rPr lang="en-US" altLang="zh-CN" dirty="0">
                <a:ea typeface="微软雅黑" panose="020B0503020204020204" pitchFamily="34" charset="-122"/>
              </a:rPr>
              <a:t>IP</a:t>
            </a:r>
            <a:r>
              <a:rPr lang="zh-CN" altLang="en-US" dirty="0">
                <a:ea typeface="微软雅黑" panose="020B0503020204020204" pitchFamily="34" charset="-122"/>
              </a:rPr>
              <a:t>地址的需求。</a:t>
            </a:r>
            <a:r>
              <a:rPr lang="en-US" altLang="zh-CN" dirty="0">
                <a:ea typeface="微软雅黑" panose="020B0503020204020204" pitchFamily="34" charset="-122"/>
              </a:rPr>
              <a:t>IPv6</a:t>
            </a:r>
            <a:r>
              <a:rPr lang="zh-CN" altLang="en-US" dirty="0">
                <a:ea typeface="微软雅黑" panose="020B0503020204020204" pitchFamily="34" charset="-122"/>
              </a:rPr>
              <a:t>能从根本上解决这个问题，各行各业，从政府到市场对下一代互联网技术的迫切需求，推动了</a:t>
            </a:r>
            <a:r>
              <a:rPr lang="en-US" altLang="zh-CN" dirty="0">
                <a:ea typeface="微软雅黑" panose="020B0503020204020204" pitchFamily="34" charset="-122"/>
              </a:rPr>
              <a:t>IPv6</a:t>
            </a:r>
            <a:r>
              <a:rPr lang="zh-CN" altLang="en-US" dirty="0">
                <a:ea typeface="微软雅黑" panose="020B0503020204020204" pitchFamily="34" charset="-122"/>
              </a:rPr>
              <a:t>技术的出现与发展。</a:t>
            </a:r>
            <a:endParaRPr lang="en-US" altLang="zh-CN" dirty="0">
              <a:ea typeface="微软雅黑" panose="020B0503020204020204" pitchFamily="34" charset="-122"/>
            </a:endParaRPr>
          </a:p>
          <a:p>
            <a:r>
              <a:rPr lang="zh-CN" altLang="en-US" dirty="0">
                <a:ea typeface="微软雅黑" panose="020B0503020204020204" pitchFamily="34" charset="-122"/>
              </a:rPr>
              <a:t>本课程将重点介绍</a:t>
            </a:r>
            <a:r>
              <a:rPr lang="en-US" altLang="zh-CN" dirty="0">
                <a:ea typeface="微软雅黑" panose="020B0503020204020204" pitchFamily="34" charset="-122"/>
              </a:rPr>
              <a:t>IPv6</a:t>
            </a:r>
            <a:r>
              <a:rPr lang="zh-CN" altLang="en-US" dirty="0">
                <a:ea typeface="微软雅黑" panose="020B0503020204020204" pitchFamily="34" charset="-122"/>
              </a:rPr>
              <a:t>的基础知识，包括</a:t>
            </a:r>
            <a:r>
              <a:rPr lang="en-US" altLang="zh-CN" dirty="0">
                <a:ea typeface="微软雅黑" panose="020B0503020204020204" pitchFamily="34" charset="-122"/>
              </a:rPr>
              <a:t>IPv6</a:t>
            </a:r>
            <a:r>
              <a:rPr lang="zh-CN" altLang="en-US" dirty="0">
                <a:ea typeface="微软雅黑" panose="020B0503020204020204" pitchFamily="34" charset="-122"/>
              </a:rPr>
              <a:t>出现的背景、报文格式</a:t>
            </a:r>
            <a:r>
              <a:rPr lang="zh-CN" altLang="en-US" dirty="0"/>
              <a:t>、</a:t>
            </a:r>
            <a:r>
              <a:rPr lang="zh-CN" altLang="en-US" dirty="0">
                <a:ea typeface="微软雅黑" panose="020B0503020204020204" pitchFamily="34" charset="-122"/>
              </a:rPr>
              <a:t>地址分类、基础协议以及过渡技术等内容。</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a:t>ICMPv6</a:t>
            </a:r>
            <a:endParaRPr lang="zh-CN" altLang="en-US"/>
          </a:p>
        </p:txBody>
      </p:sp>
      <p:graphicFrame>
        <p:nvGraphicFramePr>
          <p:cNvPr id="3" name="表格 3"/>
          <p:cNvGraphicFramePr>
            <a:graphicFrameLocks noGrp="1"/>
          </p:cNvGraphicFramePr>
          <p:nvPr>
            <p:extLst>
              <p:ext uri="{D42A27DB-BD31-4B8C-83A1-F6EECF244321}">
                <p14:modId xmlns:p14="http://schemas.microsoft.com/office/powerpoint/2010/main" val="104712079"/>
              </p:ext>
            </p:extLst>
          </p:nvPr>
        </p:nvGraphicFramePr>
        <p:xfrm>
          <a:off x="2027548" y="1376772"/>
          <a:ext cx="8190910" cy="4724400"/>
        </p:xfrm>
        <a:graphic>
          <a:graphicData uri="http://schemas.openxmlformats.org/drawingml/2006/table">
            <a:tbl>
              <a:tblPr firstRow="1" firstCol="1" lastRow="1" lastCol="1" bandRow="1" bandCol="1">
                <a:tableStyleId>{2D5ABB26-0587-4C30-8999-92F81FD0307C}</a:tableStyleId>
              </a:tblPr>
              <a:tblGrid>
                <a:gridCol w="1212901">
                  <a:extLst>
                    <a:ext uri="{9D8B030D-6E8A-4147-A177-3AD203B41FA5}">
                      <a16:colId xmlns:a16="http://schemas.microsoft.com/office/drawing/2014/main" val="20000"/>
                    </a:ext>
                  </a:extLst>
                </a:gridCol>
                <a:gridCol w="817706">
                  <a:extLst>
                    <a:ext uri="{9D8B030D-6E8A-4147-A177-3AD203B41FA5}">
                      <a16:colId xmlns:a16="http://schemas.microsoft.com/office/drawing/2014/main" val="20001"/>
                    </a:ext>
                  </a:extLst>
                </a:gridCol>
                <a:gridCol w="1930840">
                  <a:extLst>
                    <a:ext uri="{9D8B030D-6E8A-4147-A177-3AD203B41FA5}">
                      <a16:colId xmlns:a16="http://schemas.microsoft.com/office/drawing/2014/main" val="20002"/>
                    </a:ext>
                  </a:extLst>
                </a:gridCol>
                <a:gridCol w="4229463">
                  <a:extLst>
                    <a:ext uri="{9D8B030D-6E8A-4147-A177-3AD203B41FA5}">
                      <a16:colId xmlns:a16="http://schemas.microsoft.com/office/drawing/2014/main" val="20003"/>
                    </a:ext>
                  </a:extLst>
                </a:gridCol>
              </a:tblGrid>
              <a:tr h="313749">
                <a:tc>
                  <a:txBody>
                    <a:bodyPr/>
                    <a:lstStyle/>
                    <a:p>
                      <a:pPr algn="ctr">
                        <a:lnSpc>
                          <a:spcPct val="100000"/>
                        </a:lnSpc>
                        <a:spcAft>
                          <a:spcPts val="0"/>
                        </a:spcAft>
                      </a:pPr>
                      <a:r>
                        <a:rPr lang="zh-CN" sz="1800" b="1" kern="100" dirty="0">
                          <a:effectLst/>
                          <a:latin typeface="微软雅黑" panose="020B0503020204020204" pitchFamily="34" charset="-122"/>
                          <a:ea typeface="微软雅黑" panose="020B0503020204020204" pitchFamily="34" charset="-122"/>
                        </a:rPr>
                        <a:t>消息类型 </a:t>
                      </a:r>
                      <a:endParaRPr lang="zh-CN" sz="1800" b="1" kern="100" dirty="0">
                        <a:effectLst/>
                        <a:latin typeface="微软雅黑" panose="020B0503020204020204" pitchFamily="34" charset="-122"/>
                        <a:ea typeface="微软雅黑" panose="020B0503020204020204" pitchFamily="34" charset="-122"/>
                        <a:cs typeface="Times New Roman"/>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pPr>
                      <a:r>
                        <a:rPr lang="en-US" sz="1800" b="1" kern="100" dirty="0">
                          <a:effectLst/>
                          <a:latin typeface="微软雅黑" panose="020B0503020204020204" pitchFamily="34" charset="-122"/>
                          <a:ea typeface="微软雅黑" panose="020B0503020204020204" pitchFamily="34" charset="-122"/>
                        </a:rPr>
                        <a:t>TYPE</a:t>
                      </a:r>
                      <a:endParaRPr lang="zh-CN" sz="1800" b="1" kern="100" dirty="0">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pPr>
                      <a:r>
                        <a:rPr lang="zh-CN" sz="1800" b="1" kern="100" dirty="0">
                          <a:effectLst/>
                          <a:latin typeface="微软雅黑" panose="020B0503020204020204" pitchFamily="34" charset="-122"/>
                          <a:ea typeface="微软雅黑" panose="020B0503020204020204" pitchFamily="34" charset="-122"/>
                        </a:rPr>
                        <a:t>名称</a:t>
                      </a:r>
                      <a:endParaRPr lang="zh-CN" sz="1800" b="1" kern="100" dirty="0">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00000"/>
                        </a:lnSpc>
                        <a:spcAft>
                          <a:spcPts val="0"/>
                        </a:spcAft>
                      </a:pPr>
                      <a:r>
                        <a:rPr lang="en-US" sz="1800" b="1" kern="100" dirty="0">
                          <a:effectLst/>
                          <a:latin typeface="微软雅黑" panose="020B0503020204020204" pitchFamily="34" charset="-122"/>
                          <a:ea typeface="微软雅黑" panose="020B0503020204020204" pitchFamily="34" charset="-122"/>
                        </a:rPr>
                        <a:t>CODE</a:t>
                      </a:r>
                      <a:endParaRPr lang="zh-CN" sz="1800" b="1" kern="100" dirty="0">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13749">
                <a:tc rowSpan="11">
                  <a:txBody>
                    <a:bodyPr/>
                    <a:lstStyle/>
                    <a:p>
                      <a:pPr marL="72000" algn="just" defTabSz="914400" rtl="0" eaLnBrk="1" latinLnBrk="0" hangingPunct="1">
                        <a:lnSpc>
                          <a:spcPct val="100000"/>
                        </a:lnSpc>
                        <a:spcAft>
                          <a:spcPts val="0"/>
                        </a:spcAft>
                      </a:pPr>
                      <a:r>
                        <a:rPr lang="zh-CN" altLang="en-US" sz="1600" kern="100" dirty="0">
                          <a:effectLst/>
                          <a:latin typeface="微软雅黑" panose="020B0503020204020204" pitchFamily="34" charset="-122"/>
                          <a:ea typeface="微软雅黑" panose="020B0503020204020204" pitchFamily="34" charset="-122"/>
                        </a:rPr>
                        <a:t>差错消息</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72000" algn="just" defTabSz="914400" rtl="0" eaLnBrk="1" latinLnBrk="0" hangingPunct="1">
                        <a:lnSpc>
                          <a:spcPct val="100000"/>
                        </a:lnSpc>
                        <a:spcAft>
                          <a:spcPts val="0"/>
                        </a:spcAft>
                      </a:pPr>
                      <a:r>
                        <a:rPr lang="zh-CN" altLang="en-US" sz="1600" kern="100" dirty="0">
                          <a:effectLst/>
                          <a:latin typeface="微软雅黑" panose="020B0503020204020204" pitchFamily="34" charset="-122"/>
                          <a:ea typeface="微软雅黑" panose="020B0503020204020204" pitchFamily="34" charset="-122"/>
                        </a:rPr>
                        <a:t>目的不可达</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 </a:t>
                      </a:r>
                      <a:r>
                        <a:rPr lang="zh-CN" altLang="en-US" sz="1600" kern="100" dirty="0">
                          <a:effectLst/>
                          <a:latin typeface="微软雅黑" panose="020B0503020204020204" pitchFamily="34" charset="-122"/>
                          <a:ea typeface="微软雅黑" panose="020B0503020204020204" pitchFamily="34" charset="-122"/>
                        </a:rPr>
                        <a:t>无路由</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 </a:t>
                      </a:r>
                      <a:r>
                        <a:rPr lang="zh-CN" altLang="en-US" sz="1600" kern="100" dirty="0">
                          <a:effectLst/>
                          <a:latin typeface="微软雅黑" panose="020B0503020204020204" pitchFamily="34" charset="-122"/>
                          <a:ea typeface="微软雅黑" panose="020B0503020204020204" pitchFamily="34" charset="-122"/>
                        </a:rPr>
                        <a:t>因管理原因禁止访问</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2 </a:t>
                      </a:r>
                      <a:r>
                        <a:rPr lang="zh-CN" altLang="en-US" sz="1600" kern="100" dirty="0">
                          <a:effectLst/>
                          <a:latin typeface="微软雅黑" panose="020B0503020204020204" pitchFamily="34" charset="-122"/>
                          <a:ea typeface="微软雅黑" panose="020B0503020204020204" pitchFamily="34" charset="-122"/>
                        </a:rPr>
                        <a:t>未指定</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3 </a:t>
                      </a:r>
                      <a:r>
                        <a:rPr lang="zh-CN" altLang="en-US" sz="1600" kern="100" dirty="0">
                          <a:effectLst/>
                          <a:latin typeface="微软雅黑" panose="020B0503020204020204" pitchFamily="34" charset="-122"/>
                          <a:ea typeface="微软雅黑" panose="020B0503020204020204" pitchFamily="34" charset="-122"/>
                        </a:rPr>
                        <a:t>地址不可达</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4 </a:t>
                      </a:r>
                      <a:r>
                        <a:rPr lang="zh-CN" altLang="en-US" sz="1600" kern="100" dirty="0">
                          <a:effectLst/>
                          <a:latin typeface="微软雅黑" panose="020B0503020204020204" pitchFamily="34" charset="-122"/>
                          <a:ea typeface="微软雅黑" panose="020B0503020204020204" pitchFamily="34" charset="-122"/>
                        </a:rPr>
                        <a:t>端口不可达</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13749">
                <a:tc vMerge="1">
                  <a:txBody>
                    <a:bodyPr/>
                    <a:lstStyle/>
                    <a:p>
                      <a:endParaRPr lang="zh-CN" altLang="en-US"/>
                    </a:p>
                  </a:txBody>
                  <a:tcPr/>
                </a:tc>
                <a:tc>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2</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zh-CN" altLang="en-US" sz="1600" kern="100" dirty="0">
                          <a:effectLst/>
                          <a:latin typeface="微软雅黑" panose="020B0503020204020204" pitchFamily="34" charset="-122"/>
                          <a:ea typeface="微软雅黑" panose="020B0503020204020204" pitchFamily="34" charset="-122"/>
                        </a:rPr>
                        <a:t>数据包过长</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13749">
                <a:tc vMerge="1">
                  <a:txBody>
                    <a:bodyPr/>
                    <a:lstStyle/>
                    <a:p>
                      <a:endParaRPr lang="zh-CN" altLang="en-US"/>
                    </a:p>
                  </a:txBody>
                  <a:tcPr/>
                </a:tc>
                <a:tc rowSpan="2">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3</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72000" algn="just" defTabSz="914400" rtl="0" eaLnBrk="1" latinLnBrk="0" hangingPunct="1">
                        <a:lnSpc>
                          <a:spcPct val="100000"/>
                        </a:lnSpc>
                        <a:spcAft>
                          <a:spcPts val="0"/>
                        </a:spcAft>
                      </a:pPr>
                      <a:r>
                        <a:rPr lang="zh-CN" altLang="en-US" sz="1600" kern="100" dirty="0">
                          <a:effectLst/>
                          <a:latin typeface="微软雅黑" panose="020B0503020204020204" pitchFamily="34" charset="-122"/>
                          <a:ea typeface="微软雅黑" panose="020B0503020204020204" pitchFamily="34" charset="-122"/>
                        </a:rPr>
                        <a:t>超时</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 </a:t>
                      </a:r>
                      <a:r>
                        <a:rPr lang="zh-CN" altLang="en-US" sz="1600" kern="100" dirty="0">
                          <a:effectLst/>
                          <a:latin typeface="微软雅黑" panose="020B0503020204020204" pitchFamily="34" charset="-122"/>
                          <a:ea typeface="微软雅黑" panose="020B0503020204020204" pitchFamily="34" charset="-122"/>
                        </a:rPr>
                        <a:t>跳数到</a:t>
                      </a:r>
                      <a:r>
                        <a:rPr lang="en-US" sz="1600" kern="100" dirty="0">
                          <a:effectLst/>
                          <a:latin typeface="微软雅黑" panose="020B0503020204020204" pitchFamily="34" charset="-122"/>
                          <a:ea typeface="微软雅黑" panose="020B0503020204020204" pitchFamily="34" charset="-122"/>
                        </a:rPr>
                        <a:t>0</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 </a:t>
                      </a:r>
                      <a:r>
                        <a:rPr lang="zh-CN" altLang="en-US" sz="1600" kern="100" dirty="0">
                          <a:effectLst/>
                          <a:latin typeface="微软雅黑" panose="020B0503020204020204" pitchFamily="34" charset="-122"/>
                          <a:ea typeface="微软雅黑" panose="020B0503020204020204" pitchFamily="34" charset="-122"/>
                        </a:rPr>
                        <a:t>分片重组超时</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13749">
                <a:tc vMerge="1">
                  <a:txBody>
                    <a:bodyPr/>
                    <a:lstStyle/>
                    <a:p>
                      <a:endParaRPr lang="zh-CN" altLang="en-US"/>
                    </a:p>
                  </a:txBody>
                  <a:tcPr/>
                </a:tc>
                <a:tc rowSpan="3">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4</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72000" algn="just" defTabSz="914400" rtl="0" eaLnBrk="1" latinLnBrk="0" hangingPunct="1">
                        <a:lnSpc>
                          <a:spcPct val="100000"/>
                        </a:lnSpc>
                        <a:spcAft>
                          <a:spcPts val="0"/>
                        </a:spcAft>
                      </a:pPr>
                      <a:r>
                        <a:rPr lang="zh-CN" altLang="en-US" sz="1600" kern="100">
                          <a:effectLst/>
                          <a:latin typeface="微软雅黑" panose="020B0503020204020204" pitchFamily="34" charset="-122"/>
                          <a:ea typeface="微软雅黑" panose="020B0503020204020204" pitchFamily="34" charset="-122"/>
                        </a:rPr>
                        <a:t>参数错误</a:t>
                      </a:r>
                      <a:endParaRPr lang="zh-CN" altLang="en-US" sz="1600" kern="10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 </a:t>
                      </a:r>
                      <a:r>
                        <a:rPr lang="zh-CN" altLang="en-US" sz="1600" kern="100" dirty="0">
                          <a:effectLst/>
                          <a:latin typeface="微软雅黑" panose="020B0503020204020204" pitchFamily="34" charset="-122"/>
                          <a:ea typeface="微软雅黑" panose="020B0503020204020204" pitchFamily="34" charset="-122"/>
                        </a:rPr>
                        <a:t>错误的包头字段</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 </a:t>
                      </a:r>
                      <a:r>
                        <a:rPr lang="zh-CN" altLang="en-US" sz="1600" kern="100" dirty="0">
                          <a:effectLst/>
                          <a:latin typeface="微软雅黑" panose="020B0503020204020204" pitchFamily="34" charset="-122"/>
                          <a:ea typeface="微软雅黑" panose="020B0503020204020204" pitchFamily="34" charset="-122"/>
                        </a:rPr>
                        <a:t>无法识别的下一包头类型</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1374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2 </a:t>
                      </a:r>
                      <a:r>
                        <a:rPr lang="zh-CN" altLang="en-US" sz="1600" kern="100" dirty="0">
                          <a:effectLst/>
                          <a:latin typeface="微软雅黑" panose="020B0503020204020204" pitchFamily="34" charset="-122"/>
                          <a:ea typeface="微软雅黑" panose="020B0503020204020204" pitchFamily="34" charset="-122"/>
                        </a:rPr>
                        <a:t>无法识别的</a:t>
                      </a:r>
                      <a:r>
                        <a:rPr lang="en-US" sz="1600" kern="100" dirty="0">
                          <a:effectLst/>
                          <a:latin typeface="微软雅黑" panose="020B0503020204020204" pitchFamily="34" charset="-122"/>
                          <a:ea typeface="微软雅黑" panose="020B0503020204020204" pitchFamily="34" charset="-122"/>
                        </a:rPr>
                        <a:t>ipv6</a:t>
                      </a:r>
                      <a:r>
                        <a:rPr lang="zh-CN" altLang="en-US" sz="1600" kern="100" dirty="0">
                          <a:effectLst/>
                          <a:latin typeface="微软雅黑" panose="020B0503020204020204" pitchFamily="34" charset="-122"/>
                          <a:ea typeface="微软雅黑" panose="020B0503020204020204" pitchFamily="34" charset="-122"/>
                        </a:rPr>
                        <a:t>选项</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13749">
                <a:tc rowSpan="2">
                  <a:txBody>
                    <a:bodyPr/>
                    <a:lstStyle/>
                    <a:p>
                      <a:pPr marL="72000" algn="just" defTabSz="914400" rtl="0" eaLnBrk="1" latinLnBrk="0" hangingPunct="1">
                        <a:lnSpc>
                          <a:spcPct val="100000"/>
                        </a:lnSpc>
                        <a:spcAft>
                          <a:spcPts val="0"/>
                        </a:spcAft>
                      </a:pPr>
                      <a:r>
                        <a:rPr lang="zh-CN" altLang="en-US" sz="1600" kern="100">
                          <a:effectLst/>
                          <a:latin typeface="微软雅黑" panose="020B0503020204020204" pitchFamily="34" charset="-122"/>
                          <a:ea typeface="微软雅黑" panose="020B0503020204020204" pitchFamily="34" charset="-122"/>
                        </a:rPr>
                        <a:t>信息消息</a:t>
                      </a:r>
                      <a:endParaRPr lang="zh-CN" altLang="en-US" sz="1600" kern="10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128</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Echo request</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13749">
                <a:tc vMerge="1">
                  <a:txBody>
                    <a:bodyPr/>
                    <a:lstStyle/>
                    <a:p>
                      <a:endParaRPr lang="zh-CN" altLang="en-US"/>
                    </a:p>
                  </a:txBody>
                  <a:tcPr/>
                </a:tc>
                <a:tc>
                  <a:txBody>
                    <a:bodyPr/>
                    <a:lstStyle/>
                    <a:p>
                      <a:pPr marL="72000" algn="ctr"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129</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a:effectLst/>
                          <a:latin typeface="微软雅黑" panose="020B0503020204020204" pitchFamily="34" charset="-122"/>
                          <a:ea typeface="微软雅黑" panose="020B0503020204020204" pitchFamily="34" charset="-122"/>
                        </a:rPr>
                        <a:t>Echo reply</a:t>
                      </a:r>
                      <a:endParaRPr lang="zh-CN" altLang="en-US" sz="1600" kern="10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72000" algn="just" defTabSz="914400" rtl="0" eaLnBrk="1" latinLnBrk="0" hangingPunct="1">
                        <a:lnSpc>
                          <a:spcPct val="100000"/>
                        </a:lnSpc>
                        <a:spcAft>
                          <a:spcPts val="0"/>
                        </a:spcAft>
                      </a:pPr>
                      <a:r>
                        <a:rPr lang="en-US" sz="1600" kern="100" dirty="0">
                          <a:effectLst/>
                          <a:latin typeface="微软雅黑" panose="020B0503020204020204" pitchFamily="34" charset="-122"/>
                          <a:ea typeface="微软雅黑" panose="020B0503020204020204" pitchFamily="34" charset="-122"/>
                        </a:rPr>
                        <a:t>0</a:t>
                      </a:r>
                      <a:endParaRPr lang="zh-CN" altLang="en-US" sz="1600" kern="100" dirty="0">
                        <a:solidFill>
                          <a:schemeClr val="tx1"/>
                        </a:solidFill>
                        <a:effectLst/>
                        <a:latin typeface="微软雅黑" panose="020B0503020204020204" pitchFamily="34" charset="-122"/>
                        <a:ea typeface="微软雅黑" panose="020B0503020204020204" pitchFamily="34" charset="-122"/>
                        <a:cs typeface="Times New Roman"/>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6424099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25970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5E7CD82-B1F3-46F0-929F-58E6D2130A00}"/>
              </a:ext>
            </a:extLst>
          </p:cNvPr>
          <p:cNvSpPr>
            <a:spLocks noGrp="1"/>
          </p:cNvSpPr>
          <p:nvPr>
            <p:ph type="title"/>
          </p:nvPr>
        </p:nvSpPr>
        <p:spPr/>
        <p:txBody>
          <a:bodyPr/>
          <a:lstStyle/>
          <a:p>
            <a:r>
              <a:rPr lang="en-US" altLang="en-US"/>
              <a:t>IPv6</a:t>
            </a:r>
            <a:r>
              <a:rPr lang="zh-CN" altLang="en-US"/>
              <a:t>邻居发现</a:t>
            </a:r>
            <a:r>
              <a:rPr lang="en-US" altLang="en-US"/>
              <a:t>协议 </a:t>
            </a:r>
            <a:r>
              <a:rPr lang="en-US" altLang="zh-CN"/>
              <a:t>- NDP</a:t>
            </a:r>
            <a:r>
              <a:rPr lang="zh-CN" altLang="en-US"/>
              <a:t>概述</a:t>
            </a:r>
            <a:endParaRPr lang="zh-CN" altLang="en-US" dirty="0"/>
          </a:p>
        </p:txBody>
      </p:sp>
      <p:sp>
        <p:nvSpPr>
          <p:cNvPr id="4" name="文本占位符 3">
            <a:extLst>
              <a:ext uri="{FF2B5EF4-FFF2-40B4-BE49-F238E27FC236}">
                <a16:creationId xmlns:a16="http://schemas.microsoft.com/office/drawing/2014/main" id="{69E6AE54-61A4-4C0F-9469-F7527FA54472}"/>
              </a:ext>
            </a:extLst>
          </p:cNvPr>
          <p:cNvSpPr>
            <a:spLocks noGrp="1"/>
          </p:cNvSpPr>
          <p:nvPr>
            <p:ph type="body" sz="quarter" idx="10"/>
          </p:nvPr>
        </p:nvSpPr>
        <p:spPr/>
        <p:txBody>
          <a:bodyPr/>
          <a:lstStyle/>
          <a:p>
            <a:r>
              <a:rPr lang="en-US" altLang="zh-CN" sz="2000" dirty="0"/>
              <a:t>NDP</a:t>
            </a:r>
            <a:r>
              <a:rPr lang="zh-CN" altLang="en-US" sz="2000" dirty="0"/>
              <a:t>（</a:t>
            </a:r>
            <a:r>
              <a:rPr lang="en-US" altLang="zh-CN" sz="2000" dirty="0"/>
              <a:t>Neighbor Discovery Protocol</a:t>
            </a:r>
            <a:r>
              <a:rPr lang="zh-CN" altLang="en-US" sz="2000" dirty="0"/>
              <a:t>，邻居发现协议）在</a:t>
            </a:r>
            <a:r>
              <a:rPr lang="en-US" altLang="zh-CN" sz="2000" dirty="0"/>
              <a:t>RFC2462</a:t>
            </a:r>
            <a:r>
              <a:rPr lang="zh-CN" altLang="en-US" sz="2000" dirty="0"/>
              <a:t>及</a:t>
            </a:r>
            <a:r>
              <a:rPr lang="en-US" altLang="zh-CN" sz="2000" dirty="0"/>
              <a:t>RFC4861</a:t>
            </a:r>
            <a:r>
              <a:rPr lang="zh-CN" altLang="en-US" sz="2000" dirty="0"/>
              <a:t>中定义。</a:t>
            </a:r>
            <a:r>
              <a:rPr lang="en-US" altLang="zh-CN" sz="2000" dirty="0"/>
              <a:t>NDP</a:t>
            </a:r>
            <a:r>
              <a:rPr lang="zh-CN" altLang="en-US" sz="2000" dirty="0"/>
              <a:t>实现了</a:t>
            </a:r>
            <a:r>
              <a:rPr lang="en-US" altLang="zh-CN" sz="2000" dirty="0"/>
              <a:t>IPv6</a:t>
            </a:r>
            <a:r>
              <a:rPr lang="zh-CN" altLang="en-US" sz="2000" dirty="0"/>
              <a:t>中诸多重要机制，如下图所示：</a:t>
            </a:r>
          </a:p>
        </p:txBody>
      </p:sp>
      <p:graphicFrame>
        <p:nvGraphicFramePr>
          <p:cNvPr id="9" name="图示 8">
            <a:extLst>
              <a:ext uri="{FF2B5EF4-FFF2-40B4-BE49-F238E27FC236}">
                <a16:creationId xmlns:a16="http://schemas.microsoft.com/office/drawing/2014/main" id="{7E4886C5-3CEB-4E50-8EFC-556F8E661437}"/>
              </a:ext>
            </a:extLst>
          </p:cNvPr>
          <p:cNvGraphicFramePr/>
          <p:nvPr>
            <p:extLst>
              <p:ext uri="{D42A27DB-BD31-4B8C-83A1-F6EECF244321}">
                <p14:modId xmlns:p14="http://schemas.microsoft.com/office/powerpoint/2010/main" val="4075415216"/>
              </p:ext>
            </p:extLst>
          </p:nvPr>
        </p:nvGraphicFramePr>
        <p:xfrm>
          <a:off x="-240704" y="2132856"/>
          <a:ext cx="6912768" cy="4113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a:extLst>
              <a:ext uri="{FF2B5EF4-FFF2-40B4-BE49-F238E27FC236}">
                <a16:creationId xmlns:a16="http://schemas.microsoft.com/office/drawing/2014/main" id="{BAF7D34D-F04F-4886-B0E9-0037A2C0C6D1}"/>
              </a:ext>
            </a:extLst>
          </p:cNvPr>
          <p:cNvSpPr txBox="1"/>
          <p:nvPr/>
        </p:nvSpPr>
        <p:spPr bwMode="auto">
          <a:xfrm>
            <a:off x="4727847" y="2204864"/>
            <a:ext cx="5724477"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发现链路上的路由器，获得路由器通告的信息。</a:t>
            </a:r>
          </a:p>
        </p:txBody>
      </p:sp>
      <p:sp>
        <p:nvSpPr>
          <p:cNvPr id="11" name="文本框 10">
            <a:extLst>
              <a:ext uri="{FF2B5EF4-FFF2-40B4-BE49-F238E27FC236}">
                <a16:creationId xmlns:a16="http://schemas.microsoft.com/office/drawing/2014/main" id="{F4369BA3-A988-465C-9F1C-8A0E76023A82}"/>
              </a:ext>
            </a:extLst>
          </p:cNvPr>
          <p:cNvSpPr txBox="1"/>
          <p:nvPr/>
        </p:nvSpPr>
        <p:spPr bwMode="auto">
          <a:xfrm>
            <a:off x="4727848" y="2807673"/>
            <a:ext cx="5724476"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通过路由器通告的地址前缀，终端自动生成</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IPv6</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地址。</a:t>
            </a:r>
          </a:p>
        </p:txBody>
      </p:sp>
      <p:sp>
        <p:nvSpPr>
          <p:cNvPr id="12" name="文本框 11">
            <a:extLst>
              <a:ext uri="{FF2B5EF4-FFF2-40B4-BE49-F238E27FC236}">
                <a16:creationId xmlns:a16="http://schemas.microsoft.com/office/drawing/2014/main" id="{9D4F4A45-9155-4980-BF85-DEB6D1FE999A}"/>
              </a:ext>
            </a:extLst>
          </p:cNvPr>
          <p:cNvSpPr txBox="1"/>
          <p:nvPr/>
        </p:nvSpPr>
        <p:spPr bwMode="auto">
          <a:xfrm>
            <a:off x="4736957" y="3410482"/>
            <a:ext cx="5715131"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获得地址后，进行地址重复检测，确保地址不存在冲突。</a:t>
            </a:r>
          </a:p>
        </p:txBody>
      </p:sp>
      <p:sp>
        <p:nvSpPr>
          <p:cNvPr id="13" name="文本框 12">
            <a:extLst>
              <a:ext uri="{FF2B5EF4-FFF2-40B4-BE49-F238E27FC236}">
                <a16:creationId xmlns:a16="http://schemas.microsoft.com/office/drawing/2014/main" id="{1146DF59-AD8A-4735-88D7-73DC6276F3DA}"/>
              </a:ext>
            </a:extLst>
          </p:cNvPr>
          <p:cNvSpPr txBox="1"/>
          <p:nvPr/>
        </p:nvSpPr>
        <p:spPr bwMode="auto">
          <a:xfrm>
            <a:off x="4721710" y="4013291"/>
            <a:ext cx="5730774"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请求目的网络地址对应的数据链路层地址，类似</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IPv4</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的</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ARP</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a:t>
            </a:r>
          </a:p>
        </p:txBody>
      </p:sp>
      <p:sp>
        <p:nvSpPr>
          <p:cNvPr id="14" name="文本框 13">
            <a:extLst>
              <a:ext uri="{FF2B5EF4-FFF2-40B4-BE49-F238E27FC236}">
                <a16:creationId xmlns:a16="http://schemas.microsoft.com/office/drawing/2014/main" id="{100007E6-8251-421E-AD7B-A47FBBE02EB0}"/>
              </a:ext>
            </a:extLst>
          </p:cNvPr>
          <p:cNvSpPr txBox="1"/>
          <p:nvPr/>
        </p:nvSpPr>
        <p:spPr bwMode="auto">
          <a:xfrm>
            <a:off x="4721709" y="4616100"/>
            <a:ext cx="5724475"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通过</a:t>
            </a:r>
            <a:r>
              <a:rPr lang="en-US" altLang="zh-CN"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NDP</a:t>
            </a:r>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发现链路上的邻居并跟踪邻居状态。</a:t>
            </a:r>
          </a:p>
        </p:txBody>
      </p:sp>
      <p:sp>
        <p:nvSpPr>
          <p:cNvPr id="15" name="文本框 14">
            <a:extLst>
              <a:ext uri="{FF2B5EF4-FFF2-40B4-BE49-F238E27FC236}">
                <a16:creationId xmlns:a16="http://schemas.microsoft.com/office/drawing/2014/main" id="{505EAE58-BEC2-41E7-A62E-405D3A2984A9}"/>
              </a:ext>
            </a:extLst>
          </p:cNvPr>
          <p:cNvSpPr txBox="1"/>
          <p:nvPr/>
        </p:nvSpPr>
        <p:spPr bwMode="auto">
          <a:xfrm>
            <a:off x="4737104" y="5218909"/>
            <a:ext cx="5714982"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路由器对所通告的地址前缀进行灵活设置实现网络重编址。</a:t>
            </a:r>
          </a:p>
        </p:txBody>
      </p:sp>
      <p:sp>
        <p:nvSpPr>
          <p:cNvPr id="16" name="文本框 15">
            <a:extLst>
              <a:ext uri="{FF2B5EF4-FFF2-40B4-BE49-F238E27FC236}">
                <a16:creationId xmlns:a16="http://schemas.microsoft.com/office/drawing/2014/main" id="{3FA6DA6A-5723-4D8F-9455-025A38E62F2B}"/>
              </a:ext>
            </a:extLst>
          </p:cNvPr>
          <p:cNvSpPr txBox="1"/>
          <p:nvPr/>
        </p:nvSpPr>
        <p:spPr bwMode="auto">
          <a:xfrm>
            <a:off x="4736957" y="5821718"/>
            <a:ext cx="5708833" cy="347170"/>
          </a:xfrm>
          <a:prstGeom prst="rect">
            <a:avLst/>
          </a:prstGeom>
          <a:noFill/>
          <a:ln w="9525">
            <a:solidFill>
              <a:schemeClr val="bg1">
                <a:lumMod val="65000"/>
              </a:schemeClr>
            </a:solidFill>
            <a:miter lim="800000"/>
            <a:headEnd/>
            <a:tailEnd/>
          </a:ln>
        </p:spPr>
        <p:txBody>
          <a:bodyPr wrap="square" lIns="99980" tIns="49986" rIns="99980" bIns="49986" rtlCol="0" anchor="ctr" anchorCtr="0">
            <a:spAutoFit/>
          </a:bodyPr>
          <a:lstStyle/>
          <a:p>
            <a:pPr defTabSz="1001649" eaLnBrk="0" hangingPunct="0"/>
            <a:r>
              <a:rPr lang="zh-CN" altLang="en-US" sz="1600"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告知其他设备，到达目标网络的更优下一跳。</a:t>
            </a:r>
          </a:p>
        </p:txBody>
      </p:sp>
    </p:spTree>
    <p:extLst>
      <p:ext uri="{BB962C8B-B14F-4D97-AF65-F5344CB8AC3E}">
        <p14:creationId xmlns:p14="http://schemas.microsoft.com/office/powerpoint/2010/main" val="386934823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8042A-183D-42C9-9E60-8DEB3CAC9581}"/>
              </a:ext>
            </a:extLst>
          </p:cNvPr>
          <p:cNvSpPr>
            <a:spLocks noGrp="1"/>
          </p:cNvSpPr>
          <p:nvPr>
            <p:ph type="title"/>
          </p:nvPr>
        </p:nvSpPr>
        <p:spPr/>
        <p:txBody>
          <a:bodyPr/>
          <a:lstStyle/>
          <a:p>
            <a:r>
              <a:rPr lang="en-US" altLang="zh-CN"/>
              <a:t>NDP</a:t>
            </a:r>
            <a:r>
              <a:rPr lang="zh-CN" altLang="en-US"/>
              <a:t>使用</a:t>
            </a:r>
            <a:r>
              <a:rPr lang="en-US" altLang="zh-CN"/>
              <a:t>ICMPv6</a:t>
            </a:r>
            <a:r>
              <a:rPr lang="zh-CN" altLang="en-US"/>
              <a:t>的相关报文</a:t>
            </a:r>
            <a:endParaRPr lang="zh-CN" altLang="en-US" dirty="0"/>
          </a:p>
        </p:txBody>
      </p:sp>
      <p:sp>
        <p:nvSpPr>
          <p:cNvPr id="12" name="文本占位符 11">
            <a:extLst>
              <a:ext uri="{FF2B5EF4-FFF2-40B4-BE49-F238E27FC236}">
                <a16:creationId xmlns:a16="http://schemas.microsoft.com/office/drawing/2014/main" id="{2C045413-404A-4392-9471-A74A771CDF61}"/>
              </a:ext>
            </a:extLst>
          </p:cNvPr>
          <p:cNvSpPr>
            <a:spLocks noGrp="1"/>
          </p:cNvSpPr>
          <p:nvPr>
            <p:ph type="body" sz="quarter" idx="10"/>
          </p:nvPr>
        </p:nvSpPr>
        <p:spPr>
          <a:xfrm>
            <a:off x="912285" y="4329100"/>
            <a:ext cx="10560048" cy="2052650"/>
          </a:xfrm>
        </p:spPr>
        <p:txBody>
          <a:bodyPr/>
          <a:lstStyle/>
          <a:p>
            <a:r>
              <a:rPr lang="en-US" altLang="zh-CN" sz="2000" dirty="0"/>
              <a:t>RS</a:t>
            </a:r>
            <a:r>
              <a:rPr lang="zh-CN" altLang="en-US" sz="2000" dirty="0"/>
              <a:t>（</a:t>
            </a:r>
            <a:r>
              <a:rPr lang="en-US" altLang="zh-CN" sz="2000" dirty="0"/>
              <a:t>Router Solicitation</a:t>
            </a:r>
            <a:r>
              <a:rPr lang="zh-CN" altLang="en-US" sz="2000" dirty="0"/>
              <a:t>）：路由器请求报文</a:t>
            </a:r>
            <a:endParaRPr lang="en-US" altLang="zh-CN" sz="2000" dirty="0"/>
          </a:p>
          <a:p>
            <a:r>
              <a:rPr lang="en-US" altLang="zh-CN" sz="2000" dirty="0"/>
              <a:t>RA</a:t>
            </a:r>
            <a:r>
              <a:rPr lang="zh-CN" altLang="en-US" sz="2000" dirty="0"/>
              <a:t>（</a:t>
            </a:r>
            <a:r>
              <a:rPr lang="en-US" altLang="zh-CN" sz="2000" dirty="0"/>
              <a:t>Router Advertisement</a:t>
            </a:r>
            <a:r>
              <a:rPr lang="zh-CN" altLang="en-US" sz="2000" dirty="0"/>
              <a:t>）：路由器通告报文</a:t>
            </a:r>
            <a:endParaRPr lang="en-US" altLang="zh-CN" sz="2000" dirty="0"/>
          </a:p>
          <a:p>
            <a:r>
              <a:rPr lang="en-US" altLang="zh-CN" sz="2000" dirty="0"/>
              <a:t>NS</a:t>
            </a:r>
            <a:r>
              <a:rPr lang="zh-CN" altLang="en-US" sz="2000" dirty="0"/>
              <a:t>（</a:t>
            </a:r>
            <a:r>
              <a:rPr lang="en-US" altLang="zh-CN" sz="2000" dirty="0"/>
              <a:t>Neighbor Solicitation</a:t>
            </a:r>
            <a:r>
              <a:rPr lang="zh-CN" altLang="en-US" sz="2000" dirty="0"/>
              <a:t>）：邻居请求报文</a:t>
            </a:r>
            <a:endParaRPr lang="en-US" altLang="zh-CN" sz="2000" dirty="0"/>
          </a:p>
          <a:p>
            <a:r>
              <a:rPr lang="en-US" altLang="zh-CN" sz="2000" dirty="0"/>
              <a:t>NA</a:t>
            </a:r>
            <a:r>
              <a:rPr lang="zh-CN" altLang="en-US" sz="2000" dirty="0"/>
              <a:t>（</a:t>
            </a:r>
            <a:r>
              <a:rPr lang="en-US" altLang="zh-CN" sz="2000" dirty="0"/>
              <a:t>Neighbor Advertisement</a:t>
            </a:r>
            <a:r>
              <a:rPr lang="zh-CN" altLang="en-US" sz="2000" dirty="0"/>
              <a:t>）：邻居通告报文</a:t>
            </a:r>
          </a:p>
        </p:txBody>
      </p:sp>
      <p:graphicFrame>
        <p:nvGraphicFramePr>
          <p:cNvPr id="6" name="表格 5">
            <a:extLst>
              <a:ext uri="{FF2B5EF4-FFF2-40B4-BE49-F238E27FC236}">
                <a16:creationId xmlns:a16="http://schemas.microsoft.com/office/drawing/2014/main" id="{84166C61-8950-4F44-9712-B87BF8565F89}"/>
              </a:ext>
            </a:extLst>
          </p:cNvPr>
          <p:cNvGraphicFramePr>
            <a:graphicFrameLocks noGrp="1"/>
          </p:cNvGraphicFramePr>
          <p:nvPr>
            <p:extLst>
              <p:ext uri="{D42A27DB-BD31-4B8C-83A1-F6EECF244321}">
                <p14:modId xmlns:p14="http://schemas.microsoft.com/office/powerpoint/2010/main" val="3346546468"/>
              </p:ext>
            </p:extLst>
          </p:nvPr>
        </p:nvGraphicFramePr>
        <p:xfrm>
          <a:off x="1811523" y="1449510"/>
          <a:ext cx="8568953" cy="2879590"/>
        </p:xfrm>
        <a:graphic>
          <a:graphicData uri="http://schemas.openxmlformats.org/drawingml/2006/table">
            <a:tbl>
              <a:tblPr firstRow="1" bandRow="1">
                <a:tableStyleId>{2D5ABB26-0587-4C30-8999-92F81FD0307C}</a:tableStyleId>
              </a:tblPr>
              <a:tblGrid>
                <a:gridCol w="1935819">
                  <a:extLst>
                    <a:ext uri="{9D8B030D-6E8A-4147-A177-3AD203B41FA5}">
                      <a16:colId xmlns:a16="http://schemas.microsoft.com/office/drawing/2014/main" val="3828793445"/>
                    </a:ext>
                  </a:extLst>
                </a:gridCol>
                <a:gridCol w="1319055">
                  <a:extLst>
                    <a:ext uri="{9D8B030D-6E8A-4147-A177-3AD203B41FA5}">
                      <a16:colId xmlns:a16="http://schemas.microsoft.com/office/drawing/2014/main" val="131768527"/>
                    </a:ext>
                  </a:extLst>
                </a:gridCol>
                <a:gridCol w="1394946">
                  <a:extLst>
                    <a:ext uri="{9D8B030D-6E8A-4147-A177-3AD203B41FA5}">
                      <a16:colId xmlns:a16="http://schemas.microsoft.com/office/drawing/2014/main" val="511212832"/>
                    </a:ext>
                  </a:extLst>
                </a:gridCol>
                <a:gridCol w="1394946">
                  <a:extLst>
                    <a:ext uri="{9D8B030D-6E8A-4147-A177-3AD203B41FA5}">
                      <a16:colId xmlns:a16="http://schemas.microsoft.com/office/drawing/2014/main" val="2992806289"/>
                    </a:ext>
                  </a:extLst>
                </a:gridCol>
                <a:gridCol w="1295306">
                  <a:extLst>
                    <a:ext uri="{9D8B030D-6E8A-4147-A177-3AD203B41FA5}">
                      <a16:colId xmlns:a16="http://schemas.microsoft.com/office/drawing/2014/main" val="2964791602"/>
                    </a:ext>
                  </a:extLst>
                </a:gridCol>
                <a:gridCol w="1228881">
                  <a:extLst>
                    <a:ext uri="{9D8B030D-6E8A-4147-A177-3AD203B41FA5}">
                      <a16:colId xmlns:a16="http://schemas.microsoft.com/office/drawing/2014/main" val="2624291139"/>
                    </a:ext>
                  </a:extLst>
                </a:gridCol>
              </a:tblGrid>
              <a:tr h="746560">
                <a:tc>
                  <a:txBody>
                    <a:bodyPr/>
                    <a:lstStyle/>
                    <a:p>
                      <a:pPr algn="l"/>
                      <a:endParaRPr lang="zh-CN" altLang="en-US" b="1"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RS</a:t>
                      </a:r>
                    </a:p>
                    <a:p>
                      <a:pPr algn="ctr"/>
                      <a:r>
                        <a:rPr lang="en-US" altLang="zh-CN" sz="1600" b="1" dirty="0">
                          <a:latin typeface="微软雅黑" panose="020B0503020204020204" pitchFamily="34" charset="-122"/>
                          <a:ea typeface="微软雅黑" panose="020B0503020204020204" pitchFamily="34" charset="-122"/>
                        </a:rPr>
                        <a:t>133</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RA</a:t>
                      </a:r>
                    </a:p>
                    <a:p>
                      <a:pPr algn="ctr"/>
                      <a:r>
                        <a:rPr lang="en-US" altLang="zh-CN" sz="1600" b="1" dirty="0">
                          <a:latin typeface="微软雅黑" panose="020B0503020204020204" pitchFamily="34" charset="-122"/>
                          <a:ea typeface="微软雅黑" panose="020B0503020204020204" pitchFamily="34" charset="-122"/>
                        </a:rPr>
                        <a:t>134</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NS</a:t>
                      </a:r>
                    </a:p>
                    <a:p>
                      <a:pPr algn="ctr"/>
                      <a:r>
                        <a:rPr lang="en-US" altLang="zh-CN" sz="1600" b="1" dirty="0">
                          <a:latin typeface="微软雅黑" panose="020B0503020204020204" pitchFamily="34" charset="-122"/>
                          <a:ea typeface="微软雅黑" panose="020B0503020204020204" pitchFamily="34" charset="-122"/>
                        </a:rPr>
                        <a:t>135</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NA</a:t>
                      </a:r>
                    </a:p>
                    <a:p>
                      <a:pPr algn="ctr"/>
                      <a:r>
                        <a:rPr lang="en-US" altLang="zh-CN" sz="1600" b="1" dirty="0">
                          <a:latin typeface="微软雅黑" panose="020B0503020204020204" pitchFamily="34" charset="-122"/>
                          <a:ea typeface="微软雅黑" panose="020B0503020204020204" pitchFamily="34" charset="-122"/>
                        </a:rPr>
                        <a:t>136</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1600" b="1" dirty="0">
                          <a:latin typeface="微软雅黑" panose="020B0503020204020204" pitchFamily="34" charset="-122"/>
                          <a:ea typeface="微软雅黑" panose="020B0503020204020204" pitchFamily="34" charset="-122"/>
                        </a:rPr>
                        <a:t>重定向</a:t>
                      </a: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137</a:t>
                      </a:r>
                      <a:endParaRPr lang="zh-CN" altLang="en-US" sz="16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8478832"/>
                  </a:ext>
                </a:extLst>
              </a:tr>
              <a:tr h="426606">
                <a:tc>
                  <a:txBody>
                    <a:bodyPr/>
                    <a:lstStyle/>
                    <a:p>
                      <a:pPr algn="ctr"/>
                      <a:r>
                        <a:rPr lang="zh-CN" altLang="en-US" sz="1600" dirty="0">
                          <a:latin typeface="微软雅黑" panose="020B0503020204020204" pitchFamily="34" charset="-122"/>
                          <a:ea typeface="微软雅黑" panose="020B0503020204020204" pitchFamily="34" charset="-122"/>
                        </a:rPr>
                        <a:t>地址解析</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770407"/>
                  </a:ext>
                </a:extLst>
              </a:tr>
              <a:tr h="426606">
                <a:tc>
                  <a:txBody>
                    <a:bodyPr/>
                    <a:lstStyle/>
                    <a:p>
                      <a:pPr algn="ctr"/>
                      <a:r>
                        <a:rPr lang="zh-CN" altLang="en-US" sz="1600" dirty="0">
                          <a:latin typeface="微软雅黑" panose="020B0503020204020204" pitchFamily="34" charset="-122"/>
                          <a:ea typeface="微软雅黑" panose="020B0503020204020204" pitchFamily="34" charset="-122"/>
                        </a:rPr>
                        <a:t>前缀公告</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1430355"/>
                  </a:ext>
                </a:extLst>
              </a:tr>
              <a:tr h="426606">
                <a:tc>
                  <a:txBody>
                    <a:bodyPr/>
                    <a:lstStyle/>
                    <a:p>
                      <a:pPr algn="ctr"/>
                      <a:r>
                        <a:rPr lang="zh-CN" altLang="en-US" sz="1600" dirty="0">
                          <a:latin typeface="微软雅黑" panose="020B0503020204020204" pitchFamily="34" charset="-122"/>
                          <a:ea typeface="微软雅黑" panose="020B0503020204020204" pitchFamily="34" charset="-122"/>
                        </a:rPr>
                        <a:t>前缀重新编址</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6010581"/>
                  </a:ext>
                </a:extLst>
              </a:tr>
              <a:tr h="426606">
                <a:tc>
                  <a:txBody>
                    <a:bodyPr/>
                    <a:lstStyle/>
                    <a:p>
                      <a:pPr algn="ctr"/>
                      <a:r>
                        <a:rPr lang="en-US" altLang="zh-CN" sz="1600" dirty="0">
                          <a:latin typeface="微软雅黑" panose="020B0503020204020204" pitchFamily="34" charset="-122"/>
                          <a:ea typeface="微软雅黑" panose="020B0503020204020204" pitchFamily="34" charset="-122"/>
                        </a:rPr>
                        <a:t>DAD</a:t>
                      </a:r>
                      <a:endParaRPr lang="zh-CN" altLang="en-US" sz="16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584490"/>
                  </a:ext>
                </a:extLst>
              </a:tr>
              <a:tr h="426606">
                <a:tc>
                  <a:txBody>
                    <a:bodyPr/>
                    <a:lstStyle/>
                    <a:p>
                      <a:pPr algn="ctr"/>
                      <a:r>
                        <a:rPr lang="zh-CN" altLang="en-US" sz="1600" dirty="0">
                          <a:latin typeface="微软雅黑" panose="020B0503020204020204" pitchFamily="34" charset="-122"/>
                          <a:ea typeface="微软雅黑" panose="020B0503020204020204" pitchFamily="34" charset="-122"/>
                        </a:rPr>
                        <a:t>路由重定向</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140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1187504"/>
                  </a:ext>
                </a:extLst>
              </a:tr>
            </a:tbl>
          </a:graphicData>
        </a:graphic>
      </p:graphicFrame>
      <p:sp>
        <p:nvSpPr>
          <p:cNvPr id="9" name="文本框 8">
            <a:extLst>
              <a:ext uri="{FF2B5EF4-FFF2-40B4-BE49-F238E27FC236}">
                <a16:creationId xmlns:a16="http://schemas.microsoft.com/office/drawing/2014/main" id="{8FE7284D-3F92-4D18-9BE3-93B88D4104E7}"/>
              </a:ext>
            </a:extLst>
          </p:cNvPr>
          <p:cNvSpPr txBox="1"/>
          <p:nvPr/>
        </p:nvSpPr>
        <p:spPr bwMode="auto">
          <a:xfrm>
            <a:off x="1811523" y="1809125"/>
            <a:ext cx="728453" cy="347170"/>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600" b="1" dirty="0">
                <a:latin typeface="微软雅黑" panose="020B0503020204020204" pitchFamily="34" charset="-122"/>
                <a:ea typeface="微软雅黑" panose="020B0503020204020204" pitchFamily="34" charset="-122"/>
              </a:rPr>
              <a:t>机制</a:t>
            </a:r>
          </a:p>
        </p:txBody>
      </p:sp>
      <p:sp>
        <p:nvSpPr>
          <p:cNvPr id="11" name="文本框 10">
            <a:extLst>
              <a:ext uri="{FF2B5EF4-FFF2-40B4-BE49-F238E27FC236}">
                <a16:creationId xmlns:a16="http://schemas.microsoft.com/office/drawing/2014/main" id="{78D51C94-DAFC-4FA4-AE23-60E9B7D182B1}"/>
              </a:ext>
            </a:extLst>
          </p:cNvPr>
          <p:cNvSpPr txBox="1"/>
          <p:nvPr/>
        </p:nvSpPr>
        <p:spPr bwMode="auto">
          <a:xfrm>
            <a:off x="2279576" y="1449510"/>
            <a:ext cx="1584176" cy="347170"/>
          </a:xfrm>
          <a:prstGeom prst="rect">
            <a:avLst/>
          </a:prstGeom>
          <a:noFill/>
          <a:ln w="9525">
            <a:noFill/>
            <a:miter lim="800000"/>
            <a:headEnd/>
            <a:tailEnd/>
          </a:ln>
        </p:spPr>
        <p:txBody>
          <a:bodyPr wrap="square" lIns="99980" tIns="49986" rIns="99980" bIns="49986" rtlCol="0">
            <a:spAutoFit/>
          </a:bodyPr>
          <a:lstStyle/>
          <a:p>
            <a:pPr algn="r" defTabSz="1001649" eaLnBrk="0" hangingPunct="0"/>
            <a:r>
              <a:rPr lang="en-US" altLang="zh-CN" sz="1600" b="1" dirty="0">
                <a:latin typeface="微软雅黑" panose="020B0503020204020204" pitchFamily="34" charset="-122"/>
                <a:ea typeface="微软雅黑" panose="020B0503020204020204" pitchFamily="34" charset="-122"/>
              </a:rPr>
              <a:t>ICMPv6</a:t>
            </a:r>
            <a:r>
              <a:rPr lang="zh-CN" altLang="en-US" sz="1600" b="1" dirty="0">
                <a:latin typeface="微软雅黑" panose="020B0503020204020204" pitchFamily="34" charset="-122"/>
                <a:ea typeface="微软雅黑" panose="020B0503020204020204" pitchFamily="34" charset="-122"/>
              </a:rPr>
              <a:t>报文</a:t>
            </a:r>
          </a:p>
        </p:txBody>
      </p:sp>
      <p:cxnSp>
        <p:nvCxnSpPr>
          <p:cNvPr id="7" name="直接连接符 6"/>
          <p:cNvCxnSpPr/>
          <p:nvPr/>
        </p:nvCxnSpPr>
        <p:spPr bwMode="auto">
          <a:xfrm>
            <a:off x="1811523" y="1449510"/>
            <a:ext cx="1952590" cy="73756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2132353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title"/>
          </p:nvPr>
        </p:nvSpPr>
        <p:spPr/>
        <p:txBody>
          <a:bodyPr/>
          <a:lstStyle/>
          <a:p>
            <a:r>
              <a:rPr lang="zh-CN" altLang="en-US" dirty="0"/>
              <a:t>地址解析</a:t>
            </a:r>
          </a:p>
        </p:txBody>
      </p:sp>
      <p:sp>
        <p:nvSpPr>
          <p:cNvPr id="60" name="Content Placeholder 59"/>
          <p:cNvSpPr>
            <a:spLocks noGrp="1"/>
          </p:cNvSpPr>
          <p:nvPr>
            <p:ph type="body" sz="quarter" idx="10"/>
          </p:nvPr>
        </p:nvSpPr>
        <p:spPr/>
        <p:txBody>
          <a:bodyPr/>
          <a:lstStyle/>
          <a:p>
            <a:r>
              <a:rPr lang="en-US" altLang="zh-CN" dirty="0"/>
              <a:t>IPv6</a:t>
            </a:r>
            <a:r>
              <a:rPr lang="zh-CN" altLang="en-US" dirty="0"/>
              <a:t>的地址解析不再使用</a:t>
            </a:r>
            <a:r>
              <a:rPr lang="en-US" altLang="zh-CN" dirty="0"/>
              <a:t>ARP</a:t>
            </a:r>
            <a:r>
              <a:rPr lang="zh-CN" altLang="en-US" dirty="0"/>
              <a:t>，也不再使用广播方式。</a:t>
            </a:r>
            <a:endParaRPr lang="en-US" altLang="zh-CN" dirty="0"/>
          </a:p>
          <a:p>
            <a:r>
              <a:rPr lang="zh-CN" altLang="en-US" dirty="0"/>
              <a:t>地址解析在三层完成，针对不同的链路层协议可以采用相同的地址解析协议</a:t>
            </a:r>
            <a:endParaRPr lang="en-US" altLang="zh-CN" dirty="0"/>
          </a:p>
          <a:p>
            <a:r>
              <a:rPr lang="zh-CN" altLang="en-US" dirty="0"/>
              <a:t>通过</a:t>
            </a:r>
            <a:r>
              <a:rPr lang="en-US" altLang="zh-CN" dirty="0"/>
              <a:t>ICMPv6</a:t>
            </a:r>
            <a:r>
              <a:rPr lang="zh-CN" altLang="en-US" dirty="0"/>
              <a:t>（类型</a:t>
            </a:r>
            <a:r>
              <a:rPr lang="en-US" altLang="zh-CN" dirty="0"/>
              <a:t>135</a:t>
            </a:r>
            <a:r>
              <a:rPr lang="zh-CN" altLang="en-US" dirty="0"/>
              <a:t>的</a:t>
            </a:r>
            <a:r>
              <a:rPr lang="en-US" altLang="zh-CN" dirty="0"/>
              <a:t>NS</a:t>
            </a:r>
            <a:r>
              <a:rPr lang="zh-CN" altLang="en-US" dirty="0"/>
              <a:t>及类型</a:t>
            </a:r>
            <a:r>
              <a:rPr lang="en-US" altLang="zh-CN" dirty="0"/>
              <a:t>136</a:t>
            </a:r>
            <a:r>
              <a:rPr lang="zh-CN" altLang="en-US" dirty="0"/>
              <a:t>的</a:t>
            </a:r>
            <a:r>
              <a:rPr lang="en-US" altLang="zh-CN" dirty="0"/>
              <a:t>NA</a:t>
            </a:r>
            <a:r>
              <a:rPr lang="zh-CN" altLang="en-US" dirty="0"/>
              <a:t>报文）来实现地址解析。</a:t>
            </a:r>
            <a:endParaRPr lang="en-US" altLang="zh-CN" dirty="0"/>
          </a:p>
          <a:p>
            <a:r>
              <a:rPr lang="en-US" altLang="zh-CN" dirty="0"/>
              <a:t>NS</a:t>
            </a:r>
            <a:r>
              <a:rPr lang="zh-CN" altLang="en-US" dirty="0"/>
              <a:t>报文发送使用组播的方式，报文的目的</a:t>
            </a:r>
            <a:r>
              <a:rPr lang="en-US" altLang="zh-CN" dirty="0"/>
              <a:t>IPv6</a:t>
            </a:r>
            <a:r>
              <a:rPr lang="zh-CN" altLang="en-US" dirty="0"/>
              <a:t>地址为被请求的</a:t>
            </a:r>
            <a:r>
              <a:rPr lang="en-US" altLang="zh-CN" dirty="0"/>
              <a:t>IPv6</a:t>
            </a:r>
            <a:r>
              <a:rPr lang="zh-CN" altLang="en-US" dirty="0"/>
              <a:t>地址对应的“被请求节点组播地址”，报文的目的</a:t>
            </a:r>
            <a:r>
              <a:rPr lang="en-US" altLang="zh-CN" dirty="0"/>
              <a:t>MAC</a:t>
            </a:r>
            <a:r>
              <a:rPr lang="zh-CN" altLang="en-US" dirty="0"/>
              <a:t>为组播</a:t>
            </a:r>
            <a:r>
              <a:rPr lang="en-US" altLang="zh-CN" dirty="0"/>
              <a:t>MAC</a:t>
            </a:r>
            <a:r>
              <a:rPr lang="zh-CN" altLang="en-US" dirty="0"/>
              <a:t>。</a:t>
            </a:r>
            <a:endParaRPr lang="en-US" altLang="zh-CN" dirty="0"/>
          </a:p>
          <a:p>
            <a:r>
              <a:rPr lang="zh-CN" altLang="en-US" dirty="0"/>
              <a:t>采用组播的方式发送</a:t>
            </a:r>
            <a:r>
              <a:rPr lang="en-US" altLang="zh-CN" dirty="0"/>
              <a:t>NS</a:t>
            </a:r>
            <a:r>
              <a:rPr lang="zh-CN" altLang="en-US" dirty="0"/>
              <a:t>消息相比于广播的方式更加的高效，也减少了对其他节点的影响和对二层网络的性能压力。</a:t>
            </a:r>
            <a:endParaRPr lang="en-US" altLang="zh-CN" dirty="0"/>
          </a:p>
          <a:p>
            <a:r>
              <a:rPr lang="zh-CN" altLang="en-US" dirty="0"/>
              <a:t>可以使用三层的安全机制（例如</a:t>
            </a:r>
            <a:r>
              <a:rPr lang="en-US" altLang="zh-CN" dirty="0" err="1"/>
              <a:t>IPSec</a:t>
            </a:r>
            <a:r>
              <a:rPr lang="zh-CN" altLang="en-US" dirty="0"/>
              <a:t>）避免地址解析攻击。</a:t>
            </a:r>
          </a:p>
          <a:p>
            <a:endParaRPr lang="zh-CN" altLang="en-US" dirty="0"/>
          </a:p>
        </p:txBody>
      </p:sp>
    </p:spTree>
    <p:extLst>
      <p:ext uri="{BB962C8B-B14F-4D97-AF65-F5344CB8AC3E}">
        <p14:creationId xmlns:p14="http://schemas.microsoft.com/office/powerpoint/2010/main" val="266619640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zh-CN" altLang="en-US"/>
              <a:t>地址解析报文</a:t>
            </a:r>
            <a:endParaRPr lang="zh-CN" altLang="en-US" dirty="0"/>
          </a:p>
        </p:txBody>
      </p:sp>
      <p:sp>
        <p:nvSpPr>
          <p:cNvPr id="24580" name="Rectangle 3"/>
          <p:cNvSpPr>
            <a:spLocks noGrp="1" noChangeArrowheads="1"/>
          </p:cNvSpPr>
          <p:nvPr>
            <p:ph type="body" sz="quarter" idx="10"/>
          </p:nvPr>
        </p:nvSpPr>
        <p:spPr>
          <a:xfrm>
            <a:off x="912285" y="1233488"/>
            <a:ext cx="10560048" cy="935372"/>
          </a:xfrm>
        </p:spPr>
        <p:txBody>
          <a:bodyPr/>
          <a:lstStyle/>
          <a:p>
            <a:r>
              <a:rPr lang="zh-CN" altLang="en-US" sz="2000" dirty="0"/>
              <a:t>地址解析过程中使用了两种</a:t>
            </a:r>
            <a:r>
              <a:rPr lang="en-US" altLang="zh-CN" sz="2000" dirty="0"/>
              <a:t>ICMPv6</a:t>
            </a:r>
            <a:r>
              <a:rPr lang="zh-CN" altLang="en-US" sz="2000" dirty="0"/>
              <a:t>报文：邻居请求（</a:t>
            </a:r>
            <a:r>
              <a:rPr lang="en-US" altLang="zh-CN" sz="2000" dirty="0"/>
              <a:t>Neighbor Solicitation</a:t>
            </a:r>
            <a:r>
              <a:rPr lang="zh-CN" altLang="en-US" sz="2000" dirty="0"/>
              <a:t>）和邻居通告（</a:t>
            </a:r>
            <a:r>
              <a:rPr lang="en-US" altLang="zh-CN" sz="2000" dirty="0"/>
              <a:t>Neighbor Advertisement</a:t>
            </a:r>
            <a:r>
              <a:rPr lang="zh-CN" altLang="en-US" sz="2000" dirty="0"/>
              <a:t>）。</a:t>
            </a:r>
          </a:p>
          <a:p>
            <a:pPr lvl="2"/>
            <a:endParaRPr lang="en-US" altLang="zh-CN" sz="1600" dirty="0"/>
          </a:p>
        </p:txBody>
      </p:sp>
      <p:graphicFrame>
        <p:nvGraphicFramePr>
          <p:cNvPr id="10" name="表格 9">
            <a:extLst>
              <a:ext uri="{FF2B5EF4-FFF2-40B4-BE49-F238E27FC236}">
                <a16:creationId xmlns:a16="http://schemas.microsoft.com/office/drawing/2014/main" id="{C3D30745-688D-462A-AE23-6BF4A5F3F9EE}"/>
              </a:ext>
            </a:extLst>
          </p:cNvPr>
          <p:cNvGraphicFramePr>
            <a:graphicFrameLocks noGrp="1"/>
          </p:cNvGraphicFramePr>
          <p:nvPr>
            <p:extLst>
              <p:ext uri="{D42A27DB-BD31-4B8C-83A1-F6EECF244321}">
                <p14:modId xmlns:p14="http://schemas.microsoft.com/office/powerpoint/2010/main" val="1760204642"/>
              </p:ext>
            </p:extLst>
          </p:nvPr>
        </p:nvGraphicFramePr>
        <p:xfrm>
          <a:off x="8108698" y="2005688"/>
          <a:ext cx="3135873" cy="1341120"/>
        </p:xfrm>
        <a:graphic>
          <a:graphicData uri="http://schemas.openxmlformats.org/drawingml/2006/table">
            <a:tbl>
              <a:tblPr firstRow="1" bandRow="1">
                <a:tableStyleId>{5C22544A-7EE6-4342-B048-85BDC9FD1C3A}</a:tableStyleId>
              </a:tblPr>
              <a:tblGrid>
                <a:gridCol w="881632">
                  <a:extLst>
                    <a:ext uri="{9D8B030D-6E8A-4147-A177-3AD203B41FA5}">
                      <a16:colId xmlns:a16="http://schemas.microsoft.com/office/drawing/2014/main" val="791589005"/>
                    </a:ext>
                  </a:extLst>
                </a:gridCol>
                <a:gridCol w="932940">
                  <a:extLst>
                    <a:ext uri="{9D8B030D-6E8A-4147-A177-3AD203B41FA5}">
                      <a16:colId xmlns:a16="http://schemas.microsoft.com/office/drawing/2014/main" val="712744741"/>
                    </a:ext>
                  </a:extLst>
                </a:gridCol>
                <a:gridCol w="1321301">
                  <a:extLst>
                    <a:ext uri="{9D8B030D-6E8A-4147-A177-3AD203B41FA5}">
                      <a16:colId xmlns:a16="http://schemas.microsoft.com/office/drawing/2014/main" val="3657330613"/>
                    </a:ext>
                  </a:extLst>
                </a:gridCol>
              </a:tblGrid>
              <a:tr h="248359">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Type</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Code</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dirty="0">
                          <a:solidFill>
                            <a:schemeClr val="tx1"/>
                          </a:solidFill>
                          <a:latin typeface="微软雅黑" panose="020B0503020204020204" pitchFamily="34" charset="-122"/>
                          <a:ea typeface="微软雅黑" panose="020B0503020204020204" pitchFamily="34" charset="-122"/>
                        </a:rPr>
                        <a:t>checksum</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74841553"/>
                  </a:ext>
                </a:extLst>
              </a:tr>
              <a:tr h="248359">
                <a:tc gridSpan="3">
                  <a:txBody>
                    <a:bodyPr/>
                    <a:lstStyle/>
                    <a:p>
                      <a:pPr algn="ctr"/>
                      <a:r>
                        <a:rPr lang="en-US" altLang="zh-CN" sz="1600" dirty="0">
                          <a:latin typeface="微软雅黑" panose="020B0503020204020204" pitchFamily="34" charset="-122"/>
                          <a:ea typeface="微软雅黑" panose="020B0503020204020204" pitchFamily="34" charset="-122"/>
                        </a:rPr>
                        <a:t>Reserved</a:t>
                      </a:r>
                      <a:endParaRPr lang="zh-CN" altLang="en-US" sz="16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170205605"/>
                  </a:ext>
                </a:extLst>
              </a:tr>
              <a:tr h="248359">
                <a:tc gridSpan="3">
                  <a:txBody>
                    <a:bodyPr/>
                    <a:lstStyle/>
                    <a:p>
                      <a:pPr algn="ctr"/>
                      <a:r>
                        <a:rPr lang="en-US" altLang="zh-CN" sz="1600" dirty="0">
                          <a:latin typeface="微软雅黑" panose="020B0503020204020204" pitchFamily="34" charset="-122"/>
                          <a:ea typeface="微软雅黑" panose="020B0503020204020204" pitchFamily="34" charset="-122"/>
                        </a:rPr>
                        <a:t>Target Address</a:t>
                      </a:r>
                      <a:endParaRPr lang="zh-CN" altLang="en-US" sz="16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458692022"/>
                  </a:ext>
                </a:extLst>
              </a:tr>
              <a:tr h="248359">
                <a:tc gridSpan="3">
                  <a:txBody>
                    <a:bodyPr/>
                    <a:lstStyle/>
                    <a:p>
                      <a:r>
                        <a:rPr lang="en-US" altLang="zh-CN" sz="1600" dirty="0">
                          <a:latin typeface="微软雅黑" panose="020B0503020204020204" pitchFamily="34" charset="-122"/>
                          <a:ea typeface="微软雅黑" panose="020B0503020204020204" pitchFamily="34" charset="-122"/>
                        </a:rPr>
                        <a:t>Options…</a:t>
                      </a:r>
                      <a:endParaRPr lang="zh-CN" altLang="en-US" sz="16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557843570"/>
                  </a:ext>
                </a:extLst>
              </a:tr>
            </a:tbl>
          </a:graphicData>
        </a:graphic>
      </p:graphicFrame>
      <p:graphicFrame>
        <p:nvGraphicFramePr>
          <p:cNvPr id="14" name="表格 13">
            <a:extLst>
              <a:ext uri="{FF2B5EF4-FFF2-40B4-BE49-F238E27FC236}">
                <a16:creationId xmlns:a16="http://schemas.microsoft.com/office/drawing/2014/main" id="{82731A87-5D7A-4953-9CC3-8DBA15191B51}"/>
              </a:ext>
            </a:extLst>
          </p:cNvPr>
          <p:cNvGraphicFramePr>
            <a:graphicFrameLocks noGrp="1"/>
          </p:cNvGraphicFramePr>
          <p:nvPr>
            <p:extLst>
              <p:ext uri="{D42A27DB-BD31-4B8C-83A1-F6EECF244321}">
                <p14:modId xmlns:p14="http://schemas.microsoft.com/office/powerpoint/2010/main" val="2905870981"/>
              </p:ext>
            </p:extLst>
          </p:nvPr>
        </p:nvGraphicFramePr>
        <p:xfrm>
          <a:off x="8108699" y="4010939"/>
          <a:ext cx="3135873" cy="1341120"/>
        </p:xfrm>
        <a:graphic>
          <a:graphicData uri="http://schemas.openxmlformats.org/drawingml/2006/table">
            <a:tbl>
              <a:tblPr firstRow="1" bandRow="1">
                <a:tableStyleId>{2D5ABB26-0587-4C30-8999-92F81FD0307C}</a:tableStyleId>
              </a:tblPr>
              <a:tblGrid>
                <a:gridCol w="246431">
                  <a:extLst>
                    <a:ext uri="{9D8B030D-6E8A-4147-A177-3AD203B41FA5}">
                      <a16:colId xmlns:a16="http://schemas.microsoft.com/office/drawing/2014/main" val="791589005"/>
                    </a:ext>
                  </a:extLst>
                </a:gridCol>
                <a:gridCol w="273994">
                  <a:extLst>
                    <a:ext uri="{9D8B030D-6E8A-4147-A177-3AD203B41FA5}">
                      <a16:colId xmlns:a16="http://schemas.microsoft.com/office/drawing/2014/main" val="743049246"/>
                    </a:ext>
                  </a:extLst>
                </a:gridCol>
                <a:gridCol w="334881">
                  <a:extLst>
                    <a:ext uri="{9D8B030D-6E8A-4147-A177-3AD203B41FA5}">
                      <a16:colId xmlns:a16="http://schemas.microsoft.com/office/drawing/2014/main" val="4009240750"/>
                    </a:ext>
                  </a:extLst>
                </a:gridCol>
                <a:gridCol w="138242">
                  <a:extLst>
                    <a:ext uri="{9D8B030D-6E8A-4147-A177-3AD203B41FA5}">
                      <a16:colId xmlns:a16="http://schemas.microsoft.com/office/drawing/2014/main" val="1225577167"/>
                    </a:ext>
                  </a:extLst>
                </a:gridCol>
                <a:gridCol w="845602">
                  <a:extLst>
                    <a:ext uri="{9D8B030D-6E8A-4147-A177-3AD203B41FA5}">
                      <a16:colId xmlns:a16="http://schemas.microsoft.com/office/drawing/2014/main" val="712744741"/>
                    </a:ext>
                  </a:extLst>
                </a:gridCol>
                <a:gridCol w="1296723">
                  <a:extLst>
                    <a:ext uri="{9D8B030D-6E8A-4147-A177-3AD203B41FA5}">
                      <a16:colId xmlns:a16="http://schemas.microsoft.com/office/drawing/2014/main" val="3657330613"/>
                    </a:ext>
                  </a:extLst>
                </a:gridCol>
              </a:tblGrid>
              <a:tr h="234716">
                <a:tc gridSpan="4">
                  <a:txBody>
                    <a:bodyPr/>
                    <a:lstStyle/>
                    <a:p>
                      <a:pPr algn="ctr"/>
                      <a:r>
                        <a:rPr lang="en-US" altLang="zh-CN" sz="1600" b="1" dirty="0">
                          <a:latin typeface="微软雅黑" panose="020B0503020204020204" pitchFamily="34" charset="-122"/>
                          <a:ea typeface="微软雅黑" panose="020B0503020204020204" pitchFamily="34" charset="-122"/>
                        </a:rPr>
                        <a:t>Type</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pPr algn="ctr"/>
                      <a:endParaRPr lang="zh-CN" altLang="en-US" sz="1600" dirty="0">
                        <a:solidFill>
                          <a:schemeClr val="tx1">
                            <a:lumMod val="65000"/>
                            <a:lumOff val="3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zh-CN" altLang="en-US" sz="1600" dirty="0">
                        <a:solidFill>
                          <a:schemeClr val="tx1">
                            <a:lumMod val="65000"/>
                            <a:lumOff val="3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Code</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600" b="1" dirty="0">
                          <a:latin typeface="微软雅黑" panose="020B0503020204020204" pitchFamily="34" charset="-122"/>
                          <a:ea typeface="微软雅黑" panose="020B0503020204020204" pitchFamily="34" charset="-122"/>
                        </a:rPr>
                        <a:t>Checksum</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74841553"/>
                  </a:ext>
                </a:extLst>
              </a:tr>
              <a:tr h="234716">
                <a:tc>
                  <a:txBody>
                    <a:bodyPr/>
                    <a:lstStyle/>
                    <a:p>
                      <a:pPr algn="ctr"/>
                      <a:r>
                        <a:rPr lang="en-US" altLang="zh-CN" sz="1400" dirty="0">
                          <a:latin typeface="微软雅黑" panose="020B0503020204020204" pitchFamily="34" charset="-122"/>
                          <a:ea typeface="微软雅黑" panose="020B0503020204020204" pitchFamily="34" charset="-122"/>
                        </a:rPr>
                        <a:t>R</a:t>
                      </a:r>
                      <a:endParaRPr lang="zh-CN" altLang="en-US" sz="14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latin typeface="微软雅黑" panose="020B0503020204020204" pitchFamily="34" charset="-122"/>
                          <a:ea typeface="微软雅黑" panose="020B0503020204020204" pitchFamily="34" charset="-122"/>
                        </a:rPr>
                        <a:t>S</a:t>
                      </a:r>
                      <a:endParaRPr lang="zh-CN" altLang="en-US"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latin typeface="微软雅黑" panose="020B0503020204020204" pitchFamily="34" charset="-122"/>
                          <a:ea typeface="微软雅黑" panose="020B0503020204020204" pitchFamily="34" charset="-122"/>
                        </a:rPr>
                        <a:t>O</a:t>
                      </a:r>
                      <a:endParaRPr lang="zh-CN" altLang="en-US" sz="16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sz="1600" dirty="0">
                          <a:latin typeface="微软雅黑" panose="020B0503020204020204" pitchFamily="34" charset="-122"/>
                          <a:ea typeface="微软雅黑" panose="020B0503020204020204" pitchFamily="34" charset="-122"/>
                        </a:rPr>
                        <a:t>Reserved</a:t>
                      </a:r>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lnL w="28575"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70205605"/>
                  </a:ext>
                </a:extLst>
              </a:tr>
              <a:tr h="234716">
                <a:tc gridSpan="6">
                  <a:txBody>
                    <a:bodyPr/>
                    <a:lstStyle/>
                    <a:p>
                      <a:pPr algn="ctr"/>
                      <a:r>
                        <a:rPr lang="en-US" altLang="zh-CN" sz="1600" dirty="0">
                          <a:latin typeface="微软雅黑" panose="020B0503020204020204" pitchFamily="34" charset="-122"/>
                          <a:ea typeface="微软雅黑" panose="020B0503020204020204" pitchFamily="34" charset="-122"/>
                        </a:rPr>
                        <a:t>Target Address</a:t>
                      </a:r>
                      <a:endParaRPr lang="zh-CN" altLang="en-US" sz="16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dirty="0"/>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58692022"/>
                  </a:ext>
                </a:extLst>
              </a:tr>
              <a:tr h="234716">
                <a:tc gridSpan="6">
                  <a:txBody>
                    <a:bodyPr/>
                    <a:lstStyle/>
                    <a:p>
                      <a:r>
                        <a:rPr lang="en-US" altLang="zh-CN" sz="1600" dirty="0">
                          <a:latin typeface="微软雅黑" panose="020B0503020204020204" pitchFamily="34" charset="-122"/>
                          <a:ea typeface="微软雅黑" panose="020B0503020204020204" pitchFamily="34" charset="-122"/>
                        </a:rPr>
                        <a:t>Options…</a:t>
                      </a:r>
                      <a:endParaRPr lang="zh-CN" altLang="en-US" sz="1600" dirty="0">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hMerge="1">
                  <a:txBody>
                    <a:bodyPr/>
                    <a:lstStyle/>
                    <a:p>
                      <a:endParaRPr lang="zh-CN" altLang="en-US" dirty="0"/>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57843570"/>
                  </a:ext>
                </a:extLst>
              </a:tr>
            </a:tbl>
          </a:graphicData>
        </a:graphic>
      </p:graphicFrame>
      <p:sp>
        <p:nvSpPr>
          <p:cNvPr id="16" name="文本框 15">
            <a:extLst>
              <a:ext uri="{FF2B5EF4-FFF2-40B4-BE49-F238E27FC236}">
                <a16:creationId xmlns:a16="http://schemas.microsoft.com/office/drawing/2014/main" id="{5EA0D08A-9671-43A8-B651-D60BD8FE27AC}"/>
              </a:ext>
            </a:extLst>
          </p:cNvPr>
          <p:cNvSpPr txBox="1"/>
          <p:nvPr/>
        </p:nvSpPr>
        <p:spPr bwMode="auto">
          <a:xfrm>
            <a:off x="1046697" y="2132856"/>
            <a:ext cx="6597906" cy="4247317"/>
          </a:xfrm>
          <a:prstGeom prst="rect">
            <a:avLst/>
          </a:prstGeom>
        </p:spPr>
        <p:txBody>
          <a:bodyPr wrap="square">
            <a:spAutoFit/>
          </a:bodyPr>
          <a:lstStyle>
            <a:defPPr>
              <a:defRPr lang="zh-CN"/>
            </a:defPPr>
            <a:lvl1pPr marL="285750" indent="-285750">
              <a:lnSpc>
                <a:spcPct val="150000"/>
              </a:lnSpc>
              <a:buFont typeface="Arial" pitchFamily="34" charset="0"/>
              <a:buChar char="•"/>
              <a:defRPr sz="1500" b="1">
                <a:latin typeface="+mn-lt"/>
                <a:ea typeface="+mn-ea"/>
                <a:cs typeface="Arial" pitchFamily="34" charset="0"/>
              </a:defRPr>
            </a:lvl1pPr>
            <a:lvl2pPr marL="742950" lvl="1" indent="-285750">
              <a:lnSpc>
                <a:spcPct val="150000"/>
              </a:lnSpc>
              <a:buFont typeface="Arial" pitchFamily="34" charset="0"/>
              <a:buChar char="•"/>
              <a:defRPr sz="1500">
                <a:latin typeface="+mn-lt"/>
                <a:ea typeface="+mn-ea"/>
                <a:cs typeface="Arial" pitchFamily="34" charset="0"/>
              </a:defRPr>
            </a:lvl2pPr>
          </a:lstStyle>
          <a:p>
            <a:pPr marL="285750" lvl="1"/>
            <a:r>
              <a:rPr lang="zh-CN" altLang="en-US" b="1" dirty="0">
                <a:latin typeface="微软雅黑" panose="020B0503020204020204" pitchFamily="34" charset="-122"/>
                <a:ea typeface="微软雅黑" panose="020B0503020204020204" pitchFamily="34" charset="-122"/>
              </a:rPr>
              <a:t>邻居请求 （</a:t>
            </a:r>
            <a:r>
              <a:rPr lang="en-US" altLang="zh-CN" b="1" dirty="0">
                <a:latin typeface="微软雅黑" panose="020B0503020204020204" pitchFamily="34" charset="-122"/>
                <a:ea typeface="微软雅黑" panose="020B0503020204020204" pitchFamily="34" charset="-122"/>
              </a:rPr>
              <a:t>Neighbor Solicitation</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NS</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Type=135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Code=0</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Target Address</a:t>
            </a:r>
            <a:r>
              <a:rPr lang="zh-CN" altLang="en-US" dirty="0">
                <a:latin typeface="微软雅黑" panose="020B0503020204020204" pitchFamily="34" charset="-122"/>
                <a:ea typeface="微软雅黑" panose="020B0503020204020204" pitchFamily="34" charset="-122"/>
              </a:rPr>
              <a:t>是需要解析的</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地址，因此该处不准出现组播地址。</a:t>
            </a:r>
            <a:endParaRPr lang="en-US" altLang="zh-CN" dirty="0">
              <a:latin typeface="微软雅黑" panose="020B0503020204020204" pitchFamily="34" charset="-122"/>
              <a:ea typeface="微软雅黑" panose="020B0503020204020204" pitchFamily="34" charset="-122"/>
            </a:endParaRPr>
          </a:p>
          <a:p>
            <a:pPr marL="285750" lvl="1"/>
            <a:r>
              <a:rPr lang="zh-CN" altLang="en-US" b="1" dirty="0">
                <a:latin typeface="微软雅黑" panose="020B0503020204020204" pitchFamily="34" charset="-122"/>
                <a:ea typeface="微软雅黑" panose="020B0503020204020204" pitchFamily="34" charset="-122"/>
              </a:rPr>
              <a:t>邻居通告 （</a:t>
            </a:r>
            <a:r>
              <a:rPr lang="en-US" altLang="zh-CN" b="1" dirty="0">
                <a:latin typeface="微软雅黑" panose="020B0503020204020204" pitchFamily="34" charset="-122"/>
                <a:ea typeface="微软雅黑" panose="020B0503020204020204" pitchFamily="34" charset="-122"/>
              </a:rPr>
              <a:t>Neighbor Advertisement</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NA</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Type=136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Code=0</a:t>
            </a:r>
          </a:p>
          <a:p>
            <a:pPr lvl="1"/>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标志（</a:t>
            </a:r>
            <a:r>
              <a:rPr lang="en-US" altLang="zh-CN" dirty="0">
                <a:latin typeface="微软雅黑" panose="020B0503020204020204" pitchFamily="34" charset="-122"/>
                <a:ea typeface="微软雅黑" panose="020B0503020204020204" pitchFamily="34" charset="-122"/>
              </a:rPr>
              <a:t>Router flag</a:t>
            </a:r>
            <a:r>
              <a:rPr lang="zh-CN" altLang="en-US" dirty="0">
                <a:latin typeface="微软雅黑" panose="020B0503020204020204" pitchFamily="34" charset="-122"/>
                <a:ea typeface="微软雅黑" panose="020B0503020204020204" pitchFamily="34" charset="-122"/>
              </a:rPr>
              <a:t>）表示发送者是否为路由器，如果</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则表示是；</a:t>
            </a:r>
          </a:p>
          <a:p>
            <a:pPr lvl="1"/>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标志（</a:t>
            </a:r>
            <a:r>
              <a:rPr lang="en-US" altLang="zh-CN" dirty="0">
                <a:latin typeface="微软雅黑" panose="020B0503020204020204" pitchFamily="34" charset="-122"/>
                <a:ea typeface="微软雅黑" panose="020B0503020204020204" pitchFamily="34" charset="-122"/>
              </a:rPr>
              <a:t>Solicited flag</a:t>
            </a:r>
            <a:r>
              <a:rPr lang="zh-CN" altLang="en-US" dirty="0">
                <a:latin typeface="微软雅黑" panose="020B0503020204020204" pitchFamily="34" charset="-122"/>
                <a:ea typeface="微软雅黑" panose="020B0503020204020204" pitchFamily="34" charset="-122"/>
              </a:rPr>
              <a:t>）表示发送邻居通告是否是响应某个邻居请求，如果</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则表示是；</a:t>
            </a:r>
          </a:p>
          <a:p>
            <a:pPr lvl="1"/>
            <a:r>
              <a:rPr lang="en-US" altLang="zh-CN" dirty="0">
                <a:latin typeface="微软雅黑" panose="020B0503020204020204" pitchFamily="34" charset="-122"/>
                <a:ea typeface="微软雅黑" panose="020B0503020204020204" pitchFamily="34" charset="-122"/>
              </a:rPr>
              <a:t>O</a:t>
            </a:r>
            <a:r>
              <a:rPr lang="zh-CN" altLang="en-US" dirty="0">
                <a:latin typeface="微软雅黑" panose="020B0503020204020204" pitchFamily="34" charset="-122"/>
                <a:ea typeface="微软雅黑" panose="020B0503020204020204" pitchFamily="34" charset="-122"/>
              </a:rPr>
              <a:t>标志（</a:t>
            </a:r>
            <a:r>
              <a:rPr lang="en-US" altLang="zh-CN" dirty="0" err="1">
                <a:latin typeface="微软雅黑" panose="020B0503020204020204" pitchFamily="34" charset="-122"/>
                <a:ea typeface="微软雅黑" panose="020B0503020204020204" pitchFamily="34" charset="-122"/>
              </a:rPr>
              <a:t>Overide</a:t>
            </a:r>
            <a:r>
              <a:rPr lang="en-US" altLang="zh-CN" dirty="0">
                <a:latin typeface="微软雅黑" panose="020B0503020204020204" pitchFamily="34" charset="-122"/>
                <a:ea typeface="微软雅黑" panose="020B0503020204020204" pitchFamily="34" charset="-122"/>
              </a:rPr>
              <a:t> flag</a:t>
            </a:r>
            <a:r>
              <a:rPr lang="zh-CN" altLang="en-US" dirty="0">
                <a:latin typeface="微软雅黑" panose="020B0503020204020204" pitchFamily="34" charset="-122"/>
                <a:ea typeface="微软雅黑" panose="020B0503020204020204" pitchFamily="34" charset="-122"/>
              </a:rPr>
              <a:t>）表示邻居通告中的消息是否覆盖已有的条目信息，如果</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则表示是；</a:t>
            </a:r>
          </a:p>
          <a:p>
            <a:pPr lvl="1"/>
            <a:r>
              <a:rPr lang="en-US" altLang="zh-CN" dirty="0">
                <a:latin typeface="微软雅黑" panose="020B0503020204020204" pitchFamily="34" charset="-122"/>
                <a:ea typeface="微软雅黑" panose="020B0503020204020204" pitchFamily="34" charset="-122"/>
              </a:rPr>
              <a:t>Target Address</a:t>
            </a:r>
            <a:r>
              <a:rPr lang="zh-CN" altLang="en-US" dirty="0">
                <a:latin typeface="微软雅黑" panose="020B0503020204020204" pitchFamily="34" charset="-122"/>
                <a:ea typeface="微软雅黑" panose="020B0503020204020204" pitchFamily="34" charset="-122"/>
              </a:rPr>
              <a:t>表示所携带的链路层地址对应的</a:t>
            </a:r>
            <a:r>
              <a:rPr lang="en-US" altLang="zh-CN" dirty="0">
                <a:latin typeface="微软雅黑" panose="020B0503020204020204" pitchFamily="34" charset="-122"/>
                <a:ea typeface="微软雅黑" panose="020B0503020204020204" pitchFamily="34" charset="-122"/>
              </a:rPr>
              <a:t>IPv6</a:t>
            </a:r>
            <a:r>
              <a:rPr lang="zh-CN" altLang="en-US" dirty="0">
                <a:latin typeface="微软雅黑" panose="020B0503020204020204" pitchFamily="34" charset="-122"/>
                <a:ea typeface="微软雅黑" panose="020B0503020204020204" pitchFamily="34" charset="-122"/>
              </a:rPr>
              <a:t>地址。</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31310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title"/>
          </p:nvPr>
        </p:nvSpPr>
        <p:spPr/>
        <p:txBody>
          <a:bodyPr/>
          <a:lstStyle/>
          <a:p>
            <a:r>
              <a:rPr lang="zh-CN" altLang="en-US"/>
              <a:t>地址解析 </a:t>
            </a:r>
            <a:r>
              <a:rPr lang="en-US" altLang="zh-CN"/>
              <a:t>(1)</a:t>
            </a:r>
            <a:endParaRPr lang="zh-CN" altLang="en-US" dirty="0"/>
          </a:p>
        </p:txBody>
      </p:sp>
      <p:sp>
        <p:nvSpPr>
          <p:cNvPr id="71" name="TextBox 70"/>
          <p:cNvSpPr txBox="1"/>
          <p:nvPr/>
        </p:nvSpPr>
        <p:spPr>
          <a:xfrm>
            <a:off x="2871297" y="3256681"/>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a:latin typeface="微软雅黑" panose="020B0503020204020204" pitchFamily="34" charset="-122"/>
                <a:ea typeface="微软雅黑" panose="020B0503020204020204" pitchFamily="34" charset="-122"/>
              </a:rPr>
              <a:t>源  </a:t>
            </a:r>
            <a:r>
              <a:rPr lang="en-US" altLang="zh-CN" sz="1300">
                <a:latin typeface="微软雅黑" panose="020B0503020204020204" pitchFamily="34" charset="-122"/>
                <a:ea typeface="微软雅黑" panose="020B0503020204020204" pitchFamily="34" charset="-122"/>
              </a:rPr>
              <a:t>5489-98C8-1111</a:t>
            </a:r>
          </a:p>
          <a:p>
            <a:r>
              <a:rPr lang="zh-CN" altLang="en-US" sz="1300">
                <a:latin typeface="微软雅黑" panose="020B0503020204020204" pitchFamily="34" charset="-122"/>
                <a:ea typeface="微软雅黑" panose="020B0503020204020204" pitchFamily="34" charset="-122"/>
              </a:rPr>
              <a:t>目  </a:t>
            </a:r>
            <a:r>
              <a:rPr lang="en-US" altLang="zh-CN" sz="1300">
                <a:latin typeface="微软雅黑" panose="020B0503020204020204" pitchFamily="34" charset="-122"/>
                <a:ea typeface="微软雅黑" panose="020B0503020204020204" pitchFamily="34" charset="-122"/>
              </a:rPr>
              <a:t>3333-FF00-0002</a:t>
            </a:r>
            <a:endParaRPr lang="zh-CN" altLang="en-US" sz="1300">
              <a:latin typeface="微软雅黑" panose="020B0503020204020204" pitchFamily="34" charset="-122"/>
              <a:ea typeface="微软雅黑" panose="020B0503020204020204" pitchFamily="34" charset="-122"/>
            </a:endParaRPr>
          </a:p>
        </p:txBody>
      </p:sp>
      <p:sp>
        <p:nvSpPr>
          <p:cNvPr id="72" name="TextBox 71"/>
          <p:cNvSpPr txBox="1"/>
          <p:nvPr/>
        </p:nvSpPr>
        <p:spPr>
          <a:xfrm>
            <a:off x="2871297" y="3742199"/>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dirty="0">
                <a:latin typeface="微软雅黑" panose="020B0503020204020204" pitchFamily="34" charset="-122"/>
                <a:ea typeface="微软雅黑" panose="020B0503020204020204" pitchFamily="34" charset="-122"/>
              </a:rPr>
              <a:t>源  </a:t>
            </a:r>
            <a:r>
              <a:rPr lang="en-US" altLang="zh-CN" sz="1300" dirty="0">
                <a:latin typeface="微软雅黑" panose="020B0503020204020204" pitchFamily="34" charset="-122"/>
                <a:ea typeface="微软雅黑" panose="020B0503020204020204" pitchFamily="34" charset="-122"/>
              </a:rPr>
              <a:t>2001::1</a:t>
            </a:r>
          </a:p>
          <a:p>
            <a:r>
              <a:rPr lang="zh-CN" altLang="en-US" sz="1300" dirty="0">
                <a:latin typeface="微软雅黑" panose="020B0503020204020204" pitchFamily="34" charset="-122"/>
                <a:ea typeface="微软雅黑" panose="020B0503020204020204" pitchFamily="34" charset="-122"/>
              </a:rPr>
              <a:t>目  </a:t>
            </a:r>
            <a:r>
              <a:rPr lang="en-US" altLang="zh-CN" sz="1300" dirty="0">
                <a:latin typeface="微软雅黑" panose="020B0503020204020204" pitchFamily="34" charset="-122"/>
                <a:ea typeface="微软雅黑" panose="020B0503020204020204" pitchFamily="34" charset="-122"/>
              </a:rPr>
              <a:t>FF02::1:FF00:2</a:t>
            </a:r>
            <a:endParaRPr lang="zh-CN" altLang="en-US" sz="1300" dirty="0">
              <a:latin typeface="微软雅黑" panose="020B0503020204020204" pitchFamily="34" charset="-122"/>
              <a:ea typeface="微软雅黑" panose="020B0503020204020204" pitchFamily="34" charset="-122"/>
            </a:endParaRPr>
          </a:p>
        </p:txBody>
      </p:sp>
      <p:sp>
        <p:nvSpPr>
          <p:cNvPr id="76" name="TextBox 75"/>
          <p:cNvSpPr txBox="1"/>
          <p:nvPr/>
        </p:nvSpPr>
        <p:spPr>
          <a:xfrm>
            <a:off x="2871297" y="4234642"/>
            <a:ext cx="2063790" cy="318183"/>
          </a:xfrm>
          <a:prstGeom prst="rect">
            <a:avLst/>
          </a:prstGeom>
          <a:solidFill>
            <a:schemeClr val="bg1">
              <a:lumMod val="85000"/>
            </a:schemeClr>
          </a:solidFill>
          <a:ln w="28575">
            <a:solidFill>
              <a:schemeClr val="tx1"/>
            </a:solidFill>
          </a:ln>
        </p:spPr>
        <p:txBody>
          <a:bodyPr wrap="none" rtlCol="0" anchor="ctr" anchorCtr="0">
            <a:noAutofit/>
          </a:bodyPr>
          <a:lstStyle/>
          <a:p>
            <a:r>
              <a:rPr lang="en-US" altLang="zh-CN" sz="1300" dirty="0">
                <a:latin typeface="微软雅黑" panose="020B0503020204020204" pitchFamily="34" charset="-122"/>
                <a:ea typeface="微软雅黑" panose="020B0503020204020204" pitchFamily="34" charset="-122"/>
              </a:rPr>
              <a:t>ICMPv6</a:t>
            </a:r>
            <a:r>
              <a:rPr lang="zh-CN" altLang="en-US" sz="1300" dirty="0">
                <a:latin typeface="微软雅黑" panose="020B0503020204020204" pitchFamily="34" charset="-122"/>
                <a:ea typeface="微软雅黑" panose="020B0503020204020204" pitchFamily="34" charset="-122"/>
              </a:rPr>
              <a:t>（</a:t>
            </a:r>
            <a:r>
              <a:rPr lang="en-US" altLang="zh-CN" sz="1300" dirty="0">
                <a:latin typeface="微软雅黑" panose="020B0503020204020204" pitchFamily="34" charset="-122"/>
                <a:ea typeface="微软雅黑" panose="020B0503020204020204" pitchFamily="34" charset="-122"/>
              </a:rPr>
              <a:t>Type135</a:t>
            </a: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NS</a:t>
            </a:r>
            <a:endParaRPr lang="zh-CN" altLang="en-US" sz="1300" dirty="0">
              <a:latin typeface="微软雅黑" panose="020B0503020204020204" pitchFamily="34" charset="-122"/>
              <a:ea typeface="微软雅黑" panose="020B0503020204020204" pitchFamily="34" charset="-122"/>
            </a:endParaRPr>
          </a:p>
        </p:txBody>
      </p:sp>
      <p:sp>
        <p:nvSpPr>
          <p:cNvPr id="77" name="TextBox 76"/>
          <p:cNvSpPr txBox="1"/>
          <p:nvPr/>
        </p:nvSpPr>
        <p:spPr>
          <a:xfrm>
            <a:off x="2871297" y="4552825"/>
            <a:ext cx="2063790" cy="712379"/>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en-US" altLang="zh-CN" sz="1300" dirty="0">
                <a:latin typeface="微软雅黑" panose="020B0503020204020204" pitchFamily="34" charset="-122"/>
                <a:ea typeface="微软雅黑" panose="020B0503020204020204" pitchFamily="34" charset="-122"/>
              </a:rPr>
              <a:t>ICMPv6 DATA</a:t>
            </a:r>
          </a:p>
          <a:p>
            <a:pPr algn="ctr"/>
            <a:r>
              <a:rPr lang="en-US" altLang="zh-CN" sz="1300" dirty="0">
                <a:latin typeface="微软雅黑" panose="020B0503020204020204" pitchFamily="34" charset="-122"/>
                <a:ea typeface="微软雅黑" panose="020B0503020204020204" pitchFamily="34" charset="-122"/>
              </a:rPr>
              <a:t>Source MAC</a:t>
            </a:r>
          </a:p>
          <a:p>
            <a:pPr algn="ctr"/>
            <a:r>
              <a:rPr lang="en-US" altLang="zh-CN" sz="1300" dirty="0">
                <a:latin typeface="微软雅黑" panose="020B0503020204020204" pitchFamily="34" charset="-122"/>
                <a:ea typeface="微软雅黑" panose="020B0503020204020204" pitchFamily="34" charset="-122"/>
              </a:rPr>
              <a:t>5489-98C8-1111</a:t>
            </a:r>
            <a:endParaRPr lang="zh-CN" altLang="en-US" sz="1300" dirty="0">
              <a:latin typeface="微软雅黑" panose="020B0503020204020204" pitchFamily="34" charset="-122"/>
              <a:ea typeface="微软雅黑" panose="020B0503020204020204" pitchFamily="34" charset="-122"/>
            </a:endParaRPr>
          </a:p>
        </p:txBody>
      </p:sp>
      <p:sp>
        <p:nvSpPr>
          <p:cNvPr id="78" name="TextBox 77"/>
          <p:cNvSpPr txBox="1"/>
          <p:nvPr/>
        </p:nvSpPr>
        <p:spPr>
          <a:xfrm>
            <a:off x="1523492" y="3341319"/>
            <a:ext cx="1332416" cy="323165"/>
          </a:xfrm>
          <a:prstGeom prst="rect">
            <a:avLst/>
          </a:prstGeom>
          <a:noFill/>
        </p:spPr>
        <p:txBody>
          <a:bodyPr wrap="none" rtlCol="0">
            <a:spAutoFit/>
          </a:bodyPr>
          <a:lstStyle/>
          <a:p>
            <a:r>
              <a:rPr lang="en-US" altLang="zh-CN" sz="1500" dirty="0">
                <a:solidFill>
                  <a:srgbClr val="C00000"/>
                </a:solidFill>
                <a:latin typeface="微软雅黑" panose="020B0503020204020204" pitchFamily="34" charset="-122"/>
                <a:ea typeface="微软雅黑" panose="020B0503020204020204" pitchFamily="34" charset="-122"/>
              </a:rPr>
              <a:t>Lay2 Header</a:t>
            </a:r>
            <a:endParaRPr lang="zh-CN" altLang="en-US" sz="1500" dirty="0">
              <a:solidFill>
                <a:srgbClr val="C00000"/>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1523492" y="3826837"/>
            <a:ext cx="1332416" cy="323165"/>
          </a:xfrm>
          <a:prstGeom prst="rect">
            <a:avLst/>
          </a:prstGeom>
          <a:noFill/>
        </p:spPr>
        <p:txBody>
          <a:bodyPr wrap="none" rtlCol="0">
            <a:spAutoFit/>
          </a:bodyPr>
          <a:lstStyle/>
          <a:p>
            <a:r>
              <a:rPr lang="en-US" altLang="zh-CN" sz="1500" dirty="0">
                <a:solidFill>
                  <a:srgbClr val="C00000"/>
                </a:solidFill>
                <a:latin typeface="微软雅黑" panose="020B0503020204020204" pitchFamily="34" charset="-122"/>
                <a:ea typeface="微软雅黑" panose="020B0503020204020204" pitchFamily="34" charset="-122"/>
              </a:rPr>
              <a:t>Lay3 Header</a:t>
            </a:r>
            <a:endParaRPr lang="zh-CN" altLang="en-US" sz="1500" dirty="0">
              <a:solidFill>
                <a:srgbClr val="C00000"/>
              </a:solidFill>
              <a:latin typeface="微软雅黑" panose="020B0503020204020204" pitchFamily="34" charset="-122"/>
              <a:ea typeface="微软雅黑" panose="020B0503020204020204" pitchFamily="34" charset="-122"/>
            </a:endParaRPr>
          </a:p>
        </p:txBody>
      </p:sp>
      <p:cxnSp>
        <p:nvCxnSpPr>
          <p:cNvPr id="81" name="Straight Connector 80"/>
          <p:cNvCxnSpPr/>
          <p:nvPr/>
        </p:nvCxnSpPr>
        <p:spPr bwMode="auto">
          <a:xfrm>
            <a:off x="2852221" y="3007860"/>
            <a:ext cx="2648424"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84" name="Oval 83"/>
          <p:cNvSpPr/>
          <p:nvPr/>
        </p:nvSpPr>
        <p:spPr bwMode="auto">
          <a:xfrm>
            <a:off x="2809818" y="2888939"/>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a:latin typeface="微软雅黑" panose="020B0503020204020204" pitchFamily="34" charset="-122"/>
                <a:ea typeface="微软雅黑" panose="020B0503020204020204" pitchFamily="34" charset="-122"/>
              </a:rPr>
              <a:t>1</a:t>
            </a:r>
            <a:endParaRPr lang="zh-CN" altLang="en-US" sz="1500" b="1">
              <a:latin typeface="微软雅黑" panose="020B0503020204020204" pitchFamily="34" charset="-122"/>
              <a:ea typeface="微软雅黑" panose="020B0503020204020204" pitchFamily="34" charset="-122"/>
            </a:endParaRPr>
          </a:p>
        </p:txBody>
      </p:sp>
      <p:cxnSp>
        <p:nvCxnSpPr>
          <p:cNvPr id="99" name="Straight Arrow Connector 98"/>
          <p:cNvCxnSpPr/>
          <p:nvPr/>
        </p:nvCxnSpPr>
        <p:spPr bwMode="auto">
          <a:xfrm flipH="1">
            <a:off x="4447674" y="3601975"/>
            <a:ext cx="1180840" cy="0"/>
          </a:xfrm>
          <a:prstGeom prst="straightConnector1">
            <a:avLst/>
          </a:prstGeom>
          <a:solidFill>
            <a:schemeClr val="accent1"/>
          </a:solidFill>
          <a:ln w="25400" cap="flat" cmpd="sng" algn="ctr">
            <a:solidFill>
              <a:schemeClr val="bg1">
                <a:lumMod val="75000"/>
              </a:schemeClr>
            </a:solidFill>
            <a:prstDash val="solid"/>
            <a:round/>
            <a:headEnd type="none" w="med" len="med"/>
            <a:tailEnd type="triangle" w="med" len="med"/>
          </a:ln>
          <a:effectLst/>
        </p:spPr>
      </p:cxnSp>
      <p:sp>
        <p:nvSpPr>
          <p:cNvPr id="101" name="TextBox 100"/>
          <p:cNvSpPr txBox="1"/>
          <p:nvPr/>
        </p:nvSpPr>
        <p:spPr>
          <a:xfrm>
            <a:off x="5591685" y="3453093"/>
            <a:ext cx="2041969" cy="323165"/>
          </a:xfrm>
          <a:prstGeom prst="rect">
            <a:avLst/>
          </a:prstGeom>
          <a:noFill/>
        </p:spPr>
        <p:txBody>
          <a:bodyPr wrap="none" rtlCol="0">
            <a:spAutoFit/>
          </a:bodyPr>
          <a:lstStyle/>
          <a:p>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目的</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MAC</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为组播</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MAC</a:t>
            </a:r>
            <a:endPar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2" name="TextBox 101"/>
          <p:cNvSpPr txBox="1"/>
          <p:nvPr/>
        </p:nvSpPr>
        <p:spPr>
          <a:xfrm>
            <a:off x="5591684" y="3798518"/>
            <a:ext cx="3439380" cy="553998"/>
          </a:xfrm>
          <a:prstGeom prst="rect">
            <a:avLst/>
          </a:prstGeom>
          <a:noFill/>
        </p:spPr>
        <p:txBody>
          <a:bodyPr wrap="square" rtlCol="0">
            <a:spAutoFit/>
          </a:bodyPr>
          <a:lstStyle/>
          <a:p>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目的</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IPv6</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地址为</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PC2</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2001::2</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对应的被请求节点组播地址</a:t>
            </a:r>
          </a:p>
        </p:txBody>
      </p:sp>
      <p:sp>
        <p:nvSpPr>
          <p:cNvPr id="103" name="TextBox 102"/>
          <p:cNvSpPr txBox="1"/>
          <p:nvPr/>
        </p:nvSpPr>
        <p:spPr>
          <a:xfrm>
            <a:off x="5591684" y="4506451"/>
            <a:ext cx="3439380" cy="323165"/>
          </a:xfrm>
          <a:prstGeom prst="rect">
            <a:avLst/>
          </a:prstGeom>
          <a:noFill/>
        </p:spPr>
        <p:txBody>
          <a:bodyPr wrap="square" rtlCol="0">
            <a:spAutoFit/>
          </a:bodyPr>
          <a:lstStyle/>
          <a:p>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请求报文为</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ICMPv6</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500" dirty="0">
                <a:solidFill>
                  <a:schemeClr val="tx1">
                    <a:lumMod val="65000"/>
                    <a:lumOff val="35000"/>
                  </a:schemeClr>
                </a:solidFill>
                <a:latin typeface="微软雅黑" panose="020B0503020204020204" pitchFamily="34" charset="-122"/>
                <a:ea typeface="微软雅黑" panose="020B0503020204020204" pitchFamily="34" charset="-122"/>
              </a:rPr>
              <a:t>NS</a:t>
            </a:r>
            <a:r>
              <a:rPr lang="zh-CN" altLang="en-US" sz="1500" dirty="0">
                <a:solidFill>
                  <a:schemeClr val="tx1">
                    <a:lumMod val="65000"/>
                    <a:lumOff val="35000"/>
                  </a:schemeClr>
                </a:solidFill>
                <a:latin typeface="微软雅黑" panose="020B0503020204020204" pitchFamily="34" charset="-122"/>
                <a:ea typeface="微软雅黑" panose="020B0503020204020204" pitchFamily="34" charset="-122"/>
              </a:rPr>
              <a:t>（邻居请求）</a:t>
            </a:r>
          </a:p>
        </p:txBody>
      </p:sp>
      <p:cxnSp>
        <p:nvCxnSpPr>
          <p:cNvPr id="104" name="Straight Arrow Connector 103"/>
          <p:cNvCxnSpPr/>
          <p:nvPr/>
        </p:nvCxnSpPr>
        <p:spPr bwMode="auto">
          <a:xfrm flipH="1">
            <a:off x="4447674" y="4084575"/>
            <a:ext cx="1180840" cy="0"/>
          </a:xfrm>
          <a:prstGeom prst="straightConnector1">
            <a:avLst/>
          </a:prstGeom>
          <a:solidFill>
            <a:schemeClr val="accent1"/>
          </a:solidFill>
          <a:ln w="25400" cap="flat" cmpd="sng" algn="ctr">
            <a:solidFill>
              <a:schemeClr val="bg1">
                <a:lumMod val="75000"/>
              </a:schemeClr>
            </a:solidFill>
            <a:prstDash val="solid"/>
            <a:round/>
            <a:headEnd type="none" w="med" len="med"/>
            <a:tailEnd type="triangle" w="med" len="med"/>
          </a:ln>
          <a:effectLst/>
        </p:spPr>
      </p:cxnSp>
      <p:cxnSp>
        <p:nvCxnSpPr>
          <p:cNvPr id="105" name="Straight Arrow Connector 104"/>
          <p:cNvCxnSpPr/>
          <p:nvPr/>
        </p:nvCxnSpPr>
        <p:spPr bwMode="auto">
          <a:xfrm flipH="1">
            <a:off x="5038094" y="4668033"/>
            <a:ext cx="590420" cy="0"/>
          </a:xfrm>
          <a:prstGeom prst="straightConnector1">
            <a:avLst/>
          </a:prstGeom>
          <a:solidFill>
            <a:schemeClr val="accent1"/>
          </a:solidFill>
          <a:ln w="25400" cap="flat" cmpd="sng" algn="ctr">
            <a:solidFill>
              <a:schemeClr val="bg1">
                <a:lumMod val="75000"/>
              </a:schemeClr>
            </a:solidFill>
            <a:prstDash val="solid"/>
            <a:round/>
            <a:headEnd type="none" w="med" len="med"/>
            <a:tailEnd type="triangle" w="med" len="med"/>
          </a:ln>
          <a:effectLst/>
        </p:spPr>
      </p:cxnSp>
      <p:grpSp>
        <p:nvGrpSpPr>
          <p:cNvPr id="64" name="组合 63">
            <a:extLst>
              <a:ext uri="{FF2B5EF4-FFF2-40B4-BE49-F238E27FC236}">
                <a16:creationId xmlns:a16="http://schemas.microsoft.com/office/drawing/2014/main" id="{9CF211DE-557F-4B5B-AA60-FEB77482BF30}"/>
              </a:ext>
            </a:extLst>
          </p:cNvPr>
          <p:cNvGrpSpPr/>
          <p:nvPr/>
        </p:nvGrpSpPr>
        <p:grpSpPr>
          <a:xfrm>
            <a:off x="2232362" y="1388134"/>
            <a:ext cx="7761284" cy="1201860"/>
            <a:chOff x="2232362" y="1388134"/>
            <a:chExt cx="7761284" cy="1201860"/>
          </a:xfrm>
        </p:grpSpPr>
        <p:cxnSp>
          <p:nvCxnSpPr>
            <p:cNvPr id="66" name="Straight Connector 65"/>
            <p:cNvCxnSpPr/>
            <p:nvPr/>
          </p:nvCxnSpPr>
          <p:spPr bwMode="auto">
            <a:xfrm>
              <a:off x="2897224" y="1965137"/>
              <a:ext cx="0" cy="6248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9" name="Straight Connector 68"/>
            <p:cNvCxnSpPr/>
            <p:nvPr/>
          </p:nvCxnSpPr>
          <p:spPr bwMode="auto">
            <a:xfrm>
              <a:off x="9336764" y="1965137"/>
              <a:ext cx="0" cy="6248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2232362" y="2589993"/>
              <a:ext cx="776128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1" name="TextBox 30"/>
            <p:cNvSpPr txBox="1"/>
            <p:nvPr/>
          </p:nvSpPr>
          <p:spPr>
            <a:xfrm>
              <a:off x="3248035" y="1756370"/>
              <a:ext cx="1713931" cy="784830"/>
            </a:xfrm>
            <a:prstGeom prst="rect">
              <a:avLst/>
            </a:prstGeom>
            <a:noFill/>
          </p:spPr>
          <p:txBody>
            <a:bodyPr wrap="none" rtlCol="0">
              <a:spAutoFit/>
            </a:bodyPr>
            <a:lstStyle/>
            <a:p>
              <a:r>
                <a:rPr lang="en-US" altLang="zh-CN" sz="1500" b="1" dirty="0">
                  <a:latin typeface="微软雅黑" panose="020B0503020204020204" pitchFamily="34" charset="-122"/>
                  <a:ea typeface="微软雅黑" panose="020B0503020204020204" pitchFamily="34" charset="-122"/>
                </a:rPr>
                <a:t>PC1</a:t>
              </a:r>
            </a:p>
            <a:p>
              <a:r>
                <a:rPr lang="en-US" altLang="zh-CN" sz="1500" dirty="0">
                  <a:latin typeface="微软雅黑" panose="020B0503020204020204" pitchFamily="34" charset="-122"/>
                  <a:ea typeface="微软雅黑" panose="020B0503020204020204" pitchFamily="34" charset="-122"/>
                </a:rPr>
                <a:t>2001::1/64</a:t>
              </a:r>
            </a:p>
            <a:p>
              <a:r>
                <a:rPr lang="en-US" altLang="zh-CN" sz="1500" dirty="0">
                  <a:latin typeface="微软雅黑" panose="020B0503020204020204" pitchFamily="34" charset="-122"/>
                  <a:ea typeface="微软雅黑" panose="020B0503020204020204" pitchFamily="34" charset="-122"/>
                </a:rPr>
                <a:t>5489-98C8-1111</a:t>
              </a:r>
              <a:endParaRPr lang="zh-CN" altLang="en-US" sz="1500" dirty="0">
                <a:latin typeface="微软雅黑" panose="020B0503020204020204" pitchFamily="34" charset="-122"/>
                <a:ea typeface="微软雅黑" panose="020B0503020204020204" pitchFamily="34" charset="-122"/>
              </a:endParaRPr>
            </a:p>
          </p:txBody>
        </p:sp>
        <p:sp>
          <p:nvSpPr>
            <p:cNvPr id="65" name="TextBox 64"/>
            <p:cNvSpPr txBox="1"/>
            <p:nvPr/>
          </p:nvSpPr>
          <p:spPr>
            <a:xfrm>
              <a:off x="7193305" y="1756370"/>
              <a:ext cx="1697901" cy="784830"/>
            </a:xfrm>
            <a:prstGeom prst="rect">
              <a:avLst/>
            </a:prstGeom>
            <a:noFill/>
          </p:spPr>
          <p:txBody>
            <a:bodyPr wrap="none" rtlCol="0">
              <a:spAutoFit/>
            </a:bodyPr>
            <a:lstStyle/>
            <a:p>
              <a:pPr algn="r"/>
              <a:r>
                <a:rPr lang="en-US" altLang="zh-CN" sz="1500" b="1" dirty="0">
                  <a:latin typeface="微软雅黑" panose="020B0503020204020204" pitchFamily="34" charset="-122"/>
                  <a:ea typeface="微软雅黑" panose="020B0503020204020204" pitchFamily="34" charset="-122"/>
                </a:rPr>
                <a:t>PC2</a:t>
              </a:r>
            </a:p>
            <a:p>
              <a:pPr algn="r"/>
              <a:r>
                <a:rPr lang="en-US" altLang="zh-CN" sz="1500" dirty="0">
                  <a:latin typeface="微软雅黑" panose="020B0503020204020204" pitchFamily="34" charset="-122"/>
                  <a:ea typeface="微软雅黑" panose="020B0503020204020204" pitchFamily="34" charset="-122"/>
                </a:rPr>
                <a:t>2001::2/64</a:t>
              </a:r>
            </a:p>
            <a:p>
              <a:pPr algn="r"/>
              <a:r>
                <a:rPr lang="en-US" altLang="zh-CN" sz="1500" dirty="0">
                  <a:latin typeface="微软雅黑" panose="020B0503020204020204" pitchFamily="34" charset="-122"/>
                  <a:ea typeface="微软雅黑" panose="020B0503020204020204" pitchFamily="34" charset="-122"/>
                </a:rPr>
                <a:t>5489-9850-2222</a:t>
              </a:r>
              <a:endParaRPr lang="zh-CN" altLang="en-US" sz="1500" dirty="0">
                <a:latin typeface="微软雅黑" panose="020B0503020204020204" pitchFamily="34" charset="-122"/>
                <a:ea typeface="微软雅黑" panose="020B0503020204020204" pitchFamily="34" charset="-122"/>
              </a:endParaRPr>
            </a:p>
          </p:txBody>
        </p:sp>
        <p:sp>
          <p:nvSpPr>
            <p:cNvPr id="75" name="TextBox 74"/>
            <p:cNvSpPr txBox="1"/>
            <p:nvPr/>
          </p:nvSpPr>
          <p:spPr>
            <a:xfrm>
              <a:off x="4205406" y="1388134"/>
              <a:ext cx="2798074" cy="323165"/>
            </a:xfrm>
            <a:prstGeom prst="rect">
              <a:avLst/>
            </a:prstGeom>
            <a:noFill/>
          </p:spPr>
          <p:txBody>
            <a:bodyPr wrap="none" rtlCol="0">
              <a:spAutoFit/>
            </a:bodyPr>
            <a:lstStyle/>
            <a:p>
              <a:r>
                <a:rPr lang="en-US" altLang="zh-CN" sz="1500" dirty="0">
                  <a:solidFill>
                    <a:srgbClr val="C00000"/>
                  </a:solidFill>
                  <a:latin typeface="微软雅黑" panose="020B0503020204020204" pitchFamily="34" charset="-122"/>
                  <a:ea typeface="微软雅黑" panose="020B0503020204020204" pitchFamily="34" charset="-122"/>
                </a:rPr>
                <a:t>PC1</a:t>
              </a:r>
              <a:r>
                <a:rPr lang="zh-CN" altLang="en-US" sz="1500" dirty="0">
                  <a:solidFill>
                    <a:srgbClr val="C00000"/>
                  </a:solidFill>
                  <a:latin typeface="微软雅黑" panose="020B0503020204020204" pitchFamily="34" charset="-122"/>
                  <a:ea typeface="微软雅黑" panose="020B0503020204020204" pitchFamily="34" charset="-122"/>
                </a:rPr>
                <a:t>要请求</a:t>
              </a:r>
              <a:r>
                <a:rPr lang="en-US" altLang="zh-CN" sz="1500" dirty="0">
                  <a:solidFill>
                    <a:srgbClr val="C00000"/>
                  </a:solidFill>
                  <a:latin typeface="微软雅黑" panose="020B0503020204020204" pitchFamily="34" charset="-122"/>
                  <a:ea typeface="微软雅黑" panose="020B0503020204020204" pitchFamily="34" charset="-122"/>
                </a:rPr>
                <a:t>2001::2</a:t>
              </a:r>
              <a:r>
                <a:rPr lang="zh-CN" altLang="en-US" sz="1500" dirty="0">
                  <a:solidFill>
                    <a:srgbClr val="C00000"/>
                  </a:solidFill>
                  <a:latin typeface="微软雅黑" panose="020B0503020204020204" pitchFamily="34" charset="-122"/>
                  <a:ea typeface="微软雅黑" panose="020B0503020204020204" pitchFamily="34" charset="-122"/>
                </a:rPr>
                <a:t>对应的</a:t>
              </a:r>
              <a:r>
                <a:rPr lang="en-US" altLang="zh-CN" sz="1500" dirty="0">
                  <a:solidFill>
                    <a:srgbClr val="C00000"/>
                  </a:solidFill>
                  <a:latin typeface="微软雅黑" panose="020B0503020204020204" pitchFamily="34" charset="-122"/>
                  <a:ea typeface="微软雅黑" panose="020B0503020204020204" pitchFamily="34" charset="-122"/>
                </a:rPr>
                <a:t>MAC</a:t>
              </a:r>
              <a:endParaRPr lang="zh-CN" altLang="en-US" sz="1500" dirty="0">
                <a:solidFill>
                  <a:srgbClr val="C00000"/>
                </a:solidFill>
                <a:latin typeface="微软雅黑" panose="020B0503020204020204" pitchFamily="34" charset="-122"/>
                <a:ea typeface="微软雅黑" panose="020B0503020204020204" pitchFamily="34" charset="-122"/>
              </a:endParaRPr>
            </a:p>
          </p:txBody>
        </p:sp>
        <p:pic>
          <p:nvPicPr>
            <p:cNvPr id="82" name="图片 81" descr="PC.png">
              <a:extLst>
                <a:ext uri="{FF2B5EF4-FFF2-40B4-BE49-F238E27FC236}">
                  <a16:creationId xmlns:a16="http://schemas.microsoft.com/office/drawing/2014/main" id="{D046F011-6CDD-466E-9057-858D5C6D17B4}"/>
                </a:ext>
              </a:extLst>
            </p:cNvPr>
            <p:cNvPicPr>
              <a:picLocks noChangeAspect="1"/>
            </p:cNvPicPr>
            <p:nvPr/>
          </p:nvPicPr>
          <p:blipFill>
            <a:blip r:embed="rId3" cstate="print"/>
            <a:stretch>
              <a:fillRect/>
            </a:stretch>
          </p:blipFill>
          <p:spPr>
            <a:xfrm>
              <a:off x="2519396" y="1495350"/>
              <a:ext cx="728210" cy="559265"/>
            </a:xfrm>
            <a:prstGeom prst="rect">
              <a:avLst/>
            </a:prstGeom>
          </p:spPr>
        </p:pic>
        <p:pic>
          <p:nvPicPr>
            <p:cNvPr id="83" name="图片 82" descr="PC.png">
              <a:extLst>
                <a:ext uri="{FF2B5EF4-FFF2-40B4-BE49-F238E27FC236}">
                  <a16:creationId xmlns:a16="http://schemas.microsoft.com/office/drawing/2014/main" id="{41DDF7A4-C667-4B6E-AB23-BCC5838C1F0F}"/>
                </a:ext>
              </a:extLst>
            </p:cNvPr>
            <p:cNvPicPr>
              <a:picLocks noChangeAspect="1"/>
            </p:cNvPicPr>
            <p:nvPr/>
          </p:nvPicPr>
          <p:blipFill>
            <a:blip r:embed="rId3" cstate="print"/>
            <a:stretch>
              <a:fillRect/>
            </a:stretch>
          </p:blipFill>
          <p:spPr>
            <a:xfrm>
              <a:off x="8972659" y="1476737"/>
              <a:ext cx="728210" cy="559265"/>
            </a:xfrm>
            <a:prstGeom prst="rect">
              <a:avLst/>
            </a:prstGeom>
          </p:spPr>
        </p:pic>
      </p:grpSp>
    </p:spTree>
    <p:extLst>
      <p:ext uri="{BB962C8B-B14F-4D97-AF65-F5344CB8AC3E}">
        <p14:creationId xmlns:p14="http://schemas.microsoft.com/office/powerpoint/2010/main" val="97944428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title"/>
          </p:nvPr>
        </p:nvSpPr>
        <p:spPr/>
        <p:txBody>
          <a:bodyPr/>
          <a:lstStyle/>
          <a:p>
            <a:r>
              <a:rPr lang="zh-CN" altLang="en-US" dirty="0"/>
              <a:t>地址解析</a:t>
            </a:r>
            <a:r>
              <a:rPr lang="en-US" altLang="zh-CN" dirty="0"/>
              <a:t> (2)</a:t>
            </a:r>
            <a:endParaRPr lang="zh-CN" altLang="en-US" dirty="0"/>
          </a:p>
        </p:txBody>
      </p:sp>
      <p:sp>
        <p:nvSpPr>
          <p:cNvPr id="71" name="TextBox 70"/>
          <p:cNvSpPr txBox="1"/>
          <p:nvPr/>
        </p:nvSpPr>
        <p:spPr>
          <a:xfrm>
            <a:off x="2835293" y="3148670"/>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a:latin typeface="微软雅黑" panose="020B0503020204020204" pitchFamily="34" charset="-122"/>
                <a:ea typeface="微软雅黑" panose="020B0503020204020204" pitchFamily="34" charset="-122"/>
              </a:rPr>
              <a:t>源  </a:t>
            </a:r>
            <a:r>
              <a:rPr lang="en-US" altLang="zh-CN" sz="1300">
                <a:latin typeface="微软雅黑" panose="020B0503020204020204" pitchFamily="34" charset="-122"/>
                <a:ea typeface="微软雅黑" panose="020B0503020204020204" pitchFamily="34" charset="-122"/>
              </a:rPr>
              <a:t>5489-98C8-1111</a:t>
            </a:r>
          </a:p>
          <a:p>
            <a:r>
              <a:rPr lang="zh-CN" altLang="en-US" sz="1300">
                <a:latin typeface="微软雅黑" panose="020B0503020204020204" pitchFamily="34" charset="-122"/>
                <a:ea typeface="微软雅黑" panose="020B0503020204020204" pitchFamily="34" charset="-122"/>
              </a:rPr>
              <a:t>目  </a:t>
            </a:r>
            <a:r>
              <a:rPr lang="en-US" altLang="zh-CN" sz="1300">
                <a:latin typeface="微软雅黑" panose="020B0503020204020204" pitchFamily="34" charset="-122"/>
                <a:ea typeface="微软雅黑" panose="020B0503020204020204" pitchFamily="34" charset="-122"/>
              </a:rPr>
              <a:t>3333-FF00-0002</a:t>
            </a:r>
            <a:endParaRPr lang="zh-CN" altLang="en-US" sz="1300">
              <a:latin typeface="微软雅黑" panose="020B0503020204020204" pitchFamily="34" charset="-122"/>
              <a:ea typeface="微软雅黑" panose="020B0503020204020204" pitchFamily="34" charset="-122"/>
            </a:endParaRPr>
          </a:p>
        </p:txBody>
      </p:sp>
      <p:sp>
        <p:nvSpPr>
          <p:cNvPr id="72" name="TextBox 71"/>
          <p:cNvSpPr txBox="1"/>
          <p:nvPr/>
        </p:nvSpPr>
        <p:spPr>
          <a:xfrm>
            <a:off x="2835293" y="3634188"/>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a:latin typeface="微软雅黑" panose="020B0503020204020204" pitchFamily="34" charset="-122"/>
                <a:ea typeface="微软雅黑" panose="020B0503020204020204" pitchFamily="34" charset="-122"/>
              </a:rPr>
              <a:t>源  </a:t>
            </a:r>
            <a:r>
              <a:rPr lang="en-US" altLang="zh-CN" sz="1300">
                <a:latin typeface="微软雅黑" panose="020B0503020204020204" pitchFamily="34" charset="-122"/>
                <a:ea typeface="微软雅黑" panose="020B0503020204020204" pitchFamily="34" charset="-122"/>
              </a:rPr>
              <a:t>2001::1</a:t>
            </a:r>
          </a:p>
          <a:p>
            <a:r>
              <a:rPr lang="zh-CN" altLang="en-US" sz="1300">
                <a:latin typeface="微软雅黑" panose="020B0503020204020204" pitchFamily="34" charset="-122"/>
                <a:ea typeface="微软雅黑" panose="020B0503020204020204" pitchFamily="34" charset="-122"/>
              </a:rPr>
              <a:t>目  </a:t>
            </a:r>
            <a:r>
              <a:rPr lang="en-US" altLang="zh-CN" sz="1300">
                <a:latin typeface="微软雅黑" panose="020B0503020204020204" pitchFamily="34" charset="-122"/>
                <a:ea typeface="微软雅黑" panose="020B0503020204020204" pitchFamily="34" charset="-122"/>
              </a:rPr>
              <a:t>FF02::1:FF00:2</a:t>
            </a:r>
            <a:endParaRPr lang="zh-CN" altLang="en-US" sz="1300">
              <a:latin typeface="微软雅黑" panose="020B0503020204020204" pitchFamily="34" charset="-122"/>
              <a:ea typeface="微软雅黑" panose="020B0503020204020204" pitchFamily="34" charset="-122"/>
            </a:endParaRPr>
          </a:p>
        </p:txBody>
      </p:sp>
      <p:sp>
        <p:nvSpPr>
          <p:cNvPr id="76" name="TextBox 75"/>
          <p:cNvSpPr txBox="1"/>
          <p:nvPr/>
        </p:nvSpPr>
        <p:spPr>
          <a:xfrm>
            <a:off x="2835293" y="4126631"/>
            <a:ext cx="2063790" cy="318183"/>
          </a:xfrm>
          <a:prstGeom prst="rect">
            <a:avLst/>
          </a:prstGeom>
          <a:solidFill>
            <a:schemeClr val="bg1">
              <a:lumMod val="95000"/>
            </a:schemeClr>
          </a:solidFill>
          <a:ln w="28575">
            <a:solidFill>
              <a:schemeClr val="tx1"/>
            </a:solidFill>
          </a:ln>
        </p:spPr>
        <p:txBody>
          <a:bodyPr wrap="none" rtlCol="0" anchor="ctr" anchorCtr="0">
            <a:noAutofit/>
          </a:bodyPr>
          <a:lstStyle/>
          <a:p>
            <a:r>
              <a:rPr lang="en-US" altLang="zh-CN" sz="1300">
                <a:latin typeface="微软雅黑" panose="020B0503020204020204" pitchFamily="34" charset="-122"/>
                <a:ea typeface="微软雅黑" panose="020B0503020204020204" pitchFamily="34" charset="-122"/>
              </a:rPr>
              <a:t>ICMPv6</a:t>
            </a:r>
            <a:r>
              <a:rPr lang="zh-CN" altLang="en-US" sz="1300">
                <a:latin typeface="微软雅黑" panose="020B0503020204020204" pitchFamily="34" charset="-122"/>
                <a:ea typeface="微软雅黑" panose="020B0503020204020204" pitchFamily="34" charset="-122"/>
              </a:rPr>
              <a:t>（</a:t>
            </a:r>
            <a:r>
              <a:rPr lang="en-US" altLang="zh-CN" sz="1300">
                <a:latin typeface="微软雅黑" panose="020B0503020204020204" pitchFamily="34" charset="-122"/>
                <a:ea typeface="微软雅黑" panose="020B0503020204020204" pitchFamily="34" charset="-122"/>
              </a:rPr>
              <a:t>Type135</a:t>
            </a:r>
            <a:r>
              <a:rPr lang="zh-CN" altLang="en-US" sz="1300">
                <a:latin typeface="微软雅黑" panose="020B0503020204020204" pitchFamily="34" charset="-122"/>
                <a:ea typeface="微软雅黑" panose="020B0503020204020204" pitchFamily="34" charset="-122"/>
              </a:rPr>
              <a:t>） </a:t>
            </a:r>
            <a:r>
              <a:rPr lang="en-US" altLang="zh-CN" sz="1300">
                <a:latin typeface="微软雅黑" panose="020B0503020204020204" pitchFamily="34" charset="-122"/>
                <a:ea typeface="微软雅黑" panose="020B0503020204020204" pitchFamily="34" charset="-122"/>
              </a:rPr>
              <a:t>NS</a:t>
            </a:r>
            <a:endParaRPr lang="zh-CN" altLang="en-US" sz="1300">
              <a:latin typeface="微软雅黑" panose="020B0503020204020204" pitchFamily="34" charset="-122"/>
              <a:ea typeface="微软雅黑" panose="020B0503020204020204" pitchFamily="34" charset="-122"/>
            </a:endParaRPr>
          </a:p>
        </p:txBody>
      </p:sp>
      <p:sp>
        <p:nvSpPr>
          <p:cNvPr id="77" name="TextBox 76"/>
          <p:cNvSpPr txBox="1"/>
          <p:nvPr/>
        </p:nvSpPr>
        <p:spPr>
          <a:xfrm>
            <a:off x="2835293" y="4444814"/>
            <a:ext cx="2063790" cy="712379"/>
          </a:xfrm>
          <a:prstGeom prst="rect">
            <a:avLst/>
          </a:prstGeom>
          <a:solidFill>
            <a:schemeClr val="bg1">
              <a:lumMod val="95000"/>
            </a:schemeClr>
          </a:solidFill>
          <a:ln w="28575">
            <a:solidFill>
              <a:schemeClr val="tx1"/>
            </a:solidFill>
          </a:ln>
        </p:spPr>
        <p:txBody>
          <a:bodyPr wrap="none" rtlCol="0" anchor="ctr" anchorCtr="0">
            <a:noAutofit/>
          </a:bodyPr>
          <a:lstStyle/>
          <a:p>
            <a:pPr algn="ctr"/>
            <a:r>
              <a:rPr lang="en-US" altLang="zh-CN" sz="1300" dirty="0">
                <a:latin typeface="微软雅黑" panose="020B0503020204020204" pitchFamily="34" charset="-122"/>
                <a:ea typeface="微软雅黑" panose="020B0503020204020204" pitchFamily="34" charset="-122"/>
              </a:rPr>
              <a:t>ICMPv6 DATA</a:t>
            </a:r>
          </a:p>
          <a:p>
            <a:pPr algn="ctr"/>
            <a:r>
              <a:rPr lang="en-US" altLang="zh-CN" sz="1300" dirty="0">
                <a:latin typeface="微软雅黑" panose="020B0503020204020204" pitchFamily="34" charset="-122"/>
                <a:ea typeface="微软雅黑" panose="020B0503020204020204" pitchFamily="34" charset="-122"/>
              </a:rPr>
              <a:t>Source MAC</a:t>
            </a:r>
          </a:p>
          <a:p>
            <a:pPr algn="ctr"/>
            <a:r>
              <a:rPr lang="en-US" altLang="zh-CN" sz="1300" dirty="0">
                <a:latin typeface="微软雅黑" panose="020B0503020204020204" pitchFamily="34" charset="-122"/>
                <a:ea typeface="微软雅黑" panose="020B0503020204020204" pitchFamily="34" charset="-122"/>
              </a:rPr>
              <a:t>5489-98C8-1111</a:t>
            </a:r>
            <a:endParaRPr lang="zh-CN" altLang="en-US" sz="1300" dirty="0">
              <a:latin typeface="微软雅黑" panose="020B0503020204020204" pitchFamily="34" charset="-122"/>
              <a:ea typeface="微软雅黑" panose="020B0503020204020204" pitchFamily="34" charset="-122"/>
            </a:endParaRPr>
          </a:p>
        </p:txBody>
      </p:sp>
      <p:sp>
        <p:nvSpPr>
          <p:cNvPr id="78" name="TextBox 77"/>
          <p:cNvSpPr txBox="1"/>
          <p:nvPr/>
        </p:nvSpPr>
        <p:spPr>
          <a:xfrm>
            <a:off x="1487488" y="3233308"/>
            <a:ext cx="1332416" cy="323165"/>
          </a:xfrm>
          <a:prstGeom prst="rect">
            <a:avLst/>
          </a:prstGeom>
          <a:noFill/>
        </p:spPr>
        <p:txBody>
          <a:bodyPr wrap="none" rtlCol="0">
            <a:spAutoFit/>
          </a:bodyPr>
          <a:lstStyle/>
          <a:p>
            <a:r>
              <a:rPr lang="en-US" altLang="zh-CN" sz="1500" dirty="0">
                <a:solidFill>
                  <a:srgbClr val="C00000"/>
                </a:solidFill>
                <a:latin typeface="微软雅黑" panose="020B0503020204020204" pitchFamily="34" charset="-122"/>
                <a:ea typeface="微软雅黑" panose="020B0503020204020204" pitchFamily="34" charset="-122"/>
              </a:rPr>
              <a:t>Lay2 Header</a:t>
            </a:r>
            <a:endParaRPr lang="zh-CN" altLang="en-US" sz="1500" dirty="0">
              <a:solidFill>
                <a:srgbClr val="C00000"/>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1487488" y="3718826"/>
            <a:ext cx="1332416" cy="323165"/>
          </a:xfrm>
          <a:prstGeom prst="rect">
            <a:avLst/>
          </a:prstGeom>
          <a:noFill/>
        </p:spPr>
        <p:txBody>
          <a:bodyPr wrap="none" rtlCol="0">
            <a:spAutoFit/>
          </a:bodyPr>
          <a:lstStyle/>
          <a:p>
            <a:r>
              <a:rPr lang="en-US" altLang="zh-CN" sz="1500">
                <a:solidFill>
                  <a:srgbClr val="C00000"/>
                </a:solidFill>
                <a:latin typeface="微软雅黑" panose="020B0503020204020204" pitchFamily="34" charset="-122"/>
                <a:ea typeface="微软雅黑" panose="020B0503020204020204" pitchFamily="34" charset="-122"/>
              </a:rPr>
              <a:t>Lay3 Header</a:t>
            </a:r>
            <a:endParaRPr lang="zh-CN" altLang="en-US" sz="1500">
              <a:solidFill>
                <a:srgbClr val="C00000"/>
              </a:solidFill>
              <a:latin typeface="微软雅黑" panose="020B0503020204020204" pitchFamily="34" charset="-122"/>
              <a:ea typeface="微软雅黑" panose="020B0503020204020204" pitchFamily="34" charset="-122"/>
            </a:endParaRPr>
          </a:p>
        </p:txBody>
      </p:sp>
      <p:cxnSp>
        <p:nvCxnSpPr>
          <p:cNvPr id="81" name="Straight Connector 80"/>
          <p:cNvCxnSpPr/>
          <p:nvPr/>
        </p:nvCxnSpPr>
        <p:spPr bwMode="auto">
          <a:xfrm>
            <a:off x="2816217" y="2899849"/>
            <a:ext cx="2648424"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84" name="Oval 83"/>
          <p:cNvSpPr/>
          <p:nvPr/>
        </p:nvSpPr>
        <p:spPr bwMode="auto">
          <a:xfrm>
            <a:off x="2773814" y="2780928"/>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a:latin typeface="微软雅黑" panose="020B0503020204020204" pitchFamily="34" charset="-122"/>
                <a:ea typeface="微软雅黑" panose="020B0503020204020204" pitchFamily="34" charset="-122"/>
              </a:rPr>
              <a:t>1</a:t>
            </a:r>
            <a:endParaRPr lang="zh-CN" altLang="en-US" sz="1500" b="1">
              <a:latin typeface="微软雅黑" panose="020B0503020204020204" pitchFamily="34" charset="-122"/>
              <a:ea typeface="微软雅黑" panose="020B0503020204020204" pitchFamily="34" charset="-122"/>
            </a:endParaRPr>
          </a:p>
        </p:txBody>
      </p:sp>
      <p:cxnSp>
        <p:nvCxnSpPr>
          <p:cNvPr id="86" name="Straight Connector 85"/>
          <p:cNvCxnSpPr/>
          <p:nvPr/>
        </p:nvCxnSpPr>
        <p:spPr bwMode="auto">
          <a:xfrm flipH="1">
            <a:off x="6708360" y="3465247"/>
            <a:ext cx="2628000"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87" name="Oval 86"/>
          <p:cNvSpPr/>
          <p:nvPr/>
        </p:nvSpPr>
        <p:spPr bwMode="auto">
          <a:xfrm>
            <a:off x="9217842" y="3346326"/>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a:latin typeface="微软雅黑" panose="020B0503020204020204" pitchFamily="34" charset="-122"/>
                <a:ea typeface="微软雅黑" panose="020B0503020204020204" pitchFamily="34" charset="-122"/>
              </a:rPr>
              <a:t>2</a:t>
            </a:r>
            <a:endParaRPr lang="zh-CN" altLang="en-US" sz="1500" b="1">
              <a:latin typeface="微软雅黑" panose="020B0503020204020204" pitchFamily="34" charset="-122"/>
              <a:ea typeface="微软雅黑" panose="020B0503020204020204" pitchFamily="34" charset="-122"/>
            </a:endParaRPr>
          </a:p>
        </p:txBody>
      </p:sp>
      <p:sp>
        <p:nvSpPr>
          <p:cNvPr id="91" name="TextBox 90"/>
          <p:cNvSpPr txBox="1"/>
          <p:nvPr/>
        </p:nvSpPr>
        <p:spPr>
          <a:xfrm>
            <a:off x="7272973" y="3702328"/>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a:latin typeface="微软雅黑" panose="020B0503020204020204" pitchFamily="34" charset="-122"/>
                <a:ea typeface="微软雅黑" panose="020B0503020204020204" pitchFamily="34" charset="-122"/>
              </a:rPr>
              <a:t>源  </a:t>
            </a:r>
            <a:r>
              <a:rPr lang="en-US" altLang="zh-CN" sz="1300">
                <a:latin typeface="微软雅黑" panose="020B0503020204020204" pitchFamily="34" charset="-122"/>
                <a:ea typeface="微软雅黑" panose="020B0503020204020204" pitchFamily="34" charset="-122"/>
              </a:rPr>
              <a:t>5489-9850-2222</a:t>
            </a:r>
          </a:p>
          <a:p>
            <a:r>
              <a:rPr lang="zh-CN" altLang="en-US" sz="1300">
                <a:latin typeface="微软雅黑" panose="020B0503020204020204" pitchFamily="34" charset="-122"/>
                <a:ea typeface="微软雅黑" panose="020B0503020204020204" pitchFamily="34" charset="-122"/>
              </a:rPr>
              <a:t>目  </a:t>
            </a:r>
            <a:r>
              <a:rPr lang="en-US" altLang="zh-CN" sz="1300">
                <a:latin typeface="微软雅黑" panose="020B0503020204020204" pitchFamily="34" charset="-122"/>
                <a:ea typeface="微软雅黑" panose="020B0503020204020204" pitchFamily="34" charset="-122"/>
              </a:rPr>
              <a:t>5489-98C8-1111</a:t>
            </a:r>
            <a:endParaRPr lang="zh-CN" altLang="en-US" sz="1300">
              <a:latin typeface="微软雅黑" panose="020B0503020204020204" pitchFamily="34" charset="-122"/>
              <a:ea typeface="微软雅黑" panose="020B0503020204020204" pitchFamily="34" charset="-122"/>
            </a:endParaRPr>
          </a:p>
        </p:txBody>
      </p:sp>
      <p:sp>
        <p:nvSpPr>
          <p:cNvPr id="92" name="TextBox 91"/>
          <p:cNvSpPr txBox="1"/>
          <p:nvPr/>
        </p:nvSpPr>
        <p:spPr>
          <a:xfrm>
            <a:off x="7272973" y="4187846"/>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dirty="0">
                <a:latin typeface="微软雅黑" panose="020B0503020204020204" pitchFamily="34" charset="-122"/>
                <a:ea typeface="微软雅黑" panose="020B0503020204020204" pitchFamily="34" charset="-122"/>
              </a:rPr>
              <a:t>源  </a:t>
            </a:r>
            <a:r>
              <a:rPr lang="en-US" altLang="zh-CN" sz="1300" dirty="0">
                <a:latin typeface="微软雅黑" panose="020B0503020204020204" pitchFamily="34" charset="-122"/>
                <a:ea typeface="微软雅黑" panose="020B0503020204020204" pitchFamily="34" charset="-122"/>
              </a:rPr>
              <a:t>2001::2</a:t>
            </a:r>
          </a:p>
          <a:p>
            <a:r>
              <a:rPr lang="zh-CN" altLang="en-US" sz="1300" dirty="0">
                <a:latin typeface="微软雅黑" panose="020B0503020204020204" pitchFamily="34" charset="-122"/>
                <a:ea typeface="微软雅黑" panose="020B0503020204020204" pitchFamily="34" charset="-122"/>
              </a:rPr>
              <a:t>目  </a:t>
            </a:r>
            <a:r>
              <a:rPr lang="en-US" altLang="zh-CN" sz="1300" dirty="0">
                <a:latin typeface="微软雅黑" panose="020B0503020204020204" pitchFamily="34" charset="-122"/>
                <a:ea typeface="微软雅黑" panose="020B0503020204020204" pitchFamily="34" charset="-122"/>
              </a:rPr>
              <a:t>2001::1</a:t>
            </a:r>
            <a:endParaRPr lang="zh-CN" altLang="en-US" sz="1300" dirty="0">
              <a:latin typeface="微软雅黑" panose="020B0503020204020204" pitchFamily="34" charset="-122"/>
              <a:ea typeface="微软雅黑" panose="020B0503020204020204" pitchFamily="34" charset="-122"/>
            </a:endParaRPr>
          </a:p>
        </p:txBody>
      </p:sp>
      <p:sp>
        <p:nvSpPr>
          <p:cNvPr id="93" name="TextBox 92"/>
          <p:cNvSpPr txBox="1"/>
          <p:nvPr/>
        </p:nvSpPr>
        <p:spPr>
          <a:xfrm>
            <a:off x="7272973" y="4680289"/>
            <a:ext cx="2063790" cy="318183"/>
          </a:xfrm>
          <a:prstGeom prst="rect">
            <a:avLst/>
          </a:prstGeom>
          <a:solidFill>
            <a:schemeClr val="bg1">
              <a:lumMod val="85000"/>
            </a:schemeClr>
          </a:solidFill>
          <a:ln w="28575">
            <a:solidFill>
              <a:schemeClr val="tx1"/>
            </a:solidFill>
          </a:ln>
        </p:spPr>
        <p:txBody>
          <a:bodyPr wrap="none" rtlCol="0" anchor="ctr" anchorCtr="0">
            <a:noAutofit/>
          </a:bodyPr>
          <a:lstStyle/>
          <a:p>
            <a:r>
              <a:rPr lang="en-US" altLang="zh-CN" sz="1300" dirty="0">
                <a:latin typeface="微软雅黑" panose="020B0503020204020204" pitchFamily="34" charset="-122"/>
                <a:ea typeface="微软雅黑" panose="020B0503020204020204" pitchFamily="34" charset="-122"/>
              </a:rPr>
              <a:t>ICMPv6</a:t>
            </a:r>
            <a:r>
              <a:rPr lang="zh-CN" altLang="en-US" sz="1300" dirty="0">
                <a:latin typeface="微软雅黑" panose="020B0503020204020204" pitchFamily="34" charset="-122"/>
                <a:ea typeface="微软雅黑" panose="020B0503020204020204" pitchFamily="34" charset="-122"/>
              </a:rPr>
              <a:t>（</a:t>
            </a:r>
            <a:r>
              <a:rPr lang="en-US" altLang="zh-CN" sz="1300" dirty="0">
                <a:latin typeface="微软雅黑" panose="020B0503020204020204" pitchFamily="34" charset="-122"/>
                <a:ea typeface="微软雅黑" panose="020B0503020204020204" pitchFamily="34" charset="-122"/>
              </a:rPr>
              <a:t>Type136</a:t>
            </a: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NA</a:t>
            </a:r>
            <a:endParaRPr lang="zh-CN" altLang="en-US" sz="1300" dirty="0">
              <a:latin typeface="微软雅黑" panose="020B0503020204020204" pitchFamily="34" charset="-122"/>
              <a:ea typeface="微软雅黑" panose="020B0503020204020204" pitchFamily="34" charset="-122"/>
            </a:endParaRPr>
          </a:p>
        </p:txBody>
      </p:sp>
      <p:sp>
        <p:nvSpPr>
          <p:cNvPr id="94" name="TextBox 93"/>
          <p:cNvSpPr txBox="1"/>
          <p:nvPr/>
        </p:nvSpPr>
        <p:spPr>
          <a:xfrm>
            <a:off x="7272973" y="4998472"/>
            <a:ext cx="2063790" cy="914804"/>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en-US" altLang="zh-CN" sz="1300" dirty="0">
                <a:latin typeface="微软雅黑" panose="020B0503020204020204" pitchFamily="34" charset="-122"/>
                <a:ea typeface="微软雅黑" panose="020B0503020204020204" pitchFamily="34" charset="-122"/>
              </a:rPr>
              <a:t>ICMPv6 DATA</a:t>
            </a:r>
          </a:p>
          <a:p>
            <a:pPr algn="ctr"/>
            <a:r>
              <a:rPr lang="zh-CN" altLang="en-US" sz="1300" dirty="0">
                <a:latin typeface="微软雅黑" panose="020B0503020204020204" pitchFamily="34" charset="-122"/>
                <a:ea typeface="微软雅黑" panose="020B0503020204020204" pitchFamily="34" charset="-122"/>
              </a:rPr>
              <a:t>目的地址 </a:t>
            </a:r>
            <a:r>
              <a:rPr lang="en-US" altLang="zh-CN" sz="1300" dirty="0">
                <a:latin typeface="微软雅黑" panose="020B0503020204020204" pitchFamily="34" charset="-122"/>
                <a:ea typeface="微软雅黑" panose="020B0503020204020204" pitchFamily="34" charset="-122"/>
              </a:rPr>
              <a:t>2001::2</a:t>
            </a:r>
          </a:p>
          <a:p>
            <a:pPr algn="ctr"/>
            <a:r>
              <a:rPr lang="zh-CN" altLang="en-US" sz="1300" dirty="0">
                <a:latin typeface="微软雅黑" panose="020B0503020204020204" pitchFamily="34" charset="-122"/>
                <a:ea typeface="微软雅黑" panose="020B0503020204020204" pitchFamily="34" charset="-122"/>
              </a:rPr>
              <a:t>目的</a:t>
            </a:r>
            <a:r>
              <a:rPr lang="en-US" altLang="zh-CN" sz="1300" dirty="0">
                <a:latin typeface="微软雅黑" panose="020B0503020204020204" pitchFamily="34" charset="-122"/>
                <a:ea typeface="微软雅黑" panose="020B0503020204020204" pitchFamily="34" charset="-122"/>
              </a:rPr>
              <a:t>MAC </a:t>
            </a:r>
            <a:r>
              <a:rPr lang="en-US" altLang="zh-CN" sz="1300" dirty="0">
                <a:solidFill>
                  <a:srgbClr val="C00000"/>
                </a:solidFill>
                <a:latin typeface="微软雅黑" panose="020B0503020204020204" pitchFamily="34" charset="-122"/>
                <a:ea typeface="微软雅黑" panose="020B0503020204020204" pitchFamily="34" charset="-122"/>
              </a:rPr>
              <a:t>5489-9850-2222</a:t>
            </a:r>
            <a:endParaRPr lang="zh-CN" altLang="en-US" sz="1300" dirty="0">
              <a:solidFill>
                <a:srgbClr val="C00000"/>
              </a:solidFill>
              <a:latin typeface="微软雅黑" panose="020B0503020204020204" pitchFamily="34" charset="-122"/>
              <a:ea typeface="微软雅黑" panose="020B0503020204020204" pitchFamily="34" charset="-122"/>
            </a:endParaRPr>
          </a:p>
        </p:txBody>
      </p:sp>
      <p:grpSp>
        <p:nvGrpSpPr>
          <p:cNvPr id="83" name="组合 82">
            <a:extLst>
              <a:ext uri="{FF2B5EF4-FFF2-40B4-BE49-F238E27FC236}">
                <a16:creationId xmlns:a16="http://schemas.microsoft.com/office/drawing/2014/main" id="{CCF3D513-29F6-4D20-84A7-88392F9C9765}"/>
              </a:ext>
            </a:extLst>
          </p:cNvPr>
          <p:cNvGrpSpPr/>
          <p:nvPr/>
        </p:nvGrpSpPr>
        <p:grpSpPr>
          <a:xfrm>
            <a:off x="2232362" y="1388134"/>
            <a:ext cx="7761284" cy="1201860"/>
            <a:chOff x="2232362" y="1388134"/>
            <a:chExt cx="7761284" cy="1201860"/>
          </a:xfrm>
        </p:grpSpPr>
        <p:cxnSp>
          <p:nvCxnSpPr>
            <p:cNvPr id="85" name="Straight Connector 65">
              <a:extLst>
                <a:ext uri="{FF2B5EF4-FFF2-40B4-BE49-F238E27FC236}">
                  <a16:creationId xmlns:a16="http://schemas.microsoft.com/office/drawing/2014/main" id="{6B644434-CD13-44B0-9C01-FA024CE32925}"/>
                </a:ext>
              </a:extLst>
            </p:cNvPr>
            <p:cNvCxnSpPr/>
            <p:nvPr/>
          </p:nvCxnSpPr>
          <p:spPr bwMode="auto">
            <a:xfrm>
              <a:off x="2897224" y="1965137"/>
              <a:ext cx="0" cy="6248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8" name="Straight Connector 68">
              <a:extLst>
                <a:ext uri="{FF2B5EF4-FFF2-40B4-BE49-F238E27FC236}">
                  <a16:creationId xmlns:a16="http://schemas.microsoft.com/office/drawing/2014/main" id="{D466A7C3-F1FC-4BAC-939D-48033E14F407}"/>
                </a:ext>
              </a:extLst>
            </p:cNvPr>
            <p:cNvCxnSpPr/>
            <p:nvPr/>
          </p:nvCxnSpPr>
          <p:spPr bwMode="auto">
            <a:xfrm>
              <a:off x="9336764" y="1965137"/>
              <a:ext cx="0" cy="624857"/>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89" name="Straight Connector 62">
              <a:extLst>
                <a:ext uri="{FF2B5EF4-FFF2-40B4-BE49-F238E27FC236}">
                  <a16:creationId xmlns:a16="http://schemas.microsoft.com/office/drawing/2014/main" id="{15CFEFF0-E115-4EB0-AFB0-2533430C1B9B}"/>
                </a:ext>
              </a:extLst>
            </p:cNvPr>
            <p:cNvCxnSpPr/>
            <p:nvPr/>
          </p:nvCxnSpPr>
          <p:spPr bwMode="auto">
            <a:xfrm>
              <a:off x="2232362" y="2589993"/>
              <a:ext cx="7761284"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90" name="TextBox 30">
              <a:extLst>
                <a:ext uri="{FF2B5EF4-FFF2-40B4-BE49-F238E27FC236}">
                  <a16:creationId xmlns:a16="http://schemas.microsoft.com/office/drawing/2014/main" id="{5F8FED7C-9944-453C-B23F-90EC9AFB1851}"/>
                </a:ext>
              </a:extLst>
            </p:cNvPr>
            <p:cNvSpPr txBox="1"/>
            <p:nvPr/>
          </p:nvSpPr>
          <p:spPr>
            <a:xfrm>
              <a:off x="3248035" y="1756370"/>
              <a:ext cx="1713931" cy="784830"/>
            </a:xfrm>
            <a:prstGeom prst="rect">
              <a:avLst/>
            </a:prstGeom>
            <a:noFill/>
          </p:spPr>
          <p:txBody>
            <a:bodyPr wrap="none" rtlCol="0">
              <a:spAutoFit/>
            </a:bodyPr>
            <a:lstStyle/>
            <a:p>
              <a:r>
                <a:rPr lang="en-US" altLang="zh-CN" sz="1500" b="1">
                  <a:latin typeface="微软雅黑" panose="020B0503020204020204" pitchFamily="34" charset="-122"/>
                  <a:ea typeface="微软雅黑" panose="020B0503020204020204" pitchFamily="34" charset="-122"/>
                </a:rPr>
                <a:t>PC1</a:t>
              </a:r>
            </a:p>
            <a:p>
              <a:r>
                <a:rPr lang="en-US" altLang="zh-CN" sz="1500">
                  <a:latin typeface="微软雅黑" panose="020B0503020204020204" pitchFamily="34" charset="-122"/>
                  <a:ea typeface="微软雅黑" panose="020B0503020204020204" pitchFamily="34" charset="-122"/>
                </a:rPr>
                <a:t>2001::1/64</a:t>
              </a:r>
            </a:p>
            <a:p>
              <a:r>
                <a:rPr lang="en-US" altLang="zh-CN" sz="1500">
                  <a:latin typeface="微软雅黑" panose="020B0503020204020204" pitchFamily="34" charset="-122"/>
                  <a:ea typeface="微软雅黑" panose="020B0503020204020204" pitchFamily="34" charset="-122"/>
                </a:rPr>
                <a:t>5489-98C8-1111</a:t>
              </a:r>
              <a:endParaRPr lang="zh-CN" altLang="en-US" sz="1500">
                <a:latin typeface="微软雅黑" panose="020B0503020204020204" pitchFamily="34" charset="-122"/>
                <a:ea typeface="微软雅黑" panose="020B0503020204020204" pitchFamily="34" charset="-122"/>
              </a:endParaRPr>
            </a:p>
          </p:txBody>
        </p:sp>
        <p:sp>
          <p:nvSpPr>
            <p:cNvPr id="95" name="TextBox 64">
              <a:extLst>
                <a:ext uri="{FF2B5EF4-FFF2-40B4-BE49-F238E27FC236}">
                  <a16:creationId xmlns:a16="http://schemas.microsoft.com/office/drawing/2014/main" id="{20DFBA2E-FC22-422A-8438-2C596F8A39F1}"/>
                </a:ext>
              </a:extLst>
            </p:cNvPr>
            <p:cNvSpPr txBox="1"/>
            <p:nvPr/>
          </p:nvSpPr>
          <p:spPr>
            <a:xfrm>
              <a:off x="7193304" y="1756370"/>
              <a:ext cx="1697902" cy="784830"/>
            </a:xfrm>
            <a:prstGeom prst="rect">
              <a:avLst/>
            </a:prstGeom>
            <a:noFill/>
          </p:spPr>
          <p:txBody>
            <a:bodyPr wrap="none" rtlCol="0">
              <a:spAutoFit/>
            </a:bodyPr>
            <a:lstStyle/>
            <a:p>
              <a:pPr algn="r"/>
              <a:r>
                <a:rPr lang="en-US" altLang="zh-CN" sz="1500" b="1">
                  <a:latin typeface="微软雅黑" panose="020B0503020204020204" pitchFamily="34" charset="-122"/>
                  <a:ea typeface="微软雅黑" panose="020B0503020204020204" pitchFamily="34" charset="-122"/>
                </a:rPr>
                <a:t>PC2</a:t>
              </a:r>
            </a:p>
            <a:p>
              <a:pPr algn="r"/>
              <a:r>
                <a:rPr lang="en-US" altLang="zh-CN" sz="1500">
                  <a:latin typeface="微软雅黑" panose="020B0503020204020204" pitchFamily="34" charset="-122"/>
                  <a:ea typeface="微软雅黑" panose="020B0503020204020204" pitchFamily="34" charset="-122"/>
                </a:rPr>
                <a:t>2001::2/64</a:t>
              </a:r>
            </a:p>
            <a:p>
              <a:pPr algn="r"/>
              <a:r>
                <a:rPr lang="en-US" altLang="zh-CN" sz="1500">
                  <a:latin typeface="微软雅黑" panose="020B0503020204020204" pitchFamily="34" charset="-122"/>
                  <a:ea typeface="微软雅黑" panose="020B0503020204020204" pitchFamily="34" charset="-122"/>
                </a:rPr>
                <a:t>5489-9850-2222</a:t>
              </a:r>
              <a:endParaRPr lang="zh-CN" altLang="en-US" sz="1500">
                <a:latin typeface="微软雅黑" panose="020B0503020204020204" pitchFamily="34" charset="-122"/>
                <a:ea typeface="微软雅黑" panose="020B0503020204020204" pitchFamily="34" charset="-122"/>
              </a:endParaRPr>
            </a:p>
          </p:txBody>
        </p:sp>
        <p:sp>
          <p:nvSpPr>
            <p:cNvPr id="96" name="TextBox 74">
              <a:extLst>
                <a:ext uri="{FF2B5EF4-FFF2-40B4-BE49-F238E27FC236}">
                  <a16:creationId xmlns:a16="http://schemas.microsoft.com/office/drawing/2014/main" id="{6934F848-1C86-47E5-8D27-FA5FBCFD9F41}"/>
                </a:ext>
              </a:extLst>
            </p:cNvPr>
            <p:cNvSpPr txBox="1"/>
            <p:nvPr/>
          </p:nvSpPr>
          <p:spPr>
            <a:xfrm>
              <a:off x="4205406" y="1388134"/>
              <a:ext cx="2798074" cy="323165"/>
            </a:xfrm>
            <a:prstGeom prst="rect">
              <a:avLst/>
            </a:prstGeom>
            <a:noFill/>
          </p:spPr>
          <p:txBody>
            <a:bodyPr wrap="none" rtlCol="0">
              <a:spAutoFit/>
            </a:bodyPr>
            <a:lstStyle/>
            <a:p>
              <a:r>
                <a:rPr lang="en-US" altLang="zh-CN" sz="1500" dirty="0">
                  <a:solidFill>
                    <a:srgbClr val="C00000"/>
                  </a:solidFill>
                  <a:latin typeface="微软雅黑" panose="020B0503020204020204" pitchFamily="34" charset="-122"/>
                  <a:ea typeface="微软雅黑" panose="020B0503020204020204" pitchFamily="34" charset="-122"/>
                </a:rPr>
                <a:t>PC1</a:t>
              </a:r>
              <a:r>
                <a:rPr lang="zh-CN" altLang="en-US" sz="1500" dirty="0">
                  <a:solidFill>
                    <a:srgbClr val="C00000"/>
                  </a:solidFill>
                  <a:latin typeface="微软雅黑" panose="020B0503020204020204" pitchFamily="34" charset="-122"/>
                  <a:ea typeface="微软雅黑" panose="020B0503020204020204" pitchFamily="34" charset="-122"/>
                </a:rPr>
                <a:t>要请求</a:t>
              </a:r>
              <a:r>
                <a:rPr lang="en-US" altLang="zh-CN" sz="1500" dirty="0">
                  <a:solidFill>
                    <a:srgbClr val="C00000"/>
                  </a:solidFill>
                  <a:latin typeface="微软雅黑" panose="020B0503020204020204" pitchFamily="34" charset="-122"/>
                  <a:ea typeface="微软雅黑" panose="020B0503020204020204" pitchFamily="34" charset="-122"/>
                </a:rPr>
                <a:t>2001::2</a:t>
              </a:r>
              <a:r>
                <a:rPr lang="zh-CN" altLang="en-US" sz="1500" dirty="0">
                  <a:solidFill>
                    <a:srgbClr val="C00000"/>
                  </a:solidFill>
                  <a:latin typeface="微软雅黑" panose="020B0503020204020204" pitchFamily="34" charset="-122"/>
                  <a:ea typeface="微软雅黑" panose="020B0503020204020204" pitchFamily="34" charset="-122"/>
                </a:rPr>
                <a:t>对应的</a:t>
              </a:r>
              <a:r>
                <a:rPr lang="en-US" altLang="zh-CN" sz="1500" dirty="0">
                  <a:solidFill>
                    <a:srgbClr val="C00000"/>
                  </a:solidFill>
                  <a:latin typeface="微软雅黑" panose="020B0503020204020204" pitchFamily="34" charset="-122"/>
                  <a:ea typeface="微软雅黑" panose="020B0503020204020204" pitchFamily="34" charset="-122"/>
                </a:rPr>
                <a:t>MAC</a:t>
              </a:r>
              <a:endParaRPr lang="zh-CN" altLang="en-US" sz="1500" dirty="0">
                <a:solidFill>
                  <a:srgbClr val="C00000"/>
                </a:solidFill>
                <a:latin typeface="微软雅黑" panose="020B0503020204020204" pitchFamily="34" charset="-122"/>
                <a:ea typeface="微软雅黑" panose="020B0503020204020204" pitchFamily="34" charset="-122"/>
              </a:endParaRPr>
            </a:p>
          </p:txBody>
        </p:sp>
        <p:pic>
          <p:nvPicPr>
            <p:cNvPr id="97" name="图片 96" descr="PC.png">
              <a:extLst>
                <a:ext uri="{FF2B5EF4-FFF2-40B4-BE49-F238E27FC236}">
                  <a16:creationId xmlns:a16="http://schemas.microsoft.com/office/drawing/2014/main" id="{3D6AFF22-DDA5-4AF6-B184-A7DC38579C8A}"/>
                </a:ext>
              </a:extLst>
            </p:cNvPr>
            <p:cNvPicPr>
              <a:picLocks noChangeAspect="1"/>
            </p:cNvPicPr>
            <p:nvPr/>
          </p:nvPicPr>
          <p:blipFill>
            <a:blip r:embed="rId3" cstate="print"/>
            <a:stretch>
              <a:fillRect/>
            </a:stretch>
          </p:blipFill>
          <p:spPr>
            <a:xfrm>
              <a:off x="2519396" y="1495350"/>
              <a:ext cx="728210" cy="559265"/>
            </a:xfrm>
            <a:prstGeom prst="rect">
              <a:avLst/>
            </a:prstGeom>
          </p:spPr>
        </p:pic>
        <p:pic>
          <p:nvPicPr>
            <p:cNvPr id="98" name="图片 97" descr="PC.png">
              <a:extLst>
                <a:ext uri="{FF2B5EF4-FFF2-40B4-BE49-F238E27FC236}">
                  <a16:creationId xmlns:a16="http://schemas.microsoft.com/office/drawing/2014/main" id="{94800948-C004-43BA-AE1B-8CFE35594DBB}"/>
                </a:ext>
              </a:extLst>
            </p:cNvPr>
            <p:cNvPicPr>
              <a:picLocks noChangeAspect="1"/>
            </p:cNvPicPr>
            <p:nvPr/>
          </p:nvPicPr>
          <p:blipFill>
            <a:blip r:embed="rId3" cstate="print"/>
            <a:stretch>
              <a:fillRect/>
            </a:stretch>
          </p:blipFill>
          <p:spPr>
            <a:xfrm>
              <a:off x="8972659" y="1476737"/>
              <a:ext cx="728210" cy="559265"/>
            </a:xfrm>
            <a:prstGeom prst="rect">
              <a:avLst/>
            </a:prstGeom>
          </p:spPr>
        </p:pic>
      </p:grpSp>
    </p:spTree>
    <p:extLst>
      <p:ext uri="{BB962C8B-B14F-4D97-AF65-F5344CB8AC3E}">
        <p14:creationId xmlns:p14="http://schemas.microsoft.com/office/powerpoint/2010/main" val="50602189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63B44-D49E-4766-B010-D472D82C5175}"/>
              </a:ext>
            </a:extLst>
          </p:cNvPr>
          <p:cNvSpPr>
            <a:spLocks noGrp="1"/>
          </p:cNvSpPr>
          <p:nvPr>
            <p:ph type="title"/>
          </p:nvPr>
        </p:nvSpPr>
        <p:spPr/>
        <p:txBody>
          <a:bodyPr/>
          <a:lstStyle/>
          <a:p>
            <a:r>
              <a:rPr lang="zh-CN" altLang="en-US"/>
              <a:t>查看</a:t>
            </a:r>
            <a:r>
              <a:rPr lang="en-US" altLang="zh-CN"/>
              <a:t>IPv6</a:t>
            </a:r>
            <a:r>
              <a:rPr lang="zh-CN" altLang="en-US"/>
              <a:t>邻居路由表</a:t>
            </a:r>
            <a:endParaRPr lang="zh-CN" altLang="en-US" dirty="0"/>
          </a:p>
        </p:txBody>
      </p:sp>
      <p:sp>
        <p:nvSpPr>
          <p:cNvPr id="5" name="文本占位符 4">
            <a:extLst>
              <a:ext uri="{FF2B5EF4-FFF2-40B4-BE49-F238E27FC236}">
                <a16:creationId xmlns:a16="http://schemas.microsoft.com/office/drawing/2014/main" id="{DC19AF3C-0622-458D-81CF-0A3DC32CC7DE}"/>
              </a:ext>
            </a:extLst>
          </p:cNvPr>
          <p:cNvSpPr>
            <a:spLocks noGrp="1"/>
          </p:cNvSpPr>
          <p:nvPr>
            <p:ph type="body" sz="quarter" idx="10"/>
          </p:nvPr>
        </p:nvSpPr>
        <p:spPr/>
        <p:txBody>
          <a:bodyPr/>
          <a:lstStyle/>
          <a:p>
            <a:r>
              <a:rPr lang="en-US" altLang="zh-CN" dirty="0"/>
              <a:t>IPv6</a:t>
            </a:r>
            <a:r>
              <a:rPr lang="zh-CN" altLang="en-US" dirty="0"/>
              <a:t>不像</a:t>
            </a:r>
            <a:r>
              <a:rPr lang="en-US" altLang="zh-CN" dirty="0"/>
              <a:t>IPv4</a:t>
            </a:r>
            <a:r>
              <a:rPr lang="zh-CN" altLang="en-US" dirty="0"/>
              <a:t>那样使用</a:t>
            </a:r>
            <a:r>
              <a:rPr lang="en-US" altLang="zh-CN" dirty="0"/>
              <a:t>ARP</a:t>
            </a:r>
            <a:r>
              <a:rPr lang="zh-CN" altLang="en-US" dirty="0"/>
              <a:t>表来缓存</a:t>
            </a:r>
            <a:r>
              <a:rPr lang="en-US" altLang="zh-CN" dirty="0"/>
              <a:t>IP</a:t>
            </a:r>
            <a:r>
              <a:rPr lang="zh-CN" altLang="en-US" dirty="0"/>
              <a:t>与</a:t>
            </a:r>
            <a:r>
              <a:rPr lang="en-US" altLang="zh-CN" dirty="0"/>
              <a:t>MAC</a:t>
            </a:r>
            <a:r>
              <a:rPr lang="zh-CN" altLang="en-US" dirty="0"/>
              <a:t>地址的映射，而是维护一个</a:t>
            </a:r>
            <a:r>
              <a:rPr lang="en-US" altLang="zh-CN" dirty="0"/>
              <a:t>IPv6</a:t>
            </a:r>
            <a:r>
              <a:rPr lang="zh-CN" altLang="en-US" dirty="0"/>
              <a:t>邻居表。在华为数通设备上则使用</a:t>
            </a:r>
            <a:r>
              <a:rPr lang="en-US" altLang="zh-CN" b="1" dirty="0"/>
              <a:t>display ipv6 neighbors</a:t>
            </a:r>
            <a:r>
              <a:rPr lang="zh-CN" altLang="en-US" dirty="0"/>
              <a:t>命令来查看</a:t>
            </a:r>
            <a:r>
              <a:rPr lang="en-US" altLang="zh-CN" dirty="0"/>
              <a:t>IPv6</a:t>
            </a:r>
            <a:r>
              <a:rPr lang="zh-CN" altLang="en-US" dirty="0"/>
              <a:t>邻居表。</a:t>
            </a:r>
          </a:p>
        </p:txBody>
      </p:sp>
      <p:sp>
        <p:nvSpPr>
          <p:cNvPr id="4" name="文本框 3">
            <a:extLst>
              <a:ext uri="{FF2B5EF4-FFF2-40B4-BE49-F238E27FC236}">
                <a16:creationId xmlns:a16="http://schemas.microsoft.com/office/drawing/2014/main" id="{DD1528F9-8182-4D04-AE03-9D2FBD8EF186}"/>
              </a:ext>
            </a:extLst>
          </p:cNvPr>
          <p:cNvSpPr txBox="1"/>
          <p:nvPr/>
        </p:nvSpPr>
        <p:spPr bwMode="auto">
          <a:xfrm>
            <a:off x="1343472" y="2312876"/>
            <a:ext cx="6660740" cy="3763489"/>
          </a:xfrm>
          <a:prstGeom prst="rect">
            <a:avLst/>
          </a:prstGeom>
          <a:solidFill>
            <a:schemeClr val="bg1">
              <a:lumMod val="85000"/>
            </a:schemeClr>
          </a:solidFill>
          <a:ln w="9525">
            <a:noFill/>
            <a:miter lim="800000"/>
            <a:headEnd/>
            <a:tailEnd/>
          </a:ln>
        </p:spPr>
        <p:txBody>
          <a:bodyPr wrap="square" lIns="99980" tIns="49986" rIns="99980" bIns="49986" rtlCol="0">
            <a:spAutoFit/>
          </a:bodyPr>
          <a:lstStyle/>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[R1] display ipv6 neighbors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IPv6 Address     : 2012::2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Link-layer           : 00e0-fcc2-13b6                    State : STALE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Interface                  : GE0/0/0                                 Age   : 0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VLAN             : -                                         CEVLAN: -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VPN name       :                                       Is Router: TRUE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Secure FLAG     : UN-SECURE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IPv6 Address             : FE80::2E0:FCFF:FEC2:13B6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Link-layer          : 00e0-fcc2-13b6                     State : STALE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Interface           : GE0/0/0                            Age   : 0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VLAN             : -                                            CEVLAN: -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VPN name       :                                      Is Router: TRUE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Secure FLAG     : UN-SECURE                          </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400" dirty="0">
                <a:latin typeface="微软雅黑" panose="020B0503020204020204" pitchFamily="34" charset="-122"/>
                <a:ea typeface="微软雅黑" panose="020B0503020204020204" pitchFamily="34" charset="-122"/>
                <a:cs typeface="Courier New" panose="02070309020205020404" pitchFamily="49" charset="0"/>
              </a:rPr>
              <a:t>Total: 2       Dynamic: 2       Static: 0      </a:t>
            </a:r>
          </a:p>
        </p:txBody>
      </p:sp>
    </p:spTree>
    <p:extLst>
      <p:ext uri="{BB962C8B-B14F-4D97-AF65-F5344CB8AC3E}">
        <p14:creationId xmlns:p14="http://schemas.microsoft.com/office/powerpoint/2010/main" val="294688582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a:t>邻居状态种类</a:t>
            </a:r>
          </a:p>
        </p:txBody>
      </p:sp>
      <p:sp>
        <p:nvSpPr>
          <p:cNvPr id="27652" name="Rectangle 3"/>
          <p:cNvSpPr>
            <a:spLocks noGrp="1" noChangeArrowheads="1"/>
          </p:cNvSpPr>
          <p:nvPr>
            <p:ph type="body" sz="quarter" idx="10"/>
          </p:nvPr>
        </p:nvSpPr>
        <p:spPr/>
        <p:txBody>
          <a:bodyPr/>
          <a:lstStyle/>
          <a:p>
            <a:r>
              <a:rPr lang="zh-CN" altLang="en-US" dirty="0"/>
              <a:t>实际的通讯过程中不仅仅是地址解析这么简单，而是需要维护一张邻居表，每个邻居都有相应的状态，状态之间可以迁移。</a:t>
            </a:r>
            <a:endParaRPr lang="en-US" altLang="zh-CN" dirty="0"/>
          </a:p>
          <a:p>
            <a:r>
              <a:rPr lang="zh-CN" altLang="en-US" dirty="0"/>
              <a:t>邻居状态有</a:t>
            </a:r>
            <a:r>
              <a:rPr lang="en-US" altLang="zh-CN" dirty="0"/>
              <a:t>5</a:t>
            </a:r>
            <a:r>
              <a:rPr lang="zh-CN" altLang="en-US" dirty="0"/>
              <a:t>种：</a:t>
            </a:r>
          </a:p>
          <a:p>
            <a:pPr lvl="1"/>
            <a:r>
              <a:rPr lang="en-US" altLang="zh-CN" dirty="0"/>
              <a:t>INCOMPLETE </a:t>
            </a:r>
            <a:r>
              <a:rPr lang="zh-CN" altLang="en-US" dirty="0"/>
              <a:t>未完成，邻居请求已经发送到目标节点的请求组播地址，但没有收到邻居的通告；</a:t>
            </a:r>
            <a:endParaRPr lang="en-US" altLang="zh-CN" dirty="0"/>
          </a:p>
          <a:p>
            <a:pPr lvl="1"/>
            <a:r>
              <a:rPr lang="en-US" altLang="zh-CN" dirty="0"/>
              <a:t>REACHABLE </a:t>
            </a:r>
            <a:r>
              <a:rPr lang="zh-CN" altLang="en-US" dirty="0"/>
              <a:t>可达，收到确认，不需再发包确认；</a:t>
            </a:r>
            <a:endParaRPr lang="en-US" altLang="zh-CN" dirty="0"/>
          </a:p>
          <a:p>
            <a:pPr lvl="1"/>
            <a:r>
              <a:rPr lang="en-US" altLang="zh-CN" dirty="0"/>
              <a:t>STALE </a:t>
            </a:r>
            <a:r>
              <a:rPr lang="zh-CN" altLang="en-US" dirty="0"/>
              <a:t>陈旧，从收到上一次可达性确认后过了超过</a:t>
            </a:r>
            <a:r>
              <a:rPr lang="en-US" altLang="zh-CN" dirty="0"/>
              <a:t>30s</a:t>
            </a:r>
            <a:r>
              <a:rPr lang="zh-CN" altLang="en-US" dirty="0"/>
              <a:t>；</a:t>
            </a:r>
            <a:endParaRPr lang="en-US" altLang="zh-CN" dirty="0"/>
          </a:p>
          <a:p>
            <a:pPr lvl="1"/>
            <a:r>
              <a:rPr lang="en-US" altLang="zh-CN" dirty="0"/>
              <a:t>DELAY </a:t>
            </a:r>
            <a:r>
              <a:rPr lang="zh-CN" altLang="en-US" dirty="0"/>
              <a:t>延迟，在</a:t>
            </a:r>
            <a:r>
              <a:rPr lang="en-US" altLang="zh-CN" dirty="0"/>
              <a:t>stale</a:t>
            </a:r>
            <a:r>
              <a:rPr lang="zh-CN" altLang="en-US" dirty="0"/>
              <a:t>状态后发送过一个报文，并且</a:t>
            </a:r>
            <a:r>
              <a:rPr lang="en-US" altLang="zh-CN" dirty="0"/>
              <a:t>5s</a:t>
            </a:r>
            <a:r>
              <a:rPr lang="zh-CN" altLang="en-US" dirty="0"/>
              <a:t>内没有可达性确认；</a:t>
            </a:r>
            <a:endParaRPr lang="en-US" altLang="zh-CN" dirty="0"/>
          </a:p>
          <a:p>
            <a:pPr lvl="1"/>
            <a:r>
              <a:rPr lang="en-US" altLang="zh-CN" dirty="0"/>
              <a:t>PROBE </a:t>
            </a:r>
            <a:r>
              <a:rPr lang="zh-CN" altLang="en-US" dirty="0"/>
              <a:t>探查，每隔</a:t>
            </a:r>
            <a:r>
              <a:rPr lang="en-US" altLang="zh-CN" dirty="0"/>
              <a:t>1s</a:t>
            </a:r>
            <a:r>
              <a:rPr lang="zh-CN" altLang="en-US" dirty="0"/>
              <a:t>重传邻居请求来主动请求可达性确认，直到收到确认。</a:t>
            </a:r>
          </a:p>
          <a:p>
            <a:pPr lvl="1"/>
            <a:endParaRPr lang="zh-CN" altLang="en-US" dirty="0"/>
          </a:p>
        </p:txBody>
      </p:sp>
    </p:spTree>
    <p:extLst>
      <p:ext uri="{BB962C8B-B14F-4D97-AF65-F5344CB8AC3E}">
        <p14:creationId xmlns:p14="http://schemas.microsoft.com/office/powerpoint/2010/main" val="391152518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8AD411-C97E-40B1-924D-08426CF220E1}"/>
              </a:ext>
            </a:extLst>
          </p:cNvPr>
          <p:cNvSpPr>
            <a:spLocks noGrp="1"/>
          </p:cNvSpPr>
          <p:nvPr>
            <p:ph idx="1"/>
          </p:nvPr>
        </p:nvSpPr>
        <p:spPr/>
        <p:txBody>
          <a:bodyPr/>
          <a:lstStyle/>
          <a:p>
            <a:r>
              <a:rPr lang="zh-CN" altLang="en-US"/>
              <a:t>学完本课程后，您应该能：</a:t>
            </a:r>
          </a:p>
          <a:p>
            <a:pPr lvl="1"/>
            <a:r>
              <a:rPr lang="zh-CN" altLang="en-US"/>
              <a:t>阐述</a:t>
            </a:r>
            <a:r>
              <a:rPr lang="en-US" altLang="zh-CN"/>
              <a:t>IPv6</a:t>
            </a:r>
            <a:r>
              <a:rPr lang="zh-CN" altLang="en-US"/>
              <a:t>技术出现的背景</a:t>
            </a:r>
            <a:endParaRPr lang="en-US" altLang="zh-CN"/>
          </a:p>
          <a:p>
            <a:pPr lvl="1"/>
            <a:r>
              <a:rPr lang="zh-CN" altLang="en-US"/>
              <a:t>区分</a:t>
            </a:r>
            <a:r>
              <a:rPr lang="en-US" altLang="zh-CN"/>
              <a:t>IPv6</a:t>
            </a:r>
            <a:r>
              <a:rPr lang="zh-CN" altLang="en-US"/>
              <a:t>的地址</a:t>
            </a:r>
            <a:endParaRPr lang="en-US" altLang="zh-CN"/>
          </a:p>
          <a:p>
            <a:pPr lvl="1"/>
            <a:r>
              <a:rPr lang="zh-CN" altLang="en-US"/>
              <a:t>掌握</a:t>
            </a:r>
            <a:r>
              <a:rPr lang="en-US" altLang="zh-CN"/>
              <a:t>IPv6</a:t>
            </a:r>
            <a:r>
              <a:rPr lang="zh-CN" altLang="en-US"/>
              <a:t>基础协议</a:t>
            </a:r>
            <a:endParaRPr lang="en-US" altLang="zh-CN"/>
          </a:p>
          <a:p>
            <a:pPr lvl="1"/>
            <a:r>
              <a:rPr lang="zh-CN" altLang="en-US"/>
              <a:t>阐述</a:t>
            </a:r>
            <a:r>
              <a:rPr lang="en-US" altLang="zh-CN"/>
              <a:t>IPv6</a:t>
            </a:r>
            <a:r>
              <a:rPr lang="zh-CN" altLang="en-US"/>
              <a:t>过渡技术</a:t>
            </a:r>
            <a:endParaRPr lang="en-US" altLang="zh-CN"/>
          </a:p>
          <a:p>
            <a:pPr lvl="1"/>
            <a:r>
              <a:rPr lang="zh-CN" altLang="en-US"/>
              <a:t>掌握</a:t>
            </a:r>
            <a:r>
              <a:rPr lang="en-US" altLang="zh-CN"/>
              <a:t>IPv6</a:t>
            </a:r>
            <a:r>
              <a:rPr lang="zh-CN" altLang="en-US"/>
              <a:t>配置</a:t>
            </a:r>
            <a:endParaRPr lang="en-US" altLang="zh-CN"/>
          </a:p>
          <a:p>
            <a:pPr lvl="1"/>
            <a:endParaRPr lang="zh-CN" altLang="en-US" dirty="0"/>
          </a:p>
        </p:txBody>
      </p:sp>
    </p:spTree>
    <p:extLst>
      <p:ext uri="{BB962C8B-B14F-4D97-AF65-F5344CB8AC3E}">
        <p14:creationId xmlns:p14="http://schemas.microsoft.com/office/powerpoint/2010/main" val="100265933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zh-CN" altLang="en-US"/>
              <a:t>邻居状态变化</a:t>
            </a:r>
          </a:p>
        </p:txBody>
      </p:sp>
      <p:sp>
        <p:nvSpPr>
          <p:cNvPr id="4" name="文本占位符 3"/>
          <p:cNvSpPr>
            <a:spLocks noGrp="1"/>
          </p:cNvSpPr>
          <p:nvPr>
            <p:ph type="body" sz="quarter" idx="10"/>
          </p:nvPr>
        </p:nvSpPr>
        <p:spPr/>
        <p:txBody>
          <a:bodyPr/>
          <a:lstStyle/>
          <a:p>
            <a:r>
              <a:rPr lang="zh-CN" altLang="en-US"/>
              <a:t>一个例子：节点</a:t>
            </a:r>
            <a:r>
              <a:rPr lang="en-US" altLang="zh-CN"/>
              <a:t>A</a:t>
            </a:r>
            <a:r>
              <a:rPr lang="zh-CN" altLang="en-US"/>
              <a:t>要访问节点</a:t>
            </a:r>
            <a:r>
              <a:rPr lang="en-US" altLang="zh-CN"/>
              <a:t>B</a:t>
            </a:r>
            <a:r>
              <a:rPr lang="zh-CN" altLang="en-US"/>
              <a:t>，</a:t>
            </a:r>
            <a:r>
              <a:rPr lang="en-US" altLang="zh-CN"/>
              <a:t>A</a:t>
            </a:r>
            <a:r>
              <a:rPr lang="zh-CN" altLang="en-US"/>
              <a:t>的缓存中无</a:t>
            </a:r>
            <a:r>
              <a:rPr lang="en-US" altLang="zh-CN"/>
              <a:t>B</a:t>
            </a:r>
            <a:r>
              <a:rPr lang="zh-CN" altLang="en-US"/>
              <a:t>的条目，下图是邻居状态机的变化</a:t>
            </a:r>
          </a:p>
          <a:p>
            <a:endParaRPr lang="zh-CN" altLang="en-US" dirty="0"/>
          </a:p>
        </p:txBody>
      </p:sp>
      <p:sp>
        <p:nvSpPr>
          <p:cNvPr id="28677" name="Rectangle 6"/>
          <p:cNvSpPr>
            <a:spLocks noChangeArrowheads="1"/>
          </p:cNvSpPr>
          <p:nvPr/>
        </p:nvSpPr>
        <p:spPr bwMode="auto">
          <a:xfrm>
            <a:off x="2515803" y="3465698"/>
            <a:ext cx="1728787"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Empty</a:t>
            </a:r>
          </a:p>
        </p:txBody>
      </p:sp>
      <p:sp>
        <p:nvSpPr>
          <p:cNvPr id="28678" name="Rectangle 7"/>
          <p:cNvSpPr>
            <a:spLocks noChangeArrowheads="1"/>
          </p:cNvSpPr>
          <p:nvPr/>
        </p:nvSpPr>
        <p:spPr bwMode="auto">
          <a:xfrm>
            <a:off x="5252653" y="5482617"/>
            <a:ext cx="1728787"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Delay</a:t>
            </a:r>
          </a:p>
        </p:txBody>
      </p:sp>
      <p:sp>
        <p:nvSpPr>
          <p:cNvPr id="28679" name="Rectangle 8"/>
          <p:cNvSpPr>
            <a:spLocks noChangeArrowheads="1"/>
          </p:cNvSpPr>
          <p:nvPr/>
        </p:nvSpPr>
        <p:spPr bwMode="auto">
          <a:xfrm>
            <a:off x="7843453" y="3465698"/>
            <a:ext cx="1728787"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Reachable</a:t>
            </a:r>
          </a:p>
        </p:txBody>
      </p:sp>
      <p:sp>
        <p:nvSpPr>
          <p:cNvPr id="28680" name="Rectangle 9"/>
          <p:cNvSpPr>
            <a:spLocks noChangeArrowheads="1"/>
          </p:cNvSpPr>
          <p:nvPr/>
        </p:nvSpPr>
        <p:spPr bwMode="auto">
          <a:xfrm>
            <a:off x="5251064" y="3465698"/>
            <a:ext cx="1728788"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Incomplete</a:t>
            </a:r>
          </a:p>
        </p:txBody>
      </p:sp>
      <p:sp>
        <p:nvSpPr>
          <p:cNvPr id="28681" name="Rectangle 10"/>
          <p:cNvSpPr>
            <a:spLocks noChangeArrowheads="1"/>
          </p:cNvSpPr>
          <p:nvPr/>
        </p:nvSpPr>
        <p:spPr bwMode="auto">
          <a:xfrm>
            <a:off x="2515803" y="5482617"/>
            <a:ext cx="1728787"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Probe</a:t>
            </a:r>
          </a:p>
        </p:txBody>
      </p:sp>
      <p:sp>
        <p:nvSpPr>
          <p:cNvPr id="28682" name="Rectangle 11"/>
          <p:cNvSpPr>
            <a:spLocks noChangeArrowheads="1"/>
          </p:cNvSpPr>
          <p:nvPr/>
        </p:nvSpPr>
        <p:spPr bwMode="auto">
          <a:xfrm>
            <a:off x="7845039" y="5482617"/>
            <a:ext cx="1728788" cy="574675"/>
          </a:xfrm>
          <a:prstGeom prst="rect">
            <a:avLst/>
          </a:prstGeom>
          <a:solidFill>
            <a:schemeClr val="bg1">
              <a:lumMod val="95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lang="en-US" altLang="zh-CN" sz="1600" b="1" dirty="0">
                <a:latin typeface="微软雅黑" panose="020B0503020204020204" pitchFamily="34" charset="-122"/>
                <a:ea typeface="微软雅黑" panose="020B0503020204020204" pitchFamily="34" charset="-122"/>
              </a:rPr>
              <a:t>Stale</a:t>
            </a:r>
          </a:p>
        </p:txBody>
      </p:sp>
      <p:sp>
        <p:nvSpPr>
          <p:cNvPr id="28683" name="Line 12"/>
          <p:cNvSpPr>
            <a:spLocks noChangeShapeType="1"/>
          </p:cNvSpPr>
          <p:nvPr/>
        </p:nvSpPr>
        <p:spPr bwMode="auto">
          <a:xfrm flipV="1">
            <a:off x="3440132" y="4028397"/>
            <a:ext cx="0" cy="1452632"/>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4" name="Line 13"/>
          <p:cNvSpPr>
            <a:spLocks noChangeShapeType="1"/>
          </p:cNvSpPr>
          <p:nvPr/>
        </p:nvSpPr>
        <p:spPr bwMode="auto">
          <a:xfrm>
            <a:off x="4244590" y="3753034"/>
            <a:ext cx="1008063" cy="0"/>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5" name="Line 14"/>
          <p:cNvSpPr>
            <a:spLocks noChangeShapeType="1"/>
          </p:cNvSpPr>
          <p:nvPr/>
        </p:nvSpPr>
        <p:spPr bwMode="auto">
          <a:xfrm>
            <a:off x="6981439" y="3753034"/>
            <a:ext cx="863600" cy="0"/>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6" name="Line 15"/>
          <p:cNvSpPr>
            <a:spLocks noChangeShapeType="1"/>
          </p:cNvSpPr>
          <p:nvPr/>
        </p:nvSpPr>
        <p:spPr bwMode="auto">
          <a:xfrm flipH="1">
            <a:off x="4244590" y="5768366"/>
            <a:ext cx="1008063" cy="0"/>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7" name="Line 16"/>
          <p:cNvSpPr>
            <a:spLocks noChangeShapeType="1"/>
          </p:cNvSpPr>
          <p:nvPr/>
        </p:nvSpPr>
        <p:spPr bwMode="auto">
          <a:xfrm flipH="1">
            <a:off x="6981439" y="5768366"/>
            <a:ext cx="863600" cy="0"/>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8" name="Line 17"/>
          <p:cNvSpPr>
            <a:spLocks noChangeShapeType="1"/>
          </p:cNvSpPr>
          <p:nvPr/>
        </p:nvSpPr>
        <p:spPr bwMode="auto">
          <a:xfrm>
            <a:off x="8637175" y="4018346"/>
            <a:ext cx="27" cy="1462683"/>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8689" name="Line 18"/>
          <p:cNvSpPr>
            <a:spLocks noChangeShapeType="1"/>
          </p:cNvSpPr>
          <p:nvPr/>
        </p:nvSpPr>
        <p:spPr bwMode="auto">
          <a:xfrm flipV="1">
            <a:off x="3440133" y="4065223"/>
            <a:ext cx="5017569" cy="1414212"/>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8690" name="Line 19"/>
          <p:cNvSpPr>
            <a:spLocks noChangeShapeType="1"/>
          </p:cNvSpPr>
          <p:nvPr/>
        </p:nvSpPr>
        <p:spPr bwMode="auto">
          <a:xfrm flipV="1">
            <a:off x="6260714" y="4029123"/>
            <a:ext cx="2375239" cy="1451904"/>
          </a:xfrm>
          <a:prstGeom prst="line">
            <a:avLst/>
          </a:prstGeom>
          <a:noFill/>
          <a:ln w="4445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5" name="Line 59">
            <a:extLst>
              <a:ext uri="{FF2B5EF4-FFF2-40B4-BE49-F238E27FC236}">
                <a16:creationId xmlns:a16="http://schemas.microsoft.com/office/drawing/2014/main" id="{08AE185D-45FE-4B24-8C8C-AA6B1B89ECBC}"/>
              </a:ext>
            </a:extLst>
          </p:cNvPr>
          <p:cNvSpPr>
            <a:spLocks noChangeShapeType="1"/>
          </p:cNvSpPr>
          <p:nvPr/>
        </p:nvSpPr>
        <p:spPr bwMode="auto">
          <a:xfrm>
            <a:off x="2849456" y="2895319"/>
            <a:ext cx="64801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6" name="Line 60">
            <a:extLst>
              <a:ext uri="{FF2B5EF4-FFF2-40B4-BE49-F238E27FC236}">
                <a16:creationId xmlns:a16="http://schemas.microsoft.com/office/drawing/2014/main" id="{1D426ECF-3455-4B73-981A-CE549AE46C74}"/>
              </a:ext>
            </a:extLst>
          </p:cNvPr>
          <p:cNvSpPr>
            <a:spLocks noChangeShapeType="1"/>
          </p:cNvSpPr>
          <p:nvPr/>
        </p:nvSpPr>
        <p:spPr bwMode="auto">
          <a:xfrm>
            <a:off x="3138380" y="2607981"/>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Line 61">
            <a:extLst>
              <a:ext uri="{FF2B5EF4-FFF2-40B4-BE49-F238E27FC236}">
                <a16:creationId xmlns:a16="http://schemas.microsoft.com/office/drawing/2014/main" id="{C4DC89A2-0E3B-4C1D-99C2-17C3D08588E3}"/>
              </a:ext>
            </a:extLst>
          </p:cNvPr>
          <p:cNvSpPr>
            <a:spLocks noChangeShapeType="1"/>
          </p:cNvSpPr>
          <p:nvPr/>
        </p:nvSpPr>
        <p:spPr bwMode="auto">
          <a:xfrm>
            <a:off x="8897830" y="2607981"/>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8" name="Text Box 62">
            <a:extLst>
              <a:ext uri="{FF2B5EF4-FFF2-40B4-BE49-F238E27FC236}">
                <a16:creationId xmlns:a16="http://schemas.microsoft.com/office/drawing/2014/main" id="{13585E53-B41B-4FCB-B055-9D8BA9070005}"/>
              </a:ext>
            </a:extLst>
          </p:cNvPr>
          <p:cNvSpPr txBox="1">
            <a:spLocks noChangeArrowheads="1"/>
          </p:cNvSpPr>
          <p:nvPr/>
        </p:nvSpPr>
        <p:spPr bwMode="auto">
          <a:xfrm>
            <a:off x="2461661" y="2188243"/>
            <a:ext cx="3193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400" b="1" dirty="0">
                <a:latin typeface="微软雅黑" panose="020B0503020204020204" pitchFamily="34" charset="-122"/>
                <a:ea typeface="微软雅黑" panose="020B0503020204020204" pitchFamily="34" charset="-122"/>
              </a:rPr>
              <a:t>A</a:t>
            </a:r>
          </a:p>
        </p:txBody>
      </p:sp>
      <p:sp>
        <p:nvSpPr>
          <p:cNvPr id="39" name="Text Box 63">
            <a:extLst>
              <a:ext uri="{FF2B5EF4-FFF2-40B4-BE49-F238E27FC236}">
                <a16:creationId xmlns:a16="http://schemas.microsoft.com/office/drawing/2014/main" id="{8CB103A6-AB91-474E-B98A-3A803CD0D40D}"/>
              </a:ext>
            </a:extLst>
          </p:cNvPr>
          <p:cNvSpPr txBox="1">
            <a:spLocks noChangeArrowheads="1"/>
          </p:cNvSpPr>
          <p:nvPr/>
        </p:nvSpPr>
        <p:spPr bwMode="auto">
          <a:xfrm>
            <a:off x="9249387" y="2190265"/>
            <a:ext cx="3080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400" b="1" dirty="0">
                <a:latin typeface="微软雅黑" panose="020B0503020204020204" pitchFamily="34" charset="-122"/>
                <a:ea typeface="微软雅黑" panose="020B0503020204020204" pitchFamily="34" charset="-122"/>
              </a:rPr>
              <a:t>B</a:t>
            </a:r>
          </a:p>
        </p:txBody>
      </p:sp>
      <p:sp>
        <p:nvSpPr>
          <p:cNvPr id="5" name="文本框 4">
            <a:extLst>
              <a:ext uri="{FF2B5EF4-FFF2-40B4-BE49-F238E27FC236}">
                <a16:creationId xmlns:a16="http://schemas.microsoft.com/office/drawing/2014/main" id="{76BF57B9-45FF-4906-A5F7-A92361859706}"/>
              </a:ext>
            </a:extLst>
          </p:cNvPr>
          <p:cNvSpPr txBox="1"/>
          <p:nvPr/>
        </p:nvSpPr>
        <p:spPr bwMode="auto">
          <a:xfrm>
            <a:off x="4132625" y="3429000"/>
            <a:ext cx="1225648"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先发送</a:t>
            </a:r>
            <a:r>
              <a:rPr lang="en-US" altLang="zh-CN" sz="1200" dirty="0">
                <a:latin typeface="微软雅黑" panose="020B0503020204020204" pitchFamily="34" charset="-122"/>
                <a:ea typeface="微软雅黑" panose="020B0503020204020204" pitchFamily="34" charset="-122"/>
              </a:rPr>
              <a:t>NS</a:t>
            </a:r>
            <a:endPar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43" name="文本框 42">
            <a:extLst>
              <a:ext uri="{FF2B5EF4-FFF2-40B4-BE49-F238E27FC236}">
                <a16:creationId xmlns:a16="http://schemas.microsoft.com/office/drawing/2014/main" id="{91A3AD7D-B62F-4AAA-A98E-48AD529A962A}"/>
              </a:ext>
            </a:extLst>
          </p:cNvPr>
          <p:cNvSpPr txBox="1"/>
          <p:nvPr/>
        </p:nvSpPr>
        <p:spPr bwMode="auto">
          <a:xfrm>
            <a:off x="6792645" y="3464110"/>
            <a:ext cx="1225648" cy="285614"/>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回复</a:t>
            </a:r>
            <a:r>
              <a:rPr lang="en-US" altLang="zh-CN" sz="1200" dirty="0">
                <a:latin typeface="微软雅黑" panose="020B0503020204020204" pitchFamily="34" charset="-122"/>
                <a:ea typeface="微软雅黑" panose="020B0503020204020204" pitchFamily="34" charset="-122"/>
              </a:rPr>
              <a:t>NA</a:t>
            </a:r>
            <a:endPar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45" name="文本框 44">
            <a:extLst>
              <a:ext uri="{FF2B5EF4-FFF2-40B4-BE49-F238E27FC236}">
                <a16:creationId xmlns:a16="http://schemas.microsoft.com/office/drawing/2014/main" id="{7C3CE29E-443A-4AC8-884D-C87ADC80209D}"/>
              </a:ext>
            </a:extLst>
          </p:cNvPr>
          <p:cNvSpPr txBox="1"/>
          <p:nvPr/>
        </p:nvSpPr>
        <p:spPr bwMode="auto">
          <a:xfrm>
            <a:off x="8635953" y="4525560"/>
            <a:ext cx="1693904" cy="470280"/>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1200" dirty="0">
                <a:latin typeface="微软雅黑" panose="020B0503020204020204" pitchFamily="34" charset="-122"/>
                <a:ea typeface="微软雅黑" panose="020B0503020204020204" pitchFamily="34" charset="-122"/>
              </a:rPr>
              <a:t>经过</a:t>
            </a:r>
            <a:r>
              <a:rPr lang="en-US" altLang="zh-CN" sz="1200" dirty="0">
                <a:latin typeface="微软雅黑" panose="020B0503020204020204" pitchFamily="34" charset="-122"/>
                <a:ea typeface="微软雅黑" panose="020B0503020204020204" pitchFamily="34" charset="-122"/>
              </a:rPr>
              <a:t>30s</a:t>
            </a:r>
            <a:r>
              <a:rPr lang="zh-CN" altLang="en-US" sz="1200" dirty="0">
                <a:latin typeface="微软雅黑" panose="020B0503020204020204" pitchFamily="34" charset="-122"/>
                <a:ea typeface="微软雅黑" panose="020B0503020204020204" pitchFamily="34" charset="-122"/>
              </a:rPr>
              <a:t>或</a:t>
            </a:r>
            <a:endParaRPr lang="en-US" altLang="zh-CN" sz="1200" dirty="0">
              <a:latin typeface="微软雅黑" panose="020B0503020204020204" pitchFamily="34" charset="-122"/>
              <a:ea typeface="微软雅黑" panose="020B0503020204020204" pitchFamily="34" charset="-122"/>
            </a:endParaRPr>
          </a:p>
          <a:p>
            <a:pPr defTabSz="1001649" eaLnBrk="0" hangingPunct="0"/>
            <a:r>
              <a:rPr lang="zh-CN" altLang="en-US" sz="1200" dirty="0">
                <a:latin typeface="微软雅黑" panose="020B0503020204020204" pitchFamily="34" charset="-122"/>
                <a:ea typeface="微软雅黑" panose="020B0503020204020204" pitchFamily="34" charset="-122"/>
              </a:rPr>
              <a:t>收到</a:t>
            </a:r>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的非请求</a:t>
            </a:r>
            <a:r>
              <a:rPr lang="en-US" altLang="zh-CN" sz="1200" dirty="0">
                <a:latin typeface="微软雅黑" panose="020B0503020204020204" pitchFamily="34" charset="-122"/>
                <a:ea typeface="微软雅黑" panose="020B0503020204020204" pitchFamily="34" charset="-122"/>
              </a:rPr>
              <a:t>NA</a:t>
            </a:r>
            <a:endPar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46" name="文本框 45">
            <a:extLst>
              <a:ext uri="{FF2B5EF4-FFF2-40B4-BE49-F238E27FC236}">
                <a16:creationId xmlns:a16="http://schemas.microsoft.com/office/drawing/2014/main" id="{0CBB4956-A76B-4E31-A4F4-C20CD0CB0A1E}"/>
              </a:ext>
            </a:extLst>
          </p:cNvPr>
          <p:cNvSpPr txBox="1"/>
          <p:nvPr/>
        </p:nvSpPr>
        <p:spPr bwMode="auto">
          <a:xfrm>
            <a:off x="6835509" y="5229200"/>
            <a:ext cx="1081409" cy="47028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需要向</a:t>
            </a:r>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发送数据</a:t>
            </a:r>
            <a:endPar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endParaRPr>
          </a:p>
        </p:txBody>
      </p:sp>
      <p:sp>
        <p:nvSpPr>
          <p:cNvPr id="6" name="矩形 5">
            <a:extLst>
              <a:ext uri="{FF2B5EF4-FFF2-40B4-BE49-F238E27FC236}">
                <a16:creationId xmlns:a16="http://schemas.microsoft.com/office/drawing/2014/main" id="{836A9F85-D763-4479-AB6A-56CD2DA2CCC6}"/>
              </a:ext>
            </a:extLst>
          </p:cNvPr>
          <p:cNvSpPr/>
          <p:nvPr/>
        </p:nvSpPr>
        <p:spPr>
          <a:xfrm rot="19678969">
            <a:off x="6506319" y="4726790"/>
            <a:ext cx="873957"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有</a:t>
            </a:r>
            <a:r>
              <a:rPr lang="en-US" altLang="zh-CN" sz="1200" dirty="0">
                <a:latin typeface="微软雅黑" panose="020B0503020204020204" pitchFamily="34" charset="-122"/>
                <a:ea typeface="微软雅黑" panose="020B0503020204020204" pitchFamily="34" charset="-122"/>
              </a:rPr>
              <a:t>NA</a:t>
            </a:r>
            <a:r>
              <a:rPr lang="zh-CN" altLang="en-US" sz="1200" dirty="0">
                <a:latin typeface="微软雅黑" panose="020B0503020204020204" pitchFamily="34" charset="-122"/>
                <a:ea typeface="微软雅黑" panose="020B0503020204020204" pitchFamily="34" charset="-122"/>
              </a:rPr>
              <a:t>应答</a:t>
            </a:r>
          </a:p>
        </p:txBody>
      </p:sp>
      <p:sp>
        <p:nvSpPr>
          <p:cNvPr id="7" name="矩形 6">
            <a:extLst>
              <a:ext uri="{FF2B5EF4-FFF2-40B4-BE49-F238E27FC236}">
                <a16:creationId xmlns:a16="http://schemas.microsoft.com/office/drawing/2014/main" id="{E5DB7FD4-722A-4CC5-868F-8C971A141254}"/>
              </a:ext>
            </a:extLst>
          </p:cNvPr>
          <p:cNvSpPr/>
          <p:nvPr/>
        </p:nvSpPr>
        <p:spPr>
          <a:xfrm>
            <a:off x="4317121" y="5271803"/>
            <a:ext cx="960315"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首次探测时延后（</a:t>
            </a:r>
            <a:r>
              <a:rPr lang="en-US" altLang="zh-CN" sz="1200" dirty="0">
                <a:latin typeface="微软雅黑" panose="020B0503020204020204" pitchFamily="34" charset="-122"/>
                <a:ea typeface="微软雅黑" panose="020B0503020204020204" pitchFamily="34" charset="-122"/>
              </a:rPr>
              <a:t>5S</a:t>
            </a:r>
            <a:r>
              <a:rPr lang="zh-CN" altLang="en-US" sz="1200" dirty="0">
                <a:latin typeface="微软雅黑" panose="020B0503020204020204" pitchFamily="34" charset="-122"/>
                <a:ea typeface="微软雅黑" panose="020B0503020204020204" pitchFamily="34" charset="-122"/>
              </a:rPr>
              <a:t>）</a:t>
            </a:r>
          </a:p>
        </p:txBody>
      </p:sp>
      <p:sp>
        <p:nvSpPr>
          <p:cNvPr id="8" name="矩形 7">
            <a:extLst>
              <a:ext uri="{FF2B5EF4-FFF2-40B4-BE49-F238E27FC236}">
                <a16:creationId xmlns:a16="http://schemas.microsoft.com/office/drawing/2014/main" id="{2BB1AC7F-ECE7-4BB2-AD7A-786F03AC3A09}"/>
              </a:ext>
            </a:extLst>
          </p:cNvPr>
          <p:cNvSpPr/>
          <p:nvPr/>
        </p:nvSpPr>
        <p:spPr>
          <a:xfrm rot="20639122">
            <a:off x="4241699" y="4561526"/>
            <a:ext cx="2642070"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发送单播</a:t>
            </a:r>
            <a:r>
              <a:rPr lang="en-US" altLang="zh-CN" sz="1200" dirty="0">
                <a:latin typeface="微软雅黑" panose="020B0503020204020204" pitchFamily="34" charset="-122"/>
                <a:ea typeface="微软雅黑" panose="020B0503020204020204" pitchFamily="34" charset="-122"/>
              </a:rPr>
              <a:t>NS</a:t>
            </a:r>
            <a:r>
              <a:rPr lang="zh-CN" altLang="en-US" sz="1200" dirty="0">
                <a:latin typeface="微软雅黑" panose="020B0503020204020204" pitchFamily="34" charset="-122"/>
                <a:ea typeface="微软雅黑" panose="020B0503020204020204" pitchFamily="34" charset="-122"/>
              </a:rPr>
              <a:t>后，再等待</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秒，有应答</a:t>
            </a:r>
          </a:p>
        </p:txBody>
      </p:sp>
      <p:sp>
        <p:nvSpPr>
          <p:cNvPr id="50" name="矩形 49">
            <a:extLst>
              <a:ext uri="{FF2B5EF4-FFF2-40B4-BE49-F238E27FC236}">
                <a16:creationId xmlns:a16="http://schemas.microsoft.com/office/drawing/2014/main" id="{F79340D9-C2DC-4460-80F7-2DBBDDF27050}"/>
              </a:ext>
            </a:extLst>
          </p:cNvPr>
          <p:cNvSpPr/>
          <p:nvPr/>
        </p:nvSpPr>
        <p:spPr>
          <a:xfrm>
            <a:off x="1991544" y="4529867"/>
            <a:ext cx="1498437"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发送单播</a:t>
            </a:r>
            <a:r>
              <a:rPr lang="en-US" altLang="zh-CN" sz="1200" dirty="0">
                <a:latin typeface="微软雅黑" panose="020B0503020204020204" pitchFamily="34" charset="-122"/>
                <a:ea typeface="微软雅黑" panose="020B0503020204020204" pitchFamily="34" charset="-122"/>
              </a:rPr>
              <a:t>NS</a:t>
            </a:r>
            <a:r>
              <a:rPr lang="zh-CN" altLang="en-US" sz="1200" dirty="0">
                <a:latin typeface="微软雅黑" panose="020B0503020204020204" pitchFamily="34" charset="-122"/>
                <a:ea typeface="微软雅黑" panose="020B0503020204020204" pitchFamily="34" charset="-122"/>
              </a:rPr>
              <a:t>后，再等待</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秒，无应答</a:t>
            </a:r>
          </a:p>
        </p:txBody>
      </p:sp>
      <p:pic>
        <p:nvPicPr>
          <p:cNvPr id="51" name="Picture 12" descr="E:\2016.01\1.12 扁平化图标\蓝色\AR-蓝色最新-40.png">
            <a:extLst>
              <a:ext uri="{FF2B5EF4-FFF2-40B4-BE49-F238E27FC236}">
                <a16:creationId xmlns:a16="http://schemas.microsoft.com/office/drawing/2014/main" id="{309CF3EA-E481-4BE1-9618-1E39483C7A8D}"/>
              </a:ext>
            </a:extLst>
          </p:cNvPr>
          <p:cNvPicPr>
            <a:picLocks noChangeAspect="1" noChangeArrowheads="1"/>
          </p:cNvPicPr>
          <p:nvPr/>
        </p:nvPicPr>
        <p:blipFill>
          <a:blip r:embed="rId3" cstate="print"/>
          <a:srcRect/>
          <a:stretch>
            <a:fillRect/>
          </a:stretch>
        </p:blipFill>
        <p:spPr bwMode="auto">
          <a:xfrm>
            <a:off x="2786867" y="2054495"/>
            <a:ext cx="703114" cy="575275"/>
          </a:xfrm>
          <a:prstGeom prst="rect">
            <a:avLst/>
          </a:prstGeom>
          <a:noFill/>
        </p:spPr>
      </p:pic>
      <p:pic>
        <p:nvPicPr>
          <p:cNvPr id="52" name="Picture 12" descr="E:\2016.01\1.12 扁平化图标\蓝色\AR-蓝色最新-40.png">
            <a:extLst>
              <a:ext uri="{FF2B5EF4-FFF2-40B4-BE49-F238E27FC236}">
                <a16:creationId xmlns:a16="http://schemas.microsoft.com/office/drawing/2014/main" id="{88706A84-65F2-462E-88EC-20FC5B5506E5}"/>
              </a:ext>
            </a:extLst>
          </p:cNvPr>
          <p:cNvPicPr>
            <a:picLocks noChangeAspect="1" noChangeArrowheads="1"/>
          </p:cNvPicPr>
          <p:nvPr/>
        </p:nvPicPr>
        <p:blipFill>
          <a:blip r:embed="rId3" cstate="print"/>
          <a:srcRect/>
          <a:stretch>
            <a:fillRect/>
          </a:stretch>
        </p:blipFill>
        <p:spPr bwMode="auto">
          <a:xfrm>
            <a:off x="8546272" y="2055457"/>
            <a:ext cx="703115" cy="575276"/>
          </a:xfrm>
          <a:prstGeom prst="rect">
            <a:avLst/>
          </a:prstGeom>
          <a:noFill/>
        </p:spPr>
      </p:pic>
    </p:spTree>
    <p:extLst>
      <p:ext uri="{BB962C8B-B14F-4D97-AF65-F5344CB8AC3E}">
        <p14:creationId xmlns:p14="http://schemas.microsoft.com/office/powerpoint/2010/main" val="75085004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a:t>重复地址检测</a:t>
            </a:r>
            <a:r>
              <a:rPr lang="en-US" altLang="zh-CN"/>
              <a:t>DAD</a:t>
            </a:r>
            <a:endParaRPr lang="zh-CN" altLang="en-US" dirty="0"/>
          </a:p>
        </p:txBody>
      </p:sp>
      <p:sp>
        <p:nvSpPr>
          <p:cNvPr id="4" name="Content Placeholder 3"/>
          <p:cNvSpPr>
            <a:spLocks noGrp="1"/>
          </p:cNvSpPr>
          <p:nvPr>
            <p:ph type="body" sz="quarter" idx="10"/>
          </p:nvPr>
        </p:nvSpPr>
        <p:spPr/>
        <p:txBody>
          <a:bodyPr/>
          <a:lstStyle/>
          <a:p>
            <a:r>
              <a:rPr lang="zh-CN" altLang="zh-CN" sz="1600" dirty="0"/>
              <a:t>机制概述</a:t>
            </a:r>
          </a:p>
          <a:p>
            <a:pPr lvl="1"/>
            <a:r>
              <a:rPr lang="zh-CN" altLang="en-US" sz="1600" dirty="0"/>
              <a:t>重复地址检测确保网络中无两个相同的单播地址。</a:t>
            </a:r>
          </a:p>
          <a:p>
            <a:pPr lvl="1"/>
            <a:r>
              <a:rPr lang="zh-CN" altLang="en-US" sz="1600" dirty="0"/>
              <a:t>所有地址都需要做</a:t>
            </a:r>
            <a:r>
              <a:rPr lang="en-US" altLang="zh-CN" sz="1600" dirty="0"/>
              <a:t>DAD</a:t>
            </a:r>
            <a:r>
              <a:rPr lang="zh-CN" altLang="en-US" sz="1600" dirty="0"/>
              <a:t>。</a:t>
            </a:r>
            <a:endParaRPr lang="en-US" altLang="zh-CN" sz="1600" dirty="0"/>
          </a:p>
          <a:p>
            <a:pPr lvl="1"/>
            <a:r>
              <a:rPr lang="zh-CN" altLang="en-US" sz="1600" dirty="0"/>
              <a:t>使用</a:t>
            </a:r>
            <a:r>
              <a:rPr lang="en-US" altLang="zh-CN" sz="1600" dirty="0"/>
              <a:t>NS</a:t>
            </a:r>
            <a:r>
              <a:rPr lang="zh-CN" altLang="en-US" sz="1600" dirty="0"/>
              <a:t>和</a:t>
            </a:r>
            <a:r>
              <a:rPr lang="en-US" altLang="zh-CN" sz="1600" dirty="0"/>
              <a:t>NA</a:t>
            </a:r>
            <a:r>
              <a:rPr lang="zh-CN" altLang="en-US" sz="1600" dirty="0"/>
              <a:t>完成</a:t>
            </a:r>
            <a:r>
              <a:rPr lang="en-US" altLang="zh-CN" sz="1600" dirty="0"/>
              <a:t>DAD</a:t>
            </a:r>
            <a:r>
              <a:rPr lang="zh-CN" altLang="en-US" sz="1600" dirty="0"/>
              <a:t>交互过程。</a:t>
            </a:r>
          </a:p>
          <a:p>
            <a:r>
              <a:rPr lang="zh-CN" altLang="zh-CN" sz="1600" dirty="0"/>
              <a:t>原理</a:t>
            </a:r>
          </a:p>
          <a:p>
            <a:pPr lvl="1"/>
            <a:r>
              <a:rPr lang="zh-CN" altLang="zh-CN" sz="1600" dirty="0"/>
              <a:t>一个地址在通过</a:t>
            </a:r>
            <a:r>
              <a:rPr lang="en-US" altLang="zh-CN" sz="1600" dirty="0"/>
              <a:t>DAD</a:t>
            </a:r>
            <a:r>
              <a:rPr lang="zh-CN" altLang="zh-CN" sz="1600" dirty="0"/>
              <a:t>地址重复检测之前称为</a:t>
            </a:r>
            <a:r>
              <a:rPr lang="zh-CN" altLang="en-US" sz="1600" dirty="0"/>
              <a:t>“</a:t>
            </a:r>
            <a:r>
              <a:rPr lang="en-US" altLang="zh-CN" sz="1600" dirty="0"/>
              <a:t>tentative</a:t>
            </a:r>
            <a:r>
              <a:rPr lang="zh-CN" altLang="zh-CN" sz="1600" dirty="0"/>
              <a:t>地址</a:t>
            </a:r>
            <a:r>
              <a:rPr lang="zh-CN" altLang="en-US" sz="1600" dirty="0"/>
              <a:t>”也就是</a:t>
            </a:r>
            <a:r>
              <a:rPr lang="zh-CN" altLang="zh-CN" sz="1600" dirty="0"/>
              <a:t>试验</a:t>
            </a:r>
            <a:r>
              <a:rPr lang="zh-CN" altLang="en-US" sz="1600" dirty="0"/>
              <a:t>性</a:t>
            </a:r>
            <a:r>
              <a:rPr lang="zh-CN" altLang="zh-CN" sz="1600" dirty="0"/>
              <a:t>地址。接口暂时</a:t>
            </a:r>
            <a:r>
              <a:rPr lang="zh-CN" altLang="en-US" sz="1600" dirty="0"/>
              <a:t>还</a:t>
            </a:r>
            <a:r>
              <a:rPr lang="zh-CN" altLang="zh-CN" sz="1600" dirty="0"/>
              <a:t>不能使用这个试验</a:t>
            </a:r>
            <a:r>
              <a:rPr lang="zh-CN" altLang="en-US" sz="1600" dirty="0"/>
              <a:t>性</a:t>
            </a:r>
            <a:r>
              <a:rPr lang="zh-CN" altLang="zh-CN" sz="1600" dirty="0"/>
              <a:t>地址进行正常</a:t>
            </a:r>
            <a:r>
              <a:rPr lang="zh-CN" altLang="en-US" sz="1600" dirty="0"/>
              <a:t>的</a:t>
            </a:r>
            <a:r>
              <a:rPr lang="en-US" altLang="zh-CN" sz="1600" dirty="0"/>
              <a:t>IPv6</a:t>
            </a:r>
            <a:r>
              <a:rPr lang="zh-CN" altLang="zh-CN" sz="1600" dirty="0"/>
              <a:t>单播通讯，但是会加入和</a:t>
            </a:r>
            <a:r>
              <a:rPr lang="zh-CN" altLang="en-US" sz="1600" dirty="0"/>
              <a:t>该地址</a:t>
            </a:r>
            <a:r>
              <a:rPr lang="zh-CN" altLang="zh-CN" sz="1600" dirty="0"/>
              <a:t>所对应的</a:t>
            </a:r>
            <a:r>
              <a:rPr lang="en-US" altLang="zh-CN" sz="1600" dirty="0"/>
              <a:t>Solicited-Node</a:t>
            </a:r>
            <a:r>
              <a:rPr lang="zh-CN" altLang="zh-CN" sz="1600" dirty="0"/>
              <a:t>组播组。</a:t>
            </a:r>
          </a:p>
          <a:p>
            <a:pPr lvl="1"/>
            <a:r>
              <a:rPr lang="en-US" altLang="zh-CN" sz="1600" dirty="0"/>
              <a:t>DAD</a:t>
            </a:r>
            <a:r>
              <a:rPr lang="zh-CN" altLang="zh-CN" sz="1600" dirty="0"/>
              <a:t>重复地址检测：节点向</a:t>
            </a:r>
            <a:r>
              <a:rPr lang="zh-CN" altLang="en-US" sz="1600" dirty="0"/>
              <a:t>该</a:t>
            </a:r>
            <a:r>
              <a:rPr lang="en-US" altLang="zh-CN" sz="1600" dirty="0"/>
              <a:t>tentative</a:t>
            </a:r>
            <a:r>
              <a:rPr lang="zh-CN" altLang="zh-CN" sz="1600" dirty="0"/>
              <a:t>地址所在的</a:t>
            </a:r>
            <a:r>
              <a:rPr lang="en-US" altLang="zh-CN" sz="1600" dirty="0"/>
              <a:t>Solicited-Node</a:t>
            </a:r>
            <a:r>
              <a:rPr lang="zh-CN" altLang="zh-CN" sz="1600" dirty="0"/>
              <a:t>组播</a:t>
            </a:r>
            <a:r>
              <a:rPr lang="zh-CN" altLang="en-US" sz="1600" dirty="0"/>
              <a:t>地址</a:t>
            </a:r>
            <a:r>
              <a:rPr lang="zh-CN" altLang="zh-CN" sz="1600" dirty="0"/>
              <a:t>发送一个</a:t>
            </a:r>
            <a:r>
              <a:rPr lang="en-US" altLang="zh-CN" sz="1600" dirty="0"/>
              <a:t>NS</a:t>
            </a:r>
            <a:r>
              <a:rPr lang="zh-CN" altLang="zh-CN" sz="1600" dirty="0"/>
              <a:t>，如果收到某个其他站点回应的</a:t>
            </a:r>
            <a:r>
              <a:rPr lang="en-US" altLang="zh-CN" sz="1600" dirty="0"/>
              <a:t>NA</a:t>
            </a:r>
            <a:r>
              <a:rPr lang="zh-CN" altLang="zh-CN" sz="1600" dirty="0"/>
              <a:t>，就证明该地址已被网络上使用，节点将不能使用该</a:t>
            </a:r>
            <a:r>
              <a:rPr lang="en-US" altLang="zh-CN" sz="1600" dirty="0"/>
              <a:t>tentative</a:t>
            </a:r>
            <a:r>
              <a:rPr lang="zh-CN" altLang="zh-CN" sz="1600" dirty="0"/>
              <a:t>地址通讯。</a:t>
            </a:r>
            <a:endParaRPr lang="en-US" altLang="zh-CN" sz="1600" dirty="0"/>
          </a:p>
          <a:p>
            <a:pPr lvl="1"/>
            <a:r>
              <a:rPr lang="zh-CN" altLang="en-US" sz="1600" dirty="0"/>
              <a:t>接口在启用任何一个单播</a:t>
            </a:r>
            <a:r>
              <a:rPr lang="en-US" altLang="zh-CN" sz="1600" dirty="0"/>
              <a:t>IPv6</a:t>
            </a:r>
            <a:r>
              <a:rPr lang="zh-CN" altLang="en-US" sz="1600" dirty="0"/>
              <a:t>地址前都需要先进行</a:t>
            </a:r>
            <a:r>
              <a:rPr lang="en-US" altLang="zh-CN" sz="1600" dirty="0"/>
              <a:t>DAD</a:t>
            </a:r>
            <a:r>
              <a:rPr lang="zh-CN" altLang="en-US" sz="1600" dirty="0"/>
              <a:t>，包括</a:t>
            </a:r>
            <a:r>
              <a:rPr lang="en-US" altLang="zh-CN" sz="1600" dirty="0"/>
              <a:t>Link-Local</a:t>
            </a:r>
            <a:r>
              <a:rPr lang="zh-CN" altLang="en-US" sz="1600" dirty="0"/>
              <a:t>地址。</a:t>
            </a:r>
            <a:endParaRPr lang="zh-CN" altLang="zh-CN" sz="1600" dirty="0"/>
          </a:p>
        </p:txBody>
      </p:sp>
    </p:spTree>
    <p:extLst>
      <p:ext uri="{BB962C8B-B14F-4D97-AF65-F5344CB8AC3E}">
        <p14:creationId xmlns:p14="http://schemas.microsoft.com/office/powerpoint/2010/main" val="389290350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a:t>DAD</a:t>
            </a:r>
            <a:r>
              <a:rPr lang="zh-CN" altLang="en-US"/>
              <a:t>过程</a:t>
            </a:r>
          </a:p>
        </p:txBody>
      </p:sp>
      <p:sp>
        <p:nvSpPr>
          <p:cNvPr id="67" name="TextBox 66"/>
          <p:cNvSpPr txBox="1"/>
          <p:nvPr/>
        </p:nvSpPr>
        <p:spPr>
          <a:xfrm>
            <a:off x="2989127" y="3196413"/>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dirty="0">
                <a:latin typeface="微软雅黑" panose="020B0503020204020204" pitchFamily="34" charset="-122"/>
                <a:ea typeface="微软雅黑" panose="020B0503020204020204" pitchFamily="34" charset="-122"/>
              </a:rPr>
              <a:t>源  </a:t>
            </a:r>
            <a:r>
              <a:rPr lang="en-US" altLang="zh-CN" sz="1300" dirty="0">
                <a:latin typeface="微软雅黑" panose="020B0503020204020204" pitchFamily="34" charset="-122"/>
                <a:ea typeface="微软雅黑" panose="020B0503020204020204" pitchFamily="34" charset="-122"/>
              </a:rPr>
              <a:t>5489-98C8-1111</a:t>
            </a:r>
          </a:p>
          <a:p>
            <a:r>
              <a:rPr lang="zh-CN" altLang="en-US" sz="1300" dirty="0">
                <a:latin typeface="微软雅黑" panose="020B0503020204020204" pitchFamily="34" charset="-122"/>
                <a:ea typeface="微软雅黑" panose="020B0503020204020204" pitchFamily="34" charset="-122"/>
              </a:rPr>
              <a:t>目  </a:t>
            </a:r>
            <a:r>
              <a:rPr lang="en-US" altLang="zh-CN" sz="1300" dirty="0">
                <a:latin typeface="微软雅黑" panose="020B0503020204020204" pitchFamily="34" charset="-122"/>
                <a:ea typeface="微软雅黑" panose="020B0503020204020204" pitchFamily="34" charset="-122"/>
              </a:rPr>
              <a:t>3333-FF00-FFFF</a:t>
            </a:r>
            <a:endParaRPr lang="zh-CN" altLang="en-US" sz="1300" dirty="0">
              <a:latin typeface="微软雅黑" panose="020B0503020204020204" pitchFamily="34" charset="-122"/>
              <a:ea typeface="微软雅黑" panose="020B0503020204020204" pitchFamily="34" charset="-122"/>
            </a:endParaRPr>
          </a:p>
        </p:txBody>
      </p:sp>
      <p:sp>
        <p:nvSpPr>
          <p:cNvPr id="68" name="TextBox 67"/>
          <p:cNvSpPr txBox="1"/>
          <p:nvPr/>
        </p:nvSpPr>
        <p:spPr>
          <a:xfrm>
            <a:off x="2989127" y="3681931"/>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b="1" dirty="0">
                <a:solidFill>
                  <a:srgbClr val="C00000"/>
                </a:solidFill>
                <a:latin typeface="微软雅黑" panose="020B0503020204020204" pitchFamily="34" charset="-122"/>
                <a:ea typeface="微软雅黑" panose="020B0503020204020204" pitchFamily="34" charset="-122"/>
              </a:rPr>
              <a:t>源  </a:t>
            </a:r>
            <a:r>
              <a:rPr lang="en-US" altLang="zh-CN" sz="1300" b="1" dirty="0">
                <a:solidFill>
                  <a:srgbClr val="C00000"/>
                </a:solidFill>
                <a:latin typeface="微软雅黑" panose="020B0503020204020204" pitchFamily="34" charset="-122"/>
                <a:ea typeface="微软雅黑" panose="020B0503020204020204" pitchFamily="34" charset="-122"/>
              </a:rPr>
              <a:t>: :</a:t>
            </a:r>
          </a:p>
          <a:p>
            <a:r>
              <a:rPr lang="zh-CN" altLang="en-US" sz="1300" b="1" dirty="0">
                <a:solidFill>
                  <a:srgbClr val="C00000"/>
                </a:solidFill>
                <a:latin typeface="微软雅黑" panose="020B0503020204020204" pitchFamily="34" charset="-122"/>
                <a:ea typeface="微软雅黑" panose="020B0503020204020204" pitchFamily="34" charset="-122"/>
              </a:rPr>
              <a:t>目  </a:t>
            </a:r>
            <a:r>
              <a:rPr lang="en-US" altLang="zh-CN" sz="1300" b="1" dirty="0">
                <a:solidFill>
                  <a:srgbClr val="C00000"/>
                </a:solidFill>
                <a:latin typeface="微软雅黑" panose="020B0503020204020204" pitchFamily="34" charset="-122"/>
                <a:ea typeface="微软雅黑" panose="020B0503020204020204" pitchFamily="34" charset="-122"/>
              </a:rPr>
              <a:t>FF02::1:FF00:FFFF</a:t>
            </a:r>
            <a:endParaRPr lang="zh-CN" altLang="en-US" sz="1300" b="1" dirty="0">
              <a:solidFill>
                <a:srgbClr val="C00000"/>
              </a:solidFill>
              <a:latin typeface="微软雅黑" panose="020B0503020204020204" pitchFamily="34" charset="-122"/>
              <a:ea typeface="微软雅黑" panose="020B0503020204020204" pitchFamily="34" charset="-122"/>
            </a:endParaRPr>
          </a:p>
        </p:txBody>
      </p:sp>
      <p:sp>
        <p:nvSpPr>
          <p:cNvPr id="70" name="TextBox 69"/>
          <p:cNvSpPr txBox="1"/>
          <p:nvPr/>
        </p:nvSpPr>
        <p:spPr>
          <a:xfrm>
            <a:off x="2989127" y="4174374"/>
            <a:ext cx="2063790" cy="318183"/>
          </a:xfrm>
          <a:prstGeom prst="rect">
            <a:avLst/>
          </a:prstGeom>
          <a:solidFill>
            <a:schemeClr val="bg1">
              <a:lumMod val="85000"/>
            </a:schemeClr>
          </a:solidFill>
          <a:ln w="28575">
            <a:solidFill>
              <a:schemeClr val="tx1"/>
            </a:solidFill>
          </a:ln>
        </p:spPr>
        <p:txBody>
          <a:bodyPr wrap="none" rtlCol="0" anchor="ctr" anchorCtr="0">
            <a:noAutofit/>
          </a:bodyPr>
          <a:lstStyle/>
          <a:p>
            <a:r>
              <a:rPr lang="en-US" altLang="zh-CN" sz="1300" dirty="0">
                <a:latin typeface="微软雅黑" panose="020B0503020204020204" pitchFamily="34" charset="-122"/>
                <a:ea typeface="微软雅黑" panose="020B0503020204020204" pitchFamily="34" charset="-122"/>
              </a:rPr>
              <a:t>ICMPv6</a:t>
            </a:r>
            <a:r>
              <a:rPr lang="zh-CN" altLang="en-US" sz="1300" dirty="0">
                <a:latin typeface="微软雅黑" panose="020B0503020204020204" pitchFamily="34" charset="-122"/>
                <a:ea typeface="微软雅黑" panose="020B0503020204020204" pitchFamily="34" charset="-122"/>
              </a:rPr>
              <a:t>（</a:t>
            </a:r>
            <a:r>
              <a:rPr lang="en-US" altLang="zh-CN" sz="1300" dirty="0">
                <a:latin typeface="微软雅黑" panose="020B0503020204020204" pitchFamily="34" charset="-122"/>
                <a:ea typeface="微软雅黑" panose="020B0503020204020204" pitchFamily="34" charset="-122"/>
              </a:rPr>
              <a:t>Type135</a:t>
            </a: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NS</a:t>
            </a:r>
            <a:endParaRPr lang="zh-CN" altLang="en-US" sz="1300" dirty="0">
              <a:latin typeface="微软雅黑" panose="020B0503020204020204" pitchFamily="34" charset="-122"/>
              <a:ea typeface="微软雅黑" panose="020B0503020204020204" pitchFamily="34" charset="-122"/>
            </a:endParaRPr>
          </a:p>
        </p:txBody>
      </p:sp>
      <p:sp>
        <p:nvSpPr>
          <p:cNvPr id="71" name="TextBox 70"/>
          <p:cNvSpPr txBox="1"/>
          <p:nvPr/>
        </p:nvSpPr>
        <p:spPr>
          <a:xfrm>
            <a:off x="2989127" y="4492557"/>
            <a:ext cx="2063790" cy="712379"/>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zh-CN" altLang="en-US" sz="1300" b="1" dirty="0">
                <a:solidFill>
                  <a:srgbClr val="C00000"/>
                </a:solidFill>
                <a:latin typeface="微软雅黑" panose="020B0503020204020204" pitchFamily="34" charset="-122"/>
                <a:ea typeface="微软雅黑" panose="020B0503020204020204" pitchFamily="34" charset="-122"/>
              </a:rPr>
              <a:t>目标地址：</a:t>
            </a:r>
            <a:r>
              <a:rPr lang="en-US" altLang="zh-CN" sz="1300" b="1" dirty="0">
                <a:solidFill>
                  <a:srgbClr val="C00000"/>
                </a:solidFill>
                <a:latin typeface="微软雅黑" panose="020B0503020204020204" pitchFamily="34" charset="-122"/>
                <a:ea typeface="微软雅黑" panose="020B0503020204020204" pitchFamily="34" charset="-122"/>
              </a:rPr>
              <a:t>2001::FFFF</a:t>
            </a:r>
            <a:endParaRPr lang="zh-CN" altLang="en-US" sz="1300" b="1" dirty="0">
              <a:solidFill>
                <a:srgbClr val="C00000"/>
              </a:solidFill>
              <a:latin typeface="微软雅黑" panose="020B0503020204020204" pitchFamily="34" charset="-122"/>
              <a:ea typeface="微软雅黑" panose="020B0503020204020204" pitchFamily="34" charset="-122"/>
            </a:endParaRPr>
          </a:p>
        </p:txBody>
      </p:sp>
      <p:cxnSp>
        <p:nvCxnSpPr>
          <p:cNvPr id="74" name="Straight Connector 73"/>
          <p:cNvCxnSpPr/>
          <p:nvPr/>
        </p:nvCxnSpPr>
        <p:spPr bwMode="auto">
          <a:xfrm>
            <a:off x="2970051" y="2947592"/>
            <a:ext cx="2648424"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75" name="Oval 74"/>
          <p:cNvSpPr/>
          <p:nvPr/>
        </p:nvSpPr>
        <p:spPr bwMode="auto">
          <a:xfrm>
            <a:off x="2927648" y="2828671"/>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dirty="0">
                <a:latin typeface="微软雅黑" panose="020B0503020204020204" pitchFamily="34" charset="-122"/>
                <a:ea typeface="微软雅黑" panose="020B0503020204020204" pitchFamily="34" charset="-122"/>
              </a:rPr>
              <a:t>2</a:t>
            </a:r>
            <a:endParaRPr lang="zh-CN" altLang="en-US" sz="1500" b="1" dirty="0">
              <a:latin typeface="微软雅黑" panose="020B0503020204020204" pitchFamily="34" charset="-122"/>
              <a:ea typeface="微软雅黑" panose="020B0503020204020204" pitchFamily="34" charset="-122"/>
            </a:endParaRPr>
          </a:p>
        </p:txBody>
      </p:sp>
      <p:cxnSp>
        <p:nvCxnSpPr>
          <p:cNvPr id="76" name="Straight Connector 75"/>
          <p:cNvCxnSpPr/>
          <p:nvPr/>
        </p:nvCxnSpPr>
        <p:spPr bwMode="auto">
          <a:xfrm flipH="1">
            <a:off x="6731137" y="3451648"/>
            <a:ext cx="2090259"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77" name="Oval 76"/>
          <p:cNvSpPr/>
          <p:nvPr/>
        </p:nvSpPr>
        <p:spPr bwMode="auto">
          <a:xfrm>
            <a:off x="8702474" y="3332727"/>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dirty="0">
                <a:latin typeface="微软雅黑" panose="020B0503020204020204" pitchFamily="34" charset="-122"/>
                <a:ea typeface="微软雅黑" panose="020B0503020204020204" pitchFamily="34" charset="-122"/>
              </a:rPr>
              <a:t>3</a:t>
            </a:r>
            <a:endParaRPr lang="zh-CN" altLang="en-US" sz="1500" b="1" dirty="0">
              <a:latin typeface="微软雅黑" panose="020B0503020204020204" pitchFamily="34" charset="-122"/>
              <a:ea typeface="微软雅黑" panose="020B0503020204020204" pitchFamily="34" charset="-122"/>
            </a:endParaRPr>
          </a:p>
        </p:txBody>
      </p:sp>
      <p:sp>
        <p:nvSpPr>
          <p:cNvPr id="78" name="TextBox 77"/>
          <p:cNvSpPr txBox="1"/>
          <p:nvPr/>
        </p:nvSpPr>
        <p:spPr>
          <a:xfrm>
            <a:off x="6757605" y="3688729"/>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dirty="0">
                <a:latin typeface="微软雅黑" panose="020B0503020204020204" pitchFamily="34" charset="-122"/>
                <a:ea typeface="微软雅黑" panose="020B0503020204020204" pitchFamily="34" charset="-122"/>
              </a:rPr>
              <a:t>源  </a:t>
            </a:r>
            <a:r>
              <a:rPr lang="en-US" altLang="zh-CN" sz="1300" dirty="0">
                <a:latin typeface="微软雅黑" panose="020B0503020204020204" pitchFamily="34" charset="-122"/>
                <a:ea typeface="微软雅黑" panose="020B0503020204020204" pitchFamily="34" charset="-122"/>
              </a:rPr>
              <a:t>5489-9850-2222</a:t>
            </a:r>
          </a:p>
          <a:p>
            <a:r>
              <a:rPr lang="zh-CN" altLang="en-US" sz="1300" dirty="0">
                <a:latin typeface="微软雅黑" panose="020B0503020204020204" pitchFamily="34" charset="-122"/>
                <a:ea typeface="微软雅黑" panose="020B0503020204020204" pitchFamily="34" charset="-122"/>
              </a:rPr>
              <a:t>目  </a:t>
            </a:r>
            <a:r>
              <a:rPr lang="en-US" altLang="zh-CN" sz="1300" dirty="0">
                <a:latin typeface="微软雅黑" panose="020B0503020204020204" pitchFamily="34" charset="-122"/>
                <a:ea typeface="微软雅黑" panose="020B0503020204020204" pitchFamily="34" charset="-122"/>
              </a:rPr>
              <a:t>3333-0000-0001</a:t>
            </a:r>
            <a:endParaRPr lang="zh-CN" altLang="en-US" sz="1300" dirty="0">
              <a:latin typeface="微软雅黑" panose="020B0503020204020204" pitchFamily="34" charset="-122"/>
              <a:ea typeface="微软雅黑" panose="020B0503020204020204" pitchFamily="34" charset="-122"/>
            </a:endParaRPr>
          </a:p>
        </p:txBody>
      </p:sp>
      <p:sp>
        <p:nvSpPr>
          <p:cNvPr id="79" name="TextBox 78"/>
          <p:cNvSpPr txBox="1"/>
          <p:nvPr/>
        </p:nvSpPr>
        <p:spPr>
          <a:xfrm>
            <a:off x="6757605" y="4174247"/>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zh-CN" altLang="en-US" sz="1300">
                <a:latin typeface="微软雅黑" panose="020B0503020204020204" pitchFamily="34" charset="-122"/>
                <a:ea typeface="微软雅黑" panose="020B0503020204020204" pitchFamily="34" charset="-122"/>
              </a:rPr>
              <a:t>源  </a:t>
            </a:r>
            <a:r>
              <a:rPr lang="en-US" altLang="zh-CN" sz="1300">
                <a:latin typeface="微软雅黑" panose="020B0503020204020204" pitchFamily="34" charset="-122"/>
                <a:ea typeface="微软雅黑" panose="020B0503020204020204" pitchFamily="34" charset="-122"/>
              </a:rPr>
              <a:t>2001::FFFF</a:t>
            </a:r>
          </a:p>
          <a:p>
            <a:r>
              <a:rPr lang="zh-CN" altLang="en-US" sz="1300">
                <a:latin typeface="微软雅黑" panose="020B0503020204020204" pitchFamily="34" charset="-122"/>
                <a:ea typeface="微软雅黑" panose="020B0503020204020204" pitchFamily="34" charset="-122"/>
              </a:rPr>
              <a:t>目  </a:t>
            </a:r>
            <a:r>
              <a:rPr lang="en-US" altLang="zh-CN" sz="1300">
                <a:latin typeface="微软雅黑" panose="020B0503020204020204" pitchFamily="34" charset="-122"/>
                <a:ea typeface="微软雅黑" panose="020B0503020204020204" pitchFamily="34" charset="-122"/>
              </a:rPr>
              <a:t>FF02::1</a:t>
            </a:r>
            <a:endParaRPr lang="zh-CN" altLang="en-US" sz="1300">
              <a:latin typeface="微软雅黑" panose="020B0503020204020204" pitchFamily="34" charset="-122"/>
              <a:ea typeface="微软雅黑" panose="020B0503020204020204" pitchFamily="34" charset="-122"/>
            </a:endParaRPr>
          </a:p>
        </p:txBody>
      </p:sp>
      <p:sp>
        <p:nvSpPr>
          <p:cNvPr id="80" name="TextBox 79"/>
          <p:cNvSpPr txBox="1"/>
          <p:nvPr/>
        </p:nvSpPr>
        <p:spPr>
          <a:xfrm>
            <a:off x="6757605" y="4666690"/>
            <a:ext cx="2063790" cy="318183"/>
          </a:xfrm>
          <a:prstGeom prst="rect">
            <a:avLst/>
          </a:prstGeom>
          <a:solidFill>
            <a:schemeClr val="bg1">
              <a:lumMod val="85000"/>
            </a:schemeClr>
          </a:solidFill>
          <a:ln w="28575">
            <a:solidFill>
              <a:schemeClr val="tx1"/>
            </a:solidFill>
          </a:ln>
        </p:spPr>
        <p:txBody>
          <a:bodyPr wrap="none" rtlCol="0" anchor="ctr" anchorCtr="0">
            <a:noAutofit/>
          </a:bodyPr>
          <a:lstStyle/>
          <a:p>
            <a:r>
              <a:rPr lang="en-US" altLang="zh-CN" sz="1300">
                <a:latin typeface="微软雅黑" panose="020B0503020204020204" pitchFamily="34" charset="-122"/>
                <a:ea typeface="微软雅黑" panose="020B0503020204020204" pitchFamily="34" charset="-122"/>
              </a:rPr>
              <a:t>ICMPv6</a:t>
            </a:r>
            <a:r>
              <a:rPr lang="zh-CN" altLang="en-US" sz="1300">
                <a:latin typeface="微软雅黑" panose="020B0503020204020204" pitchFamily="34" charset="-122"/>
                <a:ea typeface="微软雅黑" panose="020B0503020204020204" pitchFamily="34" charset="-122"/>
              </a:rPr>
              <a:t>（</a:t>
            </a:r>
            <a:r>
              <a:rPr lang="en-US" altLang="zh-CN" sz="1300">
                <a:latin typeface="微软雅黑" panose="020B0503020204020204" pitchFamily="34" charset="-122"/>
                <a:ea typeface="微软雅黑" panose="020B0503020204020204" pitchFamily="34" charset="-122"/>
              </a:rPr>
              <a:t>Type136</a:t>
            </a:r>
            <a:r>
              <a:rPr lang="zh-CN" altLang="en-US" sz="1300">
                <a:latin typeface="微软雅黑" panose="020B0503020204020204" pitchFamily="34" charset="-122"/>
                <a:ea typeface="微软雅黑" panose="020B0503020204020204" pitchFamily="34" charset="-122"/>
              </a:rPr>
              <a:t>） </a:t>
            </a:r>
            <a:r>
              <a:rPr lang="en-US" altLang="zh-CN" sz="1300">
                <a:latin typeface="微软雅黑" panose="020B0503020204020204" pitchFamily="34" charset="-122"/>
                <a:ea typeface="微软雅黑" panose="020B0503020204020204" pitchFamily="34" charset="-122"/>
              </a:rPr>
              <a:t>NA</a:t>
            </a:r>
            <a:endParaRPr lang="zh-CN" altLang="en-US" sz="1300">
              <a:latin typeface="微软雅黑" panose="020B0503020204020204" pitchFamily="34" charset="-122"/>
              <a:ea typeface="微软雅黑" panose="020B0503020204020204" pitchFamily="34" charset="-122"/>
            </a:endParaRPr>
          </a:p>
        </p:txBody>
      </p:sp>
      <p:sp>
        <p:nvSpPr>
          <p:cNvPr id="81" name="TextBox 80"/>
          <p:cNvSpPr txBox="1"/>
          <p:nvPr/>
        </p:nvSpPr>
        <p:spPr>
          <a:xfrm>
            <a:off x="6757605" y="4984873"/>
            <a:ext cx="2063790" cy="712379"/>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zh-CN" altLang="en-US" sz="1300" b="1" dirty="0">
                <a:solidFill>
                  <a:srgbClr val="C00000"/>
                </a:solidFill>
                <a:latin typeface="微软雅黑" panose="020B0503020204020204" pitchFamily="34" charset="-122"/>
                <a:ea typeface="微软雅黑" panose="020B0503020204020204" pitchFamily="34" charset="-122"/>
              </a:rPr>
              <a:t>目标地址：</a:t>
            </a:r>
            <a:r>
              <a:rPr lang="en-US" altLang="zh-CN" sz="1300" b="1" dirty="0">
                <a:solidFill>
                  <a:srgbClr val="C00000"/>
                </a:solidFill>
                <a:latin typeface="微软雅黑" panose="020B0503020204020204" pitchFamily="34" charset="-122"/>
                <a:ea typeface="微软雅黑" panose="020B0503020204020204" pitchFamily="34" charset="-122"/>
              </a:rPr>
              <a:t>2001::FFFF</a:t>
            </a:r>
          </a:p>
          <a:p>
            <a:pPr algn="ctr"/>
            <a:r>
              <a:rPr lang="zh-CN" altLang="en-US" sz="1300" b="1" dirty="0">
                <a:solidFill>
                  <a:srgbClr val="C00000"/>
                </a:solidFill>
                <a:latin typeface="微软雅黑" panose="020B0503020204020204" pitchFamily="34" charset="-122"/>
                <a:ea typeface="微软雅黑" panose="020B0503020204020204" pitchFamily="34" charset="-122"/>
              </a:rPr>
              <a:t>目标</a:t>
            </a:r>
            <a:r>
              <a:rPr lang="en-US" altLang="zh-CN" sz="1300" b="1" dirty="0">
                <a:solidFill>
                  <a:srgbClr val="C00000"/>
                </a:solidFill>
                <a:latin typeface="微软雅黑" panose="020B0503020204020204" pitchFamily="34" charset="-122"/>
                <a:ea typeface="微软雅黑" panose="020B0503020204020204" pitchFamily="34" charset="-122"/>
              </a:rPr>
              <a:t>MAC</a:t>
            </a:r>
            <a:r>
              <a:rPr lang="zh-CN" altLang="en-US" sz="1300" b="1" dirty="0">
                <a:solidFill>
                  <a:srgbClr val="C00000"/>
                </a:solidFill>
                <a:latin typeface="微软雅黑" panose="020B0503020204020204" pitchFamily="34" charset="-122"/>
                <a:ea typeface="微软雅黑" panose="020B0503020204020204" pitchFamily="34" charset="-122"/>
              </a:rPr>
              <a:t> </a:t>
            </a:r>
            <a:r>
              <a:rPr lang="en-US" altLang="zh-CN" sz="1300" b="1" dirty="0">
                <a:solidFill>
                  <a:srgbClr val="C00000"/>
                </a:solidFill>
                <a:latin typeface="微软雅黑" panose="020B0503020204020204" pitchFamily="34" charset="-122"/>
                <a:ea typeface="微软雅黑" panose="020B0503020204020204" pitchFamily="34" charset="-122"/>
              </a:rPr>
              <a:t>5489-9850-2222</a:t>
            </a:r>
          </a:p>
        </p:txBody>
      </p:sp>
      <p:sp>
        <p:nvSpPr>
          <p:cNvPr id="84" name="Rectangle 83"/>
          <p:cNvSpPr/>
          <p:nvPr/>
        </p:nvSpPr>
        <p:spPr>
          <a:xfrm>
            <a:off x="3751203" y="1368462"/>
            <a:ext cx="1502848" cy="338554"/>
          </a:xfrm>
          <a:prstGeom prst="rect">
            <a:avLst/>
          </a:prstGeom>
          <a:solidFill>
            <a:srgbClr val="C00000"/>
          </a:solidFill>
        </p:spPr>
        <p:txBody>
          <a:bodyPr wrap="none">
            <a:spAutoFit/>
          </a:bodyPr>
          <a:lstStyle/>
          <a:p>
            <a:pPr algn="ctr"/>
            <a:r>
              <a:rPr lang="en-US" altLang="zh-CN" sz="1600" b="1">
                <a:solidFill>
                  <a:schemeClr val="bg1"/>
                </a:solidFill>
                <a:latin typeface="微软雅黑" panose="020B0503020204020204" pitchFamily="34" charset="-122"/>
                <a:ea typeface="微软雅黑" panose="020B0503020204020204" pitchFamily="34" charset="-122"/>
              </a:rPr>
              <a:t>[DUPLICATE]</a:t>
            </a:r>
            <a:endParaRPr lang="zh-CN" altLang="en-US" sz="1600" b="1">
              <a:solidFill>
                <a:schemeClr val="bg1"/>
              </a:solidFill>
              <a:latin typeface="微软雅黑" panose="020B0503020204020204" pitchFamily="34" charset="-122"/>
              <a:ea typeface="微软雅黑" panose="020B0503020204020204" pitchFamily="34" charset="-122"/>
            </a:endParaRPr>
          </a:p>
        </p:txBody>
      </p:sp>
      <p:sp>
        <p:nvSpPr>
          <p:cNvPr id="85" name="Oval 84"/>
          <p:cNvSpPr/>
          <p:nvPr/>
        </p:nvSpPr>
        <p:spPr bwMode="auto">
          <a:xfrm>
            <a:off x="5060227" y="1277860"/>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dirty="0">
                <a:latin typeface="微软雅黑" panose="020B0503020204020204" pitchFamily="34" charset="-122"/>
                <a:ea typeface="微软雅黑" panose="020B0503020204020204" pitchFamily="34" charset="-122"/>
              </a:rPr>
              <a:t>4</a:t>
            </a:r>
            <a:endParaRPr lang="zh-CN" altLang="en-US" sz="1500" b="1" dirty="0">
              <a:latin typeface="微软雅黑" panose="020B0503020204020204" pitchFamily="34" charset="-122"/>
              <a:ea typeface="微软雅黑" panose="020B0503020204020204" pitchFamily="34" charset="-122"/>
            </a:endParaRPr>
          </a:p>
        </p:txBody>
      </p:sp>
      <p:grpSp>
        <p:nvGrpSpPr>
          <p:cNvPr id="26" name="组合 25">
            <a:extLst>
              <a:ext uri="{FF2B5EF4-FFF2-40B4-BE49-F238E27FC236}">
                <a16:creationId xmlns:a16="http://schemas.microsoft.com/office/drawing/2014/main" id="{D7F2214A-2E21-443C-A3B9-3E9BC10441F7}"/>
              </a:ext>
            </a:extLst>
          </p:cNvPr>
          <p:cNvGrpSpPr/>
          <p:nvPr/>
        </p:nvGrpSpPr>
        <p:grpSpPr>
          <a:xfrm>
            <a:off x="2720980" y="1757141"/>
            <a:ext cx="6770618" cy="980529"/>
            <a:chOff x="2892879" y="1560141"/>
            <a:chExt cx="6770618" cy="980529"/>
          </a:xfrm>
        </p:grpSpPr>
        <p:sp>
          <p:nvSpPr>
            <p:cNvPr id="27" name="TextBox 36">
              <a:extLst>
                <a:ext uri="{FF2B5EF4-FFF2-40B4-BE49-F238E27FC236}">
                  <a16:creationId xmlns:a16="http://schemas.microsoft.com/office/drawing/2014/main" id="{09EA8217-8E30-4B42-A322-34B1DC66EF35}"/>
                </a:ext>
              </a:extLst>
            </p:cNvPr>
            <p:cNvSpPr txBox="1"/>
            <p:nvPr/>
          </p:nvSpPr>
          <p:spPr>
            <a:xfrm>
              <a:off x="3627512" y="1560141"/>
              <a:ext cx="2488182" cy="784830"/>
            </a:xfrm>
            <a:prstGeom prst="rect">
              <a:avLst/>
            </a:prstGeom>
            <a:noFill/>
          </p:spPr>
          <p:txBody>
            <a:bodyPr wrap="none" rtlCol="0">
              <a:spAutoFit/>
            </a:bodyPr>
            <a:lstStyle/>
            <a:p>
              <a:r>
                <a:rPr lang="en-US" altLang="zh-CN" sz="1500" b="1" dirty="0">
                  <a:latin typeface="微软雅黑" panose="020B0503020204020204" pitchFamily="34" charset="-122"/>
                  <a:ea typeface="微软雅黑" panose="020B0503020204020204" pitchFamily="34" charset="-122"/>
                </a:rPr>
                <a:t>R1</a:t>
              </a:r>
            </a:p>
            <a:p>
              <a:r>
                <a:rPr lang="en-US" altLang="zh-CN" sz="1500" b="1" dirty="0">
                  <a:solidFill>
                    <a:srgbClr val="C00000"/>
                  </a:solidFill>
                  <a:latin typeface="微软雅黑" panose="020B0503020204020204" pitchFamily="34" charset="-122"/>
                  <a:ea typeface="微软雅黑" panose="020B0503020204020204" pitchFamily="34" charset="-122"/>
                </a:rPr>
                <a:t>2001::FFFF/64</a:t>
              </a:r>
              <a:r>
                <a:rPr lang="zh-CN" altLang="en-US" sz="1500" b="1" dirty="0">
                  <a:solidFill>
                    <a:srgbClr val="C00000"/>
                  </a:solidFill>
                  <a:latin typeface="微软雅黑" panose="020B0503020204020204" pitchFamily="34" charset="-122"/>
                  <a:ea typeface="微软雅黑" panose="020B0503020204020204" pitchFamily="34" charset="-122"/>
                </a:rPr>
                <a:t>（</a:t>
              </a:r>
              <a:r>
                <a:rPr lang="zh-CN" altLang="en-US" sz="1500" b="1" dirty="0">
                  <a:solidFill>
                    <a:srgbClr val="C00000"/>
                  </a:solidFill>
                  <a:latin typeface="微软雅黑" panose="020B0503020204020204" pitchFamily="34" charset="-122"/>
                  <a:ea typeface="微软雅黑" panose="020B0503020204020204" pitchFamily="34" charset="-122"/>
                  <a:cs typeface="Arial" pitchFamily="34" charset="0"/>
                </a:rPr>
                <a:t>新分配</a:t>
              </a:r>
              <a:r>
                <a:rPr lang="zh-CN" altLang="en-US" sz="1500" b="1" dirty="0">
                  <a:solidFill>
                    <a:srgbClr val="C00000"/>
                  </a:solidFill>
                  <a:latin typeface="微软雅黑" panose="020B0503020204020204" pitchFamily="34" charset="-122"/>
                  <a:ea typeface="微软雅黑" panose="020B0503020204020204" pitchFamily="34" charset="-122"/>
                </a:rPr>
                <a:t>）</a:t>
              </a:r>
              <a:endParaRPr lang="en-US" altLang="zh-CN" sz="1500" b="1" dirty="0">
                <a:solidFill>
                  <a:srgbClr val="C00000"/>
                </a:solidFill>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5489-98C8-1111</a:t>
              </a:r>
              <a:endParaRPr lang="zh-CN" altLang="en-US" sz="1500" dirty="0">
                <a:latin typeface="微软雅黑" panose="020B0503020204020204" pitchFamily="34" charset="-122"/>
                <a:ea typeface="微软雅黑" panose="020B0503020204020204" pitchFamily="34" charset="-122"/>
              </a:endParaRPr>
            </a:p>
          </p:txBody>
        </p:sp>
        <p:sp>
          <p:nvSpPr>
            <p:cNvPr id="28" name="TextBox 65">
              <a:extLst>
                <a:ext uri="{FF2B5EF4-FFF2-40B4-BE49-F238E27FC236}">
                  <a16:creationId xmlns:a16="http://schemas.microsoft.com/office/drawing/2014/main" id="{65AA1DD0-A8EC-44FF-8252-3691842E4237}"/>
                </a:ext>
              </a:extLst>
            </p:cNvPr>
            <p:cNvSpPr txBox="1"/>
            <p:nvPr/>
          </p:nvSpPr>
          <p:spPr>
            <a:xfrm>
              <a:off x="6878480" y="1560141"/>
              <a:ext cx="1697902" cy="784830"/>
            </a:xfrm>
            <a:prstGeom prst="rect">
              <a:avLst/>
            </a:prstGeom>
            <a:noFill/>
          </p:spPr>
          <p:txBody>
            <a:bodyPr wrap="none" rtlCol="0">
              <a:spAutoFit/>
            </a:bodyPr>
            <a:lstStyle/>
            <a:p>
              <a:pPr algn="r"/>
              <a:r>
                <a:rPr lang="en-US" altLang="zh-CN" sz="1500" b="1" dirty="0">
                  <a:latin typeface="微软雅黑" panose="020B0503020204020204" pitchFamily="34" charset="-122"/>
                  <a:ea typeface="微软雅黑" panose="020B0503020204020204" pitchFamily="34" charset="-122"/>
                </a:rPr>
                <a:t>R2</a:t>
              </a:r>
            </a:p>
            <a:p>
              <a:pPr algn="r"/>
              <a:r>
                <a:rPr lang="en-US" altLang="zh-CN" sz="1500" dirty="0">
                  <a:latin typeface="微软雅黑" panose="020B0503020204020204" pitchFamily="34" charset="-122"/>
                  <a:ea typeface="微软雅黑" panose="020B0503020204020204" pitchFamily="34" charset="-122"/>
                </a:rPr>
                <a:t>2001::FFFF/64</a:t>
              </a:r>
            </a:p>
            <a:p>
              <a:pPr algn="r"/>
              <a:r>
                <a:rPr lang="en-US" altLang="zh-CN" sz="1500" dirty="0">
                  <a:latin typeface="微软雅黑" panose="020B0503020204020204" pitchFamily="34" charset="-122"/>
                  <a:ea typeface="微软雅黑" panose="020B0503020204020204" pitchFamily="34" charset="-122"/>
                </a:rPr>
                <a:t>5489-9850-2222</a:t>
              </a:r>
              <a:endParaRPr lang="zh-CN" altLang="en-US" sz="1500" dirty="0">
                <a:latin typeface="微软雅黑" panose="020B0503020204020204" pitchFamily="34" charset="-122"/>
                <a:ea typeface="微软雅黑" panose="020B0503020204020204" pitchFamily="34" charset="-122"/>
              </a:endParaRPr>
            </a:p>
          </p:txBody>
        </p:sp>
        <p:sp>
          <p:nvSpPr>
            <p:cNvPr id="29" name="Line 59">
              <a:extLst>
                <a:ext uri="{FF2B5EF4-FFF2-40B4-BE49-F238E27FC236}">
                  <a16:creationId xmlns:a16="http://schemas.microsoft.com/office/drawing/2014/main" id="{D1C089FF-C00C-4AB2-AE25-C4AD8F31F9C7}"/>
                </a:ext>
              </a:extLst>
            </p:cNvPr>
            <p:cNvSpPr>
              <a:spLocks noChangeShapeType="1"/>
            </p:cNvSpPr>
            <p:nvPr/>
          </p:nvSpPr>
          <p:spPr bwMode="auto">
            <a:xfrm>
              <a:off x="2955468" y="2540670"/>
              <a:ext cx="64801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 name="Line 60">
              <a:extLst>
                <a:ext uri="{FF2B5EF4-FFF2-40B4-BE49-F238E27FC236}">
                  <a16:creationId xmlns:a16="http://schemas.microsoft.com/office/drawing/2014/main" id="{B2A4CC0D-6B12-40C5-B9B1-ACC1F6DD7E67}"/>
                </a:ext>
              </a:extLst>
            </p:cNvPr>
            <p:cNvSpPr>
              <a:spLocks noChangeShapeType="1"/>
            </p:cNvSpPr>
            <p:nvPr/>
          </p:nvSpPr>
          <p:spPr bwMode="auto">
            <a:xfrm>
              <a:off x="3244392" y="2253332"/>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Line 61">
              <a:extLst>
                <a:ext uri="{FF2B5EF4-FFF2-40B4-BE49-F238E27FC236}">
                  <a16:creationId xmlns:a16="http://schemas.microsoft.com/office/drawing/2014/main" id="{7F2FAEC4-4E96-421E-B261-F5068FCCD3A0}"/>
                </a:ext>
              </a:extLst>
            </p:cNvPr>
            <p:cNvSpPr>
              <a:spLocks noChangeShapeType="1"/>
            </p:cNvSpPr>
            <p:nvPr/>
          </p:nvSpPr>
          <p:spPr bwMode="auto">
            <a:xfrm>
              <a:off x="9003842" y="2253332"/>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Text Box 63">
              <a:extLst>
                <a:ext uri="{FF2B5EF4-FFF2-40B4-BE49-F238E27FC236}">
                  <a16:creationId xmlns:a16="http://schemas.microsoft.com/office/drawing/2014/main" id="{6B4C76A4-ECDF-4167-AA3B-392958362EB1}"/>
                </a:ext>
              </a:extLst>
            </p:cNvPr>
            <p:cNvSpPr txBox="1">
              <a:spLocks noChangeArrowheads="1"/>
            </p:cNvSpPr>
            <p:nvPr/>
          </p:nvSpPr>
          <p:spPr bwMode="auto">
            <a:xfrm>
              <a:off x="9355399" y="1835616"/>
              <a:ext cx="3080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400" b="1" dirty="0">
                  <a:latin typeface="微软雅黑" panose="020B0503020204020204" pitchFamily="34" charset="-122"/>
                  <a:ea typeface="微软雅黑" panose="020B0503020204020204" pitchFamily="34" charset="-122"/>
                </a:rPr>
                <a:t>B</a:t>
              </a:r>
            </a:p>
          </p:txBody>
        </p:sp>
        <p:pic>
          <p:nvPicPr>
            <p:cNvPr id="33" name="Picture 12" descr="E:\2016.01\1.12 扁平化图标\蓝色\AR-蓝色最新-40.png">
              <a:extLst>
                <a:ext uri="{FF2B5EF4-FFF2-40B4-BE49-F238E27FC236}">
                  <a16:creationId xmlns:a16="http://schemas.microsoft.com/office/drawing/2014/main" id="{4295A63C-F568-4BBE-8782-5C3AA2A2606C}"/>
                </a:ext>
              </a:extLst>
            </p:cNvPr>
            <p:cNvPicPr>
              <a:picLocks noChangeAspect="1" noChangeArrowheads="1"/>
            </p:cNvPicPr>
            <p:nvPr/>
          </p:nvPicPr>
          <p:blipFill>
            <a:blip r:embed="rId3" cstate="print"/>
            <a:srcRect/>
            <a:stretch>
              <a:fillRect/>
            </a:stretch>
          </p:blipFill>
          <p:spPr bwMode="auto">
            <a:xfrm>
              <a:off x="2892879" y="1699846"/>
              <a:ext cx="703114" cy="575275"/>
            </a:xfrm>
            <a:prstGeom prst="rect">
              <a:avLst/>
            </a:prstGeom>
            <a:noFill/>
          </p:spPr>
        </p:pic>
        <p:pic>
          <p:nvPicPr>
            <p:cNvPr id="34" name="Picture 12" descr="E:\2016.01\1.12 扁平化图标\蓝色\AR-蓝色最新-40.png">
              <a:extLst>
                <a:ext uri="{FF2B5EF4-FFF2-40B4-BE49-F238E27FC236}">
                  <a16:creationId xmlns:a16="http://schemas.microsoft.com/office/drawing/2014/main" id="{690C3B84-2588-463E-9D76-5389A0415AFC}"/>
                </a:ext>
              </a:extLst>
            </p:cNvPr>
            <p:cNvPicPr>
              <a:picLocks noChangeAspect="1" noChangeArrowheads="1"/>
            </p:cNvPicPr>
            <p:nvPr/>
          </p:nvPicPr>
          <p:blipFill>
            <a:blip r:embed="rId3" cstate="print"/>
            <a:srcRect/>
            <a:stretch>
              <a:fillRect/>
            </a:stretch>
          </p:blipFill>
          <p:spPr bwMode="auto">
            <a:xfrm>
              <a:off x="8652284" y="1700808"/>
              <a:ext cx="703115" cy="575276"/>
            </a:xfrm>
            <a:prstGeom prst="rect">
              <a:avLst/>
            </a:prstGeom>
            <a:noFill/>
          </p:spPr>
        </p:pic>
      </p:grpSp>
      <p:sp>
        <p:nvSpPr>
          <p:cNvPr id="38" name="Oval 74">
            <a:extLst>
              <a:ext uri="{FF2B5EF4-FFF2-40B4-BE49-F238E27FC236}">
                <a16:creationId xmlns:a16="http://schemas.microsoft.com/office/drawing/2014/main" id="{2CE41E07-CF7C-40D7-8AB6-C5A630582CF0}"/>
              </a:ext>
            </a:extLst>
          </p:cNvPr>
          <p:cNvSpPr/>
          <p:nvPr/>
        </p:nvSpPr>
        <p:spPr bwMode="auto">
          <a:xfrm>
            <a:off x="5581187" y="1814309"/>
            <a:ext cx="237842" cy="237842"/>
          </a:xfrm>
          <a:prstGeom prst="ellipse">
            <a:avLst/>
          </a:prstGeom>
          <a:solidFill>
            <a:srgbClr val="FFC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784225" eaLnBrk="0" fontAlgn="base" hangingPunct="0"/>
            <a:r>
              <a:rPr lang="en-US" altLang="zh-CN" sz="1500" b="1" dirty="0">
                <a:latin typeface="微软雅黑" panose="020B0503020204020204" pitchFamily="34" charset="-122"/>
                <a:ea typeface="微软雅黑" panose="020B0503020204020204" pitchFamily="34" charset="-122"/>
              </a:rPr>
              <a:t>1</a:t>
            </a:r>
            <a:endParaRPr lang="zh-CN" altLang="en-US" sz="15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088656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zh-CN" altLang="en-US" dirty="0"/>
              <a:t>在</a:t>
            </a:r>
            <a:r>
              <a:rPr lang="en-US" altLang="zh-CN" dirty="0"/>
              <a:t>R1</a:t>
            </a:r>
            <a:r>
              <a:rPr lang="zh-CN" altLang="en-US" dirty="0"/>
              <a:t>上可以观察到的</a:t>
            </a:r>
            <a:r>
              <a:rPr lang="en-US" altLang="zh-CN" dirty="0"/>
              <a:t>DAD</a:t>
            </a:r>
            <a:r>
              <a:rPr lang="zh-CN" altLang="en-US" dirty="0"/>
              <a:t>过程</a:t>
            </a:r>
          </a:p>
        </p:txBody>
      </p:sp>
      <p:grpSp>
        <p:nvGrpSpPr>
          <p:cNvPr id="26" name="组合 25">
            <a:extLst>
              <a:ext uri="{FF2B5EF4-FFF2-40B4-BE49-F238E27FC236}">
                <a16:creationId xmlns:a16="http://schemas.microsoft.com/office/drawing/2014/main" id="{D7F2214A-2E21-443C-A3B9-3E9BC10441F7}"/>
              </a:ext>
            </a:extLst>
          </p:cNvPr>
          <p:cNvGrpSpPr/>
          <p:nvPr/>
        </p:nvGrpSpPr>
        <p:grpSpPr>
          <a:xfrm>
            <a:off x="2720980" y="1556792"/>
            <a:ext cx="6770618" cy="980529"/>
            <a:chOff x="2892879" y="1560141"/>
            <a:chExt cx="6770618" cy="980529"/>
          </a:xfrm>
        </p:grpSpPr>
        <p:sp>
          <p:nvSpPr>
            <p:cNvPr id="27" name="TextBox 36">
              <a:extLst>
                <a:ext uri="{FF2B5EF4-FFF2-40B4-BE49-F238E27FC236}">
                  <a16:creationId xmlns:a16="http://schemas.microsoft.com/office/drawing/2014/main" id="{09EA8217-8E30-4B42-A322-34B1DC66EF35}"/>
                </a:ext>
              </a:extLst>
            </p:cNvPr>
            <p:cNvSpPr txBox="1"/>
            <p:nvPr/>
          </p:nvSpPr>
          <p:spPr>
            <a:xfrm>
              <a:off x="3627512" y="1560141"/>
              <a:ext cx="2488182" cy="784830"/>
            </a:xfrm>
            <a:prstGeom prst="rect">
              <a:avLst/>
            </a:prstGeom>
            <a:noFill/>
          </p:spPr>
          <p:txBody>
            <a:bodyPr wrap="none" rtlCol="0">
              <a:spAutoFit/>
            </a:bodyPr>
            <a:lstStyle/>
            <a:p>
              <a:r>
                <a:rPr lang="en-US" altLang="zh-CN" sz="1500" b="1" dirty="0">
                  <a:latin typeface="微软雅黑" panose="020B0503020204020204" pitchFamily="34" charset="-122"/>
                  <a:ea typeface="微软雅黑" panose="020B0503020204020204" pitchFamily="34" charset="-122"/>
                </a:rPr>
                <a:t>R1</a:t>
              </a:r>
            </a:p>
            <a:p>
              <a:r>
                <a:rPr lang="en-US" altLang="zh-CN" sz="1500" b="1" dirty="0">
                  <a:solidFill>
                    <a:srgbClr val="C00000"/>
                  </a:solidFill>
                  <a:latin typeface="微软雅黑" panose="020B0503020204020204" pitchFamily="34" charset="-122"/>
                  <a:ea typeface="微软雅黑" panose="020B0503020204020204" pitchFamily="34" charset="-122"/>
                </a:rPr>
                <a:t>2001::FFFF/64</a:t>
              </a:r>
              <a:r>
                <a:rPr lang="zh-CN" altLang="en-US" sz="1500" b="1" dirty="0">
                  <a:solidFill>
                    <a:srgbClr val="C00000"/>
                  </a:solidFill>
                  <a:latin typeface="微软雅黑" panose="020B0503020204020204" pitchFamily="34" charset="-122"/>
                  <a:ea typeface="微软雅黑" panose="020B0503020204020204" pitchFamily="34" charset="-122"/>
                </a:rPr>
                <a:t>（</a:t>
              </a:r>
              <a:r>
                <a:rPr lang="zh-CN" altLang="en-US" sz="1500" b="1" dirty="0">
                  <a:solidFill>
                    <a:srgbClr val="C00000"/>
                  </a:solidFill>
                  <a:latin typeface="微软雅黑" panose="020B0503020204020204" pitchFamily="34" charset="-122"/>
                  <a:ea typeface="微软雅黑" panose="020B0503020204020204" pitchFamily="34" charset="-122"/>
                  <a:cs typeface="Arial" pitchFamily="34" charset="0"/>
                </a:rPr>
                <a:t>新分配</a:t>
              </a:r>
              <a:r>
                <a:rPr lang="zh-CN" altLang="en-US" sz="1500" b="1" dirty="0">
                  <a:solidFill>
                    <a:srgbClr val="C00000"/>
                  </a:solidFill>
                  <a:latin typeface="微软雅黑" panose="020B0503020204020204" pitchFamily="34" charset="-122"/>
                  <a:ea typeface="微软雅黑" panose="020B0503020204020204" pitchFamily="34" charset="-122"/>
                </a:rPr>
                <a:t>）</a:t>
              </a:r>
              <a:endParaRPr lang="en-US" altLang="zh-CN" sz="1500" b="1" dirty="0">
                <a:solidFill>
                  <a:srgbClr val="C00000"/>
                </a:solidFill>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5489-98C8-1111</a:t>
              </a:r>
              <a:endParaRPr lang="zh-CN" altLang="en-US" sz="1500" dirty="0">
                <a:latin typeface="微软雅黑" panose="020B0503020204020204" pitchFamily="34" charset="-122"/>
                <a:ea typeface="微软雅黑" panose="020B0503020204020204" pitchFamily="34" charset="-122"/>
              </a:endParaRPr>
            </a:p>
          </p:txBody>
        </p:sp>
        <p:sp>
          <p:nvSpPr>
            <p:cNvPr id="28" name="TextBox 65">
              <a:extLst>
                <a:ext uri="{FF2B5EF4-FFF2-40B4-BE49-F238E27FC236}">
                  <a16:creationId xmlns:a16="http://schemas.microsoft.com/office/drawing/2014/main" id="{65AA1DD0-A8EC-44FF-8252-3691842E4237}"/>
                </a:ext>
              </a:extLst>
            </p:cNvPr>
            <p:cNvSpPr txBox="1"/>
            <p:nvPr/>
          </p:nvSpPr>
          <p:spPr>
            <a:xfrm>
              <a:off x="6878480" y="1560141"/>
              <a:ext cx="1697902" cy="784830"/>
            </a:xfrm>
            <a:prstGeom prst="rect">
              <a:avLst/>
            </a:prstGeom>
            <a:noFill/>
          </p:spPr>
          <p:txBody>
            <a:bodyPr wrap="none" rtlCol="0">
              <a:spAutoFit/>
            </a:bodyPr>
            <a:lstStyle/>
            <a:p>
              <a:pPr algn="r"/>
              <a:r>
                <a:rPr lang="en-US" altLang="zh-CN" sz="1500" b="1" dirty="0">
                  <a:latin typeface="微软雅黑" panose="020B0503020204020204" pitchFamily="34" charset="-122"/>
                  <a:ea typeface="微软雅黑" panose="020B0503020204020204" pitchFamily="34" charset="-122"/>
                </a:rPr>
                <a:t>R2</a:t>
              </a:r>
            </a:p>
            <a:p>
              <a:pPr algn="r"/>
              <a:r>
                <a:rPr lang="en-US" altLang="zh-CN" sz="1500" dirty="0">
                  <a:latin typeface="微软雅黑" panose="020B0503020204020204" pitchFamily="34" charset="-122"/>
                  <a:ea typeface="微软雅黑" panose="020B0503020204020204" pitchFamily="34" charset="-122"/>
                </a:rPr>
                <a:t>2001::FFFF/64</a:t>
              </a:r>
            </a:p>
            <a:p>
              <a:pPr algn="r"/>
              <a:r>
                <a:rPr lang="en-US" altLang="zh-CN" sz="1500" dirty="0">
                  <a:latin typeface="微软雅黑" panose="020B0503020204020204" pitchFamily="34" charset="-122"/>
                  <a:ea typeface="微软雅黑" panose="020B0503020204020204" pitchFamily="34" charset="-122"/>
                </a:rPr>
                <a:t>5489-9850-2222</a:t>
              </a:r>
              <a:endParaRPr lang="zh-CN" altLang="en-US" sz="1500" dirty="0">
                <a:latin typeface="微软雅黑" panose="020B0503020204020204" pitchFamily="34" charset="-122"/>
                <a:ea typeface="微软雅黑" panose="020B0503020204020204" pitchFamily="34" charset="-122"/>
              </a:endParaRPr>
            </a:p>
          </p:txBody>
        </p:sp>
        <p:sp>
          <p:nvSpPr>
            <p:cNvPr id="29" name="Line 59">
              <a:extLst>
                <a:ext uri="{FF2B5EF4-FFF2-40B4-BE49-F238E27FC236}">
                  <a16:creationId xmlns:a16="http://schemas.microsoft.com/office/drawing/2014/main" id="{D1C089FF-C00C-4AB2-AE25-C4AD8F31F9C7}"/>
                </a:ext>
              </a:extLst>
            </p:cNvPr>
            <p:cNvSpPr>
              <a:spLocks noChangeShapeType="1"/>
            </p:cNvSpPr>
            <p:nvPr/>
          </p:nvSpPr>
          <p:spPr bwMode="auto">
            <a:xfrm>
              <a:off x="2955468" y="2540670"/>
              <a:ext cx="64801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 name="Line 60">
              <a:extLst>
                <a:ext uri="{FF2B5EF4-FFF2-40B4-BE49-F238E27FC236}">
                  <a16:creationId xmlns:a16="http://schemas.microsoft.com/office/drawing/2014/main" id="{B2A4CC0D-6B12-40C5-B9B1-ACC1F6DD7E67}"/>
                </a:ext>
              </a:extLst>
            </p:cNvPr>
            <p:cNvSpPr>
              <a:spLocks noChangeShapeType="1"/>
            </p:cNvSpPr>
            <p:nvPr/>
          </p:nvSpPr>
          <p:spPr bwMode="auto">
            <a:xfrm>
              <a:off x="3244392" y="2253332"/>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1" name="Line 61">
              <a:extLst>
                <a:ext uri="{FF2B5EF4-FFF2-40B4-BE49-F238E27FC236}">
                  <a16:creationId xmlns:a16="http://schemas.microsoft.com/office/drawing/2014/main" id="{7F2FAEC4-4E96-421E-B261-F5068FCCD3A0}"/>
                </a:ext>
              </a:extLst>
            </p:cNvPr>
            <p:cNvSpPr>
              <a:spLocks noChangeShapeType="1"/>
            </p:cNvSpPr>
            <p:nvPr/>
          </p:nvSpPr>
          <p:spPr bwMode="auto">
            <a:xfrm>
              <a:off x="9003842" y="2253332"/>
              <a:ext cx="0" cy="287338"/>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2" name="Text Box 63">
              <a:extLst>
                <a:ext uri="{FF2B5EF4-FFF2-40B4-BE49-F238E27FC236}">
                  <a16:creationId xmlns:a16="http://schemas.microsoft.com/office/drawing/2014/main" id="{6B4C76A4-ECDF-4167-AA3B-392958362EB1}"/>
                </a:ext>
              </a:extLst>
            </p:cNvPr>
            <p:cNvSpPr txBox="1">
              <a:spLocks noChangeArrowheads="1"/>
            </p:cNvSpPr>
            <p:nvPr/>
          </p:nvSpPr>
          <p:spPr bwMode="auto">
            <a:xfrm>
              <a:off x="9355399" y="1835616"/>
              <a:ext cx="3080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400" b="1" dirty="0">
                  <a:latin typeface="微软雅黑" panose="020B0503020204020204" pitchFamily="34" charset="-122"/>
                  <a:ea typeface="微软雅黑" panose="020B0503020204020204" pitchFamily="34" charset="-122"/>
                </a:rPr>
                <a:t>B</a:t>
              </a:r>
            </a:p>
          </p:txBody>
        </p:sp>
        <p:pic>
          <p:nvPicPr>
            <p:cNvPr id="33" name="Picture 12" descr="E:\2016.01\1.12 扁平化图标\蓝色\AR-蓝色最新-40.png">
              <a:extLst>
                <a:ext uri="{FF2B5EF4-FFF2-40B4-BE49-F238E27FC236}">
                  <a16:creationId xmlns:a16="http://schemas.microsoft.com/office/drawing/2014/main" id="{4295A63C-F568-4BBE-8782-5C3AA2A2606C}"/>
                </a:ext>
              </a:extLst>
            </p:cNvPr>
            <p:cNvPicPr>
              <a:picLocks noChangeAspect="1" noChangeArrowheads="1"/>
            </p:cNvPicPr>
            <p:nvPr/>
          </p:nvPicPr>
          <p:blipFill>
            <a:blip r:embed="rId3" cstate="print"/>
            <a:srcRect/>
            <a:stretch>
              <a:fillRect/>
            </a:stretch>
          </p:blipFill>
          <p:spPr bwMode="auto">
            <a:xfrm>
              <a:off x="2892879" y="1699846"/>
              <a:ext cx="703114" cy="575275"/>
            </a:xfrm>
            <a:prstGeom prst="rect">
              <a:avLst/>
            </a:prstGeom>
            <a:noFill/>
          </p:spPr>
        </p:pic>
        <p:pic>
          <p:nvPicPr>
            <p:cNvPr id="34" name="Picture 12" descr="E:\2016.01\1.12 扁平化图标\蓝色\AR-蓝色最新-40.png">
              <a:extLst>
                <a:ext uri="{FF2B5EF4-FFF2-40B4-BE49-F238E27FC236}">
                  <a16:creationId xmlns:a16="http://schemas.microsoft.com/office/drawing/2014/main" id="{690C3B84-2588-463E-9D76-5389A0415AFC}"/>
                </a:ext>
              </a:extLst>
            </p:cNvPr>
            <p:cNvPicPr>
              <a:picLocks noChangeAspect="1" noChangeArrowheads="1"/>
            </p:cNvPicPr>
            <p:nvPr/>
          </p:nvPicPr>
          <p:blipFill>
            <a:blip r:embed="rId3" cstate="print"/>
            <a:srcRect/>
            <a:stretch>
              <a:fillRect/>
            </a:stretch>
          </p:blipFill>
          <p:spPr bwMode="auto">
            <a:xfrm>
              <a:off x="8652284" y="1700808"/>
              <a:ext cx="703115" cy="575276"/>
            </a:xfrm>
            <a:prstGeom prst="rect">
              <a:avLst/>
            </a:prstGeom>
            <a:noFill/>
          </p:spPr>
        </p:pic>
      </p:grpSp>
      <p:sp>
        <p:nvSpPr>
          <p:cNvPr id="35" name="Rectangle 1">
            <a:extLst>
              <a:ext uri="{FF2B5EF4-FFF2-40B4-BE49-F238E27FC236}">
                <a16:creationId xmlns:a16="http://schemas.microsoft.com/office/drawing/2014/main" id="{A0DE805E-6F4A-42A6-A533-5B58D76DA690}"/>
              </a:ext>
            </a:extLst>
          </p:cNvPr>
          <p:cNvSpPr/>
          <p:nvPr/>
        </p:nvSpPr>
        <p:spPr>
          <a:xfrm>
            <a:off x="2567608" y="2678277"/>
            <a:ext cx="7056784" cy="3304238"/>
          </a:xfrm>
          <a:prstGeom prst="rect">
            <a:avLst/>
          </a:prstGeom>
          <a:solidFill>
            <a:schemeClr val="bg1">
              <a:lumMod val="85000"/>
            </a:schemeClr>
          </a:solidFill>
        </p:spPr>
        <p:txBody>
          <a:bodyPr wrap="square">
            <a:spAutoFit/>
          </a:bodyPr>
          <a:lstStyle/>
          <a:p>
            <a:pPr>
              <a:lnSpc>
                <a:spcPts val="1800"/>
              </a:lnSpc>
            </a:pPr>
            <a:r>
              <a:rPr lang="en-US" altLang="zh-CN" sz="1300" b="1" dirty="0">
                <a:latin typeface="微软雅黑" panose="020B0503020204020204" pitchFamily="34" charset="-122"/>
                <a:ea typeface="微软雅黑" panose="020B0503020204020204" pitchFamily="34" charset="-122"/>
              </a:rPr>
              <a:t>[R1] display ipv6 interface </a:t>
            </a:r>
            <a:endParaRPr lang="zh-CN" altLang="en-US" sz="1300" b="1" dirty="0">
              <a:latin typeface="微软雅黑" panose="020B0503020204020204" pitchFamily="34" charset="-122"/>
              <a:ea typeface="微软雅黑" panose="020B0503020204020204" pitchFamily="34" charset="-122"/>
            </a:endParaRPr>
          </a:p>
          <a:p>
            <a:pPr>
              <a:lnSpc>
                <a:spcPts val="1800"/>
              </a:lnSpc>
            </a:pPr>
            <a:r>
              <a:rPr lang="en-US" altLang="zh-CN" sz="1300" dirty="0">
                <a:latin typeface="微软雅黑" panose="020B0503020204020204" pitchFamily="34" charset="-122"/>
                <a:ea typeface="微软雅黑" panose="020B0503020204020204" pitchFamily="34" charset="-122"/>
              </a:rPr>
              <a:t>GigabitEthernet0/0/0 current state : UP </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en-US" altLang="zh-CN" sz="1300" dirty="0">
                <a:latin typeface="微软雅黑" panose="020B0503020204020204" pitchFamily="34" charset="-122"/>
                <a:ea typeface="微软雅黑" panose="020B0503020204020204" pitchFamily="34" charset="-122"/>
              </a:rPr>
              <a:t>IPv6 protocol current state : UP</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en-US" altLang="zh-CN" sz="1300" dirty="0">
                <a:latin typeface="微软雅黑" panose="020B0503020204020204" pitchFamily="34" charset="-122"/>
                <a:ea typeface="微软雅黑" panose="020B0503020204020204" pitchFamily="34" charset="-122"/>
              </a:rPr>
              <a:t>IPv6 is enabled, link-local address is FE80::5489:98FF:FEC8:1111</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Global unicast address(es):</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b="1" dirty="0">
                <a:solidFill>
                  <a:srgbClr val="C00000"/>
                </a:solidFill>
                <a:latin typeface="微软雅黑" panose="020B0503020204020204" pitchFamily="34" charset="-122"/>
                <a:ea typeface="微软雅黑" panose="020B0503020204020204" pitchFamily="34" charset="-122"/>
              </a:rPr>
              <a:t>    </a:t>
            </a:r>
            <a:r>
              <a:rPr lang="en-US" altLang="zh-CN" sz="1300" b="1" dirty="0">
                <a:solidFill>
                  <a:srgbClr val="C00000"/>
                </a:solidFill>
                <a:latin typeface="微软雅黑" panose="020B0503020204020204" pitchFamily="34" charset="-122"/>
                <a:ea typeface="微软雅黑" panose="020B0503020204020204" pitchFamily="34" charset="-122"/>
              </a:rPr>
              <a:t>2001::FFFF, subnet is 2001::/64 [DUPLICATE]</a:t>
            </a:r>
            <a:endParaRPr lang="zh-CN" altLang="en-US" sz="1300" b="1" dirty="0">
              <a:solidFill>
                <a:srgbClr val="C00000"/>
              </a:solidFill>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Joined group address(es):</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FF02::1:FF00:FFFF</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FF02::1:FFC8:1111</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FF02::2</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FF02::1</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MTU is 1500 bytes</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ND DAD is enabled, number of DAD attempts: 1</a:t>
            </a:r>
            <a:endParaRPr lang="zh-CN" altLang="en-US" sz="1300" dirty="0">
              <a:latin typeface="微软雅黑" panose="020B0503020204020204" pitchFamily="34" charset="-122"/>
              <a:ea typeface="微软雅黑" panose="020B0503020204020204" pitchFamily="34" charset="-122"/>
            </a:endParaRPr>
          </a:p>
          <a:p>
            <a:pPr>
              <a:lnSpc>
                <a:spcPts val="1800"/>
              </a:lnSpc>
            </a:pPr>
            <a:r>
              <a:rPr lang="zh-CN" altLang="en-US" sz="1300" dirty="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a:t>
            </a:r>
            <a:endParaRPr lang="zh-CN" altLang="en-US" sz="1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33076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等腰三角形 31">
            <a:extLst>
              <a:ext uri="{FF2B5EF4-FFF2-40B4-BE49-F238E27FC236}">
                <a16:creationId xmlns:a16="http://schemas.microsoft.com/office/drawing/2014/main" id="{54F5CC29-DC63-4F03-826A-DB3A3B2707B9}"/>
              </a:ext>
            </a:extLst>
          </p:cNvPr>
          <p:cNvSpPr/>
          <p:nvPr/>
        </p:nvSpPr>
        <p:spPr bwMode="auto">
          <a:xfrm>
            <a:off x="1781877" y="3587192"/>
            <a:ext cx="3168353" cy="1598576"/>
          </a:xfrm>
          <a:prstGeom prst="triangle">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C0D15908-8D6A-4F57-A3E7-D6D12E06E770}"/>
              </a:ext>
            </a:extLst>
          </p:cNvPr>
          <p:cNvSpPr>
            <a:spLocks noGrp="1"/>
          </p:cNvSpPr>
          <p:nvPr>
            <p:ph type="title"/>
          </p:nvPr>
        </p:nvSpPr>
        <p:spPr/>
        <p:txBody>
          <a:bodyPr/>
          <a:lstStyle/>
          <a:p>
            <a:r>
              <a:rPr lang="en-US" altLang="zh-CN"/>
              <a:t>IPv6</a:t>
            </a:r>
            <a:r>
              <a:rPr lang="zh-CN" altLang="en-US"/>
              <a:t>地址无状态自动配置概述</a:t>
            </a:r>
            <a:endParaRPr lang="zh-CN" altLang="en-US" dirty="0"/>
          </a:p>
        </p:txBody>
      </p:sp>
      <p:sp>
        <p:nvSpPr>
          <p:cNvPr id="4" name="文本占位符 3">
            <a:extLst>
              <a:ext uri="{FF2B5EF4-FFF2-40B4-BE49-F238E27FC236}">
                <a16:creationId xmlns:a16="http://schemas.microsoft.com/office/drawing/2014/main" id="{80EA608C-726D-41C2-A05E-289D73CB17EA}"/>
              </a:ext>
            </a:extLst>
          </p:cNvPr>
          <p:cNvSpPr>
            <a:spLocks noGrp="1"/>
          </p:cNvSpPr>
          <p:nvPr>
            <p:ph type="body" sz="quarter" idx="10"/>
          </p:nvPr>
        </p:nvSpPr>
        <p:spPr/>
        <p:txBody>
          <a:bodyPr/>
          <a:lstStyle/>
          <a:p>
            <a:r>
              <a:rPr lang="en-US" altLang="zh-CN" sz="1800" dirty="0"/>
              <a:t>IPv6</a:t>
            </a:r>
            <a:r>
              <a:rPr lang="zh-CN" altLang="en-US" sz="1800" dirty="0"/>
              <a:t>地址无状态自动配置（</a:t>
            </a:r>
            <a:r>
              <a:rPr lang="en-US" altLang="zh-CN" sz="1800" dirty="0" err="1"/>
              <a:t>StateLess</a:t>
            </a:r>
            <a:r>
              <a:rPr lang="en-US" altLang="zh-CN" sz="1800" dirty="0"/>
              <a:t> Address </a:t>
            </a:r>
            <a:r>
              <a:rPr lang="en-US" altLang="zh-CN" sz="1800" dirty="0" err="1"/>
              <a:t>AutoConfiguration</a:t>
            </a:r>
            <a:r>
              <a:rPr lang="zh-CN" altLang="en-US" sz="1800" dirty="0"/>
              <a:t>，</a:t>
            </a:r>
            <a:r>
              <a:rPr lang="en-US" altLang="zh-CN" sz="1800" dirty="0"/>
              <a:t>SLAAC</a:t>
            </a:r>
            <a:r>
              <a:rPr lang="zh-CN" altLang="en-US" sz="1800" dirty="0"/>
              <a:t>）是</a:t>
            </a:r>
            <a:r>
              <a:rPr lang="en-US" altLang="zh-CN" sz="1800" dirty="0"/>
              <a:t>IPv6</a:t>
            </a:r>
            <a:r>
              <a:rPr lang="zh-CN" altLang="en-US" sz="1800" dirty="0"/>
              <a:t>的标准功能，在</a:t>
            </a:r>
            <a:r>
              <a:rPr lang="en-US" altLang="zh-CN" sz="1800" dirty="0"/>
              <a:t>RFC2462</a:t>
            </a:r>
            <a:r>
              <a:rPr lang="zh-CN" altLang="en-US" sz="1800" dirty="0"/>
              <a:t>中定义。</a:t>
            </a:r>
            <a:endParaRPr lang="en-US" altLang="zh-CN" sz="1800" dirty="0"/>
          </a:p>
          <a:p>
            <a:r>
              <a:rPr lang="zh-CN" altLang="en-US" sz="1800" dirty="0"/>
              <a:t>在</a:t>
            </a:r>
            <a:r>
              <a:rPr lang="en-US" altLang="zh-CN" sz="1800" dirty="0"/>
              <a:t>IPv6</a:t>
            </a:r>
            <a:r>
              <a:rPr lang="zh-CN" altLang="en-US" sz="1800" dirty="0"/>
              <a:t>中，设备可以通过手工或者动态的方式获取地址。在动态获取地址的方式中，存在</a:t>
            </a:r>
            <a:r>
              <a:rPr lang="en-US" altLang="zh-CN" sz="1800" dirty="0"/>
              <a:t>DHCPv6</a:t>
            </a:r>
            <a:r>
              <a:rPr lang="zh-CN" altLang="en-US" sz="1800" dirty="0"/>
              <a:t>及无状态地址自动配置两种方式。</a:t>
            </a:r>
            <a:endParaRPr lang="en-US" altLang="zh-CN" sz="1800" dirty="0"/>
          </a:p>
          <a:p>
            <a:r>
              <a:rPr lang="zh-CN" altLang="en-US" sz="1800" dirty="0"/>
              <a:t>相比于</a:t>
            </a:r>
            <a:r>
              <a:rPr lang="en-US" altLang="zh-CN" sz="1800" dirty="0"/>
              <a:t>DHCPv6</a:t>
            </a:r>
            <a:r>
              <a:rPr lang="zh-CN" altLang="en-US" sz="1800" dirty="0"/>
              <a:t>这种动态地址分配技术而言，</a:t>
            </a:r>
            <a:r>
              <a:rPr lang="en-US" altLang="zh-CN" sz="1800" dirty="0"/>
              <a:t>SLAAC</a:t>
            </a:r>
            <a:r>
              <a:rPr lang="zh-CN" altLang="en-US" sz="1800" dirty="0"/>
              <a:t>无需部署应用服务器，更加轻量。</a:t>
            </a:r>
          </a:p>
          <a:p>
            <a:endParaRPr lang="zh-CN" altLang="en-US" sz="1800" dirty="0"/>
          </a:p>
          <a:p>
            <a:endParaRPr lang="zh-CN" altLang="en-US" sz="1800" dirty="0"/>
          </a:p>
        </p:txBody>
      </p:sp>
      <p:cxnSp>
        <p:nvCxnSpPr>
          <p:cNvPr id="14" name="Straight Connector 62">
            <a:extLst>
              <a:ext uri="{FF2B5EF4-FFF2-40B4-BE49-F238E27FC236}">
                <a16:creationId xmlns:a16="http://schemas.microsoft.com/office/drawing/2014/main" id="{BF53B812-E28E-49B0-9FEB-C9EFD2C49A39}"/>
              </a:ext>
            </a:extLst>
          </p:cNvPr>
          <p:cNvCxnSpPr>
            <a:cxnSpLocks/>
            <a:stCxn id="18" idx="3"/>
            <a:endCxn id="20" idx="1"/>
          </p:cNvCxnSpPr>
          <p:nvPr/>
        </p:nvCxnSpPr>
        <p:spPr bwMode="auto">
          <a:xfrm flipV="1">
            <a:off x="3759653" y="3748775"/>
            <a:ext cx="4536504" cy="1"/>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5" name="TextBox 30">
            <a:extLst>
              <a:ext uri="{FF2B5EF4-FFF2-40B4-BE49-F238E27FC236}">
                <a16:creationId xmlns:a16="http://schemas.microsoft.com/office/drawing/2014/main" id="{29007303-53EA-455A-A3DD-C903E0B74773}"/>
              </a:ext>
            </a:extLst>
          </p:cNvPr>
          <p:cNvSpPr txBox="1"/>
          <p:nvPr/>
        </p:nvSpPr>
        <p:spPr>
          <a:xfrm>
            <a:off x="2639616" y="3587192"/>
            <a:ext cx="441146" cy="323165"/>
          </a:xfrm>
          <a:prstGeom prst="rect">
            <a:avLst/>
          </a:prstGeom>
          <a:noFill/>
        </p:spPr>
        <p:txBody>
          <a:bodyPr wrap="none" rtlCol="0">
            <a:spAutoFit/>
          </a:bodyPr>
          <a:lstStyle/>
          <a:p>
            <a:r>
              <a:rPr lang="en-US" altLang="zh-CN" sz="1500" b="1" dirty="0">
                <a:latin typeface="微软雅黑" panose="020B0503020204020204" pitchFamily="34" charset="-122"/>
                <a:ea typeface="微软雅黑" panose="020B0503020204020204" pitchFamily="34" charset="-122"/>
              </a:rPr>
              <a:t>PC</a:t>
            </a:r>
          </a:p>
        </p:txBody>
      </p:sp>
      <p:pic>
        <p:nvPicPr>
          <p:cNvPr id="18" name="图片 17" descr="PC.png">
            <a:extLst>
              <a:ext uri="{FF2B5EF4-FFF2-40B4-BE49-F238E27FC236}">
                <a16:creationId xmlns:a16="http://schemas.microsoft.com/office/drawing/2014/main" id="{8FF0C803-C715-4DD0-BEAB-077578DA66EB}"/>
              </a:ext>
            </a:extLst>
          </p:cNvPr>
          <p:cNvPicPr>
            <a:picLocks noChangeAspect="1"/>
          </p:cNvPicPr>
          <p:nvPr/>
        </p:nvPicPr>
        <p:blipFill>
          <a:blip r:embed="rId3" cstate="print"/>
          <a:stretch>
            <a:fillRect/>
          </a:stretch>
        </p:blipFill>
        <p:spPr>
          <a:xfrm>
            <a:off x="3031443" y="3469143"/>
            <a:ext cx="728210" cy="559265"/>
          </a:xfrm>
          <a:prstGeom prst="rect">
            <a:avLst/>
          </a:prstGeom>
        </p:spPr>
      </p:pic>
      <p:pic>
        <p:nvPicPr>
          <p:cNvPr id="20" name="图片 19" descr="汇聚交换机.png">
            <a:extLst>
              <a:ext uri="{FF2B5EF4-FFF2-40B4-BE49-F238E27FC236}">
                <a16:creationId xmlns:a16="http://schemas.microsoft.com/office/drawing/2014/main" id="{C24E4BA5-796F-434E-8FE5-308F28AC101C}"/>
              </a:ext>
            </a:extLst>
          </p:cNvPr>
          <p:cNvPicPr>
            <a:picLocks noChangeAspect="1"/>
          </p:cNvPicPr>
          <p:nvPr/>
        </p:nvPicPr>
        <p:blipFill>
          <a:blip r:embed="rId4" cstate="print"/>
          <a:stretch>
            <a:fillRect/>
          </a:stretch>
        </p:blipFill>
        <p:spPr>
          <a:xfrm>
            <a:off x="8296157" y="3483684"/>
            <a:ext cx="648000" cy="530182"/>
          </a:xfrm>
          <a:prstGeom prst="rect">
            <a:avLst/>
          </a:prstGeom>
        </p:spPr>
      </p:pic>
      <p:sp>
        <p:nvSpPr>
          <p:cNvPr id="21" name="TextBox 77">
            <a:extLst>
              <a:ext uri="{FF2B5EF4-FFF2-40B4-BE49-F238E27FC236}">
                <a16:creationId xmlns:a16="http://schemas.microsoft.com/office/drawing/2014/main" id="{967A16BB-F848-4DBF-A8B6-196F0EA54167}"/>
              </a:ext>
            </a:extLst>
          </p:cNvPr>
          <p:cNvSpPr txBox="1"/>
          <p:nvPr/>
        </p:nvSpPr>
        <p:spPr>
          <a:xfrm>
            <a:off x="6948242" y="4336801"/>
            <a:ext cx="2063790" cy="492443"/>
          </a:xfrm>
          <a:prstGeom prst="rect">
            <a:avLst/>
          </a:prstGeom>
          <a:solidFill>
            <a:schemeClr val="bg1">
              <a:lumMod val="95000"/>
            </a:schemeClr>
          </a:solidFill>
          <a:ln w="28575">
            <a:solidFill>
              <a:schemeClr val="tx1"/>
            </a:solidFill>
          </a:ln>
        </p:spPr>
        <p:txBody>
          <a:bodyPr wrap="none" rtlCol="0" anchor="ctr" anchorCtr="0">
            <a:noAutofit/>
          </a:bodyPr>
          <a:lstStyle/>
          <a:p>
            <a:r>
              <a:rPr lang="en-US" altLang="zh-CN" sz="1200" dirty="0">
                <a:latin typeface="微软雅黑" panose="020B0503020204020204" pitchFamily="34" charset="-122"/>
                <a:ea typeface="微软雅黑" panose="020B0503020204020204" pitchFamily="34" charset="-122"/>
              </a:rPr>
              <a:t>fe80::4e1f:ccff:fe63:5b5e</a:t>
            </a:r>
          </a:p>
          <a:p>
            <a:pPr algn="ctr"/>
            <a:r>
              <a:rPr lang="en-US" altLang="zh-CN" sz="1200" dirty="0">
                <a:latin typeface="微软雅黑" panose="020B0503020204020204" pitchFamily="34" charset="-122"/>
                <a:ea typeface="微软雅黑" panose="020B0503020204020204" pitchFamily="34" charset="-122"/>
              </a:rPr>
              <a:t>ff02::1</a:t>
            </a:r>
            <a:endParaRPr lang="zh-CN" altLang="en-US" sz="1200" dirty="0">
              <a:latin typeface="微软雅黑" panose="020B0503020204020204" pitchFamily="34" charset="-122"/>
              <a:ea typeface="微软雅黑" panose="020B0503020204020204" pitchFamily="34" charset="-122"/>
            </a:endParaRPr>
          </a:p>
        </p:txBody>
      </p:sp>
      <p:sp>
        <p:nvSpPr>
          <p:cNvPr id="22" name="TextBox 78">
            <a:extLst>
              <a:ext uri="{FF2B5EF4-FFF2-40B4-BE49-F238E27FC236}">
                <a16:creationId xmlns:a16="http://schemas.microsoft.com/office/drawing/2014/main" id="{6EBC9B35-647D-411B-B769-123057BCF98E}"/>
              </a:ext>
            </a:extLst>
          </p:cNvPr>
          <p:cNvSpPr txBox="1"/>
          <p:nvPr/>
        </p:nvSpPr>
        <p:spPr>
          <a:xfrm>
            <a:off x="6948242" y="4822319"/>
            <a:ext cx="2063790" cy="492443"/>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en-US" altLang="zh-CN" sz="1200" b="1" dirty="0">
                <a:solidFill>
                  <a:srgbClr val="C00000"/>
                </a:solidFill>
                <a:latin typeface="微软雅黑" panose="020B0503020204020204" pitchFamily="34" charset="-122"/>
                <a:ea typeface="微软雅黑" panose="020B0503020204020204" pitchFamily="34" charset="-122"/>
              </a:rPr>
              <a:t>ICMPv6 RA</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23" name="TextBox 79">
            <a:extLst>
              <a:ext uri="{FF2B5EF4-FFF2-40B4-BE49-F238E27FC236}">
                <a16:creationId xmlns:a16="http://schemas.microsoft.com/office/drawing/2014/main" id="{5862E45C-86C3-41DC-8C7E-67F6519996A7}"/>
              </a:ext>
            </a:extLst>
          </p:cNvPr>
          <p:cNvSpPr txBox="1"/>
          <p:nvPr/>
        </p:nvSpPr>
        <p:spPr>
          <a:xfrm>
            <a:off x="6948242" y="5314762"/>
            <a:ext cx="2063790" cy="556417"/>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en-US" altLang="zh-CN" sz="1200" dirty="0">
                <a:latin typeface="微软雅黑" panose="020B0503020204020204" pitchFamily="34" charset="-122"/>
                <a:ea typeface="微软雅黑" panose="020B0503020204020204" pitchFamily="34" charset="-122"/>
              </a:rPr>
              <a:t>Source Link-layer address </a:t>
            </a:r>
          </a:p>
          <a:p>
            <a:pPr algn="ctr"/>
            <a:r>
              <a:rPr lang="en-US" altLang="zh-CN" sz="1200" dirty="0">
                <a:latin typeface="微软雅黑" panose="020B0503020204020204" pitchFamily="34" charset="-122"/>
                <a:ea typeface="微软雅黑" panose="020B0503020204020204" pitchFamily="34" charset="-122"/>
              </a:rPr>
              <a:t>4c1f-cc63-5b5e</a:t>
            </a:r>
            <a:endParaRPr lang="zh-CN" altLang="en-US" sz="1200" dirty="0">
              <a:latin typeface="微软雅黑" panose="020B0503020204020204" pitchFamily="34" charset="-122"/>
              <a:ea typeface="微软雅黑" panose="020B0503020204020204" pitchFamily="34" charset="-122"/>
            </a:endParaRPr>
          </a:p>
        </p:txBody>
      </p:sp>
      <p:sp>
        <p:nvSpPr>
          <p:cNvPr id="24" name="TextBox 80">
            <a:extLst>
              <a:ext uri="{FF2B5EF4-FFF2-40B4-BE49-F238E27FC236}">
                <a16:creationId xmlns:a16="http://schemas.microsoft.com/office/drawing/2014/main" id="{07BF4CBB-8125-4A55-963A-AB0138B414D6}"/>
              </a:ext>
            </a:extLst>
          </p:cNvPr>
          <p:cNvSpPr txBox="1"/>
          <p:nvPr/>
        </p:nvSpPr>
        <p:spPr>
          <a:xfrm>
            <a:off x="6948242" y="5871179"/>
            <a:ext cx="2063790" cy="474145"/>
          </a:xfrm>
          <a:prstGeom prst="rect">
            <a:avLst/>
          </a:prstGeom>
          <a:solidFill>
            <a:schemeClr val="bg1">
              <a:lumMod val="85000"/>
            </a:schemeClr>
          </a:solidFill>
          <a:ln w="28575">
            <a:solidFill>
              <a:schemeClr val="tx1"/>
            </a:solidFill>
          </a:ln>
        </p:spPr>
        <p:txBody>
          <a:bodyPr wrap="none" rtlCol="0" anchor="ctr" anchorCtr="0">
            <a:noAutofit/>
          </a:bodyPr>
          <a:lstStyle/>
          <a:p>
            <a:pPr algn="ctr"/>
            <a:r>
              <a:rPr lang="en-US" altLang="zh-CN" sz="1200" dirty="0">
                <a:latin typeface="微软雅黑" panose="020B0503020204020204" pitchFamily="34" charset="-122"/>
                <a:ea typeface="微软雅黑" panose="020B0503020204020204" pitchFamily="34" charset="-122"/>
              </a:rPr>
              <a:t>Prefix-Information</a:t>
            </a:r>
          </a:p>
          <a:p>
            <a:pPr algn="ctr"/>
            <a:r>
              <a:rPr lang="en-US" altLang="zh-CN" sz="1200" dirty="0">
                <a:latin typeface="微软雅黑" panose="020B0503020204020204" pitchFamily="34" charset="-122"/>
                <a:ea typeface="微软雅黑" panose="020B0503020204020204" pitchFamily="34" charset="-122"/>
              </a:rPr>
              <a:t>2001::/64</a:t>
            </a:r>
          </a:p>
        </p:txBody>
      </p:sp>
      <p:sp>
        <p:nvSpPr>
          <p:cNvPr id="28" name="TextBox 30">
            <a:extLst>
              <a:ext uri="{FF2B5EF4-FFF2-40B4-BE49-F238E27FC236}">
                <a16:creationId xmlns:a16="http://schemas.microsoft.com/office/drawing/2014/main" id="{590947FA-CD32-43EE-960E-BDFD8773F916}"/>
              </a:ext>
            </a:extLst>
          </p:cNvPr>
          <p:cNvSpPr txBox="1"/>
          <p:nvPr/>
        </p:nvSpPr>
        <p:spPr>
          <a:xfrm>
            <a:off x="8953729" y="3591367"/>
            <a:ext cx="821059" cy="323165"/>
          </a:xfrm>
          <a:prstGeom prst="rect">
            <a:avLst/>
          </a:prstGeom>
          <a:noFill/>
        </p:spPr>
        <p:txBody>
          <a:bodyPr wrap="none" rtlCol="0">
            <a:spAutoFit/>
          </a:bodyPr>
          <a:lstStyle/>
          <a:p>
            <a:r>
              <a:rPr lang="en-US" altLang="zh-CN" sz="1500" b="1" dirty="0">
                <a:latin typeface="微软雅黑" panose="020B0503020204020204" pitchFamily="34" charset="-122"/>
                <a:ea typeface="微软雅黑" panose="020B0503020204020204" pitchFamily="34" charset="-122"/>
              </a:rPr>
              <a:t>Switch</a:t>
            </a:r>
          </a:p>
        </p:txBody>
      </p:sp>
      <p:cxnSp>
        <p:nvCxnSpPr>
          <p:cNvPr id="29" name="Straight Connector 75">
            <a:extLst>
              <a:ext uri="{FF2B5EF4-FFF2-40B4-BE49-F238E27FC236}">
                <a16:creationId xmlns:a16="http://schemas.microsoft.com/office/drawing/2014/main" id="{504828B6-6576-4AD7-A910-FA7744A8237F}"/>
              </a:ext>
            </a:extLst>
          </p:cNvPr>
          <p:cNvCxnSpPr/>
          <p:nvPr/>
        </p:nvCxnSpPr>
        <p:spPr bwMode="auto">
          <a:xfrm flipH="1">
            <a:off x="6384032" y="4234015"/>
            <a:ext cx="2628000" cy="0"/>
          </a:xfrm>
          <a:prstGeom prst="line">
            <a:avLst/>
          </a:prstGeom>
          <a:solidFill>
            <a:schemeClr val="accent1"/>
          </a:solidFill>
          <a:ln w="38100" cap="flat" cmpd="sng" algn="ctr">
            <a:solidFill>
              <a:srgbClr val="C00000"/>
            </a:solidFill>
            <a:prstDash val="solid"/>
            <a:round/>
            <a:headEnd type="none" w="med" len="med"/>
            <a:tailEnd type="triangle" w="med" len="med"/>
          </a:ln>
          <a:effectLst/>
        </p:spPr>
      </p:cxnSp>
      <p:sp>
        <p:nvSpPr>
          <p:cNvPr id="30" name="TextBox 30">
            <a:extLst>
              <a:ext uri="{FF2B5EF4-FFF2-40B4-BE49-F238E27FC236}">
                <a16:creationId xmlns:a16="http://schemas.microsoft.com/office/drawing/2014/main" id="{64E85BEE-CDA2-443D-8D07-2A586E5DA4E3}"/>
              </a:ext>
            </a:extLst>
          </p:cNvPr>
          <p:cNvSpPr txBox="1"/>
          <p:nvPr/>
        </p:nvSpPr>
        <p:spPr>
          <a:xfrm>
            <a:off x="9120336" y="4306023"/>
            <a:ext cx="747320" cy="461665"/>
          </a:xfrm>
          <a:prstGeom prst="rect">
            <a:avLst/>
          </a:prstGeom>
          <a:noFill/>
        </p:spPr>
        <p:txBody>
          <a:bodyPr wrap="none" rtlCol="0">
            <a:spAutoFit/>
          </a:bodyPr>
          <a:lstStyle/>
          <a:p>
            <a:r>
              <a:rPr lang="en-US" altLang="zh-CN" sz="1200" b="1" dirty="0">
                <a:latin typeface="微软雅黑" panose="020B0503020204020204" pitchFamily="34" charset="-122"/>
                <a:ea typeface="微软雅黑" panose="020B0503020204020204" pitchFamily="34" charset="-122"/>
              </a:rPr>
              <a:t>Eth</a:t>
            </a:r>
          </a:p>
          <a:p>
            <a:r>
              <a:rPr lang="en-US" altLang="zh-CN" sz="1200" b="1" dirty="0">
                <a:latin typeface="微软雅黑" panose="020B0503020204020204" pitchFamily="34" charset="-122"/>
                <a:ea typeface="微软雅黑" panose="020B0503020204020204" pitchFamily="34" charset="-122"/>
              </a:rPr>
              <a:t>Header</a:t>
            </a:r>
          </a:p>
        </p:txBody>
      </p:sp>
      <p:sp>
        <p:nvSpPr>
          <p:cNvPr id="33" name="文本框 32">
            <a:extLst>
              <a:ext uri="{FF2B5EF4-FFF2-40B4-BE49-F238E27FC236}">
                <a16:creationId xmlns:a16="http://schemas.microsoft.com/office/drawing/2014/main" id="{0D60799E-9AC5-46A4-82BA-1405B82D3578}"/>
              </a:ext>
            </a:extLst>
          </p:cNvPr>
          <p:cNvSpPr txBox="1"/>
          <p:nvPr/>
        </p:nvSpPr>
        <p:spPr bwMode="auto">
          <a:xfrm>
            <a:off x="2363528" y="4116714"/>
            <a:ext cx="1935451" cy="1024278"/>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收到交换机发送的</a:t>
            </a:r>
            <a:endPar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endParaRPr>
          </a:p>
          <a:p>
            <a:pPr algn="ctr" defTabSz="1001649" eaLnBrk="0" hangingPunct="0"/>
            <a:r>
              <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rPr>
              <a:t>RA</a:t>
            </a:r>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报文后，解析前缀</a:t>
            </a:r>
            <a:endPar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endParaRPr>
          </a:p>
          <a:p>
            <a:pPr algn="ctr" defTabSz="1001649" eaLnBrk="0" hangingPunct="0"/>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并结合本地生成的</a:t>
            </a:r>
            <a:r>
              <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rPr>
              <a:t>64bit</a:t>
            </a:r>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主机后缀（例如</a:t>
            </a:r>
            <a:r>
              <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rPr>
              <a:t>EUI-64</a:t>
            </a:r>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），构成</a:t>
            </a:r>
            <a:r>
              <a:rPr lang="en-US" altLang="zh-CN" sz="1200" dirty="0">
                <a:solidFill>
                  <a:srgbClr val="000000"/>
                </a:solidFill>
                <a:latin typeface="微软雅黑" panose="020B0503020204020204" pitchFamily="34" charset="-122"/>
                <a:ea typeface="微软雅黑" panose="020B0503020204020204" pitchFamily="34" charset="-122"/>
                <a:cs typeface="Arial" pitchFamily="34" charset="0"/>
              </a:rPr>
              <a:t>IPv6</a:t>
            </a:r>
            <a:r>
              <a:rPr lang="zh-CN" altLang="en-US" sz="1200" dirty="0">
                <a:solidFill>
                  <a:srgbClr val="000000"/>
                </a:solidFill>
                <a:latin typeface="微软雅黑" panose="020B0503020204020204" pitchFamily="34" charset="-122"/>
                <a:ea typeface="微软雅黑" panose="020B0503020204020204" pitchFamily="34" charset="-122"/>
                <a:cs typeface="Arial" pitchFamily="34" charset="0"/>
              </a:rPr>
              <a:t>全局单播地址</a:t>
            </a:r>
          </a:p>
        </p:txBody>
      </p:sp>
      <p:sp>
        <p:nvSpPr>
          <p:cNvPr id="35" name="矩形: 单圆角 34">
            <a:extLst>
              <a:ext uri="{FF2B5EF4-FFF2-40B4-BE49-F238E27FC236}">
                <a16:creationId xmlns:a16="http://schemas.microsoft.com/office/drawing/2014/main" id="{BEBF3FDD-D9F5-4D83-AA23-5D3791422107}"/>
              </a:ext>
            </a:extLst>
          </p:cNvPr>
          <p:cNvSpPr/>
          <p:nvPr/>
        </p:nvSpPr>
        <p:spPr bwMode="auto">
          <a:xfrm>
            <a:off x="1781877" y="5185768"/>
            <a:ext cx="3168353" cy="337812"/>
          </a:xfrm>
          <a:prstGeom prst="round1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1400" b="1" dirty="0">
                <a:solidFill>
                  <a:srgbClr val="C00000"/>
                </a:solidFill>
                <a:latin typeface="微软雅黑" panose="020B0503020204020204" pitchFamily="34" charset="-122"/>
                <a:ea typeface="微软雅黑" panose="020B0503020204020204" pitchFamily="34" charset="-122"/>
              </a:rPr>
              <a:t>20</a:t>
            </a:r>
            <a:r>
              <a:rPr kumimoji="0" lang="en-US" altLang="zh-CN" sz="14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01</a:t>
            </a:r>
            <a:r>
              <a:rPr lang="en-US" altLang="zh-CN" sz="1400" b="1" dirty="0">
                <a:latin typeface="微软雅黑" panose="020B0503020204020204" pitchFamily="34" charset="-122"/>
                <a:ea typeface="微软雅黑" panose="020B0503020204020204" pitchFamily="34" charset="-122"/>
              </a:rPr>
              <a:t>::d4cf:1c:2649:8f6e/64</a:t>
            </a:r>
            <a:endPar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853746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459BE9-32C9-45F8-ACE3-4A272085F70F}"/>
              </a:ext>
            </a:extLst>
          </p:cNvPr>
          <p:cNvSpPr>
            <a:spLocks noGrp="1"/>
          </p:cNvSpPr>
          <p:nvPr>
            <p:ph type="title"/>
          </p:nvPr>
        </p:nvSpPr>
        <p:spPr/>
        <p:txBody>
          <a:bodyPr/>
          <a:lstStyle/>
          <a:p>
            <a:r>
              <a:rPr lang="zh-CN" altLang="en-US"/>
              <a:t>路由器发现概述</a:t>
            </a:r>
            <a:endParaRPr lang="zh-CN" altLang="en-US" dirty="0"/>
          </a:p>
        </p:txBody>
      </p:sp>
      <p:sp>
        <p:nvSpPr>
          <p:cNvPr id="6" name="文本占位符 5">
            <a:extLst>
              <a:ext uri="{FF2B5EF4-FFF2-40B4-BE49-F238E27FC236}">
                <a16:creationId xmlns:a16="http://schemas.microsoft.com/office/drawing/2014/main" id="{2A677400-0594-4CC0-9116-0C33B41A138D}"/>
              </a:ext>
            </a:extLst>
          </p:cNvPr>
          <p:cNvSpPr>
            <a:spLocks noGrp="1"/>
          </p:cNvSpPr>
          <p:nvPr>
            <p:ph type="body" sz="quarter" idx="10"/>
          </p:nvPr>
        </p:nvSpPr>
        <p:spPr/>
        <p:txBody>
          <a:bodyPr/>
          <a:lstStyle/>
          <a:p>
            <a:r>
              <a:rPr lang="zh-CN" altLang="en-US"/>
              <a:t>路由器发现功能是</a:t>
            </a:r>
            <a:r>
              <a:rPr lang="en-US" altLang="zh-CN"/>
              <a:t>IPv6</a:t>
            </a:r>
            <a:r>
              <a:rPr lang="zh-CN" altLang="en-US"/>
              <a:t>地址自动配置功能的基础，主要通过以下两种报文实现：</a:t>
            </a:r>
          </a:p>
          <a:p>
            <a:pPr lvl="1"/>
            <a:r>
              <a:rPr lang="en-US" altLang="zh-CN"/>
              <a:t>RA</a:t>
            </a:r>
            <a:r>
              <a:rPr lang="zh-CN" altLang="en-US"/>
              <a:t>（</a:t>
            </a:r>
            <a:r>
              <a:rPr lang="en-US" altLang="zh-CN"/>
              <a:t>Router Advertisement</a:t>
            </a:r>
            <a:r>
              <a:rPr lang="zh-CN" altLang="en-US"/>
              <a:t>，路由器通告）报文：每台设备为了让二层网络上的主机和设备知道自己的存在，可以定时以组播方式发送</a:t>
            </a:r>
            <a:r>
              <a:rPr lang="en-US" altLang="zh-CN"/>
              <a:t>RA</a:t>
            </a:r>
            <a:r>
              <a:rPr lang="zh-CN" altLang="en-US"/>
              <a:t>报文，</a:t>
            </a:r>
            <a:r>
              <a:rPr lang="en-US" altLang="zh-CN"/>
              <a:t>RA</a:t>
            </a:r>
            <a:r>
              <a:rPr lang="zh-CN" altLang="en-US"/>
              <a:t>报文中会带有网络前缀信息，及其他一些标志位信息。</a:t>
            </a:r>
            <a:r>
              <a:rPr lang="en-US" altLang="zh-CN"/>
              <a:t>RA</a:t>
            </a:r>
            <a:r>
              <a:rPr lang="zh-CN" altLang="en-US"/>
              <a:t>报文的</a:t>
            </a:r>
            <a:r>
              <a:rPr lang="en-US" altLang="zh-CN"/>
              <a:t>Type</a:t>
            </a:r>
            <a:r>
              <a:rPr lang="zh-CN" altLang="en-US"/>
              <a:t>字段值为</a:t>
            </a:r>
            <a:r>
              <a:rPr lang="en-US" altLang="zh-CN"/>
              <a:t>134</a:t>
            </a:r>
            <a:r>
              <a:rPr lang="zh-CN" altLang="en-US"/>
              <a:t>。</a:t>
            </a:r>
          </a:p>
          <a:p>
            <a:pPr lvl="1"/>
            <a:r>
              <a:rPr lang="en-US" altLang="zh-CN"/>
              <a:t>RS</a:t>
            </a:r>
            <a:r>
              <a:rPr lang="zh-CN" altLang="en-US"/>
              <a:t>（</a:t>
            </a:r>
            <a:r>
              <a:rPr lang="en-US" altLang="zh-CN"/>
              <a:t>Router Solicitation</a:t>
            </a:r>
            <a:r>
              <a:rPr lang="zh-CN" altLang="en-US"/>
              <a:t>，路由器请求）报文：很多情况下主机接入网络后希望尽快获取网络前缀进行通信，此时主机可以立刻发送</a:t>
            </a:r>
            <a:r>
              <a:rPr lang="en-US" altLang="zh-CN"/>
              <a:t>RS</a:t>
            </a:r>
            <a:r>
              <a:rPr lang="zh-CN" altLang="en-US"/>
              <a:t>报文，网络上的设备将回应</a:t>
            </a:r>
            <a:r>
              <a:rPr lang="en-US" altLang="zh-CN"/>
              <a:t>RA</a:t>
            </a:r>
            <a:r>
              <a:rPr lang="zh-CN" altLang="en-US"/>
              <a:t>报文。</a:t>
            </a:r>
            <a:r>
              <a:rPr lang="en-US" altLang="zh-CN"/>
              <a:t>RS</a:t>
            </a:r>
            <a:r>
              <a:rPr lang="zh-CN" altLang="en-US"/>
              <a:t>报文的</a:t>
            </a:r>
            <a:r>
              <a:rPr lang="en-US" altLang="zh-CN"/>
              <a:t>Type</a:t>
            </a:r>
            <a:r>
              <a:rPr lang="zh-CN" altLang="en-US"/>
              <a:t>字段值为</a:t>
            </a:r>
            <a:r>
              <a:rPr lang="en-US" altLang="zh-CN"/>
              <a:t>133</a:t>
            </a:r>
            <a:r>
              <a:rPr lang="zh-CN" altLang="en-US"/>
              <a:t>。</a:t>
            </a:r>
          </a:p>
          <a:p>
            <a:endParaRPr lang="zh-CN" altLang="en-US" dirty="0"/>
          </a:p>
        </p:txBody>
      </p:sp>
    </p:spTree>
    <p:extLst>
      <p:ext uri="{BB962C8B-B14F-4D97-AF65-F5344CB8AC3E}">
        <p14:creationId xmlns:p14="http://schemas.microsoft.com/office/powerpoint/2010/main" val="374294589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p:txBody>
          <a:bodyPr/>
          <a:lstStyle/>
          <a:p>
            <a:r>
              <a:rPr lang="zh-CN" altLang="en-US"/>
              <a:t>路由器发现 </a:t>
            </a:r>
            <a:r>
              <a:rPr lang="en-US" altLang="zh-CN"/>
              <a:t>- </a:t>
            </a:r>
            <a:r>
              <a:rPr lang="zh-CN" altLang="en-US"/>
              <a:t>路由器周期发送</a:t>
            </a:r>
            <a:r>
              <a:rPr lang="en-US" altLang="zh-CN"/>
              <a:t>RA</a:t>
            </a:r>
            <a:endParaRPr lang="en-US" altLang="zh-CN" dirty="0"/>
          </a:p>
        </p:txBody>
      </p:sp>
      <p:sp>
        <p:nvSpPr>
          <p:cNvPr id="1030" name="Rectangle 4"/>
          <p:cNvSpPr>
            <a:spLocks noGrp="1" noChangeArrowheads="1"/>
          </p:cNvSpPr>
          <p:nvPr>
            <p:ph type="body" sz="quarter" idx="10"/>
          </p:nvPr>
        </p:nvSpPr>
        <p:spPr/>
        <p:txBody>
          <a:bodyPr/>
          <a:lstStyle/>
          <a:p>
            <a:r>
              <a:rPr lang="zh-CN" altLang="en-US"/>
              <a:t>链路上的路由器会定期的发送</a:t>
            </a:r>
            <a:r>
              <a:rPr lang="en-US" altLang="zh-CN"/>
              <a:t>RA</a:t>
            </a:r>
            <a:r>
              <a:rPr lang="zh-CN" altLang="en-US"/>
              <a:t>（</a:t>
            </a:r>
            <a:r>
              <a:rPr lang="en-US" altLang="zh-CN"/>
              <a:t>Router Advertisement</a:t>
            </a:r>
            <a:r>
              <a:rPr lang="zh-CN" altLang="en-US"/>
              <a:t>）消息。</a:t>
            </a:r>
          </a:p>
          <a:p>
            <a:endParaRPr lang="zh-CN" altLang="en-US"/>
          </a:p>
          <a:p>
            <a:endParaRPr lang="zh-CN" altLang="en-US"/>
          </a:p>
          <a:p>
            <a:endParaRPr lang="zh-CN" altLang="en-US"/>
          </a:p>
          <a:p>
            <a:endParaRPr lang="zh-CN" altLang="en-US"/>
          </a:p>
          <a:p>
            <a:endParaRPr lang="en-US" altLang="zh-CN"/>
          </a:p>
          <a:p>
            <a:endParaRPr lang="zh-CN" altLang="en-US"/>
          </a:p>
          <a:p>
            <a:r>
              <a:rPr lang="zh-CN" altLang="en-US"/>
              <a:t>收到</a:t>
            </a:r>
            <a:r>
              <a:rPr lang="en-US" altLang="zh-CN"/>
              <a:t>RA</a:t>
            </a:r>
            <a:r>
              <a:rPr lang="zh-CN" altLang="en-US"/>
              <a:t>的主机将加入默认路由器列表中。</a:t>
            </a:r>
          </a:p>
          <a:p>
            <a:r>
              <a:rPr lang="zh-CN" altLang="en-US"/>
              <a:t>收到</a:t>
            </a:r>
            <a:r>
              <a:rPr lang="en-US" altLang="zh-CN"/>
              <a:t>RA</a:t>
            </a:r>
            <a:r>
              <a:rPr lang="zh-CN" altLang="en-US"/>
              <a:t>的路由器将检查</a:t>
            </a:r>
            <a:r>
              <a:rPr lang="en-US" altLang="zh-CN"/>
              <a:t>RA</a:t>
            </a:r>
            <a:r>
              <a:rPr lang="zh-CN" altLang="en-US"/>
              <a:t>内容的一致性。</a:t>
            </a:r>
            <a:endParaRPr lang="zh-CN" altLang="en-US" dirty="0"/>
          </a:p>
        </p:txBody>
      </p:sp>
      <p:sp>
        <p:nvSpPr>
          <p:cNvPr id="1031" name="AutoShape 24"/>
          <p:cNvSpPr>
            <a:spLocks noChangeArrowheads="1"/>
          </p:cNvSpPr>
          <p:nvPr/>
        </p:nvSpPr>
        <p:spPr bwMode="auto">
          <a:xfrm rot="10800000">
            <a:off x="3214689" y="3681895"/>
            <a:ext cx="5616575" cy="1511300"/>
          </a:xfrm>
          <a:prstGeom prst="wedgeRoundRectCallout">
            <a:avLst>
              <a:gd name="adj1" fmla="val 30606"/>
              <a:gd name="adj2" fmla="val 72370"/>
              <a:gd name="adj3" fmla="val 16667"/>
            </a:avLst>
          </a:prstGeom>
          <a:solidFill>
            <a:schemeClr val="bg1">
              <a:lumMod val="95000"/>
            </a:schemeClr>
          </a:solidFill>
          <a:ln w="9525">
            <a:solidFill>
              <a:schemeClr val="tx1"/>
            </a:solidFill>
            <a:miter lim="800000"/>
            <a:headEnd/>
            <a:tailEnd/>
          </a:ln>
        </p:spPr>
        <p:txBody>
          <a:bodyPr rot="10800000"/>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endParaRPr lang="en-US" altLang="zh-CN" b="1">
              <a:latin typeface="微软雅黑" panose="020B0503020204020204" pitchFamily="34" charset="-122"/>
              <a:ea typeface="微软雅黑" panose="020B0503020204020204" pitchFamily="34" charset="-122"/>
            </a:endParaRPr>
          </a:p>
        </p:txBody>
      </p:sp>
      <p:sp>
        <p:nvSpPr>
          <p:cNvPr id="1033" name="Text Box 26"/>
          <p:cNvSpPr txBox="1">
            <a:spLocks noChangeArrowheads="1"/>
          </p:cNvSpPr>
          <p:nvPr/>
        </p:nvSpPr>
        <p:spPr bwMode="auto">
          <a:xfrm>
            <a:off x="3357564" y="3879630"/>
            <a:ext cx="561657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kumimoji="1" lang="en-US" altLang="zh-CN" sz="1400" dirty="0">
                <a:latin typeface="微软雅黑" panose="020B0503020204020204" pitchFamily="34" charset="-122"/>
                <a:ea typeface="微软雅黑" panose="020B0503020204020204" pitchFamily="34" charset="-122"/>
              </a:rPr>
              <a:t>ICMP Type = 134</a:t>
            </a:r>
          </a:p>
          <a:p>
            <a:pPr eaLnBrk="1" fontAlgn="base" hangingPunct="1"/>
            <a:r>
              <a:rPr kumimoji="1" lang="en-US" altLang="zh-CN" sz="1400" dirty="0">
                <a:latin typeface="微软雅黑" panose="020B0503020204020204" pitchFamily="34" charset="-122"/>
                <a:ea typeface="微软雅黑" panose="020B0503020204020204" pitchFamily="34" charset="-122"/>
              </a:rPr>
              <a:t>Source = router link-local address</a:t>
            </a:r>
          </a:p>
          <a:p>
            <a:pPr eaLnBrk="1" fontAlgn="base" hangingPunct="1"/>
            <a:r>
              <a:rPr kumimoji="1" lang="en-US" altLang="zh-CN" sz="1400" dirty="0">
                <a:latin typeface="微软雅黑" panose="020B0503020204020204" pitchFamily="34" charset="-122"/>
                <a:ea typeface="微软雅黑" panose="020B0503020204020204" pitchFamily="34" charset="-122"/>
              </a:rPr>
              <a:t>Destination = all-nodes multicast address (FF02::1)</a:t>
            </a:r>
          </a:p>
          <a:p>
            <a:pPr eaLnBrk="1" fontAlgn="base" hangingPunct="1"/>
            <a:r>
              <a:rPr kumimoji="1" lang="en-US" altLang="zh-CN" sz="1400" dirty="0">
                <a:latin typeface="微软雅黑" panose="020B0503020204020204" pitchFamily="34" charset="-122"/>
                <a:ea typeface="微软雅黑" panose="020B0503020204020204" pitchFamily="34" charset="-122"/>
              </a:rPr>
              <a:t>Data = Router lifetime, Cur hop limit, </a:t>
            </a:r>
            <a:r>
              <a:rPr kumimoji="1" lang="en-US" altLang="zh-CN" sz="1400" dirty="0" err="1">
                <a:latin typeface="微软雅黑" panose="020B0503020204020204" pitchFamily="34" charset="-122"/>
                <a:ea typeface="微软雅黑" panose="020B0503020204020204" pitchFamily="34" charset="-122"/>
              </a:rPr>
              <a:t>Autoconfig</a:t>
            </a:r>
            <a:r>
              <a:rPr kumimoji="1" lang="en-US" altLang="zh-CN" sz="1400" dirty="0">
                <a:latin typeface="微软雅黑" panose="020B0503020204020204" pitchFamily="34" charset="-122"/>
                <a:ea typeface="微软雅黑" panose="020B0503020204020204" pitchFamily="34" charset="-122"/>
              </a:rPr>
              <a:t> flag,  options (prefix</a:t>
            </a:r>
            <a:r>
              <a:rPr kumimoji="1" lang="zh-CN" altLang="en-US" sz="1400" dirty="0">
                <a:latin typeface="微软雅黑" panose="020B0503020204020204" pitchFamily="34" charset="-122"/>
                <a:ea typeface="微软雅黑" panose="020B0503020204020204" pitchFamily="34" charset="-122"/>
              </a:rPr>
              <a:t>、</a:t>
            </a:r>
            <a:r>
              <a:rPr kumimoji="1" lang="en-US" altLang="zh-CN" sz="1400" dirty="0">
                <a:latin typeface="微软雅黑" panose="020B0503020204020204" pitchFamily="34" charset="-122"/>
                <a:ea typeface="微软雅黑" panose="020B0503020204020204" pitchFamily="34" charset="-122"/>
              </a:rPr>
              <a:t>MTU)......</a:t>
            </a:r>
          </a:p>
        </p:txBody>
      </p:sp>
      <p:sp>
        <p:nvSpPr>
          <p:cNvPr id="1035" name="Line 30"/>
          <p:cNvSpPr>
            <a:spLocks noChangeShapeType="1"/>
          </p:cNvSpPr>
          <p:nvPr/>
        </p:nvSpPr>
        <p:spPr bwMode="auto">
          <a:xfrm>
            <a:off x="2638425" y="3440025"/>
            <a:ext cx="7200900"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36" name="Line 31"/>
          <p:cNvSpPr>
            <a:spLocks noChangeShapeType="1"/>
          </p:cNvSpPr>
          <p:nvPr/>
        </p:nvSpPr>
        <p:spPr bwMode="auto">
          <a:xfrm>
            <a:off x="3430588" y="3008225"/>
            <a:ext cx="0" cy="4318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37" name="Line 32"/>
          <p:cNvSpPr>
            <a:spLocks noChangeShapeType="1"/>
          </p:cNvSpPr>
          <p:nvPr/>
        </p:nvSpPr>
        <p:spPr bwMode="auto">
          <a:xfrm>
            <a:off x="5157788" y="3079663"/>
            <a:ext cx="0" cy="3603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38" name="Line 33"/>
          <p:cNvSpPr>
            <a:spLocks noChangeShapeType="1"/>
          </p:cNvSpPr>
          <p:nvPr/>
        </p:nvSpPr>
        <p:spPr bwMode="auto">
          <a:xfrm>
            <a:off x="7031038" y="3079663"/>
            <a:ext cx="0" cy="360362"/>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39" name="Line 34"/>
          <p:cNvSpPr>
            <a:spLocks noChangeShapeType="1"/>
          </p:cNvSpPr>
          <p:nvPr/>
        </p:nvSpPr>
        <p:spPr bwMode="auto">
          <a:xfrm>
            <a:off x="8758238" y="3008225"/>
            <a:ext cx="0" cy="43180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40" name="Line 35"/>
          <p:cNvSpPr>
            <a:spLocks noChangeShapeType="1"/>
          </p:cNvSpPr>
          <p:nvPr/>
        </p:nvSpPr>
        <p:spPr bwMode="auto">
          <a:xfrm>
            <a:off x="3789364" y="3295563"/>
            <a:ext cx="720725"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41" name="Line 36"/>
          <p:cNvSpPr>
            <a:spLocks noChangeShapeType="1"/>
          </p:cNvSpPr>
          <p:nvPr/>
        </p:nvSpPr>
        <p:spPr bwMode="auto">
          <a:xfrm flipH="1">
            <a:off x="7605713" y="3295563"/>
            <a:ext cx="576262"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42" name="Text Box 37"/>
          <p:cNvSpPr txBox="1">
            <a:spLocks noChangeArrowheads="1"/>
          </p:cNvSpPr>
          <p:nvPr/>
        </p:nvSpPr>
        <p:spPr bwMode="auto">
          <a:xfrm>
            <a:off x="3914775" y="2959014"/>
            <a:ext cx="4074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200" b="1" dirty="0">
                <a:latin typeface="微软雅黑" panose="020B0503020204020204" pitchFamily="34" charset="-122"/>
                <a:ea typeface="微软雅黑" panose="020B0503020204020204" pitchFamily="34" charset="-122"/>
              </a:rPr>
              <a:t>RA</a:t>
            </a:r>
          </a:p>
        </p:txBody>
      </p:sp>
      <p:sp>
        <p:nvSpPr>
          <p:cNvPr id="1043" name="Text Box 38"/>
          <p:cNvSpPr txBox="1">
            <a:spLocks noChangeArrowheads="1"/>
          </p:cNvSpPr>
          <p:nvPr/>
        </p:nvSpPr>
        <p:spPr bwMode="auto">
          <a:xfrm>
            <a:off x="7667625" y="2954251"/>
            <a:ext cx="4074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200" b="1">
                <a:latin typeface="微软雅黑" panose="020B0503020204020204" pitchFamily="34" charset="-122"/>
                <a:ea typeface="微软雅黑" panose="020B0503020204020204" pitchFamily="34" charset="-122"/>
              </a:rPr>
              <a:t>RA</a:t>
            </a:r>
          </a:p>
        </p:txBody>
      </p:sp>
      <p:pic>
        <p:nvPicPr>
          <p:cNvPr id="22" name="Picture 12" descr="E:\2016.01\1.12 扁平化图标\蓝色\AR-蓝色最新-40.png"/>
          <p:cNvPicPr>
            <a:picLocks noChangeAspect="1" noChangeArrowheads="1"/>
          </p:cNvPicPr>
          <p:nvPr/>
        </p:nvPicPr>
        <p:blipFill>
          <a:blip r:embed="rId3" cstate="print"/>
          <a:srcRect/>
          <a:stretch>
            <a:fillRect/>
          </a:stretch>
        </p:blipFill>
        <p:spPr bwMode="auto">
          <a:xfrm>
            <a:off x="3118944" y="2474640"/>
            <a:ext cx="660000" cy="540000"/>
          </a:xfrm>
          <a:prstGeom prst="rect">
            <a:avLst/>
          </a:prstGeom>
          <a:noFill/>
        </p:spPr>
      </p:pic>
      <p:pic>
        <p:nvPicPr>
          <p:cNvPr id="23" name="Picture 12" descr="E:\2016.01\1.12 扁平化图标\蓝色\AR-蓝色最新-40.png"/>
          <p:cNvPicPr>
            <a:picLocks noChangeAspect="1" noChangeArrowheads="1"/>
          </p:cNvPicPr>
          <p:nvPr/>
        </p:nvPicPr>
        <p:blipFill>
          <a:blip r:embed="rId3" cstate="print"/>
          <a:srcRect/>
          <a:stretch>
            <a:fillRect/>
          </a:stretch>
        </p:blipFill>
        <p:spPr bwMode="auto">
          <a:xfrm>
            <a:off x="8428238" y="2474640"/>
            <a:ext cx="660000" cy="540000"/>
          </a:xfrm>
          <a:prstGeom prst="rect">
            <a:avLst/>
          </a:prstGeom>
          <a:noFill/>
        </p:spPr>
      </p:pic>
      <p:pic>
        <p:nvPicPr>
          <p:cNvPr id="24" name="图片 23" descr="PC.png"/>
          <p:cNvPicPr>
            <a:picLocks noChangeAspect="1"/>
          </p:cNvPicPr>
          <p:nvPr/>
        </p:nvPicPr>
        <p:blipFill>
          <a:blip r:embed="rId4" cstate="print"/>
          <a:stretch>
            <a:fillRect/>
          </a:stretch>
        </p:blipFill>
        <p:spPr>
          <a:xfrm>
            <a:off x="4806225" y="2539662"/>
            <a:ext cx="703126" cy="540000"/>
          </a:xfrm>
          <a:prstGeom prst="rect">
            <a:avLst/>
          </a:prstGeom>
        </p:spPr>
      </p:pic>
      <p:pic>
        <p:nvPicPr>
          <p:cNvPr id="25" name="图片 24" descr="PC.png"/>
          <p:cNvPicPr>
            <a:picLocks noChangeAspect="1"/>
          </p:cNvPicPr>
          <p:nvPr/>
        </p:nvPicPr>
        <p:blipFill>
          <a:blip r:embed="rId4" cstate="print"/>
          <a:stretch>
            <a:fillRect/>
          </a:stretch>
        </p:blipFill>
        <p:spPr>
          <a:xfrm>
            <a:off x="6619486" y="2555901"/>
            <a:ext cx="703126" cy="540000"/>
          </a:xfrm>
          <a:prstGeom prst="rect">
            <a:avLst/>
          </a:prstGeom>
        </p:spPr>
      </p:pic>
    </p:spTree>
    <p:extLst>
      <p:ext uri="{BB962C8B-B14F-4D97-AF65-F5344CB8AC3E}">
        <p14:creationId xmlns:p14="http://schemas.microsoft.com/office/powerpoint/2010/main" val="361711487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17"/>
          <p:cNvSpPr>
            <a:spLocks noGrp="1" noChangeArrowheads="1"/>
          </p:cNvSpPr>
          <p:nvPr>
            <p:ph type="title"/>
          </p:nvPr>
        </p:nvSpPr>
        <p:spPr/>
        <p:txBody>
          <a:bodyPr/>
          <a:lstStyle/>
          <a:p>
            <a:r>
              <a:rPr lang="zh-CN" altLang="en-US"/>
              <a:t>路由器发现 </a:t>
            </a:r>
            <a:r>
              <a:rPr lang="en-US" altLang="zh-CN"/>
              <a:t>- </a:t>
            </a:r>
            <a:r>
              <a:rPr lang="zh-CN" altLang="en-US"/>
              <a:t>路由器回应</a:t>
            </a:r>
            <a:r>
              <a:rPr lang="en-US" altLang="zh-CN"/>
              <a:t>RA</a:t>
            </a:r>
            <a:endParaRPr lang="en-US" altLang="zh-CN" dirty="0"/>
          </a:p>
        </p:txBody>
      </p:sp>
      <p:sp>
        <p:nvSpPr>
          <p:cNvPr id="2052" name="Rectangle 2"/>
          <p:cNvSpPr>
            <a:spLocks noGrp="1" noChangeArrowheads="1"/>
          </p:cNvSpPr>
          <p:nvPr>
            <p:ph type="body" sz="quarter" idx="10"/>
          </p:nvPr>
        </p:nvSpPr>
        <p:spPr/>
        <p:txBody>
          <a:bodyPr/>
          <a:lstStyle/>
          <a:p>
            <a:r>
              <a:rPr lang="zh-CN" altLang="en-US" dirty="0"/>
              <a:t>主机接口初始化时发</a:t>
            </a:r>
            <a:r>
              <a:rPr lang="en-US" altLang="zh-CN" dirty="0"/>
              <a:t>RS</a:t>
            </a:r>
            <a:r>
              <a:rPr lang="zh-CN" altLang="en-US" dirty="0"/>
              <a:t>（</a:t>
            </a:r>
            <a:r>
              <a:rPr lang="en-US" altLang="zh-CN" dirty="0"/>
              <a:t>Router Solicitation</a:t>
            </a:r>
            <a:r>
              <a:rPr lang="zh-CN" altLang="en-US" dirty="0"/>
              <a:t>）消息，路由器回应</a:t>
            </a:r>
            <a:r>
              <a:rPr lang="en-US" altLang="zh-CN" dirty="0"/>
              <a:t>RA</a:t>
            </a:r>
            <a:r>
              <a:rPr lang="zh-CN" altLang="en-US" dirty="0"/>
              <a:t>。</a:t>
            </a:r>
            <a:endParaRPr lang="en-US" altLang="zh-CN" dirty="0"/>
          </a:p>
        </p:txBody>
      </p:sp>
      <p:sp>
        <p:nvSpPr>
          <p:cNvPr id="2054" name="AutoShape 21"/>
          <p:cNvSpPr>
            <a:spLocks noChangeArrowheads="1"/>
          </p:cNvSpPr>
          <p:nvPr/>
        </p:nvSpPr>
        <p:spPr bwMode="auto">
          <a:xfrm>
            <a:off x="3863974" y="3848101"/>
            <a:ext cx="4644293" cy="847475"/>
          </a:xfrm>
          <a:prstGeom prst="wedgeRoundRectCallout">
            <a:avLst>
              <a:gd name="adj1" fmla="val -40384"/>
              <a:gd name="adj2" fmla="val -73306"/>
              <a:gd name="adj3" fmla="val 16667"/>
            </a:avLst>
          </a:prstGeom>
          <a:solidFill>
            <a:schemeClr val="bg1">
              <a:lumMod val="95000"/>
            </a:schemeClr>
          </a:solidFill>
          <a:ln w="12700" algn="ctr">
            <a:solidFill>
              <a:schemeClr val="tx1"/>
            </a:solidFill>
            <a:miter lim="800000"/>
            <a:headEnd/>
            <a:tailEnd/>
          </a:ln>
        </p:spPr>
        <p:txBody>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kumimoji="1" lang="en-US" altLang="zh-CN" sz="1400" dirty="0">
                <a:latin typeface="微软雅黑" panose="020B0503020204020204" pitchFamily="34" charset="-122"/>
                <a:ea typeface="微软雅黑" panose="020B0503020204020204" pitchFamily="34" charset="-122"/>
              </a:rPr>
              <a:t>ICMP Type = 133</a:t>
            </a:r>
          </a:p>
          <a:p>
            <a:pPr eaLnBrk="1" fontAlgn="base" hangingPunct="1"/>
            <a:r>
              <a:rPr kumimoji="1" lang="en-US" altLang="zh-CN" sz="1400" dirty="0">
                <a:latin typeface="微软雅黑" panose="020B0503020204020204" pitchFamily="34" charset="-122"/>
                <a:ea typeface="微软雅黑" panose="020B0503020204020204" pitchFamily="34" charset="-122"/>
              </a:rPr>
              <a:t>Source = self interface address</a:t>
            </a:r>
          </a:p>
          <a:p>
            <a:pPr eaLnBrk="1" fontAlgn="base" hangingPunct="1"/>
            <a:r>
              <a:rPr kumimoji="1" lang="en-US" altLang="zh-CN" sz="1400" dirty="0">
                <a:latin typeface="微软雅黑" panose="020B0503020204020204" pitchFamily="34" charset="-122"/>
                <a:ea typeface="微软雅黑" panose="020B0503020204020204" pitchFamily="34" charset="-122"/>
              </a:rPr>
              <a:t>Destination = all-router multicast address (FF02::2)</a:t>
            </a:r>
          </a:p>
        </p:txBody>
      </p:sp>
      <p:sp>
        <p:nvSpPr>
          <p:cNvPr id="2055" name="Text Box 22"/>
          <p:cNvSpPr txBox="1">
            <a:spLocks noChangeArrowheads="1"/>
          </p:cNvSpPr>
          <p:nvPr/>
        </p:nvSpPr>
        <p:spPr bwMode="auto">
          <a:xfrm>
            <a:off x="1919733" y="5235575"/>
            <a:ext cx="8352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kumimoji="1" lang="zh-CN" altLang="en-US" sz="2000" dirty="0">
                <a:solidFill>
                  <a:srgbClr val="C00000"/>
                </a:solidFill>
                <a:latin typeface="微软雅黑" panose="020B0503020204020204" pitchFamily="34" charset="-122"/>
                <a:ea typeface="微软雅黑" panose="020B0503020204020204" pitchFamily="34" charset="-122"/>
              </a:rPr>
              <a:t>注：回复的</a:t>
            </a:r>
            <a:r>
              <a:rPr kumimoji="1" lang="en-US" altLang="zh-CN" sz="2000" dirty="0">
                <a:solidFill>
                  <a:srgbClr val="C00000"/>
                </a:solidFill>
                <a:latin typeface="微软雅黑" panose="020B0503020204020204" pitchFamily="34" charset="-122"/>
                <a:ea typeface="微软雅黑" panose="020B0503020204020204" pitchFamily="34" charset="-122"/>
              </a:rPr>
              <a:t>RA</a:t>
            </a:r>
            <a:r>
              <a:rPr kumimoji="1" lang="zh-CN" altLang="en-US" sz="2000" dirty="0">
                <a:solidFill>
                  <a:srgbClr val="C00000"/>
                </a:solidFill>
                <a:latin typeface="微软雅黑" panose="020B0503020204020204" pitchFamily="34" charset="-122"/>
                <a:ea typeface="微软雅黑" panose="020B0503020204020204" pitchFamily="34" charset="-122"/>
              </a:rPr>
              <a:t>可以直接单播给请求的主机，也可以选择多播到所有节点。</a:t>
            </a:r>
          </a:p>
        </p:txBody>
      </p:sp>
      <p:sp>
        <p:nvSpPr>
          <p:cNvPr id="2057" name="Line 24"/>
          <p:cNvSpPr>
            <a:spLocks noChangeShapeType="1"/>
          </p:cNvSpPr>
          <p:nvPr/>
        </p:nvSpPr>
        <p:spPr bwMode="auto">
          <a:xfrm>
            <a:off x="2782889" y="3705225"/>
            <a:ext cx="6048375"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58" name="Line 25"/>
          <p:cNvSpPr>
            <a:spLocks noChangeShapeType="1"/>
          </p:cNvSpPr>
          <p:nvPr/>
        </p:nvSpPr>
        <p:spPr bwMode="auto">
          <a:xfrm>
            <a:off x="3790950" y="3201989"/>
            <a:ext cx="0" cy="503237"/>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59" name="Line 26"/>
          <p:cNvSpPr>
            <a:spLocks noChangeShapeType="1"/>
          </p:cNvSpPr>
          <p:nvPr/>
        </p:nvSpPr>
        <p:spPr bwMode="auto">
          <a:xfrm>
            <a:off x="7751763" y="3201989"/>
            <a:ext cx="0" cy="503237"/>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60" name="Line 27"/>
          <p:cNvSpPr>
            <a:spLocks noChangeShapeType="1"/>
          </p:cNvSpPr>
          <p:nvPr/>
        </p:nvSpPr>
        <p:spPr bwMode="auto">
          <a:xfrm>
            <a:off x="4222751" y="3489325"/>
            <a:ext cx="792163"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61" name="Line 28"/>
          <p:cNvSpPr>
            <a:spLocks noChangeShapeType="1"/>
          </p:cNvSpPr>
          <p:nvPr/>
        </p:nvSpPr>
        <p:spPr bwMode="auto">
          <a:xfrm flipH="1">
            <a:off x="6383338" y="3489325"/>
            <a:ext cx="647700" cy="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2062" name="Text Box 29"/>
          <p:cNvSpPr txBox="1">
            <a:spLocks noChangeArrowheads="1"/>
          </p:cNvSpPr>
          <p:nvPr/>
        </p:nvSpPr>
        <p:spPr bwMode="auto">
          <a:xfrm>
            <a:off x="4275138" y="3132139"/>
            <a:ext cx="3850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200" b="1">
                <a:latin typeface="微软雅黑" panose="020B0503020204020204" pitchFamily="34" charset="-122"/>
                <a:ea typeface="微软雅黑" panose="020B0503020204020204" pitchFamily="34" charset="-122"/>
              </a:rPr>
              <a:t>RS</a:t>
            </a:r>
          </a:p>
        </p:txBody>
      </p:sp>
      <p:sp>
        <p:nvSpPr>
          <p:cNvPr id="2063" name="Text Box 30"/>
          <p:cNvSpPr txBox="1">
            <a:spLocks noChangeArrowheads="1"/>
          </p:cNvSpPr>
          <p:nvPr/>
        </p:nvSpPr>
        <p:spPr bwMode="auto">
          <a:xfrm>
            <a:off x="6457950" y="3132139"/>
            <a:ext cx="4074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r>
              <a:rPr lang="en-US" altLang="zh-CN" sz="1200" b="1">
                <a:latin typeface="微软雅黑" panose="020B0503020204020204" pitchFamily="34" charset="-122"/>
                <a:ea typeface="微软雅黑" panose="020B0503020204020204" pitchFamily="34" charset="-122"/>
              </a:rPr>
              <a:t>RA</a:t>
            </a:r>
          </a:p>
        </p:txBody>
      </p:sp>
      <p:pic>
        <p:nvPicPr>
          <p:cNvPr id="18" name="图片 17" descr="PC.png"/>
          <p:cNvPicPr>
            <a:picLocks noChangeAspect="1"/>
          </p:cNvPicPr>
          <p:nvPr/>
        </p:nvPicPr>
        <p:blipFill>
          <a:blip r:embed="rId3" cstate="print"/>
          <a:stretch>
            <a:fillRect/>
          </a:stretch>
        </p:blipFill>
        <p:spPr>
          <a:xfrm>
            <a:off x="3448712" y="2800183"/>
            <a:ext cx="703126" cy="540000"/>
          </a:xfrm>
          <a:prstGeom prst="rect">
            <a:avLst/>
          </a:prstGeom>
        </p:spPr>
      </p:pic>
      <p:pic>
        <p:nvPicPr>
          <p:cNvPr id="19" name="Picture 12" descr="E:\2016.01\1.12 扁平化图标\蓝色\AR-蓝色最新-40.png"/>
          <p:cNvPicPr>
            <a:picLocks noChangeAspect="1" noChangeArrowheads="1"/>
          </p:cNvPicPr>
          <p:nvPr/>
        </p:nvPicPr>
        <p:blipFill>
          <a:blip r:embed="rId4" cstate="print"/>
          <a:srcRect/>
          <a:stretch>
            <a:fillRect/>
          </a:stretch>
        </p:blipFill>
        <p:spPr bwMode="auto">
          <a:xfrm>
            <a:off x="7421763" y="2765969"/>
            <a:ext cx="660000" cy="540000"/>
          </a:xfrm>
          <a:prstGeom prst="rect">
            <a:avLst/>
          </a:prstGeom>
          <a:noFill/>
        </p:spPr>
      </p:pic>
    </p:spTree>
    <p:extLst>
      <p:ext uri="{BB962C8B-B14F-4D97-AF65-F5344CB8AC3E}">
        <p14:creationId xmlns:p14="http://schemas.microsoft.com/office/powerpoint/2010/main" val="66674678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主机获得前缀及其它参数过程</a:t>
            </a:r>
          </a:p>
        </p:txBody>
      </p:sp>
      <p:sp>
        <p:nvSpPr>
          <p:cNvPr id="4" name="Content Placeholder 3"/>
          <p:cNvSpPr>
            <a:spLocks noGrp="1"/>
          </p:cNvSpPr>
          <p:nvPr>
            <p:ph type="body" sz="quarter" idx="10"/>
          </p:nvPr>
        </p:nvSpPr>
        <p:spPr/>
        <p:txBody>
          <a:bodyPr/>
          <a:lstStyle/>
          <a:p>
            <a:r>
              <a:rPr lang="zh-CN" altLang="en-US"/>
              <a:t>当存在以下情况时忽略</a:t>
            </a:r>
            <a:r>
              <a:rPr lang="en-US" altLang="zh-CN"/>
              <a:t>RA</a:t>
            </a:r>
            <a:r>
              <a:rPr lang="zh-CN" altLang="en-US"/>
              <a:t>发送的前缀：</a:t>
            </a:r>
          </a:p>
          <a:p>
            <a:pPr lvl="1"/>
            <a:r>
              <a:rPr lang="en-US" altLang="zh-CN"/>
              <a:t>RA</a:t>
            </a:r>
            <a:r>
              <a:rPr lang="zh-CN" altLang="en-US"/>
              <a:t>报文选项中的“</a:t>
            </a:r>
            <a:r>
              <a:rPr lang="en-US" altLang="zh-CN"/>
              <a:t>auto”</a:t>
            </a:r>
            <a:r>
              <a:rPr lang="zh-CN" altLang="en-US"/>
              <a:t>未置位。</a:t>
            </a:r>
          </a:p>
          <a:p>
            <a:pPr lvl="1"/>
            <a:r>
              <a:rPr lang="zh-CN" altLang="en-US"/>
              <a:t>前缀与已有地址前缀重复（包括</a:t>
            </a:r>
            <a:r>
              <a:rPr lang="en-US" altLang="zh-CN"/>
              <a:t>link-local</a:t>
            </a:r>
            <a:r>
              <a:rPr lang="zh-CN" altLang="en-US"/>
              <a:t>地址）。</a:t>
            </a:r>
          </a:p>
          <a:p>
            <a:pPr lvl="1"/>
            <a:r>
              <a:rPr lang="en-US" altLang="zh-CN"/>
              <a:t>RA</a:t>
            </a:r>
            <a:r>
              <a:rPr lang="zh-CN" altLang="en-US"/>
              <a:t>报文选项中的“</a:t>
            </a:r>
            <a:r>
              <a:rPr lang="en-US" altLang="zh-CN"/>
              <a:t>preferred lifetime”</a:t>
            </a:r>
            <a:r>
              <a:rPr lang="zh-CN" altLang="en-US"/>
              <a:t>时间大于 “ </a:t>
            </a:r>
            <a:r>
              <a:rPr lang="en-US" altLang="zh-CN"/>
              <a:t>valid lifetime ”</a:t>
            </a:r>
            <a:r>
              <a:rPr lang="zh-CN" altLang="en-US"/>
              <a:t>。</a:t>
            </a:r>
            <a:endParaRPr lang="en-US" altLang="zh-CN"/>
          </a:p>
          <a:p>
            <a:pPr lvl="1"/>
            <a:r>
              <a:rPr lang="zh-CN" altLang="en-US"/>
              <a:t>前缀长度与接口</a:t>
            </a:r>
            <a:r>
              <a:rPr lang="en-US" altLang="zh-CN"/>
              <a:t>ID</a:t>
            </a:r>
            <a:r>
              <a:rPr lang="zh-CN" altLang="en-US"/>
              <a:t>长度之和不等于</a:t>
            </a:r>
            <a:r>
              <a:rPr lang="en-US" altLang="zh-CN"/>
              <a:t>128</a:t>
            </a:r>
            <a:r>
              <a:rPr lang="zh-CN" altLang="en-US"/>
              <a:t>位。</a:t>
            </a:r>
          </a:p>
          <a:p>
            <a:r>
              <a:rPr lang="zh-CN" altLang="en-US"/>
              <a:t>除以上情况外，主机获得前缀同时也获得一些相关时间参数：</a:t>
            </a:r>
          </a:p>
          <a:p>
            <a:pPr lvl="1"/>
            <a:r>
              <a:rPr lang="zh-CN" altLang="en-US"/>
              <a:t>“</a:t>
            </a:r>
            <a:r>
              <a:rPr lang="en-US" altLang="zh-CN"/>
              <a:t>preferred lifetime”</a:t>
            </a:r>
            <a:r>
              <a:rPr lang="zh-CN" altLang="en-US"/>
              <a:t>＝发起新通讯的有效时间。</a:t>
            </a:r>
          </a:p>
          <a:p>
            <a:pPr lvl="1"/>
            <a:r>
              <a:rPr lang="zh-CN" altLang="en-US"/>
              <a:t>“ </a:t>
            </a:r>
            <a:r>
              <a:rPr lang="en-US" altLang="zh-CN"/>
              <a:t>valid lifetime ”</a:t>
            </a:r>
            <a:r>
              <a:rPr lang="zh-CN" altLang="en-US"/>
              <a:t>＝原有通讯的有效时间。</a:t>
            </a:r>
          </a:p>
          <a:p>
            <a:r>
              <a:rPr lang="zh-CN" altLang="en-US"/>
              <a:t>主机会周期性的收到</a:t>
            </a:r>
            <a:r>
              <a:rPr lang="en-US" altLang="zh-CN"/>
              <a:t>RA</a:t>
            </a:r>
            <a:r>
              <a:rPr lang="zh-CN" altLang="en-US"/>
              <a:t>报文，并据此报文来更新自己的时间参数。</a:t>
            </a:r>
            <a:endParaRPr lang="zh-CN" altLang="en-US" dirty="0"/>
          </a:p>
        </p:txBody>
      </p:sp>
    </p:spTree>
    <p:extLst>
      <p:ext uri="{BB962C8B-B14F-4D97-AF65-F5344CB8AC3E}">
        <p14:creationId xmlns:p14="http://schemas.microsoft.com/office/powerpoint/2010/main" val="58945471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几个生存时间</a:t>
            </a:r>
          </a:p>
        </p:txBody>
      </p:sp>
      <p:sp>
        <p:nvSpPr>
          <p:cNvPr id="25" name="文本占位符 24">
            <a:extLst>
              <a:ext uri="{FF2B5EF4-FFF2-40B4-BE49-F238E27FC236}">
                <a16:creationId xmlns:a16="http://schemas.microsoft.com/office/drawing/2014/main" id="{A114E378-58AC-403D-B9F7-396BB584BBBC}"/>
              </a:ext>
            </a:extLst>
          </p:cNvPr>
          <p:cNvSpPr>
            <a:spLocks noGrp="1"/>
          </p:cNvSpPr>
          <p:nvPr>
            <p:ph type="body" sz="quarter" idx="10"/>
          </p:nvPr>
        </p:nvSpPr>
        <p:spPr/>
        <p:txBody>
          <a:bodyPr/>
          <a:lstStyle/>
          <a:p>
            <a:r>
              <a:rPr lang="zh-CN" altLang="en-US"/>
              <a:t>当地址处于</a:t>
            </a:r>
            <a:r>
              <a:rPr lang="en-US" altLang="zh-CN"/>
              <a:t>Deprecated</a:t>
            </a:r>
            <a:r>
              <a:rPr lang="zh-CN" altLang="en-US"/>
              <a:t>状态，地址不能主动的发起连接只能是被动的接受连接，这也是为了保证上层应用而设计的，但是过了</a:t>
            </a:r>
            <a:r>
              <a:rPr lang="en-US" altLang="zh-CN"/>
              <a:t>valid lifetime</a:t>
            </a:r>
            <a:r>
              <a:rPr lang="zh-CN" altLang="en-US"/>
              <a:t>时间地址就变为</a:t>
            </a:r>
            <a:r>
              <a:rPr lang="en-US" altLang="zh-CN"/>
              <a:t>invalid</a:t>
            </a:r>
            <a:r>
              <a:rPr lang="zh-CN" altLang="en-US"/>
              <a:t>，这时任何连接就会</a:t>
            </a:r>
            <a:r>
              <a:rPr lang="en-US" altLang="zh-CN"/>
              <a:t>down</a:t>
            </a:r>
            <a:r>
              <a:rPr lang="zh-CN" altLang="en-US"/>
              <a:t>掉。</a:t>
            </a:r>
            <a:endParaRPr lang="en-US" altLang="zh-CN"/>
          </a:p>
          <a:p>
            <a:endParaRPr lang="zh-CN" altLang="en-US" dirty="0"/>
          </a:p>
        </p:txBody>
      </p:sp>
      <p:grpSp>
        <p:nvGrpSpPr>
          <p:cNvPr id="28" name="组合 27">
            <a:extLst>
              <a:ext uri="{FF2B5EF4-FFF2-40B4-BE49-F238E27FC236}">
                <a16:creationId xmlns:a16="http://schemas.microsoft.com/office/drawing/2014/main" id="{5552843C-100D-490A-9E92-6FCD13542386}"/>
              </a:ext>
            </a:extLst>
          </p:cNvPr>
          <p:cNvGrpSpPr/>
          <p:nvPr/>
        </p:nvGrpSpPr>
        <p:grpSpPr>
          <a:xfrm>
            <a:off x="2792337" y="3104965"/>
            <a:ext cx="6584601" cy="1689723"/>
            <a:chOff x="3072585" y="3140968"/>
            <a:chExt cx="5921407" cy="1513621"/>
          </a:xfrm>
        </p:grpSpPr>
        <p:cxnSp>
          <p:nvCxnSpPr>
            <p:cNvPr id="4" name="直接箭头连接符 18"/>
            <p:cNvCxnSpPr/>
            <p:nvPr/>
          </p:nvCxnSpPr>
          <p:spPr>
            <a:xfrm>
              <a:off x="3072585" y="4143163"/>
              <a:ext cx="1188132"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直接箭头连接符 20"/>
            <p:cNvCxnSpPr/>
            <p:nvPr/>
          </p:nvCxnSpPr>
          <p:spPr>
            <a:xfrm flipV="1">
              <a:off x="3072585" y="3895327"/>
              <a:ext cx="0" cy="468052"/>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接箭头连接符 23"/>
            <p:cNvCxnSpPr/>
            <p:nvPr/>
          </p:nvCxnSpPr>
          <p:spPr>
            <a:xfrm flipV="1">
              <a:off x="4260717" y="3210404"/>
              <a:ext cx="0" cy="1152977"/>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25"/>
            <p:cNvCxnSpPr/>
            <p:nvPr/>
          </p:nvCxnSpPr>
          <p:spPr>
            <a:xfrm flipV="1">
              <a:off x="6889009" y="3609891"/>
              <a:ext cx="0" cy="753489"/>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26"/>
            <p:cNvCxnSpPr/>
            <p:nvPr/>
          </p:nvCxnSpPr>
          <p:spPr>
            <a:xfrm flipV="1">
              <a:off x="8144963" y="3210403"/>
              <a:ext cx="0" cy="115297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27"/>
            <p:cNvCxnSpPr/>
            <p:nvPr/>
          </p:nvCxnSpPr>
          <p:spPr>
            <a:xfrm>
              <a:off x="4260717" y="4143163"/>
              <a:ext cx="2628292" cy="0"/>
            </a:xfrm>
            <a:prstGeom prst="straightConnector1">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30"/>
            <p:cNvCxnSpPr/>
            <p:nvPr/>
          </p:nvCxnSpPr>
          <p:spPr>
            <a:xfrm>
              <a:off x="6889009" y="4143163"/>
              <a:ext cx="1255954"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33"/>
            <p:cNvCxnSpPr/>
            <p:nvPr/>
          </p:nvCxnSpPr>
          <p:spPr>
            <a:xfrm>
              <a:off x="8144963" y="4143163"/>
              <a:ext cx="810090" cy="0"/>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39"/>
            <p:cNvSpPr/>
            <p:nvPr/>
          </p:nvSpPr>
          <p:spPr>
            <a:xfrm>
              <a:off x="3370736" y="3733745"/>
              <a:ext cx="546463" cy="289485"/>
            </a:xfrm>
            <a:prstGeom prst="rect">
              <a:avLst/>
            </a:prstGeom>
          </p:spPr>
          <p:txBody>
            <a:bodyPr wrap="none">
              <a:spAutoFit/>
            </a:bodyPr>
            <a:lstStyle/>
            <a:p>
              <a:r>
                <a:rPr lang="en-US" altLang="zh-CN" sz="1500" dirty="0">
                  <a:latin typeface="微软雅黑" panose="020B0503020204020204" pitchFamily="34" charset="-122"/>
                  <a:ea typeface="微软雅黑" panose="020B0503020204020204" pitchFamily="34" charset="-122"/>
                </a:rPr>
                <a:t>DAD</a:t>
              </a:r>
            </a:p>
          </p:txBody>
        </p:sp>
        <p:sp>
          <p:nvSpPr>
            <p:cNvPr id="13" name="矩形 42"/>
            <p:cNvSpPr/>
            <p:nvPr/>
          </p:nvSpPr>
          <p:spPr>
            <a:xfrm>
              <a:off x="3189051" y="4365104"/>
              <a:ext cx="964513" cy="289485"/>
            </a:xfrm>
            <a:prstGeom prst="rect">
              <a:avLst/>
            </a:prstGeom>
          </p:spPr>
          <p:txBody>
            <a:bodyPr wrap="none">
              <a:spAutoFit/>
            </a:bodyPr>
            <a:lstStyle/>
            <a:p>
              <a:r>
                <a:rPr lang="en-US" altLang="zh-CN" sz="1500" b="1" dirty="0">
                  <a:latin typeface="微软雅黑" panose="020B0503020204020204" pitchFamily="34" charset="-122"/>
                  <a:ea typeface="微软雅黑" panose="020B0503020204020204" pitchFamily="34" charset="-122"/>
                </a:rPr>
                <a:t>Tentative</a:t>
              </a:r>
            </a:p>
          </p:txBody>
        </p:sp>
        <p:sp>
          <p:nvSpPr>
            <p:cNvPr id="14" name="矩形 43"/>
            <p:cNvSpPr/>
            <p:nvPr/>
          </p:nvSpPr>
          <p:spPr>
            <a:xfrm>
              <a:off x="5053727" y="4365104"/>
              <a:ext cx="987463" cy="289485"/>
            </a:xfrm>
            <a:prstGeom prst="rect">
              <a:avLst/>
            </a:prstGeom>
          </p:spPr>
          <p:txBody>
            <a:bodyPr wrap="none">
              <a:spAutoFit/>
            </a:bodyPr>
            <a:lstStyle/>
            <a:p>
              <a:r>
                <a:rPr lang="en-US" altLang="zh-CN" sz="1500" b="1" dirty="0">
                  <a:latin typeface="微软雅黑" panose="020B0503020204020204" pitchFamily="34" charset="-122"/>
                  <a:ea typeface="微软雅黑" panose="020B0503020204020204" pitchFamily="34" charset="-122"/>
                </a:rPr>
                <a:t>Preferred</a:t>
              </a:r>
            </a:p>
          </p:txBody>
        </p:sp>
        <p:sp>
          <p:nvSpPr>
            <p:cNvPr id="15" name="矩形 44"/>
            <p:cNvSpPr/>
            <p:nvPr/>
          </p:nvSpPr>
          <p:spPr>
            <a:xfrm>
              <a:off x="6932379" y="4365104"/>
              <a:ext cx="1169213" cy="289485"/>
            </a:xfrm>
            <a:prstGeom prst="rect">
              <a:avLst/>
            </a:prstGeom>
          </p:spPr>
          <p:txBody>
            <a:bodyPr wrap="none">
              <a:spAutoFit/>
            </a:bodyPr>
            <a:lstStyle/>
            <a:p>
              <a:pPr algn="ctr"/>
              <a:r>
                <a:rPr lang="en-US" altLang="zh-CN" sz="1500" b="1" dirty="0">
                  <a:latin typeface="微软雅黑" panose="020B0503020204020204" pitchFamily="34" charset="-122"/>
                  <a:ea typeface="微软雅黑" panose="020B0503020204020204" pitchFamily="34" charset="-122"/>
                </a:rPr>
                <a:t>Deprecated</a:t>
              </a:r>
            </a:p>
          </p:txBody>
        </p:sp>
        <p:sp>
          <p:nvSpPr>
            <p:cNvPr id="16" name="矩形 45"/>
            <p:cNvSpPr/>
            <p:nvPr/>
          </p:nvSpPr>
          <p:spPr>
            <a:xfrm>
              <a:off x="8242656" y="4365104"/>
              <a:ext cx="751336" cy="289485"/>
            </a:xfrm>
            <a:prstGeom prst="rect">
              <a:avLst/>
            </a:prstGeom>
          </p:spPr>
          <p:txBody>
            <a:bodyPr wrap="none">
              <a:spAutoFit/>
            </a:bodyPr>
            <a:lstStyle/>
            <a:p>
              <a:pPr algn="ctr"/>
              <a:r>
                <a:rPr lang="en-US" altLang="zh-CN" sz="1500" b="1">
                  <a:latin typeface="微软雅黑" panose="020B0503020204020204" pitchFamily="34" charset="-122"/>
                  <a:ea typeface="微软雅黑" panose="020B0503020204020204" pitchFamily="34" charset="-122"/>
                </a:rPr>
                <a:t>Invalid</a:t>
              </a:r>
            </a:p>
          </p:txBody>
        </p:sp>
        <p:cxnSp>
          <p:nvCxnSpPr>
            <p:cNvPr id="17" name="直接箭头连接符 53"/>
            <p:cNvCxnSpPr/>
            <p:nvPr/>
          </p:nvCxnSpPr>
          <p:spPr>
            <a:xfrm>
              <a:off x="4260717" y="3780669"/>
              <a:ext cx="2628292" cy="0"/>
            </a:xfrm>
            <a:prstGeom prst="straightConnector1">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56"/>
            <p:cNvCxnSpPr/>
            <p:nvPr/>
          </p:nvCxnSpPr>
          <p:spPr>
            <a:xfrm flipV="1">
              <a:off x="4261821" y="3210404"/>
              <a:ext cx="0" cy="1152977"/>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58"/>
            <p:cNvCxnSpPr/>
            <p:nvPr/>
          </p:nvCxnSpPr>
          <p:spPr>
            <a:xfrm>
              <a:off x="4260718" y="3284983"/>
              <a:ext cx="3873585" cy="0"/>
            </a:xfrm>
            <a:prstGeom prst="straightConnector1">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矩形 60"/>
            <p:cNvSpPr/>
            <p:nvPr/>
          </p:nvSpPr>
          <p:spPr>
            <a:xfrm>
              <a:off x="5656110" y="3140968"/>
              <a:ext cx="1241002" cy="289485"/>
            </a:xfrm>
            <a:prstGeom prst="rect">
              <a:avLst/>
            </a:prstGeom>
            <a:solidFill>
              <a:schemeClr val="bg1"/>
            </a:solidFill>
            <a:ln>
              <a:noFill/>
            </a:ln>
          </p:spPr>
          <p:txBody>
            <a:bodyPr wrap="none">
              <a:spAutoFit/>
            </a:bodyPr>
            <a:lstStyle/>
            <a:p>
              <a:r>
                <a:rPr lang="en-US" altLang="zh-CN" sz="1500" dirty="0">
                  <a:latin typeface="微软雅黑" panose="020B0503020204020204" pitchFamily="34" charset="-122"/>
                  <a:ea typeface="微软雅黑" panose="020B0503020204020204" pitchFamily="34" charset="-122"/>
                </a:rPr>
                <a:t>Valid lifetime</a:t>
              </a:r>
            </a:p>
          </p:txBody>
        </p:sp>
        <p:sp>
          <p:nvSpPr>
            <p:cNvPr id="21" name="矩形 61"/>
            <p:cNvSpPr/>
            <p:nvPr/>
          </p:nvSpPr>
          <p:spPr>
            <a:xfrm>
              <a:off x="4749157" y="3609891"/>
              <a:ext cx="1604215" cy="289485"/>
            </a:xfrm>
            <a:prstGeom prst="rect">
              <a:avLst/>
            </a:prstGeom>
            <a:solidFill>
              <a:schemeClr val="bg1"/>
            </a:solidFill>
            <a:ln>
              <a:noFill/>
            </a:ln>
          </p:spPr>
          <p:txBody>
            <a:bodyPr wrap="none">
              <a:spAutoFit/>
            </a:bodyPr>
            <a:lstStyle/>
            <a:p>
              <a:r>
                <a:rPr lang="en-US" altLang="zh-CN" sz="1500" dirty="0">
                  <a:latin typeface="微软雅黑" panose="020B0503020204020204" pitchFamily="34" charset="-122"/>
                  <a:ea typeface="微软雅黑" panose="020B0503020204020204" pitchFamily="34" charset="-122"/>
                </a:rPr>
                <a:t>Preferred lifetime</a:t>
              </a:r>
            </a:p>
          </p:txBody>
        </p:sp>
      </p:grpSp>
    </p:spTree>
    <p:extLst>
      <p:ext uri="{BB962C8B-B14F-4D97-AF65-F5344CB8AC3E}">
        <p14:creationId xmlns:p14="http://schemas.microsoft.com/office/powerpoint/2010/main" val="11284463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b="1" dirty="0">
                <a:ea typeface="微软雅黑" panose="020B0503020204020204" pitchFamily="34" charset="-122"/>
              </a:rPr>
              <a:t>IPv6</a:t>
            </a:r>
            <a:r>
              <a:rPr lang="zh-CN" altLang="en-US" b="1" dirty="0">
                <a:ea typeface="微软雅黑" panose="020B0503020204020204" pitchFamily="34" charset="-122"/>
              </a:rPr>
              <a:t>产生的背景</a:t>
            </a:r>
            <a:endParaRPr lang="en-US" altLang="zh-CN" b="1" dirty="0">
              <a:ea typeface="微软雅黑" panose="020B0503020204020204" pitchFamily="34" charset="-122"/>
            </a:endParaRPr>
          </a:p>
          <a:p>
            <a:r>
              <a:rPr lang="en-US" altLang="zh-CN" dirty="0">
                <a:solidFill>
                  <a:schemeClr val="bg1">
                    <a:lumMod val="65000"/>
                  </a:schemeClr>
                </a:solidFill>
                <a:ea typeface="微软雅黑" panose="020B0503020204020204" pitchFamily="34" charset="-122"/>
              </a:rPr>
              <a:t>IPv6</a:t>
            </a:r>
            <a:r>
              <a:rPr lang="zh-CN" altLang="en-US" dirty="0">
                <a:solidFill>
                  <a:schemeClr val="bg1">
                    <a:lumMod val="65000"/>
                  </a:schemeClr>
                </a:solidFill>
                <a:ea typeface="微软雅黑" panose="020B0503020204020204" pitchFamily="34" charset="-122"/>
              </a:rPr>
              <a:t>原理描述</a:t>
            </a:r>
            <a:endParaRPr lang="en-US" altLang="zh-CN" dirty="0">
              <a:solidFill>
                <a:schemeClr val="bg1">
                  <a:lumMod val="65000"/>
                </a:schemeClr>
              </a:solidFill>
              <a:ea typeface="微软雅黑" panose="020B0503020204020204" pitchFamily="34" charset="-122"/>
            </a:endParaRPr>
          </a:p>
          <a:p>
            <a:r>
              <a:rPr lang="en-US" altLang="zh-CN" dirty="0">
                <a:solidFill>
                  <a:schemeClr val="bg1">
                    <a:lumMod val="65000"/>
                  </a:schemeClr>
                </a:solidFill>
                <a:ea typeface="微软雅黑" panose="020B0503020204020204" pitchFamily="34" charset="-122"/>
              </a:rPr>
              <a:t>IPv6</a:t>
            </a:r>
            <a:r>
              <a:rPr lang="zh-CN" altLang="en-US" dirty="0">
                <a:solidFill>
                  <a:schemeClr val="bg1">
                    <a:lumMod val="65000"/>
                  </a:schemeClr>
                </a:solidFill>
                <a:ea typeface="微软雅黑" panose="020B0503020204020204" pitchFamily="34" charset="-122"/>
              </a:rPr>
              <a:t>配置命令</a:t>
            </a:r>
            <a:endParaRPr lang="en-US" altLang="zh-CN" dirty="0">
              <a:solidFill>
                <a:schemeClr val="bg1">
                  <a:lumMod val="65000"/>
                </a:schemeClr>
              </a:solidFill>
              <a:ea typeface="微软雅黑" panose="020B0503020204020204" pitchFamily="34" charset="-122"/>
            </a:endParaRPr>
          </a:p>
          <a:p>
            <a:r>
              <a:rPr lang="en-US" altLang="zh-CN" dirty="0">
                <a:solidFill>
                  <a:schemeClr val="bg1">
                    <a:lumMod val="65000"/>
                  </a:schemeClr>
                </a:solidFill>
                <a:ea typeface="微软雅黑" panose="020B0503020204020204" pitchFamily="34" charset="-122"/>
              </a:rPr>
              <a:t>IPv6</a:t>
            </a:r>
            <a:r>
              <a:rPr lang="zh-CN" altLang="en-US" dirty="0">
                <a:solidFill>
                  <a:schemeClr val="bg1">
                    <a:lumMod val="65000"/>
                  </a:schemeClr>
                </a:solidFill>
                <a:ea typeface="微软雅黑" panose="020B0503020204020204" pitchFamily="34" charset="-122"/>
              </a:rPr>
              <a:t>备考建议</a:t>
            </a:r>
          </a:p>
          <a:p>
            <a:endParaRPr lang="zh-CN" altLang="en-US" dirty="0">
              <a:ea typeface="微软雅黑" panose="020B0503020204020204" pitchFamily="34" charset="-122"/>
            </a:endParaRPr>
          </a:p>
        </p:txBody>
      </p:sp>
    </p:spTree>
    <p:extLst>
      <p:ext uri="{BB962C8B-B14F-4D97-AF65-F5344CB8AC3E}">
        <p14:creationId xmlns:p14="http://schemas.microsoft.com/office/powerpoint/2010/main" val="3658084995"/>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ICMPv6</a:t>
            </a:r>
            <a:r>
              <a:rPr lang="zh-CN" altLang="en-US" dirty="0"/>
              <a:t> </a:t>
            </a:r>
            <a:r>
              <a:rPr lang="en-US" altLang="zh-CN" dirty="0"/>
              <a:t>RA</a:t>
            </a:r>
            <a:r>
              <a:rPr lang="zh-CN" altLang="en-US" dirty="0"/>
              <a:t>消息中的</a:t>
            </a:r>
            <a:r>
              <a:rPr lang="en-US" altLang="zh-CN" dirty="0"/>
              <a:t>Flags</a:t>
            </a:r>
            <a:r>
              <a:rPr lang="zh-CN" altLang="en-US" dirty="0"/>
              <a:t>字段 </a:t>
            </a:r>
            <a:r>
              <a:rPr lang="en-US" altLang="zh-CN" dirty="0"/>
              <a:t>(1)</a:t>
            </a:r>
            <a:endParaRPr lang="zh-CN" altLang="en-US" dirty="0"/>
          </a:p>
        </p:txBody>
      </p:sp>
      <p:graphicFrame>
        <p:nvGraphicFramePr>
          <p:cNvPr id="8" name="Table 7"/>
          <p:cNvGraphicFramePr>
            <a:graphicFrameLocks noGrp="1"/>
          </p:cNvGraphicFramePr>
          <p:nvPr>
            <p:extLst>
              <p:ext uri="{D42A27DB-BD31-4B8C-83A1-F6EECF244321}">
                <p14:modId xmlns:p14="http://schemas.microsoft.com/office/powerpoint/2010/main" val="1843775056"/>
              </p:ext>
            </p:extLst>
          </p:nvPr>
        </p:nvGraphicFramePr>
        <p:xfrm>
          <a:off x="1955540" y="1269054"/>
          <a:ext cx="4140460" cy="5112274"/>
        </p:xfrm>
        <a:graphic>
          <a:graphicData uri="http://schemas.openxmlformats.org/drawingml/2006/table">
            <a:tbl>
              <a:tblPr firstRow="1" bandRow="1">
                <a:tableStyleId>{5940675A-B579-460E-94D1-54222C63F5DA}</a:tableStyleId>
              </a:tblPr>
              <a:tblGrid>
                <a:gridCol w="4140460">
                  <a:extLst>
                    <a:ext uri="{9D8B030D-6E8A-4147-A177-3AD203B41FA5}">
                      <a16:colId xmlns:a16="http://schemas.microsoft.com/office/drawing/2014/main" val="20000"/>
                    </a:ext>
                  </a:extLst>
                </a:gridCol>
              </a:tblGrid>
              <a:tr h="300722">
                <a:tc>
                  <a:txBody>
                    <a:bodyPr/>
                    <a:lstStyle/>
                    <a:p>
                      <a:r>
                        <a:rPr lang="en-US" altLang="zh-CN" sz="1200" dirty="0">
                          <a:latin typeface="微软雅黑" panose="020B0503020204020204" pitchFamily="34" charset="-122"/>
                          <a:ea typeface="微软雅黑" panose="020B0503020204020204" pitchFamily="34" charset="-122"/>
                        </a:rPr>
                        <a:t>Internet Control Message Protocol V6</a:t>
                      </a:r>
                      <a:endParaRPr lang="zh-CN" altLang="en-US" sz="12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00722">
                <a:tc>
                  <a:txBody>
                    <a:bodyPr/>
                    <a:lstStyle/>
                    <a:p>
                      <a:r>
                        <a:rPr lang="en-US" altLang="zh-CN" sz="1200">
                          <a:latin typeface="微软雅黑" panose="020B0503020204020204" pitchFamily="34" charset="-122"/>
                          <a:ea typeface="微软雅黑" panose="020B0503020204020204" pitchFamily="34" charset="-122"/>
                        </a:rPr>
                        <a:t>Type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134</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Router advertisement</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0722">
                <a:tc>
                  <a:txBody>
                    <a:bodyPr/>
                    <a:lstStyle/>
                    <a:p>
                      <a:r>
                        <a:rPr lang="en-US" altLang="zh-CN" sz="1200" dirty="0">
                          <a:latin typeface="微软雅黑" panose="020B0503020204020204" pitchFamily="34" charset="-122"/>
                          <a:ea typeface="微软雅黑" panose="020B0503020204020204" pitchFamily="34" charset="-122"/>
                        </a:rPr>
                        <a:t>Code</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0722">
                <a:tc>
                  <a:txBody>
                    <a:bodyPr/>
                    <a:lstStyle/>
                    <a:p>
                      <a:r>
                        <a:rPr lang="en-US" altLang="zh-CN" sz="1200" dirty="0">
                          <a:latin typeface="微软雅黑" panose="020B0503020204020204" pitchFamily="34" charset="-122"/>
                          <a:ea typeface="微软雅黑" panose="020B0503020204020204" pitchFamily="34" charset="-122"/>
                        </a:rPr>
                        <a:t>Checksum</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0x4a68 [Correct]</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0722">
                <a:tc>
                  <a:txBody>
                    <a:bodyPr/>
                    <a:lstStyle/>
                    <a:p>
                      <a:r>
                        <a:rPr lang="en-US" altLang="zh-CN" sz="1200" b="1" dirty="0">
                          <a:solidFill>
                            <a:srgbClr val="C00000"/>
                          </a:solidFill>
                          <a:latin typeface="微软雅黑" panose="020B0503020204020204" pitchFamily="34" charset="-122"/>
                          <a:ea typeface="微软雅黑" panose="020B0503020204020204" pitchFamily="34" charset="-122"/>
                        </a:rPr>
                        <a:t>Cur Hop Limit</a:t>
                      </a:r>
                      <a:r>
                        <a:rPr lang="zh-CN" altLang="en-US" sz="1200" b="1" dirty="0">
                          <a:solidFill>
                            <a:srgbClr val="C00000"/>
                          </a:solidFill>
                          <a:latin typeface="微软雅黑" panose="020B0503020204020204" pitchFamily="34" charset="-122"/>
                          <a:ea typeface="微软雅黑" panose="020B0503020204020204" pitchFamily="34" charset="-122"/>
                        </a:rPr>
                        <a:t>：</a:t>
                      </a:r>
                      <a:r>
                        <a:rPr lang="en-US" altLang="zh-CN" sz="1200" b="1" dirty="0">
                          <a:solidFill>
                            <a:srgbClr val="C00000"/>
                          </a:solidFill>
                          <a:latin typeface="微软雅黑" panose="020B0503020204020204" pitchFamily="34" charset="-122"/>
                          <a:ea typeface="微软雅黑" panose="020B0503020204020204" pitchFamily="34" charset="-122"/>
                        </a:rPr>
                        <a:t>64</a:t>
                      </a:r>
                      <a:endParaRPr lang="zh-CN" altLang="en-US" sz="1200" b="1" dirty="0">
                        <a:solidFill>
                          <a:srgbClr val="C00000"/>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0722">
                <a:tc>
                  <a:txBody>
                    <a:bodyPr/>
                    <a:lstStyle/>
                    <a:p>
                      <a:r>
                        <a:rPr lang="en-US" altLang="zh-CN" sz="1200">
                          <a:latin typeface="微软雅黑" panose="020B0503020204020204" pitchFamily="34" charset="-122"/>
                          <a:ea typeface="微软雅黑" panose="020B0503020204020204" pitchFamily="34" charset="-122"/>
                        </a:rPr>
                        <a:t>Flags</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0x00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0722">
                <a:tc>
                  <a:txBody>
                    <a:bodyPr/>
                    <a:lstStyle/>
                    <a:p>
                      <a:r>
                        <a:rPr lang="en-US" altLang="zh-CN" sz="1200" b="1" dirty="0">
                          <a:solidFill>
                            <a:srgbClr val="C00000"/>
                          </a:solidFill>
                          <a:latin typeface="微软雅黑" panose="020B0503020204020204" pitchFamily="34" charset="-122"/>
                          <a:ea typeface="微软雅黑" panose="020B0503020204020204" pitchFamily="34" charset="-122"/>
                        </a:rPr>
                        <a:t>     0 . . .  . . . .  = Managed address configuration</a:t>
                      </a:r>
                      <a:endParaRPr lang="zh-CN" altLang="en-US" sz="1200" b="1" dirty="0">
                        <a:solidFill>
                          <a:srgbClr val="C00000"/>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0722">
                <a:tc>
                  <a:txBody>
                    <a:bodyPr/>
                    <a:lstStyle/>
                    <a:p>
                      <a:r>
                        <a:rPr lang="en-US" altLang="zh-CN" sz="1200" b="1" kern="1200" dirty="0">
                          <a:solidFill>
                            <a:srgbClr val="C00000"/>
                          </a:solidFill>
                          <a:latin typeface="微软雅黑" panose="020B0503020204020204" pitchFamily="34" charset="-122"/>
                          <a:ea typeface="微软雅黑" panose="020B0503020204020204" pitchFamily="34" charset="-122"/>
                          <a:cs typeface="+mn-cs"/>
                        </a:rPr>
                        <a:t>     </a:t>
                      </a:r>
                      <a:r>
                        <a:rPr lang="en-US" altLang="zh-CN" sz="1200" b="1" dirty="0">
                          <a:latin typeface="微软雅黑" panose="020B0503020204020204" pitchFamily="34" charset="-122"/>
                          <a:ea typeface="微软雅黑" panose="020B0503020204020204" pitchFamily="34" charset="-122"/>
                        </a:rPr>
                        <a:t>. </a:t>
                      </a:r>
                      <a:r>
                        <a:rPr lang="en-US" altLang="zh-CN" sz="1200" b="0" dirty="0">
                          <a:latin typeface="微软雅黑" panose="020B0503020204020204" pitchFamily="34" charset="-122"/>
                          <a:ea typeface="微软雅黑" panose="020B0503020204020204" pitchFamily="34" charset="-122"/>
                        </a:rPr>
                        <a:t>0</a:t>
                      </a:r>
                      <a:r>
                        <a:rPr lang="en-US" altLang="zh-CN" sz="1200" b="1" dirty="0">
                          <a:latin typeface="微软雅黑" panose="020B0503020204020204" pitchFamily="34" charset="-122"/>
                          <a:ea typeface="微软雅黑" panose="020B0503020204020204" pitchFamily="34" charset="-122"/>
                        </a:rPr>
                        <a:t> . .  . . . .  </a:t>
                      </a:r>
                      <a:r>
                        <a:rPr lang="en-US" altLang="zh-CN" sz="1200" b="0" dirty="0">
                          <a:latin typeface="微软雅黑" panose="020B0503020204020204" pitchFamily="34" charset="-122"/>
                          <a:ea typeface="微软雅黑" panose="020B0503020204020204" pitchFamily="34" charset="-122"/>
                        </a:rPr>
                        <a:t>= Other Configuration</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0722">
                <a:tc>
                  <a:txBody>
                    <a:bodyPr/>
                    <a:lstStyle/>
                    <a:p>
                      <a:r>
                        <a:rPr lang="en-US" altLang="zh-CN" sz="1200" b="1" dirty="0">
                          <a:latin typeface="微软雅黑" panose="020B0503020204020204" pitchFamily="34" charset="-122"/>
                          <a:ea typeface="微软雅黑" panose="020B0503020204020204" pitchFamily="34" charset="-122"/>
                        </a:rPr>
                        <a:t>     . . </a:t>
                      </a:r>
                      <a:r>
                        <a:rPr lang="en-US" altLang="zh-CN" sz="1200" b="0" dirty="0">
                          <a:latin typeface="微软雅黑" panose="020B0503020204020204" pitchFamily="34" charset="-122"/>
                          <a:ea typeface="微软雅黑" panose="020B0503020204020204" pitchFamily="34" charset="-122"/>
                        </a:rPr>
                        <a:t>0</a:t>
                      </a:r>
                      <a:r>
                        <a:rPr lang="en-US" altLang="zh-CN" sz="1200" b="1" dirty="0">
                          <a:latin typeface="微软雅黑" panose="020B0503020204020204" pitchFamily="34" charset="-122"/>
                          <a:ea typeface="微软雅黑" panose="020B0503020204020204" pitchFamily="34" charset="-122"/>
                        </a:rPr>
                        <a:t> .  . . . .  </a:t>
                      </a:r>
                      <a:r>
                        <a:rPr lang="en-US" altLang="zh-CN" sz="1200" b="0" dirty="0">
                          <a:latin typeface="微软雅黑" panose="020B0503020204020204" pitchFamily="34" charset="-122"/>
                          <a:ea typeface="微软雅黑" panose="020B0503020204020204" pitchFamily="34" charset="-122"/>
                        </a:rPr>
                        <a:t>= Home Agent</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00722">
                <a:tc>
                  <a:txBody>
                    <a:bodyPr/>
                    <a:lstStyle/>
                    <a:p>
                      <a:r>
                        <a:rPr lang="en-US" altLang="zh-CN" sz="1200" b="1" dirty="0">
                          <a:latin typeface="微软雅黑" panose="020B0503020204020204" pitchFamily="34" charset="-122"/>
                          <a:ea typeface="微软雅黑" panose="020B0503020204020204" pitchFamily="34" charset="-122"/>
                        </a:rPr>
                        <a:t>     . . . </a:t>
                      </a:r>
                      <a:r>
                        <a:rPr lang="en-US" altLang="zh-CN" sz="1200" b="0" dirty="0">
                          <a:latin typeface="微软雅黑" panose="020B0503020204020204" pitchFamily="34" charset="-122"/>
                          <a:ea typeface="微软雅黑" panose="020B0503020204020204" pitchFamily="34" charset="-122"/>
                        </a:rPr>
                        <a:t>00</a:t>
                      </a:r>
                      <a:r>
                        <a:rPr lang="en-US" altLang="zh-CN" sz="1200" b="1" dirty="0">
                          <a:latin typeface="微软雅黑" panose="020B0503020204020204" pitchFamily="34" charset="-122"/>
                          <a:ea typeface="微软雅黑" panose="020B0503020204020204" pitchFamily="34" charset="-122"/>
                        </a:rPr>
                        <a:t>  . . . .  </a:t>
                      </a:r>
                      <a:r>
                        <a:rPr lang="en-US" altLang="zh-CN" sz="1200" b="0" dirty="0">
                          <a:latin typeface="微软雅黑" panose="020B0503020204020204" pitchFamily="34" charset="-122"/>
                          <a:ea typeface="微软雅黑" panose="020B0503020204020204" pitchFamily="34" charset="-122"/>
                        </a:rPr>
                        <a:t>= Router Preference: Medium</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00722">
                <a:tc>
                  <a:txBody>
                    <a:bodyPr/>
                    <a:lstStyle/>
                    <a:p>
                      <a:r>
                        <a:rPr lang="en-US" altLang="zh-CN" sz="1200" b="1" dirty="0">
                          <a:latin typeface="微软雅黑" panose="020B0503020204020204" pitchFamily="34" charset="-122"/>
                          <a:ea typeface="微软雅黑" panose="020B0503020204020204" pitchFamily="34" charset="-122"/>
                        </a:rPr>
                        <a:t>     . . . .  .</a:t>
                      </a:r>
                      <a:r>
                        <a:rPr lang="en-US" altLang="zh-CN" sz="1200" b="1" baseline="0" dirty="0">
                          <a:latin typeface="微软雅黑" panose="020B0503020204020204" pitchFamily="34" charset="-122"/>
                          <a:ea typeface="微软雅黑" panose="020B0503020204020204" pitchFamily="34" charset="-122"/>
                        </a:rPr>
                        <a:t> </a:t>
                      </a:r>
                      <a:r>
                        <a:rPr lang="en-US" altLang="zh-CN" sz="1200" b="0" baseline="0" dirty="0">
                          <a:latin typeface="微软雅黑" panose="020B0503020204020204" pitchFamily="34" charset="-122"/>
                          <a:ea typeface="微软雅黑" panose="020B0503020204020204" pitchFamily="34" charset="-122"/>
                        </a:rPr>
                        <a:t>0</a:t>
                      </a:r>
                      <a:r>
                        <a:rPr lang="en-US" altLang="zh-CN" sz="1200" b="1" baseline="0" dirty="0">
                          <a:latin typeface="微软雅黑" panose="020B0503020204020204" pitchFamily="34" charset="-122"/>
                          <a:ea typeface="微软雅黑" panose="020B0503020204020204" pitchFamily="34" charset="-122"/>
                        </a:rPr>
                        <a:t> . .  </a:t>
                      </a:r>
                      <a:r>
                        <a:rPr lang="en-US" altLang="zh-CN" sz="1200" b="0" baseline="0" dirty="0">
                          <a:latin typeface="微软雅黑" panose="020B0503020204020204" pitchFamily="34" charset="-122"/>
                          <a:ea typeface="微软雅黑" panose="020B0503020204020204" pitchFamily="34" charset="-122"/>
                        </a:rPr>
                        <a:t>= Proxy</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00722">
                <a:tc>
                  <a:txBody>
                    <a:bodyPr/>
                    <a:lstStyle/>
                    <a:p>
                      <a:r>
                        <a:rPr lang="en-US" altLang="zh-CN" sz="1200" dirty="0">
                          <a:latin typeface="微软雅黑" panose="020B0503020204020204" pitchFamily="34" charset="-122"/>
                          <a:ea typeface="微软雅黑" panose="020B0503020204020204" pitchFamily="34" charset="-122"/>
                        </a:rPr>
                        <a:t>Router Lifetime</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1800</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300722">
                <a:tc>
                  <a:txBody>
                    <a:bodyPr/>
                    <a:lstStyle/>
                    <a:p>
                      <a:r>
                        <a:rPr lang="en-US" altLang="zh-CN" sz="1200" dirty="0">
                          <a:latin typeface="微软雅黑" panose="020B0503020204020204" pitchFamily="34" charset="-122"/>
                          <a:ea typeface="微软雅黑" panose="020B0503020204020204" pitchFamily="34" charset="-122"/>
                        </a:rPr>
                        <a:t>Reachable time </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300722">
                <a:tc>
                  <a:txBody>
                    <a:bodyPr/>
                    <a:lstStyle/>
                    <a:p>
                      <a:r>
                        <a:rPr lang="en-US" altLang="zh-CN" sz="1200" dirty="0" err="1">
                          <a:latin typeface="微软雅黑" panose="020B0503020204020204" pitchFamily="34" charset="-122"/>
                          <a:ea typeface="微软雅黑" panose="020B0503020204020204" pitchFamily="34" charset="-122"/>
                        </a:rPr>
                        <a:t>Retrans</a:t>
                      </a:r>
                      <a:r>
                        <a:rPr lang="en-US" altLang="zh-CN" sz="1200" baseline="0" dirty="0">
                          <a:latin typeface="微软雅黑" panose="020B0503020204020204" pitchFamily="34" charset="-122"/>
                          <a:ea typeface="微软雅黑" panose="020B0503020204020204" pitchFamily="34" charset="-122"/>
                        </a:rPr>
                        <a:t> timer</a:t>
                      </a:r>
                      <a:r>
                        <a:rPr lang="zh-CN" altLang="en-US" sz="1200" baseline="0" dirty="0">
                          <a:latin typeface="微软雅黑" panose="020B0503020204020204" pitchFamily="34" charset="-122"/>
                          <a:ea typeface="微软雅黑" panose="020B0503020204020204" pitchFamily="34" charset="-122"/>
                        </a:rPr>
                        <a:t>：</a:t>
                      </a:r>
                      <a:r>
                        <a:rPr lang="en-US" altLang="zh-CN" sz="1200" baseline="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300722">
                <a:tc>
                  <a:txBody>
                    <a:bodyPr/>
                    <a:lstStyle/>
                    <a:p>
                      <a:r>
                        <a:rPr lang="en-US" altLang="zh-CN" sz="1200">
                          <a:latin typeface="微软雅黑" panose="020B0503020204020204" pitchFamily="34" charset="-122"/>
                          <a:ea typeface="微软雅黑" panose="020B0503020204020204" pitchFamily="34" charset="-122"/>
                        </a:rPr>
                        <a:t>ICMPv6 Option </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Source Link-layer address</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3007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MTU</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3007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Prefix information</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grpSp>
        <p:nvGrpSpPr>
          <p:cNvPr id="15" name="Group 14"/>
          <p:cNvGrpSpPr>
            <a:grpSpLocks noChangeAspect="1"/>
          </p:cNvGrpSpPr>
          <p:nvPr/>
        </p:nvGrpSpPr>
        <p:grpSpPr>
          <a:xfrm>
            <a:off x="2050408" y="2883416"/>
            <a:ext cx="108202" cy="108202"/>
            <a:chOff x="3491880" y="4399369"/>
            <a:chExt cx="288032" cy="288032"/>
          </a:xfrm>
        </p:grpSpPr>
        <p:sp>
          <p:nvSpPr>
            <p:cNvPr id="9" name="Rectangle 8"/>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11" name="Straight Connector 10"/>
            <p:cNvCxnSpPr>
              <a:stCxn id="9" idx="1"/>
              <a:endCxn id="9"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17" name="Group 16"/>
          <p:cNvGrpSpPr>
            <a:grpSpLocks noChangeAspect="1"/>
          </p:cNvGrpSpPr>
          <p:nvPr/>
        </p:nvGrpSpPr>
        <p:grpSpPr>
          <a:xfrm>
            <a:off x="2050408" y="5544466"/>
            <a:ext cx="108202" cy="108202"/>
            <a:chOff x="3491880" y="4399369"/>
            <a:chExt cx="288032" cy="288032"/>
          </a:xfrm>
        </p:grpSpPr>
        <p:sp>
          <p:nvSpPr>
            <p:cNvPr id="18" name="Rectangle 17"/>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19" name="Straight Connector 18"/>
            <p:cNvCxnSpPr>
              <a:stCxn id="18" idx="1"/>
              <a:endCxn id="18"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a:stCxn id="18" idx="2"/>
              <a:endCxn id="18"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1" name="Group 20"/>
          <p:cNvGrpSpPr>
            <a:grpSpLocks noChangeAspect="1"/>
          </p:cNvGrpSpPr>
          <p:nvPr/>
        </p:nvGrpSpPr>
        <p:grpSpPr>
          <a:xfrm>
            <a:off x="2050408" y="5818786"/>
            <a:ext cx="108202" cy="108202"/>
            <a:chOff x="3491880" y="4399369"/>
            <a:chExt cx="288032" cy="288032"/>
          </a:xfrm>
        </p:grpSpPr>
        <p:sp>
          <p:nvSpPr>
            <p:cNvPr id="22" name="Rectangle 21"/>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23" name="Straight Connector 22"/>
            <p:cNvCxnSpPr>
              <a:stCxn id="22" idx="1"/>
              <a:endCxn id="22"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p:cNvCxnSpPr>
              <a:stCxn id="22" idx="2"/>
              <a:endCxn id="22"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6" name="Group 25"/>
          <p:cNvGrpSpPr>
            <a:grpSpLocks noChangeAspect="1"/>
          </p:cNvGrpSpPr>
          <p:nvPr/>
        </p:nvGrpSpPr>
        <p:grpSpPr>
          <a:xfrm>
            <a:off x="2050408" y="6093106"/>
            <a:ext cx="108202" cy="108202"/>
            <a:chOff x="3491880" y="4399369"/>
            <a:chExt cx="288032" cy="288032"/>
          </a:xfrm>
        </p:grpSpPr>
        <p:sp>
          <p:nvSpPr>
            <p:cNvPr id="27" name="Rectangle 26"/>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28" name="Straight Connector 27"/>
            <p:cNvCxnSpPr>
              <a:stCxn id="27" idx="1"/>
              <a:endCxn id="27"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9" name="Straight Connector 28"/>
            <p:cNvCxnSpPr>
              <a:stCxn id="27" idx="2"/>
              <a:endCxn id="27"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0" name="Rectangle 29"/>
          <p:cNvSpPr/>
          <p:nvPr/>
        </p:nvSpPr>
        <p:spPr>
          <a:xfrm>
            <a:off x="6827428" y="3068960"/>
            <a:ext cx="4011408" cy="2067233"/>
          </a:xfrm>
          <a:prstGeom prst="rect">
            <a:avLst/>
          </a:prstGeom>
          <a:solidFill>
            <a:srgbClr val="FFFFCC"/>
          </a:solidFill>
          <a:ln w="28575">
            <a:solidFill>
              <a:srgbClr val="C00000"/>
            </a:solidFill>
          </a:ln>
        </p:spPr>
        <p:txBody>
          <a:bodyPr wrap="square">
            <a:spAutoFit/>
          </a:bodyPr>
          <a:lstStyle/>
          <a:p>
            <a:pPr>
              <a:lnSpc>
                <a:spcPts val="2200"/>
              </a:lnSpc>
            </a:pPr>
            <a:r>
              <a:rPr lang="en-US" altLang="zh-CN" sz="1400" dirty="0">
                <a:latin typeface="微软雅黑" panose="020B0503020204020204" pitchFamily="34" charset="-122"/>
                <a:ea typeface="微软雅黑" panose="020B0503020204020204" pitchFamily="34" charset="-122"/>
              </a:rPr>
              <a:t>M</a:t>
            </a:r>
            <a:r>
              <a:rPr lang="zh-CN" altLang="en-US" sz="1400" dirty="0">
                <a:latin typeface="微软雅黑" panose="020B0503020204020204" pitchFamily="34" charset="-122"/>
                <a:ea typeface="微软雅黑" panose="020B0503020204020204" pitchFamily="34" charset="-122"/>
              </a:rPr>
              <a:t>位默认为</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，为</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时，收到该</a:t>
            </a:r>
            <a:r>
              <a:rPr lang="en-US" altLang="zh-CN" sz="1400" dirty="0">
                <a:latin typeface="微软雅黑" panose="020B0503020204020204" pitchFamily="34" charset="-122"/>
                <a:ea typeface="微软雅黑" panose="020B0503020204020204" pitchFamily="34" charset="-122"/>
              </a:rPr>
              <a:t>RA</a:t>
            </a:r>
            <a:r>
              <a:rPr lang="zh-CN" altLang="en-US" sz="1400" dirty="0">
                <a:latin typeface="微软雅黑" panose="020B0503020204020204" pitchFamily="34" charset="-122"/>
                <a:ea typeface="微软雅黑" panose="020B0503020204020204" pitchFamily="34" charset="-122"/>
              </a:rPr>
              <a:t>的主机使用</a:t>
            </a:r>
            <a:r>
              <a:rPr lang="en-US" altLang="zh-CN" sz="1400" dirty="0">
                <a:latin typeface="微软雅黑" panose="020B0503020204020204" pitchFamily="34" charset="-122"/>
                <a:ea typeface="微软雅黑" panose="020B0503020204020204" pitchFamily="34" charset="-122"/>
              </a:rPr>
              <a:t>RA</a:t>
            </a:r>
            <a:r>
              <a:rPr lang="zh-CN" altLang="en-US" sz="1400" dirty="0">
                <a:latin typeface="微软雅黑" panose="020B0503020204020204" pitchFamily="34" charset="-122"/>
                <a:ea typeface="微软雅黑" panose="020B0503020204020204" pitchFamily="34" charset="-122"/>
              </a:rPr>
              <a:t>中包含的</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前缀用于无状态地址自动配置。</a:t>
            </a:r>
            <a:endParaRPr lang="en-US" altLang="zh-CN" sz="1400" dirty="0">
              <a:latin typeface="微软雅黑" panose="020B0503020204020204" pitchFamily="34" charset="-122"/>
              <a:ea typeface="微软雅黑" panose="020B0503020204020204" pitchFamily="34" charset="-122"/>
            </a:endParaRPr>
          </a:p>
          <a:p>
            <a:pPr>
              <a:lnSpc>
                <a:spcPts val="2200"/>
              </a:lnSpc>
            </a:pPr>
            <a:endParaRPr lang="en-US" altLang="zh-CN" sz="1400" dirty="0">
              <a:latin typeface="微软雅黑" panose="020B0503020204020204" pitchFamily="34" charset="-122"/>
              <a:ea typeface="微软雅黑" panose="020B0503020204020204" pitchFamily="34" charset="-122"/>
            </a:endParaRPr>
          </a:p>
          <a:p>
            <a:pPr>
              <a:lnSpc>
                <a:spcPts val="2200"/>
              </a:lnSpc>
            </a:pPr>
            <a:r>
              <a:rPr lang="zh-CN" altLang="en-US" sz="1400" dirty="0">
                <a:latin typeface="微软雅黑" panose="020B0503020204020204" pitchFamily="34" charset="-122"/>
                <a:ea typeface="微软雅黑" panose="020B0503020204020204" pitchFamily="34" charset="-122"/>
              </a:rPr>
              <a:t>使用如下命令，可将该值设置为</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ts val="2200"/>
              </a:lnSpc>
            </a:pPr>
            <a:r>
              <a:rPr lang="en-US" altLang="zh-CN" sz="1400" dirty="0">
                <a:latin typeface="微软雅黑" panose="020B0503020204020204" pitchFamily="34" charset="-122"/>
                <a:ea typeface="微软雅黑" panose="020B0503020204020204" pitchFamily="34" charset="-122"/>
              </a:rPr>
              <a:t>ipv6 </a:t>
            </a:r>
            <a:r>
              <a:rPr lang="en-US" altLang="zh-CN" sz="1400" dirty="0" err="1">
                <a:latin typeface="微软雅黑" panose="020B0503020204020204" pitchFamily="34" charset="-122"/>
                <a:ea typeface="微软雅黑" panose="020B0503020204020204" pitchFamily="34" charset="-122"/>
              </a:rPr>
              <a:t>nd</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autoconfig</a:t>
            </a:r>
            <a:r>
              <a:rPr lang="en-US" altLang="zh-CN" sz="1400" dirty="0">
                <a:latin typeface="微软雅黑" panose="020B0503020204020204" pitchFamily="34" charset="-122"/>
                <a:ea typeface="微软雅黑" panose="020B0503020204020204" pitchFamily="34" charset="-122"/>
              </a:rPr>
              <a:t> managed-address-flag </a:t>
            </a:r>
          </a:p>
          <a:p>
            <a:pPr>
              <a:lnSpc>
                <a:spcPts val="2200"/>
              </a:lnSpc>
            </a:pPr>
            <a:r>
              <a:rPr lang="zh-CN" altLang="en-US" sz="1400" dirty="0">
                <a:latin typeface="微软雅黑" panose="020B0503020204020204" pitchFamily="34" charset="-122"/>
                <a:ea typeface="微软雅黑" panose="020B0503020204020204" pitchFamily="34" charset="-122"/>
              </a:rPr>
              <a:t>当该值为</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时，收到该</a:t>
            </a:r>
            <a:r>
              <a:rPr lang="en-US" altLang="zh-CN" sz="1400" dirty="0">
                <a:latin typeface="微软雅黑" panose="020B0503020204020204" pitchFamily="34" charset="-122"/>
                <a:ea typeface="微软雅黑" panose="020B0503020204020204" pitchFamily="34" charset="-122"/>
              </a:rPr>
              <a:t>RA</a:t>
            </a:r>
            <a:r>
              <a:rPr lang="zh-CN" altLang="en-US" sz="1400" dirty="0">
                <a:latin typeface="微软雅黑" panose="020B0503020204020204" pitchFamily="34" charset="-122"/>
                <a:ea typeface="微软雅黑" panose="020B0503020204020204" pitchFamily="34" charset="-122"/>
              </a:rPr>
              <a:t>的主机将采用有状态自动配置，也就是</a:t>
            </a:r>
            <a:r>
              <a:rPr lang="en-US" altLang="zh-CN" sz="1400" dirty="0">
                <a:latin typeface="微软雅黑" panose="020B0503020204020204" pitchFamily="34" charset="-122"/>
                <a:ea typeface="微软雅黑" panose="020B0503020204020204" pitchFamily="34" charset="-122"/>
              </a:rPr>
              <a:t>DHCPv6</a:t>
            </a:r>
            <a:r>
              <a:rPr lang="zh-CN" altLang="en-US" sz="1400" dirty="0">
                <a:latin typeface="微软雅黑" panose="020B0503020204020204" pitchFamily="34" charset="-122"/>
                <a:ea typeface="微软雅黑" panose="020B0503020204020204" pitchFamily="34" charset="-122"/>
              </a:rPr>
              <a:t>的方式来获取</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a:t>
            </a:r>
          </a:p>
        </p:txBody>
      </p:sp>
      <p:cxnSp>
        <p:nvCxnSpPr>
          <p:cNvPr id="31" name="Straight Arrow Connector 30"/>
          <p:cNvCxnSpPr/>
          <p:nvPr/>
        </p:nvCxnSpPr>
        <p:spPr bwMode="auto">
          <a:xfrm flipH="1">
            <a:off x="6023992" y="3229513"/>
            <a:ext cx="792088"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
        <p:nvSpPr>
          <p:cNvPr id="25" name="Rectangle 29">
            <a:extLst>
              <a:ext uri="{FF2B5EF4-FFF2-40B4-BE49-F238E27FC236}">
                <a16:creationId xmlns:a16="http://schemas.microsoft.com/office/drawing/2014/main" id="{EA79C04D-A8A9-4A08-A701-919024B4BCA9}"/>
              </a:ext>
            </a:extLst>
          </p:cNvPr>
          <p:cNvSpPr/>
          <p:nvPr/>
        </p:nvSpPr>
        <p:spPr>
          <a:xfrm>
            <a:off x="6816080" y="1944697"/>
            <a:ext cx="4011408" cy="938719"/>
          </a:xfrm>
          <a:prstGeom prst="rect">
            <a:avLst/>
          </a:prstGeom>
          <a:solidFill>
            <a:srgbClr val="FFFFCC"/>
          </a:solidFill>
          <a:ln w="28575">
            <a:solidFill>
              <a:srgbClr val="C00000"/>
            </a:solidFill>
          </a:ln>
        </p:spPr>
        <p:txBody>
          <a:bodyPr wrap="square">
            <a:spAutoFit/>
          </a:bodyPr>
          <a:lstStyle/>
          <a:p>
            <a:pPr>
              <a:lnSpc>
                <a:spcPts val="2200"/>
              </a:lnSpc>
            </a:pPr>
            <a:r>
              <a:rPr lang="zh-CN" altLang="en-US" sz="1400" dirty="0">
                <a:latin typeface="微软雅黑" panose="020B0503020204020204" pitchFamily="34" charset="-122"/>
                <a:ea typeface="微软雅黑" panose="020B0503020204020204" pitchFamily="34" charset="-122"/>
              </a:rPr>
              <a:t>该字段用于帮助主机完成跳数限制。当</a:t>
            </a:r>
            <a:r>
              <a:rPr lang="en-US" altLang="zh-CN" sz="1400" dirty="0">
                <a:latin typeface="微软雅黑" panose="020B0503020204020204" pitchFamily="34" charset="-122"/>
                <a:ea typeface="微软雅黑" panose="020B0503020204020204" pitchFamily="34" charset="-122"/>
              </a:rPr>
              <a:t>PC</a:t>
            </a:r>
            <a:r>
              <a:rPr lang="zh-CN" altLang="en-US" sz="1400" dirty="0">
                <a:latin typeface="微软雅黑" panose="020B0503020204020204" pitchFamily="34" charset="-122"/>
                <a:ea typeface="微软雅黑" panose="020B0503020204020204" pitchFamily="34" charset="-122"/>
              </a:rPr>
              <a:t>使用该</a:t>
            </a:r>
            <a:r>
              <a:rPr lang="en-US" altLang="zh-CN" sz="1400" dirty="0">
                <a:latin typeface="微软雅黑" panose="020B0503020204020204" pitchFamily="34" charset="-122"/>
                <a:ea typeface="微软雅黑" panose="020B0503020204020204" pitchFamily="34" charset="-122"/>
              </a:rPr>
              <a:t>RA</a:t>
            </a:r>
            <a:r>
              <a:rPr lang="zh-CN" altLang="en-US" sz="1400" dirty="0">
                <a:latin typeface="微软雅黑" panose="020B0503020204020204" pitchFamily="34" charset="-122"/>
                <a:ea typeface="微软雅黑" panose="020B0503020204020204" pitchFamily="34" charset="-122"/>
              </a:rPr>
              <a:t>通告的前缀构建</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地址后，该</a:t>
            </a:r>
            <a:r>
              <a:rPr lang="en-US" altLang="zh-CN" sz="1400" dirty="0">
                <a:latin typeface="微软雅黑" panose="020B0503020204020204" pitchFamily="34" charset="-122"/>
                <a:ea typeface="微软雅黑" panose="020B0503020204020204" pitchFamily="34" charset="-122"/>
              </a:rPr>
              <a:t>PC</a:t>
            </a:r>
            <a:r>
              <a:rPr lang="zh-CN" altLang="en-US" sz="1400" dirty="0">
                <a:latin typeface="微软雅黑" panose="020B0503020204020204" pitchFamily="34" charset="-122"/>
                <a:ea typeface="微软雅黑" panose="020B0503020204020204" pitchFamily="34" charset="-122"/>
              </a:rPr>
              <a:t>发送的</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报文的跳数限制被设置为该值（</a:t>
            </a:r>
            <a:r>
              <a:rPr lang="en-US" altLang="zh-CN" sz="1400" dirty="0">
                <a:latin typeface="微软雅黑" panose="020B0503020204020204" pitchFamily="34" charset="-122"/>
                <a:ea typeface="微软雅黑" panose="020B0503020204020204" pitchFamily="34" charset="-122"/>
              </a:rPr>
              <a:t>64</a:t>
            </a:r>
            <a:r>
              <a:rPr lang="zh-CN" altLang="en-US" sz="1400" dirty="0">
                <a:latin typeface="微软雅黑" panose="020B0503020204020204" pitchFamily="34" charset="-122"/>
                <a:ea typeface="微软雅黑" panose="020B0503020204020204" pitchFamily="34" charset="-122"/>
              </a:rPr>
              <a:t>）。</a:t>
            </a:r>
          </a:p>
        </p:txBody>
      </p:sp>
      <p:cxnSp>
        <p:nvCxnSpPr>
          <p:cNvPr id="32" name="Straight Arrow Connector 30">
            <a:extLst>
              <a:ext uri="{FF2B5EF4-FFF2-40B4-BE49-F238E27FC236}">
                <a16:creationId xmlns:a16="http://schemas.microsoft.com/office/drawing/2014/main" id="{E856DD4B-8DC9-4D07-B2FA-873D883D7BDF}"/>
              </a:ext>
            </a:extLst>
          </p:cNvPr>
          <p:cNvCxnSpPr/>
          <p:nvPr/>
        </p:nvCxnSpPr>
        <p:spPr bwMode="auto">
          <a:xfrm flipH="1">
            <a:off x="4115780" y="2636912"/>
            <a:ext cx="2700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Tree>
    <p:extLst>
      <p:ext uri="{BB962C8B-B14F-4D97-AF65-F5344CB8AC3E}">
        <p14:creationId xmlns:p14="http://schemas.microsoft.com/office/powerpoint/2010/main" val="254567846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ICMPv6</a:t>
            </a:r>
            <a:r>
              <a:rPr lang="zh-CN" altLang="en-US" dirty="0"/>
              <a:t> </a:t>
            </a:r>
            <a:r>
              <a:rPr lang="en-US" altLang="zh-CN" dirty="0"/>
              <a:t>RA</a:t>
            </a:r>
            <a:r>
              <a:rPr lang="zh-CN" altLang="en-US" dirty="0"/>
              <a:t>消息中的</a:t>
            </a:r>
            <a:r>
              <a:rPr lang="en-US" altLang="zh-CN" dirty="0"/>
              <a:t>Flags</a:t>
            </a:r>
            <a:r>
              <a:rPr lang="zh-CN" altLang="en-US" dirty="0"/>
              <a:t>字段 </a:t>
            </a:r>
            <a:r>
              <a:rPr lang="en-US" altLang="zh-CN" dirty="0"/>
              <a:t>(2)</a:t>
            </a:r>
            <a:endParaRPr lang="zh-CN" altLang="en-US" dirty="0"/>
          </a:p>
        </p:txBody>
      </p:sp>
      <p:graphicFrame>
        <p:nvGraphicFramePr>
          <p:cNvPr id="33" name="Table 7">
            <a:extLst>
              <a:ext uri="{FF2B5EF4-FFF2-40B4-BE49-F238E27FC236}">
                <a16:creationId xmlns:a16="http://schemas.microsoft.com/office/drawing/2014/main" id="{317BA4C5-85B9-4210-8439-55EDE44E5F06}"/>
              </a:ext>
            </a:extLst>
          </p:cNvPr>
          <p:cNvGraphicFramePr>
            <a:graphicFrameLocks noGrp="1"/>
          </p:cNvGraphicFramePr>
          <p:nvPr>
            <p:extLst>
              <p:ext uri="{D42A27DB-BD31-4B8C-83A1-F6EECF244321}">
                <p14:modId xmlns:p14="http://schemas.microsoft.com/office/powerpoint/2010/main" val="2897240867"/>
              </p:ext>
            </p:extLst>
          </p:nvPr>
        </p:nvGraphicFramePr>
        <p:xfrm>
          <a:off x="1955540" y="1252722"/>
          <a:ext cx="4140460" cy="5129036"/>
        </p:xfrm>
        <a:graphic>
          <a:graphicData uri="http://schemas.openxmlformats.org/drawingml/2006/table">
            <a:tbl>
              <a:tblPr firstRow="1" bandRow="1">
                <a:tableStyleId>{5940675A-B579-460E-94D1-54222C63F5DA}</a:tableStyleId>
              </a:tblPr>
              <a:tblGrid>
                <a:gridCol w="4140460">
                  <a:extLst>
                    <a:ext uri="{9D8B030D-6E8A-4147-A177-3AD203B41FA5}">
                      <a16:colId xmlns:a16="http://schemas.microsoft.com/office/drawing/2014/main" val="20000"/>
                    </a:ext>
                  </a:extLst>
                </a:gridCol>
              </a:tblGrid>
              <a:tr h="301708">
                <a:tc>
                  <a:txBody>
                    <a:bodyPr/>
                    <a:lstStyle/>
                    <a:p>
                      <a:r>
                        <a:rPr lang="en-US" altLang="zh-CN" sz="1200" dirty="0">
                          <a:latin typeface="微软雅黑" panose="020B0503020204020204" pitchFamily="34" charset="-122"/>
                          <a:ea typeface="微软雅黑" panose="020B0503020204020204" pitchFamily="34" charset="-122"/>
                        </a:rPr>
                        <a:t>Internet Control Message Protocol V6</a:t>
                      </a:r>
                      <a:endParaRPr lang="zh-CN" altLang="en-US" sz="12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01708">
                <a:tc>
                  <a:txBody>
                    <a:bodyPr/>
                    <a:lstStyle/>
                    <a:p>
                      <a:r>
                        <a:rPr lang="en-US" altLang="zh-CN" sz="1200">
                          <a:latin typeface="微软雅黑" panose="020B0503020204020204" pitchFamily="34" charset="-122"/>
                          <a:ea typeface="微软雅黑" panose="020B0503020204020204" pitchFamily="34" charset="-122"/>
                        </a:rPr>
                        <a:t>Type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134</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Router advertisement</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1708">
                <a:tc>
                  <a:txBody>
                    <a:bodyPr/>
                    <a:lstStyle/>
                    <a:p>
                      <a:r>
                        <a:rPr lang="en-US" altLang="zh-CN" sz="1200" dirty="0">
                          <a:latin typeface="微软雅黑" panose="020B0503020204020204" pitchFamily="34" charset="-122"/>
                          <a:ea typeface="微软雅黑" panose="020B0503020204020204" pitchFamily="34" charset="-122"/>
                        </a:rPr>
                        <a:t>Code</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0</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1708">
                <a:tc>
                  <a:txBody>
                    <a:bodyPr/>
                    <a:lstStyle/>
                    <a:p>
                      <a:r>
                        <a:rPr lang="en-US" altLang="zh-CN" sz="1200" dirty="0">
                          <a:latin typeface="微软雅黑" panose="020B0503020204020204" pitchFamily="34" charset="-122"/>
                          <a:ea typeface="微软雅黑" panose="020B0503020204020204" pitchFamily="34" charset="-122"/>
                        </a:rPr>
                        <a:t>Checksum</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0x4a68 [Correct]</a:t>
                      </a:r>
                      <a:endParaRPr lang="zh-CN" altLang="en-US" sz="120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1708">
                <a:tc>
                  <a:txBody>
                    <a:bodyPr/>
                    <a:lstStyle/>
                    <a:p>
                      <a:r>
                        <a:rPr lang="en-US" altLang="zh-CN" sz="1200" b="0" dirty="0">
                          <a:solidFill>
                            <a:schemeClr val="tx1"/>
                          </a:solidFill>
                          <a:latin typeface="微软雅黑" panose="020B0503020204020204" pitchFamily="34" charset="-122"/>
                          <a:ea typeface="微软雅黑" panose="020B0503020204020204" pitchFamily="34" charset="-122"/>
                        </a:rPr>
                        <a:t>Cur Hop Limit</a:t>
                      </a:r>
                      <a:r>
                        <a:rPr lang="zh-CN" altLang="en-US" sz="1200" b="0" dirty="0">
                          <a:solidFill>
                            <a:schemeClr val="tx1"/>
                          </a:solidFill>
                          <a:latin typeface="微软雅黑" panose="020B0503020204020204" pitchFamily="34" charset="-122"/>
                          <a:ea typeface="微软雅黑" panose="020B0503020204020204" pitchFamily="34" charset="-122"/>
                        </a:rPr>
                        <a:t>：</a:t>
                      </a:r>
                      <a:r>
                        <a:rPr lang="en-US" altLang="zh-CN" sz="1200" b="0" dirty="0">
                          <a:solidFill>
                            <a:schemeClr val="tx1"/>
                          </a:solidFill>
                          <a:latin typeface="微软雅黑" panose="020B0503020204020204" pitchFamily="34" charset="-122"/>
                          <a:ea typeface="微软雅黑" panose="020B0503020204020204" pitchFamily="34" charset="-122"/>
                        </a:rPr>
                        <a:t>64</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1708">
                <a:tc>
                  <a:txBody>
                    <a:bodyPr/>
                    <a:lstStyle/>
                    <a:p>
                      <a:r>
                        <a:rPr lang="en-US" altLang="zh-CN" sz="1200">
                          <a:latin typeface="微软雅黑" panose="020B0503020204020204" pitchFamily="34" charset="-122"/>
                          <a:ea typeface="微软雅黑" panose="020B0503020204020204" pitchFamily="34" charset="-122"/>
                        </a:rPr>
                        <a:t>Flags</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0x00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1708">
                <a:tc>
                  <a:txBody>
                    <a:bodyPr/>
                    <a:lstStyle/>
                    <a:p>
                      <a:r>
                        <a:rPr lang="en-US" altLang="zh-CN" sz="1200" b="1" dirty="0">
                          <a:solidFill>
                            <a:srgbClr val="C00000"/>
                          </a:solidFill>
                          <a:latin typeface="微软雅黑" panose="020B0503020204020204" pitchFamily="34" charset="-122"/>
                          <a:ea typeface="微软雅黑" panose="020B0503020204020204" pitchFamily="34" charset="-122"/>
                        </a:rPr>
                        <a:t>     </a:t>
                      </a:r>
                      <a:r>
                        <a:rPr lang="en-US" altLang="zh-CN" sz="1200" b="0" dirty="0">
                          <a:solidFill>
                            <a:schemeClr val="tx1"/>
                          </a:solidFill>
                          <a:latin typeface="微软雅黑" panose="020B0503020204020204" pitchFamily="34" charset="-122"/>
                          <a:ea typeface="微软雅黑" panose="020B0503020204020204" pitchFamily="34" charset="-122"/>
                        </a:rPr>
                        <a:t>0 . . .  . . . .  = Managed address configuration</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1708">
                <a:tc>
                  <a:txBody>
                    <a:bodyPr/>
                    <a:lstStyle/>
                    <a:p>
                      <a:r>
                        <a:rPr lang="en-US" altLang="zh-CN" sz="1200" b="1" kern="1200" dirty="0">
                          <a:solidFill>
                            <a:srgbClr val="C00000"/>
                          </a:solidFill>
                          <a:latin typeface="微软雅黑" panose="020B0503020204020204" pitchFamily="34" charset="-122"/>
                          <a:ea typeface="微软雅黑" panose="020B0503020204020204" pitchFamily="34" charset="-122"/>
                          <a:cs typeface="+mn-cs"/>
                        </a:rPr>
                        <a:t>     </a:t>
                      </a:r>
                      <a:r>
                        <a:rPr lang="en-US" altLang="zh-CN" sz="1200" b="1" dirty="0">
                          <a:latin typeface="微软雅黑" panose="020B0503020204020204" pitchFamily="34" charset="-122"/>
                          <a:ea typeface="微软雅黑" panose="020B0503020204020204" pitchFamily="34" charset="-122"/>
                        </a:rPr>
                        <a:t>. </a:t>
                      </a:r>
                      <a:r>
                        <a:rPr lang="en-US" altLang="zh-CN" sz="1200" b="1" dirty="0">
                          <a:solidFill>
                            <a:srgbClr val="C00000"/>
                          </a:solidFill>
                          <a:latin typeface="微软雅黑" panose="020B0503020204020204" pitchFamily="34" charset="-122"/>
                          <a:ea typeface="微软雅黑" panose="020B0503020204020204" pitchFamily="34" charset="-122"/>
                        </a:rPr>
                        <a:t>0 . .  . . . .  = Other Configuration</a:t>
                      </a:r>
                      <a:endParaRPr lang="zh-CN" altLang="en-US" sz="1200" b="1" dirty="0">
                        <a:solidFill>
                          <a:srgbClr val="C00000"/>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1708">
                <a:tc>
                  <a:txBody>
                    <a:bodyPr/>
                    <a:lstStyle/>
                    <a:p>
                      <a:r>
                        <a:rPr lang="en-US" altLang="zh-CN" sz="1200" b="1" dirty="0">
                          <a:latin typeface="微软雅黑" panose="020B0503020204020204" pitchFamily="34" charset="-122"/>
                          <a:ea typeface="微软雅黑" panose="020B0503020204020204" pitchFamily="34" charset="-122"/>
                        </a:rPr>
                        <a:t>     . . </a:t>
                      </a:r>
                      <a:r>
                        <a:rPr lang="en-US" altLang="zh-CN" sz="1200" b="0" dirty="0">
                          <a:latin typeface="微软雅黑" panose="020B0503020204020204" pitchFamily="34" charset="-122"/>
                          <a:ea typeface="微软雅黑" panose="020B0503020204020204" pitchFamily="34" charset="-122"/>
                        </a:rPr>
                        <a:t>0</a:t>
                      </a:r>
                      <a:r>
                        <a:rPr lang="en-US" altLang="zh-CN" sz="1200" b="1" dirty="0">
                          <a:latin typeface="微软雅黑" panose="020B0503020204020204" pitchFamily="34" charset="-122"/>
                          <a:ea typeface="微软雅黑" panose="020B0503020204020204" pitchFamily="34" charset="-122"/>
                        </a:rPr>
                        <a:t> .  . . . .  </a:t>
                      </a:r>
                      <a:r>
                        <a:rPr lang="en-US" altLang="zh-CN" sz="1200" b="0" dirty="0">
                          <a:latin typeface="微软雅黑" panose="020B0503020204020204" pitchFamily="34" charset="-122"/>
                          <a:ea typeface="微软雅黑" panose="020B0503020204020204" pitchFamily="34" charset="-122"/>
                        </a:rPr>
                        <a:t>= Home Agent</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01708">
                <a:tc>
                  <a:txBody>
                    <a:bodyPr/>
                    <a:lstStyle/>
                    <a:p>
                      <a:r>
                        <a:rPr lang="en-US" altLang="zh-CN" sz="1200" b="1" dirty="0">
                          <a:latin typeface="微软雅黑" panose="020B0503020204020204" pitchFamily="34" charset="-122"/>
                          <a:ea typeface="微软雅黑" panose="020B0503020204020204" pitchFamily="34" charset="-122"/>
                        </a:rPr>
                        <a:t>     . . . </a:t>
                      </a:r>
                      <a:r>
                        <a:rPr lang="en-US" altLang="zh-CN" sz="1200" b="0" dirty="0">
                          <a:latin typeface="微软雅黑" panose="020B0503020204020204" pitchFamily="34" charset="-122"/>
                          <a:ea typeface="微软雅黑" panose="020B0503020204020204" pitchFamily="34" charset="-122"/>
                        </a:rPr>
                        <a:t>00</a:t>
                      </a:r>
                      <a:r>
                        <a:rPr lang="en-US" altLang="zh-CN" sz="1200" b="1" dirty="0">
                          <a:latin typeface="微软雅黑" panose="020B0503020204020204" pitchFamily="34" charset="-122"/>
                          <a:ea typeface="微软雅黑" panose="020B0503020204020204" pitchFamily="34" charset="-122"/>
                        </a:rPr>
                        <a:t>  . . .  </a:t>
                      </a:r>
                      <a:r>
                        <a:rPr lang="en-US" altLang="zh-CN" sz="1200" b="0" dirty="0">
                          <a:latin typeface="微软雅黑" panose="020B0503020204020204" pitchFamily="34" charset="-122"/>
                          <a:ea typeface="微软雅黑" panose="020B0503020204020204" pitchFamily="34" charset="-122"/>
                        </a:rPr>
                        <a:t>= Router Preference: Medium</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01708">
                <a:tc>
                  <a:txBody>
                    <a:bodyPr/>
                    <a:lstStyle/>
                    <a:p>
                      <a:r>
                        <a:rPr lang="en-US" altLang="zh-CN" sz="1200" b="1" dirty="0">
                          <a:latin typeface="微软雅黑" panose="020B0503020204020204" pitchFamily="34" charset="-122"/>
                          <a:ea typeface="微软雅黑" panose="020B0503020204020204" pitchFamily="34" charset="-122"/>
                        </a:rPr>
                        <a:t>     . . . .  .</a:t>
                      </a:r>
                      <a:r>
                        <a:rPr lang="en-US" altLang="zh-CN" sz="1200" b="1" baseline="0" dirty="0">
                          <a:latin typeface="微软雅黑" panose="020B0503020204020204" pitchFamily="34" charset="-122"/>
                          <a:ea typeface="微软雅黑" panose="020B0503020204020204" pitchFamily="34" charset="-122"/>
                        </a:rPr>
                        <a:t> </a:t>
                      </a:r>
                      <a:r>
                        <a:rPr lang="en-US" altLang="zh-CN" sz="1200" b="0" baseline="0" dirty="0">
                          <a:latin typeface="微软雅黑" panose="020B0503020204020204" pitchFamily="34" charset="-122"/>
                          <a:ea typeface="微软雅黑" panose="020B0503020204020204" pitchFamily="34" charset="-122"/>
                        </a:rPr>
                        <a:t>0</a:t>
                      </a:r>
                      <a:r>
                        <a:rPr lang="en-US" altLang="zh-CN" sz="1200" b="1" baseline="0" dirty="0">
                          <a:latin typeface="微软雅黑" panose="020B0503020204020204" pitchFamily="34" charset="-122"/>
                          <a:ea typeface="微软雅黑" panose="020B0503020204020204" pitchFamily="34" charset="-122"/>
                        </a:rPr>
                        <a:t> . .  </a:t>
                      </a:r>
                      <a:r>
                        <a:rPr lang="en-US" altLang="zh-CN" sz="1200" b="0" baseline="0" dirty="0">
                          <a:latin typeface="微软雅黑" panose="020B0503020204020204" pitchFamily="34" charset="-122"/>
                          <a:ea typeface="微软雅黑" panose="020B0503020204020204" pitchFamily="34" charset="-122"/>
                        </a:rPr>
                        <a:t>= Proxy</a:t>
                      </a:r>
                      <a:endParaRPr lang="zh-CN" altLang="en-US" sz="1200" b="0" dirty="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01708">
                <a:tc>
                  <a:txBody>
                    <a:bodyPr/>
                    <a:lstStyle/>
                    <a:p>
                      <a:r>
                        <a:rPr lang="en-US" altLang="zh-CN" sz="1200" b="1" dirty="0">
                          <a:solidFill>
                            <a:srgbClr val="C00000"/>
                          </a:solidFill>
                          <a:latin typeface="微软雅黑" panose="020B0503020204020204" pitchFamily="34" charset="-122"/>
                          <a:ea typeface="微软雅黑" panose="020B0503020204020204" pitchFamily="34" charset="-122"/>
                        </a:rPr>
                        <a:t>Router Lifetime</a:t>
                      </a:r>
                      <a:r>
                        <a:rPr lang="zh-CN" altLang="en-US" sz="1200" b="1" dirty="0">
                          <a:solidFill>
                            <a:srgbClr val="C00000"/>
                          </a:solidFill>
                          <a:latin typeface="微软雅黑" panose="020B0503020204020204" pitchFamily="34" charset="-122"/>
                          <a:ea typeface="微软雅黑" panose="020B0503020204020204" pitchFamily="34" charset="-122"/>
                        </a:rPr>
                        <a:t>：</a:t>
                      </a:r>
                      <a:r>
                        <a:rPr lang="en-US" altLang="zh-CN" sz="1200" b="1" dirty="0">
                          <a:solidFill>
                            <a:srgbClr val="C00000"/>
                          </a:solidFill>
                          <a:latin typeface="微软雅黑" panose="020B0503020204020204" pitchFamily="34" charset="-122"/>
                          <a:ea typeface="微软雅黑" panose="020B0503020204020204" pitchFamily="34" charset="-122"/>
                        </a:rPr>
                        <a:t>1800</a:t>
                      </a:r>
                      <a:endParaRPr lang="zh-CN" altLang="en-US" sz="1200" b="1" dirty="0">
                        <a:solidFill>
                          <a:srgbClr val="C00000"/>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301708">
                <a:tc>
                  <a:txBody>
                    <a:bodyPr/>
                    <a:lstStyle/>
                    <a:p>
                      <a:r>
                        <a:rPr lang="en-US" altLang="zh-CN" sz="1200">
                          <a:latin typeface="微软雅黑" panose="020B0503020204020204" pitchFamily="34" charset="-122"/>
                          <a:ea typeface="微软雅黑" panose="020B0503020204020204" pitchFamily="34" charset="-122"/>
                        </a:rPr>
                        <a:t>Reachable time </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301708">
                <a:tc>
                  <a:txBody>
                    <a:bodyPr/>
                    <a:lstStyle/>
                    <a:p>
                      <a:r>
                        <a:rPr lang="en-US" altLang="zh-CN" sz="1200">
                          <a:latin typeface="微软雅黑" panose="020B0503020204020204" pitchFamily="34" charset="-122"/>
                          <a:ea typeface="微软雅黑" panose="020B0503020204020204" pitchFamily="34" charset="-122"/>
                        </a:rPr>
                        <a:t>Retrans</a:t>
                      </a:r>
                      <a:r>
                        <a:rPr lang="en-US" altLang="zh-CN" sz="1200" baseline="0">
                          <a:latin typeface="微软雅黑" panose="020B0503020204020204" pitchFamily="34" charset="-122"/>
                          <a:ea typeface="微软雅黑" panose="020B0503020204020204" pitchFamily="34" charset="-122"/>
                        </a:rPr>
                        <a:t> timer</a:t>
                      </a:r>
                      <a:r>
                        <a:rPr lang="zh-CN" altLang="en-US" sz="1200" baseline="0">
                          <a:latin typeface="微软雅黑" panose="020B0503020204020204" pitchFamily="34" charset="-122"/>
                          <a:ea typeface="微软雅黑" panose="020B0503020204020204" pitchFamily="34" charset="-122"/>
                        </a:rPr>
                        <a:t>：</a:t>
                      </a:r>
                      <a:r>
                        <a:rPr lang="en-US" altLang="zh-CN" sz="1200" baseline="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301708">
                <a:tc>
                  <a:txBody>
                    <a:bodyPr/>
                    <a:lstStyle/>
                    <a:p>
                      <a:r>
                        <a:rPr lang="en-US" altLang="zh-CN" sz="1200">
                          <a:latin typeface="微软雅黑" panose="020B0503020204020204" pitchFamily="34" charset="-122"/>
                          <a:ea typeface="微软雅黑" panose="020B0503020204020204" pitchFamily="34" charset="-122"/>
                        </a:rPr>
                        <a:t>ICMPv6 Option </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Source Link-layer address</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3017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MTU</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3017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Prefix information</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grpSp>
        <p:nvGrpSpPr>
          <p:cNvPr id="34" name="Group 14">
            <a:extLst>
              <a:ext uri="{FF2B5EF4-FFF2-40B4-BE49-F238E27FC236}">
                <a16:creationId xmlns:a16="http://schemas.microsoft.com/office/drawing/2014/main" id="{7E0F1D7B-7835-40FF-9FB0-202F9F6B2C76}"/>
              </a:ext>
            </a:extLst>
          </p:cNvPr>
          <p:cNvGrpSpPr>
            <a:grpSpLocks noChangeAspect="1"/>
          </p:cNvGrpSpPr>
          <p:nvPr/>
        </p:nvGrpSpPr>
        <p:grpSpPr>
          <a:xfrm>
            <a:off x="2050408" y="2883416"/>
            <a:ext cx="108202" cy="108202"/>
            <a:chOff x="3491880" y="4399369"/>
            <a:chExt cx="288032" cy="288032"/>
          </a:xfrm>
        </p:grpSpPr>
        <p:sp>
          <p:nvSpPr>
            <p:cNvPr id="35" name="Rectangle 8">
              <a:extLst>
                <a:ext uri="{FF2B5EF4-FFF2-40B4-BE49-F238E27FC236}">
                  <a16:creationId xmlns:a16="http://schemas.microsoft.com/office/drawing/2014/main" id="{8A33E74D-44AD-4D54-811A-C1B5F77F472C}"/>
                </a:ext>
              </a:extLst>
            </p:cNvPr>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36" name="Straight Connector 10">
              <a:extLst>
                <a:ext uri="{FF2B5EF4-FFF2-40B4-BE49-F238E27FC236}">
                  <a16:creationId xmlns:a16="http://schemas.microsoft.com/office/drawing/2014/main" id="{EB91DF34-C376-49FE-9009-A295E9B0CA54}"/>
                </a:ext>
              </a:extLst>
            </p:cNvPr>
            <p:cNvCxnSpPr>
              <a:stCxn id="35" idx="1"/>
              <a:endCxn id="35"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37" name="Group 16">
            <a:extLst>
              <a:ext uri="{FF2B5EF4-FFF2-40B4-BE49-F238E27FC236}">
                <a16:creationId xmlns:a16="http://schemas.microsoft.com/office/drawing/2014/main" id="{4C0C97AF-2743-4315-926B-6ED3D48C5E9A}"/>
              </a:ext>
            </a:extLst>
          </p:cNvPr>
          <p:cNvGrpSpPr>
            <a:grpSpLocks noChangeAspect="1"/>
          </p:cNvGrpSpPr>
          <p:nvPr/>
        </p:nvGrpSpPr>
        <p:grpSpPr>
          <a:xfrm>
            <a:off x="2050408" y="5497076"/>
            <a:ext cx="108202" cy="108202"/>
            <a:chOff x="3491880" y="4399369"/>
            <a:chExt cx="288032" cy="288032"/>
          </a:xfrm>
        </p:grpSpPr>
        <p:sp>
          <p:nvSpPr>
            <p:cNvPr id="38" name="Rectangle 17">
              <a:extLst>
                <a:ext uri="{FF2B5EF4-FFF2-40B4-BE49-F238E27FC236}">
                  <a16:creationId xmlns:a16="http://schemas.microsoft.com/office/drawing/2014/main" id="{8953D03F-64EC-43EE-827F-39B3ECF2C4C0}"/>
                </a:ext>
              </a:extLst>
            </p:cNvPr>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39" name="Straight Connector 18">
              <a:extLst>
                <a:ext uri="{FF2B5EF4-FFF2-40B4-BE49-F238E27FC236}">
                  <a16:creationId xmlns:a16="http://schemas.microsoft.com/office/drawing/2014/main" id="{099CAE91-34D0-47F3-8905-B69D52EDF148}"/>
                </a:ext>
              </a:extLst>
            </p:cNvPr>
            <p:cNvCxnSpPr>
              <a:stCxn id="38" idx="1"/>
              <a:endCxn id="38"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0" name="Straight Connector 19">
              <a:extLst>
                <a:ext uri="{FF2B5EF4-FFF2-40B4-BE49-F238E27FC236}">
                  <a16:creationId xmlns:a16="http://schemas.microsoft.com/office/drawing/2014/main" id="{17B2EAC8-379A-4C04-9632-4E1FE94C4227}"/>
                </a:ext>
              </a:extLst>
            </p:cNvPr>
            <p:cNvCxnSpPr>
              <a:stCxn id="38" idx="2"/>
              <a:endCxn id="38"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41" name="Group 20">
            <a:extLst>
              <a:ext uri="{FF2B5EF4-FFF2-40B4-BE49-F238E27FC236}">
                <a16:creationId xmlns:a16="http://schemas.microsoft.com/office/drawing/2014/main" id="{6810FB27-CAF7-46FD-9314-1ED95F701F01}"/>
              </a:ext>
            </a:extLst>
          </p:cNvPr>
          <p:cNvGrpSpPr>
            <a:grpSpLocks noChangeAspect="1"/>
          </p:cNvGrpSpPr>
          <p:nvPr/>
        </p:nvGrpSpPr>
        <p:grpSpPr>
          <a:xfrm>
            <a:off x="2050408" y="5771396"/>
            <a:ext cx="108202" cy="108202"/>
            <a:chOff x="3491880" y="4399369"/>
            <a:chExt cx="288032" cy="288032"/>
          </a:xfrm>
        </p:grpSpPr>
        <p:sp>
          <p:nvSpPr>
            <p:cNvPr id="42" name="Rectangle 21">
              <a:extLst>
                <a:ext uri="{FF2B5EF4-FFF2-40B4-BE49-F238E27FC236}">
                  <a16:creationId xmlns:a16="http://schemas.microsoft.com/office/drawing/2014/main" id="{3B86C80B-7E37-4242-B919-72D2C568A327}"/>
                </a:ext>
              </a:extLst>
            </p:cNvPr>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43" name="Straight Connector 22">
              <a:extLst>
                <a:ext uri="{FF2B5EF4-FFF2-40B4-BE49-F238E27FC236}">
                  <a16:creationId xmlns:a16="http://schemas.microsoft.com/office/drawing/2014/main" id="{B47C8E05-2B68-4623-AB1C-A031EB2A67C0}"/>
                </a:ext>
              </a:extLst>
            </p:cNvPr>
            <p:cNvCxnSpPr>
              <a:stCxn id="42" idx="1"/>
              <a:endCxn id="42"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4" name="Straight Connector 23">
              <a:extLst>
                <a:ext uri="{FF2B5EF4-FFF2-40B4-BE49-F238E27FC236}">
                  <a16:creationId xmlns:a16="http://schemas.microsoft.com/office/drawing/2014/main" id="{8BBFB207-BEF3-4324-886C-D31F36E2DDCC}"/>
                </a:ext>
              </a:extLst>
            </p:cNvPr>
            <p:cNvCxnSpPr>
              <a:stCxn id="42" idx="2"/>
              <a:endCxn id="42"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45" name="Group 25">
            <a:extLst>
              <a:ext uri="{FF2B5EF4-FFF2-40B4-BE49-F238E27FC236}">
                <a16:creationId xmlns:a16="http://schemas.microsoft.com/office/drawing/2014/main" id="{67430877-78EB-4445-B42F-D1C99AB2232D}"/>
              </a:ext>
            </a:extLst>
          </p:cNvPr>
          <p:cNvGrpSpPr>
            <a:grpSpLocks noChangeAspect="1"/>
          </p:cNvGrpSpPr>
          <p:nvPr/>
        </p:nvGrpSpPr>
        <p:grpSpPr>
          <a:xfrm>
            <a:off x="2050408" y="6045716"/>
            <a:ext cx="108202" cy="108202"/>
            <a:chOff x="3491880" y="4399369"/>
            <a:chExt cx="288032" cy="288032"/>
          </a:xfrm>
        </p:grpSpPr>
        <p:sp>
          <p:nvSpPr>
            <p:cNvPr id="46" name="Rectangle 26">
              <a:extLst>
                <a:ext uri="{FF2B5EF4-FFF2-40B4-BE49-F238E27FC236}">
                  <a16:creationId xmlns:a16="http://schemas.microsoft.com/office/drawing/2014/main" id="{A14C9EAF-9BDD-47F1-91F7-6585F4CE68F1}"/>
                </a:ext>
              </a:extLst>
            </p:cNvPr>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47" name="Straight Connector 27">
              <a:extLst>
                <a:ext uri="{FF2B5EF4-FFF2-40B4-BE49-F238E27FC236}">
                  <a16:creationId xmlns:a16="http://schemas.microsoft.com/office/drawing/2014/main" id="{B6221F41-59A5-486E-9968-312D7303922F}"/>
                </a:ext>
              </a:extLst>
            </p:cNvPr>
            <p:cNvCxnSpPr>
              <a:stCxn id="46" idx="1"/>
              <a:endCxn id="46"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8" name="Straight Connector 28">
              <a:extLst>
                <a:ext uri="{FF2B5EF4-FFF2-40B4-BE49-F238E27FC236}">
                  <a16:creationId xmlns:a16="http://schemas.microsoft.com/office/drawing/2014/main" id="{34ED310B-36C9-4AD1-93A2-F4C437A23079}"/>
                </a:ext>
              </a:extLst>
            </p:cNvPr>
            <p:cNvCxnSpPr>
              <a:stCxn id="46" idx="2"/>
              <a:endCxn id="46"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0" name="Rectangle 29"/>
          <p:cNvSpPr/>
          <p:nvPr/>
        </p:nvSpPr>
        <p:spPr>
          <a:xfrm>
            <a:off x="6887900" y="1871727"/>
            <a:ext cx="4011408" cy="2349361"/>
          </a:xfrm>
          <a:prstGeom prst="rect">
            <a:avLst/>
          </a:prstGeom>
          <a:solidFill>
            <a:srgbClr val="FFFFCC"/>
          </a:solidFill>
          <a:ln w="28575">
            <a:solidFill>
              <a:srgbClr val="C00000"/>
            </a:solidFill>
          </a:ln>
        </p:spPr>
        <p:txBody>
          <a:bodyPr wrap="square">
            <a:spAutoFit/>
          </a:bodyPr>
          <a:lstStyle/>
          <a:p>
            <a:pPr>
              <a:lnSpc>
                <a:spcPts val="2200"/>
              </a:lnSpc>
            </a:pPr>
            <a:r>
              <a:rPr lang="en-US" altLang="zh-CN" sz="1400" dirty="0">
                <a:latin typeface="微软雅黑" panose="020B0503020204020204" pitchFamily="34" charset="-122"/>
                <a:ea typeface="微软雅黑" panose="020B0503020204020204" pitchFamily="34" charset="-122"/>
              </a:rPr>
              <a:t>Other-Config-Flag</a:t>
            </a:r>
            <a:r>
              <a:rPr lang="zh-CN" altLang="en-US" sz="1400" dirty="0">
                <a:latin typeface="微软雅黑" panose="020B0503020204020204" pitchFamily="34" charset="-122"/>
                <a:ea typeface="微软雅黑" panose="020B0503020204020204" pitchFamily="34" charset="-122"/>
              </a:rPr>
              <a:t>，默认为</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，表示主机不应该使用有状态自动配置机制来配置除了</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地址外的其他参数。</a:t>
            </a:r>
            <a:endParaRPr lang="en-US" altLang="zh-CN" sz="1400" dirty="0">
              <a:latin typeface="微软雅黑" panose="020B0503020204020204" pitchFamily="34" charset="-122"/>
              <a:ea typeface="微软雅黑" panose="020B0503020204020204" pitchFamily="34" charset="-122"/>
            </a:endParaRPr>
          </a:p>
          <a:p>
            <a:pPr>
              <a:lnSpc>
                <a:spcPts val="2200"/>
              </a:lnSpc>
            </a:pPr>
            <a:endParaRPr lang="en-US" altLang="zh-CN" sz="1400" dirty="0">
              <a:latin typeface="微软雅黑" panose="020B0503020204020204" pitchFamily="34" charset="-122"/>
              <a:ea typeface="微软雅黑" panose="020B0503020204020204" pitchFamily="34" charset="-122"/>
            </a:endParaRPr>
          </a:p>
          <a:p>
            <a:pPr>
              <a:lnSpc>
                <a:spcPts val="2200"/>
              </a:lnSpc>
            </a:pPr>
            <a:r>
              <a:rPr lang="zh-CN" altLang="en-US" sz="1400" dirty="0">
                <a:latin typeface="微软雅黑" panose="020B0503020204020204" pitchFamily="34" charset="-122"/>
                <a:ea typeface="微软雅黑" panose="020B0503020204020204" pitchFamily="34" charset="-122"/>
              </a:rPr>
              <a:t>使用命令：</a:t>
            </a:r>
            <a:endParaRPr lang="en-US" altLang="zh-CN" sz="1400" dirty="0">
              <a:latin typeface="微软雅黑" panose="020B0503020204020204" pitchFamily="34" charset="-122"/>
              <a:ea typeface="微软雅黑" panose="020B0503020204020204" pitchFamily="34" charset="-122"/>
            </a:endParaRPr>
          </a:p>
          <a:p>
            <a:pPr>
              <a:lnSpc>
                <a:spcPts val="2200"/>
              </a:lnSpc>
            </a:pPr>
            <a:r>
              <a:rPr lang="en-US" altLang="zh-CN" sz="1400" dirty="0">
                <a:latin typeface="微软雅黑" panose="020B0503020204020204" pitchFamily="34" charset="-122"/>
                <a:ea typeface="微软雅黑" panose="020B0503020204020204" pitchFamily="34" charset="-122"/>
              </a:rPr>
              <a:t>ipv6 </a:t>
            </a:r>
            <a:r>
              <a:rPr lang="en-US" altLang="zh-CN" sz="1400" dirty="0" err="1">
                <a:latin typeface="微软雅黑" panose="020B0503020204020204" pitchFamily="34" charset="-122"/>
                <a:ea typeface="微软雅黑" panose="020B0503020204020204" pitchFamily="34" charset="-122"/>
              </a:rPr>
              <a:t>nd</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autoconfig</a:t>
            </a:r>
            <a:r>
              <a:rPr lang="en-US" altLang="zh-CN" sz="1400" dirty="0">
                <a:latin typeface="微软雅黑" panose="020B0503020204020204" pitchFamily="34" charset="-122"/>
                <a:ea typeface="微软雅黑" panose="020B0503020204020204" pitchFamily="34" charset="-122"/>
              </a:rPr>
              <a:t> other-flag</a:t>
            </a:r>
          </a:p>
          <a:p>
            <a:pPr>
              <a:lnSpc>
                <a:spcPts val="2200"/>
              </a:lnSpc>
            </a:pPr>
            <a:r>
              <a:rPr lang="zh-CN" altLang="en-US" sz="1400" dirty="0">
                <a:latin typeface="微软雅黑" panose="020B0503020204020204" pitchFamily="34" charset="-122"/>
                <a:ea typeface="微软雅黑" panose="020B0503020204020204" pitchFamily="34" charset="-122"/>
              </a:rPr>
              <a:t>将该值置</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，则主机需使用</a:t>
            </a:r>
            <a:r>
              <a:rPr lang="en-US" altLang="zh-CN" sz="1400" dirty="0">
                <a:latin typeface="微软雅黑" panose="020B0503020204020204" pitchFamily="34" charset="-122"/>
                <a:ea typeface="微软雅黑" panose="020B0503020204020204" pitchFamily="34" charset="-122"/>
              </a:rPr>
              <a:t>DHCPv6</a:t>
            </a:r>
            <a:r>
              <a:rPr lang="zh-CN" altLang="en-US" sz="1400" dirty="0">
                <a:latin typeface="微软雅黑" panose="020B0503020204020204" pitchFamily="34" charset="-122"/>
                <a:ea typeface="微软雅黑" panose="020B0503020204020204" pitchFamily="34" charset="-122"/>
              </a:rPr>
              <a:t>来配置除了</a:t>
            </a:r>
            <a:r>
              <a:rPr lang="en-US" altLang="zh-CN" sz="1400" dirty="0">
                <a:latin typeface="微软雅黑" panose="020B0503020204020204" pitchFamily="34" charset="-122"/>
                <a:ea typeface="微软雅黑" panose="020B0503020204020204" pitchFamily="34" charset="-122"/>
              </a:rPr>
              <a:t>IPv6</a:t>
            </a:r>
            <a:r>
              <a:rPr lang="zh-CN" altLang="en-US" sz="1400" dirty="0">
                <a:latin typeface="微软雅黑" panose="020B0503020204020204" pitchFamily="34" charset="-122"/>
                <a:ea typeface="微软雅黑" panose="020B0503020204020204" pitchFamily="34" charset="-122"/>
              </a:rPr>
              <a:t>地址外的其他信息，如</a:t>
            </a:r>
            <a:r>
              <a:rPr lang="en-US" altLang="zh-CN" sz="1400" dirty="0">
                <a:latin typeface="微软雅黑" panose="020B0503020204020204" pitchFamily="34" charset="-122"/>
                <a:ea typeface="微软雅黑" panose="020B0503020204020204" pitchFamily="34" charset="-122"/>
              </a:rPr>
              <a:t>DNS</a:t>
            </a:r>
            <a:r>
              <a:rPr lang="zh-CN" altLang="en-US" sz="1400" dirty="0">
                <a:latin typeface="微软雅黑" panose="020B0503020204020204" pitchFamily="34" charset="-122"/>
                <a:ea typeface="微软雅黑" panose="020B0503020204020204" pitchFamily="34" charset="-122"/>
              </a:rPr>
              <a:t>，域名等。</a:t>
            </a:r>
          </a:p>
        </p:txBody>
      </p:sp>
      <p:cxnSp>
        <p:nvCxnSpPr>
          <p:cNvPr id="49" name="Straight Arrow Connector 30">
            <a:extLst>
              <a:ext uri="{FF2B5EF4-FFF2-40B4-BE49-F238E27FC236}">
                <a16:creationId xmlns:a16="http://schemas.microsoft.com/office/drawing/2014/main" id="{6B9CF046-5E4B-42E7-9958-03120DF59A3A}"/>
              </a:ext>
            </a:extLst>
          </p:cNvPr>
          <p:cNvCxnSpPr/>
          <p:nvPr/>
        </p:nvCxnSpPr>
        <p:spPr bwMode="auto">
          <a:xfrm flipH="1">
            <a:off x="5195900" y="3537012"/>
            <a:ext cx="1692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
        <p:nvSpPr>
          <p:cNvPr id="50" name="Rectangle 29">
            <a:extLst>
              <a:ext uri="{FF2B5EF4-FFF2-40B4-BE49-F238E27FC236}">
                <a16:creationId xmlns:a16="http://schemas.microsoft.com/office/drawing/2014/main" id="{E3941E60-F895-48EF-A2A0-824EA2CE79AF}"/>
              </a:ext>
            </a:extLst>
          </p:cNvPr>
          <p:cNvSpPr/>
          <p:nvPr/>
        </p:nvSpPr>
        <p:spPr>
          <a:xfrm>
            <a:off x="6887900" y="4329100"/>
            <a:ext cx="4011408" cy="938719"/>
          </a:xfrm>
          <a:prstGeom prst="rect">
            <a:avLst/>
          </a:prstGeom>
          <a:solidFill>
            <a:srgbClr val="FFFFCC"/>
          </a:solidFill>
          <a:ln w="28575">
            <a:solidFill>
              <a:srgbClr val="C00000"/>
            </a:solidFill>
          </a:ln>
        </p:spPr>
        <p:txBody>
          <a:bodyPr wrap="square">
            <a:spAutoFit/>
          </a:bodyPr>
          <a:lstStyle/>
          <a:p>
            <a:pPr>
              <a:lnSpc>
                <a:spcPts val="2200"/>
              </a:lnSpc>
            </a:pPr>
            <a:r>
              <a:rPr lang="zh-CN" altLang="en-US" sz="1400" dirty="0">
                <a:latin typeface="微软雅黑" panose="020B0503020204020204" pitchFamily="34" charset="-122"/>
                <a:ea typeface="微软雅黑" panose="020B0503020204020204" pitchFamily="34" charset="-122"/>
              </a:rPr>
              <a:t>单位是秒，主机将路由器视为缺省路由器的时间。该计时器到计数为</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时，该路由器将不会出现在主机的缺省网关列表中。</a:t>
            </a:r>
          </a:p>
        </p:txBody>
      </p:sp>
      <p:cxnSp>
        <p:nvCxnSpPr>
          <p:cNvPr id="51" name="Straight Arrow Connector 30">
            <a:extLst>
              <a:ext uri="{FF2B5EF4-FFF2-40B4-BE49-F238E27FC236}">
                <a16:creationId xmlns:a16="http://schemas.microsoft.com/office/drawing/2014/main" id="{9FCFD946-8C4E-4645-BC69-CFD594B4955D}"/>
              </a:ext>
            </a:extLst>
          </p:cNvPr>
          <p:cNvCxnSpPr/>
          <p:nvPr/>
        </p:nvCxnSpPr>
        <p:spPr bwMode="auto">
          <a:xfrm flipH="1">
            <a:off x="4115780" y="4725144"/>
            <a:ext cx="2772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Tree>
    <p:extLst>
      <p:ext uri="{BB962C8B-B14F-4D97-AF65-F5344CB8AC3E}">
        <p14:creationId xmlns:p14="http://schemas.microsoft.com/office/powerpoint/2010/main" val="278951525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ICMPv6</a:t>
            </a:r>
            <a:r>
              <a:rPr lang="zh-CN" altLang="en-US" dirty="0"/>
              <a:t> </a:t>
            </a:r>
            <a:r>
              <a:rPr lang="en-US" altLang="zh-CN" dirty="0"/>
              <a:t>RA</a:t>
            </a:r>
            <a:r>
              <a:rPr lang="zh-CN" altLang="en-US" dirty="0"/>
              <a:t>消息中</a:t>
            </a:r>
            <a:r>
              <a:rPr lang="en-US" altLang="zh-CN" dirty="0"/>
              <a:t>IPv6</a:t>
            </a:r>
            <a:r>
              <a:rPr lang="zh-CN" altLang="en-US" dirty="0"/>
              <a:t>前缀信息的</a:t>
            </a:r>
            <a:r>
              <a:rPr lang="en-US" altLang="zh-CN" dirty="0"/>
              <a:t>Flags</a:t>
            </a:r>
            <a:r>
              <a:rPr lang="zh-CN" altLang="en-US" dirty="0"/>
              <a:t>字段 </a:t>
            </a:r>
            <a:r>
              <a:rPr lang="en-US" altLang="zh-CN" dirty="0"/>
              <a:t>(1)</a:t>
            </a:r>
            <a:endParaRPr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2571555483"/>
              </p:ext>
            </p:extLst>
          </p:nvPr>
        </p:nvGraphicFramePr>
        <p:xfrm>
          <a:off x="1811524" y="1393852"/>
          <a:ext cx="4860540" cy="4663440"/>
        </p:xfrm>
        <a:graphic>
          <a:graphicData uri="http://schemas.openxmlformats.org/drawingml/2006/table">
            <a:tbl>
              <a:tblPr firstRow="1" bandRow="1">
                <a:tableStyleId>{5940675A-B579-460E-94D1-54222C63F5DA}</a:tableStyleId>
              </a:tblPr>
              <a:tblGrid>
                <a:gridCol w="4860540">
                  <a:extLst>
                    <a:ext uri="{9D8B030D-6E8A-4147-A177-3AD203B41FA5}">
                      <a16:colId xmlns:a16="http://schemas.microsoft.com/office/drawing/2014/main" val="20000"/>
                    </a:ext>
                  </a:extLst>
                </a:gridCol>
              </a:tblGrid>
              <a:tr h="0">
                <a:tc>
                  <a:txBody>
                    <a:bodyPr/>
                    <a:lstStyle/>
                    <a:p>
                      <a:r>
                        <a:rPr lang="en-US" altLang="zh-CN" sz="1200" dirty="0">
                          <a:latin typeface="微软雅黑" panose="020B0503020204020204" pitchFamily="34" charset="-122"/>
                          <a:ea typeface="微软雅黑" panose="020B0503020204020204" pitchFamily="34" charset="-122"/>
                        </a:rPr>
                        <a:t>Internet Control Message Protocol V6</a:t>
                      </a:r>
                      <a:endParaRPr lang="zh-CN" altLang="en-US" sz="12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0">
                <a:tc>
                  <a:txBody>
                    <a:bodyPr/>
                    <a:lstStyle/>
                    <a:p>
                      <a:r>
                        <a:rPr lang="en-US" altLang="zh-CN" sz="1200">
                          <a:latin typeface="微软雅黑" panose="020B0503020204020204" pitchFamily="34" charset="-122"/>
                          <a:ea typeface="微软雅黑" panose="020B0503020204020204" pitchFamily="34" charset="-122"/>
                        </a:rPr>
                        <a:t>Type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134</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Router advertisement</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r>
                        <a:rPr lang="en-US" altLang="zh-CN" sz="1200">
                          <a:latin typeface="微软雅黑" panose="020B0503020204020204" pitchFamily="34" charset="-122"/>
                          <a:ea typeface="微软雅黑" panose="020B0503020204020204" pitchFamily="34" charset="-122"/>
                        </a:rPr>
                        <a:t>Code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r>
                        <a:rPr lang="en-US" altLang="zh-CN" sz="1200" dirty="0">
                          <a:solidFill>
                            <a:schemeClr val="bg1">
                              <a:lumMod val="75000"/>
                            </a:schemeClr>
                          </a:solidFill>
                          <a:latin typeface="微软雅黑" panose="020B0503020204020204" pitchFamily="34" charset="-122"/>
                          <a:ea typeface="微软雅黑" panose="020B0503020204020204" pitchFamily="34" charset="-122"/>
                        </a:rPr>
                        <a:t>&lt; </a:t>
                      </a:r>
                      <a:r>
                        <a:rPr lang="zh-CN" altLang="en-US" sz="1200" dirty="0">
                          <a:solidFill>
                            <a:schemeClr val="bg1">
                              <a:lumMod val="75000"/>
                            </a:schemeClr>
                          </a:solidFill>
                          <a:latin typeface="微软雅黑" panose="020B0503020204020204" pitchFamily="34" charset="-122"/>
                          <a:ea typeface="微软雅黑" panose="020B0503020204020204" pitchFamily="34" charset="-122"/>
                        </a:rPr>
                        <a:t>省略部分字段</a:t>
                      </a:r>
                      <a:r>
                        <a:rPr lang="en-US" altLang="zh-CN" sz="1200" dirty="0">
                          <a:solidFill>
                            <a:schemeClr val="bg1">
                              <a:lumMod val="75000"/>
                            </a:schemeClr>
                          </a:solidFill>
                          <a:latin typeface="微软雅黑" panose="020B0503020204020204" pitchFamily="34" charset="-122"/>
                          <a:ea typeface="微软雅黑" panose="020B0503020204020204" pitchFamily="34" charset="-122"/>
                        </a:rPr>
                        <a:t> &gt;</a:t>
                      </a:r>
                      <a:endParaRPr lang="zh-CN" altLang="en-US" sz="1200" dirty="0">
                        <a:solidFill>
                          <a:schemeClr val="bg1">
                            <a:lumMod val="75000"/>
                          </a:schemeClr>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r>
                        <a:rPr lang="en-US" altLang="zh-CN" sz="1200">
                          <a:latin typeface="微软雅黑" panose="020B0503020204020204" pitchFamily="34" charset="-122"/>
                          <a:ea typeface="微软雅黑" panose="020B0503020204020204" pitchFamily="34" charset="-122"/>
                        </a:rPr>
                        <a:t>Retrans</a:t>
                      </a:r>
                      <a:r>
                        <a:rPr lang="en-US" altLang="zh-CN" sz="1200" baseline="0">
                          <a:latin typeface="微软雅黑" panose="020B0503020204020204" pitchFamily="34" charset="-122"/>
                          <a:ea typeface="微软雅黑" panose="020B0503020204020204" pitchFamily="34" charset="-122"/>
                        </a:rPr>
                        <a:t> timer</a:t>
                      </a:r>
                      <a:r>
                        <a:rPr lang="zh-CN" altLang="en-US" sz="1200" baseline="0">
                          <a:latin typeface="微软雅黑" panose="020B0503020204020204" pitchFamily="34" charset="-122"/>
                          <a:ea typeface="微软雅黑" panose="020B0503020204020204" pitchFamily="34" charset="-122"/>
                        </a:rPr>
                        <a:t>：</a:t>
                      </a:r>
                      <a:r>
                        <a:rPr lang="en-US" altLang="zh-CN" sz="1200" baseline="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r>
                        <a:rPr lang="en-US" altLang="zh-CN" sz="1200">
                          <a:latin typeface="微软雅黑" panose="020B0503020204020204" pitchFamily="34" charset="-122"/>
                          <a:ea typeface="微软雅黑" panose="020B0503020204020204" pitchFamily="34" charset="-122"/>
                        </a:rPr>
                        <a:t>ICMPv6 Option </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Source Link-layer address</a:t>
                      </a:r>
                      <a:r>
                        <a:rPr lang="zh-CN" altLang="en-US" sz="120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Prefix information</a:t>
                      </a:r>
                      <a:r>
                        <a:rPr lang="zh-CN" altLang="en-US" sz="1200" kern="120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Type</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Prefi</a:t>
                      </a:r>
                      <a:r>
                        <a:rPr lang="en-US" altLang="zh-CN" sz="1200" kern="1200" baseline="0">
                          <a:solidFill>
                            <a:schemeClr val="tx1"/>
                          </a:solidFill>
                          <a:latin typeface="微软雅黑" panose="020B0503020204020204" pitchFamily="34" charset="-122"/>
                          <a:ea typeface="微软雅黑" panose="020B0503020204020204" pitchFamily="34" charset="-122"/>
                          <a:cs typeface="+mn-cs"/>
                        </a:rPr>
                        <a:t>x information</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Prefix-Length</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64</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Flagas</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0xc0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baseline="0" dirty="0">
                          <a:solidFill>
                            <a:srgbClr val="C00000"/>
                          </a:solidFill>
                          <a:latin typeface="微软雅黑" panose="020B0503020204020204" pitchFamily="34" charset="-122"/>
                          <a:ea typeface="微软雅黑" panose="020B0503020204020204" pitchFamily="34" charset="-122"/>
                          <a:cs typeface="+mn-cs"/>
                        </a:rPr>
                        <a:t>           1 </a:t>
                      </a:r>
                      <a:r>
                        <a:rPr lang="en-US" altLang="zh-CN" sz="1200" b="1" kern="1200" dirty="0">
                          <a:solidFill>
                            <a:srgbClr val="C00000"/>
                          </a:solidFill>
                          <a:latin typeface="微软雅黑" panose="020B0503020204020204" pitchFamily="34" charset="-122"/>
                          <a:ea typeface="微软雅黑" panose="020B0503020204020204" pitchFamily="34" charset="-122"/>
                          <a:cs typeface="+mn-cs"/>
                        </a:rPr>
                        <a:t>. . .  . . . .  =</a:t>
                      </a:r>
                      <a:r>
                        <a:rPr lang="en-US" altLang="zh-CN" sz="1200" b="1" kern="1200" baseline="0" dirty="0">
                          <a:solidFill>
                            <a:srgbClr val="C00000"/>
                          </a:solidFill>
                          <a:latin typeface="微软雅黑" panose="020B0503020204020204" pitchFamily="34" charset="-122"/>
                          <a:ea typeface="微软雅黑" panose="020B0503020204020204" pitchFamily="34" charset="-122"/>
                          <a:cs typeface="+mn-cs"/>
                        </a:rPr>
                        <a:t> On-Link Flag (L) </a:t>
                      </a:r>
                      <a:r>
                        <a:rPr lang="zh-CN" altLang="en-US" sz="1200" b="1" kern="1200" baseline="0" dirty="0">
                          <a:solidFill>
                            <a:srgbClr val="C00000"/>
                          </a:solidFill>
                          <a:latin typeface="微软雅黑" panose="020B0503020204020204" pitchFamily="34" charset="-122"/>
                          <a:ea typeface="微软雅黑" panose="020B0503020204020204" pitchFamily="34" charset="-122"/>
                          <a:cs typeface="+mn-cs"/>
                        </a:rPr>
                        <a:t>：</a:t>
                      </a:r>
                      <a:r>
                        <a:rPr lang="en-US" altLang="zh-CN" sz="1200" b="1" kern="1200" baseline="0" dirty="0">
                          <a:solidFill>
                            <a:srgbClr val="C00000"/>
                          </a:solidFill>
                          <a:latin typeface="微软雅黑" panose="020B0503020204020204" pitchFamily="34" charset="-122"/>
                          <a:ea typeface="微软雅黑" panose="020B0503020204020204" pitchFamily="34" charset="-122"/>
                          <a:cs typeface="+mn-cs"/>
                        </a:rPr>
                        <a:t>Set</a:t>
                      </a:r>
                      <a:endParaRPr lang="zh-CN" altLang="en-US" sz="1200" b="1" kern="1200" dirty="0">
                        <a:solidFill>
                          <a:srgbClr val="C00000"/>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b="1" kern="120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b="0" kern="1200">
                          <a:solidFill>
                            <a:schemeClr val="tx1"/>
                          </a:solidFill>
                          <a:latin typeface="微软雅黑" panose="020B0503020204020204" pitchFamily="34" charset="-122"/>
                          <a:ea typeface="微软雅黑" panose="020B0503020204020204" pitchFamily="34" charset="-122"/>
                          <a:cs typeface="+mn-cs"/>
                        </a:rPr>
                        <a:t>1</a:t>
                      </a:r>
                      <a:r>
                        <a:rPr lang="en-US" altLang="zh-CN" sz="1200" b="1" kern="1200">
                          <a:solidFill>
                            <a:schemeClr val="tx1"/>
                          </a:solidFill>
                          <a:latin typeface="微软雅黑" panose="020B0503020204020204" pitchFamily="34" charset="-122"/>
                          <a:ea typeface="微软雅黑" panose="020B0503020204020204" pitchFamily="34" charset="-122"/>
                          <a:cs typeface="+mn-cs"/>
                        </a:rPr>
                        <a:t> . .  . . . .  </a:t>
                      </a:r>
                      <a:r>
                        <a:rPr lang="en-US" altLang="zh-CN" sz="1200" b="0" kern="120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Autonomouns Addr-conf flag (A) </a:t>
                      </a:r>
                      <a:r>
                        <a:rPr lang="zh-CN" altLang="en-US" sz="1200" b="0" kern="1200" baseline="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Set</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b="0" kern="1200" baseline="0" dirty="0">
                          <a:solidFill>
                            <a:schemeClr val="tx1"/>
                          </a:solidFill>
                          <a:latin typeface="微软雅黑" panose="020B0503020204020204" pitchFamily="34" charset="-122"/>
                          <a:ea typeface="微软雅黑" panose="020B0503020204020204" pitchFamily="34" charset="-122"/>
                          <a:cs typeface="+mn-cs"/>
                        </a:rPr>
                        <a:t> </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dirty="0">
                          <a:solidFill>
                            <a:schemeClr val="tx1"/>
                          </a:solidFill>
                          <a:latin typeface="微软雅黑" panose="020B0503020204020204" pitchFamily="34" charset="-122"/>
                          <a:ea typeface="微软雅黑" panose="020B0503020204020204" pitchFamily="34" charset="-122"/>
                          <a:cs typeface="+mn-cs"/>
                        </a:rPr>
                        <a:t> </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b="0" kern="1200" dirty="0">
                          <a:solidFill>
                            <a:schemeClr val="tx1"/>
                          </a:solidFill>
                          <a:latin typeface="微软雅黑" panose="020B0503020204020204" pitchFamily="34" charset="-122"/>
                          <a:ea typeface="微软雅黑" panose="020B0503020204020204" pitchFamily="34" charset="-122"/>
                          <a:cs typeface="+mn-cs"/>
                        </a:rPr>
                        <a:t>00 0000</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b="0" kern="1200" dirty="0">
                          <a:solidFill>
                            <a:schemeClr val="tx1"/>
                          </a:solidFill>
                          <a:latin typeface="微软雅黑" panose="020B0503020204020204" pitchFamily="34" charset="-122"/>
                          <a:ea typeface="微软雅黑" panose="020B0503020204020204" pitchFamily="34" charset="-122"/>
                          <a:cs typeface="+mn-cs"/>
                        </a:rPr>
                        <a:t>= Reserved</a:t>
                      </a:r>
                      <a:r>
                        <a:rPr lang="zh-CN" altLang="en-US" sz="1200" b="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b="0" kern="1200" dirty="0">
                          <a:solidFill>
                            <a:schemeClr val="tx1"/>
                          </a:solidFill>
                          <a:latin typeface="微软雅黑" panose="020B0503020204020204" pitchFamily="34" charset="-122"/>
                          <a:ea typeface="微软雅黑" panose="020B0503020204020204" pitchFamily="34" charset="-122"/>
                          <a:cs typeface="+mn-cs"/>
                        </a:rPr>
                        <a:t>0</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Valid lifetime </a:t>
                      </a:r>
                      <a:r>
                        <a:rPr lang="zh-CN" altLang="en-US" sz="1200" kern="1200">
                          <a:solidFill>
                            <a:schemeClr val="tx1"/>
                          </a:solidFill>
                          <a:latin typeface="微软雅黑" panose="020B0503020204020204" pitchFamily="34" charset="-122"/>
                          <a:ea typeface="微软雅黑" panose="020B0503020204020204" pitchFamily="34" charset="-122"/>
                          <a:cs typeface="+mn-cs"/>
                        </a:rPr>
                        <a:t>： </a:t>
                      </a:r>
                      <a:r>
                        <a:rPr lang="en-US" altLang="zh-CN" sz="1200" kern="1200">
                          <a:solidFill>
                            <a:schemeClr val="tx1"/>
                          </a:solidFill>
                          <a:latin typeface="微软雅黑" panose="020B0503020204020204" pitchFamily="34" charset="-122"/>
                          <a:ea typeface="微软雅黑" panose="020B0503020204020204" pitchFamily="34" charset="-122"/>
                          <a:cs typeface="+mn-cs"/>
                        </a:rPr>
                        <a:t>2592000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Preferred</a:t>
                      </a:r>
                      <a:r>
                        <a:rPr lang="en-US" altLang="zh-CN" sz="1200" kern="1200" baseline="0">
                          <a:solidFill>
                            <a:schemeClr val="tx1"/>
                          </a:solidFill>
                          <a:latin typeface="微软雅黑" panose="020B0503020204020204" pitchFamily="34" charset="-122"/>
                          <a:ea typeface="微软雅黑" panose="020B0503020204020204" pitchFamily="34" charset="-122"/>
                          <a:cs typeface="+mn-cs"/>
                        </a:rPr>
                        <a:t> lifetime</a:t>
                      </a:r>
                      <a:r>
                        <a:rPr lang="zh-CN" altLang="en-US" sz="120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kern="1200" baseline="0">
                          <a:solidFill>
                            <a:schemeClr val="tx1"/>
                          </a:solidFill>
                          <a:latin typeface="微软雅黑" panose="020B0503020204020204" pitchFamily="34" charset="-122"/>
                          <a:ea typeface="微软雅黑" panose="020B0503020204020204" pitchFamily="34" charset="-122"/>
                          <a:cs typeface="+mn-cs"/>
                        </a:rPr>
                        <a:t>604800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Reserved </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Prefix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kern="1200" dirty="0">
                          <a:solidFill>
                            <a:schemeClr val="tx1"/>
                          </a:solidFill>
                          <a:latin typeface="微软雅黑" panose="020B0503020204020204" pitchFamily="34" charset="-122"/>
                          <a:ea typeface="微软雅黑" panose="020B0503020204020204" pitchFamily="34" charset="-122"/>
                          <a:cs typeface="+mn-cs"/>
                        </a:rPr>
                        <a:t>2001</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200" b="1"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grpSp>
        <p:nvGrpSpPr>
          <p:cNvPr id="5" name="Group 4"/>
          <p:cNvGrpSpPr>
            <a:grpSpLocks noChangeAspect="1"/>
          </p:cNvGrpSpPr>
          <p:nvPr/>
        </p:nvGrpSpPr>
        <p:grpSpPr>
          <a:xfrm>
            <a:off x="1906392" y="2739400"/>
            <a:ext cx="108202" cy="108202"/>
            <a:chOff x="3491880" y="4399369"/>
            <a:chExt cx="288032" cy="288032"/>
          </a:xfrm>
        </p:grpSpPr>
        <p:sp>
          <p:nvSpPr>
            <p:cNvPr id="6" name="Rectangle 5"/>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7" name="Straight Connector 6"/>
            <p:cNvCxnSpPr>
              <a:stCxn id="6" idx="1"/>
              <a:endCxn id="6"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 name="Straight Connector 7"/>
            <p:cNvCxnSpPr>
              <a:stCxn id="6" idx="2"/>
              <a:endCxn id="6"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5" name="Group 24"/>
          <p:cNvGrpSpPr>
            <a:grpSpLocks noChangeAspect="1"/>
          </p:cNvGrpSpPr>
          <p:nvPr/>
        </p:nvGrpSpPr>
        <p:grpSpPr>
          <a:xfrm>
            <a:off x="1906392" y="2996952"/>
            <a:ext cx="108202" cy="108202"/>
            <a:chOff x="3491880" y="4399369"/>
            <a:chExt cx="288032" cy="288032"/>
          </a:xfrm>
        </p:grpSpPr>
        <p:sp>
          <p:nvSpPr>
            <p:cNvPr id="26" name="Rectangle 25"/>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27" name="Straight Connector 26"/>
            <p:cNvCxnSpPr>
              <a:stCxn id="26" idx="1"/>
              <a:endCxn id="26"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36" name="Group 35"/>
          <p:cNvGrpSpPr>
            <a:grpSpLocks noChangeAspect="1"/>
          </p:cNvGrpSpPr>
          <p:nvPr/>
        </p:nvGrpSpPr>
        <p:grpSpPr>
          <a:xfrm>
            <a:off x="2194678" y="3896862"/>
            <a:ext cx="108202" cy="108202"/>
            <a:chOff x="3491880" y="4399369"/>
            <a:chExt cx="288032" cy="288032"/>
          </a:xfrm>
        </p:grpSpPr>
        <p:sp>
          <p:nvSpPr>
            <p:cNvPr id="37" name="Rectangle 36"/>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38" name="Straight Connector 37"/>
            <p:cNvCxnSpPr>
              <a:stCxn id="37" idx="1"/>
              <a:endCxn id="37"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9" name="Rectangle 38"/>
          <p:cNvSpPr/>
          <p:nvPr/>
        </p:nvSpPr>
        <p:spPr>
          <a:xfrm>
            <a:off x="7207702" y="2672916"/>
            <a:ext cx="4248472" cy="2349361"/>
          </a:xfrm>
          <a:prstGeom prst="rect">
            <a:avLst/>
          </a:prstGeom>
          <a:solidFill>
            <a:srgbClr val="FFFFCC"/>
          </a:solidFill>
          <a:ln w="28575">
            <a:solidFill>
              <a:srgbClr val="C00000"/>
            </a:solidFill>
          </a:ln>
        </p:spPr>
        <p:txBody>
          <a:bodyPr wrap="square">
            <a:spAutoFit/>
          </a:bodyPr>
          <a:lstStyle/>
          <a:p>
            <a:pPr>
              <a:lnSpc>
                <a:spcPts val="2200"/>
              </a:lnSpc>
            </a:pPr>
            <a:r>
              <a:rPr lang="en-US" altLang="zh-CN" sz="1400" dirty="0">
                <a:latin typeface="微软雅黑" panose="020B0503020204020204" pitchFamily="34" charset="-122"/>
                <a:ea typeface="微软雅黑" panose="020B0503020204020204" pitchFamily="34" charset="-122"/>
              </a:rPr>
              <a:t>L</a:t>
            </a:r>
            <a:r>
              <a:rPr lang="zh-CN" altLang="en-US" sz="1400" dirty="0">
                <a:latin typeface="微软雅黑" panose="020B0503020204020204" pitchFamily="34" charset="-122"/>
                <a:ea typeface="微软雅黑" panose="020B0503020204020204" pitchFamily="34" charset="-122"/>
              </a:rPr>
              <a:t>比特位（</a:t>
            </a:r>
            <a:r>
              <a:rPr lang="en-US" altLang="zh-CN" sz="1400" dirty="0">
                <a:latin typeface="微软雅黑" panose="020B0503020204020204" pitchFamily="34" charset="-122"/>
                <a:ea typeface="微软雅黑" panose="020B0503020204020204" pitchFamily="34" charset="-122"/>
              </a:rPr>
              <a:t>RFC2461</a:t>
            </a:r>
            <a:r>
              <a:rPr lang="zh-CN" altLang="en-US" sz="1400" dirty="0">
                <a:latin typeface="微软雅黑" panose="020B0503020204020204" pitchFamily="34" charset="-122"/>
                <a:ea typeface="微软雅黑" panose="020B0503020204020204" pitchFamily="34" charset="-122"/>
              </a:rPr>
              <a:t>），默认为</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ts val="2200"/>
              </a:lnSpc>
            </a:pPr>
            <a:r>
              <a:rPr lang="zh-CN" altLang="en-US" sz="1400" dirty="0">
                <a:latin typeface="微软雅黑" panose="020B0503020204020204" pitchFamily="34" charset="-122"/>
                <a:ea typeface="微软雅黑" panose="020B0503020204020204" pitchFamily="34" charset="-122"/>
              </a:rPr>
              <a:t>表示在</a:t>
            </a:r>
            <a:r>
              <a:rPr lang="en-US" altLang="zh-CN" sz="1400" dirty="0">
                <a:latin typeface="微软雅黑" panose="020B0503020204020204" pitchFamily="34" charset="-122"/>
                <a:ea typeface="微软雅黑" panose="020B0503020204020204" pitchFamily="34" charset="-122"/>
              </a:rPr>
              <a:t>RA</a:t>
            </a:r>
            <a:r>
              <a:rPr lang="zh-CN" altLang="en-US" sz="1400" dirty="0">
                <a:latin typeface="微软雅黑" panose="020B0503020204020204" pitchFamily="34" charset="-122"/>
                <a:ea typeface="微软雅黑" panose="020B0503020204020204" pitchFamily="34" charset="-122"/>
              </a:rPr>
              <a:t>消息中的前缀是分配给本地链路的。因此，向包含这个指定前缀的地址发送数据的节点认为目的地是本地链路可达。</a:t>
            </a:r>
            <a:endParaRPr lang="en-US" altLang="zh-CN" sz="1400" dirty="0">
              <a:latin typeface="微软雅黑" panose="020B0503020204020204" pitchFamily="34" charset="-122"/>
              <a:ea typeface="微软雅黑" panose="020B0503020204020204" pitchFamily="34" charset="-122"/>
            </a:endParaRPr>
          </a:p>
          <a:p>
            <a:pPr>
              <a:lnSpc>
                <a:spcPts val="2200"/>
              </a:lnSpc>
            </a:pPr>
            <a:endParaRPr lang="en-US" altLang="zh-CN" sz="1400" dirty="0">
              <a:latin typeface="微软雅黑" panose="020B0503020204020204" pitchFamily="34" charset="-122"/>
              <a:ea typeface="微软雅黑" panose="020B0503020204020204" pitchFamily="34" charset="-122"/>
            </a:endParaRPr>
          </a:p>
          <a:p>
            <a:pPr>
              <a:lnSpc>
                <a:spcPts val="2200"/>
              </a:lnSpc>
            </a:pPr>
            <a:r>
              <a:rPr lang="zh-CN" altLang="en-US" sz="1400" dirty="0">
                <a:latin typeface="微软雅黑" panose="020B0503020204020204" pitchFamily="34" charset="-122"/>
                <a:ea typeface="微软雅黑" panose="020B0503020204020204" pitchFamily="34" charset="-122"/>
              </a:rPr>
              <a:t>可以使用如下命令设置为</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ts val="2200"/>
              </a:lnSpc>
            </a:pPr>
            <a:r>
              <a:rPr lang="en-US" altLang="zh-CN" sz="1400" dirty="0">
                <a:latin typeface="微软雅黑" panose="020B0503020204020204" pitchFamily="34" charset="-122"/>
                <a:ea typeface="微软雅黑" panose="020B0503020204020204" pitchFamily="34" charset="-122"/>
              </a:rPr>
              <a:t>ipv6 </a:t>
            </a:r>
            <a:r>
              <a:rPr lang="en-US" altLang="zh-CN" sz="1400" dirty="0" err="1">
                <a:latin typeface="微软雅黑" panose="020B0503020204020204" pitchFamily="34" charset="-122"/>
                <a:ea typeface="微软雅黑" panose="020B0503020204020204" pitchFamily="34" charset="-122"/>
              </a:rPr>
              <a:t>nd</a:t>
            </a:r>
            <a:r>
              <a:rPr lang="en-US" altLang="zh-CN" sz="1400" dirty="0">
                <a:latin typeface="微软雅黑" panose="020B0503020204020204" pitchFamily="34" charset="-122"/>
                <a:ea typeface="微软雅黑" panose="020B0503020204020204" pitchFamily="34" charset="-122"/>
              </a:rPr>
              <a:t> ra prefix 2001:: 64 2592000 604800 off-link</a:t>
            </a:r>
          </a:p>
        </p:txBody>
      </p:sp>
      <p:cxnSp>
        <p:nvCxnSpPr>
          <p:cNvPr id="20" name="Straight Arrow Connector 30">
            <a:extLst>
              <a:ext uri="{FF2B5EF4-FFF2-40B4-BE49-F238E27FC236}">
                <a16:creationId xmlns:a16="http://schemas.microsoft.com/office/drawing/2014/main" id="{194D0E67-E018-428F-81E0-513DA8C878D8}"/>
              </a:ext>
            </a:extLst>
          </p:cNvPr>
          <p:cNvCxnSpPr/>
          <p:nvPr/>
        </p:nvCxnSpPr>
        <p:spPr bwMode="auto">
          <a:xfrm flipH="1">
            <a:off x="5515702" y="4257092"/>
            <a:ext cx="1692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Tree>
    <p:extLst>
      <p:ext uri="{BB962C8B-B14F-4D97-AF65-F5344CB8AC3E}">
        <p14:creationId xmlns:p14="http://schemas.microsoft.com/office/powerpoint/2010/main" val="406425137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ICMPv6</a:t>
            </a:r>
            <a:r>
              <a:rPr lang="zh-CN" altLang="en-US" dirty="0"/>
              <a:t> </a:t>
            </a:r>
            <a:r>
              <a:rPr lang="en-US" altLang="zh-CN" dirty="0"/>
              <a:t>RA</a:t>
            </a:r>
            <a:r>
              <a:rPr lang="zh-CN" altLang="en-US" dirty="0"/>
              <a:t>消息中</a:t>
            </a:r>
            <a:r>
              <a:rPr lang="en-US" altLang="zh-CN" dirty="0"/>
              <a:t>IPv6</a:t>
            </a:r>
            <a:r>
              <a:rPr lang="zh-CN" altLang="en-US" dirty="0"/>
              <a:t>前缀信息的</a:t>
            </a:r>
            <a:r>
              <a:rPr lang="en-US" altLang="zh-CN" dirty="0"/>
              <a:t>Flags</a:t>
            </a:r>
            <a:r>
              <a:rPr lang="zh-CN" altLang="en-US" dirty="0"/>
              <a:t>字段 </a:t>
            </a:r>
            <a:r>
              <a:rPr lang="en-US" altLang="zh-CN" dirty="0"/>
              <a:t>(2)</a:t>
            </a:r>
            <a:endParaRPr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2124259112"/>
              </p:ext>
            </p:extLst>
          </p:nvPr>
        </p:nvGraphicFramePr>
        <p:xfrm>
          <a:off x="1703512" y="1269498"/>
          <a:ext cx="5328592" cy="5075826"/>
        </p:xfrm>
        <a:graphic>
          <a:graphicData uri="http://schemas.openxmlformats.org/drawingml/2006/table">
            <a:tbl>
              <a:tblPr firstRow="1" bandRow="1">
                <a:tableStyleId>{5940675A-B579-460E-94D1-54222C63F5DA}</a:tableStyleId>
              </a:tblPr>
              <a:tblGrid>
                <a:gridCol w="5328592">
                  <a:extLst>
                    <a:ext uri="{9D8B030D-6E8A-4147-A177-3AD203B41FA5}">
                      <a16:colId xmlns:a16="http://schemas.microsoft.com/office/drawing/2014/main" val="20000"/>
                    </a:ext>
                  </a:extLst>
                </a:gridCol>
              </a:tblGrid>
              <a:tr h="298578">
                <a:tc>
                  <a:txBody>
                    <a:bodyPr/>
                    <a:lstStyle/>
                    <a:p>
                      <a:r>
                        <a:rPr lang="en-US" altLang="zh-CN" sz="1200" dirty="0">
                          <a:latin typeface="微软雅黑" panose="020B0503020204020204" pitchFamily="34" charset="-122"/>
                          <a:ea typeface="微软雅黑" panose="020B0503020204020204" pitchFamily="34" charset="-122"/>
                        </a:rPr>
                        <a:t>Internet Control Message Protocol V6</a:t>
                      </a:r>
                      <a:endParaRPr lang="zh-CN" altLang="en-US" sz="1200" dirty="0">
                        <a:latin typeface="微软雅黑" panose="020B0503020204020204" pitchFamily="34" charset="-122"/>
                        <a:ea typeface="微软雅黑" panose="020B0503020204020204" pitchFamily="34" charset="-122"/>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98578">
                <a:tc>
                  <a:txBody>
                    <a:bodyPr/>
                    <a:lstStyle/>
                    <a:p>
                      <a:r>
                        <a:rPr lang="en-US" altLang="zh-CN" sz="1200" dirty="0">
                          <a:latin typeface="微软雅黑" panose="020B0503020204020204" pitchFamily="34" charset="-122"/>
                          <a:ea typeface="微软雅黑" panose="020B0503020204020204" pitchFamily="34" charset="-122"/>
                        </a:rPr>
                        <a:t>Type</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134</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Router advertisement</a:t>
                      </a:r>
                      <a:r>
                        <a:rPr lang="zh-CN" altLang="en-US" sz="1200" dirty="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8578">
                <a:tc>
                  <a:txBody>
                    <a:bodyPr/>
                    <a:lstStyle/>
                    <a:p>
                      <a:r>
                        <a:rPr lang="en-US" altLang="zh-CN" sz="1200">
                          <a:latin typeface="微软雅黑" panose="020B0503020204020204" pitchFamily="34" charset="-122"/>
                          <a:ea typeface="微软雅黑" panose="020B0503020204020204" pitchFamily="34" charset="-122"/>
                        </a:rPr>
                        <a:t>Code</a:t>
                      </a:r>
                      <a:r>
                        <a:rPr lang="zh-CN" altLang="en-US" sz="1200">
                          <a:latin typeface="微软雅黑" panose="020B0503020204020204" pitchFamily="34" charset="-122"/>
                          <a:ea typeface="微软雅黑" panose="020B0503020204020204" pitchFamily="34" charset="-122"/>
                        </a:rPr>
                        <a:t>：</a:t>
                      </a:r>
                      <a:r>
                        <a:rPr lang="en-US" altLang="zh-CN" sz="120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8578">
                <a:tc>
                  <a:txBody>
                    <a:bodyPr/>
                    <a:lstStyle/>
                    <a:p>
                      <a:r>
                        <a:rPr lang="en-US" altLang="zh-CN" sz="1200">
                          <a:solidFill>
                            <a:schemeClr val="bg1">
                              <a:lumMod val="75000"/>
                            </a:schemeClr>
                          </a:solidFill>
                          <a:latin typeface="微软雅黑" panose="020B0503020204020204" pitchFamily="34" charset="-122"/>
                          <a:ea typeface="微软雅黑" panose="020B0503020204020204" pitchFamily="34" charset="-122"/>
                        </a:rPr>
                        <a:t>&lt; </a:t>
                      </a:r>
                      <a:r>
                        <a:rPr lang="zh-CN" altLang="en-US" sz="1200">
                          <a:solidFill>
                            <a:schemeClr val="bg1">
                              <a:lumMod val="75000"/>
                            </a:schemeClr>
                          </a:solidFill>
                          <a:latin typeface="微软雅黑" panose="020B0503020204020204" pitchFamily="34" charset="-122"/>
                          <a:ea typeface="微软雅黑" panose="020B0503020204020204" pitchFamily="34" charset="-122"/>
                        </a:rPr>
                        <a:t>省略部分字段</a:t>
                      </a:r>
                      <a:r>
                        <a:rPr lang="en-US" altLang="zh-CN" sz="1200">
                          <a:solidFill>
                            <a:schemeClr val="bg1">
                              <a:lumMod val="75000"/>
                            </a:schemeClr>
                          </a:solidFill>
                          <a:latin typeface="微软雅黑" panose="020B0503020204020204" pitchFamily="34" charset="-122"/>
                          <a:ea typeface="微软雅黑" panose="020B0503020204020204" pitchFamily="34" charset="-122"/>
                        </a:rPr>
                        <a:t> &gt;</a:t>
                      </a:r>
                      <a:endParaRPr lang="zh-CN" altLang="en-US" sz="1200">
                        <a:solidFill>
                          <a:schemeClr val="bg1">
                            <a:lumMod val="75000"/>
                          </a:schemeClr>
                        </a:solidFill>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8578">
                <a:tc>
                  <a:txBody>
                    <a:bodyPr/>
                    <a:lstStyle/>
                    <a:p>
                      <a:r>
                        <a:rPr lang="en-US" altLang="zh-CN" sz="1200">
                          <a:latin typeface="微软雅黑" panose="020B0503020204020204" pitchFamily="34" charset="-122"/>
                          <a:ea typeface="微软雅黑" panose="020B0503020204020204" pitchFamily="34" charset="-122"/>
                        </a:rPr>
                        <a:t>Retrans</a:t>
                      </a:r>
                      <a:r>
                        <a:rPr lang="en-US" altLang="zh-CN" sz="1200" baseline="0">
                          <a:latin typeface="微软雅黑" panose="020B0503020204020204" pitchFamily="34" charset="-122"/>
                          <a:ea typeface="微软雅黑" panose="020B0503020204020204" pitchFamily="34" charset="-122"/>
                        </a:rPr>
                        <a:t> timer</a:t>
                      </a:r>
                      <a:r>
                        <a:rPr lang="zh-CN" altLang="en-US" sz="1200" baseline="0">
                          <a:latin typeface="微软雅黑" panose="020B0503020204020204" pitchFamily="34" charset="-122"/>
                          <a:ea typeface="微软雅黑" panose="020B0503020204020204" pitchFamily="34" charset="-122"/>
                        </a:rPr>
                        <a:t>：</a:t>
                      </a:r>
                      <a:r>
                        <a:rPr lang="en-US" altLang="zh-CN" sz="1200" baseline="0">
                          <a:latin typeface="微软雅黑" panose="020B0503020204020204" pitchFamily="34" charset="-122"/>
                          <a:ea typeface="微软雅黑" panose="020B0503020204020204" pitchFamily="34" charset="-122"/>
                        </a:rPr>
                        <a:t>0</a:t>
                      </a:r>
                      <a:endParaRPr lang="zh-CN" altLang="en-US" sz="1200">
                        <a:latin typeface="微软雅黑" panose="020B0503020204020204" pitchFamily="34" charset="-122"/>
                        <a:ea typeface="微软雅黑" panose="020B0503020204020204" pitchFamily="34" charset="-122"/>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8578">
                <a:tc>
                  <a:txBody>
                    <a:bodyPr/>
                    <a:lstStyle/>
                    <a:p>
                      <a:r>
                        <a:rPr lang="en-US" altLang="zh-CN" sz="1200" dirty="0">
                          <a:latin typeface="微软雅黑" panose="020B0503020204020204" pitchFamily="34" charset="-122"/>
                          <a:ea typeface="微软雅黑" panose="020B0503020204020204" pitchFamily="34" charset="-122"/>
                        </a:rPr>
                        <a:t>ICMPv6 Option </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Source Link-layer address</a:t>
                      </a:r>
                      <a:r>
                        <a:rPr lang="zh-CN" altLang="en-US" sz="1200" dirty="0">
                          <a:latin typeface="微软雅黑" panose="020B0503020204020204" pitchFamily="34" charset="-122"/>
                          <a:ea typeface="微软雅黑" panose="020B0503020204020204" pitchFamily="34" charset="-122"/>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ICMPv6 Option </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Prefix information</a:t>
                      </a:r>
                      <a:r>
                        <a:rPr lang="zh-CN" altLang="en-US" sz="1200" kern="1200">
                          <a:solidFill>
                            <a:schemeClr val="tx1"/>
                          </a:solidFill>
                          <a:latin typeface="微软雅黑" panose="020B0503020204020204" pitchFamily="34" charset="-122"/>
                          <a:ea typeface="微软雅黑" panose="020B0503020204020204" pitchFamily="34" charset="-122"/>
                          <a:cs typeface="+mn-cs"/>
                        </a:rPr>
                        <a:t>）</a:t>
                      </a: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Type</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Prefi</a:t>
                      </a:r>
                      <a:r>
                        <a:rPr lang="en-US" altLang="zh-CN" sz="1200" kern="1200" baseline="0" dirty="0">
                          <a:solidFill>
                            <a:schemeClr val="tx1"/>
                          </a:solidFill>
                          <a:latin typeface="微软雅黑" panose="020B0503020204020204" pitchFamily="34" charset="-122"/>
                          <a:ea typeface="微软雅黑" panose="020B0503020204020204" pitchFamily="34" charset="-122"/>
                          <a:cs typeface="+mn-cs"/>
                        </a:rPr>
                        <a:t>x information</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Prefix-Length</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64</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Flagas</a:t>
                      </a:r>
                      <a:r>
                        <a:rPr lang="zh-CN" altLang="en-US" sz="1200" kern="1200">
                          <a:solidFill>
                            <a:schemeClr val="tx1"/>
                          </a:solidFill>
                          <a:latin typeface="微软雅黑" panose="020B0503020204020204" pitchFamily="34" charset="-122"/>
                          <a:ea typeface="微软雅黑" panose="020B0503020204020204" pitchFamily="34" charset="-122"/>
                          <a:cs typeface="+mn-cs"/>
                        </a:rPr>
                        <a:t>：</a:t>
                      </a:r>
                      <a:r>
                        <a:rPr lang="en-US" altLang="zh-CN" sz="1200" kern="1200">
                          <a:solidFill>
                            <a:schemeClr val="tx1"/>
                          </a:solidFill>
                          <a:latin typeface="微软雅黑" panose="020B0503020204020204" pitchFamily="34" charset="-122"/>
                          <a:ea typeface="微软雅黑" panose="020B0503020204020204" pitchFamily="34" charset="-122"/>
                          <a:cs typeface="+mn-cs"/>
                        </a:rPr>
                        <a:t>0xc0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1 </a:t>
                      </a:r>
                      <a:r>
                        <a:rPr lang="en-US" altLang="zh-CN" sz="1200" b="0" kern="1200">
                          <a:solidFill>
                            <a:schemeClr val="tx1"/>
                          </a:solidFill>
                          <a:latin typeface="微软雅黑" panose="020B0503020204020204" pitchFamily="34" charset="-122"/>
                          <a:ea typeface="微软雅黑" panose="020B0503020204020204" pitchFamily="34" charset="-122"/>
                          <a:cs typeface="+mn-cs"/>
                        </a:rPr>
                        <a:t>. . .  . . . .  =</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On-Link Flag (L) </a:t>
                      </a:r>
                      <a:r>
                        <a:rPr lang="zh-CN" altLang="en-US" sz="1200" b="0" kern="1200" baseline="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Set</a:t>
                      </a:r>
                      <a:endParaRPr lang="zh-CN" altLang="en-US" sz="1200" b="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kern="1200" baseline="0">
                          <a:solidFill>
                            <a:srgbClr val="C00000"/>
                          </a:solidFill>
                          <a:latin typeface="微软雅黑" panose="020B0503020204020204" pitchFamily="34" charset="-122"/>
                          <a:ea typeface="微软雅黑" panose="020B0503020204020204" pitchFamily="34" charset="-122"/>
                          <a:cs typeface="+mn-cs"/>
                        </a:rPr>
                        <a:t>           </a:t>
                      </a:r>
                      <a:r>
                        <a:rPr lang="en-US" altLang="zh-CN" sz="1200" b="1" kern="1200">
                          <a:solidFill>
                            <a:srgbClr val="C00000"/>
                          </a:solidFill>
                          <a:latin typeface="微软雅黑" panose="020B0503020204020204" pitchFamily="34" charset="-122"/>
                          <a:ea typeface="微软雅黑" panose="020B0503020204020204" pitchFamily="34" charset="-122"/>
                          <a:cs typeface="+mn-cs"/>
                        </a:rPr>
                        <a:t>.</a:t>
                      </a:r>
                      <a:r>
                        <a:rPr lang="en-US" altLang="zh-CN" sz="1200" b="1" kern="1200" baseline="0">
                          <a:solidFill>
                            <a:srgbClr val="C00000"/>
                          </a:solidFill>
                          <a:latin typeface="微软雅黑" panose="020B0503020204020204" pitchFamily="34" charset="-122"/>
                          <a:ea typeface="微软雅黑" panose="020B0503020204020204" pitchFamily="34" charset="-122"/>
                          <a:cs typeface="+mn-cs"/>
                        </a:rPr>
                        <a:t> </a:t>
                      </a:r>
                      <a:r>
                        <a:rPr lang="en-US" altLang="zh-CN" sz="1200" b="1" kern="1200">
                          <a:solidFill>
                            <a:srgbClr val="C00000"/>
                          </a:solidFill>
                          <a:latin typeface="微软雅黑" panose="020B0503020204020204" pitchFamily="34" charset="-122"/>
                          <a:ea typeface="微软雅黑" panose="020B0503020204020204" pitchFamily="34" charset="-122"/>
                          <a:cs typeface="+mn-cs"/>
                        </a:rPr>
                        <a:t>1 . .  . . . .  =</a:t>
                      </a:r>
                      <a:r>
                        <a:rPr lang="en-US" altLang="zh-CN" sz="1200" b="1" kern="1200" baseline="0">
                          <a:solidFill>
                            <a:srgbClr val="C00000"/>
                          </a:solidFill>
                          <a:latin typeface="微软雅黑" panose="020B0503020204020204" pitchFamily="34" charset="-122"/>
                          <a:ea typeface="微软雅黑" panose="020B0503020204020204" pitchFamily="34" charset="-122"/>
                          <a:cs typeface="+mn-cs"/>
                        </a:rPr>
                        <a:t> Autonomouns Addr-conf flag (A) </a:t>
                      </a:r>
                      <a:r>
                        <a:rPr lang="zh-CN" altLang="en-US" sz="1200" b="1" kern="1200" baseline="0">
                          <a:solidFill>
                            <a:srgbClr val="C00000"/>
                          </a:solidFill>
                          <a:latin typeface="微软雅黑" panose="020B0503020204020204" pitchFamily="34" charset="-122"/>
                          <a:ea typeface="微软雅黑" panose="020B0503020204020204" pitchFamily="34" charset="-122"/>
                          <a:cs typeface="+mn-cs"/>
                        </a:rPr>
                        <a:t>：</a:t>
                      </a:r>
                      <a:r>
                        <a:rPr lang="en-US" altLang="zh-CN" sz="1200" b="1" kern="1200" baseline="0">
                          <a:solidFill>
                            <a:srgbClr val="C00000"/>
                          </a:solidFill>
                          <a:latin typeface="微软雅黑" panose="020B0503020204020204" pitchFamily="34" charset="-122"/>
                          <a:ea typeface="微软雅黑" panose="020B0503020204020204" pitchFamily="34" charset="-122"/>
                          <a:cs typeface="+mn-cs"/>
                        </a:rPr>
                        <a:t>Set</a:t>
                      </a:r>
                      <a:endParaRPr lang="zh-CN" altLang="en-US" sz="1200" b="1" kern="1200">
                        <a:solidFill>
                          <a:srgbClr val="C00000"/>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b="1" kern="1200">
                          <a:solidFill>
                            <a:schemeClr val="tx1"/>
                          </a:solidFill>
                          <a:latin typeface="微软雅黑" panose="020B0503020204020204" pitchFamily="34" charset="-122"/>
                          <a:ea typeface="微软雅黑" panose="020B0503020204020204" pitchFamily="34" charset="-122"/>
                          <a:cs typeface="+mn-cs"/>
                        </a:rPr>
                        <a:t>.</a:t>
                      </a:r>
                      <a:r>
                        <a:rPr lang="en-US" altLang="zh-CN" sz="1200" b="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b="1" kern="1200">
                          <a:solidFill>
                            <a:schemeClr val="tx1"/>
                          </a:solidFill>
                          <a:latin typeface="微软雅黑" panose="020B0503020204020204" pitchFamily="34" charset="-122"/>
                          <a:ea typeface="微软雅黑" panose="020B0503020204020204" pitchFamily="34" charset="-122"/>
                          <a:cs typeface="+mn-cs"/>
                        </a:rPr>
                        <a:t>. </a:t>
                      </a:r>
                      <a:r>
                        <a:rPr lang="en-US" altLang="zh-CN" sz="1200" b="0" kern="1200">
                          <a:solidFill>
                            <a:schemeClr val="tx1"/>
                          </a:solidFill>
                          <a:latin typeface="微软雅黑" panose="020B0503020204020204" pitchFamily="34" charset="-122"/>
                          <a:ea typeface="微软雅黑" panose="020B0503020204020204" pitchFamily="34" charset="-122"/>
                          <a:cs typeface="+mn-cs"/>
                        </a:rPr>
                        <a:t>00 0000</a:t>
                      </a:r>
                      <a:r>
                        <a:rPr lang="en-US" altLang="zh-CN" sz="1200" b="1" kern="1200">
                          <a:solidFill>
                            <a:schemeClr val="tx1"/>
                          </a:solidFill>
                          <a:latin typeface="微软雅黑" panose="020B0503020204020204" pitchFamily="34" charset="-122"/>
                          <a:ea typeface="微软雅黑" panose="020B0503020204020204" pitchFamily="34" charset="-122"/>
                          <a:cs typeface="+mn-cs"/>
                        </a:rPr>
                        <a:t> </a:t>
                      </a:r>
                      <a:r>
                        <a:rPr lang="en-US" altLang="zh-CN" sz="1200" b="0" kern="1200">
                          <a:solidFill>
                            <a:schemeClr val="tx1"/>
                          </a:solidFill>
                          <a:latin typeface="微软雅黑" panose="020B0503020204020204" pitchFamily="34" charset="-122"/>
                          <a:ea typeface="微软雅黑" panose="020B0503020204020204" pitchFamily="34" charset="-122"/>
                          <a:cs typeface="+mn-cs"/>
                        </a:rPr>
                        <a:t>= Reserved</a:t>
                      </a:r>
                      <a:r>
                        <a:rPr lang="zh-CN" altLang="en-US" sz="1200" b="0" kern="1200">
                          <a:solidFill>
                            <a:schemeClr val="tx1"/>
                          </a:solidFill>
                          <a:latin typeface="微软雅黑" panose="020B0503020204020204" pitchFamily="34" charset="-122"/>
                          <a:ea typeface="微软雅黑" panose="020B0503020204020204" pitchFamily="34" charset="-122"/>
                          <a:cs typeface="+mn-cs"/>
                        </a:rPr>
                        <a:t>：</a:t>
                      </a:r>
                      <a:r>
                        <a:rPr lang="en-US" altLang="zh-CN" sz="1200" b="0" kern="1200">
                          <a:solidFill>
                            <a:schemeClr val="tx1"/>
                          </a:solidFill>
                          <a:latin typeface="微软雅黑" panose="020B0503020204020204" pitchFamily="34" charset="-122"/>
                          <a:ea typeface="微软雅黑" panose="020B0503020204020204" pitchFamily="34" charset="-122"/>
                          <a:cs typeface="+mn-cs"/>
                        </a:rPr>
                        <a:t>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Valid lifetime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kern="1200" dirty="0">
                          <a:solidFill>
                            <a:schemeClr val="tx1"/>
                          </a:solidFill>
                          <a:latin typeface="微软雅黑" panose="020B0503020204020204" pitchFamily="34" charset="-122"/>
                          <a:ea typeface="微软雅黑" panose="020B0503020204020204" pitchFamily="34" charset="-122"/>
                          <a:cs typeface="+mn-cs"/>
                        </a:rPr>
                        <a:t>2592000</a:t>
                      </a: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Preferred</a:t>
                      </a:r>
                      <a:r>
                        <a:rPr lang="en-US" altLang="zh-CN" sz="1200" kern="1200" baseline="0">
                          <a:solidFill>
                            <a:schemeClr val="tx1"/>
                          </a:solidFill>
                          <a:latin typeface="微软雅黑" panose="020B0503020204020204" pitchFamily="34" charset="-122"/>
                          <a:ea typeface="微软雅黑" panose="020B0503020204020204" pitchFamily="34" charset="-122"/>
                          <a:cs typeface="+mn-cs"/>
                        </a:rPr>
                        <a:t> lifetime</a:t>
                      </a:r>
                      <a:r>
                        <a:rPr lang="zh-CN" altLang="en-US" sz="1200" kern="1200" baseline="0">
                          <a:solidFill>
                            <a:schemeClr val="tx1"/>
                          </a:solidFill>
                          <a:latin typeface="微软雅黑" panose="020B0503020204020204" pitchFamily="34" charset="-122"/>
                          <a:ea typeface="微软雅黑" panose="020B0503020204020204" pitchFamily="34" charset="-122"/>
                          <a:cs typeface="+mn-cs"/>
                        </a:rPr>
                        <a:t>： </a:t>
                      </a:r>
                      <a:r>
                        <a:rPr lang="en-US" altLang="zh-CN" sz="1200" kern="1200" baseline="0">
                          <a:solidFill>
                            <a:schemeClr val="tx1"/>
                          </a:solidFill>
                          <a:latin typeface="微软雅黑" panose="020B0503020204020204" pitchFamily="34" charset="-122"/>
                          <a:ea typeface="微软雅黑" panose="020B0503020204020204" pitchFamily="34" charset="-122"/>
                          <a:cs typeface="+mn-cs"/>
                        </a:rPr>
                        <a:t>604800</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      Reserved </a:t>
                      </a:r>
                      <a:endParaRPr lang="zh-CN" altLang="en-US" sz="1200" kern="120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985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      Prefix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 </a:t>
                      </a:r>
                      <a:r>
                        <a:rPr lang="en-US" altLang="zh-CN" sz="1200" kern="1200" dirty="0">
                          <a:solidFill>
                            <a:schemeClr val="tx1"/>
                          </a:solidFill>
                          <a:latin typeface="微软雅黑" panose="020B0503020204020204" pitchFamily="34" charset="-122"/>
                          <a:ea typeface="微软雅黑" panose="020B0503020204020204" pitchFamily="34" charset="-122"/>
                          <a:cs typeface="+mn-cs"/>
                        </a:rPr>
                        <a:t>2001</a:t>
                      </a:r>
                      <a:r>
                        <a:rPr lang="en-US" altLang="zh-CN" sz="12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200" b="1" kern="1200" dirty="0">
                        <a:solidFill>
                          <a:schemeClr val="tx1"/>
                        </a:solidFill>
                        <a:latin typeface="微软雅黑" panose="020B0503020204020204" pitchFamily="34" charset="-122"/>
                        <a:ea typeface="微软雅黑" panose="020B0503020204020204" pitchFamily="34" charset="-122"/>
                        <a:cs typeface="+mn-cs"/>
                      </a:endParaRPr>
                    </a:p>
                  </a:txBody>
                  <a:tcPr marL="28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grpSp>
        <p:nvGrpSpPr>
          <p:cNvPr id="5" name="Group 4"/>
          <p:cNvGrpSpPr>
            <a:grpSpLocks noChangeAspect="1"/>
          </p:cNvGrpSpPr>
          <p:nvPr/>
        </p:nvGrpSpPr>
        <p:grpSpPr>
          <a:xfrm>
            <a:off x="1811080" y="2852936"/>
            <a:ext cx="108202" cy="108202"/>
            <a:chOff x="3491880" y="4399369"/>
            <a:chExt cx="288032" cy="288032"/>
          </a:xfrm>
        </p:grpSpPr>
        <p:sp>
          <p:nvSpPr>
            <p:cNvPr id="6" name="Rectangle 5"/>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7" name="Straight Connector 6"/>
            <p:cNvCxnSpPr>
              <a:stCxn id="6" idx="1"/>
              <a:endCxn id="6"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8" name="Straight Connector 7"/>
            <p:cNvCxnSpPr>
              <a:stCxn id="6" idx="2"/>
              <a:endCxn id="6" idx="0"/>
            </p:cNvCxnSpPr>
            <p:nvPr/>
          </p:nvCxnSpPr>
          <p:spPr bwMode="auto">
            <a:xfrm flipV="1">
              <a:off x="3635896" y="4399369"/>
              <a:ext cx="0" cy="288032"/>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5" name="Group 24"/>
          <p:cNvGrpSpPr>
            <a:grpSpLocks noChangeAspect="1"/>
          </p:cNvGrpSpPr>
          <p:nvPr/>
        </p:nvGrpSpPr>
        <p:grpSpPr>
          <a:xfrm>
            <a:off x="1811080" y="3110488"/>
            <a:ext cx="108202" cy="108202"/>
            <a:chOff x="3491880" y="4399369"/>
            <a:chExt cx="288032" cy="288032"/>
          </a:xfrm>
        </p:grpSpPr>
        <p:sp>
          <p:nvSpPr>
            <p:cNvPr id="26" name="Rectangle 25"/>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27" name="Straight Connector 26"/>
            <p:cNvCxnSpPr>
              <a:stCxn id="26" idx="1"/>
              <a:endCxn id="26"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36" name="Group 35"/>
          <p:cNvGrpSpPr>
            <a:grpSpLocks noChangeAspect="1"/>
          </p:cNvGrpSpPr>
          <p:nvPr/>
        </p:nvGrpSpPr>
        <p:grpSpPr>
          <a:xfrm>
            <a:off x="2099366" y="4010398"/>
            <a:ext cx="108202" cy="108202"/>
            <a:chOff x="3491880" y="4399369"/>
            <a:chExt cx="288032" cy="288032"/>
          </a:xfrm>
        </p:grpSpPr>
        <p:sp>
          <p:nvSpPr>
            <p:cNvPr id="37" name="Rectangle 36"/>
            <p:cNvSpPr/>
            <p:nvPr/>
          </p:nvSpPr>
          <p:spPr bwMode="auto">
            <a:xfrm>
              <a:off x="3491880" y="4399369"/>
              <a:ext cx="288032" cy="288032"/>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784225" eaLnBrk="0" fontAlgn="base" hangingPunct="0"/>
              <a:endParaRPr lang="zh-CN" altLang="en-US" sz="2100">
                <a:latin typeface="微软雅黑" panose="020B0503020204020204" pitchFamily="34" charset="-122"/>
                <a:ea typeface="微软雅黑" panose="020B0503020204020204" pitchFamily="34" charset="-122"/>
              </a:endParaRPr>
            </a:p>
          </p:txBody>
        </p:sp>
        <p:cxnSp>
          <p:nvCxnSpPr>
            <p:cNvPr id="38" name="Straight Connector 37"/>
            <p:cNvCxnSpPr>
              <a:stCxn id="37" idx="1"/>
              <a:endCxn id="37" idx="3"/>
            </p:cNvCxnSpPr>
            <p:nvPr/>
          </p:nvCxnSpPr>
          <p:spPr bwMode="auto">
            <a:xfrm>
              <a:off x="3491880" y="4543385"/>
              <a:ext cx="288032"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39" name="Rectangle 38"/>
          <p:cNvSpPr/>
          <p:nvPr/>
        </p:nvSpPr>
        <p:spPr>
          <a:xfrm>
            <a:off x="7644171" y="3053955"/>
            <a:ext cx="3828691" cy="2067233"/>
          </a:xfrm>
          <a:prstGeom prst="rect">
            <a:avLst/>
          </a:prstGeom>
          <a:solidFill>
            <a:srgbClr val="FFFFCC"/>
          </a:solidFill>
          <a:ln w="28575">
            <a:solidFill>
              <a:srgbClr val="C00000"/>
            </a:solidFill>
          </a:ln>
        </p:spPr>
        <p:txBody>
          <a:bodyPr wrap="square">
            <a:spAutoFit/>
          </a:bodyPr>
          <a:lstStyle/>
          <a:p>
            <a:pPr>
              <a:lnSpc>
                <a:spcPts val="2200"/>
              </a:lnSpc>
            </a:pPr>
            <a:r>
              <a:rPr lang="en-US" altLang="zh-CN" sz="1400">
                <a:latin typeface="微软雅黑" panose="020B0503020204020204" pitchFamily="34" charset="-122"/>
                <a:ea typeface="微软雅黑" panose="020B0503020204020204" pitchFamily="34" charset="-122"/>
              </a:rPr>
              <a:t>A</a:t>
            </a:r>
            <a:r>
              <a:rPr lang="zh-CN" altLang="en-US" sz="1400">
                <a:latin typeface="微软雅黑" panose="020B0503020204020204" pitchFamily="34" charset="-122"/>
                <a:ea typeface="微软雅黑" panose="020B0503020204020204" pitchFamily="34" charset="-122"/>
              </a:rPr>
              <a:t>比特位（</a:t>
            </a:r>
            <a:r>
              <a:rPr lang="en-US" altLang="zh-CN" sz="1400">
                <a:latin typeface="微软雅黑" panose="020B0503020204020204" pitchFamily="34" charset="-122"/>
                <a:ea typeface="微软雅黑" panose="020B0503020204020204" pitchFamily="34" charset="-122"/>
              </a:rPr>
              <a:t>RFC2461</a:t>
            </a:r>
            <a:r>
              <a:rPr lang="zh-CN" altLang="en-US" sz="1400">
                <a:latin typeface="微软雅黑" panose="020B0503020204020204" pitchFamily="34" charset="-122"/>
                <a:ea typeface="微软雅黑" panose="020B0503020204020204" pitchFamily="34" charset="-122"/>
              </a:rPr>
              <a:t>），默认为</a:t>
            </a:r>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，表示本地链路的主机可以使用该前缀进行无状态自动配置，如果为</a:t>
            </a:r>
            <a:r>
              <a:rPr lang="en-US" altLang="zh-CN" sz="1400">
                <a:latin typeface="微软雅黑" panose="020B0503020204020204" pitchFamily="34" charset="-122"/>
                <a:ea typeface="微软雅黑" panose="020B0503020204020204" pitchFamily="34" charset="-122"/>
              </a:rPr>
              <a:t>0</a:t>
            </a:r>
            <a:r>
              <a:rPr lang="zh-CN" altLang="en-US" sz="1400">
                <a:latin typeface="微软雅黑" panose="020B0503020204020204" pitchFamily="34" charset="-122"/>
                <a:ea typeface="微软雅黑" panose="020B0503020204020204" pitchFamily="34" charset="-122"/>
              </a:rPr>
              <a:t>，则不能用于无状态自动配置。</a:t>
            </a:r>
            <a:endParaRPr lang="en-US" altLang="zh-CN" sz="1400">
              <a:latin typeface="微软雅黑" panose="020B0503020204020204" pitchFamily="34" charset="-122"/>
              <a:ea typeface="微软雅黑" panose="020B0503020204020204" pitchFamily="34" charset="-122"/>
            </a:endParaRPr>
          </a:p>
          <a:p>
            <a:pPr>
              <a:lnSpc>
                <a:spcPts val="2200"/>
              </a:lnSpc>
            </a:pPr>
            <a:endParaRPr lang="en-US" altLang="zh-CN" sz="1400">
              <a:latin typeface="微软雅黑" panose="020B0503020204020204" pitchFamily="34" charset="-122"/>
              <a:ea typeface="微软雅黑" panose="020B0503020204020204" pitchFamily="34" charset="-122"/>
            </a:endParaRPr>
          </a:p>
          <a:p>
            <a:pPr>
              <a:lnSpc>
                <a:spcPts val="2200"/>
              </a:lnSpc>
            </a:pPr>
            <a:r>
              <a:rPr lang="zh-CN" altLang="en-US" sz="1400">
                <a:latin typeface="微软雅黑" panose="020B0503020204020204" pitchFamily="34" charset="-122"/>
                <a:ea typeface="微软雅黑" panose="020B0503020204020204" pitchFamily="34" charset="-122"/>
              </a:rPr>
              <a:t>使用如下命令将该比特位设置为</a:t>
            </a:r>
            <a:r>
              <a:rPr lang="en-US" altLang="zh-CN" sz="1400">
                <a:latin typeface="微软雅黑" panose="020B0503020204020204" pitchFamily="34" charset="-122"/>
                <a:ea typeface="微软雅黑" panose="020B0503020204020204" pitchFamily="34" charset="-122"/>
              </a:rPr>
              <a:t>0</a:t>
            </a:r>
            <a:r>
              <a:rPr lang="zh-CN" altLang="en-US"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a:p>
            <a:pPr>
              <a:lnSpc>
                <a:spcPts val="2200"/>
              </a:lnSpc>
            </a:pPr>
            <a:r>
              <a:rPr lang="pt-BR" altLang="zh-CN" sz="1400">
                <a:latin typeface="微软雅黑" panose="020B0503020204020204" pitchFamily="34" charset="-122"/>
                <a:ea typeface="微软雅黑" panose="020B0503020204020204" pitchFamily="34" charset="-122"/>
              </a:rPr>
              <a:t>ipv6 nd ra prefix 2001:: 64 2592000 604800 no-autoconfig </a:t>
            </a:r>
            <a:endParaRPr lang="en-US" altLang="zh-CN" sz="1400">
              <a:latin typeface="微软雅黑" panose="020B0503020204020204" pitchFamily="34" charset="-122"/>
              <a:ea typeface="微软雅黑" panose="020B0503020204020204" pitchFamily="34" charset="-122"/>
            </a:endParaRPr>
          </a:p>
        </p:txBody>
      </p:sp>
      <p:cxnSp>
        <p:nvCxnSpPr>
          <p:cNvPr id="18" name="Straight Arrow Connector 30">
            <a:extLst>
              <a:ext uri="{FF2B5EF4-FFF2-40B4-BE49-F238E27FC236}">
                <a16:creationId xmlns:a16="http://schemas.microsoft.com/office/drawing/2014/main" id="{072A965E-90F0-49BA-A943-3E66410E76B4}"/>
              </a:ext>
            </a:extLst>
          </p:cNvPr>
          <p:cNvCxnSpPr/>
          <p:nvPr/>
        </p:nvCxnSpPr>
        <p:spPr bwMode="auto">
          <a:xfrm flipH="1">
            <a:off x="6780076" y="4710139"/>
            <a:ext cx="864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Tree>
    <p:extLst>
      <p:ext uri="{BB962C8B-B14F-4D97-AF65-F5344CB8AC3E}">
        <p14:creationId xmlns:p14="http://schemas.microsoft.com/office/powerpoint/2010/main" val="299347434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7"/>
          <p:cNvSpPr>
            <a:spLocks noGrp="1" noChangeArrowheads="1"/>
          </p:cNvSpPr>
          <p:nvPr>
            <p:ph type="title"/>
          </p:nvPr>
        </p:nvSpPr>
        <p:spPr/>
        <p:txBody>
          <a:bodyPr/>
          <a:lstStyle/>
          <a:p>
            <a:r>
              <a:rPr lang="zh-CN" altLang="en-US"/>
              <a:t>重定向报文</a:t>
            </a:r>
          </a:p>
        </p:txBody>
      </p:sp>
      <p:sp>
        <p:nvSpPr>
          <p:cNvPr id="32771" name="Rectangle 2"/>
          <p:cNvSpPr>
            <a:spLocks noGrp="1" noChangeArrowheads="1"/>
          </p:cNvSpPr>
          <p:nvPr>
            <p:ph type="body" sz="quarter" idx="10"/>
          </p:nvPr>
        </p:nvSpPr>
        <p:spPr/>
        <p:txBody>
          <a:bodyPr/>
          <a:lstStyle/>
          <a:p>
            <a:r>
              <a:rPr lang="zh-CN" altLang="en-US"/>
              <a:t>当网关路由器知道更好的转发路径时，会以重定向报文的方式告知主机</a:t>
            </a:r>
          </a:p>
          <a:p>
            <a:r>
              <a:rPr lang="zh-CN" altLang="en-US"/>
              <a:t>重定向报文的结构如下：</a:t>
            </a:r>
            <a:endParaRPr lang="zh-CN" altLang="en-US" dirty="0"/>
          </a:p>
        </p:txBody>
      </p:sp>
      <p:graphicFrame>
        <p:nvGraphicFramePr>
          <p:cNvPr id="5" name="表格 4">
            <a:extLst>
              <a:ext uri="{FF2B5EF4-FFF2-40B4-BE49-F238E27FC236}">
                <a16:creationId xmlns:a16="http://schemas.microsoft.com/office/drawing/2014/main" id="{82DA2A6E-5F9E-4C8B-B40D-EBF7517A826B}"/>
              </a:ext>
            </a:extLst>
          </p:cNvPr>
          <p:cNvGraphicFramePr>
            <a:graphicFrameLocks noGrp="1"/>
          </p:cNvGraphicFramePr>
          <p:nvPr>
            <p:extLst>
              <p:ext uri="{D42A27DB-BD31-4B8C-83A1-F6EECF244321}">
                <p14:modId xmlns:p14="http://schemas.microsoft.com/office/powerpoint/2010/main" val="3649782068"/>
              </p:ext>
            </p:extLst>
          </p:nvPr>
        </p:nvGraphicFramePr>
        <p:xfrm>
          <a:off x="1595500" y="2564904"/>
          <a:ext cx="6480720" cy="2515130"/>
        </p:xfrm>
        <a:graphic>
          <a:graphicData uri="http://schemas.openxmlformats.org/drawingml/2006/table">
            <a:tbl>
              <a:tblPr firstRow="1" bandRow="1">
                <a:tableStyleId>{5C22544A-7EE6-4342-B048-85BDC9FD1C3A}</a:tableStyleId>
              </a:tblPr>
              <a:tblGrid>
                <a:gridCol w="1822016">
                  <a:extLst>
                    <a:ext uri="{9D8B030D-6E8A-4147-A177-3AD203B41FA5}">
                      <a16:colId xmlns:a16="http://schemas.microsoft.com/office/drawing/2014/main" val="791589005"/>
                    </a:ext>
                  </a:extLst>
                </a:gridCol>
                <a:gridCol w="1928051">
                  <a:extLst>
                    <a:ext uri="{9D8B030D-6E8A-4147-A177-3AD203B41FA5}">
                      <a16:colId xmlns:a16="http://schemas.microsoft.com/office/drawing/2014/main" val="712744741"/>
                    </a:ext>
                  </a:extLst>
                </a:gridCol>
                <a:gridCol w="2730653">
                  <a:extLst>
                    <a:ext uri="{9D8B030D-6E8A-4147-A177-3AD203B41FA5}">
                      <a16:colId xmlns:a16="http://schemas.microsoft.com/office/drawing/2014/main" val="3657330613"/>
                    </a:ext>
                  </a:extLst>
                </a:gridCol>
              </a:tblGrid>
              <a:tr h="503026">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Type</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Code</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微软雅黑" panose="020B0503020204020204" pitchFamily="34" charset="-122"/>
                          <a:ea typeface="微软雅黑" panose="020B0503020204020204" pitchFamily="34" charset="-122"/>
                        </a:rPr>
                        <a:t>checksum</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4841553"/>
                  </a:ext>
                </a:extLst>
              </a:tr>
              <a:tr h="503026">
                <a:tc gridSpan="3">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Reserved</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170205605"/>
                  </a:ext>
                </a:extLst>
              </a:tr>
              <a:tr h="503026">
                <a:tc gridSpan="3">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Target Address</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458692022"/>
                  </a:ext>
                </a:extLst>
              </a:tr>
              <a:tr h="503026">
                <a:tc gridSpan="3">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Destination Address</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87462031"/>
                  </a:ext>
                </a:extLst>
              </a:tr>
              <a:tr h="503026">
                <a:tc gridSpan="3">
                  <a:txBody>
                    <a:bodyPr/>
                    <a:lstStyle/>
                    <a:p>
                      <a:r>
                        <a:rPr lang="en-US" altLang="zh-CN" sz="1400" dirty="0">
                          <a:solidFill>
                            <a:schemeClr val="tx1"/>
                          </a:solidFill>
                          <a:latin typeface="微软雅黑" panose="020B0503020204020204" pitchFamily="34" charset="-122"/>
                          <a:ea typeface="微软雅黑" panose="020B0503020204020204" pitchFamily="34" charset="-122"/>
                        </a:rPr>
                        <a:t>Options…</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557843570"/>
                  </a:ext>
                </a:extLst>
              </a:tr>
            </a:tbl>
          </a:graphicData>
        </a:graphic>
      </p:graphicFrame>
      <p:sp>
        <p:nvSpPr>
          <p:cNvPr id="6" name="Rectangle 38">
            <a:extLst>
              <a:ext uri="{FF2B5EF4-FFF2-40B4-BE49-F238E27FC236}">
                <a16:creationId xmlns:a16="http://schemas.microsoft.com/office/drawing/2014/main" id="{ADF12211-5F93-47EC-BECA-EC8E4F47AADD}"/>
              </a:ext>
            </a:extLst>
          </p:cNvPr>
          <p:cNvSpPr/>
          <p:nvPr/>
        </p:nvSpPr>
        <p:spPr>
          <a:xfrm>
            <a:off x="8544176" y="4105784"/>
            <a:ext cx="2766175" cy="461665"/>
          </a:xfrm>
          <a:prstGeom prst="rect">
            <a:avLst/>
          </a:prstGeom>
          <a:solidFill>
            <a:srgbClr val="FFFFCC"/>
          </a:solidFill>
          <a:ln w="28575">
            <a:solidFill>
              <a:srgbClr val="C00000"/>
            </a:solidFill>
          </a:ln>
        </p:spPr>
        <p:txBody>
          <a:bodyPr wrap="square">
            <a:spAutoFit/>
          </a:bodyPr>
          <a:lstStyle/>
          <a:p>
            <a:pPr marL="72000" lvl="1" eaLnBrk="1" hangingPunct="1"/>
            <a:r>
              <a:rPr lang="en-US" altLang="zh-CN" sz="1200" dirty="0">
                <a:latin typeface="微软雅黑" panose="020B0503020204020204" pitchFamily="34" charset="-122"/>
                <a:ea typeface="微软雅黑" panose="020B0503020204020204" pitchFamily="34" charset="-122"/>
              </a:rPr>
              <a:t>Destination Address</a:t>
            </a:r>
            <a:r>
              <a:rPr lang="zh-CN" altLang="en-US" sz="1200" dirty="0">
                <a:latin typeface="微软雅黑" panose="020B0503020204020204" pitchFamily="34" charset="-122"/>
                <a:ea typeface="微软雅黑" panose="020B0503020204020204" pitchFamily="34" charset="-122"/>
              </a:rPr>
              <a:t>是需要重定向转发的报文的目的地址。</a:t>
            </a:r>
          </a:p>
        </p:txBody>
      </p:sp>
      <p:cxnSp>
        <p:nvCxnSpPr>
          <p:cNvPr id="7" name="Straight Arrow Connector 30">
            <a:extLst>
              <a:ext uri="{FF2B5EF4-FFF2-40B4-BE49-F238E27FC236}">
                <a16:creationId xmlns:a16="http://schemas.microsoft.com/office/drawing/2014/main" id="{DFF7EE90-5151-4BD4-96B1-4B50FF5BF071}"/>
              </a:ext>
            </a:extLst>
          </p:cNvPr>
          <p:cNvCxnSpPr/>
          <p:nvPr/>
        </p:nvCxnSpPr>
        <p:spPr bwMode="auto">
          <a:xfrm flipH="1">
            <a:off x="7680176" y="4336617"/>
            <a:ext cx="864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
        <p:nvSpPr>
          <p:cNvPr id="8" name="Rectangle 38">
            <a:extLst>
              <a:ext uri="{FF2B5EF4-FFF2-40B4-BE49-F238E27FC236}">
                <a16:creationId xmlns:a16="http://schemas.microsoft.com/office/drawing/2014/main" id="{D2EA0A6A-9BD8-4E9D-AC3B-2E4414B0C34B}"/>
              </a:ext>
            </a:extLst>
          </p:cNvPr>
          <p:cNvSpPr/>
          <p:nvPr/>
        </p:nvSpPr>
        <p:spPr>
          <a:xfrm>
            <a:off x="8544176" y="3528702"/>
            <a:ext cx="2766175" cy="461665"/>
          </a:xfrm>
          <a:prstGeom prst="rect">
            <a:avLst/>
          </a:prstGeom>
          <a:solidFill>
            <a:srgbClr val="FFFFCC"/>
          </a:solidFill>
          <a:ln w="28575">
            <a:solidFill>
              <a:srgbClr val="C00000"/>
            </a:solidFill>
          </a:ln>
        </p:spPr>
        <p:txBody>
          <a:bodyPr wrap="square">
            <a:spAutoFit/>
          </a:bodyPr>
          <a:lstStyle/>
          <a:p>
            <a:pPr marL="72000" lvl="1" eaLnBrk="1" hangingPunct="1"/>
            <a:r>
              <a:rPr lang="en-US" altLang="zh-CN" sz="1200" dirty="0">
                <a:latin typeface="微软雅黑" panose="020B0503020204020204" pitchFamily="34" charset="-122"/>
                <a:ea typeface="微软雅黑" panose="020B0503020204020204" pitchFamily="34" charset="-122"/>
              </a:rPr>
              <a:t>Target Address</a:t>
            </a:r>
            <a:r>
              <a:rPr lang="zh-CN" altLang="en-US" sz="1200" dirty="0">
                <a:latin typeface="微软雅黑" panose="020B0503020204020204" pitchFamily="34" charset="-122"/>
                <a:ea typeface="微软雅黑" panose="020B0503020204020204" pitchFamily="34" charset="-122"/>
              </a:rPr>
              <a:t>是更好的路径下一跳地址。</a:t>
            </a:r>
          </a:p>
        </p:txBody>
      </p:sp>
      <p:cxnSp>
        <p:nvCxnSpPr>
          <p:cNvPr id="9" name="Straight Arrow Connector 30">
            <a:extLst>
              <a:ext uri="{FF2B5EF4-FFF2-40B4-BE49-F238E27FC236}">
                <a16:creationId xmlns:a16="http://schemas.microsoft.com/office/drawing/2014/main" id="{5BEE618B-ABE1-4047-81C7-BFCED09EB362}"/>
              </a:ext>
            </a:extLst>
          </p:cNvPr>
          <p:cNvCxnSpPr/>
          <p:nvPr/>
        </p:nvCxnSpPr>
        <p:spPr bwMode="auto">
          <a:xfrm flipH="1">
            <a:off x="7680176" y="3759535"/>
            <a:ext cx="864000" cy="0"/>
          </a:xfrm>
          <a:prstGeom prst="straightConnector1">
            <a:avLst/>
          </a:prstGeom>
          <a:solidFill>
            <a:schemeClr val="accent1"/>
          </a:solidFill>
          <a:ln w="28575" cap="flat" cmpd="sng" algn="ctr">
            <a:solidFill>
              <a:srgbClr val="C00000"/>
            </a:solidFill>
            <a:prstDash val="solid"/>
            <a:round/>
            <a:headEnd type="none" w="med" len="med"/>
            <a:tailEnd type="triangle" w="med" len="med"/>
          </a:ln>
          <a:effectLst/>
        </p:spPr>
      </p:cxnSp>
    </p:spTree>
    <p:extLst>
      <p:ext uri="{BB962C8B-B14F-4D97-AF65-F5344CB8AC3E}">
        <p14:creationId xmlns:p14="http://schemas.microsoft.com/office/powerpoint/2010/main" val="131138461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Line 44">
            <a:extLst>
              <a:ext uri="{FF2B5EF4-FFF2-40B4-BE49-F238E27FC236}">
                <a16:creationId xmlns:a16="http://schemas.microsoft.com/office/drawing/2014/main" id="{4FEECEEE-9B8C-4F7D-BFC5-D5AE19C3CD92}"/>
              </a:ext>
            </a:extLst>
          </p:cNvPr>
          <p:cNvSpPr>
            <a:spLocks noChangeShapeType="1"/>
          </p:cNvSpPr>
          <p:nvPr/>
        </p:nvSpPr>
        <p:spPr bwMode="auto">
          <a:xfrm flipH="1" flipV="1">
            <a:off x="10305088" y="3197499"/>
            <a:ext cx="422527" cy="518837"/>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7" name="Line 44">
            <a:extLst>
              <a:ext uri="{FF2B5EF4-FFF2-40B4-BE49-F238E27FC236}">
                <a16:creationId xmlns:a16="http://schemas.microsoft.com/office/drawing/2014/main" id="{DD7CBB26-310D-4196-923B-0CEB43BC199B}"/>
              </a:ext>
            </a:extLst>
          </p:cNvPr>
          <p:cNvSpPr>
            <a:spLocks noChangeShapeType="1"/>
          </p:cNvSpPr>
          <p:nvPr/>
        </p:nvSpPr>
        <p:spPr bwMode="auto">
          <a:xfrm flipH="1">
            <a:off x="8297627" y="3197500"/>
            <a:ext cx="1170546" cy="555231"/>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77" name="Rectangle 2"/>
          <p:cNvSpPr>
            <a:spLocks noGrp="1" noChangeArrowheads="1"/>
          </p:cNvSpPr>
          <p:nvPr>
            <p:ph type="title"/>
          </p:nvPr>
        </p:nvSpPr>
        <p:spPr/>
        <p:txBody>
          <a:bodyPr/>
          <a:lstStyle/>
          <a:p>
            <a:r>
              <a:rPr lang="zh-CN" altLang="en-US"/>
              <a:t>重定向过程</a:t>
            </a:r>
          </a:p>
        </p:txBody>
      </p:sp>
      <p:sp>
        <p:nvSpPr>
          <p:cNvPr id="3078" name="Rectangle 28"/>
          <p:cNvSpPr>
            <a:spLocks noGrp="1" noChangeArrowheads="1"/>
          </p:cNvSpPr>
          <p:nvPr>
            <p:ph type="body" sz="quarter" idx="10"/>
          </p:nvPr>
        </p:nvSpPr>
        <p:spPr/>
        <p:txBody>
          <a:bodyPr/>
          <a:lstStyle/>
          <a:p>
            <a:r>
              <a:rPr lang="zh-CN" altLang="en-US"/>
              <a:t>主机</a:t>
            </a:r>
            <a:r>
              <a:rPr lang="en-US" altLang="zh-CN"/>
              <a:t>A</a:t>
            </a:r>
            <a:r>
              <a:rPr lang="zh-CN" altLang="en-US"/>
              <a:t>的默认路由器为</a:t>
            </a:r>
            <a:r>
              <a:rPr lang="en-US" altLang="zh-CN"/>
              <a:t>RTA</a:t>
            </a:r>
            <a:r>
              <a:rPr lang="zh-CN" altLang="en-US"/>
              <a:t>，当主机</a:t>
            </a:r>
            <a:r>
              <a:rPr lang="en-US" altLang="zh-CN"/>
              <a:t>A</a:t>
            </a:r>
            <a:r>
              <a:rPr lang="zh-CN" altLang="en-US"/>
              <a:t>要给主机</a:t>
            </a:r>
            <a:r>
              <a:rPr lang="en-US" altLang="zh-CN"/>
              <a:t>B</a:t>
            </a:r>
            <a:r>
              <a:rPr lang="zh-CN" altLang="en-US"/>
              <a:t>发送数据时：</a:t>
            </a:r>
            <a:endParaRPr lang="zh-CN" altLang="en-US" dirty="0"/>
          </a:p>
        </p:txBody>
      </p:sp>
      <p:sp>
        <p:nvSpPr>
          <p:cNvPr id="3080" name="Text Box 30"/>
          <p:cNvSpPr txBox="1">
            <a:spLocks noChangeArrowheads="1"/>
          </p:cNvSpPr>
          <p:nvPr/>
        </p:nvSpPr>
        <p:spPr bwMode="auto">
          <a:xfrm>
            <a:off x="3395700" y="2283720"/>
            <a:ext cx="7344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latin typeface="微软雅黑" panose="020B0503020204020204" pitchFamily="34" charset="-122"/>
                <a:ea typeface="微软雅黑" panose="020B0503020204020204" pitchFamily="34" charset="-122"/>
              </a:rPr>
              <a:t>RTA</a:t>
            </a:r>
          </a:p>
        </p:txBody>
      </p:sp>
      <p:sp>
        <p:nvSpPr>
          <p:cNvPr id="3081" name="Text Box 31"/>
          <p:cNvSpPr txBox="1">
            <a:spLocks noChangeArrowheads="1"/>
          </p:cNvSpPr>
          <p:nvPr/>
        </p:nvSpPr>
        <p:spPr bwMode="auto">
          <a:xfrm>
            <a:off x="10643616" y="4052748"/>
            <a:ext cx="7889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latin typeface="微软雅黑" panose="020B0503020204020204" pitchFamily="34" charset="-122"/>
                <a:ea typeface="微软雅黑" panose="020B0503020204020204" pitchFamily="34" charset="-122"/>
              </a:rPr>
              <a:t>Host B</a:t>
            </a:r>
          </a:p>
        </p:txBody>
      </p:sp>
      <p:sp>
        <p:nvSpPr>
          <p:cNvPr id="3088" name="Line 40"/>
          <p:cNvSpPr>
            <a:spLocks noChangeShapeType="1"/>
          </p:cNvSpPr>
          <p:nvPr/>
        </p:nvSpPr>
        <p:spPr bwMode="auto">
          <a:xfrm>
            <a:off x="1595500" y="4337461"/>
            <a:ext cx="7956000" cy="0"/>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89" name="Line 41"/>
          <p:cNvSpPr>
            <a:spLocks noChangeShapeType="1"/>
          </p:cNvSpPr>
          <p:nvPr/>
        </p:nvSpPr>
        <p:spPr bwMode="auto">
          <a:xfrm>
            <a:off x="2011263" y="3636668"/>
            <a:ext cx="0" cy="700794"/>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90" name="Line 42"/>
          <p:cNvSpPr>
            <a:spLocks noChangeShapeType="1"/>
          </p:cNvSpPr>
          <p:nvPr/>
        </p:nvSpPr>
        <p:spPr bwMode="auto">
          <a:xfrm>
            <a:off x="7948083" y="3897100"/>
            <a:ext cx="0" cy="43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91" name="Line 43"/>
          <p:cNvSpPr>
            <a:spLocks noChangeShapeType="1"/>
          </p:cNvSpPr>
          <p:nvPr/>
        </p:nvSpPr>
        <p:spPr bwMode="auto">
          <a:xfrm>
            <a:off x="4358067" y="2744924"/>
            <a:ext cx="0" cy="1584000"/>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92" name="Line 44"/>
          <p:cNvSpPr>
            <a:spLocks noChangeShapeType="1"/>
          </p:cNvSpPr>
          <p:nvPr/>
        </p:nvSpPr>
        <p:spPr bwMode="auto">
          <a:xfrm flipH="1" flipV="1">
            <a:off x="8220534" y="2343596"/>
            <a:ext cx="1095239" cy="701505"/>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093" name="Text Box 45"/>
          <p:cNvSpPr txBox="1">
            <a:spLocks noChangeArrowheads="1"/>
          </p:cNvSpPr>
          <p:nvPr/>
        </p:nvSpPr>
        <p:spPr bwMode="auto">
          <a:xfrm>
            <a:off x="1601003" y="2726597"/>
            <a:ext cx="8002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latin typeface="微软雅黑" panose="020B0503020204020204" pitchFamily="34" charset="-122"/>
                <a:ea typeface="微软雅黑" panose="020B0503020204020204" pitchFamily="34" charset="-122"/>
              </a:rPr>
              <a:t>Host A</a:t>
            </a:r>
          </a:p>
        </p:txBody>
      </p:sp>
      <p:sp>
        <p:nvSpPr>
          <p:cNvPr id="3094" name="Text Box 46"/>
          <p:cNvSpPr txBox="1">
            <a:spLocks noChangeArrowheads="1"/>
          </p:cNvSpPr>
          <p:nvPr/>
        </p:nvSpPr>
        <p:spPr bwMode="auto">
          <a:xfrm>
            <a:off x="7060895" y="3575135"/>
            <a:ext cx="5413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latin typeface="微软雅黑" panose="020B0503020204020204" pitchFamily="34" charset="-122"/>
                <a:ea typeface="微软雅黑" panose="020B0503020204020204" pitchFamily="34" charset="-122"/>
              </a:rPr>
              <a:t>RTB</a:t>
            </a:r>
          </a:p>
        </p:txBody>
      </p:sp>
      <p:pic>
        <p:nvPicPr>
          <p:cNvPr id="25" name="图片 24" descr="PC.png"/>
          <p:cNvPicPr>
            <a:picLocks noChangeAspect="1"/>
          </p:cNvPicPr>
          <p:nvPr/>
        </p:nvPicPr>
        <p:blipFill>
          <a:blip r:embed="rId3" cstate="print"/>
          <a:stretch>
            <a:fillRect/>
          </a:stretch>
        </p:blipFill>
        <p:spPr>
          <a:xfrm>
            <a:off x="1595500" y="2989894"/>
            <a:ext cx="811223" cy="658509"/>
          </a:xfrm>
          <a:prstGeom prst="rect">
            <a:avLst/>
          </a:prstGeom>
        </p:spPr>
      </p:pic>
      <p:pic>
        <p:nvPicPr>
          <p:cNvPr id="28" name="Picture 12" descr="E:\2016.01\1.12 扁平化图标\蓝色\AR-蓝色最新-40.png"/>
          <p:cNvPicPr>
            <a:picLocks noChangeAspect="1" noChangeArrowheads="1"/>
          </p:cNvPicPr>
          <p:nvPr/>
        </p:nvPicPr>
        <p:blipFill>
          <a:blip r:embed="rId4" cstate="print"/>
          <a:srcRect/>
          <a:stretch>
            <a:fillRect/>
          </a:stretch>
        </p:blipFill>
        <p:spPr bwMode="auto">
          <a:xfrm>
            <a:off x="7590067" y="3392996"/>
            <a:ext cx="761467" cy="658509"/>
          </a:xfrm>
          <a:prstGeom prst="rect">
            <a:avLst/>
          </a:prstGeom>
          <a:noFill/>
        </p:spPr>
      </p:pic>
      <p:sp>
        <p:nvSpPr>
          <p:cNvPr id="1574944" name="Oval 32"/>
          <p:cNvSpPr>
            <a:spLocks noChangeArrowheads="1"/>
          </p:cNvSpPr>
          <p:nvPr/>
        </p:nvSpPr>
        <p:spPr bwMode="auto">
          <a:xfrm>
            <a:off x="4252473" y="3885944"/>
            <a:ext cx="216000" cy="216000"/>
          </a:xfrm>
          <a:prstGeom prst="ellipse">
            <a:avLst/>
          </a:prstGeom>
          <a:solidFill>
            <a:srgbClr val="C00000"/>
          </a:solidFill>
          <a:ln w="1905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hangingPunct="1"/>
            <a:endParaRPr lang="en-US" altLang="zh-CN">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A93640E7-2AED-473D-882F-D03084D2C7FC}"/>
              </a:ext>
            </a:extLst>
          </p:cNvPr>
          <p:cNvGrpSpPr/>
          <p:nvPr/>
        </p:nvGrpSpPr>
        <p:grpSpPr>
          <a:xfrm>
            <a:off x="5231904" y="1987808"/>
            <a:ext cx="1511306" cy="909099"/>
            <a:chOff x="6155386" y="2078833"/>
            <a:chExt cx="1511306" cy="909099"/>
          </a:xfrm>
        </p:grpSpPr>
        <p:pic>
          <p:nvPicPr>
            <p:cNvPr id="29" name="图片 28" descr="网络云4.png">
              <a:extLst>
                <a:ext uri="{FF2B5EF4-FFF2-40B4-BE49-F238E27FC236}">
                  <a16:creationId xmlns:a16="http://schemas.microsoft.com/office/drawing/2014/main" id="{DE0CB8E3-01B0-4C36-B884-8062450A6C16}"/>
                </a:ext>
              </a:extLst>
            </p:cNvPr>
            <p:cNvPicPr>
              <a:picLocks noChangeAspect="1"/>
            </p:cNvPicPr>
            <p:nvPr/>
          </p:nvPicPr>
          <p:blipFill>
            <a:blip r:embed="rId5" cstate="print"/>
            <a:stretch>
              <a:fillRect/>
            </a:stretch>
          </p:blipFill>
          <p:spPr>
            <a:xfrm>
              <a:off x="6155386" y="2078833"/>
              <a:ext cx="1511306" cy="909099"/>
            </a:xfrm>
            <a:prstGeom prst="rect">
              <a:avLst/>
            </a:prstGeom>
          </p:spPr>
        </p:pic>
        <p:sp>
          <p:nvSpPr>
            <p:cNvPr id="6" name="文本框 5">
              <a:extLst>
                <a:ext uri="{FF2B5EF4-FFF2-40B4-BE49-F238E27FC236}">
                  <a16:creationId xmlns:a16="http://schemas.microsoft.com/office/drawing/2014/main" id="{6D889469-24DB-4A69-99FF-AA1A376FAA8F}"/>
                </a:ext>
              </a:extLst>
            </p:cNvPr>
            <p:cNvSpPr txBox="1"/>
            <p:nvPr/>
          </p:nvSpPr>
          <p:spPr bwMode="auto">
            <a:xfrm>
              <a:off x="6568943" y="2359797"/>
              <a:ext cx="684192" cy="347170"/>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网络</a:t>
              </a:r>
            </a:p>
          </p:txBody>
        </p:sp>
      </p:grpSp>
      <p:grpSp>
        <p:nvGrpSpPr>
          <p:cNvPr id="32" name="组合 31">
            <a:extLst>
              <a:ext uri="{FF2B5EF4-FFF2-40B4-BE49-F238E27FC236}">
                <a16:creationId xmlns:a16="http://schemas.microsoft.com/office/drawing/2014/main" id="{A10368E7-7BBE-4895-8270-543397D04B0C}"/>
              </a:ext>
            </a:extLst>
          </p:cNvPr>
          <p:cNvGrpSpPr/>
          <p:nvPr/>
        </p:nvGrpSpPr>
        <p:grpSpPr>
          <a:xfrm>
            <a:off x="8961010" y="2771612"/>
            <a:ext cx="1527478" cy="751209"/>
            <a:chOff x="6155386" y="2078833"/>
            <a:chExt cx="1511306" cy="909099"/>
          </a:xfrm>
        </p:grpSpPr>
        <p:pic>
          <p:nvPicPr>
            <p:cNvPr id="33" name="图片 32" descr="网络云4.png">
              <a:extLst>
                <a:ext uri="{FF2B5EF4-FFF2-40B4-BE49-F238E27FC236}">
                  <a16:creationId xmlns:a16="http://schemas.microsoft.com/office/drawing/2014/main" id="{033275D0-AE11-4DD9-A712-9FF7FB0E0801}"/>
                </a:ext>
              </a:extLst>
            </p:cNvPr>
            <p:cNvPicPr>
              <a:picLocks noChangeAspect="1"/>
            </p:cNvPicPr>
            <p:nvPr/>
          </p:nvPicPr>
          <p:blipFill>
            <a:blip r:embed="rId5" cstate="print"/>
            <a:stretch>
              <a:fillRect/>
            </a:stretch>
          </p:blipFill>
          <p:spPr>
            <a:xfrm>
              <a:off x="6155386" y="2078833"/>
              <a:ext cx="1511306" cy="909099"/>
            </a:xfrm>
            <a:prstGeom prst="rect">
              <a:avLst/>
            </a:prstGeom>
          </p:spPr>
        </p:pic>
        <p:sp>
          <p:nvSpPr>
            <p:cNvPr id="34" name="文本框 33">
              <a:extLst>
                <a:ext uri="{FF2B5EF4-FFF2-40B4-BE49-F238E27FC236}">
                  <a16:creationId xmlns:a16="http://schemas.microsoft.com/office/drawing/2014/main" id="{561BC271-7864-40DC-B74D-B4D5A027271E}"/>
                </a:ext>
              </a:extLst>
            </p:cNvPr>
            <p:cNvSpPr txBox="1"/>
            <p:nvPr/>
          </p:nvSpPr>
          <p:spPr bwMode="auto">
            <a:xfrm>
              <a:off x="6568943" y="2359797"/>
              <a:ext cx="684192" cy="420139"/>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600" b="1" dirty="0">
                  <a:solidFill>
                    <a:srgbClr val="000000"/>
                  </a:solidFill>
                  <a:latin typeface="微软雅黑" panose="020B0503020204020204" pitchFamily="34" charset="-122"/>
                  <a:ea typeface="微软雅黑" panose="020B0503020204020204" pitchFamily="34" charset="-122"/>
                  <a:cs typeface="Arial" pitchFamily="34" charset="0"/>
                </a:rPr>
                <a:t>网络</a:t>
              </a:r>
            </a:p>
          </p:txBody>
        </p:sp>
      </p:grpSp>
      <p:sp>
        <p:nvSpPr>
          <p:cNvPr id="35" name="Line 44">
            <a:extLst>
              <a:ext uri="{FF2B5EF4-FFF2-40B4-BE49-F238E27FC236}">
                <a16:creationId xmlns:a16="http://schemas.microsoft.com/office/drawing/2014/main" id="{46B5E200-F7F0-4017-BC53-F5E11B1F950B}"/>
              </a:ext>
            </a:extLst>
          </p:cNvPr>
          <p:cNvSpPr>
            <a:spLocks noChangeShapeType="1"/>
          </p:cNvSpPr>
          <p:nvPr/>
        </p:nvSpPr>
        <p:spPr bwMode="auto">
          <a:xfrm flipH="1">
            <a:off x="4400594" y="2442357"/>
            <a:ext cx="864000" cy="0"/>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27" name="Picture 12" descr="E:\2016.01\1.12 扁平化图标\蓝色\AR-蓝色最新-40.png"/>
          <p:cNvPicPr>
            <a:picLocks noChangeAspect="1" noChangeArrowheads="1"/>
          </p:cNvPicPr>
          <p:nvPr/>
        </p:nvPicPr>
        <p:blipFill>
          <a:blip r:embed="rId4" cstate="print"/>
          <a:srcRect/>
          <a:stretch>
            <a:fillRect/>
          </a:stretch>
        </p:blipFill>
        <p:spPr bwMode="auto">
          <a:xfrm>
            <a:off x="3979457" y="2113103"/>
            <a:ext cx="761467" cy="658509"/>
          </a:xfrm>
          <a:prstGeom prst="rect">
            <a:avLst/>
          </a:prstGeom>
          <a:noFill/>
        </p:spPr>
      </p:pic>
      <p:sp>
        <p:nvSpPr>
          <p:cNvPr id="36" name="Line 44">
            <a:extLst>
              <a:ext uri="{FF2B5EF4-FFF2-40B4-BE49-F238E27FC236}">
                <a16:creationId xmlns:a16="http://schemas.microsoft.com/office/drawing/2014/main" id="{C68DD548-4B79-4C49-8033-61A7AB426282}"/>
              </a:ext>
            </a:extLst>
          </p:cNvPr>
          <p:cNvSpPr>
            <a:spLocks noChangeShapeType="1"/>
          </p:cNvSpPr>
          <p:nvPr/>
        </p:nvSpPr>
        <p:spPr bwMode="auto">
          <a:xfrm flipH="1">
            <a:off x="6744072" y="2442357"/>
            <a:ext cx="792000" cy="0"/>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pic>
        <p:nvPicPr>
          <p:cNvPr id="31" name="Picture 12" descr="E:\2016.01\1.12 扁平化图标\蓝色\AR-蓝色最新-40.png">
            <a:extLst>
              <a:ext uri="{FF2B5EF4-FFF2-40B4-BE49-F238E27FC236}">
                <a16:creationId xmlns:a16="http://schemas.microsoft.com/office/drawing/2014/main" id="{227A0946-E03F-4BD7-93FD-AA8D83288A89}"/>
              </a:ext>
            </a:extLst>
          </p:cNvPr>
          <p:cNvPicPr>
            <a:picLocks noChangeAspect="1" noChangeArrowheads="1"/>
          </p:cNvPicPr>
          <p:nvPr/>
        </p:nvPicPr>
        <p:blipFill>
          <a:blip r:embed="rId4" cstate="print"/>
          <a:srcRect/>
          <a:stretch>
            <a:fillRect/>
          </a:stretch>
        </p:blipFill>
        <p:spPr bwMode="auto">
          <a:xfrm>
            <a:off x="7536160" y="2113103"/>
            <a:ext cx="761467" cy="658509"/>
          </a:xfrm>
          <a:prstGeom prst="rect">
            <a:avLst/>
          </a:prstGeom>
          <a:noFill/>
        </p:spPr>
      </p:pic>
      <p:pic>
        <p:nvPicPr>
          <p:cNvPr id="26" name="图片 25" descr="PC.png"/>
          <p:cNvPicPr>
            <a:picLocks noChangeAspect="1"/>
          </p:cNvPicPr>
          <p:nvPr/>
        </p:nvPicPr>
        <p:blipFill>
          <a:blip r:embed="rId3" cstate="print"/>
          <a:stretch>
            <a:fillRect/>
          </a:stretch>
        </p:blipFill>
        <p:spPr>
          <a:xfrm>
            <a:off x="10632504" y="3387083"/>
            <a:ext cx="811223" cy="658509"/>
          </a:xfrm>
          <a:prstGeom prst="rect">
            <a:avLst/>
          </a:prstGeom>
        </p:spPr>
      </p:pic>
      <p:sp>
        <p:nvSpPr>
          <p:cNvPr id="39" name="Line 41">
            <a:extLst>
              <a:ext uri="{FF2B5EF4-FFF2-40B4-BE49-F238E27FC236}">
                <a16:creationId xmlns:a16="http://schemas.microsoft.com/office/drawing/2014/main" id="{5CE887F5-DDA3-4BCE-8E28-1508B9629299}"/>
              </a:ext>
            </a:extLst>
          </p:cNvPr>
          <p:cNvSpPr>
            <a:spLocks noChangeShapeType="1"/>
          </p:cNvSpPr>
          <p:nvPr/>
        </p:nvSpPr>
        <p:spPr bwMode="auto">
          <a:xfrm>
            <a:off x="2001111" y="4360525"/>
            <a:ext cx="0" cy="158400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0" name="Line 41">
            <a:extLst>
              <a:ext uri="{FF2B5EF4-FFF2-40B4-BE49-F238E27FC236}">
                <a16:creationId xmlns:a16="http://schemas.microsoft.com/office/drawing/2014/main" id="{B5542C2D-A9DE-4CD8-9075-549BAFF96C36}"/>
              </a:ext>
            </a:extLst>
          </p:cNvPr>
          <p:cNvSpPr>
            <a:spLocks noChangeShapeType="1"/>
          </p:cNvSpPr>
          <p:nvPr/>
        </p:nvSpPr>
        <p:spPr bwMode="auto">
          <a:xfrm>
            <a:off x="4358067" y="4360525"/>
            <a:ext cx="0" cy="158400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1" name="Line 41">
            <a:extLst>
              <a:ext uri="{FF2B5EF4-FFF2-40B4-BE49-F238E27FC236}">
                <a16:creationId xmlns:a16="http://schemas.microsoft.com/office/drawing/2014/main" id="{0D79AE4B-0DCA-4DED-92B5-73579511B42C}"/>
              </a:ext>
            </a:extLst>
          </p:cNvPr>
          <p:cNvSpPr>
            <a:spLocks noChangeShapeType="1"/>
          </p:cNvSpPr>
          <p:nvPr/>
        </p:nvSpPr>
        <p:spPr bwMode="auto">
          <a:xfrm>
            <a:off x="7951864" y="4360525"/>
            <a:ext cx="0" cy="1584000"/>
          </a:xfrm>
          <a:prstGeom prst="line">
            <a:avLst/>
          </a:prstGeom>
          <a:noFill/>
          <a:ln w="28575">
            <a:solidFill>
              <a:srgbClr val="C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cxnSp>
        <p:nvCxnSpPr>
          <p:cNvPr id="9" name="直接箭头连接符 8">
            <a:extLst>
              <a:ext uri="{FF2B5EF4-FFF2-40B4-BE49-F238E27FC236}">
                <a16:creationId xmlns:a16="http://schemas.microsoft.com/office/drawing/2014/main" id="{21E4D0FB-C6AB-41BA-969D-A3282627306F}"/>
              </a:ext>
            </a:extLst>
          </p:cNvPr>
          <p:cNvCxnSpPr/>
          <p:nvPr/>
        </p:nvCxnSpPr>
        <p:spPr bwMode="auto">
          <a:xfrm>
            <a:off x="2116445" y="4725144"/>
            <a:ext cx="2160000"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42" name="Text Box 46">
            <a:extLst>
              <a:ext uri="{FF2B5EF4-FFF2-40B4-BE49-F238E27FC236}">
                <a16:creationId xmlns:a16="http://schemas.microsoft.com/office/drawing/2014/main" id="{14F380F8-A70F-40F7-8F69-82936FAFD8D7}"/>
              </a:ext>
            </a:extLst>
          </p:cNvPr>
          <p:cNvSpPr txBox="1">
            <a:spLocks noChangeArrowheads="1"/>
          </p:cNvSpPr>
          <p:nvPr/>
        </p:nvSpPr>
        <p:spPr bwMode="auto">
          <a:xfrm>
            <a:off x="1952310" y="4365104"/>
            <a:ext cx="25843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zh-CN" altLang="en-US" sz="1400" b="1" dirty="0">
                <a:latin typeface="微软雅黑" panose="020B0503020204020204" pitchFamily="34" charset="-122"/>
                <a:ea typeface="微软雅黑" panose="020B0503020204020204" pitchFamily="34" charset="-122"/>
              </a:rPr>
              <a:t>数据报文（目的地：</a:t>
            </a:r>
            <a:r>
              <a:rPr kumimoji="1" lang="en-US" altLang="zh-CN" sz="1400" b="1" dirty="0">
                <a:latin typeface="微软雅黑" panose="020B0503020204020204" pitchFamily="34" charset="-122"/>
                <a:ea typeface="微软雅黑" panose="020B0503020204020204" pitchFamily="34" charset="-122"/>
              </a:rPr>
              <a:t>Host B</a:t>
            </a:r>
            <a:r>
              <a:rPr kumimoji="1" lang="zh-CN" altLang="en-US" sz="1400" b="1" dirty="0">
                <a:latin typeface="微软雅黑" panose="020B0503020204020204" pitchFamily="34" charset="-122"/>
                <a:ea typeface="微软雅黑" panose="020B0503020204020204" pitchFamily="34" charset="-122"/>
              </a:rPr>
              <a:t>）</a:t>
            </a:r>
            <a:endParaRPr kumimoji="1" lang="en-US" altLang="zh-CN" sz="1400" b="1" dirty="0">
              <a:latin typeface="微软雅黑" panose="020B0503020204020204" pitchFamily="34" charset="-122"/>
              <a:ea typeface="微软雅黑" panose="020B0503020204020204" pitchFamily="34" charset="-122"/>
            </a:endParaRPr>
          </a:p>
        </p:txBody>
      </p:sp>
      <p:cxnSp>
        <p:nvCxnSpPr>
          <p:cNvPr id="43" name="直接箭头连接符 42">
            <a:extLst>
              <a:ext uri="{FF2B5EF4-FFF2-40B4-BE49-F238E27FC236}">
                <a16:creationId xmlns:a16="http://schemas.microsoft.com/office/drawing/2014/main" id="{3B2D42B0-48E0-4E06-B6A3-983911C9BD57}"/>
              </a:ext>
            </a:extLst>
          </p:cNvPr>
          <p:cNvCxnSpPr/>
          <p:nvPr/>
        </p:nvCxnSpPr>
        <p:spPr bwMode="auto">
          <a:xfrm>
            <a:off x="2133095" y="5733256"/>
            <a:ext cx="5760000"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cxnSp>
        <p:nvCxnSpPr>
          <p:cNvPr id="44" name="直接箭头连接符 43">
            <a:extLst>
              <a:ext uri="{FF2B5EF4-FFF2-40B4-BE49-F238E27FC236}">
                <a16:creationId xmlns:a16="http://schemas.microsoft.com/office/drawing/2014/main" id="{D4504338-ADFE-4F39-9AAB-00EB134C53EA}"/>
              </a:ext>
            </a:extLst>
          </p:cNvPr>
          <p:cNvCxnSpPr>
            <a:cxnSpLocks/>
          </p:cNvCxnSpPr>
          <p:nvPr/>
        </p:nvCxnSpPr>
        <p:spPr bwMode="auto">
          <a:xfrm flipH="1">
            <a:off x="2116445" y="5265204"/>
            <a:ext cx="2160000" cy="0"/>
          </a:xfrm>
          <a:prstGeom prst="straightConnector1">
            <a:avLst/>
          </a:prstGeom>
          <a:solidFill>
            <a:schemeClr val="accent1"/>
          </a:solidFill>
          <a:ln w="28575" cap="flat" cmpd="sng" algn="ctr">
            <a:solidFill>
              <a:srgbClr val="C00000"/>
            </a:solidFill>
            <a:prstDash val="solid"/>
            <a:round/>
            <a:headEnd type="none" w="med" len="med"/>
            <a:tailEnd type="triangle"/>
          </a:ln>
          <a:effectLst/>
        </p:spPr>
      </p:cxnSp>
      <p:sp>
        <p:nvSpPr>
          <p:cNvPr id="46" name="Text Box 46">
            <a:extLst>
              <a:ext uri="{FF2B5EF4-FFF2-40B4-BE49-F238E27FC236}">
                <a16:creationId xmlns:a16="http://schemas.microsoft.com/office/drawing/2014/main" id="{90C3CF33-49E3-48CC-85A8-A6125B926DF8}"/>
              </a:ext>
            </a:extLst>
          </p:cNvPr>
          <p:cNvSpPr txBox="1">
            <a:spLocks noChangeArrowheads="1"/>
          </p:cNvSpPr>
          <p:nvPr/>
        </p:nvSpPr>
        <p:spPr bwMode="auto">
          <a:xfrm>
            <a:off x="1995977" y="4895398"/>
            <a:ext cx="24970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en-US" altLang="zh-CN" sz="1400" b="1" dirty="0">
                <a:latin typeface="微软雅黑" panose="020B0503020204020204" pitchFamily="34" charset="-122"/>
                <a:ea typeface="微软雅黑" panose="020B0503020204020204" pitchFamily="34" charset="-122"/>
              </a:rPr>
              <a:t>ICMPv6</a:t>
            </a:r>
            <a:r>
              <a:rPr kumimoji="1" lang="zh-CN" altLang="en-US" sz="1400" b="1" dirty="0">
                <a:latin typeface="微软雅黑" panose="020B0503020204020204" pitchFamily="34" charset="-122"/>
                <a:ea typeface="微软雅黑" panose="020B0503020204020204" pitchFamily="34" charset="-122"/>
              </a:rPr>
              <a:t>重定向（使用</a:t>
            </a:r>
            <a:r>
              <a:rPr kumimoji="1" lang="en-US" altLang="zh-CN" sz="1400" b="1" dirty="0">
                <a:latin typeface="微软雅黑" panose="020B0503020204020204" pitchFamily="34" charset="-122"/>
                <a:ea typeface="微软雅黑" panose="020B0503020204020204" pitchFamily="34" charset="-122"/>
              </a:rPr>
              <a:t>RTB</a:t>
            </a:r>
            <a:r>
              <a:rPr kumimoji="1" lang="zh-CN" altLang="en-US" sz="1400" b="1" dirty="0">
                <a:latin typeface="微软雅黑" panose="020B0503020204020204" pitchFamily="34" charset="-122"/>
                <a:ea typeface="微软雅黑" panose="020B0503020204020204" pitchFamily="34" charset="-122"/>
              </a:rPr>
              <a:t>）</a:t>
            </a:r>
            <a:endParaRPr kumimoji="1" lang="en-US" altLang="zh-CN" sz="1400" b="1" dirty="0">
              <a:latin typeface="微软雅黑" panose="020B0503020204020204" pitchFamily="34" charset="-122"/>
              <a:ea typeface="微软雅黑" panose="020B0503020204020204" pitchFamily="34" charset="-122"/>
            </a:endParaRPr>
          </a:p>
        </p:txBody>
      </p:sp>
      <p:sp>
        <p:nvSpPr>
          <p:cNvPr id="47" name="Text Box 46">
            <a:extLst>
              <a:ext uri="{FF2B5EF4-FFF2-40B4-BE49-F238E27FC236}">
                <a16:creationId xmlns:a16="http://schemas.microsoft.com/office/drawing/2014/main" id="{EB8F5457-85FF-4A81-BB00-497FF6C56C45}"/>
              </a:ext>
            </a:extLst>
          </p:cNvPr>
          <p:cNvSpPr txBox="1">
            <a:spLocks noChangeArrowheads="1"/>
          </p:cNvSpPr>
          <p:nvPr/>
        </p:nvSpPr>
        <p:spPr bwMode="auto">
          <a:xfrm>
            <a:off x="1952313" y="5358438"/>
            <a:ext cx="25843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r>
              <a:rPr kumimoji="1" lang="zh-CN" altLang="en-US" sz="1400" b="1" dirty="0">
                <a:latin typeface="微软雅黑" panose="020B0503020204020204" pitchFamily="34" charset="-122"/>
                <a:ea typeface="微软雅黑" panose="020B0503020204020204" pitchFamily="34" charset="-122"/>
              </a:rPr>
              <a:t>数据报文（目的地：</a:t>
            </a:r>
            <a:r>
              <a:rPr kumimoji="1" lang="en-US" altLang="zh-CN" sz="1400" b="1" dirty="0">
                <a:latin typeface="微软雅黑" panose="020B0503020204020204" pitchFamily="34" charset="-122"/>
                <a:ea typeface="微软雅黑" panose="020B0503020204020204" pitchFamily="34" charset="-122"/>
              </a:rPr>
              <a:t>Host B</a:t>
            </a:r>
            <a:r>
              <a:rPr kumimoji="1" lang="zh-CN" altLang="en-US" sz="1400" b="1" dirty="0">
                <a:latin typeface="微软雅黑" panose="020B0503020204020204" pitchFamily="34" charset="-122"/>
                <a:ea typeface="微软雅黑" panose="020B0503020204020204" pitchFamily="34" charset="-122"/>
              </a:rPr>
              <a:t>）</a:t>
            </a:r>
            <a:endParaRPr kumimoji="1" lang="en-US" altLang="zh-CN"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286422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p:txBody>
          <a:bodyPr/>
          <a:lstStyle/>
          <a:p>
            <a:r>
              <a:rPr lang="en-US" altLang="zh-CN" dirty="0"/>
              <a:t>PMTU</a:t>
            </a:r>
            <a:r>
              <a:rPr lang="zh-CN" altLang="en-US" dirty="0"/>
              <a:t>发现 </a:t>
            </a:r>
            <a:r>
              <a:rPr lang="en-US" altLang="zh-CN" dirty="0"/>
              <a:t>(1)</a:t>
            </a:r>
            <a:endParaRPr lang="zh-CN" altLang="en-US" dirty="0"/>
          </a:p>
        </p:txBody>
      </p:sp>
      <p:sp>
        <p:nvSpPr>
          <p:cNvPr id="7175" name="Rectangle 3"/>
          <p:cNvSpPr>
            <a:spLocks noGrp="1" noChangeArrowheads="1"/>
          </p:cNvSpPr>
          <p:nvPr>
            <p:ph type="body" sz="quarter" idx="10"/>
          </p:nvPr>
        </p:nvSpPr>
        <p:spPr/>
        <p:txBody>
          <a:bodyPr/>
          <a:lstStyle/>
          <a:p>
            <a:r>
              <a:rPr lang="en-US" altLang="zh-CN" dirty="0"/>
              <a:t>PMTU</a:t>
            </a:r>
            <a:r>
              <a:rPr lang="zh-CN" altLang="en-US" dirty="0"/>
              <a:t>就是路径上的最小接口</a:t>
            </a:r>
            <a:r>
              <a:rPr lang="en-US" altLang="zh-CN" dirty="0"/>
              <a:t>MTU</a:t>
            </a:r>
            <a:r>
              <a:rPr lang="zh-CN" altLang="en-US" dirty="0"/>
              <a:t>。</a:t>
            </a:r>
            <a:endParaRPr lang="en-US" altLang="zh-CN" dirty="0"/>
          </a:p>
          <a:p>
            <a:r>
              <a:rPr lang="zh-CN" altLang="en-US" dirty="0"/>
              <a:t>在</a:t>
            </a:r>
            <a:r>
              <a:rPr lang="en-US" altLang="zh-CN" dirty="0"/>
              <a:t>RFC1981</a:t>
            </a:r>
            <a:r>
              <a:rPr lang="zh-CN" altLang="en-US" dirty="0"/>
              <a:t>中定义了</a:t>
            </a:r>
            <a:r>
              <a:rPr lang="en-US" altLang="zh-CN" dirty="0"/>
              <a:t>PMTU</a:t>
            </a:r>
            <a:r>
              <a:rPr lang="zh-CN" altLang="en-US" dirty="0"/>
              <a:t>发现协议。</a:t>
            </a:r>
          </a:p>
        </p:txBody>
      </p:sp>
      <p:sp>
        <p:nvSpPr>
          <p:cNvPr id="7178" name="Line 12"/>
          <p:cNvSpPr>
            <a:spLocks noChangeShapeType="1"/>
          </p:cNvSpPr>
          <p:nvPr/>
        </p:nvSpPr>
        <p:spPr bwMode="auto">
          <a:xfrm>
            <a:off x="3130130" y="3247021"/>
            <a:ext cx="1008063"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79" name="Line 13"/>
          <p:cNvSpPr>
            <a:spLocks noChangeShapeType="1"/>
          </p:cNvSpPr>
          <p:nvPr/>
        </p:nvSpPr>
        <p:spPr bwMode="auto">
          <a:xfrm>
            <a:off x="4806156" y="3247021"/>
            <a:ext cx="1079500"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0" name="Line 14"/>
          <p:cNvSpPr>
            <a:spLocks noChangeShapeType="1"/>
          </p:cNvSpPr>
          <p:nvPr/>
        </p:nvSpPr>
        <p:spPr bwMode="auto">
          <a:xfrm>
            <a:off x="6554916" y="3247021"/>
            <a:ext cx="1079500"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1" name="Line 15"/>
          <p:cNvSpPr>
            <a:spLocks noChangeShapeType="1"/>
          </p:cNvSpPr>
          <p:nvPr/>
        </p:nvSpPr>
        <p:spPr bwMode="auto">
          <a:xfrm>
            <a:off x="8310610" y="3247021"/>
            <a:ext cx="1152525" cy="0"/>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2" name="Line 16"/>
          <p:cNvSpPr>
            <a:spLocks noChangeShapeType="1"/>
          </p:cNvSpPr>
          <p:nvPr/>
        </p:nvSpPr>
        <p:spPr bwMode="auto">
          <a:xfrm>
            <a:off x="3539716" y="2886659"/>
            <a:ext cx="0" cy="288925"/>
          </a:xfrm>
          <a:prstGeom prst="line">
            <a:avLst/>
          </a:prstGeom>
          <a:noFill/>
          <a:ln w="44450">
            <a:solidFill>
              <a:schemeClr val="bg1">
                <a:lumMod val="6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3" name="Line 17"/>
          <p:cNvSpPr>
            <a:spLocks noChangeShapeType="1"/>
          </p:cNvSpPr>
          <p:nvPr/>
        </p:nvSpPr>
        <p:spPr bwMode="auto">
          <a:xfrm>
            <a:off x="8910638" y="2886659"/>
            <a:ext cx="0" cy="288925"/>
          </a:xfrm>
          <a:prstGeom prst="line">
            <a:avLst/>
          </a:prstGeom>
          <a:noFill/>
          <a:ln w="44450">
            <a:solidFill>
              <a:schemeClr val="bg1">
                <a:lumMod val="6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4" name="Line 18"/>
          <p:cNvSpPr>
            <a:spLocks noChangeShapeType="1"/>
          </p:cNvSpPr>
          <p:nvPr/>
        </p:nvSpPr>
        <p:spPr bwMode="auto">
          <a:xfrm>
            <a:off x="7038975" y="2886659"/>
            <a:ext cx="0" cy="288925"/>
          </a:xfrm>
          <a:prstGeom prst="line">
            <a:avLst/>
          </a:prstGeom>
          <a:noFill/>
          <a:ln w="44450">
            <a:solidFill>
              <a:schemeClr val="bg1">
                <a:lumMod val="6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85" name="Line 19"/>
          <p:cNvSpPr>
            <a:spLocks noChangeShapeType="1"/>
          </p:cNvSpPr>
          <p:nvPr/>
        </p:nvSpPr>
        <p:spPr bwMode="auto">
          <a:xfrm>
            <a:off x="5267908" y="2886659"/>
            <a:ext cx="0" cy="288925"/>
          </a:xfrm>
          <a:prstGeom prst="line">
            <a:avLst/>
          </a:prstGeom>
          <a:noFill/>
          <a:ln w="44450">
            <a:solidFill>
              <a:schemeClr val="bg1">
                <a:lumMod val="65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56" name="Line 20"/>
          <p:cNvSpPr>
            <a:spLocks noChangeShapeType="1"/>
          </p:cNvSpPr>
          <p:nvPr/>
        </p:nvSpPr>
        <p:spPr bwMode="auto">
          <a:xfrm>
            <a:off x="2573339" y="4064000"/>
            <a:ext cx="309562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57" name="Line 21"/>
          <p:cNvSpPr>
            <a:spLocks noChangeShapeType="1"/>
          </p:cNvSpPr>
          <p:nvPr/>
        </p:nvSpPr>
        <p:spPr bwMode="auto">
          <a:xfrm>
            <a:off x="2573339" y="4784725"/>
            <a:ext cx="496728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58" name="Line 22"/>
          <p:cNvSpPr>
            <a:spLocks noChangeShapeType="1"/>
          </p:cNvSpPr>
          <p:nvPr/>
        </p:nvSpPr>
        <p:spPr bwMode="auto">
          <a:xfrm>
            <a:off x="2573339" y="5505450"/>
            <a:ext cx="662463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59" name="Line 23"/>
          <p:cNvSpPr>
            <a:spLocks noChangeShapeType="1"/>
          </p:cNvSpPr>
          <p:nvPr/>
        </p:nvSpPr>
        <p:spPr bwMode="auto">
          <a:xfrm flipH="1">
            <a:off x="2573338" y="5864225"/>
            <a:ext cx="67691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7190" name="Text Box 24"/>
          <p:cNvSpPr txBox="1">
            <a:spLocks noChangeArrowheads="1"/>
          </p:cNvSpPr>
          <p:nvPr/>
        </p:nvSpPr>
        <p:spPr bwMode="auto">
          <a:xfrm>
            <a:off x="2728829" y="2600908"/>
            <a:ext cx="12891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MTU=1500</a:t>
            </a:r>
          </a:p>
        </p:txBody>
      </p:sp>
      <p:sp>
        <p:nvSpPr>
          <p:cNvPr id="7191" name="Text Box 25"/>
          <p:cNvSpPr txBox="1">
            <a:spLocks noChangeArrowheads="1"/>
          </p:cNvSpPr>
          <p:nvPr/>
        </p:nvSpPr>
        <p:spPr bwMode="auto">
          <a:xfrm>
            <a:off x="4524291" y="2602496"/>
            <a:ext cx="12891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a:latin typeface="微软雅黑" panose="020B0503020204020204" pitchFamily="34" charset="-122"/>
                <a:ea typeface="微软雅黑" panose="020B0503020204020204" pitchFamily="34" charset="-122"/>
              </a:rPr>
              <a:t>MTU=1500</a:t>
            </a:r>
          </a:p>
        </p:txBody>
      </p:sp>
      <p:sp>
        <p:nvSpPr>
          <p:cNvPr id="7192" name="Text Box 26"/>
          <p:cNvSpPr txBox="1">
            <a:spLocks noChangeArrowheads="1"/>
          </p:cNvSpPr>
          <p:nvPr/>
        </p:nvSpPr>
        <p:spPr bwMode="auto">
          <a:xfrm>
            <a:off x="8197766" y="2602496"/>
            <a:ext cx="12891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a:latin typeface="微软雅黑" panose="020B0503020204020204" pitchFamily="34" charset="-122"/>
                <a:ea typeface="微软雅黑" panose="020B0503020204020204" pitchFamily="34" charset="-122"/>
              </a:rPr>
              <a:t>MTU=1300</a:t>
            </a:r>
          </a:p>
        </p:txBody>
      </p:sp>
      <p:sp>
        <p:nvSpPr>
          <p:cNvPr id="7193" name="Text Box 27"/>
          <p:cNvSpPr txBox="1">
            <a:spLocks noChangeArrowheads="1"/>
          </p:cNvSpPr>
          <p:nvPr/>
        </p:nvSpPr>
        <p:spPr bwMode="auto">
          <a:xfrm>
            <a:off x="6324516" y="2602496"/>
            <a:ext cx="12891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MTU=1400</a:t>
            </a:r>
          </a:p>
        </p:txBody>
      </p:sp>
      <p:sp>
        <p:nvSpPr>
          <p:cNvPr id="7194" name="Text Box 28"/>
          <p:cNvSpPr txBox="1">
            <a:spLocks noChangeArrowheads="1"/>
          </p:cNvSpPr>
          <p:nvPr/>
        </p:nvSpPr>
        <p:spPr bwMode="auto">
          <a:xfrm>
            <a:off x="2319831" y="3537012"/>
            <a:ext cx="8873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b="1" dirty="0">
                <a:latin typeface="微软雅黑" panose="020B0503020204020204" pitchFamily="34" charset="-122"/>
                <a:ea typeface="微软雅黑" panose="020B0503020204020204" pitchFamily="34" charset="-122"/>
              </a:rPr>
              <a:t>Source</a:t>
            </a:r>
          </a:p>
        </p:txBody>
      </p:sp>
      <p:sp>
        <p:nvSpPr>
          <p:cNvPr id="7195" name="Text Box 29"/>
          <p:cNvSpPr txBox="1">
            <a:spLocks noChangeArrowheads="1"/>
          </p:cNvSpPr>
          <p:nvPr/>
        </p:nvSpPr>
        <p:spPr bwMode="auto">
          <a:xfrm>
            <a:off x="8765221" y="3537012"/>
            <a:ext cx="13789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b="1" dirty="0">
                <a:latin typeface="微软雅黑" panose="020B0503020204020204" pitchFamily="34" charset="-122"/>
                <a:ea typeface="微软雅黑" panose="020B0503020204020204" pitchFamily="34" charset="-122"/>
              </a:rPr>
              <a:t>Destination</a:t>
            </a:r>
          </a:p>
        </p:txBody>
      </p:sp>
      <p:sp>
        <p:nvSpPr>
          <p:cNvPr id="1601566" name="Text Box 30"/>
          <p:cNvSpPr txBox="1">
            <a:spLocks noChangeArrowheads="1"/>
          </p:cNvSpPr>
          <p:nvPr/>
        </p:nvSpPr>
        <p:spPr bwMode="auto">
          <a:xfrm>
            <a:off x="2771729" y="3779838"/>
            <a:ext cx="24670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Packet with MTU=1500</a:t>
            </a:r>
          </a:p>
        </p:txBody>
      </p:sp>
      <p:sp>
        <p:nvSpPr>
          <p:cNvPr id="1601567" name="Text Box 31"/>
          <p:cNvSpPr txBox="1">
            <a:spLocks noChangeArrowheads="1"/>
          </p:cNvSpPr>
          <p:nvPr/>
        </p:nvSpPr>
        <p:spPr bwMode="auto">
          <a:xfrm>
            <a:off x="2274650" y="4067175"/>
            <a:ext cx="44039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ICMP error: packet too big, use MTU=1400</a:t>
            </a:r>
          </a:p>
        </p:txBody>
      </p:sp>
      <p:sp>
        <p:nvSpPr>
          <p:cNvPr id="1601568" name="Text Box 32"/>
          <p:cNvSpPr txBox="1">
            <a:spLocks noChangeArrowheads="1"/>
          </p:cNvSpPr>
          <p:nvPr/>
        </p:nvSpPr>
        <p:spPr bwMode="auto">
          <a:xfrm>
            <a:off x="4060779" y="4427538"/>
            <a:ext cx="24670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Packet with MTU=1400</a:t>
            </a:r>
          </a:p>
        </p:txBody>
      </p:sp>
      <p:sp>
        <p:nvSpPr>
          <p:cNvPr id="1601569" name="Line 33"/>
          <p:cNvSpPr>
            <a:spLocks noChangeShapeType="1"/>
          </p:cNvSpPr>
          <p:nvPr/>
        </p:nvSpPr>
        <p:spPr bwMode="auto">
          <a:xfrm flipH="1">
            <a:off x="2573338" y="4424363"/>
            <a:ext cx="396081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70" name="Line 34"/>
          <p:cNvSpPr>
            <a:spLocks noChangeShapeType="1"/>
          </p:cNvSpPr>
          <p:nvPr/>
        </p:nvSpPr>
        <p:spPr bwMode="auto">
          <a:xfrm flipH="1">
            <a:off x="2573339" y="5145088"/>
            <a:ext cx="576103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01571" name="Text Box 35"/>
          <p:cNvSpPr txBox="1">
            <a:spLocks noChangeArrowheads="1"/>
          </p:cNvSpPr>
          <p:nvPr/>
        </p:nvSpPr>
        <p:spPr bwMode="auto">
          <a:xfrm>
            <a:off x="2284175" y="4787900"/>
            <a:ext cx="44039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ICMP error: packet too big, use MTU=1300</a:t>
            </a:r>
          </a:p>
        </p:txBody>
      </p:sp>
      <p:sp>
        <p:nvSpPr>
          <p:cNvPr id="1601572" name="Text Box 36"/>
          <p:cNvSpPr txBox="1">
            <a:spLocks noChangeArrowheads="1"/>
          </p:cNvSpPr>
          <p:nvPr/>
        </p:nvSpPr>
        <p:spPr bwMode="auto">
          <a:xfrm>
            <a:off x="6227717" y="5148263"/>
            <a:ext cx="24670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Packet with MTU=1300</a:t>
            </a:r>
          </a:p>
        </p:txBody>
      </p:sp>
      <p:sp>
        <p:nvSpPr>
          <p:cNvPr id="1601573" name="Text Box 37"/>
          <p:cNvSpPr txBox="1">
            <a:spLocks noChangeArrowheads="1"/>
          </p:cNvSpPr>
          <p:nvPr/>
        </p:nvSpPr>
        <p:spPr bwMode="auto">
          <a:xfrm>
            <a:off x="2532036" y="5508625"/>
            <a:ext cx="17558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Packet Received</a:t>
            </a:r>
          </a:p>
        </p:txBody>
      </p:sp>
      <p:sp>
        <p:nvSpPr>
          <p:cNvPr id="1601574" name="Text Box 38"/>
          <p:cNvSpPr txBox="1">
            <a:spLocks noChangeArrowheads="1"/>
          </p:cNvSpPr>
          <p:nvPr/>
        </p:nvSpPr>
        <p:spPr bwMode="auto">
          <a:xfrm>
            <a:off x="5767680" y="5867400"/>
            <a:ext cx="14141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dirty="0">
                <a:latin typeface="微软雅黑" panose="020B0503020204020204" pitchFamily="34" charset="-122"/>
                <a:ea typeface="微软雅黑" panose="020B0503020204020204" pitchFamily="34" charset="-122"/>
              </a:rPr>
              <a:t>PMTU=1300</a:t>
            </a:r>
          </a:p>
        </p:txBody>
      </p:sp>
      <p:pic>
        <p:nvPicPr>
          <p:cNvPr id="39" name="Picture 12" descr="E:\2016.01\1.12 扁平化图标\蓝色\AR-蓝色最新-40.png"/>
          <p:cNvPicPr>
            <a:picLocks noChangeAspect="1" noChangeArrowheads="1"/>
          </p:cNvPicPr>
          <p:nvPr/>
        </p:nvPicPr>
        <p:blipFill>
          <a:blip r:embed="rId3" cstate="print"/>
          <a:srcRect/>
          <a:stretch>
            <a:fillRect/>
          </a:stretch>
        </p:blipFill>
        <p:spPr bwMode="auto">
          <a:xfrm>
            <a:off x="4141370" y="2949239"/>
            <a:ext cx="660000" cy="540000"/>
          </a:xfrm>
          <a:prstGeom prst="rect">
            <a:avLst/>
          </a:prstGeom>
          <a:noFill/>
        </p:spPr>
      </p:pic>
      <p:pic>
        <p:nvPicPr>
          <p:cNvPr id="40" name="Picture 12" descr="E:\2016.01\1.12 扁平化图标\蓝色\AR-蓝色最新-40.png"/>
          <p:cNvPicPr>
            <a:picLocks noChangeAspect="1" noChangeArrowheads="1"/>
          </p:cNvPicPr>
          <p:nvPr/>
        </p:nvPicPr>
        <p:blipFill>
          <a:blip r:embed="rId3" cstate="print"/>
          <a:srcRect/>
          <a:stretch>
            <a:fillRect/>
          </a:stretch>
        </p:blipFill>
        <p:spPr bwMode="auto">
          <a:xfrm>
            <a:off x="5903537" y="2949239"/>
            <a:ext cx="660000" cy="540000"/>
          </a:xfrm>
          <a:prstGeom prst="rect">
            <a:avLst/>
          </a:prstGeom>
          <a:noFill/>
        </p:spPr>
      </p:pic>
      <p:pic>
        <p:nvPicPr>
          <p:cNvPr id="41" name="Picture 12" descr="E:\2016.01\1.12 扁平化图标\蓝色\AR-蓝色最新-40.png"/>
          <p:cNvPicPr>
            <a:picLocks noChangeAspect="1" noChangeArrowheads="1"/>
          </p:cNvPicPr>
          <p:nvPr/>
        </p:nvPicPr>
        <p:blipFill>
          <a:blip r:embed="rId3" cstate="print"/>
          <a:srcRect/>
          <a:stretch>
            <a:fillRect/>
          </a:stretch>
        </p:blipFill>
        <p:spPr bwMode="auto">
          <a:xfrm>
            <a:off x="7650609" y="2949239"/>
            <a:ext cx="660000" cy="540000"/>
          </a:xfrm>
          <a:prstGeom prst="rect">
            <a:avLst/>
          </a:prstGeom>
          <a:noFill/>
        </p:spPr>
      </p:pic>
      <p:pic>
        <p:nvPicPr>
          <p:cNvPr id="43" name="图片 42" descr="PC.png"/>
          <p:cNvPicPr>
            <a:picLocks noChangeAspect="1"/>
          </p:cNvPicPr>
          <p:nvPr/>
        </p:nvPicPr>
        <p:blipFill>
          <a:blip r:embed="rId4" cstate="print"/>
          <a:stretch>
            <a:fillRect/>
          </a:stretch>
        </p:blipFill>
        <p:spPr>
          <a:xfrm>
            <a:off x="2424610" y="2949239"/>
            <a:ext cx="703126" cy="540000"/>
          </a:xfrm>
          <a:prstGeom prst="rect">
            <a:avLst/>
          </a:prstGeom>
        </p:spPr>
      </p:pic>
      <p:pic>
        <p:nvPicPr>
          <p:cNvPr id="44" name="图片 43" descr="PC.png"/>
          <p:cNvPicPr>
            <a:picLocks noChangeAspect="1"/>
          </p:cNvPicPr>
          <p:nvPr/>
        </p:nvPicPr>
        <p:blipFill>
          <a:blip r:embed="rId4" cstate="print"/>
          <a:stretch>
            <a:fillRect/>
          </a:stretch>
        </p:blipFill>
        <p:spPr>
          <a:xfrm>
            <a:off x="9420008" y="2949239"/>
            <a:ext cx="703126" cy="540000"/>
          </a:xfrm>
          <a:prstGeom prst="rect">
            <a:avLst/>
          </a:prstGeom>
        </p:spPr>
      </p:pic>
    </p:spTree>
    <p:extLst>
      <p:ext uri="{BB962C8B-B14F-4D97-AF65-F5344CB8AC3E}">
        <p14:creationId xmlns:p14="http://schemas.microsoft.com/office/powerpoint/2010/main" val="42782342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1556"/>
                                        </p:tgtEl>
                                        <p:attrNameLst>
                                          <p:attrName>style.visibility</p:attrName>
                                        </p:attrNameLst>
                                      </p:cBhvr>
                                      <p:to>
                                        <p:strVal val="visible"/>
                                      </p:to>
                                    </p:set>
                                    <p:anim calcmode="lin" valueType="num">
                                      <p:cBhvr additive="base">
                                        <p:cTn id="7" dur="500" fill="hold"/>
                                        <p:tgtEl>
                                          <p:spTgt spid="1601556"/>
                                        </p:tgtEl>
                                        <p:attrNameLst>
                                          <p:attrName>ppt_x</p:attrName>
                                        </p:attrNameLst>
                                      </p:cBhvr>
                                      <p:tavLst>
                                        <p:tav tm="0">
                                          <p:val>
                                            <p:strVal val="0-#ppt_w/2"/>
                                          </p:val>
                                        </p:tav>
                                        <p:tav tm="100000">
                                          <p:val>
                                            <p:strVal val="#ppt_x"/>
                                          </p:val>
                                        </p:tav>
                                      </p:tavLst>
                                    </p:anim>
                                    <p:anim calcmode="lin" valueType="num">
                                      <p:cBhvr additive="base">
                                        <p:cTn id="8" dur="500" fill="hold"/>
                                        <p:tgtEl>
                                          <p:spTgt spid="160155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01566"/>
                                        </p:tgtEl>
                                        <p:attrNameLst>
                                          <p:attrName>style.visibility</p:attrName>
                                        </p:attrNameLst>
                                      </p:cBhvr>
                                      <p:to>
                                        <p:strVal val="visible"/>
                                      </p:to>
                                    </p:set>
                                    <p:anim calcmode="lin" valueType="num">
                                      <p:cBhvr additive="base">
                                        <p:cTn id="11" dur="500" fill="hold"/>
                                        <p:tgtEl>
                                          <p:spTgt spid="1601566"/>
                                        </p:tgtEl>
                                        <p:attrNameLst>
                                          <p:attrName>ppt_x</p:attrName>
                                        </p:attrNameLst>
                                      </p:cBhvr>
                                      <p:tavLst>
                                        <p:tav tm="0">
                                          <p:val>
                                            <p:strVal val="0-#ppt_w/2"/>
                                          </p:val>
                                        </p:tav>
                                        <p:tav tm="100000">
                                          <p:val>
                                            <p:strVal val="#ppt_x"/>
                                          </p:val>
                                        </p:tav>
                                      </p:tavLst>
                                    </p:anim>
                                    <p:anim calcmode="lin" valueType="num">
                                      <p:cBhvr additive="base">
                                        <p:cTn id="12" dur="500" fill="hold"/>
                                        <p:tgtEl>
                                          <p:spTgt spid="160156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601569"/>
                                        </p:tgtEl>
                                        <p:attrNameLst>
                                          <p:attrName>style.visibility</p:attrName>
                                        </p:attrNameLst>
                                      </p:cBhvr>
                                      <p:to>
                                        <p:strVal val="visible"/>
                                      </p:to>
                                    </p:set>
                                    <p:anim calcmode="lin" valueType="num">
                                      <p:cBhvr additive="base">
                                        <p:cTn id="17" dur="500" fill="hold"/>
                                        <p:tgtEl>
                                          <p:spTgt spid="1601569"/>
                                        </p:tgtEl>
                                        <p:attrNameLst>
                                          <p:attrName>ppt_x</p:attrName>
                                        </p:attrNameLst>
                                      </p:cBhvr>
                                      <p:tavLst>
                                        <p:tav tm="0">
                                          <p:val>
                                            <p:strVal val="1+#ppt_w/2"/>
                                          </p:val>
                                        </p:tav>
                                        <p:tav tm="100000">
                                          <p:val>
                                            <p:strVal val="#ppt_x"/>
                                          </p:val>
                                        </p:tav>
                                      </p:tavLst>
                                    </p:anim>
                                    <p:anim calcmode="lin" valueType="num">
                                      <p:cBhvr additive="base">
                                        <p:cTn id="18" dur="500" fill="hold"/>
                                        <p:tgtEl>
                                          <p:spTgt spid="1601569"/>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601567"/>
                                        </p:tgtEl>
                                        <p:attrNameLst>
                                          <p:attrName>style.visibility</p:attrName>
                                        </p:attrNameLst>
                                      </p:cBhvr>
                                      <p:to>
                                        <p:strVal val="visible"/>
                                      </p:to>
                                    </p:set>
                                    <p:anim calcmode="lin" valueType="num">
                                      <p:cBhvr additive="base">
                                        <p:cTn id="21" dur="500" fill="hold"/>
                                        <p:tgtEl>
                                          <p:spTgt spid="1601567"/>
                                        </p:tgtEl>
                                        <p:attrNameLst>
                                          <p:attrName>ppt_x</p:attrName>
                                        </p:attrNameLst>
                                      </p:cBhvr>
                                      <p:tavLst>
                                        <p:tav tm="0">
                                          <p:val>
                                            <p:strVal val="1+#ppt_w/2"/>
                                          </p:val>
                                        </p:tav>
                                        <p:tav tm="100000">
                                          <p:val>
                                            <p:strVal val="#ppt_x"/>
                                          </p:val>
                                        </p:tav>
                                      </p:tavLst>
                                    </p:anim>
                                    <p:anim calcmode="lin" valueType="num">
                                      <p:cBhvr additive="base">
                                        <p:cTn id="22" dur="500" fill="hold"/>
                                        <p:tgtEl>
                                          <p:spTgt spid="160156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601557"/>
                                        </p:tgtEl>
                                        <p:attrNameLst>
                                          <p:attrName>style.visibility</p:attrName>
                                        </p:attrNameLst>
                                      </p:cBhvr>
                                      <p:to>
                                        <p:strVal val="visible"/>
                                      </p:to>
                                    </p:set>
                                    <p:anim calcmode="lin" valueType="num">
                                      <p:cBhvr additive="base">
                                        <p:cTn id="27" dur="500" fill="hold"/>
                                        <p:tgtEl>
                                          <p:spTgt spid="1601557"/>
                                        </p:tgtEl>
                                        <p:attrNameLst>
                                          <p:attrName>ppt_x</p:attrName>
                                        </p:attrNameLst>
                                      </p:cBhvr>
                                      <p:tavLst>
                                        <p:tav tm="0">
                                          <p:val>
                                            <p:strVal val="0-#ppt_w/2"/>
                                          </p:val>
                                        </p:tav>
                                        <p:tav tm="100000">
                                          <p:val>
                                            <p:strVal val="#ppt_x"/>
                                          </p:val>
                                        </p:tav>
                                      </p:tavLst>
                                    </p:anim>
                                    <p:anim calcmode="lin" valueType="num">
                                      <p:cBhvr additive="base">
                                        <p:cTn id="28" dur="500" fill="hold"/>
                                        <p:tgtEl>
                                          <p:spTgt spid="160155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01568"/>
                                        </p:tgtEl>
                                        <p:attrNameLst>
                                          <p:attrName>style.visibility</p:attrName>
                                        </p:attrNameLst>
                                      </p:cBhvr>
                                      <p:to>
                                        <p:strVal val="visible"/>
                                      </p:to>
                                    </p:set>
                                    <p:anim calcmode="lin" valueType="num">
                                      <p:cBhvr additive="base">
                                        <p:cTn id="31" dur="500" fill="hold"/>
                                        <p:tgtEl>
                                          <p:spTgt spid="1601568"/>
                                        </p:tgtEl>
                                        <p:attrNameLst>
                                          <p:attrName>ppt_x</p:attrName>
                                        </p:attrNameLst>
                                      </p:cBhvr>
                                      <p:tavLst>
                                        <p:tav tm="0">
                                          <p:val>
                                            <p:strVal val="0-#ppt_w/2"/>
                                          </p:val>
                                        </p:tav>
                                        <p:tav tm="100000">
                                          <p:val>
                                            <p:strVal val="#ppt_x"/>
                                          </p:val>
                                        </p:tav>
                                      </p:tavLst>
                                    </p:anim>
                                    <p:anim calcmode="lin" valueType="num">
                                      <p:cBhvr additive="base">
                                        <p:cTn id="32" dur="500" fill="hold"/>
                                        <p:tgtEl>
                                          <p:spTgt spid="160156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01570"/>
                                        </p:tgtEl>
                                        <p:attrNameLst>
                                          <p:attrName>style.visibility</p:attrName>
                                        </p:attrNameLst>
                                      </p:cBhvr>
                                      <p:to>
                                        <p:strVal val="visible"/>
                                      </p:to>
                                    </p:set>
                                    <p:anim calcmode="lin" valueType="num">
                                      <p:cBhvr additive="base">
                                        <p:cTn id="37" dur="500" fill="hold"/>
                                        <p:tgtEl>
                                          <p:spTgt spid="1601570"/>
                                        </p:tgtEl>
                                        <p:attrNameLst>
                                          <p:attrName>ppt_x</p:attrName>
                                        </p:attrNameLst>
                                      </p:cBhvr>
                                      <p:tavLst>
                                        <p:tav tm="0">
                                          <p:val>
                                            <p:strVal val="1+#ppt_w/2"/>
                                          </p:val>
                                        </p:tav>
                                        <p:tav tm="100000">
                                          <p:val>
                                            <p:strVal val="#ppt_x"/>
                                          </p:val>
                                        </p:tav>
                                      </p:tavLst>
                                    </p:anim>
                                    <p:anim calcmode="lin" valueType="num">
                                      <p:cBhvr additive="base">
                                        <p:cTn id="38" dur="500" fill="hold"/>
                                        <p:tgtEl>
                                          <p:spTgt spid="160157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601571"/>
                                        </p:tgtEl>
                                        <p:attrNameLst>
                                          <p:attrName>style.visibility</p:attrName>
                                        </p:attrNameLst>
                                      </p:cBhvr>
                                      <p:to>
                                        <p:strVal val="visible"/>
                                      </p:to>
                                    </p:set>
                                    <p:anim calcmode="lin" valueType="num">
                                      <p:cBhvr additive="base">
                                        <p:cTn id="41" dur="500" fill="hold"/>
                                        <p:tgtEl>
                                          <p:spTgt spid="1601571"/>
                                        </p:tgtEl>
                                        <p:attrNameLst>
                                          <p:attrName>ppt_x</p:attrName>
                                        </p:attrNameLst>
                                      </p:cBhvr>
                                      <p:tavLst>
                                        <p:tav tm="0">
                                          <p:val>
                                            <p:strVal val="1+#ppt_w/2"/>
                                          </p:val>
                                        </p:tav>
                                        <p:tav tm="100000">
                                          <p:val>
                                            <p:strVal val="#ppt_x"/>
                                          </p:val>
                                        </p:tav>
                                      </p:tavLst>
                                    </p:anim>
                                    <p:anim calcmode="lin" valueType="num">
                                      <p:cBhvr additive="base">
                                        <p:cTn id="42" dur="500" fill="hold"/>
                                        <p:tgtEl>
                                          <p:spTgt spid="1601571"/>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601558"/>
                                        </p:tgtEl>
                                        <p:attrNameLst>
                                          <p:attrName>style.visibility</p:attrName>
                                        </p:attrNameLst>
                                      </p:cBhvr>
                                      <p:to>
                                        <p:strVal val="visible"/>
                                      </p:to>
                                    </p:set>
                                    <p:anim calcmode="lin" valueType="num">
                                      <p:cBhvr additive="base">
                                        <p:cTn id="47" dur="500" fill="hold"/>
                                        <p:tgtEl>
                                          <p:spTgt spid="1601558"/>
                                        </p:tgtEl>
                                        <p:attrNameLst>
                                          <p:attrName>ppt_x</p:attrName>
                                        </p:attrNameLst>
                                      </p:cBhvr>
                                      <p:tavLst>
                                        <p:tav tm="0">
                                          <p:val>
                                            <p:strVal val="0-#ppt_w/2"/>
                                          </p:val>
                                        </p:tav>
                                        <p:tav tm="100000">
                                          <p:val>
                                            <p:strVal val="#ppt_x"/>
                                          </p:val>
                                        </p:tav>
                                      </p:tavLst>
                                    </p:anim>
                                    <p:anim calcmode="lin" valueType="num">
                                      <p:cBhvr additive="base">
                                        <p:cTn id="48" dur="500" fill="hold"/>
                                        <p:tgtEl>
                                          <p:spTgt spid="160155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601572"/>
                                        </p:tgtEl>
                                        <p:attrNameLst>
                                          <p:attrName>style.visibility</p:attrName>
                                        </p:attrNameLst>
                                      </p:cBhvr>
                                      <p:to>
                                        <p:strVal val="visible"/>
                                      </p:to>
                                    </p:set>
                                    <p:anim calcmode="lin" valueType="num">
                                      <p:cBhvr additive="base">
                                        <p:cTn id="51" dur="500" fill="hold"/>
                                        <p:tgtEl>
                                          <p:spTgt spid="1601572"/>
                                        </p:tgtEl>
                                        <p:attrNameLst>
                                          <p:attrName>ppt_x</p:attrName>
                                        </p:attrNameLst>
                                      </p:cBhvr>
                                      <p:tavLst>
                                        <p:tav tm="0">
                                          <p:val>
                                            <p:strVal val="0-#ppt_w/2"/>
                                          </p:val>
                                        </p:tav>
                                        <p:tav tm="100000">
                                          <p:val>
                                            <p:strVal val="#ppt_x"/>
                                          </p:val>
                                        </p:tav>
                                      </p:tavLst>
                                    </p:anim>
                                    <p:anim calcmode="lin" valueType="num">
                                      <p:cBhvr additive="base">
                                        <p:cTn id="52" dur="500" fill="hold"/>
                                        <p:tgtEl>
                                          <p:spTgt spid="1601572"/>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601559"/>
                                        </p:tgtEl>
                                        <p:attrNameLst>
                                          <p:attrName>style.visibility</p:attrName>
                                        </p:attrNameLst>
                                      </p:cBhvr>
                                      <p:to>
                                        <p:strVal val="visible"/>
                                      </p:to>
                                    </p:set>
                                    <p:anim calcmode="lin" valueType="num">
                                      <p:cBhvr additive="base">
                                        <p:cTn id="57" dur="500" fill="hold"/>
                                        <p:tgtEl>
                                          <p:spTgt spid="1601559"/>
                                        </p:tgtEl>
                                        <p:attrNameLst>
                                          <p:attrName>ppt_x</p:attrName>
                                        </p:attrNameLst>
                                      </p:cBhvr>
                                      <p:tavLst>
                                        <p:tav tm="0">
                                          <p:val>
                                            <p:strVal val="1+#ppt_w/2"/>
                                          </p:val>
                                        </p:tav>
                                        <p:tav tm="100000">
                                          <p:val>
                                            <p:strVal val="#ppt_x"/>
                                          </p:val>
                                        </p:tav>
                                      </p:tavLst>
                                    </p:anim>
                                    <p:anim calcmode="lin" valueType="num">
                                      <p:cBhvr additive="base">
                                        <p:cTn id="58" dur="500" fill="hold"/>
                                        <p:tgtEl>
                                          <p:spTgt spid="1601559"/>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1601573"/>
                                        </p:tgtEl>
                                        <p:attrNameLst>
                                          <p:attrName>style.visibility</p:attrName>
                                        </p:attrNameLst>
                                      </p:cBhvr>
                                      <p:to>
                                        <p:strVal val="visible"/>
                                      </p:to>
                                    </p:set>
                                    <p:anim calcmode="lin" valueType="num">
                                      <p:cBhvr additive="base">
                                        <p:cTn id="61" dur="500" fill="hold"/>
                                        <p:tgtEl>
                                          <p:spTgt spid="1601573"/>
                                        </p:tgtEl>
                                        <p:attrNameLst>
                                          <p:attrName>ppt_x</p:attrName>
                                        </p:attrNameLst>
                                      </p:cBhvr>
                                      <p:tavLst>
                                        <p:tav tm="0">
                                          <p:val>
                                            <p:strVal val="1+#ppt_w/2"/>
                                          </p:val>
                                        </p:tav>
                                        <p:tav tm="100000">
                                          <p:val>
                                            <p:strVal val="#ppt_x"/>
                                          </p:val>
                                        </p:tav>
                                      </p:tavLst>
                                    </p:anim>
                                    <p:anim calcmode="lin" valueType="num">
                                      <p:cBhvr additive="base">
                                        <p:cTn id="62" dur="500" fill="hold"/>
                                        <p:tgtEl>
                                          <p:spTgt spid="1601573"/>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1601574"/>
                                        </p:tgtEl>
                                        <p:attrNameLst>
                                          <p:attrName>style.visibility</p:attrName>
                                        </p:attrNameLst>
                                      </p:cBhvr>
                                      <p:to>
                                        <p:strVal val="visible"/>
                                      </p:to>
                                    </p:set>
                                    <p:anim calcmode="lin" valueType="num">
                                      <p:cBhvr additive="base">
                                        <p:cTn id="65" dur="500" fill="hold"/>
                                        <p:tgtEl>
                                          <p:spTgt spid="1601574"/>
                                        </p:tgtEl>
                                        <p:attrNameLst>
                                          <p:attrName>ppt_x</p:attrName>
                                        </p:attrNameLst>
                                      </p:cBhvr>
                                      <p:tavLst>
                                        <p:tav tm="0">
                                          <p:val>
                                            <p:strVal val="1+#ppt_w/2"/>
                                          </p:val>
                                        </p:tav>
                                        <p:tav tm="100000">
                                          <p:val>
                                            <p:strVal val="#ppt_x"/>
                                          </p:val>
                                        </p:tav>
                                      </p:tavLst>
                                    </p:anim>
                                    <p:anim calcmode="lin" valueType="num">
                                      <p:cBhvr additive="base">
                                        <p:cTn id="66" dur="500" fill="hold"/>
                                        <p:tgtEl>
                                          <p:spTgt spid="16015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1556" grpId="0" animBg="1"/>
      <p:bldP spid="1601557" grpId="0" animBg="1"/>
      <p:bldP spid="1601558" grpId="0" animBg="1"/>
      <p:bldP spid="1601559" grpId="0" animBg="1"/>
      <p:bldP spid="1601566" grpId="0"/>
      <p:bldP spid="1601567" grpId="0"/>
      <p:bldP spid="1601568" grpId="0"/>
      <p:bldP spid="1601569" grpId="0" animBg="1"/>
      <p:bldP spid="1601570" grpId="0" animBg="1"/>
      <p:bldP spid="1601571" grpId="0"/>
      <p:bldP spid="1601572" grpId="0"/>
      <p:bldP spid="1601573" grpId="0"/>
      <p:bldP spid="160157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zh-CN" dirty="0"/>
              <a:t>PMTU</a:t>
            </a:r>
            <a:r>
              <a:rPr lang="zh-CN" altLang="en-US" dirty="0"/>
              <a:t>发现 </a:t>
            </a:r>
            <a:r>
              <a:rPr lang="en-US" altLang="zh-CN" dirty="0"/>
              <a:t>(2)</a:t>
            </a:r>
            <a:endParaRPr lang="zh-CN" altLang="en-US" dirty="0"/>
          </a:p>
        </p:txBody>
      </p:sp>
      <p:sp>
        <p:nvSpPr>
          <p:cNvPr id="47108" name="Rectangle 3"/>
          <p:cNvSpPr>
            <a:spLocks noGrp="1" noChangeArrowheads="1"/>
          </p:cNvSpPr>
          <p:nvPr>
            <p:ph type="body" sz="quarter" idx="10"/>
          </p:nvPr>
        </p:nvSpPr>
        <p:spPr/>
        <p:txBody>
          <a:bodyPr/>
          <a:lstStyle/>
          <a:p>
            <a:r>
              <a:rPr lang="en-US" altLang="zh-CN" dirty="0"/>
              <a:t>PMTU</a:t>
            </a:r>
            <a:r>
              <a:rPr lang="zh-CN" altLang="en-US" dirty="0"/>
              <a:t>最小为</a:t>
            </a:r>
            <a:r>
              <a:rPr lang="en-US" altLang="zh-CN" dirty="0"/>
              <a:t>1280bytes</a:t>
            </a:r>
            <a:r>
              <a:rPr lang="zh-CN" altLang="en-US" dirty="0"/>
              <a:t>（</a:t>
            </a:r>
            <a:r>
              <a:rPr lang="en-US" altLang="zh-CN" dirty="0"/>
              <a:t>IPv6</a:t>
            </a:r>
            <a:r>
              <a:rPr lang="zh-CN" altLang="en-US" dirty="0"/>
              <a:t>要求链路层所支持的</a:t>
            </a:r>
            <a:r>
              <a:rPr lang="en-US" altLang="zh-CN" dirty="0"/>
              <a:t>MTU</a:t>
            </a:r>
            <a:r>
              <a:rPr lang="zh-CN" altLang="en-US" dirty="0"/>
              <a:t>最小为</a:t>
            </a:r>
            <a:r>
              <a:rPr lang="en-US" altLang="zh-CN" dirty="0"/>
              <a:t>1280</a:t>
            </a:r>
            <a:r>
              <a:rPr lang="zh-CN" altLang="en-US" dirty="0"/>
              <a:t>）。</a:t>
            </a:r>
          </a:p>
          <a:p>
            <a:r>
              <a:rPr lang="zh-CN" altLang="en-US" dirty="0"/>
              <a:t>最大</a:t>
            </a:r>
            <a:r>
              <a:rPr lang="en-US" altLang="zh-CN" dirty="0"/>
              <a:t>PMTU</a:t>
            </a:r>
            <a:r>
              <a:rPr lang="zh-CN" altLang="en-US" dirty="0"/>
              <a:t>由链路层决定，如隧道，可以支持很大的</a:t>
            </a:r>
            <a:r>
              <a:rPr lang="en-US" altLang="zh-CN" dirty="0"/>
              <a:t>MTU</a:t>
            </a:r>
            <a:r>
              <a:rPr lang="zh-CN" altLang="en-US" dirty="0"/>
              <a:t>。</a:t>
            </a:r>
            <a:endParaRPr lang="en-US" altLang="zh-CN" dirty="0"/>
          </a:p>
        </p:txBody>
      </p:sp>
    </p:spTree>
    <p:extLst>
      <p:ext uri="{BB962C8B-B14F-4D97-AF65-F5344CB8AC3E}">
        <p14:creationId xmlns:p14="http://schemas.microsoft.com/office/powerpoint/2010/main" val="354251301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dirty="0">
                <a:solidFill>
                  <a:schemeClr val="bg1">
                    <a:lumMod val="50000"/>
                  </a:schemeClr>
                </a:solidFill>
              </a:rPr>
              <a:t>IPv6</a:t>
            </a:r>
            <a:r>
              <a:rPr lang="zh-CN" altLang="en-US" dirty="0">
                <a:solidFill>
                  <a:schemeClr val="bg1">
                    <a:lumMod val="50000"/>
                  </a:schemeClr>
                </a:solidFill>
              </a:rPr>
              <a:t>产生的背景</a:t>
            </a:r>
            <a:endParaRPr lang="en-US" altLang="zh-CN" dirty="0">
              <a:solidFill>
                <a:schemeClr val="bg1">
                  <a:lumMod val="50000"/>
                </a:schemeClr>
              </a:solidFill>
            </a:endParaRPr>
          </a:p>
          <a:p>
            <a:r>
              <a:rPr lang="en-US" altLang="zh-CN" b="1" dirty="0"/>
              <a:t>IPv6</a:t>
            </a:r>
            <a:r>
              <a:rPr lang="zh-CN" altLang="en-US" b="1" dirty="0"/>
              <a:t>原理描述</a:t>
            </a:r>
            <a:endParaRPr lang="en-US" altLang="zh-CN" b="1" dirty="0"/>
          </a:p>
          <a:p>
            <a:pPr lvl="1"/>
            <a:r>
              <a:rPr lang="en-US" altLang="zh-CN" dirty="0">
                <a:solidFill>
                  <a:schemeClr val="bg1">
                    <a:lumMod val="50000"/>
                  </a:schemeClr>
                </a:solidFill>
              </a:rPr>
              <a:t>IPv6</a:t>
            </a:r>
            <a:r>
              <a:rPr lang="zh-CN" altLang="en-US" dirty="0">
                <a:solidFill>
                  <a:schemeClr val="bg1">
                    <a:lumMod val="50000"/>
                  </a:schemeClr>
                </a:solidFill>
              </a:rPr>
              <a:t>报文格式</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基础配置</a:t>
            </a:r>
            <a:endParaRPr lang="en-US" altLang="zh-CN" dirty="0">
              <a:solidFill>
                <a:schemeClr val="bg1">
                  <a:lumMod val="50000"/>
                </a:schemeClr>
              </a:solidFill>
            </a:endParaRPr>
          </a:p>
          <a:p>
            <a:pPr lvl="1"/>
            <a:r>
              <a:rPr lang="en-US" altLang="zh-CN" dirty="0">
                <a:solidFill>
                  <a:schemeClr val="bg1">
                    <a:lumMod val="50000"/>
                  </a:schemeClr>
                </a:solidFill>
              </a:rPr>
              <a:t>IPv6</a:t>
            </a:r>
            <a:r>
              <a:rPr lang="zh-CN" altLang="en-US" dirty="0">
                <a:solidFill>
                  <a:schemeClr val="bg1">
                    <a:lumMod val="50000"/>
                  </a:schemeClr>
                </a:solidFill>
              </a:rPr>
              <a:t>基础协议</a:t>
            </a:r>
            <a:endParaRPr lang="en-US" altLang="zh-CN" dirty="0">
              <a:solidFill>
                <a:schemeClr val="bg1">
                  <a:lumMod val="50000"/>
                </a:schemeClr>
              </a:solidFill>
            </a:endParaRPr>
          </a:p>
          <a:p>
            <a:pPr lvl="1">
              <a:buSzPct val="60000"/>
              <a:buFont typeface="Wingdings" panose="05000000000000000000" pitchFamily="2" charset="2"/>
              <a:buChar char="n"/>
            </a:pPr>
            <a:r>
              <a:rPr lang="en-US" altLang="zh-CN" b="1" dirty="0"/>
              <a:t>IPv6</a:t>
            </a:r>
            <a:r>
              <a:rPr lang="zh-CN" altLang="en-US" b="1" dirty="0"/>
              <a:t>过渡技术</a:t>
            </a:r>
            <a:endParaRPr lang="en-US" altLang="zh-CN" b="1" dirty="0"/>
          </a:p>
          <a:p>
            <a:r>
              <a:rPr lang="en-US" altLang="zh-CN" dirty="0">
                <a:solidFill>
                  <a:schemeClr val="bg1">
                    <a:lumMod val="50000"/>
                  </a:schemeClr>
                </a:solidFill>
              </a:rPr>
              <a:t>IPv6</a:t>
            </a:r>
            <a:r>
              <a:rPr lang="zh-CN" altLang="en-US" dirty="0">
                <a:solidFill>
                  <a:schemeClr val="bg1">
                    <a:lumMod val="50000"/>
                  </a:schemeClr>
                </a:solidFill>
              </a:rPr>
              <a:t>配置命令</a:t>
            </a:r>
            <a:endParaRPr lang="en-US" altLang="zh-CN" dirty="0">
              <a:solidFill>
                <a:schemeClr val="bg1">
                  <a:lumMod val="50000"/>
                </a:schemeClr>
              </a:solidFill>
            </a:endParaRPr>
          </a:p>
          <a:p>
            <a:r>
              <a:rPr lang="en-US" altLang="zh-CN" dirty="0">
                <a:solidFill>
                  <a:schemeClr val="bg1">
                    <a:lumMod val="50000"/>
                  </a:schemeClr>
                </a:solidFill>
              </a:rPr>
              <a:t>IPv6</a:t>
            </a:r>
            <a:r>
              <a:rPr lang="zh-CN" altLang="en-US" dirty="0">
                <a:solidFill>
                  <a:schemeClr val="bg1">
                    <a:lumMod val="50000"/>
                  </a:schemeClr>
                </a:solidFill>
              </a:rPr>
              <a:t>备考建议</a:t>
            </a:r>
          </a:p>
          <a:p>
            <a:endParaRPr lang="zh-CN" altLang="en-US" dirty="0"/>
          </a:p>
        </p:txBody>
      </p:sp>
    </p:spTree>
    <p:extLst>
      <p:ext uri="{BB962C8B-B14F-4D97-AF65-F5344CB8AC3E}">
        <p14:creationId xmlns:p14="http://schemas.microsoft.com/office/powerpoint/2010/main" val="333254825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连接符: 肘形 2">
            <a:extLst>
              <a:ext uri="{FF2B5EF4-FFF2-40B4-BE49-F238E27FC236}">
                <a16:creationId xmlns:a16="http://schemas.microsoft.com/office/drawing/2014/main" id="{09378717-BF65-45F1-A197-63254DCCC602}"/>
              </a:ext>
            </a:extLst>
          </p:cNvPr>
          <p:cNvCxnSpPr>
            <a:cxnSpLocks/>
            <a:stCxn id="13321" idx="1"/>
            <a:endCxn id="13341" idx="1"/>
          </p:cNvCxnSpPr>
          <p:nvPr/>
        </p:nvCxnSpPr>
        <p:spPr bwMode="auto">
          <a:xfrm rot="10800000" flipV="1">
            <a:off x="3711003" y="2432939"/>
            <a:ext cx="12700" cy="2550330"/>
          </a:xfrm>
          <a:prstGeom prst="bentConnector3">
            <a:avLst>
              <a:gd name="adj1" fmla="val 4991756"/>
            </a:avLst>
          </a:prstGeom>
          <a:solidFill>
            <a:schemeClr val="accent1"/>
          </a:solidFill>
          <a:ln w="28575" cap="flat" cmpd="sng" algn="ctr">
            <a:solidFill>
              <a:schemeClr val="tx1"/>
            </a:solidFill>
            <a:prstDash val="solid"/>
            <a:round/>
            <a:headEnd type="none" w="med" len="med"/>
            <a:tailEnd type="none" w="med" len="med"/>
          </a:ln>
          <a:effectLst/>
        </p:spPr>
      </p:cxnSp>
      <p:sp>
        <p:nvSpPr>
          <p:cNvPr id="13315" name="Rectangle 2">
            <a:extLst>
              <a:ext uri="{FF2B5EF4-FFF2-40B4-BE49-F238E27FC236}">
                <a16:creationId xmlns:a16="http://schemas.microsoft.com/office/drawing/2014/main" id="{461D88FF-45F0-49CE-BEE6-D2C9E19DA681}"/>
              </a:ext>
            </a:extLst>
          </p:cNvPr>
          <p:cNvSpPr>
            <a:spLocks noGrp="1" noChangeArrowheads="1"/>
          </p:cNvSpPr>
          <p:nvPr>
            <p:ph type="title"/>
          </p:nvPr>
        </p:nvSpPr>
        <p:spPr/>
        <p:txBody>
          <a:bodyPr/>
          <a:lstStyle/>
          <a:p>
            <a:r>
              <a:rPr lang="en-US" altLang="zh-CN"/>
              <a:t>IPv6</a:t>
            </a:r>
            <a:r>
              <a:rPr lang="zh-CN" altLang="en-US"/>
              <a:t>过渡技术简介</a:t>
            </a:r>
            <a:endParaRPr lang="zh-CN" altLang="en-US" dirty="0"/>
          </a:p>
        </p:txBody>
      </p:sp>
      <p:sp>
        <p:nvSpPr>
          <p:cNvPr id="13316" name="Text Box 3">
            <a:extLst>
              <a:ext uri="{FF2B5EF4-FFF2-40B4-BE49-F238E27FC236}">
                <a16:creationId xmlns:a16="http://schemas.microsoft.com/office/drawing/2014/main" id="{6B81BA78-346A-409B-B212-90B65D684B80}"/>
              </a:ext>
            </a:extLst>
          </p:cNvPr>
          <p:cNvSpPr txBox="1">
            <a:spLocks noChangeArrowheads="1"/>
          </p:cNvSpPr>
          <p:nvPr/>
        </p:nvSpPr>
        <p:spPr bwMode="auto">
          <a:xfrm>
            <a:off x="1019580" y="3369186"/>
            <a:ext cx="1296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IPv4/IPv6</a:t>
            </a:r>
          </a:p>
          <a:p>
            <a:pPr algn="r" eaLnBrk="1" fontAlgn="base" hangingPunct="1">
              <a:spcBef>
                <a:spcPct val="50000"/>
              </a:spcBef>
            </a:pPr>
            <a:r>
              <a:rPr kumimoji="1" lang="zh-CN" altLang="en-US" sz="1600" b="1" dirty="0">
                <a:latin typeface="微软雅黑" panose="020B0503020204020204" pitchFamily="34" charset="-122"/>
                <a:ea typeface="微软雅黑" panose="020B0503020204020204" pitchFamily="34" charset="-122"/>
              </a:rPr>
              <a:t>的演进策略</a:t>
            </a:r>
          </a:p>
        </p:txBody>
      </p:sp>
      <p:sp>
        <p:nvSpPr>
          <p:cNvPr id="13317" name="Line 4">
            <a:extLst>
              <a:ext uri="{FF2B5EF4-FFF2-40B4-BE49-F238E27FC236}">
                <a16:creationId xmlns:a16="http://schemas.microsoft.com/office/drawing/2014/main" id="{0738409A-7B38-4097-8B9D-3666D619EECA}"/>
              </a:ext>
            </a:extLst>
          </p:cNvPr>
          <p:cNvSpPr>
            <a:spLocks noChangeShapeType="1"/>
          </p:cNvSpPr>
          <p:nvPr/>
        </p:nvSpPr>
        <p:spPr bwMode="auto">
          <a:xfrm flipV="1">
            <a:off x="2304086" y="3732084"/>
            <a:ext cx="79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321" name="Text Box 8">
            <a:extLst>
              <a:ext uri="{FF2B5EF4-FFF2-40B4-BE49-F238E27FC236}">
                <a16:creationId xmlns:a16="http://schemas.microsoft.com/office/drawing/2014/main" id="{0073C5E5-44D0-46BD-B173-36C997527429}"/>
              </a:ext>
            </a:extLst>
          </p:cNvPr>
          <p:cNvSpPr txBox="1">
            <a:spLocks noChangeArrowheads="1"/>
          </p:cNvSpPr>
          <p:nvPr/>
        </p:nvSpPr>
        <p:spPr bwMode="auto">
          <a:xfrm>
            <a:off x="3711003" y="2078996"/>
            <a:ext cx="11801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IPv4/IPv6</a:t>
            </a:r>
          </a:p>
          <a:p>
            <a:pPr algn="ctr" eaLnBrk="1" fontAlgn="base" hangingPunct="1">
              <a:spcBef>
                <a:spcPct val="50000"/>
              </a:spcBef>
            </a:pPr>
            <a:r>
              <a:rPr kumimoji="1" lang="zh-CN" altLang="en-US" sz="1600" b="1" dirty="0">
                <a:latin typeface="微软雅黑" panose="020B0503020204020204" pitchFamily="34" charset="-122"/>
                <a:ea typeface="微软雅黑" panose="020B0503020204020204" pitchFamily="34" charset="-122"/>
              </a:rPr>
              <a:t>共存技术</a:t>
            </a:r>
          </a:p>
        </p:txBody>
      </p:sp>
      <p:sp>
        <p:nvSpPr>
          <p:cNvPr id="13322" name="Line 9">
            <a:extLst>
              <a:ext uri="{FF2B5EF4-FFF2-40B4-BE49-F238E27FC236}">
                <a16:creationId xmlns:a16="http://schemas.microsoft.com/office/drawing/2014/main" id="{89790CCB-2803-4109-80B7-37472F773B7C}"/>
              </a:ext>
            </a:extLst>
          </p:cNvPr>
          <p:cNvSpPr>
            <a:spLocks noChangeShapeType="1"/>
          </p:cNvSpPr>
          <p:nvPr/>
        </p:nvSpPr>
        <p:spPr bwMode="auto">
          <a:xfrm>
            <a:off x="4866085" y="2484844"/>
            <a:ext cx="75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325" name="Text Box 12">
            <a:extLst>
              <a:ext uri="{FF2B5EF4-FFF2-40B4-BE49-F238E27FC236}">
                <a16:creationId xmlns:a16="http://schemas.microsoft.com/office/drawing/2014/main" id="{A71C5ECD-B5E5-47AC-AF99-3761CF24AA83}"/>
              </a:ext>
            </a:extLst>
          </p:cNvPr>
          <p:cNvSpPr txBox="1">
            <a:spLocks noChangeArrowheads="1"/>
          </p:cNvSpPr>
          <p:nvPr/>
        </p:nvSpPr>
        <p:spPr bwMode="auto">
          <a:xfrm>
            <a:off x="5915980" y="1556090"/>
            <a:ext cx="12690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Dual Stack</a:t>
            </a:r>
          </a:p>
        </p:txBody>
      </p:sp>
      <p:sp>
        <p:nvSpPr>
          <p:cNvPr id="13329" name="Text Box 16">
            <a:extLst>
              <a:ext uri="{FF2B5EF4-FFF2-40B4-BE49-F238E27FC236}">
                <a16:creationId xmlns:a16="http://schemas.microsoft.com/office/drawing/2014/main" id="{2E41B249-5CFD-41F1-8A4C-2B31A8C54822}"/>
              </a:ext>
            </a:extLst>
          </p:cNvPr>
          <p:cNvSpPr txBox="1">
            <a:spLocks noChangeArrowheads="1"/>
          </p:cNvSpPr>
          <p:nvPr/>
        </p:nvSpPr>
        <p:spPr bwMode="auto">
          <a:xfrm>
            <a:off x="5915980" y="2898855"/>
            <a:ext cx="8958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6over4</a:t>
            </a:r>
          </a:p>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Tunnel</a:t>
            </a:r>
          </a:p>
        </p:txBody>
      </p:sp>
      <p:sp>
        <p:nvSpPr>
          <p:cNvPr id="13337" name="Text Box 24">
            <a:extLst>
              <a:ext uri="{FF2B5EF4-FFF2-40B4-BE49-F238E27FC236}">
                <a16:creationId xmlns:a16="http://schemas.microsoft.com/office/drawing/2014/main" id="{A1DFF221-0C39-4306-AE26-F0EF805F1E3F}"/>
              </a:ext>
            </a:extLst>
          </p:cNvPr>
          <p:cNvSpPr txBox="1">
            <a:spLocks noChangeArrowheads="1"/>
          </p:cNvSpPr>
          <p:nvPr/>
        </p:nvSpPr>
        <p:spPr bwMode="auto">
          <a:xfrm>
            <a:off x="9143489" y="1484784"/>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GRE</a:t>
            </a:r>
            <a:r>
              <a:rPr kumimoji="1" lang="zh-CN" altLang="en-US" sz="1600" b="1" dirty="0">
                <a:latin typeface="微软雅黑" panose="020B0503020204020204" pitchFamily="34" charset="-122"/>
                <a:ea typeface="微软雅黑" panose="020B0503020204020204" pitchFamily="34" charset="-122"/>
              </a:rPr>
              <a:t>隧道</a:t>
            </a:r>
            <a:endParaRPr kumimoji="1" lang="en-US" altLang="zh-CN" sz="1600" b="1" dirty="0">
              <a:latin typeface="微软雅黑" panose="020B0503020204020204" pitchFamily="34" charset="-122"/>
              <a:ea typeface="微软雅黑" panose="020B0503020204020204" pitchFamily="34" charset="-122"/>
            </a:endParaRPr>
          </a:p>
        </p:txBody>
      </p:sp>
      <p:sp>
        <p:nvSpPr>
          <p:cNvPr id="13339" name="Text Box 26">
            <a:extLst>
              <a:ext uri="{FF2B5EF4-FFF2-40B4-BE49-F238E27FC236}">
                <a16:creationId xmlns:a16="http://schemas.microsoft.com/office/drawing/2014/main" id="{30824A3B-5D23-41AB-97FF-F4E6DD15D9B7}"/>
              </a:ext>
            </a:extLst>
          </p:cNvPr>
          <p:cNvSpPr txBox="1">
            <a:spLocks noChangeArrowheads="1"/>
          </p:cNvSpPr>
          <p:nvPr/>
        </p:nvSpPr>
        <p:spPr bwMode="auto">
          <a:xfrm>
            <a:off x="9167972" y="2708920"/>
            <a:ext cx="17165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6over4</a:t>
            </a:r>
            <a:r>
              <a:rPr kumimoji="1" lang="zh-CN" altLang="en-US" sz="1600" b="1" dirty="0">
                <a:latin typeface="微软雅黑" panose="020B0503020204020204" pitchFamily="34" charset="-122"/>
                <a:ea typeface="微软雅黑" panose="020B0503020204020204" pitchFamily="34" charset="-122"/>
              </a:rPr>
              <a:t>手动隧道</a:t>
            </a:r>
            <a:endParaRPr kumimoji="1" lang="en-US" altLang="zh-CN" sz="1600" b="1" dirty="0">
              <a:latin typeface="微软雅黑" panose="020B0503020204020204" pitchFamily="34" charset="-122"/>
              <a:ea typeface="微软雅黑" panose="020B0503020204020204" pitchFamily="34" charset="-122"/>
            </a:endParaRPr>
          </a:p>
        </p:txBody>
      </p:sp>
      <p:sp>
        <p:nvSpPr>
          <p:cNvPr id="13341" name="Text Box 28">
            <a:extLst>
              <a:ext uri="{FF2B5EF4-FFF2-40B4-BE49-F238E27FC236}">
                <a16:creationId xmlns:a16="http://schemas.microsoft.com/office/drawing/2014/main" id="{870DA483-60EA-48A3-A21E-7603DEA9C26E}"/>
              </a:ext>
            </a:extLst>
          </p:cNvPr>
          <p:cNvSpPr txBox="1">
            <a:spLocks noChangeArrowheads="1"/>
          </p:cNvSpPr>
          <p:nvPr/>
        </p:nvSpPr>
        <p:spPr bwMode="auto">
          <a:xfrm>
            <a:off x="3711003" y="4629326"/>
            <a:ext cx="11801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ct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IPv4/IPv6</a:t>
            </a:r>
          </a:p>
          <a:p>
            <a:pPr algn="ctr" eaLnBrk="1" fontAlgn="base" hangingPunct="1">
              <a:spcBef>
                <a:spcPct val="50000"/>
              </a:spcBef>
            </a:pPr>
            <a:r>
              <a:rPr kumimoji="1" lang="zh-CN" altLang="en-US" sz="1600" b="1" dirty="0">
                <a:latin typeface="微软雅黑" panose="020B0503020204020204" pitchFamily="34" charset="-122"/>
                <a:ea typeface="微软雅黑" panose="020B0503020204020204" pitchFamily="34" charset="-122"/>
              </a:rPr>
              <a:t>互通技术</a:t>
            </a:r>
          </a:p>
        </p:txBody>
      </p:sp>
      <p:sp>
        <p:nvSpPr>
          <p:cNvPr id="13342" name="Line 29">
            <a:extLst>
              <a:ext uri="{FF2B5EF4-FFF2-40B4-BE49-F238E27FC236}">
                <a16:creationId xmlns:a16="http://schemas.microsoft.com/office/drawing/2014/main" id="{192E0797-6330-466F-B816-EA27B40AD8BD}"/>
              </a:ext>
            </a:extLst>
          </p:cNvPr>
          <p:cNvSpPr>
            <a:spLocks noChangeShapeType="1"/>
          </p:cNvSpPr>
          <p:nvPr/>
        </p:nvSpPr>
        <p:spPr bwMode="auto">
          <a:xfrm flipV="1">
            <a:off x="4797059" y="4979028"/>
            <a:ext cx="1369784" cy="60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3348" name="Text Box 35">
            <a:extLst>
              <a:ext uri="{FF2B5EF4-FFF2-40B4-BE49-F238E27FC236}">
                <a16:creationId xmlns:a16="http://schemas.microsoft.com/office/drawing/2014/main" id="{F63F96E5-055B-414A-9596-8CF8897CA9CB}"/>
              </a:ext>
            </a:extLst>
          </p:cNvPr>
          <p:cNvSpPr txBox="1">
            <a:spLocks noChangeArrowheads="1"/>
          </p:cNvSpPr>
          <p:nvPr/>
        </p:nvSpPr>
        <p:spPr bwMode="auto">
          <a:xfrm>
            <a:off x="6097396" y="4813990"/>
            <a:ext cx="10427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NAT</a:t>
            </a:r>
          </a:p>
        </p:txBody>
      </p:sp>
      <p:sp>
        <p:nvSpPr>
          <p:cNvPr id="13358" name="Text Box 45">
            <a:extLst>
              <a:ext uri="{FF2B5EF4-FFF2-40B4-BE49-F238E27FC236}">
                <a16:creationId xmlns:a16="http://schemas.microsoft.com/office/drawing/2014/main" id="{81371BB0-7E40-446C-B564-538E966DB928}"/>
              </a:ext>
            </a:extLst>
          </p:cNvPr>
          <p:cNvSpPr txBox="1">
            <a:spLocks noChangeArrowheads="1"/>
          </p:cNvSpPr>
          <p:nvPr/>
        </p:nvSpPr>
        <p:spPr bwMode="auto">
          <a:xfrm>
            <a:off x="7608169" y="3724114"/>
            <a:ext cx="1006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zh-CN" altLang="en-US" sz="1600" b="1" dirty="0">
                <a:latin typeface="微软雅黑" panose="020B0503020204020204" pitchFamily="34" charset="-122"/>
                <a:ea typeface="微软雅黑" panose="020B0503020204020204" pitchFamily="34" charset="-122"/>
              </a:rPr>
              <a:t>自动隧道</a:t>
            </a:r>
          </a:p>
        </p:txBody>
      </p:sp>
      <p:sp>
        <p:nvSpPr>
          <p:cNvPr id="47" name="Text Box 45">
            <a:extLst>
              <a:ext uri="{FF2B5EF4-FFF2-40B4-BE49-F238E27FC236}">
                <a16:creationId xmlns:a16="http://schemas.microsoft.com/office/drawing/2014/main" id="{81371BB0-7E40-446C-B564-538E966DB928}"/>
              </a:ext>
            </a:extLst>
          </p:cNvPr>
          <p:cNvSpPr txBox="1">
            <a:spLocks noChangeArrowheads="1"/>
          </p:cNvSpPr>
          <p:nvPr/>
        </p:nvSpPr>
        <p:spPr bwMode="auto">
          <a:xfrm>
            <a:off x="7608169" y="2420888"/>
            <a:ext cx="1008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zh-CN" altLang="en-US" sz="1600" b="1" dirty="0">
                <a:latin typeface="微软雅黑" panose="020B0503020204020204" pitchFamily="34" charset="-122"/>
                <a:ea typeface="微软雅黑" panose="020B0503020204020204" pitchFamily="34" charset="-122"/>
              </a:rPr>
              <a:t>手动隧道</a:t>
            </a:r>
          </a:p>
        </p:txBody>
      </p:sp>
      <p:sp>
        <p:nvSpPr>
          <p:cNvPr id="82" name="Text Box 26">
            <a:extLst>
              <a:ext uri="{FF2B5EF4-FFF2-40B4-BE49-F238E27FC236}">
                <a16:creationId xmlns:a16="http://schemas.microsoft.com/office/drawing/2014/main" id="{30824A3B-5D23-41AB-97FF-F4E6DD15D9B7}"/>
              </a:ext>
            </a:extLst>
          </p:cNvPr>
          <p:cNvSpPr txBox="1">
            <a:spLocks noChangeArrowheads="1"/>
          </p:cNvSpPr>
          <p:nvPr/>
        </p:nvSpPr>
        <p:spPr bwMode="auto">
          <a:xfrm>
            <a:off x="9239980" y="3234462"/>
            <a:ext cx="10670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6to4</a:t>
            </a:r>
            <a:r>
              <a:rPr kumimoji="1" lang="zh-CN" altLang="en-US" sz="1600" b="1" dirty="0">
                <a:latin typeface="微软雅黑" panose="020B0503020204020204" pitchFamily="34" charset="-122"/>
                <a:ea typeface="微软雅黑" panose="020B0503020204020204" pitchFamily="34" charset="-122"/>
              </a:rPr>
              <a:t>隧道</a:t>
            </a:r>
            <a:endParaRPr kumimoji="1" lang="en-US" altLang="zh-CN" sz="1600" b="1" dirty="0">
              <a:latin typeface="微软雅黑" panose="020B0503020204020204" pitchFamily="34" charset="-122"/>
              <a:ea typeface="微软雅黑" panose="020B0503020204020204" pitchFamily="34" charset="-122"/>
            </a:endParaRPr>
          </a:p>
        </p:txBody>
      </p:sp>
      <p:sp>
        <p:nvSpPr>
          <p:cNvPr id="83" name="Text Box 26">
            <a:extLst>
              <a:ext uri="{FF2B5EF4-FFF2-40B4-BE49-F238E27FC236}">
                <a16:creationId xmlns:a16="http://schemas.microsoft.com/office/drawing/2014/main" id="{30824A3B-5D23-41AB-97FF-F4E6DD15D9B7}"/>
              </a:ext>
            </a:extLst>
          </p:cNvPr>
          <p:cNvSpPr txBox="1">
            <a:spLocks noChangeArrowheads="1"/>
          </p:cNvSpPr>
          <p:nvPr/>
        </p:nvSpPr>
        <p:spPr bwMode="auto">
          <a:xfrm>
            <a:off x="9262906" y="4375727"/>
            <a:ext cx="13270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ISATAP</a:t>
            </a:r>
            <a:r>
              <a:rPr kumimoji="1" lang="zh-CN" altLang="en-US" sz="1600" b="1" dirty="0">
                <a:latin typeface="微软雅黑" panose="020B0503020204020204" pitchFamily="34" charset="-122"/>
                <a:ea typeface="微软雅黑" panose="020B0503020204020204" pitchFamily="34" charset="-122"/>
              </a:rPr>
              <a:t>隧道</a:t>
            </a:r>
            <a:endParaRPr kumimoji="1" lang="en-US" altLang="zh-CN" sz="1600" b="1" dirty="0">
              <a:latin typeface="微软雅黑" panose="020B0503020204020204" pitchFamily="34" charset="-122"/>
              <a:ea typeface="微软雅黑" panose="020B0503020204020204" pitchFamily="34" charset="-122"/>
            </a:endParaRPr>
          </a:p>
        </p:txBody>
      </p:sp>
      <p:cxnSp>
        <p:nvCxnSpPr>
          <p:cNvPr id="54" name="连接符: 肘形 53">
            <a:extLst>
              <a:ext uri="{FF2B5EF4-FFF2-40B4-BE49-F238E27FC236}">
                <a16:creationId xmlns:a16="http://schemas.microsoft.com/office/drawing/2014/main" id="{E9F0863B-8AB3-44C3-9129-EFA8DCEF172D}"/>
              </a:ext>
            </a:extLst>
          </p:cNvPr>
          <p:cNvCxnSpPr>
            <a:cxnSpLocks/>
            <a:stCxn id="13325" idx="1"/>
            <a:endCxn id="13329" idx="1"/>
          </p:cNvCxnSpPr>
          <p:nvPr/>
        </p:nvCxnSpPr>
        <p:spPr bwMode="auto">
          <a:xfrm rot="10800000" flipV="1">
            <a:off x="5915980" y="1725366"/>
            <a:ext cx="12700" cy="1527431"/>
          </a:xfrm>
          <a:prstGeom prst="bentConnector3">
            <a:avLst>
              <a:gd name="adj1" fmla="val 2340000"/>
            </a:avLst>
          </a:prstGeom>
          <a:solidFill>
            <a:schemeClr val="accent1"/>
          </a:solidFill>
          <a:ln w="28575" cap="flat" cmpd="sng" algn="ctr">
            <a:solidFill>
              <a:schemeClr val="tx1"/>
            </a:solidFill>
            <a:prstDash val="solid"/>
            <a:round/>
            <a:headEnd type="none" w="med" len="med"/>
            <a:tailEnd type="none" w="med" len="med"/>
          </a:ln>
          <a:effectLst/>
        </p:spPr>
      </p:cxnSp>
      <p:cxnSp>
        <p:nvCxnSpPr>
          <p:cNvPr id="27" name="直接连接符 26">
            <a:extLst>
              <a:ext uri="{FF2B5EF4-FFF2-40B4-BE49-F238E27FC236}">
                <a16:creationId xmlns:a16="http://schemas.microsoft.com/office/drawing/2014/main" id="{EE7CDECD-BEDD-44ED-908D-EFF89B4A6C73}"/>
              </a:ext>
            </a:extLst>
          </p:cNvPr>
          <p:cNvCxnSpPr>
            <a:stCxn id="13329" idx="3"/>
          </p:cNvCxnSpPr>
          <p:nvPr/>
        </p:nvCxnSpPr>
        <p:spPr bwMode="auto">
          <a:xfrm flipV="1">
            <a:off x="6811803" y="3252797"/>
            <a:ext cx="580341" cy="1"/>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4" name="连接符: 肘形 63">
            <a:extLst>
              <a:ext uri="{FF2B5EF4-FFF2-40B4-BE49-F238E27FC236}">
                <a16:creationId xmlns:a16="http://schemas.microsoft.com/office/drawing/2014/main" id="{D4085CCB-53CF-4CBB-8CFB-D4A22CCBE95C}"/>
              </a:ext>
            </a:extLst>
          </p:cNvPr>
          <p:cNvCxnSpPr>
            <a:cxnSpLocks/>
            <a:stCxn id="47" idx="1"/>
            <a:endCxn id="13358" idx="1"/>
          </p:cNvCxnSpPr>
          <p:nvPr/>
        </p:nvCxnSpPr>
        <p:spPr bwMode="auto">
          <a:xfrm rot="10800000" flipV="1">
            <a:off x="7608169" y="2590165"/>
            <a:ext cx="12700" cy="1303226"/>
          </a:xfrm>
          <a:prstGeom prst="bentConnector3">
            <a:avLst>
              <a:gd name="adj1" fmla="val 1800000"/>
            </a:avLst>
          </a:prstGeom>
          <a:solidFill>
            <a:schemeClr val="accent1"/>
          </a:solidFill>
          <a:ln w="28575" cap="flat" cmpd="sng" algn="ctr">
            <a:solidFill>
              <a:schemeClr val="tx1"/>
            </a:solidFill>
            <a:prstDash val="solid"/>
            <a:round/>
            <a:headEnd type="none" w="med" len="med"/>
            <a:tailEnd type="none" w="med" len="med"/>
          </a:ln>
          <a:effectLst/>
        </p:spPr>
      </p:cxnSp>
      <p:cxnSp>
        <p:nvCxnSpPr>
          <p:cNvPr id="80" name="直接连接符 79">
            <a:extLst>
              <a:ext uri="{FF2B5EF4-FFF2-40B4-BE49-F238E27FC236}">
                <a16:creationId xmlns:a16="http://schemas.microsoft.com/office/drawing/2014/main" id="{5AB4DA42-9E76-44FF-96AF-626EBF4F2FAE}"/>
              </a:ext>
            </a:extLst>
          </p:cNvPr>
          <p:cNvCxnSpPr>
            <a:cxnSpLocks/>
            <a:stCxn id="13358" idx="3"/>
          </p:cNvCxnSpPr>
          <p:nvPr/>
        </p:nvCxnSpPr>
        <p:spPr bwMode="auto">
          <a:xfrm>
            <a:off x="8614995" y="3893391"/>
            <a:ext cx="381759"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1" name="连接符: 肘形 80">
            <a:extLst>
              <a:ext uri="{FF2B5EF4-FFF2-40B4-BE49-F238E27FC236}">
                <a16:creationId xmlns:a16="http://schemas.microsoft.com/office/drawing/2014/main" id="{2200E3E8-B895-454F-B67E-D83CD5E432ED}"/>
              </a:ext>
            </a:extLst>
          </p:cNvPr>
          <p:cNvCxnSpPr>
            <a:cxnSpLocks/>
          </p:cNvCxnSpPr>
          <p:nvPr/>
        </p:nvCxnSpPr>
        <p:spPr bwMode="auto">
          <a:xfrm rot="10800000" flipV="1">
            <a:off x="9228348" y="3241778"/>
            <a:ext cx="12700" cy="1303226"/>
          </a:xfrm>
          <a:prstGeom prst="bentConnector3">
            <a:avLst>
              <a:gd name="adj1" fmla="val 1800000"/>
            </a:avLst>
          </a:prstGeom>
          <a:solidFill>
            <a:schemeClr val="accent1"/>
          </a:solidFill>
          <a:ln w="28575" cap="flat" cmpd="sng" algn="ctr">
            <a:solidFill>
              <a:schemeClr val="tx1"/>
            </a:solidFill>
            <a:prstDash val="solid"/>
            <a:round/>
            <a:headEnd type="none" w="med" len="med"/>
            <a:tailEnd type="none" w="med" len="med"/>
          </a:ln>
          <a:effectLst/>
        </p:spPr>
      </p:cxnSp>
      <p:sp>
        <p:nvSpPr>
          <p:cNvPr id="25" name="Line 9">
            <a:extLst>
              <a:ext uri="{FF2B5EF4-FFF2-40B4-BE49-F238E27FC236}">
                <a16:creationId xmlns:a16="http://schemas.microsoft.com/office/drawing/2014/main" id="{89790CCB-2803-4109-80B7-37472F773B7C}"/>
              </a:ext>
            </a:extLst>
          </p:cNvPr>
          <p:cNvSpPr>
            <a:spLocks noChangeShapeType="1"/>
          </p:cNvSpPr>
          <p:nvPr/>
        </p:nvSpPr>
        <p:spPr bwMode="auto">
          <a:xfrm>
            <a:off x="6658630" y="4979029"/>
            <a:ext cx="756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cxnSp>
        <p:nvCxnSpPr>
          <p:cNvPr id="26" name="连接符: 肘形 53">
            <a:extLst>
              <a:ext uri="{FF2B5EF4-FFF2-40B4-BE49-F238E27FC236}">
                <a16:creationId xmlns:a16="http://schemas.microsoft.com/office/drawing/2014/main" id="{E9F0863B-8AB3-44C3-9129-EFA8DCEF172D}"/>
              </a:ext>
            </a:extLst>
          </p:cNvPr>
          <p:cNvCxnSpPr>
            <a:cxnSpLocks/>
          </p:cNvCxnSpPr>
          <p:nvPr/>
        </p:nvCxnSpPr>
        <p:spPr bwMode="auto">
          <a:xfrm rot="10800000" flipV="1">
            <a:off x="7708525" y="4219551"/>
            <a:ext cx="12700" cy="1527431"/>
          </a:xfrm>
          <a:prstGeom prst="bentConnector3">
            <a:avLst>
              <a:gd name="adj1" fmla="val 2340000"/>
            </a:avLst>
          </a:prstGeom>
          <a:solidFill>
            <a:schemeClr val="accent1"/>
          </a:solidFill>
          <a:ln w="28575" cap="flat" cmpd="sng" algn="ctr">
            <a:solidFill>
              <a:schemeClr val="tx1"/>
            </a:solidFill>
            <a:prstDash val="solid"/>
            <a:round/>
            <a:headEnd type="none" w="med" len="med"/>
            <a:tailEnd type="none" w="med" len="med"/>
          </a:ln>
          <a:effectLst/>
        </p:spPr>
      </p:cxnSp>
      <p:sp>
        <p:nvSpPr>
          <p:cNvPr id="28" name="Text Box 35">
            <a:extLst>
              <a:ext uri="{FF2B5EF4-FFF2-40B4-BE49-F238E27FC236}">
                <a16:creationId xmlns:a16="http://schemas.microsoft.com/office/drawing/2014/main" id="{F63F96E5-055B-414A-9596-8CF8897CA9CB}"/>
              </a:ext>
            </a:extLst>
          </p:cNvPr>
          <p:cNvSpPr txBox="1">
            <a:spLocks noChangeArrowheads="1"/>
          </p:cNvSpPr>
          <p:nvPr/>
        </p:nvSpPr>
        <p:spPr bwMode="auto">
          <a:xfrm>
            <a:off x="7768273" y="5577706"/>
            <a:ext cx="10427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NAT64</a:t>
            </a:r>
          </a:p>
        </p:txBody>
      </p:sp>
      <p:sp>
        <p:nvSpPr>
          <p:cNvPr id="29" name="Text Box 35">
            <a:extLst>
              <a:ext uri="{FF2B5EF4-FFF2-40B4-BE49-F238E27FC236}">
                <a16:creationId xmlns:a16="http://schemas.microsoft.com/office/drawing/2014/main" id="{F63F96E5-055B-414A-9596-8CF8897CA9CB}"/>
              </a:ext>
            </a:extLst>
          </p:cNvPr>
          <p:cNvSpPr txBox="1">
            <a:spLocks noChangeArrowheads="1"/>
          </p:cNvSpPr>
          <p:nvPr/>
        </p:nvSpPr>
        <p:spPr bwMode="auto">
          <a:xfrm>
            <a:off x="7708934" y="4113076"/>
            <a:ext cx="10427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spcBef>
                <a:spcPct val="50000"/>
              </a:spcBef>
            </a:pPr>
            <a:r>
              <a:rPr kumimoji="1" lang="en-US" altLang="zh-CN" sz="1600" b="1" dirty="0">
                <a:latin typeface="微软雅黑" panose="020B0503020204020204" pitchFamily="34" charset="-122"/>
                <a:ea typeface="微软雅黑" panose="020B0503020204020204" pitchFamily="34" charset="-122"/>
              </a:rPr>
              <a:t>… …</a:t>
            </a:r>
          </a:p>
        </p:txBody>
      </p:sp>
      <p:cxnSp>
        <p:nvCxnSpPr>
          <p:cNvPr id="30" name="直接连接符 29">
            <a:extLst>
              <a:ext uri="{FF2B5EF4-FFF2-40B4-BE49-F238E27FC236}">
                <a16:creationId xmlns:a16="http://schemas.microsoft.com/office/drawing/2014/main" id="{5AB4DA42-9E76-44FF-96AF-626EBF4F2FAE}"/>
              </a:ext>
            </a:extLst>
          </p:cNvPr>
          <p:cNvCxnSpPr>
            <a:cxnSpLocks/>
          </p:cNvCxnSpPr>
          <p:nvPr/>
        </p:nvCxnSpPr>
        <p:spPr bwMode="auto">
          <a:xfrm>
            <a:off x="8581480" y="2492896"/>
            <a:ext cx="381759"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1" name="连接符: 肘形 80">
            <a:extLst>
              <a:ext uri="{FF2B5EF4-FFF2-40B4-BE49-F238E27FC236}">
                <a16:creationId xmlns:a16="http://schemas.microsoft.com/office/drawing/2014/main" id="{2200E3E8-B895-454F-B67E-D83CD5E432ED}"/>
              </a:ext>
            </a:extLst>
          </p:cNvPr>
          <p:cNvCxnSpPr>
            <a:cxnSpLocks/>
          </p:cNvCxnSpPr>
          <p:nvPr/>
        </p:nvCxnSpPr>
        <p:spPr bwMode="auto">
          <a:xfrm rot="10800000" flipV="1">
            <a:off x="9213926" y="1585714"/>
            <a:ext cx="12700" cy="1303226"/>
          </a:xfrm>
          <a:prstGeom prst="bentConnector3">
            <a:avLst>
              <a:gd name="adj1" fmla="val 2076929"/>
            </a:avLst>
          </a:prstGeom>
          <a:solidFill>
            <a:schemeClr val="accent1"/>
          </a:solidFill>
          <a:ln w="28575" cap="flat" cmpd="sng" algn="ctr">
            <a:solidFill>
              <a:schemeClr val="tx1"/>
            </a:solidFill>
            <a:prstDash val="solid"/>
            <a:round/>
            <a:headEnd type="none" w="med" len="med"/>
            <a:tailEnd type="none" w="med" len="med"/>
          </a:ln>
          <a:effectLst/>
        </p:spPr>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国际</a:t>
            </a:r>
            <a:r>
              <a:rPr lang="en-US" altLang="zh-CN"/>
              <a:t>IP</a:t>
            </a:r>
            <a:r>
              <a:rPr lang="zh-CN" altLang="en-US"/>
              <a:t>地址分配方式</a:t>
            </a:r>
            <a:endParaRPr lang="zh-CN" altLang="en-US" dirty="0"/>
          </a:p>
        </p:txBody>
      </p:sp>
      <p:grpSp>
        <p:nvGrpSpPr>
          <p:cNvPr id="4" name="组合 3">
            <a:extLst>
              <a:ext uri="{FF2B5EF4-FFF2-40B4-BE49-F238E27FC236}">
                <a16:creationId xmlns:a16="http://schemas.microsoft.com/office/drawing/2014/main" id="{29320156-9D9D-4466-BB04-86ECB157F422}"/>
              </a:ext>
            </a:extLst>
          </p:cNvPr>
          <p:cNvGrpSpPr/>
          <p:nvPr/>
        </p:nvGrpSpPr>
        <p:grpSpPr>
          <a:xfrm>
            <a:off x="994427" y="1194661"/>
            <a:ext cx="10513048" cy="2450362"/>
            <a:chOff x="2198391" y="1341170"/>
            <a:chExt cx="7966061" cy="2630536"/>
          </a:xfrm>
        </p:grpSpPr>
        <p:grpSp>
          <p:nvGrpSpPr>
            <p:cNvPr id="8" name="组合 7">
              <a:extLst>
                <a:ext uri="{FF2B5EF4-FFF2-40B4-BE49-F238E27FC236}">
                  <a16:creationId xmlns:a16="http://schemas.microsoft.com/office/drawing/2014/main" id="{E5AE1A2F-9B31-4CF0-B81B-83C328F55E7D}"/>
                </a:ext>
              </a:extLst>
            </p:cNvPr>
            <p:cNvGrpSpPr/>
            <p:nvPr/>
          </p:nvGrpSpPr>
          <p:grpSpPr>
            <a:xfrm>
              <a:off x="2198391" y="1343414"/>
              <a:ext cx="2874812" cy="2628292"/>
              <a:chOff x="440118" y="1298856"/>
              <a:chExt cx="3247628" cy="3348000"/>
            </a:xfrm>
          </p:grpSpPr>
          <p:pic>
            <p:nvPicPr>
              <p:cNvPr id="47" name="Picture 17" descr="C:\Users\dh\Desktop\32222\6\未标题-22.png"/>
              <p:cNvPicPr>
                <a:picLocks noChangeAspect="1" noChangeArrowheads="1"/>
              </p:cNvPicPr>
              <p:nvPr/>
            </p:nvPicPr>
            <p:blipFill>
              <a:blip r:embed="rId3" cstate="print"/>
              <a:srcRect/>
              <a:stretch>
                <a:fillRect/>
              </a:stretch>
            </p:blipFill>
            <p:spPr bwMode="auto">
              <a:xfrm>
                <a:off x="440118" y="1298856"/>
                <a:ext cx="3247628" cy="3348000"/>
              </a:xfrm>
              <a:prstGeom prst="rect">
                <a:avLst/>
              </a:prstGeom>
              <a:noFill/>
              <a:ln w="9525">
                <a:noFill/>
                <a:miter lim="800000"/>
                <a:headEnd/>
                <a:tailEnd/>
              </a:ln>
            </p:spPr>
          </p:pic>
          <p:sp>
            <p:nvSpPr>
              <p:cNvPr id="49" name="矩形 13"/>
              <p:cNvSpPr>
                <a:spLocks noChangeArrowheads="1"/>
              </p:cNvSpPr>
              <p:nvPr/>
            </p:nvSpPr>
            <p:spPr bwMode="auto">
              <a:xfrm>
                <a:off x="493978" y="1507575"/>
                <a:ext cx="2916000" cy="462971"/>
              </a:xfrm>
              <a:prstGeom prst="rect">
                <a:avLst/>
              </a:prstGeom>
              <a:noFill/>
              <a:ln w="9525">
                <a:noFill/>
                <a:miter lim="800000"/>
                <a:headEnd/>
                <a:tailEnd/>
              </a:ln>
              <a:effectLst>
                <a:innerShdw blurRad="63500" dist="50800" dir="13500000">
                  <a:prstClr val="black">
                    <a:alpha val="50000"/>
                  </a:prstClr>
                </a:innerShdw>
              </a:effectLst>
              <a:scene3d>
                <a:camera prst="orthographicFront"/>
                <a:lightRig rig="threePt" dir="t"/>
              </a:scene3d>
              <a:sp3d prstMaterial="dkEdge">
                <a:bevelT/>
              </a:sp3d>
            </p:spPr>
            <p:txBody>
              <a:bodyPr wrap="square">
                <a:spAutoFit/>
              </a:bodyPr>
              <a:lstStyle/>
              <a:p>
                <a:pPr algn="ctr" eaLnBrk="0" hangingPunct="0">
                  <a:defRPr/>
                </a:pPr>
                <a:r>
                  <a:rPr lang="en-US" altLang="zh-CN" sz="1600" b="1" dirty="0">
                    <a:solidFill>
                      <a:schemeClr val="bg1"/>
                    </a:solidFill>
                    <a:latin typeface="微软雅黑" panose="020B0503020204020204" pitchFamily="34" charset="-122"/>
                    <a:ea typeface="微软雅黑" panose="020B0503020204020204" pitchFamily="34" charset="-122"/>
                  </a:rPr>
                  <a:t>IANA </a:t>
                </a:r>
                <a:r>
                  <a:rPr lang="zh-CN" altLang="en-US" sz="1600" b="1" dirty="0">
                    <a:solidFill>
                      <a:schemeClr val="bg1"/>
                    </a:solidFill>
                    <a:latin typeface="微软雅黑" panose="020B0503020204020204" pitchFamily="34" charset="-122"/>
                    <a:ea typeface="微软雅黑" panose="020B0503020204020204" pitchFamily="34" charset="-122"/>
                  </a:rPr>
                  <a:t>网际网络号码分配局</a:t>
                </a:r>
              </a:p>
            </p:txBody>
          </p:sp>
          <p:sp>
            <p:nvSpPr>
              <p:cNvPr id="52" name="矩形 16"/>
              <p:cNvSpPr>
                <a:spLocks noChangeArrowheads="1"/>
              </p:cNvSpPr>
              <p:nvPr/>
            </p:nvSpPr>
            <p:spPr bwMode="auto">
              <a:xfrm>
                <a:off x="799197" y="2053794"/>
                <a:ext cx="2360162" cy="1304737"/>
              </a:xfrm>
              <a:prstGeom prst="rect">
                <a:avLst/>
              </a:prstGeom>
              <a:noFill/>
              <a:ln w="9525">
                <a:noFill/>
                <a:miter lim="800000"/>
                <a:headEnd/>
                <a:tailEnd/>
              </a:ln>
            </p:spPr>
            <p:txBody>
              <a:bodyPr wrap="square">
                <a:spAutoFit/>
              </a:bodyPr>
              <a:lstStyle/>
              <a:p>
                <a:r>
                  <a:rPr lang="en-US" altLang="zh-CN" sz="1400" dirty="0">
                    <a:latin typeface="微软雅黑" panose="020B0503020204020204" pitchFamily="34" charset="-122"/>
                    <a:ea typeface="微软雅黑" panose="020B0503020204020204" pitchFamily="34" charset="-122"/>
                  </a:rPr>
                  <a:t>ICANN</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IANA</a:t>
                </a:r>
                <a:r>
                  <a:rPr lang="zh-CN" altLang="en-US" sz="1400" dirty="0">
                    <a:latin typeface="微软雅黑" panose="020B0503020204020204" pitchFamily="34" charset="-122"/>
                    <a:ea typeface="微软雅黑" panose="020B0503020204020204" pitchFamily="34" charset="-122"/>
                  </a:rPr>
                  <a:t>部门负责将</a:t>
                </a:r>
                <a:r>
                  <a:rPr lang="en-US" altLang="zh-CN" sz="1400" dirty="0">
                    <a:latin typeface="微软雅黑" panose="020B0503020204020204" pitchFamily="34" charset="-122"/>
                    <a:ea typeface="微软雅黑" panose="020B0503020204020204" pitchFamily="34" charset="-122"/>
                  </a:rPr>
                  <a:t>IP</a:t>
                </a:r>
                <a:r>
                  <a:rPr lang="zh-CN" altLang="en-US" sz="1400" dirty="0">
                    <a:latin typeface="微软雅黑" panose="020B0503020204020204" pitchFamily="34" charset="-122"/>
                    <a:ea typeface="微软雅黑" panose="020B0503020204020204" pitchFamily="34" charset="-122"/>
                  </a:rPr>
                  <a:t>地址分配给</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个区域性的互联网注册机构</a:t>
                </a:r>
                <a:r>
                  <a:rPr lang="en-US" altLang="zh-CN" sz="1400" dirty="0">
                    <a:latin typeface="微软雅黑" panose="020B0503020204020204" pitchFamily="34" charset="-122"/>
                    <a:ea typeface="微软雅黑" panose="020B0503020204020204" pitchFamily="34" charset="-122"/>
                  </a:rPr>
                  <a:t>RIR </a:t>
                </a:r>
                <a:r>
                  <a:rPr lang="zh-CN" altLang="en-US" sz="1400" dirty="0">
                    <a:latin typeface="微软雅黑" panose="020B0503020204020204" pitchFamily="34" charset="-122"/>
                    <a:ea typeface="微软雅黑" panose="020B0503020204020204" pitchFamily="34" charset="-122"/>
                  </a:rPr>
                  <a:t>，比如</a:t>
                </a:r>
                <a:r>
                  <a:rPr lang="en-US" altLang="zh-CN" sz="1400" dirty="0">
                    <a:latin typeface="微软雅黑" panose="020B0503020204020204" pitchFamily="34" charset="-122"/>
                    <a:ea typeface="微软雅黑" panose="020B0503020204020204" pitchFamily="34" charset="-122"/>
                  </a:rPr>
                  <a:t>APNIC</a:t>
                </a:r>
                <a:r>
                  <a:rPr lang="zh-CN" altLang="en-US" sz="1400" dirty="0">
                    <a:latin typeface="微软雅黑" panose="020B0503020204020204" pitchFamily="34" charset="-122"/>
                    <a:ea typeface="微软雅黑" panose="020B0503020204020204" pitchFamily="34" charset="-122"/>
                  </a:rPr>
                  <a:t>，它负责亚太地区的</a:t>
                </a:r>
                <a:r>
                  <a:rPr lang="en-US" altLang="zh-CN" sz="1400" dirty="0">
                    <a:latin typeface="微软雅黑" panose="020B0503020204020204" pitchFamily="34" charset="-122"/>
                    <a:ea typeface="微软雅黑" panose="020B0503020204020204" pitchFamily="34" charset="-122"/>
                  </a:rPr>
                  <a:t>IP</a:t>
                </a:r>
                <a:r>
                  <a:rPr lang="zh-CN" altLang="en-US" sz="1400" dirty="0">
                    <a:latin typeface="微软雅黑" panose="020B0503020204020204" pitchFamily="34" charset="-122"/>
                    <a:ea typeface="微软雅黑" panose="020B0503020204020204" pitchFamily="34" charset="-122"/>
                  </a:rPr>
                  <a:t>分配。</a:t>
                </a:r>
              </a:p>
            </p:txBody>
          </p:sp>
        </p:grpSp>
        <p:grpSp>
          <p:nvGrpSpPr>
            <p:cNvPr id="7" name="组合 6">
              <a:extLst>
                <a:ext uri="{FF2B5EF4-FFF2-40B4-BE49-F238E27FC236}">
                  <a16:creationId xmlns:a16="http://schemas.microsoft.com/office/drawing/2014/main" id="{959A306E-DCFD-4D4A-962B-722C48BDA14C}"/>
                </a:ext>
              </a:extLst>
            </p:cNvPr>
            <p:cNvGrpSpPr/>
            <p:nvPr/>
          </p:nvGrpSpPr>
          <p:grpSpPr>
            <a:xfrm>
              <a:off x="4657714" y="1341171"/>
              <a:ext cx="2961114" cy="2575270"/>
              <a:chOff x="3042402" y="1259449"/>
              <a:chExt cx="2961114" cy="3348000"/>
            </a:xfrm>
          </p:grpSpPr>
          <p:pic>
            <p:nvPicPr>
              <p:cNvPr id="48" name="Picture 21" descr="C:\Users\dh\Desktop\32222\6\未标题-26.png"/>
              <p:cNvPicPr>
                <a:picLocks noChangeAspect="1" noChangeArrowheads="1"/>
              </p:cNvPicPr>
              <p:nvPr/>
            </p:nvPicPr>
            <p:blipFill>
              <a:blip r:embed="rId4" cstate="print"/>
              <a:srcRect/>
              <a:stretch>
                <a:fillRect/>
              </a:stretch>
            </p:blipFill>
            <p:spPr bwMode="auto">
              <a:xfrm>
                <a:off x="3042402" y="1259449"/>
                <a:ext cx="2961114" cy="3348000"/>
              </a:xfrm>
              <a:prstGeom prst="rect">
                <a:avLst/>
              </a:prstGeom>
              <a:noFill/>
              <a:ln w="9525">
                <a:noFill/>
                <a:miter lim="800000"/>
                <a:headEnd/>
                <a:tailEnd/>
              </a:ln>
            </p:spPr>
          </p:pic>
          <p:sp>
            <p:nvSpPr>
              <p:cNvPr id="55" name="矩形 13"/>
              <p:cNvSpPr>
                <a:spLocks noChangeArrowheads="1"/>
              </p:cNvSpPr>
              <p:nvPr/>
            </p:nvSpPr>
            <p:spPr bwMode="auto">
              <a:xfrm>
                <a:off x="3287929" y="1444936"/>
                <a:ext cx="2412000" cy="472503"/>
              </a:xfrm>
              <a:prstGeom prst="rect">
                <a:avLst/>
              </a:prstGeom>
              <a:noFill/>
              <a:ln w="9525">
                <a:noFill/>
                <a:miter lim="800000"/>
                <a:headEnd/>
                <a:tailEnd/>
              </a:ln>
              <a:effectLst>
                <a:innerShdw blurRad="63500" dist="50800" dir="13500000">
                  <a:prstClr val="black">
                    <a:alpha val="50000"/>
                  </a:prstClr>
                </a:innerShdw>
              </a:effectLst>
              <a:scene3d>
                <a:camera prst="orthographicFront"/>
                <a:lightRig rig="threePt" dir="t"/>
              </a:scene3d>
              <a:sp3d prstMaterial="dkEdge">
                <a:bevelT/>
              </a:sp3d>
            </p:spPr>
            <p:txBody>
              <a:bodyPr wrap="square">
                <a:spAutoFit/>
              </a:bodyPr>
              <a:lstStyle/>
              <a:p>
                <a:pPr algn="ctr" eaLnBrk="0" hangingPunct="0">
                  <a:defRPr/>
                </a:pPr>
                <a:r>
                  <a:rPr lang="en-US" altLang="zh-CN" sz="1600" b="1" dirty="0">
                    <a:solidFill>
                      <a:schemeClr val="bg1"/>
                    </a:solidFill>
                    <a:latin typeface="微软雅黑" panose="020B0503020204020204" pitchFamily="34" charset="-122"/>
                    <a:ea typeface="微软雅黑" panose="020B0503020204020204" pitchFamily="34" charset="-122"/>
                  </a:rPr>
                  <a:t>RIR </a:t>
                </a:r>
                <a:r>
                  <a:rPr lang="zh-CN" altLang="en-US" sz="1600" b="1" dirty="0">
                    <a:solidFill>
                      <a:schemeClr val="bg1"/>
                    </a:solidFill>
                    <a:latin typeface="微软雅黑" panose="020B0503020204020204" pitchFamily="34" charset="-122"/>
                    <a:ea typeface="微软雅黑" panose="020B0503020204020204" pitchFamily="34" charset="-122"/>
                  </a:rPr>
                  <a:t>区域网际网路注册管理机构</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sp>
            <p:nvSpPr>
              <p:cNvPr id="57" name="矩形 16"/>
              <p:cNvSpPr>
                <a:spLocks noChangeArrowheads="1"/>
              </p:cNvSpPr>
              <p:nvPr/>
            </p:nvSpPr>
            <p:spPr bwMode="auto">
              <a:xfrm>
                <a:off x="3546879" y="2005451"/>
                <a:ext cx="2292749" cy="1159781"/>
              </a:xfrm>
              <a:prstGeom prst="rect">
                <a:avLst/>
              </a:prstGeom>
              <a:noFill/>
              <a:ln w="9525">
                <a:noFill/>
                <a:miter lim="800000"/>
                <a:headEnd/>
                <a:tailEnd/>
              </a:ln>
            </p:spPr>
            <p:txBody>
              <a:bodyPr wrap="square">
                <a:spAutoFit/>
              </a:bodyPr>
              <a:lstStyle/>
              <a:p>
                <a:r>
                  <a:rPr lang="en-US" altLang="zh-CN" sz="1600" dirty="0">
                    <a:latin typeface="微软雅黑" panose="020B0503020204020204" pitchFamily="34" charset="-122"/>
                    <a:ea typeface="微软雅黑" panose="020B0503020204020204" pitchFamily="34" charset="-122"/>
                  </a:rPr>
                  <a:t>RIR</a:t>
                </a:r>
                <a:r>
                  <a:rPr lang="zh-CN" altLang="en-US" sz="1600" dirty="0">
                    <a:latin typeface="微软雅黑" panose="020B0503020204020204" pitchFamily="34" charset="-122"/>
                    <a:ea typeface="微软雅黑" panose="020B0503020204020204" pitchFamily="34" charset="-122"/>
                  </a:rPr>
                  <a:t>将地址进一步分配给当地的</a:t>
                </a:r>
                <a:r>
                  <a:rPr lang="en-US" altLang="zh-CN" sz="1600" dirty="0">
                    <a:latin typeface="微软雅黑" panose="020B0503020204020204" pitchFamily="34" charset="-122"/>
                    <a:ea typeface="微软雅黑" panose="020B0503020204020204" pitchFamily="34" charset="-122"/>
                  </a:rPr>
                  <a:t>ISP</a:t>
                </a:r>
                <a:r>
                  <a:rPr lang="zh-CN" altLang="en-US" sz="1600" dirty="0">
                    <a:latin typeface="微软雅黑" panose="020B0503020204020204" pitchFamily="34" charset="-122"/>
                    <a:ea typeface="微软雅黑" panose="020B0503020204020204" pitchFamily="34" charset="-122"/>
                  </a:rPr>
                  <a:t>，比如：中国电信和中国移动。</a:t>
                </a:r>
                <a:endParaRPr lang="en-US" altLang="zh-CN" sz="1600" dirty="0">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E3A117EC-4EC3-41DC-8366-48DE4538B0B9}"/>
                </a:ext>
              </a:extLst>
            </p:cNvPr>
            <p:cNvGrpSpPr/>
            <p:nvPr/>
          </p:nvGrpSpPr>
          <p:grpSpPr>
            <a:xfrm>
              <a:off x="7203338" y="1341170"/>
              <a:ext cx="2961114" cy="2591886"/>
              <a:chOff x="5620179" y="1259449"/>
              <a:chExt cx="2961114" cy="3348000"/>
            </a:xfrm>
          </p:grpSpPr>
          <p:pic>
            <p:nvPicPr>
              <p:cNvPr id="46" name="Picture 16" descr="C:\Users\dh\Desktop\32222\6\未标题-21.png"/>
              <p:cNvPicPr>
                <a:picLocks noChangeAspect="1" noChangeArrowheads="1"/>
              </p:cNvPicPr>
              <p:nvPr/>
            </p:nvPicPr>
            <p:blipFill>
              <a:blip r:embed="rId5" cstate="print"/>
              <a:srcRect/>
              <a:stretch>
                <a:fillRect/>
              </a:stretch>
            </p:blipFill>
            <p:spPr bwMode="auto">
              <a:xfrm>
                <a:off x="5620179" y="1259449"/>
                <a:ext cx="2961114" cy="3348000"/>
              </a:xfrm>
              <a:prstGeom prst="rect">
                <a:avLst/>
              </a:prstGeom>
              <a:noFill/>
              <a:ln w="9525">
                <a:noFill/>
                <a:miter lim="800000"/>
                <a:headEnd/>
                <a:tailEnd/>
              </a:ln>
            </p:spPr>
          </p:pic>
          <p:grpSp>
            <p:nvGrpSpPr>
              <p:cNvPr id="5" name="组合 4">
                <a:extLst>
                  <a:ext uri="{FF2B5EF4-FFF2-40B4-BE49-F238E27FC236}">
                    <a16:creationId xmlns:a16="http://schemas.microsoft.com/office/drawing/2014/main" id="{D2950E43-A7E8-4682-A9EA-8DFB774CE71E}"/>
                  </a:ext>
                </a:extLst>
              </p:cNvPr>
              <p:cNvGrpSpPr/>
              <p:nvPr/>
            </p:nvGrpSpPr>
            <p:grpSpPr>
              <a:xfrm>
                <a:off x="5799210" y="1466494"/>
                <a:ext cx="2593654" cy="2715607"/>
                <a:chOff x="5799210" y="1466494"/>
                <a:chExt cx="2593654" cy="2715607"/>
              </a:xfrm>
            </p:grpSpPr>
            <p:sp>
              <p:nvSpPr>
                <p:cNvPr id="56" name="矩形 13"/>
                <p:cNvSpPr>
                  <a:spLocks noChangeArrowheads="1"/>
                </p:cNvSpPr>
                <p:nvPr/>
              </p:nvSpPr>
              <p:spPr bwMode="auto">
                <a:xfrm>
                  <a:off x="5799210" y="1466494"/>
                  <a:ext cx="2593654" cy="469474"/>
                </a:xfrm>
                <a:prstGeom prst="rect">
                  <a:avLst/>
                </a:prstGeom>
                <a:noFill/>
                <a:ln w="9525">
                  <a:noFill/>
                  <a:miter lim="800000"/>
                  <a:headEnd/>
                  <a:tailEnd/>
                </a:ln>
                <a:effectLst>
                  <a:innerShdw blurRad="63500" dist="50800" dir="13500000">
                    <a:prstClr val="black">
                      <a:alpha val="50000"/>
                    </a:prstClr>
                  </a:innerShdw>
                </a:effectLst>
                <a:scene3d>
                  <a:camera prst="orthographicFront"/>
                  <a:lightRig rig="threePt" dir="t"/>
                </a:scene3d>
                <a:sp3d prstMaterial="dkEdge">
                  <a:bevelT/>
                </a:sp3d>
              </p:spPr>
              <p:txBody>
                <a:bodyPr wrap="square">
                  <a:spAutoFit/>
                </a:bodyPr>
                <a:lstStyle/>
                <a:p>
                  <a:pPr algn="ctr" eaLnBrk="0" hangingPunct="0">
                    <a:defRPr/>
                  </a:pPr>
                  <a:r>
                    <a:rPr lang="en-US" altLang="zh-CN" sz="1600" b="1" dirty="0">
                      <a:solidFill>
                        <a:schemeClr val="bg1"/>
                      </a:solidFill>
                      <a:latin typeface="微软雅黑" panose="020B0503020204020204" pitchFamily="34" charset="-122"/>
                      <a:ea typeface="微软雅黑" panose="020B0503020204020204" pitchFamily="34" charset="-122"/>
                    </a:rPr>
                    <a:t>ISP </a:t>
                  </a:r>
                  <a:r>
                    <a:rPr lang="zh-CN" altLang="en-US" sz="1600" b="1" dirty="0">
                      <a:solidFill>
                        <a:schemeClr val="bg1"/>
                      </a:solidFill>
                      <a:latin typeface="微软雅黑" panose="020B0503020204020204" pitchFamily="34" charset="-122"/>
                      <a:ea typeface="微软雅黑" panose="020B0503020204020204" pitchFamily="34" charset="-122"/>
                    </a:rPr>
                    <a:t>运营商</a:t>
                  </a:r>
                </a:p>
              </p:txBody>
            </p:sp>
            <p:sp>
              <p:nvSpPr>
                <p:cNvPr id="58" name="矩形 16"/>
                <p:cNvSpPr>
                  <a:spLocks noChangeArrowheads="1"/>
                </p:cNvSpPr>
                <p:nvPr/>
              </p:nvSpPr>
              <p:spPr bwMode="auto">
                <a:xfrm>
                  <a:off x="6245205" y="2005449"/>
                  <a:ext cx="2063867" cy="2176652"/>
                </a:xfrm>
                <a:prstGeom prst="rect">
                  <a:avLst/>
                </a:prstGeom>
                <a:noFill/>
                <a:ln w="9525">
                  <a:noFill/>
                  <a:miter lim="800000"/>
                  <a:headEnd/>
                  <a:tailEnd/>
                </a:ln>
              </p:spPr>
              <p:txBody>
                <a:bodyPr wrap="square">
                  <a:spAutoFit/>
                </a:bodyPr>
                <a:lstStyle/>
                <a:p>
                  <a:r>
                    <a:rPr lang="en-US" altLang="zh-CN" sz="1600" dirty="0">
                      <a:latin typeface="微软雅黑" panose="020B0503020204020204" pitchFamily="34" charset="-122"/>
                      <a:ea typeface="微软雅黑" panose="020B0503020204020204" pitchFamily="34" charset="-122"/>
                    </a:rPr>
                    <a:t>ISP</a:t>
                  </a:r>
                  <a:r>
                    <a:rPr lang="zh-CN" altLang="en-US" sz="1600" dirty="0">
                      <a:latin typeface="微软雅黑" panose="020B0503020204020204" pitchFamily="34" charset="-122"/>
                      <a:ea typeface="微软雅黑" panose="020B0503020204020204" pitchFamily="34" charset="-122"/>
                    </a:rPr>
                    <a:t>再根据自己的情况，将</a:t>
                  </a:r>
                  <a:r>
                    <a:rPr lang="en-US" altLang="zh-CN" sz="1600" dirty="0">
                      <a:latin typeface="微软雅黑" panose="020B0503020204020204" pitchFamily="34" charset="-122"/>
                      <a:ea typeface="微软雅黑" panose="020B0503020204020204" pitchFamily="34" charset="-122"/>
                    </a:rPr>
                    <a:t>IP</a:t>
                  </a:r>
                  <a:r>
                    <a:rPr lang="zh-CN" altLang="en-US" sz="1600" dirty="0">
                      <a:latin typeface="微软雅黑" panose="020B0503020204020204" pitchFamily="34" charset="-122"/>
                      <a:ea typeface="微软雅黑" panose="020B0503020204020204" pitchFamily="34" charset="-122"/>
                    </a:rPr>
                    <a:t>地址分配给机构或者直接分配给用户，比如将</a:t>
                  </a:r>
                  <a:r>
                    <a:rPr lang="en-US" altLang="zh-CN" sz="1600" dirty="0">
                      <a:latin typeface="微软雅黑" panose="020B0503020204020204" pitchFamily="34" charset="-122"/>
                      <a:ea typeface="微软雅黑" panose="020B0503020204020204" pitchFamily="34" charset="-122"/>
                    </a:rPr>
                    <a:t>IPv4 A</a:t>
                  </a:r>
                  <a:r>
                    <a:rPr lang="zh-CN" altLang="en-US" sz="1600" dirty="0">
                      <a:latin typeface="微软雅黑" panose="020B0503020204020204" pitchFamily="34" charset="-122"/>
                      <a:ea typeface="微软雅黑" panose="020B0503020204020204" pitchFamily="34" charset="-122"/>
                    </a:rPr>
                    <a:t>类地址分配给一个超大型机构，而将</a:t>
                  </a:r>
                  <a:r>
                    <a:rPr lang="en-US" altLang="zh-CN" sz="1600" dirty="0">
                      <a:latin typeface="微软雅黑" panose="020B0503020204020204" pitchFamily="34" charset="-122"/>
                      <a:ea typeface="微软雅黑" panose="020B0503020204020204" pitchFamily="34" charset="-122"/>
                    </a:rPr>
                    <a:t>IPv4 C</a:t>
                  </a:r>
                  <a:r>
                    <a:rPr lang="zh-CN" altLang="en-US" sz="1600" dirty="0">
                      <a:latin typeface="微软雅黑" panose="020B0503020204020204" pitchFamily="34" charset="-122"/>
                      <a:ea typeface="微软雅黑" panose="020B0503020204020204" pitchFamily="34" charset="-122"/>
                    </a:rPr>
                    <a:t>类地址分配给一个中型企业。</a:t>
                  </a:r>
                </a:p>
              </p:txBody>
            </p:sp>
          </p:grpSp>
        </p:grpSp>
      </p:grpSp>
      <p:pic>
        <p:nvPicPr>
          <p:cNvPr id="38" name="图片 37">
            <a:extLst>
              <a:ext uri="{FF2B5EF4-FFF2-40B4-BE49-F238E27FC236}">
                <a16:creationId xmlns:a16="http://schemas.microsoft.com/office/drawing/2014/main" id="{A0E63F5F-4772-42DC-A29F-3E7C72BC4430}"/>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083018" y="3593544"/>
            <a:ext cx="5676242" cy="2790923"/>
          </a:xfrm>
          <a:prstGeom prst="rect">
            <a:avLst/>
          </a:prstGeom>
        </p:spPr>
      </p:pic>
      <p:sp>
        <p:nvSpPr>
          <p:cNvPr id="11" name="矩形: 圆角 10">
            <a:extLst>
              <a:ext uri="{FF2B5EF4-FFF2-40B4-BE49-F238E27FC236}">
                <a16:creationId xmlns:a16="http://schemas.microsoft.com/office/drawing/2014/main" id="{7BDCED1D-1132-4A7A-A9FD-8F6F1B6D7484}"/>
              </a:ext>
            </a:extLst>
          </p:cNvPr>
          <p:cNvSpPr/>
          <p:nvPr/>
        </p:nvSpPr>
        <p:spPr bwMode="auto">
          <a:xfrm>
            <a:off x="6590409" y="4113076"/>
            <a:ext cx="4752528" cy="2008394"/>
          </a:xfrm>
          <a:prstGeom prst="roundRect">
            <a:avLst/>
          </a:prstGeom>
          <a:noFill/>
          <a:ln w="28575" cap="flat" cmpd="sng" algn="ctr">
            <a:solidFill>
              <a:srgbClr val="CF6B63"/>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nSpc>
                <a:spcPct val="150000"/>
              </a:lnSpc>
            </a:pPr>
            <a:r>
              <a:rPr lang="zh-CN" altLang="en-US" sz="1600" dirty="0">
                <a:latin typeface="微软雅黑" panose="020B0503020204020204" pitchFamily="34" charset="-122"/>
                <a:ea typeface="微软雅黑" panose="020B0503020204020204" pitchFamily="34" charset="-122"/>
              </a:rPr>
              <a:t>五大</a:t>
            </a:r>
            <a:r>
              <a:rPr lang="en-US" altLang="zh-CN" sz="1600" dirty="0">
                <a:latin typeface="微软雅黑" panose="020B0503020204020204" pitchFamily="34" charset="-122"/>
                <a:ea typeface="微软雅黑" panose="020B0503020204020204" pitchFamily="34" charset="-122"/>
              </a:rPr>
              <a:t>RIR:</a:t>
            </a:r>
          </a:p>
          <a:p>
            <a:pPr marL="171450" indent="-1714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RIPE - </a:t>
            </a:r>
            <a:r>
              <a:rPr lang="zh-CN" altLang="en-US" sz="1400" dirty="0">
                <a:latin typeface="微软雅黑" panose="020B0503020204020204" pitchFamily="34" charset="-122"/>
                <a:ea typeface="微软雅黑" panose="020B0503020204020204" pitchFamily="34" charset="-122"/>
              </a:rPr>
              <a:t>欧洲</a:t>
            </a:r>
            <a:r>
              <a:rPr lang="en-US" altLang="zh-CN" sz="1400" dirty="0">
                <a:latin typeface="微软雅黑" panose="020B0503020204020204" pitchFamily="34" charset="-122"/>
                <a:ea typeface="微软雅黑" panose="020B0503020204020204" pitchFamily="34" charset="-122"/>
              </a:rPr>
              <a:t>IP</a:t>
            </a:r>
            <a:r>
              <a:rPr lang="zh-CN" altLang="en-US" sz="1400" dirty="0">
                <a:latin typeface="微软雅黑" panose="020B0503020204020204" pitchFamily="34" charset="-122"/>
                <a:ea typeface="微软雅黑" panose="020B0503020204020204" pitchFamily="34" charset="-122"/>
              </a:rPr>
              <a:t>地址注册中心；</a:t>
            </a:r>
            <a:endParaRPr lang="en-US" altLang="zh-CN"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LACNIC - </a:t>
            </a:r>
            <a:r>
              <a:rPr lang="zh-CN" altLang="en-US" sz="1400" dirty="0">
                <a:latin typeface="微软雅黑" panose="020B0503020204020204" pitchFamily="34" charset="-122"/>
                <a:ea typeface="微软雅黑" panose="020B0503020204020204" pitchFamily="34" charset="-122"/>
              </a:rPr>
              <a:t>拉丁美洲和加勒比海</a:t>
            </a:r>
            <a:r>
              <a:rPr lang="en-US" altLang="zh-CN" sz="1400" dirty="0">
                <a:latin typeface="微软雅黑" panose="020B0503020204020204" pitchFamily="34" charset="-122"/>
                <a:ea typeface="微软雅黑" panose="020B0503020204020204" pitchFamily="34" charset="-122"/>
              </a:rPr>
              <a:t>Internet</a:t>
            </a:r>
            <a:r>
              <a:rPr lang="zh-CN" altLang="en-US" sz="1400" dirty="0">
                <a:latin typeface="微软雅黑" panose="020B0503020204020204" pitchFamily="34" charset="-122"/>
                <a:ea typeface="微软雅黑" panose="020B0503020204020204" pitchFamily="34" charset="-122"/>
              </a:rPr>
              <a:t>地址注册中心；</a:t>
            </a:r>
            <a:endParaRPr lang="en-US" altLang="zh-CN" sz="1400" dirty="0">
              <a:latin typeface="微软雅黑" panose="020B0503020204020204" pitchFamily="34" charset="-122"/>
              <a:ea typeface="微软雅黑" panose="020B0503020204020204" pitchFamily="34" charset="-122"/>
            </a:endParaRPr>
          </a:p>
          <a:p>
            <a:pPr marL="171450" indent="-1714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ARIN - </a:t>
            </a:r>
            <a:r>
              <a:rPr lang="zh-CN" altLang="en-US" sz="1400" dirty="0">
                <a:latin typeface="微软雅黑" panose="020B0503020204020204" pitchFamily="34" charset="-122"/>
                <a:ea typeface="微软雅黑" panose="020B0503020204020204" pitchFamily="34" charset="-122"/>
              </a:rPr>
              <a:t>美国</a:t>
            </a:r>
            <a:r>
              <a:rPr lang="en-US" altLang="zh-CN" sz="1400" dirty="0">
                <a:latin typeface="微软雅黑" panose="020B0503020204020204" pitchFamily="34" charset="-122"/>
                <a:ea typeface="微软雅黑" panose="020B0503020204020204" pitchFamily="34" charset="-122"/>
              </a:rPr>
              <a:t>Internet</a:t>
            </a:r>
            <a:r>
              <a:rPr lang="zh-CN" altLang="en-US" sz="1400" dirty="0">
                <a:latin typeface="微软雅黑" panose="020B0503020204020204" pitchFamily="34" charset="-122"/>
                <a:ea typeface="微软雅黑" panose="020B0503020204020204" pitchFamily="34" charset="-122"/>
              </a:rPr>
              <a:t>编号注册中心</a:t>
            </a:r>
            <a:r>
              <a:rPr lang="en-US" altLang="zh-CN" sz="1400" dirty="0">
                <a:latin typeface="微软雅黑" panose="020B0503020204020204" pitchFamily="34" charset="-122"/>
                <a:ea typeface="微软雅黑" panose="020B0503020204020204" pitchFamily="34" charset="-122"/>
              </a:rPr>
              <a:t>;</a:t>
            </a:r>
          </a:p>
          <a:p>
            <a:pPr marL="171450" indent="-1714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AFRINIC - </a:t>
            </a:r>
            <a:r>
              <a:rPr lang="zh-CN" altLang="en-US" sz="1400" dirty="0">
                <a:latin typeface="微软雅黑" panose="020B0503020204020204" pitchFamily="34" charset="-122"/>
                <a:ea typeface="微软雅黑" panose="020B0503020204020204" pitchFamily="34" charset="-122"/>
              </a:rPr>
              <a:t>非洲</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网络信息中心</a:t>
            </a:r>
            <a:r>
              <a:rPr lang="en-US" altLang="zh-CN" sz="1400" dirty="0">
                <a:latin typeface="微软雅黑" panose="020B0503020204020204" pitchFamily="34" charset="-122"/>
                <a:ea typeface="微软雅黑" panose="020B0503020204020204" pitchFamily="34" charset="-122"/>
              </a:rPr>
              <a:t>;</a:t>
            </a:r>
          </a:p>
          <a:p>
            <a:pPr marL="171450" indent="-171450">
              <a:lnSpc>
                <a:spcPct val="150000"/>
              </a:lnSpc>
              <a:buFont typeface="Wingdings" panose="05000000000000000000" pitchFamily="2" charset="2"/>
              <a:buChar char="Ø"/>
            </a:pPr>
            <a:r>
              <a:rPr lang="en-US" altLang="zh-CN" sz="1400" dirty="0">
                <a:latin typeface="微软雅黑" panose="020B0503020204020204" pitchFamily="34" charset="-122"/>
                <a:ea typeface="微软雅黑" panose="020B0503020204020204" pitchFamily="34" charset="-122"/>
              </a:rPr>
              <a:t>APNIC - </a:t>
            </a:r>
            <a:r>
              <a:rPr lang="zh-CN" altLang="en-US" sz="1400" dirty="0">
                <a:latin typeface="微软雅黑" panose="020B0503020204020204" pitchFamily="34" charset="-122"/>
                <a:ea typeface="微软雅黑" panose="020B0503020204020204" pitchFamily="34" charset="-122"/>
              </a:rPr>
              <a:t>亚太地址网络信息中心。</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273211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57" descr="网络云4.png">
            <a:extLst>
              <a:ext uri="{FF2B5EF4-FFF2-40B4-BE49-F238E27FC236}">
                <a16:creationId xmlns:a16="http://schemas.microsoft.com/office/drawing/2014/main" id="{16BA9729-E923-464A-9D27-974021E9B086}"/>
              </a:ext>
            </a:extLst>
          </p:cNvPr>
          <p:cNvPicPr>
            <a:picLocks noChangeAspect="1"/>
          </p:cNvPicPr>
          <p:nvPr/>
        </p:nvPicPr>
        <p:blipFill>
          <a:blip r:embed="rId3" cstate="print"/>
          <a:stretch>
            <a:fillRect/>
          </a:stretch>
        </p:blipFill>
        <p:spPr>
          <a:xfrm>
            <a:off x="4895173" y="3284984"/>
            <a:ext cx="2141194" cy="1287997"/>
          </a:xfrm>
          <a:prstGeom prst="rect">
            <a:avLst/>
          </a:prstGeom>
        </p:spPr>
      </p:pic>
      <p:sp>
        <p:nvSpPr>
          <p:cNvPr id="46" name="Line 12">
            <a:extLst>
              <a:ext uri="{FF2B5EF4-FFF2-40B4-BE49-F238E27FC236}">
                <a16:creationId xmlns:a16="http://schemas.microsoft.com/office/drawing/2014/main" id="{423D4EDE-823B-46A1-9E6F-92351E32C355}"/>
              </a:ext>
            </a:extLst>
          </p:cNvPr>
          <p:cNvSpPr>
            <a:spLocks noChangeShapeType="1"/>
          </p:cNvSpPr>
          <p:nvPr/>
        </p:nvSpPr>
        <p:spPr bwMode="auto">
          <a:xfrm flipV="1">
            <a:off x="2935454" y="3984702"/>
            <a:ext cx="1440160" cy="0"/>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p:txBody>
          <a:bodyPr/>
          <a:lstStyle/>
          <a:p>
            <a:r>
              <a:rPr lang="zh-CN" altLang="en-US"/>
              <a:t>双栈</a:t>
            </a:r>
            <a:r>
              <a:rPr lang="en-US" altLang="zh-CN"/>
              <a:t>Dual Stack</a:t>
            </a:r>
            <a:endParaRPr lang="zh-CN" altLang="en-US" dirty="0"/>
          </a:p>
        </p:txBody>
      </p:sp>
      <p:sp>
        <p:nvSpPr>
          <p:cNvPr id="2" name="文本占位符 1">
            <a:extLst>
              <a:ext uri="{FF2B5EF4-FFF2-40B4-BE49-F238E27FC236}">
                <a16:creationId xmlns:a16="http://schemas.microsoft.com/office/drawing/2014/main" id="{CC98D512-9B9D-4F6A-B21C-9E7E9A16D619}"/>
              </a:ext>
            </a:extLst>
          </p:cNvPr>
          <p:cNvSpPr>
            <a:spLocks noGrp="1"/>
          </p:cNvSpPr>
          <p:nvPr>
            <p:ph type="body" sz="quarter" idx="10"/>
          </p:nvPr>
        </p:nvSpPr>
        <p:spPr/>
        <p:txBody>
          <a:bodyPr/>
          <a:lstStyle/>
          <a:p>
            <a:pPr lvl="0"/>
            <a:r>
              <a:rPr lang="zh-CN" altLang="en-US"/>
              <a:t>双栈协议</a:t>
            </a:r>
            <a:endParaRPr lang="en-US" altLang="zh-CN"/>
          </a:p>
          <a:p>
            <a:pPr lvl="1"/>
            <a:r>
              <a:rPr lang="zh-CN" altLang="en-US"/>
              <a:t>设备必须支持</a:t>
            </a:r>
            <a:r>
              <a:rPr lang="en-US" altLang="zh-CN"/>
              <a:t>IPv4/IPv6</a:t>
            </a:r>
            <a:r>
              <a:rPr lang="zh-CN" altLang="en-US"/>
              <a:t>协议栈。</a:t>
            </a:r>
            <a:endParaRPr lang="en-US" altLang="zh-CN"/>
          </a:p>
          <a:p>
            <a:pPr lvl="1"/>
            <a:r>
              <a:rPr lang="zh-CN" altLang="en-US"/>
              <a:t>连接双栈网络的接口必须同时配置</a:t>
            </a:r>
            <a:r>
              <a:rPr lang="en-US" altLang="zh-CN"/>
              <a:t>IPv4</a:t>
            </a:r>
            <a:r>
              <a:rPr lang="zh-CN" altLang="en-US"/>
              <a:t>地址和</a:t>
            </a:r>
            <a:r>
              <a:rPr lang="en-US" altLang="zh-CN"/>
              <a:t>IPv6</a:t>
            </a:r>
            <a:r>
              <a:rPr lang="zh-CN" altLang="en-US"/>
              <a:t>地址。</a:t>
            </a:r>
            <a:endParaRPr lang="en-US" altLang="zh-CN"/>
          </a:p>
          <a:p>
            <a:endParaRPr lang="zh-CN" altLang="en-US" dirty="0"/>
          </a:p>
        </p:txBody>
      </p:sp>
      <p:sp>
        <p:nvSpPr>
          <p:cNvPr id="36" name="Line 12">
            <a:extLst>
              <a:ext uri="{FF2B5EF4-FFF2-40B4-BE49-F238E27FC236}">
                <a16:creationId xmlns:a16="http://schemas.microsoft.com/office/drawing/2014/main" id="{4A5C7BCB-836D-4FCE-A5A4-FE3A623D5E17}"/>
              </a:ext>
            </a:extLst>
          </p:cNvPr>
          <p:cNvSpPr>
            <a:spLocks noChangeShapeType="1"/>
          </p:cNvSpPr>
          <p:nvPr/>
        </p:nvSpPr>
        <p:spPr bwMode="auto">
          <a:xfrm flipV="1">
            <a:off x="7248128" y="3981814"/>
            <a:ext cx="2008124" cy="5777"/>
          </a:xfrm>
          <a:prstGeom prst="line">
            <a:avLst/>
          </a:prstGeom>
          <a:noFill/>
          <a:ln w="2857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38" name="Text Box 28">
            <a:extLst>
              <a:ext uri="{FF2B5EF4-FFF2-40B4-BE49-F238E27FC236}">
                <a16:creationId xmlns:a16="http://schemas.microsoft.com/office/drawing/2014/main" id="{CEF9DB54-0075-4E9C-B58E-801F4E35A22D}"/>
              </a:ext>
            </a:extLst>
          </p:cNvPr>
          <p:cNvSpPr txBox="1">
            <a:spLocks noChangeArrowheads="1"/>
          </p:cNvSpPr>
          <p:nvPr/>
        </p:nvSpPr>
        <p:spPr bwMode="auto">
          <a:xfrm>
            <a:off x="2246460" y="4323393"/>
            <a:ext cx="1011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zh-CN" altLang="en-US" sz="1600" b="1" dirty="0">
                <a:solidFill>
                  <a:srgbClr val="C00000"/>
                </a:solidFill>
                <a:latin typeface="微软雅黑" panose="020B0503020204020204" pitchFamily="34" charset="-122"/>
                <a:ea typeface="微软雅黑" panose="020B0503020204020204" pitchFamily="34" charset="-122"/>
              </a:rPr>
              <a:t>双栈主机</a:t>
            </a:r>
            <a:endParaRPr kumimoji="1" lang="en-US" altLang="zh-CN" sz="1600" b="1" dirty="0">
              <a:solidFill>
                <a:srgbClr val="C00000"/>
              </a:solidFill>
              <a:latin typeface="微软雅黑" panose="020B0503020204020204" pitchFamily="34" charset="-122"/>
              <a:ea typeface="微软雅黑" panose="020B0503020204020204" pitchFamily="34" charset="-122"/>
            </a:endParaRPr>
          </a:p>
        </p:txBody>
      </p:sp>
      <p:pic>
        <p:nvPicPr>
          <p:cNvPr id="44" name="图片 43" descr="PC.png">
            <a:extLst>
              <a:ext uri="{FF2B5EF4-FFF2-40B4-BE49-F238E27FC236}">
                <a16:creationId xmlns:a16="http://schemas.microsoft.com/office/drawing/2014/main" id="{15D163D9-ED57-4057-BD91-CDB572445EB3}"/>
              </a:ext>
            </a:extLst>
          </p:cNvPr>
          <p:cNvPicPr>
            <a:picLocks noChangeAspect="1"/>
          </p:cNvPicPr>
          <p:nvPr/>
        </p:nvPicPr>
        <p:blipFill>
          <a:blip r:embed="rId4" cstate="print"/>
          <a:stretch>
            <a:fillRect/>
          </a:stretch>
        </p:blipFill>
        <p:spPr>
          <a:xfrm>
            <a:off x="2400805" y="3714702"/>
            <a:ext cx="703126" cy="540000"/>
          </a:xfrm>
          <a:prstGeom prst="rect">
            <a:avLst/>
          </a:prstGeom>
        </p:spPr>
      </p:pic>
      <p:sp>
        <p:nvSpPr>
          <p:cNvPr id="8" name="文本框 7">
            <a:extLst>
              <a:ext uri="{FF2B5EF4-FFF2-40B4-BE49-F238E27FC236}">
                <a16:creationId xmlns:a16="http://schemas.microsoft.com/office/drawing/2014/main" id="{93C15E19-8D92-4F59-B3F2-0FB3844E8908}"/>
              </a:ext>
            </a:extLst>
          </p:cNvPr>
          <p:cNvSpPr txBox="1"/>
          <p:nvPr/>
        </p:nvSpPr>
        <p:spPr bwMode="auto">
          <a:xfrm>
            <a:off x="5227688" y="3688007"/>
            <a:ext cx="1476164" cy="59339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b="1"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IPv4 &amp; IPv6 </a:t>
            </a: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Arial" pitchFamily="34" charset="0"/>
              </a:rPr>
              <a:t>双栈网络</a:t>
            </a:r>
          </a:p>
        </p:txBody>
      </p:sp>
      <p:sp>
        <p:nvSpPr>
          <p:cNvPr id="55" name="Text Box 28">
            <a:extLst>
              <a:ext uri="{FF2B5EF4-FFF2-40B4-BE49-F238E27FC236}">
                <a16:creationId xmlns:a16="http://schemas.microsoft.com/office/drawing/2014/main" id="{6927CDBA-458E-4B38-B733-2D479E38B47D}"/>
              </a:ext>
            </a:extLst>
          </p:cNvPr>
          <p:cNvSpPr txBox="1">
            <a:spLocks noChangeArrowheads="1"/>
          </p:cNvSpPr>
          <p:nvPr/>
        </p:nvSpPr>
        <p:spPr bwMode="auto">
          <a:xfrm>
            <a:off x="7477175" y="3361069"/>
            <a:ext cx="20254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en-US" altLang="zh-CN" sz="1600" b="1" dirty="0">
                <a:solidFill>
                  <a:srgbClr val="C00000"/>
                </a:solidFill>
                <a:latin typeface="微软雅黑" panose="020B0503020204020204" pitchFamily="34" charset="-122"/>
                <a:ea typeface="微软雅黑" panose="020B0503020204020204" pitchFamily="34" charset="-122"/>
              </a:rPr>
              <a:t>Dual Stack Router</a:t>
            </a:r>
          </a:p>
        </p:txBody>
      </p:sp>
      <p:sp>
        <p:nvSpPr>
          <p:cNvPr id="56" name="Rectangle 38">
            <a:extLst>
              <a:ext uri="{FF2B5EF4-FFF2-40B4-BE49-F238E27FC236}">
                <a16:creationId xmlns:a16="http://schemas.microsoft.com/office/drawing/2014/main" id="{A5AFBE18-49D0-4360-A52F-9FB46A83D17A}"/>
              </a:ext>
            </a:extLst>
          </p:cNvPr>
          <p:cNvSpPr/>
          <p:nvPr/>
        </p:nvSpPr>
        <p:spPr>
          <a:xfrm>
            <a:off x="3513018" y="4840093"/>
            <a:ext cx="5326446" cy="1169551"/>
          </a:xfrm>
          <a:prstGeom prst="rect">
            <a:avLst/>
          </a:prstGeom>
          <a:solidFill>
            <a:schemeClr val="bg1">
              <a:lumMod val="85000"/>
            </a:schemeClr>
          </a:solidFill>
          <a:ln w="28575">
            <a:noFill/>
          </a:ln>
        </p:spPr>
        <p:txBody>
          <a:bodyPr wrap="square">
            <a:spAutoFit/>
          </a:bodyPr>
          <a:lstStyle/>
          <a:p>
            <a:r>
              <a:rPr lang="en-US" altLang="zh-CN" sz="1400" dirty="0">
                <a:latin typeface="微软雅黑" panose="020B0503020204020204" pitchFamily="34" charset="-122"/>
                <a:ea typeface="微软雅黑" panose="020B0503020204020204" pitchFamily="34" charset="-122"/>
              </a:rPr>
              <a:t>[R1]ipv6</a:t>
            </a:r>
            <a:endParaRPr lang="zh-CN" altLang="en-US"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[R1]interface GigabitEthernet 0/0/0</a:t>
            </a:r>
            <a:r>
              <a:rPr lang="zh-CN" altLang="en-US" sz="1400" dirty="0">
                <a:latin typeface="微软雅黑" panose="020B0503020204020204" pitchFamily="34" charset="-122"/>
                <a:ea typeface="微软雅黑" panose="020B0503020204020204" pitchFamily="34" charset="-122"/>
              </a:rPr>
              <a:t>	</a:t>
            </a:r>
          </a:p>
          <a:p>
            <a:r>
              <a:rPr lang="en-US" altLang="zh-CN" sz="1400" dirty="0">
                <a:latin typeface="微软雅黑" panose="020B0503020204020204" pitchFamily="34" charset="-122"/>
                <a:ea typeface="微软雅黑" panose="020B0503020204020204" pitchFamily="34" charset="-122"/>
              </a:rPr>
              <a:t>[R1-GigabitEthernet0/0/0]</a:t>
            </a:r>
            <a:r>
              <a:rPr lang="en-US" altLang="zh-CN" sz="1400" b="1" dirty="0" err="1">
                <a:solidFill>
                  <a:srgbClr val="C00000"/>
                </a:solidFill>
                <a:latin typeface="微软雅黑" panose="020B0503020204020204" pitchFamily="34" charset="-122"/>
                <a:ea typeface="微软雅黑" panose="020B0503020204020204" pitchFamily="34" charset="-122"/>
              </a:rPr>
              <a:t>ip</a:t>
            </a:r>
            <a:r>
              <a:rPr lang="en-US" altLang="zh-CN" sz="1400" b="1" dirty="0">
                <a:solidFill>
                  <a:srgbClr val="C00000"/>
                </a:solidFill>
                <a:latin typeface="微软雅黑" panose="020B0503020204020204" pitchFamily="34" charset="-122"/>
                <a:ea typeface="微软雅黑" panose="020B0503020204020204" pitchFamily="34" charset="-122"/>
              </a:rPr>
              <a:t> address 10.1.1.1 24</a:t>
            </a:r>
            <a:r>
              <a:rPr lang="zh-CN" altLang="en-US" sz="1400" b="1" dirty="0">
                <a:solidFill>
                  <a:srgbClr val="C00000"/>
                </a:solidFill>
                <a:latin typeface="微软雅黑" panose="020B0503020204020204" pitchFamily="34" charset="-122"/>
                <a:ea typeface="微软雅黑" panose="020B0503020204020204" pitchFamily="34" charset="-122"/>
              </a:rPr>
              <a:t>	</a:t>
            </a:r>
          </a:p>
          <a:p>
            <a:r>
              <a:rPr lang="en-US" altLang="zh-CN" sz="1400" dirty="0">
                <a:latin typeface="微软雅黑" panose="020B0503020204020204" pitchFamily="34" charset="-122"/>
                <a:ea typeface="微软雅黑" panose="020B0503020204020204" pitchFamily="34" charset="-122"/>
              </a:rPr>
              <a:t>[R1-GigabitEthernet0/0/0]ipv6 enable </a:t>
            </a:r>
            <a:r>
              <a:rPr lang="zh-CN" altLang="en-US" sz="1400" dirty="0">
                <a:latin typeface="微软雅黑" panose="020B0503020204020204" pitchFamily="34" charset="-122"/>
                <a:ea typeface="微软雅黑" panose="020B0503020204020204" pitchFamily="34" charset="-122"/>
              </a:rPr>
              <a:t>	</a:t>
            </a:r>
          </a:p>
          <a:p>
            <a:r>
              <a:rPr lang="en-US" altLang="zh-CN" sz="1400" dirty="0">
                <a:latin typeface="微软雅黑" panose="020B0503020204020204" pitchFamily="34" charset="-122"/>
                <a:ea typeface="微软雅黑" panose="020B0503020204020204" pitchFamily="34" charset="-122"/>
              </a:rPr>
              <a:t>[R1-GigabitEthernet0/0/0]</a:t>
            </a:r>
            <a:r>
              <a:rPr lang="en-US" altLang="zh-CN" sz="1400" b="1" dirty="0">
                <a:solidFill>
                  <a:srgbClr val="C00000"/>
                </a:solidFill>
                <a:latin typeface="微软雅黑" panose="020B0503020204020204" pitchFamily="34" charset="-122"/>
                <a:ea typeface="微软雅黑" panose="020B0503020204020204" pitchFamily="34" charset="-122"/>
              </a:rPr>
              <a:t>ipv6 address 2001:0001::FFFF 64</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cxnSp>
        <p:nvCxnSpPr>
          <p:cNvPr id="33" name="直接连接符 32">
            <a:extLst>
              <a:ext uri="{FF2B5EF4-FFF2-40B4-BE49-F238E27FC236}">
                <a16:creationId xmlns:a16="http://schemas.microsoft.com/office/drawing/2014/main" id="{E8793E92-E2F1-4EAF-B064-70D95CD3AF29}"/>
              </a:ext>
            </a:extLst>
          </p:cNvPr>
          <p:cNvCxnSpPr>
            <a:cxnSpLocks/>
          </p:cNvCxnSpPr>
          <p:nvPr/>
        </p:nvCxnSpPr>
        <p:spPr bwMode="auto">
          <a:xfrm flipH="1">
            <a:off x="6826856" y="4257092"/>
            <a:ext cx="468379" cy="583001"/>
          </a:xfrm>
          <a:prstGeom prst="line">
            <a:avLst/>
          </a:prstGeom>
          <a:solidFill>
            <a:schemeClr val="accent1"/>
          </a:solidFill>
          <a:ln w="28575" cap="flat" cmpd="sng" algn="ctr">
            <a:solidFill>
              <a:srgbClr val="C00000"/>
            </a:solidFill>
            <a:prstDash val="solid"/>
            <a:round/>
            <a:headEnd type="none" w="med" len="med"/>
            <a:tailEnd type="none" w="med" len="med"/>
          </a:ln>
          <a:effectLst/>
        </p:spPr>
      </p:cxnSp>
      <p:pic>
        <p:nvPicPr>
          <p:cNvPr id="60" name="Picture 12" descr="E:\2016.01\1.12 扁平化图标\蓝色\AR-蓝色最新-40.png">
            <a:extLst>
              <a:ext uri="{FF2B5EF4-FFF2-40B4-BE49-F238E27FC236}">
                <a16:creationId xmlns:a16="http://schemas.microsoft.com/office/drawing/2014/main" id="{B28BA3F5-5D8D-4139-8FB3-BC17B71B235A}"/>
              </a:ext>
            </a:extLst>
          </p:cNvPr>
          <p:cNvPicPr>
            <a:picLocks noChangeAspect="1" noChangeArrowheads="1"/>
          </p:cNvPicPr>
          <p:nvPr/>
        </p:nvPicPr>
        <p:blipFill>
          <a:blip r:embed="rId5" cstate="print"/>
          <a:srcRect/>
          <a:stretch>
            <a:fillRect/>
          </a:stretch>
        </p:blipFill>
        <p:spPr bwMode="auto">
          <a:xfrm>
            <a:off x="4375614" y="3714702"/>
            <a:ext cx="660000" cy="540000"/>
          </a:xfrm>
          <a:prstGeom prst="rect">
            <a:avLst/>
          </a:prstGeom>
          <a:noFill/>
        </p:spPr>
      </p:pic>
      <p:pic>
        <p:nvPicPr>
          <p:cNvPr id="61" name="Picture 12" descr="E:\2016.01\1.12 扁平化图标\蓝色\AR-蓝色最新-40.png">
            <a:extLst>
              <a:ext uri="{FF2B5EF4-FFF2-40B4-BE49-F238E27FC236}">
                <a16:creationId xmlns:a16="http://schemas.microsoft.com/office/drawing/2014/main" id="{12A5BD81-5FE6-4EBC-8838-014686C21216}"/>
              </a:ext>
            </a:extLst>
          </p:cNvPr>
          <p:cNvPicPr>
            <a:picLocks noChangeAspect="1" noChangeArrowheads="1"/>
          </p:cNvPicPr>
          <p:nvPr/>
        </p:nvPicPr>
        <p:blipFill>
          <a:blip r:embed="rId5" cstate="print"/>
          <a:srcRect/>
          <a:stretch>
            <a:fillRect/>
          </a:stretch>
        </p:blipFill>
        <p:spPr bwMode="auto">
          <a:xfrm>
            <a:off x="6960096" y="3714702"/>
            <a:ext cx="660000" cy="540000"/>
          </a:xfrm>
          <a:prstGeom prst="rect">
            <a:avLst/>
          </a:prstGeom>
          <a:noFill/>
        </p:spPr>
      </p:pic>
      <p:pic>
        <p:nvPicPr>
          <p:cNvPr id="62" name="图片 61" descr="PC.png">
            <a:extLst>
              <a:ext uri="{FF2B5EF4-FFF2-40B4-BE49-F238E27FC236}">
                <a16:creationId xmlns:a16="http://schemas.microsoft.com/office/drawing/2014/main" id="{4FBDDD4D-254B-45B8-AC73-1C9762F6E6A3}"/>
              </a:ext>
            </a:extLst>
          </p:cNvPr>
          <p:cNvPicPr>
            <a:picLocks noChangeAspect="1"/>
          </p:cNvPicPr>
          <p:nvPr/>
        </p:nvPicPr>
        <p:blipFill>
          <a:blip r:embed="rId4" cstate="print"/>
          <a:stretch>
            <a:fillRect/>
          </a:stretch>
        </p:blipFill>
        <p:spPr>
          <a:xfrm>
            <a:off x="8988322" y="3714702"/>
            <a:ext cx="703126" cy="540000"/>
          </a:xfrm>
          <a:prstGeom prst="rect">
            <a:avLst/>
          </a:prstGeom>
        </p:spPr>
      </p:pic>
      <p:sp>
        <p:nvSpPr>
          <p:cNvPr id="64" name="Text Box 28">
            <a:extLst>
              <a:ext uri="{FF2B5EF4-FFF2-40B4-BE49-F238E27FC236}">
                <a16:creationId xmlns:a16="http://schemas.microsoft.com/office/drawing/2014/main" id="{693D852D-7617-45CD-AFA8-A444B6E5A7DC}"/>
              </a:ext>
            </a:extLst>
          </p:cNvPr>
          <p:cNvSpPr txBox="1">
            <a:spLocks noChangeArrowheads="1"/>
          </p:cNvSpPr>
          <p:nvPr/>
        </p:nvSpPr>
        <p:spPr bwMode="auto">
          <a:xfrm>
            <a:off x="4145410" y="4323393"/>
            <a:ext cx="1011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zh-CN" altLang="en-US" sz="1600" b="1" dirty="0">
                <a:solidFill>
                  <a:srgbClr val="C00000"/>
                </a:solidFill>
                <a:latin typeface="微软雅黑" panose="020B0503020204020204" pitchFamily="34" charset="-122"/>
                <a:ea typeface="微软雅黑" panose="020B0503020204020204" pitchFamily="34" charset="-122"/>
              </a:rPr>
              <a:t>双栈路由</a:t>
            </a:r>
            <a:endParaRPr kumimoji="1"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65" name="Text Box 28">
            <a:extLst>
              <a:ext uri="{FF2B5EF4-FFF2-40B4-BE49-F238E27FC236}">
                <a16:creationId xmlns:a16="http://schemas.microsoft.com/office/drawing/2014/main" id="{2B5591E2-DC6F-441E-B526-C6FC9E474112}"/>
              </a:ext>
            </a:extLst>
          </p:cNvPr>
          <p:cNvSpPr txBox="1">
            <a:spLocks noChangeArrowheads="1"/>
          </p:cNvSpPr>
          <p:nvPr/>
        </p:nvSpPr>
        <p:spPr bwMode="auto">
          <a:xfrm>
            <a:off x="7184111" y="4323393"/>
            <a:ext cx="1011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zh-CN" altLang="en-US" sz="1600" b="1" dirty="0">
                <a:solidFill>
                  <a:srgbClr val="C00000"/>
                </a:solidFill>
                <a:latin typeface="微软雅黑" panose="020B0503020204020204" pitchFamily="34" charset="-122"/>
                <a:ea typeface="微软雅黑" panose="020B0503020204020204" pitchFamily="34" charset="-122"/>
              </a:rPr>
              <a:t>双栈路由</a:t>
            </a:r>
            <a:endParaRPr kumimoji="1"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66" name="Text Box 28">
            <a:extLst>
              <a:ext uri="{FF2B5EF4-FFF2-40B4-BE49-F238E27FC236}">
                <a16:creationId xmlns:a16="http://schemas.microsoft.com/office/drawing/2014/main" id="{773DB5C7-939A-436F-BF06-7D4D0CF13C39}"/>
              </a:ext>
            </a:extLst>
          </p:cNvPr>
          <p:cNvSpPr txBox="1">
            <a:spLocks noChangeArrowheads="1"/>
          </p:cNvSpPr>
          <p:nvPr/>
        </p:nvSpPr>
        <p:spPr bwMode="auto">
          <a:xfrm>
            <a:off x="8839464" y="4323393"/>
            <a:ext cx="10118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base" hangingPunct="1"/>
            <a:r>
              <a:rPr kumimoji="1" lang="zh-CN" altLang="en-US" sz="1600" b="1" dirty="0">
                <a:solidFill>
                  <a:srgbClr val="C00000"/>
                </a:solidFill>
                <a:latin typeface="微软雅黑" panose="020B0503020204020204" pitchFamily="34" charset="-122"/>
                <a:ea typeface="微软雅黑" panose="020B0503020204020204" pitchFamily="34" charset="-122"/>
              </a:rPr>
              <a:t>双栈主机</a:t>
            </a:r>
            <a:endParaRPr kumimoji="1" lang="en-US" altLang="zh-CN" sz="16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6over4</a:t>
            </a:r>
            <a:r>
              <a:rPr lang="zh-CN" altLang="en-US" dirty="0"/>
              <a:t>手动隧道</a:t>
            </a:r>
          </a:p>
        </p:txBody>
      </p:sp>
      <p:sp>
        <p:nvSpPr>
          <p:cNvPr id="2" name="文本占位符 1">
            <a:extLst>
              <a:ext uri="{FF2B5EF4-FFF2-40B4-BE49-F238E27FC236}">
                <a16:creationId xmlns:a16="http://schemas.microsoft.com/office/drawing/2014/main" id="{15FEA4F0-4A4C-4F95-AE12-E6262D39D1CC}"/>
              </a:ext>
            </a:extLst>
          </p:cNvPr>
          <p:cNvSpPr>
            <a:spLocks noGrp="1"/>
          </p:cNvSpPr>
          <p:nvPr>
            <p:ph type="body" sz="quarter" idx="10"/>
          </p:nvPr>
        </p:nvSpPr>
        <p:spPr/>
        <p:txBody>
          <a:bodyPr/>
          <a:lstStyle/>
          <a:p>
            <a:pPr lvl="0"/>
            <a:r>
              <a:rPr lang="en-US" altLang="zh-CN" dirty="0"/>
              <a:t>6over4</a:t>
            </a:r>
            <a:r>
              <a:rPr lang="zh-CN" altLang="en-US" dirty="0"/>
              <a:t>手动隧道。</a:t>
            </a:r>
            <a:endParaRPr lang="en-US" altLang="zh-CN" dirty="0"/>
          </a:p>
          <a:p>
            <a:pPr lvl="1"/>
            <a:r>
              <a:rPr lang="en-US" altLang="zh-CN" dirty="0"/>
              <a:t>6over4</a:t>
            </a:r>
            <a:r>
              <a:rPr lang="zh-CN" altLang="en-US" dirty="0"/>
              <a:t>手动隧道的一种；</a:t>
            </a:r>
            <a:endParaRPr lang="en-US" altLang="zh-CN" dirty="0"/>
          </a:p>
          <a:p>
            <a:pPr lvl="1"/>
            <a:r>
              <a:rPr lang="zh-CN" altLang="en-US" dirty="0"/>
              <a:t>源地址和目的地址均需手工指定；</a:t>
            </a:r>
            <a:endParaRPr lang="en-US" altLang="zh-CN" dirty="0"/>
          </a:p>
          <a:p>
            <a:pPr lvl="1"/>
            <a:r>
              <a:rPr lang="zh-CN" altLang="en-US" dirty="0"/>
              <a:t>用于边界路由器与边界路由器，或者主机与边界路由器之间。</a:t>
            </a:r>
            <a:endParaRPr lang="en-US" altLang="zh-CN" dirty="0"/>
          </a:p>
          <a:p>
            <a:endParaRPr lang="zh-CN" altLang="en-US" dirty="0"/>
          </a:p>
        </p:txBody>
      </p:sp>
      <p:graphicFrame>
        <p:nvGraphicFramePr>
          <p:cNvPr id="93" name="表格 92"/>
          <p:cNvGraphicFramePr>
            <a:graphicFrameLocks noGrp="1"/>
          </p:cNvGraphicFramePr>
          <p:nvPr>
            <p:extLst>
              <p:ext uri="{D42A27DB-BD31-4B8C-83A1-F6EECF244321}">
                <p14:modId xmlns:p14="http://schemas.microsoft.com/office/powerpoint/2010/main" val="1032904529"/>
              </p:ext>
            </p:extLst>
          </p:nvPr>
        </p:nvGraphicFramePr>
        <p:xfrm>
          <a:off x="1699556" y="4986325"/>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6" name="表格 95"/>
          <p:cNvGraphicFramePr>
            <a:graphicFrameLocks noGrp="1"/>
          </p:cNvGraphicFramePr>
          <p:nvPr>
            <p:extLst>
              <p:ext uri="{D42A27DB-BD31-4B8C-83A1-F6EECF244321}">
                <p14:modId xmlns:p14="http://schemas.microsoft.com/office/powerpoint/2010/main" val="4158626434"/>
              </p:ext>
            </p:extLst>
          </p:nvPr>
        </p:nvGraphicFramePr>
        <p:xfrm>
          <a:off x="7028148" y="4986325"/>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7" name="表格 96"/>
          <p:cNvGraphicFramePr>
            <a:graphicFrameLocks noGrp="1"/>
          </p:cNvGraphicFramePr>
          <p:nvPr>
            <p:extLst>
              <p:ext uri="{D42A27DB-BD31-4B8C-83A1-F6EECF244321}">
                <p14:modId xmlns:p14="http://schemas.microsoft.com/office/powerpoint/2010/main" val="2622367044"/>
              </p:ext>
            </p:extLst>
          </p:nvPr>
        </p:nvGraphicFramePr>
        <p:xfrm>
          <a:off x="3355740" y="5418373"/>
          <a:ext cx="4392489" cy="288032"/>
        </p:xfrm>
        <a:graphic>
          <a:graphicData uri="http://schemas.openxmlformats.org/drawingml/2006/table">
            <a:tbl>
              <a:tblPr firstRow="1" bandRow="1">
                <a:tableStyleId>{5C22544A-7EE6-4342-B048-85BDC9FD1C3A}</a:tableStyleId>
              </a:tblPr>
              <a:tblGrid>
                <a:gridCol w="1870873">
                  <a:extLst>
                    <a:ext uri="{9D8B030D-6E8A-4147-A177-3AD203B41FA5}">
                      <a16:colId xmlns:a16="http://schemas.microsoft.com/office/drawing/2014/main" val="20000"/>
                    </a:ext>
                  </a:extLst>
                </a:gridCol>
                <a:gridCol w="1382821">
                  <a:extLst>
                    <a:ext uri="{9D8B030D-6E8A-4147-A177-3AD203B41FA5}">
                      <a16:colId xmlns:a16="http://schemas.microsoft.com/office/drawing/2014/main" val="20001"/>
                    </a:ext>
                  </a:extLst>
                </a:gridCol>
                <a:gridCol w="1138795">
                  <a:extLst>
                    <a:ext uri="{9D8B030D-6E8A-4147-A177-3AD203B41FA5}">
                      <a16:colId xmlns:a16="http://schemas.microsoft.com/office/drawing/2014/main" val="20002"/>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IPv4 Header</a:t>
                      </a:r>
                      <a:r>
                        <a:rPr lang="zh-CN" altLang="en-US" sz="1200" b="0" dirty="0">
                          <a:solidFill>
                            <a:schemeClr val="tx1"/>
                          </a:solidFill>
                          <a:latin typeface="微软雅黑" panose="020B0503020204020204" pitchFamily="34" charset="-122"/>
                          <a:ea typeface="微软雅黑" panose="020B0503020204020204" pitchFamily="34" charset="-122"/>
                        </a:rPr>
                        <a:t>（协议号</a:t>
                      </a:r>
                      <a:r>
                        <a:rPr lang="en-US" altLang="zh-CN" sz="1200" b="0" dirty="0">
                          <a:solidFill>
                            <a:schemeClr val="tx1"/>
                          </a:solidFill>
                          <a:latin typeface="微软雅黑" panose="020B0503020204020204" pitchFamily="34" charset="-122"/>
                          <a:ea typeface="微软雅黑" panose="020B0503020204020204" pitchFamily="34" charset="-122"/>
                        </a:rPr>
                        <a:t>41</a:t>
                      </a:r>
                      <a:r>
                        <a:rPr lang="zh-CN" altLang="en-US" sz="1200" b="0" dirty="0">
                          <a:solidFill>
                            <a:schemeClr val="tx1"/>
                          </a:solidFill>
                          <a:latin typeface="微软雅黑" panose="020B0503020204020204" pitchFamily="34" charset="-122"/>
                          <a:ea typeface="微软雅黑" panose="020B0503020204020204" pitchFamily="34" charset="-122"/>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24" name="组合 23">
            <a:extLst>
              <a:ext uri="{FF2B5EF4-FFF2-40B4-BE49-F238E27FC236}">
                <a16:creationId xmlns:a16="http://schemas.microsoft.com/office/drawing/2014/main" id="{672F9457-C4B0-460A-960D-CC1B76EAE4B1}"/>
              </a:ext>
            </a:extLst>
          </p:cNvPr>
          <p:cNvGrpSpPr/>
          <p:nvPr/>
        </p:nvGrpSpPr>
        <p:grpSpPr>
          <a:xfrm>
            <a:off x="1559496" y="3537012"/>
            <a:ext cx="7570939" cy="1740803"/>
            <a:chOff x="2411636" y="3776430"/>
            <a:chExt cx="7570939" cy="1740803"/>
          </a:xfrm>
        </p:grpSpPr>
        <p:pic>
          <p:nvPicPr>
            <p:cNvPr id="25" name="图片 24" descr="网络云4.png">
              <a:extLst>
                <a:ext uri="{FF2B5EF4-FFF2-40B4-BE49-F238E27FC236}">
                  <a16:creationId xmlns:a16="http://schemas.microsoft.com/office/drawing/2014/main" id="{9E76B572-EFC5-42F9-9001-50254BCA54E1}"/>
                </a:ext>
              </a:extLst>
            </p:cNvPr>
            <p:cNvPicPr>
              <a:picLocks noChangeAspect="1"/>
            </p:cNvPicPr>
            <p:nvPr/>
          </p:nvPicPr>
          <p:blipFill>
            <a:blip r:embed="rId3" cstate="print"/>
            <a:stretch>
              <a:fillRect/>
            </a:stretch>
          </p:blipFill>
          <p:spPr>
            <a:xfrm>
              <a:off x="3323052" y="3918824"/>
              <a:ext cx="1373927" cy="826461"/>
            </a:xfrm>
            <a:prstGeom prst="rect">
              <a:avLst/>
            </a:prstGeom>
          </p:spPr>
        </p:pic>
        <p:pic>
          <p:nvPicPr>
            <p:cNvPr id="26" name="图片 25" descr="网络云4.png">
              <a:extLst>
                <a:ext uri="{FF2B5EF4-FFF2-40B4-BE49-F238E27FC236}">
                  <a16:creationId xmlns:a16="http://schemas.microsoft.com/office/drawing/2014/main" id="{8EB3B7C7-3020-41F7-A302-179D8CDD163D}"/>
                </a:ext>
              </a:extLst>
            </p:cNvPr>
            <p:cNvPicPr>
              <a:picLocks noChangeAspect="1"/>
            </p:cNvPicPr>
            <p:nvPr/>
          </p:nvPicPr>
          <p:blipFill>
            <a:blip r:embed="rId3" cstate="print"/>
            <a:stretch>
              <a:fillRect/>
            </a:stretch>
          </p:blipFill>
          <p:spPr>
            <a:xfrm>
              <a:off x="7704205" y="3918824"/>
              <a:ext cx="1373927" cy="826461"/>
            </a:xfrm>
            <a:prstGeom prst="rect">
              <a:avLst/>
            </a:prstGeom>
          </p:spPr>
        </p:pic>
        <p:pic>
          <p:nvPicPr>
            <p:cNvPr id="27" name="图片 26" descr="网络云4.png">
              <a:extLst>
                <a:ext uri="{FF2B5EF4-FFF2-40B4-BE49-F238E27FC236}">
                  <a16:creationId xmlns:a16="http://schemas.microsoft.com/office/drawing/2014/main" id="{4F3CC623-4793-4E0A-9E4B-2FE628750994}"/>
                </a:ext>
              </a:extLst>
            </p:cNvPr>
            <p:cNvPicPr>
              <a:picLocks noChangeAspect="1"/>
            </p:cNvPicPr>
            <p:nvPr/>
          </p:nvPicPr>
          <p:blipFill>
            <a:blip r:embed="rId3" cstate="print"/>
            <a:stretch>
              <a:fillRect/>
            </a:stretch>
          </p:blipFill>
          <p:spPr>
            <a:xfrm>
              <a:off x="5284350" y="3776430"/>
              <a:ext cx="1840744" cy="1107267"/>
            </a:xfrm>
            <a:prstGeom prst="rect">
              <a:avLst/>
            </a:prstGeom>
          </p:spPr>
        </p:pic>
        <p:sp>
          <p:nvSpPr>
            <p:cNvPr id="28" name="Text Box 9">
              <a:extLst>
                <a:ext uri="{FF2B5EF4-FFF2-40B4-BE49-F238E27FC236}">
                  <a16:creationId xmlns:a16="http://schemas.microsoft.com/office/drawing/2014/main" id="{F248DE67-EE5A-4188-BDE7-14551CBB1A92}"/>
                </a:ext>
              </a:extLst>
            </p:cNvPr>
            <p:cNvSpPr txBox="1">
              <a:spLocks noChangeArrowheads="1"/>
            </p:cNvSpPr>
            <p:nvPr/>
          </p:nvSpPr>
          <p:spPr bwMode="auto">
            <a:xfrm>
              <a:off x="5801819" y="3897560"/>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29" name="Text Box 11">
              <a:extLst>
                <a:ext uri="{FF2B5EF4-FFF2-40B4-BE49-F238E27FC236}">
                  <a16:creationId xmlns:a16="http://schemas.microsoft.com/office/drawing/2014/main" id="{8CC77C78-243B-4E37-8CCB-045213F5513A}"/>
                </a:ext>
              </a:extLst>
            </p:cNvPr>
            <p:cNvSpPr txBox="1">
              <a:spLocks noChangeArrowheads="1"/>
            </p:cNvSpPr>
            <p:nvPr/>
          </p:nvSpPr>
          <p:spPr bwMode="auto">
            <a:xfrm>
              <a:off x="8054781" y="4162777"/>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IPv6</a:t>
              </a:r>
            </a:p>
          </p:txBody>
        </p:sp>
        <p:sp>
          <p:nvSpPr>
            <p:cNvPr id="30" name="Text Box 12">
              <a:extLst>
                <a:ext uri="{FF2B5EF4-FFF2-40B4-BE49-F238E27FC236}">
                  <a16:creationId xmlns:a16="http://schemas.microsoft.com/office/drawing/2014/main" id="{F74A2AE5-495B-4F62-9E11-9AA9F18667D8}"/>
                </a:ext>
              </a:extLst>
            </p:cNvPr>
            <p:cNvSpPr txBox="1">
              <a:spLocks noChangeArrowheads="1"/>
            </p:cNvSpPr>
            <p:nvPr/>
          </p:nvSpPr>
          <p:spPr bwMode="auto">
            <a:xfrm>
              <a:off x="3647728" y="4162777"/>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IPv6</a:t>
              </a:r>
            </a:p>
          </p:txBody>
        </p:sp>
        <p:sp>
          <p:nvSpPr>
            <p:cNvPr id="31" name="Rectangle 10">
              <a:extLst>
                <a:ext uri="{FF2B5EF4-FFF2-40B4-BE49-F238E27FC236}">
                  <a16:creationId xmlns:a16="http://schemas.microsoft.com/office/drawing/2014/main" id="{C121EE69-CFD8-41A6-BB84-BD87EF5EE49E}"/>
                </a:ext>
              </a:extLst>
            </p:cNvPr>
            <p:cNvSpPr>
              <a:spLocks noChangeArrowheads="1"/>
            </p:cNvSpPr>
            <p:nvPr/>
          </p:nvSpPr>
          <p:spPr bwMode="auto">
            <a:xfrm>
              <a:off x="4451417" y="4495943"/>
              <a:ext cx="1086755"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R1</a:t>
              </a:r>
            </a:p>
            <a:p>
              <a:pPr algn="ctr" defTabSz="788988" eaLnBrk="0" fontAlgn="base" hangingPunct="0"/>
              <a:r>
                <a:rPr lang="zh-CN" altLang="en-US" sz="1200" dirty="0">
                  <a:latin typeface="微软雅黑" panose="020B0503020204020204" pitchFamily="34" charset="-122"/>
                  <a:ea typeface="微软雅黑" panose="020B0503020204020204" pitchFamily="34" charset="-122"/>
                </a:rPr>
                <a:t>双栈路由器</a:t>
              </a:r>
              <a:endParaRPr lang="en-US" altLang="zh-CN" sz="1200" dirty="0">
                <a:latin typeface="微软雅黑" panose="020B0503020204020204" pitchFamily="34" charset="-122"/>
                <a:ea typeface="微软雅黑" panose="020B0503020204020204" pitchFamily="34" charset="-122"/>
              </a:endParaRPr>
            </a:p>
          </p:txBody>
        </p:sp>
        <p:sp>
          <p:nvSpPr>
            <p:cNvPr id="32" name="Rectangle 10">
              <a:extLst>
                <a:ext uri="{FF2B5EF4-FFF2-40B4-BE49-F238E27FC236}">
                  <a16:creationId xmlns:a16="http://schemas.microsoft.com/office/drawing/2014/main" id="{8E71DBB0-4E5C-4F5E-89E6-70C93570FC0F}"/>
                </a:ext>
              </a:extLst>
            </p:cNvPr>
            <p:cNvSpPr>
              <a:spLocks noChangeArrowheads="1"/>
            </p:cNvSpPr>
            <p:nvPr/>
          </p:nvSpPr>
          <p:spPr bwMode="auto">
            <a:xfrm>
              <a:off x="6741410" y="4495943"/>
              <a:ext cx="1230771"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R2</a:t>
              </a:r>
            </a:p>
            <a:p>
              <a:pPr algn="ctr" defTabSz="788988" eaLnBrk="0" fontAlgn="base" hangingPunct="0"/>
              <a:r>
                <a:rPr lang="zh-CN" altLang="en-US" sz="1200" dirty="0">
                  <a:latin typeface="微软雅黑" panose="020B0503020204020204" pitchFamily="34" charset="-122"/>
                  <a:ea typeface="微软雅黑" panose="020B0503020204020204" pitchFamily="34" charset="-122"/>
                </a:rPr>
                <a:t>双栈路由器</a:t>
              </a:r>
              <a:endParaRPr lang="en-US" altLang="zh-CN" sz="120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E8AA21AD-A51F-4295-8481-C625E05AC537}"/>
                </a:ext>
              </a:extLst>
            </p:cNvPr>
            <p:cNvSpPr/>
            <p:nvPr/>
          </p:nvSpPr>
          <p:spPr bwMode="auto">
            <a:xfrm>
              <a:off x="2411636" y="4495943"/>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200" dirty="0">
                  <a:latin typeface="微软雅黑" panose="020B0503020204020204" pitchFamily="34" charset="-122"/>
                  <a:ea typeface="微软雅黑" panose="020B0503020204020204" pitchFamily="34" charset="-122"/>
                </a:rPr>
                <a:t>PC1</a:t>
              </a:r>
            </a:p>
            <a:p>
              <a:pPr algn="ctr" fontAlgn="base">
                <a:buClr>
                  <a:srgbClr val="CC9900"/>
                </a:buClr>
              </a:pPr>
              <a:r>
                <a:rPr lang="en-US" altLang="zh-CN" sz="1200" dirty="0">
                  <a:latin typeface="微软雅黑" panose="020B0503020204020204" pitchFamily="34" charset="-122"/>
                  <a:ea typeface="微软雅黑" panose="020B0503020204020204" pitchFamily="34" charset="-122"/>
                </a:rPr>
                <a:t>IPv6</a:t>
              </a:r>
              <a:r>
                <a:rPr lang="zh-CN" altLang="en-US" sz="1200" dirty="0">
                  <a:latin typeface="微软雅黑" panose="020B0503020204020204" pitchFamily="34" charset="-122"/>
                  <a:ea typeface="微软雅黑" panose="020B0503020204020204" pitchFamily="34" charset="-122"/>
                </a:rPr>
                <a:t>主机</a:t>
              </a:r>
              <a:endParaRPr lang="en-US" altLang="zh-CN" sz="1200"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CDF573A6-BB69-4FDB-9CA0-070A9192C731}"/>
                </a:ext>
              </a:extLst>
            </p:cNvPr>
            <p:cNvSpPr/>
            <p:nvPr/>
          </p:nvSpPr>
          <p:spPr bwMode="auto">
            <a:xfrm>
              <a:off x="8758439" y="4495943"/>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200" dirty="0">
                  <a:latin typeface="微软雅黑" panose="020B0503020204020204" pitchFamily="34" charset="-122"/>
                  <a:ea typeface="微软雅黑" panose="020B0503020204020204" pitchFamily="34" charset="-122"/>
                </a:rPr>
                <a:t>PC2</a:t>
              </a:r>
            </a:p>
            <a:p>
              <a:pPr algn="ctr" fontAlgn="base">
                <a:buClr>
                  <a:srgbClr val="CC9900"/>
                </a:buClr>
              </a:pPr>
              <a:r>
                <a:rPr lang="en-US" altLang="zh-CN" sz="1200" dirty="0">
                  <a:latin typeface="微软雅黑" panose="020B0503020204020204" pitchFamily="34" charset="-122"/>
                  <a:ea typeface="微软雅黑" panose="020B0503020204020204" pitchFamily="34" charset="-122"/>
                </a:rPr>
                <a:t>IPv6</a:t>
              </a:r>
              <a:r>
                <a:rPr lang="zh-CN" altLang="en-US" sz="1200" dirty="0">
                  <a:latin typeface="微软雅黑" panose="020B0503020204020204" pitchFamily="34" charset="-122"/>
                  <a:ea typeface="微软雅黑" panose="020B0503020204020204" pitchFamily="34" charset="-122"/>
                </a:rPr>
                <a:t>主机</a:t>
              </a:r>
              <a:endParaRPr lang="en-US" altLang="zh-CN" sz="1200" dirty="0">
                <a:latin typeface="微软雅黑" panose="020B0503020204020204" pitchFamily="34" charset="-122"/>
                <a:ea typeface="微软雅黑" panose="020B0503020204020204" pitchFamily="34" charset="-122"/>
              </a:endParaRPr>
            </a:p>
          </p:txBody>
        </p:sp>
        <p:cxnSp>
          <p:nvCxnSpPr>
            <p:cNvPr id="35" name="直接箭头连接符 34">
              <a:extLst>
                <a:ext uri="{FF2B5EF4-FFF2-40B4-BE49-F238E27FC236}">
                  <a16:creationId xmlns:a16="http://schemas.microsoft.com/office/drawing/2014/main" id="{2BAA2E56-0400-4402-AC89-E0C2B2FC765F}"/>
                </a:ext>
              </a:extLst>
            </p:cNvPr>
            <p:cNvCxnSpPr>
              <a:cxnSpLocks/>
            </p:cNvCxnSpPr>
            <p:nvPr/>
          </p:nvCxnSpPr>
          <p:spPr bwMode="auto">
            <a:xfrm flipV="1">
              <a:off x="6168008" y="4526856"/>
              <a:ext cx="0" cy="990377"/>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pic>
          <p:nvPicPr>
            <p:cNvPr id="36" name="Picture 12" descr="E:\2016.01\1.12 扁平化图标\蓝色\AR-蓝色最新-40.png">
              <a:extLst>
                <a:ext uri="{FF2B5EF4-FFF2-40B4-BE49-F238E27FC236}">
                  <a16:creationId xmlns:a16="http://schemas.microsoft.com/office/drawing/2014/main" id="{1D87C375-1ABB-44F6-9B80-724EFDF2ADBA}"/>
                </a:ext>
              </a:extLst>
            </p:cNvPr>
            <p:cNvPicPr>
              <a:picLocks noChangeAspect="1" noChangeArrowheads="1"/>
            </p:cNvPicPr>
            <p:nvPr/>
          </p:nvPicPr>
          <p:blipFill>
            <a:blip r:embed="rId4" cstate="print"/>
            <a:srcRect/>
            <a:stretch>
              <a:fillRect/>
            </a:stretch>
          </p:blipFill>
          <p:spPr bwMode="auto">
            <a:xfrm>
              <a:off x="4776286" y="4156654"/>
              <a:ext cx="428757" cy="350801"/>
            </a:xfrm>
            <a:prstGeom prst="rect">
              <a:avLst/>
            </a:prstGeom>
            <a:noFill/>
          </p:spPr>
        </p:pic>
        <p:pic>
          <p:nvPicPr>
            <p:cNvPr id="37" name="图片 36" descr="PC.png">
              <a:extLst>
                <a:ext uri="{FF2B5EF4-FFF2-40B4-BE49-F238E27FC236}">
                  <a16:creationId xmlns:a16="http://schemas.microsoft.com/office/drawing/2014/main" id="{453B3517-AF7B-4600-B419-7B53104E0B4D}"/>
                </a:ext>
              </a:extLst>
            </p:cNvPr>
            <p:cNvPicPr>
              <a:picLocks noChangeAspect="1"/>
            </p:cNvPicPr>
            <p:nvPr/>
          </p:nvPicPr>
          <p:blipFill>
            <a:blip r:embed="rId5" cstate="print"/>
            <a:stretch>
              <a:fillRect/>
            </a:stretch>
          </p:blipFill>
          <p:spPr>
            <a:xfrm>
              <a:off x="9142121" y="4156654"/>
              <a:ext cx="456773" cy="350801"/>
            </a:xfrm>
            <a:prstGeom prst="rect">
              <a:avLst/>
            </a:prstGeom>
          </p:spPr>
        </p:pic>
        <p:pic>
          <p:nvPicPr>
            <p:cNvPr id="38" name="Picture 12" descr="E:\2016.01\1.12 扁平化图标\蓝色\AR-蓝色最新-40.png">
              <a:extLst>
                <a:ext uri="{FF2B5EF4-FFF2-40B4-BE49-F238E27FC236}">
                  <a16:creationId xmlns:a16="http://schemas.microsoft.com/office/drawing/2014/main" id="{898FAFE5-7CEC-42AB-9BC2-1AF39923CBCF}"/>
                </a:ext>
              </a:extLst>
            </p:cNvPr>
            <p:cNvPicPr>
              <a:picLocks noChangeAspect="1" noChangeArrowheads="1"/>
            </p:cNvPicPr>
            <p:nvPr/>
          </p:nvPicPr>
          <p:blipFill>
            <a:blip r:embed="rId4" cstate="print"/>
            <a:srcRect/>
            <a:stretch>
              <a:fillRect/>
            </a:stretch>
          </p:blipFill>
          <p:spPr bwMode="auto">
            <a:xfrm>
              <a:off x="7142418" y="4156654"/>
              <a:ext cx="428757" cy="350801"/>
            </a:xfrm>
            <a:prstGeom prst="rect">
              <a:avLst/>
            </a:prstGeom>
            <a:noFill/>
          </p:spPr>
        </p:pic>
        <p:pic>
          <p:nvPicPr>
            <p:cNvPr id="39" name="图片 38" descr="无线网桥-蓝.png">
              <a:extLst>
                <a:ext uri="{FF2B5EF4-FFF2-40B4-BE49-F238E27FC236}">
                  <a16:creationId xmlns:a16="http://schemas.microsoft.com/office/drawing/2014/main" id="{56834120-8D36-4123-8C59-E1699809D7CD}"/>
                </a:ext>
              </a:extLst>
            </p:cNvPr>
            <p:cNvPicPr>
              <a:picLocks noChangeAspect="1"/>
            </p:cNvPicPr>
            <p:nvPr/>
          </p:nvPicPr>
          <p:blipFill>
            <a:blip r:embed="rId6" cstate="print"/>
            <a:stretch>
              <a:fillRect/>
            </a:stretch>
          </p:blipFill>
          <p:spPr>
            <a:xfrm>
              <a:off x="5233829" y="4164927"/>
              <a:ext cx="1859306" cy="334255"/>
            </a:xfrm>
            <a:prstGeom prst="rect">
              <a:avLst/>
            </a:prstGeom>
          </p:spPr>
        </p:pic>
        <p:pic>
          <p:nvPicPr>
            <p:cNvPr id="40" name="图片 39" descr="PC.png">
              <a:extLst>
                <a:ext uri="{FF2B5EF4-FFF2-40B4-BE49-F238E27FC236}">
                  <a16:creationId xmlns:a16="http://schemas.microsoft.com/office/drawing/2014/main" id="{7EB8007A-E698-4C45-BE48-4DAE11714D31}"/>
                </a:ext>
              </a:extLst>
            </p:cNvPr>
            <p:cNvPicPr>
              <a:picLocks noChangeAspect="1"/>
            </p:cNvPicPr>
            <p:nvPr/>
          </p:nvPicPr>
          <p:blipFill>
            <a:blip r:embed="rId5" cstate="print"/>
            <a:stretch>
              <a:fillRect/>
            </a:stretch>
          </p:blipFill>
          <p:spPr>
            <a:xfrm>
              <a:off x="2789811" y="4156654"/>
              <a:ext cx="456773" cy="350801"/>
            </a:xfrm>
            <a:prstGeom prst="rect">
              <a:avLst/>
            </a:prstGeom>
          </p:spPr>
        </p:pic>
        <p:sp>
          <p:nvSpPr>
            <p:cNvPr id="41" name="Rectangle 10">
              <a:extLst>
                <a:ext uri="{FF2B5EF4-FFF2-40B4-BE49-F238E27FC236}">
                  <a16:creationId xmlns:a16="http://schemas.microsoft.com/office/drawing/2014/main" id="{4BE8F663-AFF0-4FF5-AC32-551D704C9ACF}"/>
                </a:ext>
              </a:extLst>
            </p:cNvPr>
            <p:cNvSpPr>
              <a:spLocks noChangeArrowheads="1"/>
            </p:cNvSpPr>
            <p:nvPr/>
          </p:nvSpPr>
          <p:spPr bwMode="auto">
            <a:xfrm>
              <a:off x="5303912" y="4194652"/>
              <a:ext cx="1728192"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IPv6 over IPv4</a:t>
              </a:r>
              <a:endParaRPr lang="en-US" altLang="zh-CN" sz="1200" dirty="0">
                <a:latin typeface="微软雅黑" panose="020B0503020204020204" pitchFamily="34" charset="-122"/>
                <a:ea typeface="微软雅黑" panose="020B0503020204020204" pitchFamily="34" charset="-122"/>
              </a:endParaRPr>
            </a:p>
          </p:txBody>
        </p:sp>
      </p:gr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pPr lvl="1"/>
            <a:r>
              <a:rPr lang="en-US" altLang="zh-CN" dirty="0"/>
              <a:t>6over4 GRE</a:t>
            </a:r>
            <a:r>
              <a:rPr lang="zh-CN" altLang="en-US" dirty="0"/>
              <a:t>隧道</a:t>
            </a:r>
          </a:p>
        </p:txBody>
      </p:sp>
      <p:sp>
        <p:nvSpPr>
          <p:cNvPr id="2" name="文本占位符 1">
            <a:extLst>
              <a:ext uri="{FF2B5EF4-FFF2-40B4-BE49-F238E27FC236}">
                <a16:creationId xmlns:a16="http://schemas.microsoft.com/office/drawing/2014/main" id="{E0D5EA22-4CC3-4642-960C-E037A6A40739}"/>
              </a:ext>
            </a:extLst>
          </p:cNvPr>
          <p:cNvSpPr>
            <a:spLocks noGrp="1"/>
          </p:cNvSpPr>
          <p:nvPr>
            <p:ph type="body" sz="quarter" idx="10"/>
          </p:nvPr>
        </p:nvSpPr>
        <p:spPr/>
        <p:txBody>
          <a:bodyPr/>
          <a:lstStyle/>
          <a:p>
            <a:pPr lvl="0"/>
            <a:r>
              <a:rPr lang="en-US" altLang="zh-CN" dirty="0"/>
              <a:t>6over4 GRE</a:t>
            </a:r>
            <a:r>
              <a:rPr lang="zh-CN" altLang="en-US" dirty="0"/>
              <a:t>隧道。</a:t>
            </a:r>
            <a:endParaRPr lang="en-US" altLang="zh-CN" dirty="0"/>
          </a:p>
          <a:p>
            <a:pPr lvl="1"/>
            <a:r>
              <a:rPr lang="en-US" altLang="zh-CN" dirty="0"/>
              <a:t>6over4</a:t>
            </a:r>
            <a:r>
              <a:rPr lang="zh-CN" altLang="en-US" dirty="0"/>
              <a:t>手动隧道的一种；</a:t>
            </a:r>
            <a:endParaRPr lang="en-US" altLang="zh-CN" dirty="0"/>
          </a:p>
          <a:p>
            <a:pPr lvl="1"/>
            <a:r>
              <a:rPr lang="zh-CN" altLang="en-US" dirty="0"/>
              <a:t>手工指定隧道的端点地址；</a:t>
            </a:r>
            <a:endParaRPr lang="en-US" altLang="zh-CN" dirty="0"/>
          </a:p>
          <a:p>
            <a:pPr lvl="1"/>
            <a:r>
              <a:rPr lang="en-US" altLang="zh-CN" dirty="0"/>
              <a:t>GRE</a:t>
            </a:r>
            <a:r>
              <a:rPr lang="zh-CN" altLang="en-US" dirty="0"/>
              <a:t>承载</a:t>
            </a:r>
            <a:r>
              <a:rPr lang="en-US" altLang="zh-CN" dirty="0"/>
              <a:t>IPv6</a:t>
            </a:r>
            <a:r>
              <a:rPr lang="zh-CN" altLang="en-US" dirty="0"/>
              <a:t>协议。</a:t>
            </a:r>
            <a:endParaRPr lang="en-US" altLang="zh-CN" dirty="0"/>
          </a:p>
          <a:p>
            <a:pPr lvl="1"/>
            <a:endParaRPr lang="en-US" altLang="zh-CN" dirty="0"/>
          </a:p>
          <a:p>
            <a:endParaRPr lang="zh-CN" altLang="en-US" dirty="0"/>
          </a:p>
        </p:txBody>
      </p:sp>
      <p:graphicFrame>
        <p:nvGraphicFramePr>
          <p:cNvPr id="74" name="表格 73"/>
          <p:cNvGraphicFramePr>
            <a:graphicFrameLocks noGrp="1"/>
          </p:cNvGraphicFramePr>
          <p:nvPr>
            <p:extLst>
              <p:ext uri="{D42A27DB-BD31-4B8C-83A1-F6EECF244321}">
                <p14:modId xmlns:p14="http://schemas.microsoft.com/office/powerpoint/2010/main" val="4159959457"/>
              </p:ext>
            </p:extLst>
          </p:nvPr>
        </p:nvGraphicFramePr>
        <p:xfrm>
          <a:off x="1667508" y="4986325"/>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IPv6 Header</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IPv6 Data</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5" name="表格 74"/>
          <p:cNvGraphicFramePr>
            <a:graphicFrameLocks noGrp="1"/>
          </p:cNvGraphicFramePr>
          <p:nvPr>
            <p:extLst>
              <p:ext uri="{D42A27DB-BD31-4B8C-83A1-F6EECF244321}">
                <p14:modId xmlns:p14="http://schemas.microsoft.com/office/powerpoint/2010/main" val="623814311"/>
              </p:ext>
            </p:extLst>
          </p:nvPr>
        </p:nvGraphicFramePr>
        <p:xfrm>
          <a:off x="6996100" y="4986325"/>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IPv6 Data</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6" name="表格 75"/>
          <p:cNvGraphicFramePr>
            <a:graphicFrameLocks noGrp="1"/>
          </p:cNvGraphicFramePr>
          <p:nvPr>
            <p:extLst>
              <p:ext uri="{D42A27DB-BD31-4B8C-83A1-F6EECF244321}">
                <p14:modId xmlns:p14="http://schemas.microsoft.com/office/powerpoint/2010/main" val="2940321155"/>
              </p:ext>
            </p:extLst>
          </p:nvPr>
        </p:nvGraphicFramePr>
        <p:xfrm>
          <a:off x="3323692" y="5418373"/>
          <a:ext cx="4392489" cy="288032"/>
        </p:xfrm>
        <a:graphic>
          <a:graphicData uri="http://schemas.openxmlformats.org/drawingml/2006/table">
            <a:tbl>
              <a:tblPr firstRow="1" bandRow="1">
                <a:tableStyleId>{5C22544A-7EE6-4342-B048-85BDC9FD1C3A}</a:tableStyleId>
              </a:tblPr>
              <a:tblGrid>
                <a:gridCol w="1152129">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tblGrid>
              <a:tr h="288032">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IPv4 Header</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GRE Header</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IPv6 Header</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mn-cs"/>
                        </a:rPr>
                        <a:t>IPv6 Data</a:t>
                      </a:r>
                      <a:endParaRPr lang="zh-CN" altLang="en-US" sz="1200" b="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pic>
        <p:nvPicPr>
          <p:cNvPr id="25" name="图片 24" descr="网络云4.png">
            <a:extLst>
              <a:ext uri="{FF2B5EF4-FFF2-40B4-BE49-F238E27FC236}">
                <a16:creationId xmlns:a16="http://schemas.microsoft.com/office/drawing/2014/main" id="{BF375C73-DC9B-424C-A06D-5E09C1E2959D}"/>
              </a:ext>
            </a:extLst>
          </p:cNvPr>
          <p:cNvPicPr>
            <a:picLocks noChangeAspect="1"/>
          </p:cNvPicPr>
          <p:nvPr/>
        </p:nvPicPr>
        <p:blipFill>
          <a:blip r:embed="rId3" cstate="print"/>
          <a:stretch>
            <a:fillRect/>
          </a:stretch>
        </p:blipFill>
        <p:spPr>
          <a:xfrm>
            <a:off x="2465862" y="3675948"/>
            <a:ext cx="1373927" cy="826461"/>
          </a:xfrm>
          <a:prstGeom prst="rect">
            <a:avLst/>
          </a:prstGeom>
        </p:spPr>
      </p:pic>
      <p:pic>
        <p:nvPicPr>
          <p:cNvPr id="26" name="图片 25" descr="网络云4.png">
            <a:extLst>
              <a:ext uri="{FF2B5EF4-FFF2-40B4-BE49-F238E27FC236}">
                <a16:creationId xmlns:a16="http://schemas.microsoft.com/office/drawing/2014/main" id="{FB303C7E-043D-43BA-BDD9-FE5770CBF228}"/>
              </a:ext>
            </a:extLst>
          </p:cNvPr>
          <p:cNvPicPr>
            <a:picLocks noChangeAspect="1"/>
          </p:cNvPicPr>
          <p:nvPr/>
        </p:nvPicPr>
        <p:blipFill>
          <a:blip r:embed="rId3" cstate="print"/>
          <a:stretch>
            <a:fillRect/>
          </a:stretch>
        </p:blipFill>
        <p:spPr>
          <a:xfrm>
            <a:off x="6847015" y="3675948"/>
            <a:ext cx="1373927" cy="826461"/>
          </a:xfrm>
          <a:prstGeom prst="rect">
            <a:avLst/>
          </a:prstGeom>
        </p:spPr>
      </p:pic>
      <p:pic>
        <p:nvPicPr>
          <p:cNvPr id="27" name="图片 26" descr="网络云4.png">
            <a:extLst>
              <a:ext uri="{FF2B5EF4-FFF2-40B4-BE49-F238E27FC236}">
                <a16:creationId xmlns:a16="http://schemas.microsoft.com/office/drawing/2014/main" id="{1145473D-89EE-4A49-B95A-89DA9D68BEE3}"/>
              </a:ext>
            </a:extLst>
          </p:cNvPr>
          <p:cNvPicPr>
            <a:picLocks noChangeAspect="1"/>
          </p:cNvPicPr>
          <p:nvPr/>
        </p:nvPicPr>
        <p:blipFill>
          <a:blip r:embed="rId3" cstate="print"/>
          <a:stretch>
            <a:fillRect/>
          </a:stretch>
        </p:blipFill>
        <p:spPr>
          <a:xfrm>
            <a:off x="4427160" y="3533554"/>
            <a:ext cx="1840744" cy="1107267"/>
          </a:xfrm>
          <a:prstGeom prst="rect">
            <a:avLst/>
          </a:prstGeom>
        </p:spPr>
      </p:pic>
      <p:sp>
        <p:nvSpPr>
          <p:cNvPr id="28" name="Text Box 9">
            <a:extLst>
              <a:ext uri="{FF2B5EF4-FFF2-40B4-BE49-F238E27FC236}">
                <a16:creationId xmlns:a16="http://schemas.microsoft.com/office/drawing/2014/main" id="{F20BD79B-2F49-4DB3-92A4-A237C4439C79}"/>
              </a:ext>
            </a:extLst>
          </p:cNvPr>
          <p:cNvSpPr txBox="1">
            <a:spLocks noChangeArrowheads="1"/>
          </p:cNvSpPr>
          <p:nvPr/>
        </p:nvSpPr>
        <p:spPr bwMode="auto">
          <a:xfrm>
            <a:off x="4944629" y="3654684"/>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29" name="Text Box 11">
            <a:extLst>
              <a:ext uri="{FF2B5EF4-FFF2-40B4-BE49-F238E27FC236}">
                <a16:creationId xmlns:a16="http://schemas.microsoft.com/office/drawing/2014/main" id="{0ABD759D-1585-4360-A5AA-E0962C37A2D9}"/>
              </a:ext>
            </a:extLst>
          </p:cNvPr>
          <p:cNvSpPr txBox="1">
            <a:spLocks noChangeArrowheads="1"/>
          </p:cNvSpPr>
          <p:nvPr/>
        </p:nvSpPr>
        <p:spPr bwMode="auto">
          <a:xfrm>
            <a:off x="7197591" y="3919901"/>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IPv6</a:t>
            </a:r>
          </a:p>
        </p:txBody>
      </p:sp>
      <p:sp>
        <p:nvSpPr>
          <p:cNvPr id="30" name="Text Box 12">
            <a:extLst>
              <a:ext uri="{FF2B5EF4-FFF2-40B4-BE49-F238E27FC236}">
                <a16:creationId xmlns:a16="http://schemas.microsoft.com/office/drawing/2014/main" id="{EA4630DB-51A1-4077-A98C-34393C6803D5}"/>
              </a:ext>
            </a:extLst>
          </p:cNvPr>
          <p:cNvSpPr txBox="1">
            <a:spLocks noChangeArrowheads="1"/>
          </p:cNvSpPr>
          <p:nvPr/>
        </p:nvSpPr>
        <p:spPr bwMode="auto">
          <a:xfrm>
            <a:off x="2790538" y="3919901"/>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IPv6</a:t>
            </a:r>
          </a:p>
        </p:txBody>
      </p:sp>
      <p:sp>
        <p:nvSpPr>
          <p:cNvPr id="31" name="Rectangle 10">
            <a:extLst>
              <a:ext uri="{FF2B5EF4-FFF2-40B4-BE49-F238E27FC236}">
                <a16:creationId xmlns:a16="http://schemas.microsoft.com/office/drawing/2014/main" id="{351E8ED4-2724-4402-B6E6-7A34D6EFEA13}"/>
              </a:ext>
            </a:extLst>
          </p:cNvPr>
          <p:cNvSpPr>
            <a:spLocks noChangeArrowheads="1"/>
          </p:cNvSpPr>
          <p:nvPr/>
        </p:nvSpPr>
        <p:spPr bwMode="auto">
          <a:xfrm>
            <a:off x="3594227" y="4253067"/>
            <a:ext cx="1086755"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R1</a:t>
            </a:r>
          </a:p>
          <a:p>
            <a:pPr algn="ctr" defTabSz="788988" eaLnBrk="0" fontAlgn="base" hangingPunct="0"/>
            <a:r>
              <a:rPr lang="zh-CN" altLang="en-US" sz="1200" dirty="0">
                <a:latin typeface="微软雅黑" panose="020B0503020204020204" pitchFamily="34" charset="-122"/>
                <a:ea typeface="微软雅黑" panose="020B0503020204020204" pitchFamily="34" charset="-122"/>
              </a:rPr>
              <a:t>双栈路由器</a:t>
            </a:r>
            <a:endParaRPr lang="en-US" altLang="zh-CN" sz="1200" dirty="0">
              <a:latin typeface="微软雅黑" panose="020B0503020204020204" pitchFamily="34" charset="-122"/>
              <a:ea typeface="微软雅黑" panose="020B0503020204020204" pitchFamily="34" charset="-122"/>
            </a:endParaRPr>
          </a:p>
        </p:txBody>
      </p:sp>
      <p:sp>
        <p:nvSpPr>
          <p:cNvPr id="32" name="Rectangle 10">
            <a:extLst>
              <a:ext uri="{FF2B5EF4-FFF2-40B4-BE49-F238E27FC236}">
                <a16:creationId xmlns:a16="http://schemas.microsoft.com/office/drawing/2014/main" id="{34FB1A13-6576-4034-B920-49809CA6FA62}"/>
              </a:ext>
            </a:extLst>
          </p:cNvPr>
          <p:cNvSpPr>
            <a:spLocks noChangeArrowheads="1"/>
          </p:cNvSpPr>
          <p:nvPr/>
        </p:nvSpPr>
        <p:spPr bwMode="auto">
          <a:xfrm>
            <a:off x="5884220" y="4253067"/>
            <a:ext cx="1230771"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R2</a:t>
            </a:r>
          </a:p>
          <a:p>
            <a:pPr algn="ctr" defTabSz="788988" eaLnBrk="0" fontAlgn="base" hangingPunct="0"/>
            <a:r>
              <a:rPr lang="zh-CN" altLang="en-US" sz="1200" dirty="0">
                <a:latin typeface="微软雅黑" panose="020B0503020204020204" pitchFamily="34" charset="-122"/>
                <a:ea typeface="微软雅黑" panose="020B0503020204020204" pitchFamily="34" charset="-122"/>
              </a:rPr>
              <a:t>双栈路由器</a:t>
            </a:r>
            <a:endParaRPr lang="en-US" altLang="zh-CN" sz="120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D16BC449-FF06-421F-A692-D0D3342950F8}"/>
              </a:ext>
            </a:extLst>
          </p:cNvPr>
          <p:cNvSpPr/>
          <p:nvPr/>
        </p:nvSpPr>
        <p:spPr bwMode="auto">
          <a:xfrm>
            <a:off x="1554446" y="4253067"/>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200" dirty="0">
                <a:latin typeface="微软雅黑" panose="020B0503020204020204" pitchFamily="34" charset="-122"/>
                <a:ea typeface="微软雅黑" panose="020B0503020204020204" pitchFamily="34" charset="-122"/>
              </a:rPr>
              <a:t>PC1</a:t>
            </a:r>
          </a:p>
          <a:p>
            <a:pPr algn="ctr" fontAlgn="base">
              <a:buClr>
                <a:srgbClr val="CC9900"/>
              </a:buClr>
            </a:pPr>
            <a:r>
              <a:rPr lang="en-US" altLang="zh-CN" sz="1200" dirty="0">
                <a:latin typeface="微软雅黑" panose="020B0503020204020204" pitchFamily="34" charset="-122"/>
                <a:ea typeface="微软雅黑" panose="020B0503020204020204" pitchFamily="34" charset="-122"/>
              </a:rPr>
              <a:t>IPv6</a:t>
            </a:r>
            <a:r>
              <a:rPr lang="zh-CN" altLang="en-US" sz="1200" dirty="0">
                <a:latin typeface="微软雅黑" panose="020B0503020204020204" pitchFamily="34" charset="-122"/>
                <a:ea typeface="微软雅黑" panose="020B0503020204020204" pitchFamily="34" charset="-122"/>
              </a:rPr>
              <a:t>主机</a:t>
            </a:r>
            <a:endParaRPr lang="en-US" altLang="zh-CN" sz="1200"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CA3AC442-0161-4767-9812-272D36B0EC66}"/>
              </a:ext>
            </a:extLst>
          </p:cNvPr>
          <p:cNvSpPr/>
          <p:nvPr/>
        </p:nvSpPr>
        <p:spPr bwMode="auto">
          <a:xfrm>
            <a:off x="7901249" y="4253067"/>
            <a:ext cx="1224136" cy="21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200" dirty="0">
                <a:latin typeface="微软雅黑" panose="020B0503020204020204" pitchFamily="34" charset="-122"/>
                <a:ea typeface="微软雅黑" panose="020B0503020204020204" pitchFamily="34" charset="-122"/>
              </a:rPr>
              <a:t>PC2</a:t>
            </a:r>
          </a:p>
          <a:p>
            <a:pPr algn="ctr" fontAlgn="base">
              <a:buClr>
                <a:srgbClr val="CC9900"/>
              </a:buClr>
            </a:pPr>
            <a:r>
              <a:rPr lang="en-US" altLang="zh-CN" sz="1200" dirty="0">
                <a:latin typeface="微软雅黑" panose="020B0503020204020204" pitchFamily="34" charset="-122"/>
                <a:ea typeface="微软雅黑" panose="020B0503020204020204" pitchFamily="34" charset="-122"/>
              </a:rPr>
              <a:t>IPv6</a:t>
            </a:r>
            <a:r>
              <a:rPr lang="zh-CN" altLang="en-US" sz="1200" dirty="0">
                <a:latin typeface="微软雅黑" panose="020B0503020204020204" pitchFamily="34" charset="-122"/>
                <a:ea typeface="微软雅黑" panose="020B0503020204020204" pitchFamily="34" charset="-122"/>
              </a:rPr>
              <a:t>主机</a:t>
            </a:r>
            <a:endParaRPr lang="en-US" altLang="zh-CN" sz="1200" dirty="0">
              <a:latin typeface="微软雅黑" panose="020B0503020204020204" pitchFamily="34" charset="-122"/>
              <a:ea typeface="微软雅黑" panose="020B0503020204020204" pitchFamily="34" charset="-122"/>
            </a:endParaRPr>
          </a:p>
        </p:txBody>
      </p:sp>
      <p:cxnSp>
        <p:nvCxnSpPr>
          <p:cNvPr id="35" name="直接箭头连接符 34">
            <a:extLst>
              <a:ext uri="{FF2B5EF4-FFF2-40B4-BE49-F238E27FC236}">
                <a16:creationId xmlns:a16="http://schemas.microsoft.com/office/drawing/2014/main" id="{82173F3A-EC3A-42E3-BE82-76E683417604}"/>
              </a:ext>
            </a:extLst>
          </p:cNvPr>
          <p:cNvCxnSpPr>
            <a:cxnSpLocks/>
          </p:cNvCxnSpPr>
          <p:nvPr/>
        </p:nvCxnSpPr>
        <p:spPr bwMode="auto">
          <a:xfrm flipV="1">
            <a:off x="5310818" y="4283980"/>
            <a:ext cx="0" cy="990377"/>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pic>
        <p:nvPicPr>
          <p:cNvPr id="36" name="Picture 12" descr="E:\2016.01\1.12 扁平化图标\蓝色\AR-蓝色最新-40.png">
            <a:extLst>
              <a:ext uri="{FF2B5EF4-FFF2-40B4-BE49-F238E27FC236}">
                <a16:creationId xmlns:a16="http://schemas.microsoft.com/office/drawing/2014/main" id="{1A3CFC08-C47F-4908-92CF-891493684A52}"/>
              </a:ext>
            </a:extLst>
          </p:cNvPr>
          <p:cNvPicPr>
            <a:picLocks noChangeAspect="1" noChangeArrowheads="1"/>
          </p:cNvPicPr>
          <p:nvPr/>
        </p:nvPicPr>
        <p:blipFill>
          <a:blip r:embed="rId4" cstate="print"/>
          <a:srcRect/>
          <a:stretch>
            <a:fillRect/>
          </a:stretch>
        </p:blipFill>
        <p:spPr bwMode="auto">
          <a:xfrm>
            <a:off x="3919096" y="3913778"/>
            <a:ext cx="428757" cy="350801"/>
          </a:xfrm>
          <a:prstGeom prst="rect">
            <a:avLst/>
          </a:prstGeom>
          <a:noFill/>
        </p:spPr>
      </p:pic>
      <p:pic>
        <p:nvPicPr>
          <p:cNvPr id="37" name="图片 36" descr="PC.png">
            <a:extLst>
              <a:ext uri="{FF2B5EF4-FFF2-40B4-BE49-F238E27FC236}">
                <a16:creationId xmlns:a16="http://schemas.microsoft.com/office/drawing/2014/main" id="{13746CD9-D881-44E6-9A69-EFE14E266D11}"/>
              </a:ext>
            </a:extLst>
          </p:cNvPr>
          <p:cNvPicPr>
            <a:picLocks noChangeAspect="1"/>
          </p:cNvPicPr>
          <p:nvPr/>
        </p:nvPicPr>
        <p:blipFill>
          <a:blip r:embed="rId5" cstate="print"/>
          <a:stretch>
            <a:fillRect/>
          </a:stretch>
        </p:blipFill>
        <p:spPr>
          <a:xfrm>
            <a:off x="8284931" y="3913778"/>
            <a:ext cx="456773" cy="350801"/>
          </a:xfrm>
          <a:prstGeom prst="rect">
            <a:avLst/>
          </a:prstGeom>
        </p:spPr>
      </p:pic>
      <p:pic>
        <p:nvPicPr>
          <p:cNvPr id="38" name="Picture 12" descr="E:\2016.01\1.12 扁平化图标\蓝色\AR-蓝色最新-40.png">
            <a:extLst>
              <a:ext uri="{FF2B5EF4-FFF2-40B4-BE49-F238E27FC236}">
                <a16:creationId xmlns:a16="http://schemas.microsoft.com/office/drawing/2014/main" id="{422C86A0-9467-42E9-B395-60DF79127A4E}"/>
              </a:ext>
            </a:extLst>
          </p:cNvPr>
          <p:cNvPicPr>
            <a:picLocks noChangeAspect="1" noChangeArrowheads="1"/>
          </p:cNvPicPr>
          <p:nvPr/>
        </p:nvPicPr>
        <p:blipFill>
          <a:blip r:embed="rId4" cstate="print"/>
          <a:srcRect/>
          <a:stretch>
            <a:fillRect/>
          </a:stretch>
        </p:blipFill>
        <p:spPr bwMode="auto">
          <a:xfrm>
            <a:off x="6285228" y="3913778"/>
            <a:ext cx="428757" cy="350801"/>
          </a:xfrm>
          <a:prstGeom prst="rect">
            <a:avLst/>
          </a:prstGeom>
          <a:noFill/>
        </p:spPr>
      </p:pic>
      <p:pic>
        <p:nvPicPr>
          <p:cNvPr id="39" name="图片 38" descr="无线网桥-蓝.png">
            <a:extLst>
              <a:ext uri="{FF2B5EF4-FFF2-40B4-BE49-F238E27FC236}">
                <a16:creationId xmlns:a16="http://schemas.microsoft.com/office/drawing/2014/main" id="{EBC3D46F-8FCA-479E-AE17-B7E4861A6351}"/>
              </a:ext>
            </a:extLst>
          </p:cNvPr>
          <p:cNvPicPr>
            <a:picLocks noChangeAspect="1"/>
          </p:cNvPicPr>
          <p:nvPr/>
        </p:nvPicPr>
        <p:blipFill>
          <a:blip r:embed="rId6" cstate="print"/>
          <a:stretch>
            <a:fillRect/>
          </a:stretch>
        </p:blipFill>
        <p:spPr>
          <a:xfrm>
            <a:off x="4376639" y="3922051"/>
            <a:ext cx="1859306" cy="334255"/>
          </a:xfrm>
          <a:prstGeom prst="rect">
            <a:avLst/>
          </a:prstGeom>
        </p:spPr>
      </p:pic>
      <p:pic>
        <p:nvPicPr>
          <p:cNvPr id="40" name="图片 39" descr="PC.png">
            <a:extLst>
              <a:ext uri="{FF2B5EF4-FFF2-40B4-BE49-F238E27FC236}">
                <a16:creationId xmlns:a16="http://schemas.microsoft.com/office/drawing/2014/main" id="{DC9F688A-A563-4A9B-9E60-68B745579474}"/>
              </a:ext>
            </a:extLst>
          </p:cNvPr>
          <p:cNvPicPr>
            <a:picLocks noChangeAspect="1"/>
          </p:cNvPicPr>
          <p:nvPr/>
        </p:nvPicPr>
        <p:blipFill>
          <a:blip r:embed="rId5" cstate="print"/>
          <a:stretch>
            <a:fillRect/>
          </a:stretch>
        </p:blipFill>
        <p:spPr>
          <a:xfrm>
            <a:off x="1932621" y="3913778"/>
            <a:ext cx="456773" cy="350801"/>
          </a:xfrm>
          <a:prstGeom prst="rect">
            <a:avLst/>
          </a:prstGeom>
        </p:spPr>
      </p:pic>
      <p:sp>
        <p:nvSpPr>
          <p:cNvPr id="41" name="Rectangle 10">
            <a:extLst>
              <a:ext uri="{FF2B5EF4-FFF2-40B4-BE49-F238E27FC236}">
                <a16:creationId xmlns:a16="http://schemas.microsoft.com/office/drawing/2014/main" id="{A4DAAAD5-0C0E-424F-AAD6-2F9180CE87D4}"/>
              </a:ext>
            </a:extLst>
          </p:cNvPr>
          <p:cNvSpPr>
            <a:spLocks noChangeArrowheads="1"/>
          </p:cNvSpPr>
          <p:nvPr/>
        </p:nvSpPr>
        <p:spPr bwMode="auto">
          <a:xfrm>
            <a:off x="4446722" y="3951776"/>
            <a:ext cx="1728192"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IPv6 over IPv4</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网络云4.png">
            <a:extLst>
              <a:ext uri="{FF2B5EF4-FFF2-40B4-BE49-F238E27FC236}">
                <a16:creationId xmlns:a16="http://schemas.microsoft.com/office/drawing/2014/main" id="{5BCF435F-B4A1-408D-90CD-8DB280F272BA}"/>
              </a:ext>
            </a:extLst>
          </p:cNvPr>
          <p:cNvPicPr>
            <a:picLocks noChangeAspect="1"/>
          </p:cNvPicPr>
          <p:nvPr/>
        </p:nvPicPr>
        <p:blipFill>
          <a:blip r:embed="rId3" cstate="print"/>
          <a:stretch>
            <a:fillRect/>
          </a:stretch>
        </p:blipFill>
        <p:spPr>
          <a:xfrm>
            <a:off x="4236458" y="4689140"/>
            <a:ext cx="1812457" cy="1090251"/>
          </a:xfrm>
          <a:prstGeom prst="rect">
            <a:avLst/>
          </a:prstGeom>
        </p:spPr>
      </p:pic>
      <p:pic>
        <p:nvPicPr>
          <p:cNvPr id="60" name="图片 59" descr="网络云4.png">
            <a:extLst>
              <a:ext uri="{FF2B5EF4-FFF2-40B4-BE49-F238E27FC236}">
                <a16:creationId xmlns:a16="http://schemas.microsoft.com/office/drawing/2014/main" id="{D731D1E5-F61E-4F59-BEBB-ACADA1706268}"/>
              </a:ext>
            </a:extLst>
          </p:cNvPr>
          <p:cNvPicPr>
            <a:picLocks noChangeAspect="1"/>
          </p:cNvPicPr>
          <p:nvPr/>
        </p:nvPicPr>
        <p:blipFill>
          <a:blip r:embed="rId3" cstate="print"/>
          <a:stretch>
            <a:fillRect/>
          </a:stretch>
        </p:blipFill>
        <p:spPr>
          <a:xfrm>
            <a:off x="2124574" y="4792621"/>
            <a:ext cx="1468397" cy="883288"/>
          </a:xfrm>
          <a:prstGeom prst="rect">
            <a:avLst/>
          </a:prstGeom>
        </p:spPr>
      </p:pic>
      <p:pic>
        <p:nvPicPr>
          <p:cNvPr id="59" name="图片 58" descr="网络云4.png">
            <a:extLst>
              <a:ext uri="{FF2B5EF4-FFF2-40B4-BE49-F238E27FC236}">
                <a16:creationId xmlns:a16="http://schemas.microsoft.com/office/drawing/2014/main" id="{96CC3F0F-C2F9-47A5-9017-D7FD95A08CAD}"/>
              </a:ext>
            </a:extLst>
          </p:cNvPr>
          <p:cNvPicPr>
            <a:picLocks noChangeAspect="1"/>
          </p:cNvPicPr>
          <p:nvPr/>
        </p:nvPicPr>
        <p:blipFill>
          <a:blip r:embed="rId3" cstate="print"/>
          <a:stretch>
            <a:fillRect/>
          </a:stretch>
        </p:blipFill>
        <p:spPr>
          <a:xfrm>
            <a:off x="6683534" y="4792621"/>
            <a:ext cx="1468397" cy="883288"/>
          </a:xfrm>
          <a:prstGeom prst="rect">
            <a:avLst/>
          </a:prstGeom>
        </p:spPr>
      </p:pic>
      <p:sp>
        <p:nvSpPr>
          <p:cNvPr id="4" name="标题 1"/>
          <p:cNvSpPr>
            <a:spLocks noGrp="1"/>
          </p:cNvSpPr>
          <p:nvPr>
            <p:ph type="title"/>
          </p:nvPr>
        </p:nvSpPr>
        <p:spPr/>
        <p:txBody>
          <a:bodyPr/>
          <a:lstStyle/>
          <a:p>
            <a:pPr lvl="1"/>
            <a:r>
              <a:rPr lang="en-US" altLang="zh-CN"/>
              <a:t>6to4</a:t>
            </a:r>
            <a:r>
              <a:rPr lang="zh-CN" altLang="en-US"/>
              <a:t>隧道</a:t>
            </a:r>
            <a:r>
              <a:rPr lang="en-US" altLang="zh-CN"/>
              <a:t> (1)</a:t>
            </a:r>
            <a:endParaRPr lang="zh-CN" altLang="en-US" dirty="0"/>
          </a:p>
        </p:txBody>
      </p:sp>
      <p:sp>
        <p:nvSpPr>
          <p:cNvPr id="2" name="文本占位符 1">
            <a:extLst>
              <a:ext uri="{FF2B5EF4-FFF2-40B4-BE49-F238E27FC236}">
                <a16:creationId xmlns:a16="http://schemas.microsoft.com/office/drawing/2014/main" id="{022B4DEE-5980-4D4D-A88A-BC7E3C92F5FB}"/>
              </a:ext>
            </a:extLst>
          </p:cNvPr>
          <p:cNvSpPr>
            <a:spLocks noGrp="1"/>
          </p:cNvSpPr>
          <p:nvPr>
            <p:ph type="body" sz="quarter" idx="10"/>
          </p:nvPr>
        </p:nvSpPr>
        <p:spPr/>
        <p:txBody>
          <a:bodyPr/>
          <a:lstStyle/>
          <a:p>
            <a:pPr lvl="0"/>
            <a:r>
              <a:rPr lang="en-US" altLang="zh-CN" dirty="0"/>
              <a:t>6to4</a:t>
            </a:r>
            <a:r>
              <a:rPr lang="zh-CN" altLang="en-US" dirty="0"/>
              <a:t>隧道</a:t>
            </a:r>
            <a:endParaRPr lang="en-US" altLang="zh-CN" dirty="0"/>
          </a:p>
          <a:p>
            <a:pPr lvl="1"/>
            <a:r>
              <a:rPr lang="en-US" altLang="zh-CN" dirty="0"/>
              <a:t>6over4</a:t>
            </a:r>
            <a:r>
              <a:rPr lang="zh-CN" altLang="en-US" dirty="0"/>
              <a:t>自动隧道的一种。</a:t>
            </a:r>
            <a:endParaRPr lang="en-US" altLang="zh-CN" dirty="0"/>
          </a:p>
          <a:p>
            <a:pPr lvl="1"/>
            <a:r>
              <a:rPr lang="zh-CN" altLang="en-US" dirty="0"/>
              <a:t>支持</a:t>
            </a:r>
            <a:r>
              <a:rPr lang="en-US" altLang="zh-CN" dirty="0"/>
              <a:t>Router</a:t>
            </a:r>
            <a:r>
              <a:rPr lang="zh-CN" altLang="en-US" dirty="0"/>
              <a:t>到</a:t>
            </a:r>
            <a:r>
              <a:rPr lang="en-US" altLang="zh-CN" dirty="0"/>
              <a:t>Router</a:t>
            </a:r>
            <a:r>
              <a:rPr lang="zh-CN" altLang="en-US" dirty="0"/>
              <a:t>、</a:t>
            </a:r>
            <a:r>
              <a:rPr lang="en-US" altLang="zh-CN" dirty="0"/>
              <a:t>Host</a:t>
            </a:r>
            <a:r>
              <a:rPr lang="zh-CN" altLang="en-US" dirty="0"/>
              <a:t>到</a:t>
            </a:r>
            <a:r>
              <a:rPr lang="en-US" altLang="zh-CN" dirty="0"/>
              <a:t>Router</a:t>
            </a:r>
            <a:r>
              <a:rPr lang="zh-CN" altLang="en-US" dirty="0"/>
              <a:t>、</a:t>
            </a:r>
            <a:r>
              <a:rPr lang="en-US" altLang="zh-CN" dirty="0"/>
              <a:t>Router</a:t>
            </a:r>
            <a:r>
              <a:rPr lang="zh-CN" altLang="en-US" dirty="0"/>
              <a:t>到</a:t>
            </a:r>
            <a:r>
              <a:rPr lang="en-US" altLang="zh-CN" dirty="0"/>
              <a:t>Host</a:t>
            </a:r>
            <a:r>
              <a:rPr lang="zh-CN" altLang="en-US" dirty="0"/>
              <a:t>、 </a:t>
            </a:r>
            <a:r>
              <a:rPr lang="en-US" altLang="zh-CN" dirty="0"/>
              <a:t>Host</a:t>
            </a:r>
            <a:r>
              <a:rPr lang="zh-CN" altLang="en-US" dirty="0"/>
              <a:t>到</a:t>
            </a:r>
            <a:r>
              <a:rPr lang="en-US" altLang="zh-CN" dirty="0"/>
              <a:t>Host</a:t>
            </a:r>
            <a:r>
              <a:rPr lang="zh-CN" altLang="en-US" dirty="0"/>
              <a:t>。</a:t>
            </a:r>
            <a:endParaRPr lang="en-US" altLang="zh-CN" dirty="0"/>
          </a:p>
          <a:p>
            <a:pPr lvl="1"/>
            <a:r>
              <a:rPr lang="zh-CN" altLang="en-US" dirty="0"/>
              <a:t>采用</a:t>
            </a:r>
            <a:r>
              <a:rPr lang="en-US" altLang="zh-CN" dirty="0"/>
              <a:t>6to4</a:t>
            </a:r>
            <a:r>
              <a:rPr lang="zh-CN" altLang="en-US" dirty="0"/>
              <a:t>专用地址，即</a:t>
            </a:r>
            <a:r>
              <a:rPr lang="en-US" altLang="zh-CN" dirty="0"/>
              <a:t>2002:IPv4::/48</a:t>
            </a:r>
            <a:r>
              <a:rPr lang="zh-CN" altLang="en-US" dirty="0"/>
              <a:t>。</a:t>
            </a:r>
            <a:endParaRPr lang="en-US" altLang="zh-CN" dirty="0"/>
          </a:p>
          <a:p>
            <a:pPr lvl="1"/>
            <a:endParaRPr lang="en-US" altLang="zh-CN" dirty="0"/>
          </a:p>
          <a:p>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810281133"/>
              </p:ext>
            </p:extLst>
          </p:nvPr>
        </p:nvGraphicFramePr>
        <p:xfrm>
          <a:off x="2484276" y="3356992"/>
          <a:ext cx="6096000" cy="37084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847528">
                  <a:extLst>
                    <a:ext uri="{9D8B030D-6E8A-4147-A177-3AD203B41FA5}">
                      <a16:colId xmlns:a16="http://schemas.microsoft.com/office/drawing/2014/main" val="20004"/>
                    </a:ext>
                  </a:extLst>
                </a:gridCol>
              </a:tblGrid>
              <a:tr h="370840">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FP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TLA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IPv4</a:t>
                      </a:r>
                      <a:r>
                        <a:rPr lang="en-US" altLang="zh-CN" sz="1200" b="0" baseline="0" dirty="0">
                          <a:solidFill>
                            <a:schemeClr val="tx1"/>
                          </a:solidFill>
                          <a:latin typeface="微软雅黑" panose="020B0503020204020204" pitchFamily="34" charset="-122"/>
                          <a:ea typeface="微软雅黑" panose="020B0503020204020204" pitchFamily="34" charset="-122"/>
                        </a:rPr>
                        <a:t> address</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SLA ID</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Interface</a:t>
                      </a:r>
                      <a:r>
                        <a:rPr lang="en-US" altLang="zh-CN" sz="1200" b="0" baseline="0" dirty="0">
                          <a:solidFill>
                            <a:schemeClr val="tx1"/>
                          </a:solidFill>
                          <a:latin typeface="微软雅黑" panose="020B0503020204020204" pitchFamily="34" charset="-122"/>
                          <a:ea typeface="微软雅黑" panose="020B0503020204020204" pitchFamily="34" charset="-122"/>
                        </a:rPr>
                        <a:t> ID</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3" name="矩形 12"/>
          <p:cNvSpPr/>
          <p:nvPr/>
        </p:nvSpPr>
        <p:spPr bwMode="auto">
          <a:xfrm>
            <a:off x="1163452" y="3356992"/>
            <a:ext cx="12241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zh-CN" altLang="en-US" sz="1400" b="1" dirty="0">
                <a:latin typeface="微软雅黑" panose="020B0503020204020204" pitchFamily="34" charset="-122"/>
                <a:ea typeface="微软雅黑" panose="020B0503020204020204" pitchFamily="34" charset="-122"/>
              </a:rPr>
              <a:t>地址格式</a:t>
            </a:r>
            <a:endParaRPr lang="en-US" altLang="zh-CN" sz="1400" b="1" dirty="0">
              <a:latin typeface="微软雅黑" panose="020B0503020204020204" pitchFamily="34" charset="-122"/>
              <a:ea typeface="微软雅黑" panose="020B0503020204020204" pitchFamily="34" charset="-122"/>
            </a:endParaRPr>
          </a:p>
        </p:txBody>
      </p:sp>
      <p:sp>
        <p:nvSpPr>
          <p:cNvPr id="28" name="Text Box 9"/>
          <p:cNvSpPr txBox="1">
            <a:spLocks noChangeArrowheads="1"/>
          </p:cNvSpPr>
          <p:nvPr/>
        </p:nvSpPr>
        <p:spPr bwMode="auto">
          <a:xfrm>
            <a:off x="4757703" y="4788507"/>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29" name="Text Box 11"/>
          <p:cNvSpPr txBox="1">
            <a:spLocks noChangeArrowheads="1"/>
          </p:cNvSpPr>
          <p:nvPr/>
        </p:nvSpPr>
        <p:spPr bwMode="auto">
          <a:xfrm>
            <a:off x="6999093" y="5064988"/>
            <a:ext cx="6566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6to4</a:t>
            </a:r>
          </a:p>
        </p:txBody>
      </p:sp>
      <p:sp>
        <p:nvSpPr>
          <p:cNvPr id="30" name="Text Box 12"/>
          <p:cNvSpPr txBox="1">
            <a:spLocks noChangeArrowheads="1"/>
          </p:cNvSpPr>
          <p:nvPr/>
        </p:nvSpPr>
        <p:spPr bwMode="auto">
          <a:xfrm>
            <a:off x="2592041" y="5064988"/>
            <a:ext cx="6566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6to4</a:t>
            </a:r>
          </a:p>
        </p:txBody>
      </p:sp>
      <p:sp>
        <p:nvSpPr>
          <p:cNvPr id="35" name="Rectangle 10"/>
          <p:cNvSpPr>
            <a:spLocks noChangeArrowheads="1"/>
          </p:cNvSpPr>
          <p:nvPr/>
        </p:nvSpPr>
        <p:spPr bwMode="auto">
          <a:xfrm>
            <a:off x="3395701" y="5417802"/>
            <a:ext cx="1086755"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Router</a:t>
            </a:r>
          </a:p>
        </p:txBody>
      </p:sp>
      <p:sp>
        <p:nvSpPr>
          <p:cNvPr id="37" name="Rectangle 10"/>
          <p:cNvSpPr>
            <a:spLocks noChangeArrowheads="1"/>
          </p:cNvSpPr>
          <p:nvPr/>
        </p:nvSpPr>
        <p:spPr bwMode="auto">
          <a:xfrm>
            <a:off x="5765330" y="5417802"/>
            <a:ext cx="1230771"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Router</a:t>
            </a:r>
          </a:p>
        </p:txBody>
      </p:sp>
      <p:grpSp>
        <p:nvGrpSpPr>
          <p:cNvPr id="3" name="组合 2">
            <a:extLst>
              <a:ext uri="{FF2B5EF4-FFF2-40B4-BE49-F238E27FC236}">
                <a16:creationId xmlns:a16="http://schemas.microsoft.com/office/drawing/2014/main" id="{B3ABD4A2-D5CB-4AB7-BD91-6FFA85649B55}"/>
              </a:ext>
            </a:extLst>
          </p:cNvPr>
          <p:cNvGrpSpPr/>
          <p:nvPr/>
        </p:nvGrpSpPr>
        <p:grpSpPr>
          <a:xfrm>
            <a:off x="4313227" y="5067138"/>
            <a:ext cx="1584000" cy="334255"/>
            <a:chOff x="5358173" y="5090844"/>
            <a:chExt cx="1891066" cy="334255"/>
          </a:xfrm>
        </p:grpSpPr>
        <p:pic>
          <p:nvPicPr>
            <p:cNvPr id="63" name="图片 62" descr="无线网桥-蓝.png">
              <a:extLst>
                <a:ext uri="{FF2B5EF4-FFF2-40B4-BE49-F238E27FC236}">
                  <a16:creationId xmlns:a16="http://schemas.microsoft.com/office/drawing/2014/main" id="{E52B7483-B909-4C96-BDD2-6C40F0156867}"/>
                </a:ext>
              </a:extLst>
            </p:cNvPr>
            <p:cNvPicPr>
              <a:picLocks noChangeAspect="1"/>
            </p:cNvPicPr>
            <p:nvPr/>
          </p:nvPicPr>
          <p:blipFill>
            <a:blip r:embed="rId4" cstate="print"/>
            <a:stretch>
              <a:fillRect/>
            </a:stretch>
          </p:blipFill>
          <p:spPr>
            <a:xfrm>
              <a:off x="5389933" y="5090844"/>
              <a:ext cx="1859306" cy="334255"/>
            </a:xfrm>
            <a:prstGeom prst="rect">
              <a:avLst/>
            </a:prstGeom>
          </p:spPr>
        </p:pic>
        <p:sp>
          <p:nvSpPr>
            <p:cNvPr id="43" name="Rectangle 10"/>
            <p:cNvSpPr>
              <a:spLocks noChangeArrowheads="1"/>
            </p:cNvSpPr>
            <p:nvPr/>
          </p:nvSpPr>
          <p:spPr bwMode="auto">
            <a:xfrm>
              <a:off x="5358173" y="5120569"/>
              <a:ext cx="1728192"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6to4 tunnel</a:t>
              </a:r>
              <a:endParaRPr lang="en-US" altLang="zh-CN" sz="1200" dirty="0">
                <a:latin typeface="微软雅黑" panose="020B0503020204020204" pitchFamily="34" charset="-122"/>
                <a:ea typeface="微软雅黑" panose="020B0503020204020204" pitchFamily="34" charset="-122"/>
              </a:endParaRPr>
            </a:p>
          </p:txBody>
        </p:sp>
      </p:grpSp>
      <p:graphicFrame>
        <p:nvGraphicFramePr>
          <p:cNvPr id="44" name="表格 43"/>
          <p:cNvGraphicFramePr>
            <a:graphicFrameLocks noGrp="1"/>
          </p:cNvGraphicFramePr>
          <p:nvPr>
            <p:extLst>
              <p:ext uri="{D42A27DB-BD31-4B8C-83A1-F6EECF244321}">
                <p14:modId xmlns:p14="http://schemas.microsoft.com/office/powerpoint/2010/main" val="2337047657"/>
              </p:ext>
            </p:extLst>
          </p:nvPr>
        </p:nvGraphicFramePr>
        <p:xfrm>
          <a:off x="1595500" y="4509120"/>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2764641327"/>
              </p:ext>
            </p:extLst>
          </p:nvPr>
        </p:nvGraphicFramePr>
        <p:xfrm>
          <a:off x="3467708" y="6021288"/>
          <a:ext cx="3384376" cy="288032"/>
        </p:xfrm>
        <a:graphic>
          <a:graphicData uri="http://schemas.openxmlformats.org/drawingml/2006/table">
            <a:tbl>
              <a:tblPr firstRow="1" bandRow="1">
                <a:tableStyleId>{5C22544A-7EE6-4342-B048-85BDC9FD1C3A}</a:tableStyleId>
              </a:tblPr>
              <a:tblGrid>
                <a:gridCol w="1171515">
                  <a:extLst>
                    <a:ext uri="{9D8B030D-6E8A-4147-A177-3AD203B41FA5}">
                      <a16:colId xmlns:a16="http://schemas.microsoft.com/office/drawing/2014/main" val="20000"/>
                    </a:ext>
                  </a:extLst>
                </a:gridCol>
                <a:gridCol w="1171515">
                  <a:extLst>
                    <a:ext uri="{9D8B030D-6E8A-4147-A177-3AD203B41FA5}">
                      <a16:colId xmlns:a16="http://schemas.microsoft.com/office/drawing/2014/main" val="20001"/>
                    </a:ext>
                  </a:extLst>
                </a:gridCol>
                <a:gridCol w="1041346">
                  <a:extLst>
                    <a:ext uri="{9D8B030D-6E8A-4147-A177-3AD203B41FA5}">
                      <a16:colId xmlns:a16="http://schemas.microsoft.com/office/drawing/2014/main" val="20002"/>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IPv4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47" name="直接箭头连接符 46"/>
          <p:cNvCxnSpPr>
            <a:cxnSpLocks/>
          </p:cNvCxnSpPr>
          <p:nvPr/>
        </p:nvCxnSpPr>
        <p:spPr bwMode="auto">
          <a:xfrm flipV="1">
            <a:off x="5123892" y="5417802"/>
            <a:ext cx="0" cy="603486"/>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48" name="Rectangle 10"/>
          <p:cNvSpPr>
            <a:spLocks noChangeArrowheads="1"/>
          </p:cNvSpPr>
          <p:nvPr/>
        </p:nvSpPr>
        <p:spPr bwMode="auto">
          <a:xfrm>
            <a:off x="1588866" y="5805264"/>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2002:IPv4-Addr1::/48</a:t>
            </a:r>
          </a:p>
        </p:txBody>
      </p:sp>
      <p:graphicFrame>
        <p:nvGraphicFramePr>
          <p:cNvPr id="49" name="表格 48"/>
          <p:cNvGraphicFramePr>
            <a:graphicFrameLocks noGrp="1"/>
          </p:cNvGraphicFramePr>
          <p:nvPr>
            <p:extLst>
              <p:ext uri="{D42A27DB-BD31-4B8C-83A1-F6EECF244321}">
                <p14:modId xmlns:p14="http://schemas.microsoft.com/office/powerpoint/2010/main" val="1479368230"/>
              </p:ext>
            </p:extLst>
          </p:nvPr>
        </p:nvGraphicFramePr>
        <p:xfrm>
          <a:off x="6636060" y="4437112"/>
          <a:ext cx="2160240" cy="288032"/>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1" name="Rectangle 10"/>
          <p:cNvSpPr>
            <a:spLocks noChangeArrowheads="1"/>
          </p:cNvSpPr>
          <p:nvPr/>
        </p:nvSpPr>
        <p:spPr bwMode="auto">
          <a:xfrm>
            <a:off x="6773442" y="5733256"/>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2002:IPv4-Addr2::/48</a:t>
            </a:r>
          </a:p>
        </p:txBody>
      </p:sp>
      <p:cxnSp>
        <p:nvCxnSpPr>
          <p:cNvPr id="54" name="直接箭头连接符 53"/>
          <p:cNvCxnSpPr/>
          <p:nvPr/>
        </p:nvCxnSpPr>
        <p:spPr bwMode="auto">
          <a:xfrm>
            <a:off x="4259796" y="4365104"/>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55" name="直接箭头连接符 54"/>
          <p:cNvCxnSpPr/>
          <p:nvPr/>
        </p:nvCxnSpPr>
        <p:spPr bwMode="auto">
          <a:xfrm>
            <a:off x="6059996" y="4365104"/>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56" name="Rectangle 10"/>
          <p:cNvSpPr>
            <a:spLocks noChangeArrowheads="1"/>
          </p:cNvSpPr>
          <p:nvPr/>
        </p:nvSpPr>
        <p:spPr bwMode="auto">
          <a:xfrm>
            <a:off x="3179677" y="4077072"/>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IPv4-Addr1</a:t>
            </a:r>
          </a:p>
        </p:txBody>
      </p:sp>
      <p:sp>
        <p:nvSpPr>
          <p:cNvPr id="57" name="Rectangle 10"/>
          <p:cNvSpPr>
            <a:spLocks noChangeArrowheads="1"/>
          </p:cNvSpPr>
          <p:nvPr/>
        </p:nvSpPr>
        <p:spPr bwMode="auto">
          <a:xfrm>
            <a:off x="5123893" y="4090300"/>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IPv4-Addr2</a:t>
            </a:r>
          </a:p>
        </p:txBody>
      </p:sp>
      <p:pic>
        <p:nvPicPr>
          <p:cNvPr id="61" name="Picture 12" descr="E:\2016.01\1.12 扁平化图标\蓝色\AR-蓝色最新-40.png">
            <a:extLst>
              <a:ext uri="{FF2B5EF4-FFF2-40B4-BE49-F238E27FC236}">
                <a16:creationId xmlns:a16="http://schemas.microsoft.com/office/drawing/2014/main" id="{39770887-8A61-4DDD-A8E9-34D602E9CC18}"/>
              </a:ext>
            </a:extLst>
          </p:cNvPr>
          <p:cNvPicPr>
            <a:picLocks noChangeAspect="1" noChangeArrowheads="1"/>
          </p:cNvPicPr>
          <p:nvPr/>
        </p:nvPicPr>
        <p:blipFill>
          <a:blip r:embed="rId5" cstate="print"/>
          <a:srcRect/>
          <a:stretch>
            <a:fillRect/>
          </a:stretch>
        </p:blipFill>
        <p:spPr bwMode="auto">
          <a:xfrm>
            <a:off x="3712737" y="5058865"/>
            <a:ext cx="428757" cy="350801"/>
          </a:xfrm>
          <a:prstGeom prst="rect">
            <a:avLst/>
          </a:prstGeom>
          <a:noFill/>
        </p:spPr>
      </p:pic>
      <p:pic>
        <p:nvPicPr>
          <p:cNvPr id="62" name="Picture 12" descr="E:\2016.01\1.12 扁平化图标\蓝色\AR-蓝色最新-40.png">
            <a:extLst>
              <a:ext uri="{FF2B5EF4-FFF2-40B4-BE49-F238E27FC236}">
                <a16:creationId xmlns:a16="http://schemas.microsoft.com/office/drawing/2014/main" id="{0A7A5FA6-C39F-42A9-A803-E88DB178C4B0}"/>
              </a:ext>
            </a:extLst>
          </p:cNvPr>
          <p:cNvPicPr>
            <a:picLocks noChangeAspect="1" noChangeArrowheads="1"/>
          </p:cNvPicPr>
          <p:nvPr/>
        </p:nvPicPr>
        <p:blipFill>
          <a:blip r:embed="rId5" cstate="print"/>
          <a:srcRect/>
          <a:stretch>
            <a:fillRect/>
          </a:stretch>
        </p:blipFill>
        <p:spPr bwMode="auto">
          <a:xfrm>
            <a:off x="6157138" y="5058865"/>
            <a:ext cx="428757" cy="350801"/>
          </a:xfrm>
          <a:prstGeom prst="rect">
            <a:avLst/>
          </a:prstGeom>
          <a:noFill/>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descr="网络云4.png">
            <a:extLst>
              <a:ext uri="{FF2B5EF4-FFF2-40B4-BE49-F238E27FC236}">
                <a16:creationId xmlns:a16="http://schemas.microsoft.com/office/drawing/2014/main" id="{498B7F4D-05C2-48FE-935B-CCE09BE24177}"/>
              </a:ext>
            </a:extLst>
          </p:cNvPr>
          <p:cNvPicPr>
            <a:picLocks noChangeAspect="1"/>
          </p:cNvPicPr>
          <p:nvPr/>
        </p:nvPicPr>
        <p:blipFill>
          <a:blip r:embed="rId3" cstate="print"/>
          <a:stretch>
            <a:fillRect/>
          </a:stretch>
        </p:blipFill>
        <p:spPr>
          <a:xfrm>
            <a:off x="7098114" y="3716338"/>
            <a:ext cx="1578540" cy="949543"/>
          </a:xfrm>
          <a:prstGeom prst="rect">
            <a:avLst/>
          </a:prstGeom>
        </p:spPr>
      </p:pic>
      <p:pic>
        <p:nvPicPr>
          <p:cNvPr id="63" name="图片 62" descr="网络云4.png">
            <a:extLst>
              <a:ext uri="{FF2B5EF4-FFF2-40B4-BE49-F238E27FC236}">
                <a16:creationId xmlns:a16="http://schemas.microsoft.com/office/drawing/2014/main" id="{649CA09A-B305-4734-91DC-E3A2180E2FE3}"/>
              </a:ext>
            </a:extLst>
          </p:cNvPr>
          <p:cNvPicPr>
            <a:picLocks noChangeAspect="1"/>
          </p:cNvPicPr>
          <p:nvPr/>
        </p:nvPicPr>
        <p:blipFill>
          <a:blip r:embed="rId3" cstate="print"/>
          <a:stretch>
            <a:fillRect/>
          </a:stretch>
        </p:blipFill>
        <p:spPr>
          <a:xfrm>
            <a:off x="4624987" y="3667479"/>
            <a:ext cx="1638576" cy="985657"/>
          </a:xfrm>
          <a:prstGeom prst="rect">
            <a:avLst/>
          </a:prstGeom>
        </p:spPr>
      </p:pic>
      <p:pic>
        <p:nvPicPr>
          <p:cNvPr id="60" name="图片 59" descr="无线网桥-蓝.png">
            <a:extLst>
              <a:ext uri="{FF2B5EF4-FFF2-40B4-BE49-F238E27FC236}">
                <a16:creationId xmlns:a16="http://schemas.microsoft.com/office/drawing/2014/main" id="{5054B651-BE27-4A9A-B1FB-EA6232CB6B82}"/>
              </a:ext>
            </a:extLst>
          </p:cNvPr>
          <p:cNvPicPr>
            <a:picLocks noChangeAspect="1"/>
          </p:cNvPicPr>
          <p:nvPr/>
        </p:nvPicPr>
        <p:blipFill>
          <a:blip r:embed="rId4" cstate="print"/>
          <a:stretch>
            <a:fillRect/>
          </a:stretch>
        </p:blipFill>
        <p:spPr>
          <a:xfrm>
            <a:off x="4692508" y="4063754"/>
            <a:ext cx="1476000" cy="265346"/>
          </a:xfrm>
          <a:prstGeom prst="rect">
            <a:avLst/>
          </a:prstGeom>
        </p:spPr>
      </p:pic>
      <p:pic>
        <p:nvPicPr>
          <p:cNvPr id="62" name="图片 61" descr="网络云4.png">
            <a:extLst>
              <a:ext uri="{FF2B5EF4-FFF2-40B4-BE49-F238E27FC236}">
                <a16:creationId xmlns:a16="http://schemas.microsoft.com/office/drawing/2014/main" id="{088F0B34-0CAE-4C68-BC1B-C4266F980D91}"/>
              </a:ext>
            </a:extLst>
          </p:cNvPr>
          <p:cNvPicPr>
            <a:picLocks noChangeAspect="1"/>
          </p:cNvPicPr>
          <p:nvPr/>
        </p:nvPicPr>
        <p:blipFill>
          <a:blip r:embed="rId3" cstate="print"/>
          <a:stretch>
            <a:fillRect/>
          </a:stretch>
        </p:blipFill>
        <p:spPr>
          <a:xfrm>
            <a:off x="1637640" y="4772325"/>
            <a:ext cx="1578540" cy="949543"/>
          </a:xfrm>
          <a:prstGeom prst="rect">
            <a:avLst/>
          </a:prstGeom>
        </p:spPr>
      </p:pic>
      <p:pic>
        <p:nvPicPr>
          <p:cNvPr id="40" name="图片 39" descr="网络云4.png">
            <a:extLst>
              <a:ext uri="{FF2B5EF4-FFF2-40B4-BE49-F238E27FC236}">
                <a16:creationId xmlns:a16="http://schemas.microsoft.com/office/drawing/2014/main" id="{44CD73C2-2366-4838-9571-006C16E356FE}"/>
              </a:ext>
            </a:extLst>
          </p:cNvPr>
          <p:cNvPicPr>
            <a:picLocks noChangeAspect="1"/>
          </p:cNvPicPr>
          <p:nvPr/>
        </p:nvPicPr>
        <p:blipFill>
          <a:blip r:embed="rId3" cstate="print"/>
          <a:stretch>
            <a:fillRect/>
          </a:stretch>
        </p:blipFill>
        <p:spPr>
          <a:xfrm>
            <a:off x="1637640" y="2911505"/>
            <a:ext cx="1578540" cy="949543"/>
          </a:xfrm>
          <a:prstGeom prst="rect">
            <a:avLst/>
          </a:prstGeom>
        </p:spPr>
      </p:pic>
      <p:sp>
        <p:nvSpPr>
          <p:cNvPr id="4" name="标题 1"/>
          <p:cNvSpPr>
            <a:spLocks noGrp="1"/>
          </p:cNvSpPr>
          <p:nvPr>
            <p:ph type="title"/>
          </p:nvPr>
        </p:nvSpPr>
        <p:spPr/>
        <p:txBody>
          <a:bodyPr/>
          <a:lstStyle/>
          <a:p>
            <a:pPr lvl="1"/>
            <a:r>
              <a:rPr lang="en-US" altLang="zh-CN"/>
              <a:t>6to4</a:t>
            </a:r>
            <a:r>
              <a:rPr lang="zh-CN" altLang="en-US"/>
              <a:t>隧道</a:t>
            </a:r>
            <a:r>
              <a:rPr lang="en-US" altLang="zh-CN"/>
              <a:t> (2)</a:t>
            </a:r>
            <a:endParaRPr lang="zh-CN" altLang="en-US" dirty="0"/>
          </a:p>
        </p:txBody>
      </p:sp>
      <p:sp>
        <p:nvSpPr>
          <p:cNvPr id="2" name="文本占位符 1">
            <a:extLst>
              <a:ext uri="{FF2B5EF4-FFF2-40B4-BE49-F238E27FC236}">
                <a16:creationId xmlns:a16="http://schemas.microsoft.com/office/drawing/2014/main" id="{1F8ED766-D14A-4B4A-966A-D715FC2C5FA7}"/>
              </a:ext>
            </a:extLst>
          </p:cNvPr>
          <p:cNvSpPr>
            <a:spLocks noGrp="1"/>
          </p:cNvSpPr>
          <p:nvPr>
            <p:ph type="body" sz="quarter" idx="10"/>
          </p:nvPr>
        </p:nvSpPr>
        <p:spPr/>
        <p:txBody>
          <a:bodyPr/>
          <a:lstStyle/>
          <a:p>
            <a:pPr lvl="0"/>
            <a:r>
              <a:rPr lang="en-US" altLang="zh-CN" dirty="0"/>
              <a:t>6to4</a:t>
            </a:r>
            <a:r>
              <a:rPr lang="zh-CN" altLang="en-US" dirty="0"/>
              <a:t>隧道</a:t>
            </a:r>
            <a:endParaRPr lang="en-US" altLang="zh-CN" dirty="0"/>
          </a:p>
          <a:p>
            <a:pPr lvl="1"/>
            <a:r>
              <a:rPr lang="zh-CN" altLang="en-US" dirty="0"/>
              <a:t>可连接多个</a:t>
            </a:r>
            <a:r>
              <a:rPr lang="en-US" altLang="zh-CN" dirty="0"/>
              <a:t>6to4</a:t>
            </a:r>
            <a:r>
              <a:rPr lang="zh-CN" altLang="en-US" dirty="0"/>
              <a:t>网络。</a:t>
            </a:r>
            <a:endParaRPr lang="en-US" altLang="zh-CN" dirty="0"/>
          </a:p>
          <a:p>
            <a:pPr lvl="1"/>
            <a:r>
              <a:rPr lang="zh-CN" altLang="en-US" dirty="0"/>
              <a:t>通过</a:t>
            </a:r>
            <a:r>
              <a:rPr lang="en-US" altLang="zh-CN" dirty="0"/>
              <a:t>SLA ID</a:t>
            </a:r>
            <a:r>
              <a:rPr lang="zh-CN" altLang="en-US" dirty="0"/>
              <a:t>区分。</a:t>
            </a:r>
            <a:endParaRPr lang="en-US" altLang="zh-CN" dirty="0"/>
          </a:p>
          <a:p>
            <a:endParaRPr lang="zh-CN" altLang="en-US" dirty="0"/>
          </a:p>
        </p:txBody>
      </p:sp>
      <p:sp>
        <p:nvSpPr>
          <p:cNvPr id="28" name="Text Box 9"/>
          <p:cNvSpPr txBox="1">
            <a:spLocks noChangeArrowheads="1"/>
          </p:cNvSpPr>
          <p:nvPr/>
        </p:nvSpPr>
        <p:spPr bwMode="auto">
          <a:xfrm>
            <a:off x="5082239" y="3708387"/>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29" name="Text Box 11"/>
          <p:cNvSpPr txBox="1">
            <a:spLocks noChangeArrowheads="1"/>
          </p:cNvSpPr>
          <p:nvPr/>
        </p:nvSpPr>
        <p:spPr bwMode="auto">
          <a:xfrm>
            <a:off x="7559057" y="4021832"/>
            <a:ext cx="6566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6to4</a:t>
            </a:r>
          </a:p>
        </p:txBody>
      </p:sp>
      <p:sp>
        <p:nvSpPr>
          <p:cNvPr id="30" name="Text Box 12"/>
          <p:cNvSpPr txBox="1">
            <a:spLocks noChangeArrowheads="1"/>
          </p:cNvSpPr>
          <p:nvPr/>
        </p:nvSpPr>
        <p:spPr bwMode="auto">
          <a:xfrm>
            <a:off x="2124488" y="5092476"/>
            <a:ext cx="6566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6to4</a:t>
            </a:r>
          </a:p>
        </p:txBody>
      </p:sp>
      <p:sp>
        <p:nvSpPr>
          <p:cNvPr id="35" name="Rectangle 10"/>
          <p:cNvSpPr>
            <a:spLocks noChangeArrowheads="1"/>
          </p:cNvSpPr>
          <p:nvPr/>
        </p:nvSpPr>
        <p:spPr bwMode="auto">
          <a:xfrm>
            <a:off x="3857117" y="4378332"/>
            <a:ext cx="1086755"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Router</a:t>
            </a:r>
          </a:p>
        </p:txBody>
      </p:sp>
      <p:sp>
        <p:nvSpPr>
          <p:cNvPr id="37" name="Rectangle 10"/>
          <p:cNvSpPr>
            <a:spLocks noChangeArrowheads="1"/>
          </p:cNvSpPr>
          <p:nvPr/>
        </p:nvSpPr>
        <p:spPr bwMode="auto">
          <a:xfrm>
            <a:off x="6089866" y="4337682"/>
            <a:ext cx="1230771"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Router</a:t>
            </a:r>
          </a:p>
        </p:txBody>
      </p:sp>
      <p:sp>
        <p:nvSpPr>
          <p:cNvPr id="43" name="Rectangle 10"/>
          <p:cNvSpPr>
            <a:spLocks noChangeArrowheads="1"/>
          </p:cNvSpPr>
          <p:nvPr/>
        </p:nvSpPr>
        <p:spPr bwMode="auto">
          <a:xfrm>
            <a:off x="4584332" y="4049650"/>
            <a:ext cx="1728192"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6to4 tunnel</a:t>
            </a:r>
            <a:endParaRPr lang="en-US" altLang="zh-CN" sz="1200" dirty="0">
              <a:latin typeface="微软雅黑" panose="020B0503020204020204" pitchFamily="34" charset="-122"/>
              <a:ea typeface="微软雅黑" panose="020B0503020204020204" pitchFamily="34" charset="-122"/>
            </a:endParaRPr>
          </a:p>
        </p:txBody>
      </p:sp>
      <p:graphicFrame>
        <p:nvGraphicFramePr>
          <p:cNvPr id="46" name="表格 45"/>
          <p:cNvGraphicFramePr>
            <a:graphicFrameLocks noGrp="1"/>
          </p:cNvGraphicFramePr>
          <p:nvPr>
            <p:extLst>
              <p:ext uri="{D42A27DB-BD31-4B8C-83A1-F6EECF244321}">
                <p14:modId xmlns:p14="http://schemas.microsoft.com/office/powerpoint/2010/main" val="799154078"/>
              </p:ext>
            </p:extLst>
          </p:nvPr>
        </p:nvGraphicFramePr>
        <p:xfrm>
          <a:off x="3792244" y="4941168"/>
          <a:ext cx="3384376" cy="288032"/>
        </p:xfrm>
        <a:graphic>
          <a:graphicData uri="http://schemas.openxmlformats.org/drawingml/2006/table">
            <a:tbl>
              <a:tblPr firstRow="1" bandRow="1">
                <a:tableStyleId>{5C22544A-7EE6-4342-B048-85BDC9FD1C3A}</a:tableStyleId>
              </a:tblPr>
              <a:tblGrid>
                <a:gridCol w="1171515">
                  <a:extLst>
                    <a:ext uri="{9D8B030D-6E8A-4147-A177-3AD203B41FA5}">
                      <a16:colId xmlns:a16="http://schemas.microsoft.com/office/drawing/2014/main" val="20000"/>
                    </a:ext>
                  </a:extLst>
                </a:gridCol>
                <a:gridCol w="1171515">
                  <a:extLst>
                    <a:ext uri="{9D8B030D-6E8A-4147-A177-3AD203B41FA5}">
                      <a16:colId xmlns:a16="http://schemas.microsoft.com/office/drawing/2014/main" val="20001"/>
                    </a:ext>
                  </a:extLst>
                </a:gridCol>
                <a:gridCol w="1041346">
                  <a:extLst>
                    <a:ext uri="{9D8B030D-6E8A-4147-A177-3AD203B41FA5}">
                      <a16:colId xmlns:a16="http://schemas.microsoft.com/office/drawing/2014/main" val="20002"/>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IPv4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47" name="直接箭头连接符 46"/>
          <p:cNvCxnSpPr>
            <a:cxnSpLocks/>
          </p:cNvCxnSpPr>
          <p:nvPr/>
        </p:nvCxnSpPr>
        <p:spPr bwMode="auto">
          <a:xfrm flipV="1">
            <a:off x="5448428" y="4337682"/>
            <a:ext cx="0" cy="603486"/>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48" name="Rectangle 10"/>
          <p:cNvSpPr>
            <a:spLocks noChangeArrowheads="1"/>
          </p:cNvSpPr>
          <p:nvPr/>
        </p:nvSpPr>
        <p:spPr bwMode="auto">
          <a:xfrm>
            <a:off x="1451484" y="5804949"/>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2002:IPv4-Addr1:2::/64</a:t>
            </a:r>
          </a:p>
        </p:txBody>
      </p:sp>
      <p:sp>
        <p:nvSpPr>
          <p:cNvPr id="51" name="Rectangle 10"/>
          <p:cNvSpPr>
            <a:spLocks noChangeArrowheads="1"/>
          </p:cNvSpPr>
          <p:nvPr/>
        </p:nvSpPr>
        <p:spPr bwMode="auto">
          <a:xfrm>
            <a:off x="6911958" y="4653009"/>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2002:IPv4-Addr2::/48</a:t>
            </a:r>
          </a:p>
        </p:txBody>
      </p:sp>
      <p:cxnSp>
        <p:nvCxnSpPr>
          <p:cNvPr id="54" name="直接箭头连接符 53"/>
          <p:cNvCxnSpPr/>
          <p:nvPr/>
        </p:nvCxnSpPr>
        <p:spPr bwMode="auto">
          <a:xfrm>
            <a:off x="4296644" y="3283250"/>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55" name="直接箭头连接符 54"/>
          <p:cNvCxnSpPr/>
          <p:nvPr/>
        </p:nvCxnSpPr>
        <p:spPr bwMode="auto">
          <a:xfrm>
            <a:off x="6648290" y="3248980"/>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56" name="Rectangle 10"/>
          <p:cNvSpPr>
            <a:spLocks noChangeArrowheads="1"/>
          </p:cNvSpPr>
          <p:nvPr/>
        </p:nvSpPr>
        <p:spPr bwMode="auto">
          <a:xfrm>
            <a:off x="3353561" y="2949207"/>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IPv4-Addr1</a:t>
            </a:r>
          </a:p>
        </p:txBody>
      </p:sp>
      <p:sp>
        <p:nvSpPr>
          <p:cNvPr id="57" name="Rectangle 10"/>
          <p:cNvSpPr>
            <a:spLocks noChangeArrowheads="1"/>
          </p:cNvSpPr>
          <p:nvPr/>
        </p:nvSpPr>
        <p:spPr bwMode="auto">
          <a:xfrm>
            <a:off x="5672864" y="2943074"/>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IPv4-Addr2</a:t>
            </a:r>
          </a:p>
        </p:txBody>
      </p:sp>
      <p:sp>
        <p:nvSpPr>
          <p:cNvPr id="38" name="Text Box 12"/>
          <p:cNvSpPr txBox="1">
            <a:spLocks noChangeArrowheads="1"/>
          </p:cNvSpPr>
          <p:nvPr/>
        </p:nvSpPr>
        <p:spPr bwMode="auto">
          <a:xfrm>
            <a:off x="2124488" y="3220268"/>
            <a:ext cx="6566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6to4</a:t>
            </a:r>
          </a:p>
        </p:txBody>
      </p:sp>
      <p:sp>
        <p:nvSpPr>
          <p:cNvPr id="41" name="Rectangle 10"/>
          <p:cNvSpPr>
            <a:spLocks noChangeArrowheads="1"/>
          </p:cNvSpPr>
          <p:nvPr/>
        </p:nvSpPr>
        <p:spPr bwMode="auto">
          <a:xfrm>
            <a:off x="1471619" y="3939669"/>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2002:IPv4-Addr1:1::/64</a:t>
            </a:r>
          </a:p>
        </p:txBody>
      </p:sp>
      <p:cxnSp>
        <p:nvCxnSpPr>
          <p:cNvPr id="50" name="直接连接符 49"/>
          <p:cNvCxnSpPr>
            <a:cxnSpLocks/>
            <a:endCxn id="40" idx="3"/>
          </p:cNvCxnSpPr>
          <p:nvPr/>
        </p:nvCxnSpPr>
        <p:spPr bwMode="auto">
          <a:xfrm flipH="1" flipV="1">
            <a:off x="3216180" y="3386277"/>
            <a:ext cx="859317" cy="635555"/>
          </a:xfrm>
          <a:prstGeom prst="line">
            <a:avLst/>
          </a:prstGeom>
          <a:ln w="19050"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直接连接符 52"/>
          <p:cNvCxnSpPr>
            <a:cxnSpLocks/>
            <a:endCxn id="62" idx="3"/>
          </p:cNvCxnSpPr>
          <p:nvPr/>
        </p:nvCxnSpPr>
        <p:spPr bwMode="auto">
          <a:xfrm flipH="1">
            <a:off x="3216180" y="4337682"/>
            <a:ext cx="859317" cy="909415"/>
          </a:xfrm>
          <a:prstGeom prst="line">
            <a:avLst/>
          </a:prstGeom>
          <a:ln w="19050"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58" name="Picture 12" descr="E:\2016.01\1.12 扁平化图标\蓝色\AR-蓝色最新-40.png">
            <a:extLst>
              <a:ext uri="{FF2B5EF4-FFF2-40B4-BE49-F238E27FC236}">
                <a16:creationId xmlns:a16="http://schemas.microsoft.com/office/drawing/2014/main" id="{FC1AACB1-93CF-46A0-A546-95C634006342}"/>
              </a:ext>
            </a:extLst>
          </p:cNvPr>
          <p:cNvPicPr>
            <a:picLocks noChangeAspect="1" noChangeArrowheads="1"/>
          </p:cNvPicPr>
          <p:nvPr/>
        </p:nvPicPr>
        <p:blipFill>
          <a:blip r:embed="rId5" cstate="print"/>
          <a:srcRect/>
          <a:stretch>
            <a:fillRect/>
          </a:stretch>
        </p:blipFill>
        <p:spPr bwMode="auto">
          <a:xfrm>
            <a:off x="4075497" y="3977016"/>
            <a:ext cx="513420" cy="420071"/>
          </a:xfrm>
          <a:prstGeom prst="rect">
            <a:avLst/>
          </a:prstGeom>
          <a:noFill/>
        </p:spPr>
      </p:pic>
      <p:pic>
        <p:nvPicPr>
          <p:cNvPr id="59" name="Picture 12" descr="E:\2016.01\1.12 扁平化图标\蓝色\AR-蓝色最新-40.png">
            <a:extLst>
              <a:ext uri="{FF2B5EF4-FFF2-40B4-BE49-F238E27FC236}">
                <a16:creationId xmlns:a16="http://schemas.microsoft.com/office/drawing/2014/main" id="{E0B22E1F-0332-49E9-8835-6CA9023F338B}"/>
              </a:ext>
            </a:extLst>
          </p:cNvPr>
          <p:cNvPicPr>
            <a:picLocks noChangeAspect="1" noChangeArrowheads="1"/>
          </p:cNvPicPr>
          <p:nvPr/>
        </p:nvPicPr>
        <p:blipFill>
          <a:blip r:embed="rId5" cstate="print"/>
          <a:srcRect/>
          <a:stretch>
            <a:fillRect/>
          </a:stretch>
        </p:blipFill>
        <p:spPr bwMode="auto">
          <a:xfrm>
            <a:off x="6391580" y="3931322"/>
            <a:ext cx="513420" cy="420071"/>
          </a:xfrm>
          <a:prstGeom prst="rect">
            <a:avLst/>
          </a:prstGeom>
          <a:noFill/>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descr="网络云4.png">
            <a:extLst>
              <a:ext uri="{FF2B5EF4-FFF2-40B4-BE49-F238E27FC236}">
                <a16:creationId xmlns:a16="http://schemas.microsoft.com/office/drawing/2014/main" id="{8A1CCD91-CC5D-43A5-8668-AB5C0210C961}"/>
              </a:ext>
            </a:extLst>
          </p:cNvPr>
          <p:cNvPicPr>
            <a:picLocks noChangeAspect="1"/>
          </p:cNvPicPr>
          <p:nvPr/>
        </p:nvPicPr>
        <p:blipFill>
          <a:blip r:embed="rId3" cstate="print"/>
          <a:stretch>
            <a:fillRect/>
          </a:stretch>
        </p:blipFill>
        <p:spPr>
          <a:xfrm>
            <a:off x="8105726" y="3716338"/>
            <a:ext cx="1578540" cy="949543"/>
          </a:xfrm>
          <a:prstGeom prst="rect">
            <a:avLst/>
          </a:prstGeom>
        </p:spPr>
      </p:pic>
      <p:pic>
        <p:nvPicPr>
          <p:cNvPr id="29" name="图片 28" descr="网络云4.png">
            <a:extLst>
              <a:ext uri="{FF2B5EF4-FFF2-40B4-BE49-F238E27FC236}">
                <a16:creationId xmlns:a16="http://schemas.microsoft.com/office/drawing/2014/main" id="{EA630193-3027-4B03-ACC8-EADBF87812AA}"/>
              </a:ext>
            </a:extLst>
          </p:cNvPr>
          <p:cNvPicPr>
            <a:picLocks noChangeAspect="1"/>
          </p:cNvPicPr>
          <p:nvPr/>
        </p:nvPicPr>
        <p:blipFill>
          <a:blip r:embed="rId3" cstate="print"/>
          <a:stretch>
            <a:fillRect/>
          </a:stretch>
        </p:blipFill>
        <p:spPr>
          <a:xfrm>
            <a:off x="5632599" y="3667479"/>
            <a:ext cx="1638576" cy="985657"/>
          </a:xfrm>
          <a:prstGeom prst="rect">
            <a:avLst/>
          </a:prstGeom>
        </p:spPr>
      </p:pic>
      <p:pic>
        <p:nvPicPr>
          <p:cNvPr id="30" name="图片 29" descr="无线网桥-蓝.png">
            <a:extLst>
              <a:ext uri="{FF2B5EF4-FFF2-40B4-BE49-F238E27FC236}">
                <a16:creationId xmlns:a16="http://schemas.microsoft.com/office/drawing/2014/main" id="{0ADAA5AB-FFF8-4692-BDA1-6E9471E49925}"/>
              </a:ext>
            </a:extLst>
          </p:cNvPr>
          <p:cNvPicPr>
            <a:picLocks noChangeAspect="1"/>
          </p:cNvPicPr>
          <p:nvPr/>
        </p:nvPicPr>
        <p:blipFill>
          <a:blip r:embed="rId4" cstate="print"/>
          <a:stretch>
            <a:fillRect/>
          </a:stretch>
        </p:blipFill>
        <p:spPr>
          <a:xfrm>
            <a:off x="5700120" y="4063754"/>
            <a:ext cx="1476000" cy="265346"/>
          </a:xfrm>
          <a:prstGeom prst="rect">
            <a:avLst/>
          </a:prstGeom>
        </p:spPr>
      </p:pic>
      <p:pic>
        <p:nvPicPr>
          <p:cNvPr id="31" name="图片 30" descr="网络云4.png">
            <a:extLst>
              <a:ext uri="{FF2B5EF4-FFF2-40B4-BE49-F238E27FC236}">
                <a16:creationId xmlns:a16="http://schemas.microsoft.com/office/drawing/2014/main" id="{CFE7439B-31C1-4F7D-8B19-889F8990AE57}"/>
              </a:ext>
            </a:extLst>
          </p:cNvPr>
          <p:cNvPicPr>
            <a:picLocks noChangeAspect="1"/>
          </p:cNvPicPr>
          <p:nvPr/>
        </p:nvPicPr>
        <p:blipFill>
          <a:blip r:embed="rId3" cstate="print"/>
          <a:stretch>
            <a:fillRect/>
          </a:stretch>
        </p:blipFill>
        <p:spPr>
          <a:xfrm>
            <a:off x="2645252" y="4772325"/>
            <a:ext cx="1578540" cy="949543"/>
          </a:xfrm>
          <a:prstGeom prst="rect">
            <a:avLst/>
          </a:prstGeom>
        </p:spPr>
      </p:pic>
      <p:pic>
        <p:nvPicPr>
          <p:cNvPr id="32" name="图片 31" descr="网络云4.png">
            <a:extLst>
              <a:ext uri="{FF2B5EF4-FFF2-40B4-BE49-F238E27FC236}">
                <a16:creationId xmlns:a16="http://schemas.microsoft.com/office/drawing/2014/main" id="{5375DD4B-2404-4BD4-B482-1D46D2CDB07A}"/>
              </a:ext>
            </a:extLst>
          </p:cNvPr>
          <p:cNvPicPr>
            <a:picLocks noChangeAspect="1"/>
          </p:cNvPicPr>
          <p:nvPr/>
        </p:nvPicPr>
        <p:blipFill>
          <a:blip r:embed="rId3" cstate="print"/>
          <a:stretch>
            <a:fillRect/>
          </a:stretch>
        </p:blipFill>
        <p:spPr>
          <a:xfrm>
            <a:off x="2645252" y="2911505"/>
            <a:ext cx="1578540" cy="949543"/>
          </a:xfrm>
          <a:prstGeom prst="rect">
            <a:avLst/>
          </a:prstGeom>
        </p:spPr>
      </p:pic>
      <p:cxnSp>
        <p:nvCxnSpPr>
          <p:cNvPr id="33" name="直接连接符 32">
            <a:extLst>
              <a:ext uri="{FF2B5EF4-FFF2-40B4-BE49-F238E27FC236}">
                <a16:creationId xmlns:a16="http://schemas.microsoft.com/office/drawing/2014/main" id="{2A5EBFC7-0E99-4777-AFC2-A00C05E06DDB}"/>
              </a:ext>
            </a:extLst>
          </p:cNvPr>
          <p:cNvCxnSpPr>
            <a:cxnSpLocks/>
            <a:endCxn id="32" idx="3"/>
          </p:cNvCxnSpPr>
          <p:nvPr/>
        </p:nvCxnSpPr>
        <p:spPr bwMode="auto">
          <a:xfrm flipH="1" flipV="1">
            <a:off x="4223792" y="3386277"/>
            <a:ext cx="859317" cy="635555"/>
          </a:xfrm>
          <a:prstGeom prst="line">
            <a:avLst/>
          </a:prstGeom>
          <a:ln w="19050"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29F0F8BD-DDF6-4A05-8AFB-833221C379F7}"/>
              </a:ext>
            </a:extLst>
          </p:cNvPr>
          <p:cNvCxnSpPr>
            <a:cxnSpLocks/>
            <a:endCxn id="31" idx="3"/>
          </p:cNvCxnSpPr>
          <p:nvPr/>
        </p:nvCxnSpPr>
        <p:spPr bwMode="auto">
          <a:xfrm flipH="1">
            <a:off x="4223792" y="4337682"/>
            <a:ext cx="859317" cy="909415"/>
          </a:xfrm>
          <a:prstGeom prst="line">
            <a:avLst/>
          </a:prstGeom>
          <a:ln w="19050" cap="flat" cmpd="sng" algn="ctr">
            <a:solidFill>
              <a:schemeClr val="bg1">
                <a:lumMod val="65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35" name="Picture 12" descr="E:\2016.01\1.12 扁平化图标\蓝色\AR-蓝色最新-40.png">
            <a:extLst>
              <a:ext uri="{FF2B5EF4-FFF2-40B4-BE49-F238E27FC236}">
                <a16:creationId xmlns:a16="http://schemas.microsoft.com/office/drawing/2014/main" id="{DB2828D9-D7CD-4037-8DDF-33F4D1312A60}"/>
              </a:ext>
            </a:extLst>
          </p:cNvPr>
          <p:cNvPicPr>
            <a:picLocks noChangeAspect="1" noChangeArrowheads="1"/>
          </p:cNvPicPr>
          <p:nvPr/>
        </p:nvPicPr>
        <p:blipFill>
          <a:blip r:embed="rId5" cstate="print"/>
          <a:srcRect/>
          <a:stretch>
            <a:fillRect/>
          </a:stretch>
        </p:blipFill>
        <p:spPr bwMode="auto">
          <a:xfrm>
            <a:off x="5083109" y="3977016"/>
            <a:ext cx="513420" cy="420071"/>
          </a:xfrm>
          <a:prstGeom prst="rect">
            <a:avLst/>
          </a:prstGeom>
          <a:noFill/>
        </p:spPr>
      </p:pic>
      <p:pic>
        <p:nvPicPr>
          <p:cNvPr id="36" name="Picture 12" descr="E:\2016.01\1.12 扁平化图标\蓝色\AR-蓝色最新-40.png">
            <a:extLst>
              <a:ext uri="{FF2B5EF4-FFF2-40B4-BE49-F238E27FC236}">
                <a16:creationId xmlns:a16="http://schemas.microsoft.com/office/drawing/2014/main" id="{4FE0BE6D-E6A6-4A85-9DD1-A6318323D0C6}"/>
              </a:ext>
            </a:extLst>
          </p:cNvPr>
          <p:cNvPicPr>
            <a:picLocks noChangeAspect="1" noChangeArrowheads="1"/>
          </p:cNvPicPr>
          <p:nvPr/>
        </p:nvPicPr>
        <p:blipFill>
          <a:blip r:embed="rId5" cstate="print"/>
          <a:srcRect/>
          <a:stretch>
            <a:fillRect/>
          </a:stretch>
        </p:blipFill>
        <p:spPr bwMode="auto">
          <a:xfrm>
            <a:off x="7399192" y="3931322"/>
            <a:ext cx="513420" cy="420071"/>
          </a:xfrm>
          <a:prstGeom prst="rect">
            <a:avLst/>
          </a:prstGeom>
          <a:noFill/>
        </p:spPr>
      </p:pic>
      <p:sp>
        <p:nvSpPr>
          <p:cNvPr id="4" name="标题 1"/>
          <p:cNvSpPr>
            <a:spLocks noGrp="1"/>
          </p:cNvSpPr>
          <p:nvPr>
            <p:ph type="title"/>
          </p:nvPr>
        </p:nvSpPr>
        <p:spPr/>
        <p:txBody>
          <a:bodyPr/>
          <a:lstStyle/>
          <a:p>
            <a:pPr lvl="1"/>
            <a:r>
              <a:rPr lang="en-US" altLang="zh-CN"/>
              <a:t>6to4</a:t>
            </a:r>
            <a:r>
              <a:rPr lang="zh-CN" altLang="en-US"/>
              <a:t>隧道</a:t>
            </a:r>
            <a:r>
              <a:rPr lang="en-US" altLang="zh-CN"/>
              <a:t> (3)</a:t>
            </a:r>
            <a:endParaRPr lang="zh-CN" altLang="en-US" dirty="0"/>
          </a:p>
        </p:txBody>
      </p:sp>
      <p:sp>
        <p:nvSpPr>
          <p:cNvPr id="2" name="文本占位符 1">
            <a:extLst>
              <a:ext uri="{FF2B5EF4-FFF2-40B4-BE49-F238E27FC236}">
                <a16:creationId xmlns:a16="http://schemas.microsoft.com/office/drawing/2014/main" id="{A5134989-13EE-4B5A-81AA-F600AE732290}"/>
              </a:ext>
            </a:extLst>
          </p:cNvPr>
          <p:cNvSpPr>
            <a:spLocks noGrp="1"/>
          </p:cNvSpPr>
          <p:nvPr>
            <p:ph type="body" sz="quarter" idx="10"/>
          </p:nvPr>
        </p:nvSpPr>
        <p:spPr/>
        <p:txBody>
          <a:bodyPr/>
          <a:lstStyle/>
          <a:p>
            <a:pPr lvl="0"/>
            <a:r>
              <a:rPr lang="en-US" altLang="zh-CN"/>
              <a:t>6to4</a:t>
            </a:r>
            <a:r>
              <a:rPr lang="zh-CN" altLang="en-US"/>
              <a:t>中继</a:t>
            </a:r>
            <a:endParaRPr lang="en-US" altLang="zh-CN"/>
          </a:p>
          <a:p>
            <a:pPr lvl="1"/>
            <a:r>
              <a:rPr lang="zh-CN" altLang="en-US"/>
              <a:t>实现</a:t>
            </a:r>
            <a:r>
              <a:rPr lang="en-US" altLang="zh-CN"/>
              <a:t>6to4</a:t>
            </a:r>
            <a:r>
              <a:rPr lang="zh-CN" altLang="en-US"/>
              <a:t>网络和</a:t>
            </a:r>
            <a:r>
              <a:rPr lang="en-US" altLang="zh-CN"/>
              <a:t>IPv6</a:t>
            </a:r>
            <a:r>
              <a:rPr lang="zh-CN" altLang="en-US"/>
              <a:t>普通网络互通。</a:t>
            </a:r>
            <a:endParaRPr lang="en-US" altLang="zh-CN"/>
          </a:p>
          <a:p>
            <a:endParaRPr lang="zh-CN" altLang="en-US" dirty="0"/>
          </a:p>
        </p:txBody>
      </p:sp>
      <p:sp>
        <p:nvSpPr>
          <p:cNvPr id="55" name="Text Box 9"/>
          <p:cNvSpPr txBox="1">
            <a:spLocks noChangeArrowheads="1"/>
          </p:cNvSpPr>
          <p:nvPr/>
        </p:nvSpPr>
        <p:spPr bwMode="auto">
          <a:xfrm>
            <a:off x="6089851" y="3708387"/>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56" name="Text Box 11"/>
          <p:cNvSpPr txBox="1">
            <a:spLocks noChangeArrowheads="1"/>
          </p:cNvSpPr>
          <p:nvPr/>
        </p:nvSpPr>
        <p:spPr bwMode="auto">
          <a:xfrm>
            <a:off x="8243118" y="4058977"/>
            <a:ext cx="13037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6to4 Net-2</a:t>
            </a:r>
          </a:p>
        </p:txBody>
      </p:sp>
      <p:sp>
        <p:nvSpPr>
          <p:cNvPr id="57" name="Text Box 12"/>
          <p:cNvSpPr txBox="1">
            <a:spLocks noChangeArrowheads="1"/>
          </p:cNvSpPr>
          <p:nvPr/>
        </p:nvSpPr>
        <p:spPr bwMode="auto">
          <a:xfrm>
            <a:off x="2808552" y="5092476"/>
            <a:ext cx="1303755"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6to4 Net-1</a:t>
            </a:r>
          </a:p>
        </p:txBody>
      </p:sp>
      <p:sp>
        <p:nvSpPr>
          <p:cNvPr id="62" name="Rectangle 10"/>
          <p:cNvSpPr>
            <a:spLocks noChangeArrowheads="1"/>
          </p:cNvSpPr>
          <p:nvPr/>
        </p:nvSpPr>
        <p:spPr bwMode="auto">
          <a:xfrm>
            <a:off x="4865229" y="4378332"/>
            <a:ext cx="1086755"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Relay</a:t>
            </a:r>
          </a:p>
        </p:txBody>
      </p:sp>
      <p:sp>
        <p:nvSpPr>
          <p:cNvPr id="64" name="Rectangle 10"/>
          <p:cNvSpPr>
            <a:spLocks noChangeArrowheads="1"/>
          </p:cNvSpPr>
          <p:nvPr/>
        </p:nvSpPr>
        <p:spPr bwMode="auto">
          <a:xfrm>
            <a:off x="7097478" y="4337682"/>
            <a:ext cx="1230771"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6to4 Router</a:t>
            </a:r>
          </a:p>
        </p:txBody>
      </p:sp>
      <p:sp>
        <p:nvSpPr>
          <p:cNvPr id="66" name="Rectangle 10"/>
          <p:cNvSpPr>
            <a:spLocks noChangeArrowheads="1"/>
          </p:cNvSpPr>
          <p:nvPr/>
        </p:nvSpPr>
        <p:spPr bwMode="auto">
          <a:xfrm>
            <a:off x="5591944" y="4049650"/>
            <a:ext cx="1728192"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6to4 tunnel</a:t>
            </a:r>
            <a:endParaRPr lang="en-US" altLang="zh-CN" sz="1200" dirty="0">
              <a:latin typeface="微软雅黑" panose="020B0503020204020204" pitchFamily="34" charset="-122"/>
              <a:ea typeface="微软雅黑" panose="020B0503020204020204" pitchFamily="34" charset="-122"/>
            </a:endParaRPr>
          </a:p>
        </p:txBody>
      </p:sp>
      <p:graphicFrame>
        <p:nvGraphicFramePr>
          <p:cNvPr id="67" name="表格 66"/>
          <p:cNvGraphicFramePr>
            <a:graphicFrameLocks noGrp="1"/>
          </p:cNvGraphicFramePr>
          <p:nvPr>
            <p:extLst>
              <p:ext uri="{D42A27DB-BD31-4B8C-83A1-F6EECF244321}">
                <p14:modId xmlns:p14="http://schemas.microsoft.com/office/powerpoint/2010/main" val="4135391720"/>
              </p:ext>
            </p:extLst>
          </p:nvPr>
        </p:nvGraphicFramePr>
        <p:xfrm>
          <a:off x="4799856" y="4941168"/>
          <a:ext cx="3384376" cy="288032"/>
        </p:xfrm>
        <a:graphic>
          <a:graphicData uri="http://schemas.openxmlformats.org/drawingml/2006/table">
            <a:tbl>
              <a:tblPr firstRow="1" bandRow="1">
                <a:tableStyleId>{5C22544A-7EE6-4342-B048-85BDC9FD1C3A}</a:tableStyleId>
              </a:tblPr>
              <a:tblGrid>
                <a:gridCol w="1171515">
                  <a:extLst>
                    <a:ext uri="{9D8B030D-6E8A-4147-A177-3AD203B41FA5}">
                      <a16:colId xmlns:a16="http://schemas.microsoft.com/office/drawing/2014/main" val="20000"/>
                    </a:ext>
                  </a:extLst>
                </a:gridCol>
                <a:gridCol w="1171515">
                  <a:extLst>
                    <a:ext uri="{9D8B030D-6E8A-4147-A177-3AD203B41FA5}">
                      <a16:colId xmlns:a16="http://schemas.microsoft.com/office/drawing/2014/main" val="20001"/>
                    </a:ext>
                  </a:extLst>
                </a:gridCol>
                <a:gridCol w="1041346">
                  <a:extLst>
                    <a:ext uri="{9D8B030D-6E8A-4147-A177-3AD203B41FA5}">
                      <a16:colId xmlns:a16="http://schemas.microsoft.com/office/drawing/2014/main" val="20002"/>
                    </a:ext>
                  </a:extLst>
                </a:gridCol>
              </a:tblGrid>
              <a:tr h="288032">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IPv4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a:t>
                      </a:r>
                      <a:r>
                        <a:rPr lang="en-US" altLang="zh-CN" sz="1200" b="0" baseline="0" dirty="0">
                          <a:solidFill>
                            <a:schemeClr val="tx1"/>
                          </a:solidFill>
                          <a:latin typeface="微软雅黑" panose="020B0503020204020204" pitchFamily="34" charset="-122"/>
                          <a:ea typeface="微软雅黑" panose="020B0503020204020204" pitchFamily="34" charset="-122"/>
                        </a:rPr>
                        <a:t> Header</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a:solidFill>
                            <a:schemeClr val="tx1"/>
                          </a:solidFill>
                          <a:latin typeface="微软雅黑" panose="020B0503020204020204" pitchFamily="34" charset="-122"/>
                          <a:ea typeface="微软雅黑" panose="020B0503020204020204" pitchFamily="34" charset="-122"/>
                        </a:rPr>
                        <a:t>IPv6 Data</a:t>
                      </a:r>
                      <a:endParaRPr lang="zh-CN" altLang="en-US" sz="12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69" name="Rectangle 10"/>
          <p:cNvSpPr>
            <a:spLocks noChangeArrowheads="1"/>
          </p:cNvSpPr>
          <p:nvPr/>
        </p:nvSpPr>
        <p:spPr bwMode="auto">
          <a:xfrm>
            <a:off x="2128926" y="5818492"/>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2002:IPv4-Addr1::/48</a:t>
            </a:r>
          </a:p>
        </p:txBody>
      </p:sp>
      <p:sp>
        <p:nvSpPr>
          <p:cNvPr id="70" name="Rectangle 10"/>
          <p:cNvSpPr>
            <a:spLocks noChangeArrowheads="1"/>
          </p:cNvSpPr>
          <p:nvPr/>
        </p:nvSpPr>
        <p:spPr bwMode="auto">
          <a:xfrm>
            <a:off x="8105590" y="4653136"/>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2002:IPv4-Addr2::/48</a:t>
            </a:r>
          </a:p>
        </p:txBody>
      </p:sp>
      <p:sp>
        <p:nvSpPr>
          <p:cNvPr id="73" name="Rectangle 10"/>
          <p:cNvSpPr>
            <a:spLocks noChangeArrowheads="1"/>
          </p:cNvSpPr>
          <p:nvPr/>
        </p:nvSpPr>
        <p:spPr bwMode="auto">
          <a:xfrm>
            <a:off x="4511825" y="2996952"/>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IPv4-Addr1</a:t>
            </a:r>
          </a:p>
        </p:txBody>
      </p:sp>
      <p:sp>
        <p:nvSpPr>
          <p:cNvPr id="74" name="Rectangle 10"/>
          <p:cNvSpPr>
            <a:spLocks noChangeArrowheads="1"/>
          </p:cNvSpPr>
          <p:nvPr/>
        </p:nvSpPr>
        <p:spPr bwMode="auto">
          <a:xfrm>
            <a:off x="6456041" y="3010180"/>
            <a:ext cx="1950851"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IPv4-Addr2</a:t>
            </a:r>
          </a:p>
        </p:txBody>
      </p:sp>
      <p:sp>
        <p:nvSpPr>
          <p:cNvPr id="75" name="Text Box 12"/>
          <p:cNvSpPr txBox="1">
            <a:spLocks noChangeArrowheads="1"/>
          </p:cNvSpPr>
          <p:nvPr/>
        </p:nvSpPr>
        <p:spPr bwMode="auto">
          <a:xfrm>
            <a:off x="3143673" y="3220268"/>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IPv6</a:t>
            </a:r>
          </a:p>
        </p:txBody>
      </p:sp>
      <p:cxnSp>
        <p:nvCxnSpPr>
          <p:cNvPr id="37" name="直接箭头连接符 36">
            <a:extLst>
              <a:ext uri="{FF2B5EF4-FFF2-40B4-BE49-F238E27FC236}">
                <a16:creationId xmlns:a16="http://schemas.microsoft.com/office/drawing/2014/main" id="{6ACDFE96-C0FB-4022-B1A6-8A34F6798A2B}"/>
              </a:ext>
            </a:extLst>
          </p:cNvPr>
          <p:cNvCxnSpPr>
            <a:cxnSpLocks/>
          </p:cNvCxnSpPr>
          <p:nvPr/>
        </p:nvCxnSpPr>
        <p:spPr bwMode="auto">
          <a:xfrm flipV="1">
            <a:off x="6456040" y="4337682"/>
            <a:ext cx="0" cy="603486"/>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38" name="直接箭头连接符 37">
            <a:extLst>
              <a:ext uri="{FF2B5EF4-FFF2-40B4-BE49-F238E27FC236}">
                <a16:creationId xmlns:a16="http://schemas.microsoft.com/office/drawing/2014/main" id="{0E8F2F95-68F6-4211-BF2D-98D82A9FE0FD}"/>
              </a:ext>
            </a:extLst>
          </p:cNvPr>
          <p:cNvCxnSpPr/>
          <p:nvPr/>
        </p:nvCxnSpPr>
        <p:spPr bwMode="auto">
          <a:xfrm>
            <a:off x="5304256" y="3283250"/>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39" name="直接箭头连接符 38">
            <a:extLst>
              <a:ext uri="{FF2B5EF4-FFF2-40B4-BE49-F238E27FC236}">
                <a16:creationId xmlns:a16="http://schemas.microsoft.com/office/drawing/2014/main" id="{3E0791EE-4F41-430F-8F76-BAD170E120FB}"/>
              </a:ext>
            </a:extLst>
          </p:cNvPr>
          <p:cNvCxnSpPr/>
          <p:nvPr/>
        </p:nvCxnSpPr>
        <p:spPr bwMode="auto">
          <a:xfrm>
            <a:off x="7655902" y="3248980"/>
            <a:ext cx="0" cy="648072"/>
          </a:xfrm>
          <a:prstGeom prst="straightConnector1">
            <a:avLst/>
          </a:prstGeom>
          <a:ln w="19050" cap="flat" cmpd="sng" algn="ctr">
            <a:solidFill>
              <a:schemeClr val="bg1">
                <a:lumMod val="50000"/>
              </a:schemeClr>
            </a:solidFill>
            <a:prstDash val="solid"/>
            <a:round/>
            <a:headEnd type="none" w="med" len="med"/>
            <a:tailEnd type="arrow"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图片 64" descr="网络云4.png">
            <a:extLst>
              <a:ext uri="{FF2B5EF4-FFF2-40B4-BE49-F238E27FC236}">
                <a16:creationId xmlns:a16="http://schemas.microsoft.com/office/drawing/2014/main" id="{5EC6CDB6-3F5E-41B3-8B5B-1236D2C58D1B}"/>
              </a:ext>
            </a:extLst>
          </p:cNvPr>
          <p:cNvPicPr>
            <a:picLocks noChangeAspect="1"/>
          </p:cNvPicPr>
          <p:nvPr/>
        </p:nvPicPr>
        <p:blipFill>
          <a:blip r:embed="rId3" cstate="print"/>
          <a:stretch>
            <a:fillRect/>
          </a:stretch>
        </p:blipFill>
        <p:spPr>
          <a:xfrm>
            <a:off x="4860179" y="4286749"/>
            <a:ext cx="2171926" cy="1306483"/>
          </a:xfrm>
          <a:prstGeom prst="rect">
            <a:avLst/>
          </a:prstGeom>
        </p:spPr>
      </p:pic>
      <p:pic>
        <p:nvPicPr>
          <p:cNvPr id="62" name="图片 61" descr="网络云4.png">
            <a:extLst>
              <a:ext uri="{FF2B5EF4-FFF2-40B4-BE49-F238E27FC236}">
                <a16:creationId xmlns:a16="http://schemas.microsoft.com/office/drawing/2014/main" id="{1D985BDF-8833-44C0-9F0C-B9BED4D56A52}"/>
              </a:ext>
            </a:extLst>
          </p:cNvPr>
          <p:cNvPicPr>
            <a:picLocks noChangeAspect="1"/>
          </p:cNvPicPr>
          <p:nvPr/>
        </p:nvPicPr>
        <p:blipFill>
          <a:blip r:embed="rId3" cstate="print"/>
          <a:stretch>
            <a:fillRect/>
          </a:stretch>
        </p:blipFill>
        <p:spPr>
          <a:xfrm>
            <a:off x="2849865" y="4689140"/>
            <a:ext cx="1373927" cy="826461"/>
          </a:xfrm>
          <a:prstGeom prst="rect">
            <a:avLst/>
          </a:prstGeom>
        </p:spPr>
      </p:pic>
      <p:pic>
        <p:nvPicPr>
          <p:cNvPr id="60" name="图片 59" descr="无线网桥-蓝.png">
            <a:extLst>
              <a:ext uri="{FF2B5EF4-FFF2-40B4-BE49-F238E27FC236}">
                <a16:creationId xmlns:a16="http://schemas.microsoft.com/office/drawing/2014/main" id="{07525B7C-0617-47BE-9B67-C930C15969BE}"/>
              </a:ext>
            </a:extLst>
          </p:cNvPr>
          <p:cNvPicPr>
            <a:picLocks noChangeAspect="1"/>
          </p:cNvPicPr>
          <p:nvPr/>
        </p:nvPicPr>
        <p:blipFill>
          <a:blip r:embed="rId4" cstate="print"/>
          <a:stretch>
            <a:fillRect/>
          </a:stretch>
        </p:blipFill>
        <p:spPr>
          <a:xfrm rot="16200000">
            <a:off x="6834821" y="4980201"/>
            <a:ext cx="1528619" cy="274806"/>
          </a:xfrm>
          <a:prstGeom prst="rect">
            <a:avLst/>
          </a:prstGeom>
        </p:spPr>
      </p:pic>
      <p:cxnSp>
        <p:nvCxnSpPr>
          <p:cNvPr id="122" name="直接连接符 121"/>
          <p:cNvCxnSpPr>
            <a:cxnSpLocks/>
            <a:endCxn id="54" idx="1"/>
          </p:cNvCxnSpPr>
          <p:nvPr/>
        </p:nvCxnSpPr>
        <p:spPr bwMode="auto">
          <a:xfrm flipV="1">
            <a:off x="6708068" y="4159627"/>
            <a:ext cx="657365" cy="40764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 name="标题 1"/>
          <p:cNvSpPr>
            <a:spLocks noGrp="1"/>
          </p:cNvSpPr>
          <p:nvPr>
            <p:ph type="title"/>
          </p:nvPr>
        </p:nvSpPr>
        <p:spPr/>
        <p:txBody>
          <a:bodyPr/>
          <a:lstStyle/>
          <a:p>
            <a:pPr lvl="1"/>
            <a:r>
              <a:rPr lang="en-US" altLang="zh-CN"/>
              <a:t>ISATAP</a:t>
            </a:r>
            <a:r>
              <a:rPr lang="zh-CN" altLang="en-US"/>
              <a:t>隧道</a:t>
            </a:r>
            <a:endParaRPr lang="zh-CN" altLang="en-US" dirty="0"/>
          </a:p>
        </p:txBody>
      </p:sp>
      <p:sp>
        <p:nvSpPr>
          <p:cNvPr id="2" name="文本占位符 1">
            <a:extLst>
              <a:ext uri="{FF2B5EF4-FFF2-40B4-BE49-F238E27FC236}">
                <a16:creationId xmlns:a16="http://schemas.microsoft.com/office/drawing/2014/main" id="{4C0DE245-E5E6-4A8F-9C0A-4CB7A3145D31}"/>
              </a:ext>
            </a:extLst>
          </p:cNvPr>
          <p:cNvSpPr>
            <a:spLocks noGrp="1"/>
          </p:cNvSpPr>
          <p:nvPr>
            <p:ph type="body" sz="quarter" idx="10"/>
          </p:nvPr>
        </p:nvSpPr>
        <p:spPr/>
        <p:txBody>
          <a:bodyPr/>
          <a:lstStyle/>
          <a:p>
            <a:pPr lvl="0"/>
            <a:r>
              <a:rPr lang="en-US" altLang="zh-CN" sz="1800" dirty="0"/>
              <a:t>ISATAP</a:t>
            </a:r>
            <a:r>
              <a:rPr lang="zh-CN" altLang="en-US" sz="1800" dirty="0"/>
              <a:t>隧道</a:t>
            </a:r>
            <a:endParaRPr lang="en-US" altLang="zh-CN" sz="1800" dirty="0"/>
          </a:p>
          <a:p>
            <a:pPr lvl="1"/>
            <a:r>
              <a:rPr lang="en-US" altLang="zh-CN" sz="1600" dirty="0"/>
              <a:t>6over4</a:t>
            </a:r>
            <a:r>
              <a:rPr lang="zh-CN" altLang="en-US" sz="1600" dirty="0"/>
              <a:t>自动隧道的一种</a:t>
            </a:r>
            <a:endParaRPr lang="en-US" altLang="zh-CN" sz="1600" dirty="0"/>
          </a:p>
          <a:p>
            <a:pPr lvl="1"/>
            <a:r>
              <a:rPr lang="zh-CN" altLang="en-US" sz="1600" dirty="0"/>
              <a:t>支持</a:t>
            </a:r>
            <a:r>
              <a:rPr lang="en-US" altLang="zh-CN" sz="1600" dirty="0"/>
              <a:t>Host</a:t>
            </a:r>
            <a:r>
              <a:rPr lang="zh-CN" altLang="en-US" sz="1600" dirty="0"/>
              <a:t>到</a:t>
            </a:r>
            <a:r>
              <a:rPr lang="en-US" altLang="zh-CN" sz="1600" dirty="0"/>
              <a:t>Router</a:t>
            </a:r>
            <a:r>
              <a:rPr lang="zh-CN" altLang="en-US" sz="1600" dirty="0"/>
              <a:t>、</a:t>
            </a:r>
            <a:r>
              <a:rPr lang="en-US" altLang="zh-CN" sz="1600" dirty="0"/>
              <a:t>Router</a:t>
            </a:r>
            <a:r>
              <a:rPr lang="zh-CN" altLang="en-US" sz="1600" dirty="0"/>
              <a:t>到</a:t>
            </a:r>
            <a:r>
              <a:rPr lang="en-US" altLang="zh-CN" sz="1600" dirty="0"/>
              <a:t>Host</a:t>
            </a:r>
            <a:r>
              <a:rPr lang="zh-CN" altLang="en-US" sz="1600" dirty="0"/>
              <a:t>、 </a:t>
            </a:r>
            <a:r>
              <a:rPr lang="en-US" altLang="zh-CN" sz="1600" dirty="0"/>
              <a:t>Host</a:t>
            </a:r>
            <a:r>
              <a:rPr lang="zh-CN" altLang="en-US" sz="1600" dirty="0"/>
              <a:t>到</a:t>
            </a:r>
            <a:r>
              <a:rPr lang="en-US" altLang="zh-CN" sz="1600" dirty="0"/>
              <a:t>Host</a:t>
            </a:r>
          </a:p>
          <a:p>
            <a:pPr lvl="1"/>
            <a:r>
              <a:rPr lang="zh-CN" altLang="en-US" sz="1600" dirty="0"/>
              <a:t>采用</a:t>
            </a:r>
            <a:r>
              <a:rPr lang="en-US" altLang="zh-CN" sz="1600" dirty="0"/>
              <a:t>ISATAP</a:t>
            </a:r>
            <a:r>
              <a:rPr lang="zh-CN" altLang="en-US" sz="1600" dirty="0"/>
              <a:t>隧道专用地址</a:t>
            </a:r>
            <a:endParaRPr lang="en-US" altLang="zh-CN" sz="1600" dirty="0"/>
          </a:p>
          <a:p>
            <a:pPr lvl="1"/>
            <a:endParaRPr lang="en-US" altLang="zh-CN" sz="1600" dirty="0"/>
          </a:p>
          <a:p>
            <a:endParaRPr lang="zh-CN" altLang="en-US" sz="1800" dirty="0"/>
          </a:p>
        </p:txBody>
      </p:sp>
      <p:graphicFrame>
        <p:nvGraphicFramePr>
          <p:cNvPr id="48" name="表格 47"/>
          <p:cNvGraphicFramePr>
            <a:graphicFrameLocks noGrp="1"/>
          </p:cNvGraphicFramePr>
          <p:nvPr>
            <p:extLst>
              <p:ext uri="{D42A27DB-BD31-4B8C-83A1-F6EECF244321}">
                <p14:modId xmlns:p14="http://schemas.microsoft.com/office/powerpoint/2010/main" val="1877870351"/>
              </p:ext>
            </p:extLst>
          </p:nvPr>
        </p:nvGraphicFramePr>
        <p:xfrm>
          <a:off x="2747628" y="3104964"/>
          <a:ext cx="6096000" cy="370840"/>
        </p:xfrm>
        <a:graphic>
          <a:graphicData uri="http://schemas.openxmlformats.org/drawingml/2006/table">
            <a:tbl>
              <a:tblPr firstRow="1" bandRow="1">
                <a:tableStyleId>{5C22544A-7EE6-4342-B048-85BDC9FD1C3A}</a:tableStyleId>
              </a:tblPr>
              <a:tblGrid>
                <a:gridCol w="1847528">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tx1"/>
                          </a:solidFill>
                          <a:latin typeface="微软雅黑" pitchFamily="34" charset="-122"/>
                          <a:ea typeface="微软雅黑" pitchFamily="34" charset="-122"/>
                        </a:rPr>
                        <a:t>000000ug00000000</a:t>
                      </a:r>
                      <a:endParaRPr lang="zh-CN" altLang="en-US" sz="12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tx1"/>
                          </a:solidFill>
                          <a:latin typeface="微软雅黑" pitchFamily="34" charset="-122"/>
                          <a:ea typeface="微软雅黑" pitchFamily="34" charset="-122"/>
                        </a:rPr>
                        <a:t>0101111011111110</a:t>
                      </a:r>
                      <a:endParaRPr lang="zh-CN" altLang="en-US" sz="12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tx1"/>
                          </a:solidFill>
                          <a:latin typeface="微软雅黑" pitchFamily="34" charset="-122"/>
                          <a:ea typeface="微软雅黑" pitchFamily="34" charset="-122"/>
                        </a:rPr>
                        <a:t>IPv4 address</a:t>
                      </a:r>
                      <a:endParaRPr lang="zh-CN" altLang="en-US" sz="1200" b="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0" name="矩形 49"/>
          <p:cNvSpPr/>
          <p:nvPr/>
        </p:nvSpPr>
        <p:spPr bwMode="auto">
          <a:xfrm>
            <a:off x="1523492" y="3104964"/>
            <a:ext cx="12241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buClr>
                <a:srgbClr val="CC9900"/>
              </a:buClr>
            </a:pPr>
            <a:r>
              <a:rPr lang="zh-CN" altLang="en-US" sz="1400" b="1" dirty="0">
                <a:latin typeface="微软雅黑" panose="020B0503020204020204" pitchFamily="34" charset="-122"/>
                <a:ea typeface="微软雅黑" panose="020B0503020204020204" pitchFamily="34" charset="-122"/>
              </a:rPr>
              <a:t>地址格式</a:t>
            </a:r>
            <a:endParaRPr lang="en-US" altLang="zh-CN" sz="1400" b="1" dirty="0">
              <a:latin typeface="微软雅黑" panose="020B0503020204020204" pitchFamily="34" charset="-122"/>
              <a:ea typeface="微软雅黑" panose="020B0503020204020204" pitchFamily="34" charset="-122"/>
            </a:endParaRPr>
          </a:p>
          <a:p>
            <a:pPr algn="ctr" fontAlgn="base">
              <a:buClr>
                <a:srgbClr val="CC9900"/>
              </a:buClr>
            </a:pPr>
            <a:r>
              <a:rPr lang="zh-CN" altLang="en-US" sz="1400" b="1" dirty="0">
                <a:latin typeface="微软雅黑" panose="020B0503020204020204" pitchFamily="34" charset="-122"/>
                <a:ea typeface="微软雅黑" panose="020B0503020204020204" pitchFamily="34" charset="-122"/>
              </a:rPr>
              <a:t>后</a:t>
            </a:r>
            <a:r>
              <a:rPr lang="en-US" altLang="zh-CN" sz="1400" b="1" dirty="0">
                <a:latin typeface="微软雅黑" panose="020B0503020204020204" pitchFamily="34" charset="-122"/>
                <a:ea typeface="微软雅黑" panose="020B0503020204020204" pitchFamily="34" charset="-122"/>
              </a:rPr>
              <a:t>64bit</a:t>
            </a:r>
          </a:p>
        </p:txBody>
      </p:sp>
      <p:cxnSp>
        <p:nvCxnSpPr>
          <p:cNvPr id="81" name="直接连接符 80"/>
          <p:cNvCxnSpPr/>
          <p:nvPr/>
        </p:nvCxnSpPr>
        <p:spPr bwMode="auto">
          <a:xfrm>
            <a:off x="2747628" y="3609020"/>
            <a:ext cx="1872208"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bwMode="auto">
          <a:xfrm>
            <a:off x="4619836" y="3609020"/>
            <a:ext cx="1584176"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bwMode="auto">
          <a:xfrm>
            <a:off x="6204012" y="3609020"/>
            <a:ext cx="2664296" cy="0"/>
          </a:xfrm>
          <a:prstGeom prst="line">
            <a:avLst/>
          </a:prstGeom>
          <a:ln>
            <a:headEnd type="arrow"/>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5" name="矩形 84"/>
          <p:cNvSpPr/>
          <p:nvPr/>
        </p:nvSpPr>
        <p:spPr bwMode="auto">
          <a:xfrm>
            <a:off x="3035660" y="3609020"/>
            <a:ext cx="12241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400" dirty="0">
                <a:latin typeface="微软雅黑" panose="020B0503020204020204" pitchFamily="34" charset="-122"/>
                <a:ea typeface="微软雅黑" panose="020B0503020204020204" pitchFamily="34" charset="-122"/>
              </a:rPr>
              <a:t>16bit</a:t>
            </a:r>
          </a:p>
        </p:txBody>
      </p:sp>
      <p:sp>
        <p:nvSpPr>
          <p:cNvPr id="86" name="矩形 85"/>
          <p:cNvSpPr/>
          <p:nvPr/>
        </p:nvSpPr>
        <p:spPr bwMode="auto">
          <a:xfrm>
            <a:off x="4835860" y="3609020"/>
            <a:ext cx="12241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400" dirty="0">
                <a:latin typeface="微软雅黑" panose="020B0503020204020204" pitchFamily="34" charset="-122"/>
                <a:ea typeface="微软雅黑" panose="020B0503020204020204" pitchFamily="34" charset="-122"/>
              </a:rPr>
              <a:t>16bit</a:t>
            </a:r>
          </a:p>
        </p:txBody>
      </p:sp>
      <p:sp>
        <p:nvSpPr>
          <p:cNvPr id="87" name="矩形 86"/>
          <p:cNvSpPr/>
          <p:nvPr/>
        </p:nvSpPr>
        <p:spPr bwMode="auto">
          <a:xfrm>
            <a:off x="6996100" y="3609020"/>
            <a:ext cx="122413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buClr>
                <a:srgbClr val="CC9900"/>
              </a:buClr>
            </a:pPr>
            <a:r>
              <a:rPr lang="en-US" altLang="zh-CN" sz="1400" dirty="0">
                <a:latin typeface="微软雅黑" panose="020B0503020204020204" pitchFamily="34" charset="-122"/>
                <a:ea typeface="微软雅黑" panose="020B0503020204020204" pitchFamily="34" charset="-122"/>
              </a:rPr>
              <a:t>32bit</a:t>
            </a:r>
          </a:p>
        </p:txBody>
      </p:sp>
      <p:sp>
        <p:nvSpPr>
          <p:cNvPr id="93" name="Text Box 9"/>
          <p:cNvSpPr txBox="1">
            <a:spLocks noChangeArrowheads="1"/>
          </p:cNvSpPr>
          <p:nvPr/>
        </p:nvSpPr>
        <p:spPr bwMode="auto">
          <a:xfrm>
            <a:off x="5483932" y="5039940"/>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rPr>
              <a:t>IPv4</a:t>
            </a:r>
          </a:p>
        </p:txBody>
      </p:sp>
      <p:sp>
        <p:nvSpPr>
          <p:cNvPr id="100" name="Rectangle 10"/>
          <p:cNvSpPr>
            <a:spLocks noChangeArrowheads="1"/>
          </p:cNvSpPr>
          <p:nvPr/>
        </p:nvSpPr>
        <p:spPr bwMode="auto">
          <a:xfrm>
            <a:off x="3899756" y="5338883"/>
            <a:ext cx="1224136"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ISATAP Router</a:t>
            </a:r>
          </a:p>
        </p:txBody>
      </p:sp>
      <p:sp>
        <p:nvSpPr>
          <p:cNvPr id="113" name="Text Box 12"/>
          <p:cNvSpPr txBox="1">
            <a:spLocks noChangeArrowheads="1"/>
          </p:cNvSpPr>
          <p:nvPr/>
        </p:nvSpPr>
        <p:spPr bwMode="auto">
          <a:xfrm>
            <a:off x="3179675" y="4934128"/>
            <a:ext cx="633508" cy="338554"/>
          </a:xfrm>
          <a:prstGeom prst="rect">
            <a:avLst/>
          </a:prstGeom>
          <a:noFill/>
          <a:ln w="57150">
            <a:noFill/>
            <a:miter lim="800000"/>
            <a:headEnd/>
            <a:tailEnd/>
          </a:ln>
        </p:spPr>
        <p:txBody>
          <a:bodyPr wrap="none">
            <a:spAutoFit/>
          </a:bodyPr>
          <a:lstStyle/>
          <a:p>
            <a:pPr algn="ctr" eaLnBrk="0" fontAlgn="base" hangingPunct="0"/>
            <a:r>
              <a:rPr lang="en-US" altLang="zh-CN" sz="1600" b="1" dirty="0">
                <a:latin typeface="微软雅黑" panose="020B0503020204020204" pitchFamily="34" charset="-122"/>
                <a:ea typeface="微软雅黑" panose="020B0503020204020204" pitchFamily="34" charset="-122"/>
                <a:cs typeface="DaunPenh" pitchFamily="2" charset="0"/>
              </a:rPr>
              <a:t>IPv6</a:t>
            </a:r>
          </a:p>
        </p:txBody>
      </p:sp>
      <p:sp>
        <p:nvSpPr>
          <p:cNvPr id="117" name="矩形 116"/>
          <p:cNvSpPr/>
          <p:nvPr/>
        </p:nvSpPr>
        <p:spPr bwMode="auto">
          <a:xfrm>
            <a:off x="7860196" y="3825044"/>
            <a:ext cx="1872208" cy="36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buClr>
                <a:srgbClr val="CC9900"/>
              </a:buClr>
            </a:pPr>
            <a:r>
              <a:rPr lang="en-US" altLang="zh-CN" sz="1200" dirty="0">
                <a:latin typeface="微软雅黑" panose="020B0503020204020204" pitchFamily="34" charset="-122"/>
                <a:ea typeface="微软雅黑" panose="020B0503020204020204" pitchFamily="34" charset="-122"/>
              </a:rPr>
              <a:t>PC2</a:t>
            </a:r>
          </a:p>
          <a:p>
            <a:pPr>
              <a:buClr>
                <a:srgbClr val="CC9900"/>
              </a:buClr>
            </a:pPr>
            <a:r>
              <a:rPr lang="pt-BR" altLang="zh-CN" sz="1200" dirty="0">
                <a:latin typeface="微软雅黑" panose="020B0503020204020204" pitchFamily="34" charset="-122"/>
                <a:ea typeface="微软雅黑" panose="020B0503020204020204" pitchFamily="34" charset="-122"/>
              </a:rPr>
              <a:t>10.1.2.5</a:t>
            </a:r>
          </a:p>
          <a:p>
            <a:pPr>
              <a:buClr>
                <a:srgbClr val="CC9900"/>
              </a:buClr>
            </a:pPr>
            <a:r>
              <a:rPr lang="pt-BR" altLang="zh-CN" sz="1200" dirty="0">
                <a:latin typeface="微软雅黑" panose="020B0503020204020204" pitchFamily="34" charset="-122"/>
                <a:ea typeface="微软雅黑" panose="020B0503020204020204" pitchFamily="34" charset="-122"/>
              </a:rPr>
              <a:t>FE80::5EFE:0A01:0205</a:t>
            </a:r>
          </a:p>
          <a:p>
            <a:pPr>
              <a:buClr>
                <a:srgbClr val="CC9900"/>
              </a:buClr>
            </a:pPr>
            <a:r>
              <a:rPr lang="pt-BR" altLang="zh-CN" sz="1200" dirty="0">
                <a:latin typeface="微软雅黑" panose="020B0503020204020204" pitchFamily="34" charset="-122"/>
                <a:ea typeface="微软雅黑" panose="020B0503020204020204" pitchFamily="34" charset="-122"/>
              </a:rPr>
              <a:t>2001::5EFE:0A01:0205</a:t>
            </a:r>
            <a:endParaRPr lang="en-US" altLang="zh-CN" sz="1200" dirty="0">
              <a:latin typeface="微软雅黑" panose="020B0503020204020204" pitchFamily="34" charset="-122"/>
              <a:ea typeface="微软雅黑" panose="020B0503020204020204" pitchFamily="34" charset="-122"/>
            </a:endParaRPr>
          </a:p>
        </p:txBody>
      </p:sp>
      <p:sp>
        <p:nvSpPr>
          <p:cNvPr id="119" name="矩形 118"/>
          <p:cNvSpPr/>
          <p:nvPr/>
        </p:nvSpPr>
        <p:spPr bwMode="auto">
          <a:xfrm>
            <a:off x="7788188" y="5553236"/>
            <a:ext cx="18002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fontAlgn="base">
              <a:buClr>
                <a:srgbClr val="CC9900"/>
              </a:buClr>
            </a:pPr>
            <a:r>
              <a:rPr lang="en-US" altLang="zh-CN" sz="1200" dirty="0">
                <a:latin typeface="微软雅黑" panose="020B0503020204020204" pitchFamily="34" charset="-122"/>
                <a:ea typeface="微软雅黑" panose="020B0503020204020204" pitchFamily="34" charset="-122"/>
              </a:rPr>
              <a:t>PC3</a:t>
            </a:r>
          </a:p>
          <a:p>
            <a:pPr>
              <a:buClr>
                <a:srgbClr val="CC9900"/>
              </a:buClr>
            </a:pPr>
            <a:r>
              <a:rPr lang="pt-BR" altLang="zh-CN" sz="1200" dirty="0">
                <a:latin typeface="微软雅黑" panose="020B0503020204020204" pitchFamily="34" charset="-122"/>
                <a:ea typeface="微软雅黑" panose="020B0503020204020204" pitchFamily="34" charset="-122"/>
              </a:rPr>
              <a:t>10.1.2.6</a:t>
            </a:r>
          </a:p>
          <a:p>
            <a:pPr>
              <a:buClr>
                <a:srgbClr val="CC9900"/>
              </a:buClr>
            </a:pPr>
            <a:r>
              <a:rPr lang="pt-BR" altLang="zh-CN" sz="1200" dirty="0">
                <a:latin typeface="微软雅黑" panose="020B0503020204020204" pitchFamily="34" charset="-122"/>
                <a:ea typeface="微软雅黑" panose="020B0503020204020204" pitchFamily="34" charset="-122"/>
              </a:rPr>
              <a:t>FE80::5EFE:0A01:0206</a:t>
            </a:r>
          </a:p>
          <a:p>
            <a:pPr>
              <a:buClr>
                <a:srgbClr val="CC9900"/>
              </a:buClr>
            </a:pPr>
            <a:r>
              <a:rPr lang="pt-BR" altLang="zh-CN" sz="1200" dirty="0">
                <a:latin typeface="微软雅黑" panose="020B0503020204020204" pitchFamily="34" charset="-122"/>
                <a:ea typeface="微软雅黑" panose="020B0503020204020204" pitchFamily="34" charset="-122"/>
              </a:rPr>
              <a:t>2001::5EFE:0A01:0206</a:t>
            </a:r>
            <a:endParaRPr lang="en-US" altLang="zh-CN" sz="1200" dirty="0">
              <a:latin typeface="微软雅黑" panose="020B0503020204020204" pitchFamily="34" charset="-122"/>
              <a:ea typeface="微软雅黑" panose="020B0503020204020204" pitchFamily="34" charset="-122"/>
            </a:endParaRPr>
          </a:p>
        </p:txBody>
      </p:sp>
      <p:sp>
        <p:nvSpPr>
          <p:cNvPr id="124" name="Rectangle 10"/>
          <p:cNvSpPr>
            <a:spLocks noChangeArrowheads="1"/>
          </p:cNvSpPr>
          <p:nvPr/>
        </p:nvSpPr>
        <p:spPr bwMode="auto">
          <a:xfrm rot="5400000">
            <a:off x="6922571" y="4952875"/>
            <a:ext cx="1357966"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ISATAP tunnel</a:t>
            </a:r>
            <a:endParaRPr lang="en-US" altLang="zh-CN" sz="1200" dirty="0">
              <a:latin typeface="微软雅黑" panose="020B0503020204020204" pitchFamily="34" charset="-122"/>
              <a:ea typeface="微软雅黑" panose="020B0503020204020204" pitchFamily="34" charset="-122"/>
            </a:endParaRPr>
          </a:p>
        </p:txBody>
      </p:sp>
      <p:cxnSp>
        <p:nvCxnSpPr>
          <p:cNvPr id="127" name="直接连接符 126"/>
          <p:cNvCxnSpPr>
            <a:cxnSpLocks/>
            <a:endCxn id="59" idx="1"/>
          </p:cNvCxnSpPr>
          <p:nvPr/>
        </p:nvCxnSpPr>
        <p:spPr bwMode="auto">
          <a:xfrm>
            <a:off x="6486268" y="5452319"/>
            <a:ext cx="876893" cy="62175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28" name="矩形 127"/>
          <p:cNvSpPr/>
          <p:nvPr/>
        </p:nvSpPr>
        <p:spPr bwMode="auto">
          <a:xfrm>
            <a:off x="1811524" y="4742668"/>
            <a:ext cx="1080120" cy="29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fontAlgn="base">
              <a:buClr>
                <a:srgbClr val="CC9900"/>
              </a:buClr>
            </a:pPr>
            <a:r>
              <a:rPr lang="en-US" altLang="zh-CN" sz="1200" dirty="0">
                <a:latin typeface="微软雅黑" panose="020B0503020204020204" pitchFamily="34" charset="-122"/>
                <a:ea typeface="微软雅黑" panose="020B0503020204020204" pitchFamily="34" charset="-122"/>
              </a:rPr>
              <a:t>PC1</a:t>
            </a:r>
          </a:p>
          <a:p>
            <a:pPr algn="ctr">
              <a:buClr>
                <a:srgbClr val="CC9900"/>
              </a:buClr>
            </a:pPr>
            <a:r>
              <a:rPr lang="en-US" altLang="zh-CN" sz="1200" dirty="0">
                <a:latin typeface="微软雅黑" panose="020B0503020204020204" pitchFamily="34" charset="-122"/>
                <a:ea typeface="微软雅黑" panose="020B0503020204020204" pitchFamily="34" charset="-122"/>
              </a:rPr>
              <a:t>2003::8</a:t>
            </a:r>
          </a:p>
        </p:txBody>
      </p:sp>
      <p:cxnSp>
        <p:nvCxnSpPr>
          <p:cNvPr id="131" name="直接连接符 130"/>
          <p:cNvCxnSpPr>
            <a:cxnSpLocks/>
          </p:cNvCxnSpPr>
          <p:nvPr/>
        </p:nvCxnSpPr>
        <p:spPr bwMode="auto">
          <a:xfrm>
            <a:off x="2531564" y="4567270"/>
            <a:ext cx="553307" cy="311234"/>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3" name="直接箭头连接符 132"/>
          <p:cNvCxnSpPr/>
          <p:nvPr/>
        </p:nvCxnSpPr>
        <p:spPr bwMode="auto">
          <a:xfrm>
            <a:off x="4727848" y="4374448"/>
            <a:ext cx="0" cy="504056"/>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34" name="Rectangle 10"/>
          <p:cNvSpPr>
            <a:spLocks noChangeArrowheads="1"/>
          </p:cNvSpPr>
          <p:nvPr/>
        </p:nvSpPr>
        <p:spPr bwMode="auto">
          <a:xfrm>
            <a:off x="4115780" y="4113076"/>
            <a:ext cx="1224136"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dirty="0">
                <a:latin typeface="微软雅黑" panose="020B0503020204020204" pitchFamily="34" charset="-122"/>
                <a:ea typeface="微软雅黑" panose="020B0503020204020204" pitchFamily="34" charset="-122"/>
              </a:rPr>
              <a:t>10.1.2.1</a:t>
            </a:r>
          </a:p>
        </p:txBody>
      </p:sp>
      <p:sp>
        <p:nvSpPr>
          <p:cNvPr id="135" name="Rectangle 10"/>
          <p:cNvSpPr>
            <a:spLocks noChangeArrowheads="1"/>
          </p:cNvSpPr>
          <p:nvPr/>
        </p:nvSpPr>
        <p:spPr bwMode="auto">
          <a:xfrm>
            <a:off x="3539716" y="5697252"/>
            <a:ext cx="1944216" cy="644136"/>
          </a:xfrm>
          <a:prstGeom prst="rect">
            <a:avLst/>
          </a:prstGeom>
          <a:noFill/>
          <a:ln w="9525">
            <a:noFill/>
            <a:miter lim="800000"/>
            <a:headEnd/>
            <a:tailEnd/>
          </a:ln>
        </p:spPr>
        <p:txBody>
          <a:bodyPr wrap="square" lIns="91050" tIns="44633" rIns="91050" bIns="44633">
            <a:spAutoFit/>
          </a:bodyPr>
          <a:lstStyle/>
          <a:p>
            <a:pPr algn="ctr" defTabSz="788988" eaLnBrk="0" hangingPunct="0"/>
            <a:r>
              <a:rPr lang="pt-BR" altLang="zh-CN" sz="1200" dirty="0">
                <a:latin typeface="微软雅黑" panose="020B0503020204020204" pitchFamily="34" charset="-122"/>
                <a:ea typeface="微软雅黑" panose="020B0503020204020204" pitchFamily="34" charset="-122"/>
              </a:rPr>
              <a:t>Tunnel 1</a:t>
            </a:r>
          </a:p>
          <a:p>
            <a:pPr algn="ctr" defTabSz="788988" eaLnBrk="0" hangingPunct="0"/>
            <a:r>
              <a:rPr lang="pt-BR" altLang="zh-CN" sz="1200" dirty="0">
                <a:latin typeface="微软雅黑" panose="020B0503020204020204" pitchFamily="34" charset="-122"/>
                <a:ea typeface="微软雅黑" panose="020B0503020204020204" pitchFamily="34" charset="-122"/>
              </a:rPr>
              <a:t>FE80::5EFE:0A01:0201</a:t>
            </a:r>
          </a:p>
          <a:p>
            <a:pPr algn="ctr" defTabSz="788988" eaLnBrk="0" hangingPunct="0"/>
            <a:r>
              <a:rPr lang="pt-BR" altLang="zh-CN" sz="1200" dirty="0">
                <a:latin typeface="微软雅黑" panose="020B0503020204020204" pitchFamily="34" charset="-122"/>
                <a:ea typeface="微软雅黑" panose="020B0503020204020204" pitchFamily="34" charset="-122"/>
              </a:rPr>
              <a:t>2001::5EFE:0A01:0201</a:t>
            </a:r>
            <a:endParaRPr lang="en-US" altLang="zh-CN" sz="1200" dirty="0">
              <a:latin typeface="微软雅黑" panose="020B0503020204020204" pitchFamily="34" charset="-122"/>
              <a:ea typeface="微软雅黑" panose="020B0503020204020204" pitchFamily="34" charset="-122"/>
            </a:endParaRPr>
          </a:p>
        </p:txBody>
      </p:sp>
      <p:cxnSp>
        <p:nvCxnSpPr>
          <p:cNvPr id="139" name="直接箭头连接符 138"/>
          <p:cNvCxnSpPr/>
          <p:nvPr/>
        </p:nvCxnSpPr>
        <p:spPr bwMode="auto">
          <a:xfrm flipV="1">
            <a:off x="4511824" y="5301208"/>
            <a:ext cx="0" cy="504056"/>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pic>
        <p:nvPicPr>
          <p:cNvPr id="53" name="Picture 12" descr="E:\2016.01\1.12 扁平化图标\蓝色\AR-蓝色最新-40.png">
            <a:extLst>
              <a:ext uri="{FF2B5EF4-FFF2-40B4-BE49-F238E27FC236}">
                <a16:creationId xmlns:a16="http://schemas.microsoft.com/office/drawing/2014/main" id="{00895F84-ED17-4A23-88FE-60F8C68E9A55}"/>
              </a:ext>
            </a:extLst>
          </p:cNvPr>
          <p:cNvPicPr>
            <a:picLocks noChangeAspect="1" noChangeArrowheads="1"/>
          </p:cNvPicPr>
          <p:nvPr/>
        </p:nvPicPr>
        <p:blipFill>
          <a:blip r:embed="rId5" cstate="print"/>
          <a:srcRect/>
          <a:stretch>
            <a:fillRect/>
          </a:stretch>
        </p:blipFill>
        <p:spPr bwMode="auto">
          <a:xfrm>
            <a:off x="4303793" y="4943713"/>
            <a:ext cx="428757" cy="350801"/>
          </a:xfrm>
          <a:prstGeom prst="rect">
            <a:avLst/>
          </a:prstGeom>
          <a:noFill/>
        </p:spPr>
      </p:pic>
      <p:pic>
        <p:nvPicPr>
          <p:cNvPr id="54" name="图片 53" descr="PC.png">
            <a:extLst>
              <a:ext uri="{FF2B5EF4-FFF2-40B4-BE49-F238E27FC236}">
                <a16:creationId xmlns:a16="http://schemas.microsoft.com/office/drawing/2014/main" id="{123CA049-CE34-4D2D-ADBA-59E0D69B6A20}"/>
              </a:ext>
            </a:extLst>
          </p:cNvPr>
          <p:cNvPicPr>
            <a:picLocks noChangeAspect="1"/>
          </p:cNvPicPr>
          <p:nvPr/>
        </p:nvPicPr>
        <p:blipFill>
          <a:blip r:embed="rId6" cstate="print"/>
          <a:stretch>
            <a:fillRect/>
          </a:stretch>
        </p:blipFill>
        <p:spPr>
          <a:xfrm>
            <a:off x="7365433" y="3984226"/>
            <a:ext cx="456773" cy="350801"/>
          </a:xfrm>
          <a:prstGeom prst="rect">
            <a:avLst/>
          </a:prstGeom>
        </p:spPr>
      </p:pic>
      <p:pic>
        <p:nvPicPr>
          <p:cNvPr id="59" name="图片 58" descr="PC.png">
            <a:extLst>
              <a:ext uri="{FF2B5EF4-FFF2-40B4-BE49-F238E27FC236}">
                <a16:creationId xmlns:a16="http://schemas.microsoft.com/office/drawing/2014/main" id="{86F43144-B1D6-48A4-8BAD-E62899DD4CDC}"/>
              </a:ext>
            </a:extLst>
          </p:cNvPr>
          <p:cNvPicPr>
            <a:picLocks noChangeAspect="1"/>
          </p:cNvPicPr>
          <p:nvPr/>
        </p:nvPicPr>
        <p:blipFill>
          <a:blip r:embed="rId6" cstate="print"/>
          <a:stretch>
            <a:fillRect/>
          </a:stretch>
        </p:blipFill>
        <p:spPr>
          <a:xfrm>
            <a:off x="7363161" y="5898671"/>
            <a:ext cx="456773" cy="350801"/>
          </a:xfrm>
          <a:prstGeom prst="rect">
            <a:avLst/>
          </a:prstGeom>
        </p:spPr>
      </p:pic>
      <p:pic>
        <p:nvPicPr>
          <p:cNvPr id="61" name="图片 60" descr="PC.png">
            <a:extLst>
              <a:ext uri="{FF2B5EF4-FFF2-40B4-BE49-F238E27FC236}">
                <a16:creationId xmlns:a16="http://schemas.microsoft.com/office/drawing/2014/main" id="{75D52551-98B5-4851-A915-0240B596E596}"/>
              </a:ext>
            </a:extLst>
          </p:cNvPr>
          <p:cNvPicPr>
            <a:picLocks noChangeAspect="1"/>
          </p:cNvPicPr>
          <p:nvPr/>
        </p:nvPicPr>
        <p:blipFill>
          <a:blip r:embed="rId6" cstate="print"/>
          <a:stretch>
            <a:fillRect/>
          </a:stretch>
        </p:blipFill>
        <p:spPr>
          <a:xfrm>
            <a:off x="2088038" y="4374448"/>
            <a:ext cx="456773" cy="350801"/>
          </a:xfrm>
          <a:prstGeom prst="rect">
            <a:avLst/>
          </a:prstGeom>
        </p:spPr>
      </p:pic>
      <p:pic>
        <p:nvPicPr>
          <p:cNvPr id="68" name="图片 67" descr="无线网桥-蓝.png">
            <a:extLst>
              <a:ext uri="{FF2B5EF4-FFF2-40B4-BE49-F238E27FC236}">
                <a16:creationId xmlns:a16="http://schemas.microsoft.com/office/drawing/2014/main" id="{15B5F009-DF6F-4855-864E-48EC2C7200B1}"/>
              </a:ext>
            </a:extLst>
          </p:cNvPr>
          <p:cNvPicPr>
            <a:picLocks noChangeAspect="1"/>
          </p:cNvPicPr>
          <p:nvPr/>
        </p:nvPicPr>
        <p:blipFill>
          <a:blip r:embed="rId4" cstate="print"/>
          <a:stretch>
            <a:fillRect/>
          </a:stretch>
        </p:blipFill>
        <p:spPr>
          <a:xfrm rot="20480484">
            <a:off x="5006595" y="4556096"/>
            <a:ext cx="2062785" cy="332212"/>
          </a:xfrm>
          <a:prstGeom prst="rect">
            <a:avLst/>
          </a:prstGeom>
        </p:spPr>
      </p:pic>
      <p:sp>
        <p:nvSpPr>
          <p:cNvPr id="104" name="Rectangle 10"/>
          <p:cNvSpPr>
            <a:spLocks noChangeArrowheads="1"/>
          </p:cNvSpPr>
          <p:nvPr/>
        </p:nvSpPr>
        <p:spPr bwMode="auto">
          <a:xfrm rot="20480504">
            <a:off x="5231741" y="4543180"/>
            <a:ext cx="1679007" cy="274804"/>
          </a:xfrm>
          <a:prstGeom prst="rect">
            <a:avLst/>
          </a:prstGeom>
          <a:noFill/>
          <a:ln w="9525">
            <a:noFill/>
            <a:miter lim="800000"/>
            <a:headEnd/>
            <a:tailEnd/>
          </a:ln>
        </p:spPr>
        <p:txBody>
          <a:bodyPr wrap="square" lIns="91050" tIns="44633" rIns="91050" bIns="44633">
            <a:spAutoFit/>
          </a:bodyPr>
          <a:lstStyle/>
          <a:p>
            <a:pPr algn="ctr" defTabSz="788988" eaLnBrk="0" hangingPunct="0"/>
            <a:r>
              <a:rPr lang="en-US" altLang="zh-CN" sz="1200" kern="0" dirty="0">
                <a:latin typeface="微软雅黑" panose="020B0503020204020204" pitchFamily="34" charset="-122"/>
                <a:ea typeface="微软雅黑" panose="020B0503020204020204" pitchFamily="34" charset="-122"/>
              </a:rPr>
              <a:t>ISATAP tunnel</a:t>
            </a:r>
            <a:endParaRPr lang="en-US" altLang="zh-CN" sz="120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8A261-AE6E-488B-B4C4-E885BD64265E}"/>
              </a:ext>
            </a:extLst>
          </p:cNvPr>
          <p:cNvSpPr>
            <a:spLocks noGrp="1"/>
          </p:cNvSpPr>
          <p:nvPr>
            <p:ph type="title"/>
          </p:nvPr>
        </p:nvSpPr>
        <p:spPr/>
        <p:txBody>
          <a:bodyPr/>
          <a:lstStyle/>
          <a:p>
            <a:r>
              <a:rPr lang="en-US" altLang="zh-CN"/>
              <a:t>NAT64</a:t>
            </a:r>
            <a:endParaRPr lang="zh-CN" altLang="en-US" dirty="0"/>
          </a:p>
        </p:txBody>
      </p:sp>
      <p:sp>
        <p:nvSpPr>
          <p:cNvPr id="8" name="文本占位符 7">
            <a:extLst>
              <a:ext uri="{FF2B5EF4-FFF2-40B4-BE49-F238E27FC236}">
                <a16:creationId xmlns:a16="http://schemas.microsoft.com/office/drawing/2014/main" id="{26F927A8-6010-4192-9BC2-693ED12C539A}"/>
              </a:ext>
            </a:extLst>
          </p:cNvPr>
          <p:cNvSpPr>
            <a:spLocks noGrp="1"/>
          </p:cNvSpPr>
          <p:nvPr>
            <p:ph type="body" sz="quarter" idx="10"/>
          </p:nvPr>
        </p:nvSpPr>
        <p:spPr/>
        <p:txBody>
          <a:bodyPr/>
          <a:lstStyle/>
          <a:p>
            <a:r>
              <a:rPr lang="en-US" altLang="zh-CN" dirty="0"/>
              <a:t>NAT64</a:t>
            </a:r>
            <a:r>
              <a:rPr lang="zh-CN" altLang="en-US" dirty="0"/>
              <a:t>技术实际上是一种协议转换技术，能够将分组在</a:t>
            </a:r>
            <a:r>
              <a:rPr lang="en-US" altLang="zh-CN" dirty="0"/>
              <a:t>V4</a:t>
            </a:r>
            <a:r>
              <a:rPr lang="zh-CN" altLang="en-US" dirty="0"/>
              <a:t>及</a:t>
            </a:r>
            <a:r>
              <a:rPr lang="en-US" altLang="zh-CN" dirty="0"/>
              <a:t>V6</a:t>
            </a:r>
            <a:r>
              <a:rPr lang="zh-CN" altLang="en-US" dirty="0"/>
              <a:t>格式之间灵活转换。</a:t>
            </a:r>
            <a:endParaRPr lang="en-US" altLang="zh-CN" dirty="0"/>
          </a:p>
          <a:p>
            <a:r>
              <a:rPr lang="en-US" altLang="zh-CN" dirty="0"/>
              <a:t>IPv6</a:t>
            </a:r>
            <a:r>
              <a:rPr lang="zh-CN" altLang="en-US" dirty="0"/>
              <a:t>过渡中的协议翻译技术就是将</a:t>
            </a:r>
            <a:r>
              <a:rPr lang="en-US" altLang="zh-CN" dirty="0"/>
              <a:t>IPv6</a:t>
            </a:r>
            <a:r>
              <a:rPr lang="zh-CN" altLang="en-US" dirty="0"/>
              <a:t>数据包的每个字段与</a:t>
            </a:r>
            <a:r>
              <a:rPr lang="en-US" altLang="zh-CN" dirty="0"/>
              <a:t>IPv4</a:t>
            </a:r>
            <a:r>
              <a:rPr lang="zh-CN" altLang="en-US" dirty="0"/>
              <a:t>数据包中的字段建立起一一映射的关系，从而在两个网络的边缘实现数据报文的转换。</a:t>
            </a:r>
          </a:p>
        </p:txBody>
      </p:sp>
      <p:pic>
        <p:nvPicPr>
          <p:cNvPr id="5" name="Picture 12" descr="E:\2016.01\1.12 扁平化图标\蓝色\AR-蓝色最新-40.png">
            <a:extLst>
              <a:ext uri="{FF2B5EF4-FFF2-40B4-BE49-F238E27FC236}">
                <a16:creationId xmlns:a16="http://schemas.microsoft.com/office/drawing/2014/main" id="{2A4FAAE3-B128-4363-8F3E-B59489BAF80D}"/>
              </a:ext>
            </a:extLst>
          </p:cNvPr>
          <p:cNvPicPr>
            <a:picLocks noChangeAspect="1" noChangeArrowheads="1"/>
          </p:cNvPicPr>
          <p:nvPr/>
        </p:nvPicPr>
        <p:blipFill>
          <a:blip r:embed="rId3" cstate="print"/>
          <a:srcRect/>
          <a:stretch>
            <a:fillRect/>
          </a:stretch>
        </p:blipFill>
        <p:spPr bwMode="auto">
          <a:xfrm>
            <a:off x="5728372" y="3700033"/>
            <a:ext cx="735256" cy="627273"/>
          </a:xfrm>
          <a:prstGeom prst="rect">
            <a:avLst/>
          </a:prstGeom>
          <a:noFill/>
        </p:spPr>
      </p:pic>
      <p:pic>
        <p:nvPicPr>
          <p:cNvPr id="6" name="图片 5" descr="PC.png">
            <a:extLst>
              <a:ext uri="{FF2B5EF4-FFF2-40B4-BE49-F238E27FC236}">
                <a16:creationId xmlns:a16="http://schemas.microsoft.com/office/drawing/2014/main" id="{C63CAABE-CF5C-46F7-9401-3BB83BADD2B4}"/>
              </a:ext>
            </a:extLst>
          </p:cNvPr>
          <p:cNvPicPr>
            <a:picLocks noChangeAspect="1"/>
          </p:cNvPicPr>
          <p:nvPr/>
        </p:nvPicPr>
        <p:blipFill>
          <a:blip r:embed="rId4" cstate="print"/>
          <a:stretch>
            <a:fillRect/>
          </a:stretch>
        </p:blipFill>
        <p:spPr>
          <a:xfrm>
            <a:off x="1643261" y="3746562"/>
            <a:ext cx="695594" cy="534215"/>
          </a:xfrm>
          <a:prstGeom prst="rect">
            <a:avLst/>
          </a:prstGeom>
        </p:spPr>
      </p:pic>
      <p:pic>
        <p:nvPicPr>
          <p:cNvPr id="12" name="图片 11" descr="PC.png">
            <a:extLst>
              <a:ext uri="{FF2B5EF4-FFF2-40B4-BE49-F238E27FC236}">
                <a16:creationId xmlns:a16="http://schemas.microsoft.com/office/drawing/2014/main" id="{FA2EAEEC-A4DF-4769-B019-C48E54501F07}"/>
              </a:ext>
            </a:extLst>
          </p:cNvPr>
          <p:cNvPicPr>
            <a:picLocks noChangeAspect="1"/>
          </p:cNvPicPr>
          <p:nvPr/>
        </p:nvPicPr>
        <p:blipFill>
          <a:blip r:embed="rId4" cstate="print"/>
          <a:stretch>
            <a:fillRect/>
          </a:stretch>
        </p:blipFill>
        <p:spPr>
          <a:xfrm>
            <a:off x="9805314" y="3746562"/>
            <a:ext cx="695594" cy="534215"/>
          </a:xfrm>
          <a:prstGeom prst="rect">
            <a:avLst/>
          </a:prstGeom>
        </p:spPr>
      </p:pic>
      <p:grpSp>
        <p:nvGrpSpPr>
          <p:cNvPr id="35" name="组合 34">
            <a:extLst>
              <a:ext uri="{FF2B5EF4-FFF2-40B4-BE49-F238E27FC236}">
                <a16:creationId xmlns:a16="http://schemas.microsoft.com/office/drawing/2014/main" id="{4325FFC8-05E7-46CA-A8E8-600A41E8DC62}"/>
              </a:ext>
            </a:extLst>
          </p:cNvPr>
          <p:cNvGrpSpPr/>
          <p:nvPr/>
        </p:nvGrpSpPr>
        <p:grpSpPr>
          <a:xfrm>
            <a:off x="2451508" y="3438574"/>
            <a:ext cx="3065697" cy="1150191"/>
            <a:chOff x="2666158" y="3947249"/>
            <a:chExt cx="3065697" cy="1150191"/>
          </a:xfrm>
        </p:grpSpPr>
        <p:pic>
          <p:nvPicPr>
            <p:cNvPr id="4" name="图片 3" descr="网络云4.png">
              <a:extLst>
                <a:ext uri="{FF2B5EF4-FFF2-40B4-BE49-F238E27FC236}">
                  <a16:creationId xmlns:a16="http://schemas.microsoft.com/office/drawing/2014/main" id="{F2909EDF-FEDE-43C0-A8AC-68B238F3C321}"/>
                </a:ext>
              </a:extLst>
            </p:cNvPr>
            <p:cNvPicPr>
              <a:picLocks noChangeAspect="1"/>
            </p:cNvPicPr>
            <p:nvPr/>
          </p:nvPicPr>
          <p:blipFill>
            <a:blip r:embed="rId5" cstate="print"/>
            <a:stretch>
              <a:fillRect/>
            </a:stretch>
          </p:blipFill>
          <p:spPr>
            <a:xfrm>
              <a:off x="2666158" y="3947249"/>
              <a:ext cx="3065697" cy="1150191"/>
            </a:xfrm>
            <a:prstGeom prst="rect">
              <a:avLst/>
            </a:prstGeom>
          </p:spPr>
        </p:pic>
        <p:sp>
          <p:nvSpPr>
            <p:cNvPr id="22" name="矩形 6">
              <a:extLst>
                <a:ext uri="{FF2B5EF4-FFF2-40B4-BE49-F238E27FC236}">
                  <a16:creationId xmlns:a16="http://schemas.microsoft.com/office/drawing/2014/main" id="{030E38B2-6EC3-4560-9768-2498EB406861}"/>
                </a:ext>
              </a:extLst>
            </p:cNvPr>
            <p:cNvSpPr/>
            <p:nvPr/>
          </p:nvSpPr>
          <p:spPr>
            <a:xfrm>
              <a:off x="3697106" y="4353067"/>
              <a:ext cx="1043876" cy="338554"/>
            </a:xfrm>
            <a:prstGeom prst="rect">
              <a:avLst/>
            </a:prstGeom>
          </p:spPr>
          <p:txBody>
            <a:bodyPr wrap="none">
              <a:spAutoFit/>
            </a:bodyPr>
            <a:lstStyle/>
            <a:p>
              <a:pPr eaLnBrk="1" fontAlgn="auto" hangingPunct="1">
                <a:spcBef>
                  <a:spcPts val="0"/>
                </a:spcBef>
                <a:spcAft>
                  <a:spcPts val="0"/>
                </a:spcAft>
              </a:pPr>
              <a:r>
                <a:rPr lang="en-US" altLang="zh-CN" sz="1600" b="1" dirty="0">
                  <a:latin typeface="微软雅黑" panose="020B0503020204020204" pitchFamily="34" charset="-122"/>
                  <a:ea typeface="微软雅黑" panose="020B0503020204020204" pitchFamily="34" charset="-122"/>
                  <a:cs typeface="Arial" pitchFamily="34" charset="0"/>
                </a:rPr>
                <a:t>IPv6</a:t>
              </a:r>
              <a:r>
                <a:rPr lang="zh-CN" altLang="en-US" sz="1600" b="1" dirty="0">
                  <a:latin typeface="微软雅黑" panose="020B0503020204020204" pitchFamily="34" charset="-122"/>
                  <a:ea typeface="微软雅黑" panose="020B0503020204020204" pitchFamily="34" charset="-122"/>
                  <a:cs typeface="Arial" pitchFamily="34" charset="0"/>
                </a:rPr>
                <a:t>网络</a:t>
              </a:r>
              <a:endParaRPr lang="zh-CN" altLang="en-US" sz="1600" b="1" dirty="0">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a16="http://schemas.microsoft.com/office/drawing/2014/main" id="{56774047-A3F1-46B0-B47C-594B72D010F2}"/>
              </a:ext>
            </a:extLst>
          </p:cNvPr>
          <p:cNvGrpSpPr/>
          <p:nvPr/>
        </p:nvGrpSpPr>
        <p:grpSpPr>
          <a:xfrm>
            <a:off x="6678436" y="3438574"/>
            <a:ext cx="3065697" cy="1150191"/>
            <a:chOff x="6893086" y="3947249"/>
            <a:chExt cx="3065697" cy="1150191"/>
          </a:xfrm>
        </p:grpSpPr>
        <p:pic>
          <p:nvPicPr>
            <p:cNvPr id="33" name="图片 32" descr="网络云4.png">
              <a:extLst>
                <a:ext uri="{FF2B5EF4-FFF2-40B4-BE49-F238E27FC236}">
                  <a16:creationId xmlns:a16="http://schemas.microsoft.com/office/drawing/2014/main" id="{D4EBEF69-CF8B-49B4-8744-26B9D5314F9D}"/>
                </a:ext>
              </a:extLst>
            </p:cNvPr>
            <p:cNvPicPr>
              <a:picLocks noChangeAspect="1"/>
            </p:cNvPicPr>
            <p:nvPr/>
          </p:nvPicPr>
          <p:blipFill>
            <a:blip r:embed="rId5" cstate="print"/>
            <a:stretch>
              <a:fillRect/>
            </a:stretch>
          </p:blipFill>
          <p:spPr>
            <a:xfrm>
              <a:off x="6893086" y="3947249"/>
              <a:ext cx="3065697" cy="1150191"/>
            </a:xfrm>
            <a:prstGeom prst="rect">
              <a:avLst/>
            </a:prstGeom>
          </p:spPr>
        </p:pic>
        <p:sp>
          <p:nvSpPr>
            <p:cNvPr id="28" name="矩形 12">
              <a:extLst>
                <a:ext uri="{FF2B5EF4-FFF2-40B4-BE49-F238E27FC236}">
                  <a16:creationId xmlns:a16="http://schemas.microsoft.com/office/drawing/2014/main" id="{8C6C39B0-9D0F-41DD-A938-3B05A38B5879}"/>
                </a:ext>
              </a:extLst>
            </p:cNvPr>
            <p:cNvSpPr/>
            <p:nvPr/>
          </p:nvSpPr>
          <p:spPr>
            <a:xfrm>
              <a:off x="7924034" y="4353067"/>
              <a:ext cx="1043876" cy="338554"/>
            </a:xfrm>
            <a:prstGeom prst="rect">
              <a:avLst/>
            </a:prstGeom>
          </p:spPr>
          <p:txBody>
            <a:bodyPr wrap="none">
              <a:spAutoFit/>
            </a:bodyPr>
            <a:lstStyle/>
            <a:p>
              <a:pPr eaLnBrk="1" fontAlgn="auto" hangingPunct="1">
                <a:spcBef>
                  <a:spcPts val="0"/>
                </a:spcBef>
                <a:spcAft>
                  <a:spcPts val="0"/>
                </a:spcAft>
              </a:pPr>
              <a:r>
                <a:rPr lang="en-US" altLang="zh-CN" sz="1600" b="1" dirty="0">
                  <a:latin typeface="微软雅黑" panose="020B0503020204020204" pitchFamily="34" charset="-122"/>
                  <a:ea typeface="微软雅黑" panose="020B0503020204020204" pitchFamily="34" charset="-122"/>
                  <a:cs typeface="Arial" pitchFamily="34" charset="0"/>
                </a:rPr>
                <a:t>IPv4</a:t>
              </a:r>
              <a:r>
                <a:rPr lang="zh-CN" altLang="en-US" sz="1600" b="1" dirty="0">
                  <a:latin typeface="微软雅黑" panose="020B0503020204020204" pitchFamily="34" charset="-122"/>
                  <a:ea typeface="微软雅黑" panose="020B0503020204020204" pitchFamily="34" charset="-122"/>
                  <a:cs typeface="Arial" pitchFamily="34" charset="0"/>
                </a:rPr>
                <a:t>网络</a:t>
              </a:r>
              <a:endParaRPr lang="zh-CN" altLang="en-US" sz="1600" b="1" dirty="0">
                <a:latin typeface="微软雅黑" panose="020B0503020204020204" pitchFamily="34" charset="-122"/>
                <a:ea typeface="微软雅黑" panose="020B0503020204020204" pitchFamily="34" charset="-122"/>
              </a:endParaRPr>
            </a:p>
          </p:txBody>
        </p:sp>
      </p:grpSp>
      <p:sp>
        <p:nvSpPr>
          <p:cNvPr id="32" name="矩形 6">
            <a:extLst>
              <a:ext uri="{FF2B5EF4-FFF2-40B4-BE49-F238E27FC236}">
                <a16:creationId xmlns:a16="http://schemas.microsoft.com/office/drawing/2014/main" id="{0A2C04C5-13B1-4B88-A8F1-0B1272563394}"/>
              </a:ext>
            </a:extLst>
          </p:cNvPr>
          <p:cNvSpPr/>
          <p:nvPr/>
        </p:nvSpPr>
        <p:spPr>
          <a:xfrm>
            <a:off x="5618302" y="4375690"/>
            <a:ext cx="1005403" cy="338554"/>
          </a:xfrm>
          <a:prstGeom prst="rect">
            <a:avLst/>
          </a:prstGeom>
        </p:spPr>
        <p:txBody>
          <a:bodyPr wrap="none">
            <a:spAutoFit/>
          </a:bodyPr>
          <a:lstStyle/>
          <a:p>
            <a:pPr eaLnBrk="1" fontAlgn="auto" hangingPunct="1">
              <a:spcBef>
                <a:spcPts val="0"/>
              </a:spcBef>
              <a:spcAft>
                <a:spcPts val="0"/>
              </a:spcAft>
            </a:pPr>
            <a:r>
              <a:rPr lang="zh-CN" altLang="en-US" sz="1600" b="1" dirty="0">
                <a:solidFill>
                  <a:srgbClr val="C00000"/>
                </a:solidFill>
                <a:latin typeface="微软雅黑" panose="020B0503020204020204" pitchFamily="34" charset="-122"/>
                <a:ea typeface="微软雅黑" panose="020B0503020204020204" pitchFamily="34" charset="-122"/>
                <a:cs typeface="Arial" pitchFamily="34" charset="0"/>
              </a:rPr>
              <a:t>转换网关</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6" name="矩形 6">
            <a:extLst>
              <a:ext uri="{FF2B5EF4-FFF2-40B4-BE49-F238E27FC236}">
                <a16:creationId xmlns:a16="http://schemas.microsoft.com/office/drawing/2014/main" id="{31139B66-4F43-4809-BC78-4FCCE1513B1A}"/>
              </a:ext>
            </a:extLst>
          </p:cNvPr>
          <p:cNvSpPr/>
          <p:nvPr/>
        </p:nvSpPr>
        <p:spPr>
          <a:xfrm>
            <a:off x="1489157" y="4375690"/>
            <a:ext cx="1043876" cy="338554"/>
          </a:xfrm>
          <a:prstGeom prst="rect">
            <a:avLst/>
          </a:prstGeom>
        </p:spPr>
        <p:txBody>
          <a:bodyPr wrap="none">
            <a:spAutoFit/>
          </a:bodyPr>
          <a:lstStyle/>
          <a:p>
            <a:pPr eaLnBrk="1" fontAlgn="auto" hangingPunct="1">
              <a:spcBef>
                <a:spcPts val="0"/>
              </a:spcBef>
              <a:spcAft>
                <a:spcPts val="0"/>
              </a:spcAft>
            </a:pPr>
            <a:r>
              <a:rPr lang="en-US" altLang="zh-CN" sz="1600" b="1" dirty="0">
                <a:solidFill>
                  <a:srgbClr val="C00000"/>
                </a:solidFill>
                <a:latin typeface="微软雅黑" panose="020B0503020204020204" pitchFamily="34" charset="-122"/>
                <a:ea typeface="微软雅黑" panose="020B0503020204020204" pitchFamily="34" charset="-122"/>
                <a:cs typeface="Arial" pitchFamily="34" charset="0"/>
              </a:rPr>
              <a:t>IPv6</a:t>
            </a:r>
            <a:r>
              <a:rPr lang="zh-CN" altLang="en-US" sz="1600" b="1" dirty="0">
                <a:solidFill>
                  <a:srgbClr val="C00000"/>
                </a:solidFill>
                <a:latin typeface="微软雅黑" panose="020B0503020204020204" pitchFamily="34" charset="-122"/>
                <a:ea typeface="微软雅黑" panose="020B0503020204020204" pitchFamily="34" charset="-122"/>
                <a:cs typeface="Arial" pitchFamily="34" charset="0"/>
              </a:rPr>
              <a:t>主机</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7" name="矩形 6">
            <a:extLst>
              <a:ext uri="{FF2B5EF4-FFF2-40B4-BE49-F238E27FC236}">
                <a16:creationId xmlns:a16="http://schemas.microsoft.com/office/drawing/2014/main" id="{D8CEEF73-6168-4113-98C4-AB6F0EAF9816}"/>
              </a:ext>
            </a:extLst>
          </p:cNvPr>
          <p:cNvSpPr/>
          <p:nvPr/>
        </p:nvSpPr>
        <p:spPr>
          <a:xfrm>
            <a:off x="9651210" y="4375690"/>
            <a:ext cx="1043876" cy="338554"/>
          </a:xfrm>
          <a:prstGeom prst="rect">
            <a:avLst/>
          </a:prstGeom>
        </p:spPr>
        <p:txBody>
          <a:bodyPr wrap="none">
            <a:spAutoFit/>
          </a:bodyPr>
          <a:lstStyle/>
          <a:p>
            <a:pPr eaLnBrk="1" fontAlgn="auto" hangingPunct="1">
              <a:spcBef>
                <a:spcPts val="0"/>
              </a:spcBef>
              <a:spcAft>
                <a:spcPts val="0"/>
              </a:spcAft>
            </a:pPr>
            <a:r>
              <a:rPr lang="en-US" altLang="zh-CN" sz="1600" b="1" dirty="0">
                <a:solidFill>
                  <a:srgbClr val="C00000"/>
                </a:solidFill>
                <a:latin typeface="微软雅黑" panose="020B0503020204020204" pitchFamily="34" charset="-122"/>
                <a:ea typeface="微软雅黑" panose="020B0503020204020204" pitchFamily="34" charset="-122"/>
                <a:cs typeface="Arial" pitchFamily="34" charset="0"/>
              </a:rPr>
              <a:t>IPv4</a:t>
            </a:r>
            <a:r>
              <a:rPr lang="zh-CN" altLang="en-US" sz="1600" b="1" dirty="0">
                <a:solidFill>
                  <a:srgbClr val="C00000"/>
                </a:solidFill>
                <a:latin typeface="微软雅黑" panose="020B0503020204020204" pitchFamily="34" charset="-122"/>
                <a:ea typeface="微软雅黑" panose="020B0503020204020204" pitchFamily="34" charset="-122"/>
                <a:cs typeface="Arial" pitchFamily="34" charset="0"/>
              </a:rPr>
              <a:t>主机</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163475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a:solidFill>
                  <a:schemeClr val="bg1">
                    <a:lumMod val="65000"/>
                  </a:schemeClr>
                </a:solidFill>
              </a:rPr>
              <a:t>IPv6</a:t>
            </a:r>
            <a:r>
              <a:rPr lang="zh-CN" altLang="en-US">
                <a:solidFill>
                  <a:schemeClr val="bg1">
                    <a:lumMod val="65000"/>
                  </a:schemeClr>
                </a:solidFill>
              </a:rPr>
              <a:t>产生的背景</a:t>
            </a:r>
            <a:endParaRPr lang="en-US" altLang="zh-CN">
              <a:solidFill>
                <a:schemeClr val="bg1">
                  <a:lumMod val="65000"/>
                </a:schemeClr>
              </a:solidFill>
            </a:endParaRPr>
          </a:p>
          <a:p>
            <a:r>
              <a:rPr lang="en-US" altLang="zh-CN">
                <a:solidFill>
                  <a:schemeClr val="bg1">
                    <a:lumMod val="65000"/>
                  </a:schemeClr>
                </a:solidFill>
              </a:rPr>
              <a:t>IPv6</a:t>
            </a:r>
            <a:r>
              <a:rPr lang="zh-CN" altLang="en-US">
                <a:solidFill>
                  <a:schemeClr val="bg1">
                    <a:lumMod val="65000"/>
                  </a:schemeClr>
                </a:solidFill>
              </a:rPr>
              <a:t>原理描述</a:t>
            </a:r>
            <a:endParaRPr lang="en-US" altLang="zh-CN">
              <a:solidFill>
                <a:schemeClr val="bg1">
                  <a:lumMod val="65000"/>
                </a:schemeClr>
              </a:solidFill>
            </a:endParaRPr>
          </a:p>
          <a:p>
            <a:r>
              <a:rPr lang="en-US" altLang="zh-CN" b="1"/>
              <a:t>IPv6</a:t>
            </a:r>
            <a:r>
              <a:rPr lang="zh-CN" altLang="en-US" b="1"/>
              <a:t>配置命令</a:t>
            </a:r>
            <a:endParaRPr lang="en-US" altLang="zh-CN" b="1"/>
          </a:p>
          <a:p>
            <a:r>
              <a:rPr lang="en-US" altLang="zh-CN">
                <a:solidFill>
                  <a:schemeClr val="bg1">
                    <a:lumMod val="65000"/>
                  </a:schemeClr>
                </a:solidFill>
              </a:rPr>
              <a:t>IPv6</a:t>
            </a:r>
            <a:r>
              <a:rPr lang="zh-CN" altLang="en-US">
                <a:solidFill>
                  <a:schemeClr val="bg1">
                    <a:lumMod val="65000"/>
                  </a:schemeClr>
                </a:solidFill>
              </a:rPr>
              <a:t>备考建议</a:t>
            </a:r>
          </a:p>
          <a:p>
            <a:endParaRPr lang="zh-CN" altLang="en-US" dirty="0"/>
          </a:p>
        </p:txBody>
      </p:sp>
    </p:spTree>
    <p:extLst>
      <p:ext uri="{BB962C8B-B14F-4D97-AF65-F5344CB8AC3E}">
        <p14:creationId xmlns:p14="http://schemas.microsoft.com/office/powerpoint/2010/main" val="1278549040"/>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pPr lvl="1"/>
            <a:r>
              <a:rPr lang="zh-CN" altLang="en-US" dirty="0"/>
              <a:t>配置</a:t>
            </a:r>
            <a:r>
              <a:rPr lang="en-US" altLang="zh-CN" dirty="0"/>
              <a:t>GRE</a:t>
            </a:r>
            <a:r>
              <a:rPr lang="zh-CN" altLang="en-US" dirty="0"/>
              <a:t>隧道 </a:t>
            </a:r>
            <a:r>
              <a:rPr lang="en-US" altLang="zh-CN" dirty="0"/>
              <a:t>(1)</a:t>
            </a:r>
            <a:endParaRPr lang="zh-CN" altLang="en-US" dirty="0"/>
          </a:p>
        </p:txBody>
      </p:sp>
      <p:sp>
        <p:nvSpPr>
          <p:cNvPr id="3" name="文本占位符 2">
            <a:extLst>
              <a:ext uri="{FF2B5EF4-FFF2-40B4-BE49-F238E27FC236}">
                <a16:creationId xmlns:a16="http://schemas.microsoft.com/office/drawing/2014/main" id="{9B12616F-D45E-4BED-8F73-1E8953FD0E89}"/>
              </a:ext>
            </a:extLst>
          </p:cNvPr>
          <p:cNvSpPr>
            <a:spLocks noGrp="1"/>
          </p:cNvSpPr>
          <p:nvPr>
            <p:ph type="body" sz="quarter" idx="10"/>
          </p:nvPr>
        </p:nvSpPr>
        <p:spPr/>
        <p:txBody>
          <a:bodyPr/>
          <a:lstStyle/>
          <a:p>
            <a:pPr lvl="0"/>
            <a:r>
              <a:rPr lang="zh-CN" altLang="en-US"/>
              <a:t>公司</a:t>
            </a:r>
            <a:r>
              <a:rPr lang="en-US" altLang="zh-CN"/>
              <a:t>A</a:t>
            </a:r>
            <a:r>
              <a:rPr lang="zh-CN" altLang="en-US"/>
              <a:t>网络拓扑如下所示，现根据需求完成如下配置：</a:t>
            </a:r>
            <a:endParaRPr lang="en-US" altLang="zh-CN"/>
          </a:p>
          <a:p>
            <a:pPr lvl="1"/>
            <a:r>
              <a:rPr lang="en-US" altLang="zh-CN"/>
              <a:t>R1</a:t>
            </a:r>
            <a:r>
              <a:rPr lang="zh-CN" altLang="en-US"/>
              <a:t>、</a:t>
            </a:r>
            <a:r>
              <a:rPr lang="en-US" altLang="zh-CN"/>
              <a:t>R2</a:t>
            </a:r>
            <a:r>
              <a:rPr lang="zh-CN" altLang="en-US"/>
              <a:t>和</a:t>
            </a:r>
            <a:r>
              <a:rPr lang="en-US" altLang="zh-CN"/>
              <a:t>R3</a:t>
            </a:r>
            <a:r>
              <a:rPr lang="zh-CN" altLang="en-US"/>
              <a:t>的</a:t>
            </a:r>
            <a:r>
              <a:rPr lang="en-US" altLang="zh-CN"/>
              <a:t>IPv4</a:t>
            </a:r>
            <a:r>
              <a:rPr lang="zh-CN" altLang="en-US"/>
              <a:t>地址如图所示，部署在</a:t>
            </a:r>
            <a:r>
              <a:rPr lang="en-US" altLang="zh-CN"/>
              <a:t>OSPFv2</a:t>
            </a:r>
            <a:r>
              <a:rPr lang="zh-CN" altLang="en-US"/>
              <a:t>的区域</a:t>
            </a:r>
            <a:r>
              <a:rPr lang="en-US" altLang="zh-CN"/>
              <a:t>0</a:t>
            </a:r>
            <a:r>
              <a:rPr lang="zh-CN" altLang="en-US"/>
              <a:t>中，该部分配置已经完成；</a:t>
            </a:r>
            <a:endParaRPr lang="en-US" altLang="zh-CN"/>
          </a:p>
          <a:p>
            <a:pPr lvl="1"/>
            <a:r>
              <a:rPr lang="zh-CN" altLang="en-US"/>
              <a:t>所需的</a:t>
            </a:r>
            <a:r>
              <a:rPr lang="en-US" altLang="zh-CN"/>
              <a:t>IPv6</a:t>
            </a:r>
            <a:r>
              <a:rPr lang="zh-CN" altLang="en-US"/>
              <a:t>地址已经标出；</a:t>
            </a:r>
            <a:endParaRPr lang="en-US" altLang="zh-CN"/>
          </a:p>
          <a:p>
            <a:pPr lvl="1"/>
            <a:r>
              <a:rPr lang="zh-CN" altLang="en-US"/>
              <a:t>采用</a:t>
            </a:r>
            <a:r>
              <a:rPr lang="en-US" altLang="zh-CN"/>
              <a:t>IPv6 over IPv4</a:t>
            </a:r>
            <a:r>
              <a:rPr lang="zh-CN" altLang="en-US"/>
              <a:t> </a:t>
            </a:r>
            <a:r>
              <a:rPr lang="en-US" altLang="zh-CN"/>
              <a:t>GRE</a:t>
            </a:r>
            <a:r>
              <a:rPr lang="zh-CN" altLang="en-US"/>
              <a:t>隧道的形式，实现</a:t>
            </a:r>
            <a:r>
              <a:rPr lang="en-US" altLang="zh-CN"/>
              <a:t>R1</a:t>
            </a:r>
            <a:r>
              <a:rPr lang="zh-CN" altLang="en-US"/>
              <a:t>与</a:t>
            </a:r>
            <a:r>
              <a:rPr lang="en-US" altLang="zh-CN"/>
              <a:t>R3</a:t>
            </a:r>
            <a:r>
              <a:rPr lang="zh-CN" altLang="en-US"/>
              <a:t>的</a:t>
            </a:r>
            <a:r>
              <a:rPr lang="en-US" altLang="zh-CN"/>
              <a:t>Loopback1</a:t>
            </a:r>
            <a:r>
              <a:rPr lang="zh-CN" altLang="en-US"/>
              <a:t>之间的互通。</a:t>
            </a:r>
            <a:endParaRPr lang="en-US" altLang="zh-CN"/>
          </a:p>
          <a:p>
            <a:endParaRPr lang="zh-CN" altLang="en-US" dirty="0"/>
          </a:p>
        </p:txBody>
      </p:sp>
      <p:grpSp>
        <p:nvGrpSpPr>
          <p:cNvPr id="2" name="组合 30"/>
          <p:cNvGrpSpPr/>
          <p:nvPr/>
        </p:nvGrpSpPr>
        <p:grpSpPr>
          <a:xfrm>
            <a:off x="1312561" y="3722931"/>
            <a:ext cx="9073008" cy="1107542"/>
            <a:chOff x="35496" y="4437112"/>
            <a:chExt cx="9073008" cy="1107542"/>
          </a:xfrm>
        </p:grpSpPr>
        <p:sp>
          <p:nvSpPr>
            <p:cNvPr id="37" name="Rectangle 10"/>
            <p:cNvSpPr>
              <a:spLocks noChangeArrowheads="1"/>
            </p:cNvSpPr>
            <p:nvPr/>
          </p:nvSpPr>
          <p:spPr bwMode="auto">
            <a:xfrm>
              <a:off x="1901109"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R1</a:t>
              </a:r>
            </a:p>
          </p:txBody>
        </p:sp>
        <p:sp>
          <p:nvSpPr>
            <p:cNvPr id="51" name="Rectangle 10"/>
            <p:cNvSpPr>
              <a:spLocks noChangeArrowheads="1"/>
            </p:cNvSpPr>
            <p:nvPr/>
          </p:nvSpPr>
          <p:spPr bwMode="auto">
            <a:xfrm>
              <a:off x="4342786"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R2</a:t>
              </a:r>
            </a:p>
          </p:txBody>
        </p:sp>
        <p:sp>
          <p:nvSpPr>
            <p:cNvPr id="54" name="Rectangle 10"/>
            <p:cNvSpPr>
              <a:spLocks noChangeArrowheads="1"/>
            </p:cNvSpPr>
            <p:nvPr/>
          </p:nvSpPr>
          <p:spPr bwMode="auto">
            <a:xfrm>
              <a:off x="6797653"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R3</a:t>
              </a:r>
            </a:p>
          </p:txBody>
        </p:sp>
        <p:cxnSp>
          <p:nvCxnSpPr>
            <p:cNvPr id="57" name="直接连接符 56"/>
            <p:cNvCxnSpPr>
              <a:cxnSpLocks/>
            </p:cNvCxnSpPr>
            <p:nvPr/>
          </p:nvCxnSpPr>
          <p:spPr bwMode="auto">
            <a:xfrm>
              <a:off x="2333157" y="4869160"/>
              <a:ext cx="2009629"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75" name="直接连接符 74"/>
            <p:cNvCxnSpPr>
              <a:cxnSpLocks/>
            </p:cNvCxnSpPr>
            <p:nvPr/>
          </p:nvCxnSpPr>
          <p:spPr bwMode="auto">
            <a:xfrm>
              <a:off x="4774834" y="4869160"/>
              <a:ext cx="2022819"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6" name="Rectangle 10"/>
            <p:cNvSpPr>
              <a:spLocks noChangeArrowheads="1"/>
            </p:cNvSpPr>
            <p:nvPr/>
          </p:nvSpPr>
          <p:spPr bwMode="auto">
            <a:xfrm>
              <a:off x="2267744"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S1/0/0</a:t>
              </a:r>
            </a:p>
          </p:txBody>
        </p:sp>
        <p:sp>
          <p:nvSpPr>
            <p:cNvPr id="77" name="Rectangle 10"/>
            <p:cNvSpPr>
              <a:spLocks noChangeArrowheads="1"/>
            </p:cNvSpPr>
            <p:nvPr/>
          </p:nvSpPr>
          <p:spPr bwMode="auto">
            <a:xfrm>
              <a:off x="3707904"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S1/0/0</a:t>
              </a:r>
            </a:p>
          </p:txBody>
        </p:sp>
        <p:sp>
          <p:nvSpPr>
            <p:cNvPr id="78" name="Rectangle 10"/>
            <p:cNvSpPr>
              <a:spLocks noChangeArrowheads="1"/>
            </p:cNvSpPr>
            <p:nvPr/>
          </p:nvSpPr>
          <p:spPr bwMode="auto">
            <a:xfrm>
              <a:off x="4716016"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S2/0/0</a:t>
              </a:r>
            </a:p>
          </p:txBody>
        </p:sp>
        <p:sp>
          <p:nvSpPr>
            <p:cNvPr id="79" name="Rectangle 10"/>
            <p:cNvSpPr>
              <a:spLocks noChangeArrowheads="1"/>
            </p:cNvSpPr>
            <p:nvPr/>
          </p:nvSpPr>
          <p:spPr bwMode="auto">
            <a:xfrm>
              <a:off x="6156176"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S2/0/0</a:t>
              </a:r>
            </a:p>
          </p:txBody>
        </p:sp>
        <p:sp>
          <p:nvSpPr>
            <p:cNvPr id="83" name="Rectangle 10"/>
            <p:cNvSpPr>
              <a:spLocks noChangeArrowheads="1"/>
            </p:cNvSpPr>
            <p:nvPr/>
          </p:nvSpPr>
          <p:spPr bwMode="auto">
            <a:xfrm>
              <a:off x="6228184" y="5057762"/>
              <a:ext cx="1656184"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3.3.3.3/32</a:t>
              </a:r>
            </a:p>
          </p:txBody>
        </p:sp>
        <p:sp>
          <p:nvSpPr>
            <p:cNvPr id="84" name="Rectangle 10"/>
            <p:cNvSpPr>
              <a:spLocks noChangeArrowheads="1"/>
            </p:cNvSpPr>
            <p:nvPr/>
          </p:nvSpPr>
          <p:spPr bwMode="auto">
            <a:xfrm>
              <a:off x="3707904" y="5085184"/>
              <a:ext cx="1728192"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2.2.2.2/32</a:t>
              </a:r>
            </a:p>
          </p:txBody>
        </p:sp>
        <p:sp>
          <p:nvSpPr>
            <p:cNvPr id="85" name="Rectangle 10"/>
            <p:cNvSpPr>
              <a:spLocks noChangeArrowheads="1"/>
            </p:cNvSpPr>
            <p:nvPr/>
          </p:nvSpPr>
          <p:spPr bwMode="auto">
            <a:xfrm>
              <a:off x="1187624" y="5085184"/>
              <a:ext cx="1872208"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1.1.1.1/32</a:t>
              </a:r>
            </a:p>
          </p:txBody>
        </p:sp>
        <p:sp>
          <p:nvSpPr>
            <p:cNvPr id="23" name="Rectangle 10"/>
            <p:cNvSpPr>
              <a:spLocks noChangeArrowheads="1"/>
            </p:cNvSpPr>
            <p:nvPr/>
          </p:nvSpPr>
          <p:spPr bwMode="auto">
            <a:xfrm>
              <a:off x="35496" y="4437112"/>
              <a:ext cx="1872208" cy="828801"/>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Tunnel 0/0/0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IPv6 2001:13::1/64</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1</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2001:1::1/64</a:t>
              </a:r>
            </a:p>
          </p:txBody>
        </p:sp>
        <p:sp>
          <p:nvSpPr>
            <p:cNvPr id="24" name="Rectangle 10"/>
            <p:cNvSpPr>
              <a:spLocks noChangeArrowheads="1"/>
            </p:cNvSpPr>
            <p:nvPr/>
          </p:nvSpPr>
          <p:spPr bwMode="auto">
            <a:xfrm>
              <a:off x="2699792" y="4581128"/>
              <a:ext cx="144016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12.1.1.0/24</a:t>
              </a:r>
            </a:p>
          </p:txBody>
        </p:sp>
        <p:sp>
          <p:nvSpPr>
            <p:cNvPr id="25" name="Rectangle 10"/>
            <p:cNvSpPr>
              <a:spLocks noChangeArrowheads="1"/>
            </p:cNvSpPr>
            <p:nvPr/>
          </p:nvSpPr>
          <p:spPr bwMode="auto">
            <a:xfrm>
              <a:off x="2195736" y="4594356"/>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.1</a:t>
              </a:r>
            </a:p>
          </p:txBody>
        </p:sp>
        <p:sp>
          <p:nvSpPr>
            <p:cNvPr id="26" name="Rectangle 10"/>
            <p:cNvSpPr>
              <a:spLocks noChangeArrowheads="1"/>
            </p:cNvSpPr>
            <p:nvPr/>
          </p:nvSpPr>
          <p:spPr bwMode="auto">
            <a:xfrm>
              <a:off x="3851920" y="4581128"/>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a:t>
              </a:r>
            </a:p>
          </p:txBody>
        </p:sp>
        <p:sp>
          <p:nvSpPr>
            <p:cNvPr id="27" name="Rectangle 10"/>
            <p:cNvSpPr>
              <a:spLocks noChangeArrowheads="1"/>
            </p:cNvSpPr>
            <p:nvPr/>
          </p:nvSpPr>
          <p:spPr bwMode="auto">
            <a:xfrm>
              <a:off x="5076056" y="4581128"/>
              <a:ext cx="144016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23.1.1.0/24</a:t>
              </a:r>
            </a:p>
          </p:txBody>
        </p:sp>
        <p:sp>
          <p:nvSpPr>
            <p:cNvPr id="28" name="Rectangle 10"/>
            <p:cNvSpPr>
              <a:spLocks noChangeArrowheads="1"/>
            </p:cNvSpPr>
            <p:nvPr/>
          </p:nvSpPr>
          <p:spPr bwMode="auto">
            <a:xfrm>
              <a:off x="4572000" y="4594356"/>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a:t>
              </a:r>
            </a:p>
          </p:txBody>
        </p:sp>
        <p:sp>
          <p:nvSpPr>
            <p:cNvPr id="29" name="Rectangle 10"/>
            <p:cNvSpPr>
              <a:spLocks noChangeArrowheads="1"/>
            </p:cNvSpPr>
            <p:nvPr/>
          </p:nvSpPr>
          <p:spPr bwMode="auto">
            <a:xfrm>
              <a:off x="6228184" y="4581128"/>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.3</a:t>
              </a:r>
            </a:p>
          </p:txBody>
        </p:sp>
        <p:sp>
          <p:nvSpPr>
            <p:cNvPr id="30" name="Rectangle 10"/>
            <p:cNvSpPr>
              <a:spLocks noChangeArrowheads="1"/>
            </p:cNvSpPr>
            <p:nvPr/>
          </p:nvSpPr>
          <p:spPr bwMode="auto">
            <a:xfrm>
              <a:off x="7236296" y="4437112"/>
              <a:ext cx="1872208" cy="828801"/>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Tunnel 0/0/0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IPv6 2001:13::3/64</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1</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2001:3::3/64</a:t>
              </a:r>
            </a:p>
          </p:txBody>
        </p:sp>
      </p:grpSp>
      <p:pic>
        <p:nvPicPr>
          <p:cNvPr id="31" name="Picture 12" descr="E:\2016.01\1.12 扁平化图标\蓝色\AR-蓝色最新-40.png">
            <a:extLst>
              <a:ext uri="{FF2B5EF4-FFF2-40B4-BE49-F238E27FC236}">
                <a16:creationId xmlns:a16="http://schemas.microsoft.com/office/drawing/2014/main" id="{435A522F-F4C4-422D-B725-E7FDB0A5FD67}"/>
              </a:ext>
            </a:extLst>
          </p:cNvPr>
          <p:cNvPicPr>
            <a:picLocks noChangeAspect="1" noChangeArrowheads="1"/>
          </p:cNvPicPr>
          <p:nvPr/>
        </p:nvPicPr>
        <p:blipFill>
          <a:blip r:embed="rId3" cstate="print"/>
          <a:srcRect/>
          <a:stretch>
            <a:fillRect/>
          </a:stretch>
        </p:blipFill>
        <p:spPr bwMode="auto">
          <a:xfrm>
            <a:off x="8087457" y="3992779"/>
            <a:ext cx="428757" cy="350801"/>
          </a:xfrm>
          <a:prstGeom prst="rect">
            <a:avLst/>
          </a:prstGeom>
          <a:noFill/>
        </p:spPr>
      </p:pic>
      <p:pic>
        <p:nvPicPr>
          <p:cNvPr id="32" name="Picture 12" descr="E:\2016.01\1.12 扁平化图标\蓝色\AR-蓝色最新-40.png">
            <a:extLst>
              <a:ext uri="{FF2B5EF4-FFF2-40B4-BE49-F238E27FC236}">
                <a16:creationId xmlns:a16="http://schemas.microsoft.com/office/drawing/2014/main" id="{FE9908AB-3E2A-44BF-9FE5-BCE8CF90DA47}"/>
              </a:ext>
            </a:extLst>
          </p:cNvPr>
          <p:cNvPicPr>
            <a:picLocks noChangeAspect="1" noChangeArrowheads="1"/>
          </p:cNvPicPr>
          <p:nvPr/>
        </p:nvPicPr>
        <p:blipFill>
          <a:blip r:embed="rId3" cstate="print"/>
          <a:srcRect/>
          <a:stretch>
            <a:fillRect/>
          </a:stretch>
        </p:blipFill>
        <p:spPr bwMode="auto">
          <a:xfrm>
            <a:off x="5627982" y="3996665"/>
            <a:ext cx="428757" cy="350801"/>
          </a:xfrm>
          <a:prstGeom prst="rect">
            <a:avLst/>
          </a:prstGeom>
          <a:noFill/>
        </p:spPr>
      </p:pic>
      <p:pic>
        <p:nvPicPr>
          <p:cNvPr id="33" name="Picture 12" descr="E:\2016.01\1.12 扁平化图标\蓝色\AR-蓝色最新-40.png">
            <a:extLst>
              <a:ext uri="{FF2B5EF4-FFF2-40B4-BE49-F238E27FC236}">
                <a16:creationId xmlns:a16="http://schemas.microsoft.com/office/drawing/2014/main" id="{D2C6394A-987A-4556-AB04-FD97B0B9C508}"/>
              </a:ext>
            </a:extLst>
          </p:cNvPr>
          <p:cNvPicPr>
            <a:picLocks noChangeAspect="1" noChangeArrowheads="1"/>
          </p:cNvPicPr>
          <p:nvPr/>
        </p:nvPicPr>
        <p:blipFill>
          <a:blip r:embed="rId3" cstate="print"/>
          <a:srcRect/>
          <a:stretch>
            <a:fillRect/>
          </a:stretch>
        </p:blipFill>
        <p:spPr bwMode="auto">
          <a:xfrm>
            <a:off x="3179676" y="4010963"/>
            <a:ext cx="428757" cy="350801"/>
          </a:xfrm>
          <a:prstGeom prst="rect">
            <a:avLst/>
          </a:prstGeom>
          <a:noFill/>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国际</a:t>
            </a:r>
            <a:r>
              <a:rPr lang="en-US" altLang="zh-CN"/>
              <a:t>IPv4</a:t>
            </a:r>
            <a:r>
              <a:rPr lang="zh-CN" altLang="en-US"/>
              <a:t>地址分配现状</a:t>
            </a:r>
            <a:endParaRPr lang="zh-CN" altLang="en-US" dirty="0"/>
          </a:p>
        </p:txBody>
      </p:sp>
      <p:sp>
        <p:nvSpPr>
          <p:cNvPr id="4" name="文本占位符 3"/>
          <p:cNvSpPr>
            <a:spLocks noGrp="1"/>
          </p:cNvSpPr>
          <p:nvPr>
            <p:ph type="body" sz="quarter" idx="10"/>
          </p:nvPr>
        </p:nvSpPr>
        <p:spPr/>
        <p:txBody>
          <a:bodyPr/>
          <a:lstStyle/>
          <a:p>
            <a:r>
              <a:rPr lang="en-US" altLang="zh-CN" dirty="0">
                <a:ea typeface="微软雅黑" panose="020B0503020204020204" pitchFamily="34" charset="-122"/>
              </a:rPr>
              <a:t>2011</a:t>
            </a:r>
            <a:r>
              <a:rPr lang="zh-CN" altLang="en-US" dirty="0">
                <a:ea typeface="微软雅黑" panose="020B0503020204020204" pitchFamily="34" charset="-122"/>
              </a:rPr>
              <a:t>年</a:t>
            </a:r>
            <a:r>
              <a:rPr lang="en-US" altLang="zh-CN" dirty="0">
                <a:ea typeface="微软雅黑" panose="020B0503020204020204" pitchFamily="34" charset="-122"/>
              </a:rPr>
              <a:t>2</a:t>
            </a:r>
            <a:r>
              <a:rPr lang="zh-CN" altLang="en-US" dirty="0">
                <a:ea typeface="微软雅黑" panose="020B0503020204020204" pitchFamily="34" charset="-122"/>
              </a:rPr>
              <a:t>月</a:t>
            </a:r>
            <a:r>
              <a:rPr lang="en-US" altLang="zh-CN" dirty="0">
                <a:ea typeface="微软雅黑" panose="020B0503020204020204" pitchFamily="34" charset="-122"/>
              </a:rPr>
              <a:t>3</a:t>
            </a:r>
            <a:r>
              <a:rPr lang="zh-CN" altLang="en-US" dirty="0">
                <a:ea typeface="微软雅黑" panose="020B0503020204020204" pitchFamily="34" charset="-122"/>
              </a:rPr>
              <a:t>日，全球</a:t>
            </a:r>
            <a:r>
              <a:rPr lang="en-US" altLang="zh-CN" dirty="0">
                <a:ea typeface="微软雅黑" panose="020B0503020204020204" pitchFamily="34" charset="-122"/>
              </a:rPr>
              <a:t>IP</a:t>
            </a:r>
            <a:r>
              <a:rPr lang="zh-CN" altLang="en-US" dirty="0">
                <a:ea typeface="微软雅黑" panose="020B0503020204020204" pitchFamily="34" charset="-122"/>
              </a:rPr>
              <a:t>地址分配机构（</a:t>
            </a:r>
            <a:r>
              <a:rPr lang="en-US" altLang="zh-CN" dirty="0">
                <a:ea typeface="微软雅黑" panose="020B0503020204020204" pitchFamily="34" charset="-122"/>
              </a:rPr>
              <a:t>IANA</a:t>
            </a:r>
            <a:r>
              <a:rPr lang="zh-CN" altLang="en-US" dirty="0">
                <a:ea typeface="微软雅黑" panose="020B0503020204020204" pitchFamily="34" charset="-122"/>
              </a:rPr>
              <a:t>）宣布将其最后的</a:t>
            </a:r>
            <a:r>
              <a:rPr lang="en-US" altLang="zh-CN" dirty="0">
                <a:ea typeface="微软雅黑" panose="020B0503020204020204" pitchFamily="34" charset="-122"/>
              </a:rPr>
              <a:t>468</a:t>
            </a:r>
            <a:r>
              <a:rPr lang="zh-CN" altLang="en-US" dirty="0">
                <a:ea typeface="微软雅黑" panose="020B0503020204020204" pitchFamily="34" charset="-122"/>
              </a:rPr>
              <a:t>万个</a:t>
            </a:r>
            <a:r>
              <a:rPr lang="en-US" altLang="zh-CN" dirty="0">
                <a:ea typeface="微软雅黑" panose="020B0503020204020204" pitchFamily="34" charset="-122"/>
              </a:rPr>
              <a:t>IP</a:t>
            </a:r>
            <a:r>
              <a:rPr lang="zh-CN" altLang="en-US" dirty="0">
                <a:ea typeface="微软雅黑" panose="020B0503020204020204" pitchFamily="34" charset="-122"/>
              </a:rPr>
              <a:t>地址平均分到全球</a:t>
            </a:r>
            <a:r>
              <a:rPr lang="en-US" altLang="zh-CN" dirty="0">
                <a:ea typeface="微软雅黑" panose="020B0503020204020204" pitchFamily="34" charset="-122"/>
              </a:rPr>
              <a:t>5</a:t>
            </a:r>
            <a:r>
              <a:rPr lang="zh-CN" altLang="en-US" dirty="0">
                <a:ea typeface="微软雅黑" panose="020B0503020204020204" pitchFamily="34" charset="-122"/>
              </a:rPr>
              <a:t>个地区的互联网络信息中心，此后再没有可分配的</a:t>
            </a:r>
            <a:r>
              <a:rPr lang="en-US" altLang="zh-CN" dirty="0">
                <a:ea typeface="微软雅黑" panose="020B0503020204020204" pitchFamily="34" charset="-122"/>
              </a:rPr>
              <a:t>IPv4</a:t>
            </a:r>
            <a:r>
              <a:rPr lang="zh-CN" altLang="en-US" dirty="0">
                <a:ea typeface="微软雅黑" panose="020B0503020204020204" pitchFamily="34" charset="-122"/>
              </a:rPr>
              <a:t>地址。</a:t>
            </a:r>
            <a:endParaRPr lang="en-US" altLang="zh-CN" dirty="0">
              <a:ea typeface="微软雅黑" panose="020B0503020204020204" pitchFamily="34" charset="-122"/>
            </a:endParaRPr>
          </a:p>
        </p:txBody>
      </p:sp>
      <p:pic>
        <p:nvPicPr>
          <p:cNvPr id="29" name="图片 28">
            <a:extLst>
              <a:ext uri="{FF2B5EF4-FFF2-40B4-BE49-F238E27FC236}">
                <a16:creationId xmlns:a16="http://schemas.microsoft.com/office/drawing/2014/main" id="{07C6161F-1334-4DCD-8838-DBB8316F4ADE}"/>
              </a:ext>
            </a:extLst>
          </p:cNvPr>
          <p:cNvPicPr>
            <a:picLocks noChangeAspect="1"/>
          </p:cNvPicPr>
          <p:nvPr/>
        </p:nvPicPr>
        <p:blipFill>
          <a:blip r:embed="rId3"/>
          <a:stretch>
            <a:fillRect/>
          </a:stretch>
        </p:blipFill>
        <p:spPr>
          <a:xfrm>
            <a:off x="2178249" y="2312876"/>
            <a:ext cx="7835501" cy="3944352"/>
          </a:xfrm>
          <a:prstGeom prst="rect">
            <a:avLst/>
          </a:prstGeom>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EAB4C45C-0E86-4721-AB03-B42C05C72071}"/>
              </a:ext>
            </a:extLst>
          </p:cNvPr>
          <p:cNvSpPr>
            <a:spLocks noGrp="1" noChangeArrowheads="1"/>
          </p:cNvSpPr>
          <p:nvPr>
            <p:ph type="title"/>
          </p:nvPr>
        </p:nvSpPr>
        <p:spPr/>
        <p:txBody>
          <a:bodyPr/>
          <a:lstStyle/>
          <a:p>
            <a:r>
              <a:rPr lang="en-US" altLang="zh-CN"/>
              <a:t>GRE</a:t>
            </a:r>
            <a:r>
              <a:rPr lang="zh-CN" altLang="en-US"/>
              <a:t>隧道 </a:t>
            </a:r>
            <a:r>
              <a:rPr lang="en-US" altLang="zh-CN"/>
              <a:t>- </a:t>
            </a:r>
            <a:r>
              <a:rPr lang="zh-CN" altLang="en-US"/>
              <a:t>基本配置命令</a:t>
            </a:r>
            <a:endParaRPr lang="zh-CN" altLang="en-US" dirty="0"/>
          </a:p>
        </p:txBody>
      </p:sp>
      <p:sp>
        <p:nvSpPr>
          <p:cNvPr id="44036" name="Rectangle 3">
            <a:extLst>
              <a:ext uri="{FF2B5EF4-FFF2-40B4-BE49-F238E27FC236}">
                <a16:creationId xmlns:a16="http://schemas.microsoft.com/office/drawing/2014/main" id="{E681B25A-9A49-4BED-9CCD-93DEA54A3454}"/>
              </a:ext>
            </a:extLst>
          </p:cNvPr>
          <p:cNvSpPr>
            <a:spLocks noChangeArrowheads="1"/>
          </p:cNvSpPr>
          <p:nvPr/>
        </p:nvSpPr>
        <p:spPr bwMode="auto">
          <a:xfrm>
            <a:off x="1847851" y="5013326"/>
            <a:ext cx="8208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eaLnBrk="1" fontAlgn="base" hangingPunct="1"/>
            <a:endParaRPr kumimoji="1" lang="en-US" altLang="zh-CN" sz="2000" b="1">
              <a:solidFill>
                <a:srgbClr val="003366"/>
              </a:solidFill>
              <a:latin typeface="微软雅黑" panose="020B0503020204020204" pitchFamily="34" charset="-122"/>
              <a:ea typeface="微软雅黑" panose="020B0503020204020204" pitchFamily="34" charset="-122"/>
            </a:endParaRPr>
          </a:p>
        </p:txBody>
      </p:sp>
      <p:graphicFrame>
        <p:nvGraphicFramePr>
          <p:cNvPr id="7" name="Group 48">
            <a:extLst>
              <a:ext uri="{FF2B5EF4-FFF2-40B4-BE49-F238E27FC236}">
                <a16:creationId xmlns:a16="http://schemas.microsoft.com/office/drawing/2014/main" id="{4D4136FF-AAC4-43FA-AC45-C43407F37866}"/>
              </a:ext>
            </a:extLst>
          </p:cNvPr>
          <p:cNvGraphicFramePr>
            <a:graphicFrameLocks/>
          </p:cNvGraphicFramePr>
          <p:nvPr>
            <p:extLst>
              <p:ext uri="{D42A27DB-BD31-4B8C-83A1-F6EECF244321}">
                <p14:modId xmlns:p14="http://schemas.microsoft.com/office/powerpoint/2010/main" val="155901984"/>
              </p:ext>
            </p:extLst>
          </p:nvPr>
        </p:nvGraphicFramePr>
        <p:xfrm>
          <a:off x="1307468" y="1340768"/>
          <a:ext cx="9613068" cy="4684152"/>
        </p:xfrm>
        <a:graphic>
          <a:graphicData uri="http://schemas.openxmlformats.org/drawingml/2006/table">
            <a:tbl>
              <a:tblPr/>
              <a:tblGrid>
                <a:gridCol w="859204">
                  <a:extLst>
                    <a:ext uri="{9D8B030D-6E8A-4147-A177-3AD203B41FA5}">
                      <a16:colId xmlns:a16="http://schemas.microsoft.com/office/drawing/2014/main" val="2118406466"/>
                    </a:ext>
                  </a:extLst>
                </a:gridCol>
                <a:gridCol w="3581302">
                  <a:extLst>
                    <a:ext uri="{9D8B030D-6E8A-4147-A177-3AD203B41FA5}">
                      <a16:colId xmlns:a16="http://schemas.microsoft.com/office/drawing/2014/main" val="3073120604"/>
                    </a:ext>
                  </a:extLst>
                </a:gridCol>
                <a:gridCol w="5172562">
                  <a:extLst>
                    <a:ext uri="{9D8B030D-6E8A-4147-A177-3AD203B41FA5}">
                      <a16:colId xmlns:a16="http://schemas.microsoft.com/office/drawing/2014/main" val="717644877"/>
                    </a:ext>
                  </a:extLst>
                </a:gridCol>
              </a:tblGrid>
              <a:tr h="406281">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步骤</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操作</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命令</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775337525"/>
                  </a:ext>
                </a:extLst>
              </a:tr>
              <a:tr h="534967">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进入系统视图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system-view</a:t>
                      </a:r>
                      <a:endPar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8780006"/>
                  </a:ext>
                </a:extLst>
              </a:tr>
              <a:tr h="533360">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创建</a:t>
                      </a:r>
                      <a:r>
                        <a:rPr kumimoji="1"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Tunnel</a:t>
                      </a: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接口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interface tunnel </a:t>
                      </a:r>
                      <a:r>
                        <a:rPr kumimoji="1" lang="en-US"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interface-number</a:t>
                      </a:r>
                      <a:endPar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3592271"/>
                  </a:ext>
                </a:extLst>
              </a:tr>
              <a:tr h="534967">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指定</a:t>
                      </a:r>
                      <a:r>
                        <a:rPr kumimoji="1" lang="en-US" altLang="zh-CN" sz="18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Tunnel</a:t>
                      </a:r>
                      <a:r>
                        <a:rPr kumimoji="1" lang="zh-CN" altLang="en-US" sz="18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为</a:t>
                      </a:r>
                      <a:r>
                        <a:rPr kumimoji="1" lang="en-US" altLang="zh-CN" sz="18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GRE</a:t>
                      </a:r>
                      <a:r>
                        <a:rPr kumimoji="1" lang="zh-CN" altLang="en-US" sz="18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rPr>
                        <a:t>隧道模式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it-IT" altLang="zh-CN"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tunnel-protocol gre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5482254"/>
                  </a:ext>
                </a:extLst>
              </a:tr>
              <a:tr h="537923">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指定</a:t>
                      </a:r>
                      <a:r>
                        <a:rPr kumimoji="1"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Tunnel</a:t>
                      </a: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的源接口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source </a:t>
                      </a:r>
                      <a:r>
                        <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r>
                        <a:rPr kumimoji="1" lang="en-US"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ipv4-address</a:t>
                      </a: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 </a:t>
                      </a:r>
                      <a:r>
                        <a:rPr kumimoji="1" lang="en-US"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interface-type interface-number</a:t>
                      </a: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9854135"/>
                  </a:ext>
                </a:extLst>
              </a:tr>
              <a:tr h="534967">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指定</a:t>
                      </a:r>
                      <a:r>
                        <a:rPr kumimoji="1"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Tunnel</a:t>
                      </a: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的目的接口</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destination ipv4-address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2476088"/>
                  </a:ext>
                </a:extLst>
              </a:tr>
              <a:tr h="533360">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设置对</a:t>
                      </a:r>
                      <a:r>
                        <a:rPr kumimoji="1" lang="en-US" altLang="zh-CN"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GRE</a:t>
                      </a:r>
                      <a:r>
                        <a:rPr kumimoji="1" lang="zh-CN" altLang="en-US"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报文头进行校验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kern="1200" cap="none" normalizeH="0" baseline="0" dirty="0" err="1">
                          <a:ln>
                            <a:noFill/>
                          </a:ln>
                          <a:solidFill>
                            <a:srgbClr val="C00000"/>
                          </a:solidFill>
                          <a:effectLst/>
                          <a:latin typeface="微软雅黑" panose="020B0503020204020204" pitchFamily="34" charset="-122"/>
                          <a:ea typeface="微软雅黑" panose="020B0503020204020204" pitchFamily="34" charset="-122"/>
                          <a:cs typeface="+mn-cs"/>
                        </a:rPr>
                        <a:t>gre</a:t>
                      </a:r>
                      <a:r>
                        <a:rPr kumimoji="1" lang="en-US" altLang="zh-CN"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 checksum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4403667"/>
                  </a:ext>
                </a:extLst>
              </a:tr>
              <a:tr h="534967">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设置</a:t>
                      </a:r>
                      <a:r>
                        <a:rPr kumimoji="1" lang="en-US" altLang="zh-CN"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GRE</a:t>
                      </a:r>
                      <a:r>
                        <a:rPr kumimoji="1" lang="zh-CN" altLang="en-US"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报文头的关键字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kern="1200" cap="none" normalizeH="0" baseline="0" dirty="0" err="1">
                          <a:ln>
                            <a:noFill/>
                          </a:ln>
                          <a:solidFill>
                            <a:srgbClr val="C00000"/>
                          </a:solidFill>
                          <a:effectLst/>
                          <a:latin typeface="微软雅黑" panose="020B0503020204020204" pitchFamily="34" charset="-122"/>
                          <a:ea typeface="微软雅黑" panose="020B0503020204020204" pitchFamily="34" charset="-122"/>
                          <a:cs typeface="+mn-cs"/>
                        </a:rPr>
                        <a:t>gre</a:t>
                      </a:r>
                      <a:r>
                        <a:rPr kumimoji="1" lang="en-US" altLang="zh-CN" sz="1800" b="1" i="0" u="none" strike="noStrike" kern="1200" cap="none" normalizeH="0" baseline="0" dirty="0">
                          <a:ln>
                            <a:noFill/>
                          </a:ln>
                          <a:solidFill>
                            <a:srgbClr val="C00000"/>
                          </a:solidFill>
                          <a:effectLst/>
                          <a:latin typeface="微软雅黑" panose="020B0503020204020204" pitchFamily="34" charset="-122"/>
                          <a:ea typeface="微软雅黑" panose="020B0503020204020204" pitchFamily="34" charset="-122"/>
                          <a:cs typeface="+mn-cs"/>
                        </a:rPr>
                        <a:t> key key-number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6143993"/>
                  </a:ext>
                </a:extLst>
              </a:tr>
              <a:tr h="533360">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784225" rtl="0" eaLnBrk="1" fontAlgn="base" latinLnBrk="0" hangingPunct="1">
                        <a:lnSpc>
                          <a:spcPct val="8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设置</a:t>
                      </a:r>
                      <a:r>
                        <a:rPr kumimoji="1"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Tunnel</a:t>
                      </a: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接口的</a:t>
                      </a:r>
                      <a:r>
                        <a:rPr kumimoji="1" lang="en-US" altLang="zh-CN"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IPv6</a:t>
                      </a:r>
                      <a:r>
                        <a:rPr kumimoji="1" lang="zh-CN" altLang="en-US" sz="1800" b="0"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地址</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784225"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784225"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784225"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784225"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784225"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72000" marR="0" lvl="0" indent="0" algn="l" defTabSz="784225" rtl="0" eaLnBrk="1" fontAlgn="base" latinLnBrk="0" hangingPunct="1">
                        <a:lnSpc>
                          <a:spcPct val="8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ipv6 address </a:t>
                      </a:r>
                      <a:r>
                        <a:rPr kumimoji="1" lang="en-US" altLang="zh-CN" sz="18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ipv6-address prefix-length</a:t>
                      </a:r>
                      <a:endParaRPr kumimoji="1" lang="en-US"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7761846"/>
                  </a:ext>
                </a:extLst>
              </a:tr>
            </a:tbl>
          </a:graphicData>
        </a:graphic>
      </p:graphicFrame>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pPr lvl="1"/>
            <a:r>
              <a:rPr lang="zh-CN" altLang="en-US" dirty="0"/>
              <a:t>配置</a:t>
            </a:r>
            <a:r>
              <a:rPr lang="en-US" altLang="zh-CN" dirty="0"/>
              <a:t>GRE</a:t>
            </a:r>
            <a:r>
              <a:rPr lang="zh-CN" altLang="en-US" dirty="0"/>
              <a:t>隧道 </a:t>
            </a:r>
            <a:r>
              <a:rPr lang="en-US" altLang="zh-CN" dirty="0"/>
              <a:t>(2)</a:t>
            </a:r>
            <a:endParaRPr lang="zh-CN" altLang="en-US" dirty="0"/>
          </a:p>
        </p:txBody>
      </p:sp>
      <p:sp>
        <p:nvSpPr>
          <p:cNvPr id="138" name="矩形 137"/>
          <p:cNvSpPr/>
          <p:nvPr/>
        </p:nvSpPr>
        <p:spPr bwMode="auto">
          <a:xfrm flipH="1">
            <a:off x="1084849" y="2444372"/>
            <a:ext cx="2772308" cy="2676815"/>
          </a:xfrm>
          <a:prstGeom prst="rect">
            <a:avLst/>
          </a:prstGeom>
          <a:solidFill>
            <a:schemeClr val="bg1">
              <a:lumMod val="85000"/>
            </a:schemeClr>
          </a:solidFill>
          <a:ln>
            <a:noFill/>
            <a:prstDash val="dash"/>
          </a:ln>
          <a:effectLst/>
        </p:spPr>
        <p:txBody>
          <a:bodyPr vert="horz" wrap="square" lIns="91440" tIns="45720" rIns="91440" bIns="45720" numCol="1" rtlCol="0" anchor="t" anchorCtr="0" compatLnSpc="1">
            <a:prstTxWarp prst="textNoShape">
              <a:avLst/>
            </a:prstTxWarp>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interface Tunnel0/0/0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ipv6 enable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ipv6 address 2001:13::1/64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tunnel-protocol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gre</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source LoopBack0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destination 3.3.3.3</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1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area 0.0.0.0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network 1.1.1.1 0.0.0.0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network 12.1.1.0 0.0.0.255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ipv6 route-static 2001:3:: 64 Tunnel0/0/0</a:t>
            </a:r>
          </a:p>
        </p:txBody>
      </p:sp>
      <p:sp>
        <p:nvSpPr>
          <p:cNvPr id="65" name="矩形 64"/>
          <p:cNvSpPr/>
          <p:nvPr/>
        </p:nvSpPr>
        <p:spPr bwMode="auto">
          <a:xfrm>
            <a:off x="3971763" y="2492895"/>
            <a:ext cx="3941973" cy="2592288"/>
          </a:xfrm>
          <a:prstGeom prst="rect">
            <a:avLst/>
          </a:prstGeom>
          <a:solidFill>
            <a:schemeClr val="bg1">
              <a:lumMod val="85000"/>
            </a:schemeClr>
          </a:solidFill>
          <a:ln>
            <a:noFill/>
            <a:prstDash val="solid"/>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[R3]display ipv6 interface Tunnel 0/0/0</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Tunnel0/0/0 current state : UP </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IPv6 protocol current state : UP</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IPv6 is enabled, link-local address is FE80::303:303</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Global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unicast</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address(</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es</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2001:13::3, subnet is 2001:13::/64</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Joined group address(</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es</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FF02::1:FF03:303</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FF02::2</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FF02::1</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FF02::1:FF00:3</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p:txBody>
      </p:sp>
      <p:sp>
        <p:nvSpPr>
          <p:cNvPr id="22" name="矩形 21"/>
          <p:cNvSpPr/>
          <p:nvPr/>
        </p:nvSpPr>
        <p:spPr bwMode="auto">
          <a:xfrm flipH="1">
            <a:off x="8112220" y="2492895"/>
            <a:ext cx="3276367" cy="2627585"/>
          </a:xfrm>
          <a:prstGeom prst="rect">
            <a:avLst/>
          </a:prstGeom>
          <a:solidFill>
            <a:schemeClr val="bg1">
              <a:lumMod val="85000"/>
            </a:schemeClr>
          </a:solidFill>
          <a:ln>
            <a:noFill/>
            <a:prstDash val="dash"/>
          </a:ln>
          <a:effectLst/>
        </p:spPr>
        <p:txBody>
          <a:bodyPr vert="horz" wrap="square" lIns="91440" tIns="45720" rIns="91440" bIns="45720" numCol="1" rtlCol="0" anchor="t" anchorCtr="0" compatLnSpc="1">
            <a:prstTxWarp prst="textNoShape">
              <a:avLst/>
            </a:prstTxWarp>
          </a:bodyPr>
          <a:lstStyle/>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interface Tunnel0/0/0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ipv6 enable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ipv6 address 2001:13::3/64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tunnel-protocol </a:t>
            </a:r>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gre</a:t>
            </a:r>
            <a:endParaRPr lang="en-US" altLang="zh-CN" sz="1200" dirty="0">
              <a:latin typeface="微软雅黑" panose="020B0503020204020204" pitchFamily="34" charset="-122"/>
              <a:ea typeface="微软雅黑" panose="020B0503020204020204" pitchFamily="34" charset="-122"/>
              <a:cs typeface="Courier New" panose="02070309020205020404" pitchFamily="49" charset="0"/>
            </a:endParaRP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source LoopBack0</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destination 1.1.1.1</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sz="1200" dirty="0" err="1">
                <a:latin typeface="微软雅黑" panose="020B0503020204020204" pitchFamily="34" charset="-122"/>
                <a:ea typeface="微软雅黑" panose="020B0503020204020204" pitchFamily="34" charset="-122"/>
                <a:cs typeface="Courier New" panose="02070309020205020404" pitchFamily="49" charset="0"/>
              </a:rPr>
              <a:t>ospf</a:t>
            </a: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1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area 0.0.0.0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network 3.3.3.3 0.0.0.0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network 23.1.1.0 0.0.0.255 </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ipv6 route-static 2001:1:: 64 Tunnel0/0/0</a:t>
            </a:r>
          </a:p>
        </p:txBody>
      </p:sp>
      <p:sp>
        <p:nvSpPr>
          <p:cNvPr id="27" name="矩形 26"/>
          <p:cNvSpPr/>
          <p:nvPr/>
        </p:nvSpPr>
        <p:spPr bwMode="auto">
          <a:xfrm>
            <a:off x="3863752" y="5157192"/>
            <a:ext cx="7020780" cy="1161430"/>
          </a:xfrm>
          <a:prstGeom prst="rect">
            <a:avLst/>
          </a:prstGeom>
          <a:solidFill>
            <a:schemeClr val="bg1">
              <a:lumMod val="85000"/>
            </a:schemeClr>
          </a:solidFill>
          <a:ln>
            <a:noFill/>
            <a:prstDash val="solid"/>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&lt;R3&gt; ping ipv6 2001:1::1</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Reply from 2001:1::1 bytes=56 Sequence=1 hop limit=63  time = 81 ms </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Reply from 2001:1::1 bytes=56 Sequence=2 hop limit=63  time = 62 ms</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Reply from 2001:1::1 bytes=56 Sequence=3 hop limit=63  time = 63 ms</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Reply from 2001:1::1 bytes=56 Sequence=4 hop limit=63  time = 63 ms</a:t>
            </a:r>
          </a:p>
          <a:p>
            <a:pPr>
              <a:buClr>
                <a:srgbClr val="CC9900"/>
              </a:buClr>
            </a:pPr>
            <a:r>
              <a:rPr lang="en-US" altLang="zh-CN" sz="1200" dirty="0">
                <a:latin typeface="微软雅黑" panose="020B0503020204020204" pitchFamily="34" charset="-122"/>
                <a:ea typeface="微软雅黑" panose="020B0503020204020204" pitchFamily="34" charset="-122"/>
                <a:cs typeface="Courier New" panose="02070309020205020404" pitchFamily="49" charset="0"/>
              </a:rPr>
              <a:t>    Reply from 2001:1::1 bytes=56 Sequence=5 hop limit=63  time = 63 ms</a:t>
            </a:r>
          </a:p>
        </p:txBody>
      </p:sp>
      <p:grpSp>
        <p:nvGrpSpPr>
          <p:cNvPr id="2" name="组合 24"/>
          <p:cNvGrpSpPr/>
          <p:nvPr/>
        </p:nvGrpSpPr>
        <p:grpSpPr>
          <a:xfrm>
            <a:off x="1559496" y="1340768"/>
            <a:ext cx="9073008" cy="1152128"/>
            <a:chOff x="35496" y="4437112"/>
            <a:chExt cx="9073008" cy="1152128"/>
          </a:xfrm>
        </p:grpSpPr>
        <p:sp>
          <p:nvSpPr>
            <p:cNvPr id="26" name="Rectangle 10"/>
            <p:cNvSpPr>
              <a:spLocks noChangeArrowheads="1"/>
            </p:cNvSpPr>
            <p:nvPr/>
          </p:nvSpPr>
          <p:spPr bwMode="auto">
            <a:xfrm>
              <a:off x="1901109"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R1</a:t>
              </a:r>
            </a:p>
          </p:txBody>
        </p:sp>
        <p:sp>
          <p:nvSpPr>
            <p:cNvPr id="28" name="Rectangle 10"/>
            <p:cNvSpPr>
              <a:spLocks noChangeArrowheads="1"/>
            </p:cNvSpPr>
            <p:nvPr/>
          </p:nvSpPr>
          <p:spPr bwMode="auto">
            <a:xfrm>
              <a:off x="4342786"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R2</a:t>
              </a:r>
            </a:p>
          </p:txBody>
        </p:sp>
        <p:sp>
          <p:nvSpPr>
            <p:cNvPr id="30" name="Rectangle 10"/>
            <p:cNvSpPr>
              <a:spLocks noChangeArrowheads="1"/>
            </p:cNvSpPr>
            <p:nvPr/>
          </p:nvSpPr>
          <p:spPr bwMode="auto">
            <a:xfrm>
              <a:off x="6797653" y="4437112"/>
              <a:ext cx="438643"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R3</a:t>
              </a:r>
            </a:p>
          </p:txBody>
        </p:sp>
        <p:cxnSp>
          <p:nvCxnSpPr>
            <p:cNvPr id="32" name="直接连接符 31"/>
            <p:cNvCxnSpPr>
              <a:cxnSpLocks/>
            </p:cNvCxnSpPr>
            <p:nvPr/>
          </p:nvCxnSpPr>
          <p:spPr bwMode="auto">
            <a:xfrm>
              <a:off x="2333157" y="4869160"/>
              <a:ext cx="2009629"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3" name="直接连接符 32"/>
            <p:cNvCxnSpPr>
              <a:cxnSpLocks/>
            </p:cNvCxnSpPr>
            <p:nvPr/>
          </p:nvCxnSpPr>
          <p:spPr bwMode="auto">
            <a:xfrm>
              <a:off x="4774834" y="4869160"/>
              <a:ext cx="2022819"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4" name="Rectangle 10"/>
            <p:cNvSpPr>
              <a:spLocks noChangeArrowheads="1"/>
            </p:cNvSpPr>
            <p:nvPr/>
          </p:nvSpPr>
          <p:spPr bwMode="auto">
            <a:xfrm>
              <a:off x="2267744"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S1/0/0</a:t>
              </a:r>
            </a:p>
          </p:txBody>
        </p:sp>
        <p:sp>
          <p:nvSpPr>
            <p:cNvPr id="35" name="Rectangle 10"/>
            <p:cNvSpPr>
              <a:spLocks noChangeArrowheads="1"/>
            </p:cNvSpPr>
            <p:nvPr/>
          </p:nvSpPr>
          <p:spPr bwMode="auto">
            <a:xfrm>
              <a:off x="3707904"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S1/0/0</a:t>
              </a:r>
            </a:p>
          </p:txBody>
        </p:sp>
        <p:sp>
          <p:nvSpPr>
            <p:cNvPr id="36" name="Rectangle 10"/>
            <p:cNvSpPr>
              <a:spLocks noChangeArrowheads="1"/>
            </p:cNvSpPr>
            <p:nvPr/>
          </p:nvSpPr>
          <p:spPr bwMode="auto">
            <a:xfrm>
              <a:off x="4716016"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S2/0/0</a:t>
              </a:r>
            </a:p>
          </p:txBody>
        </p:sp>
        <p:sp>
          <p:nvSpPr>
            <p:cNvPr id="37" name="Rectangle 10"/>
            <p:cNvSpPr>
              <a:spLocks noChangeArrowheads="1"/>
            </p:cNvSpPr>
            <p:nvPr/>
          </p:nvSpPr>
          <p:spPr bwMode="auto">
            <a:xfrm>
              <a:off x="6156176" y="4869160"/>
              <a:ext cx="72008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S2/0/0</a:t>
              </a:r>
            </a:p>
          </p:txBody>
        </p:sp>
        <p:sp>
          <p:nvSpPr>
            <p:cNvPr id="54" name="Rectangle 10"/>
            <p:cNvSpPr>
              <a:spLocks noChangeArrowheads="1"/>
            </p:cNvSpPr>
            <p:nvPr/>
          </p:nvSpPr>
          <p:spPr bwMode="auto">
            <a:xfrm>
              <a:off x="6156176" y="5129770"/>
              <a:ext cx="1656184"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3.3.3.3/32</a:t>
              </a:r>
            </a:p>
          </p:txBody>
        </p:sp>
        <p:sp>
          <p:nvSpPr>
            <p:cNvPr id="55" name="Rectangle 10"/>
            <p:cNvSpPr>
              <a:spLocks noChangeArrowheads="1"/>
            </p:cNvSpPr>
            <p:nvPr/>
          </p:nvSpPr>
          <p:spPr bwMode="auto">
            <a:xfrm>
              <a:off x="3707904" y="5085184"/>
              <a:ext cx="1728192"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2.2.2.2/32</a:t>
              </a:r>
            </a:p>
          </p:txBody>
        </p:sp>
        <p:sp>
          <p:nvSpPr>
            <p:cNvPr id="56" name="Rectangle 10"/>
            <p:cNvSpPr>
              <a:spLocks noChangeArrowheads="1"/>
            </p:cNvSpPr>
            <p:nvPr/>
          </p:nvSpPr>
          <p:spPr bwMode="auto">
            <a:xfrm>
              <a:off x="1187624" y="5085184"/>
              <a:ext cx="1872208" cy="459470"/>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1.1.1.1/32</a:t>
              </a:r>
            </a:p>
          </p:txBody>
        </p:sp>
        <p:sp>
          <p:nvSpPr>
            <p:cNvPr id="57" name="Rectangle 10"/>
            <p:cNvSpPr>
              <a:spLocks noChangeArrowheads="1"/>
            </p:cNvSpPr>
            <p:nvPr/>
          </p:nvSpPr>
          <p:spPr bwMode="auto">
            <a:xfrm>
              <a:off x="35496" y="4437112"/>
              <a:ext cx="1872208" cy="828801"/>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Tunnel 0/0/0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IPv6 2001:13::1/64</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1</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2001:1::1/64</a:t>
              </a:r>
            </a:p>
          </p:txBody>
        </p:sp>
        <p:sp>
          <p:nvSpPr>
            <p:cNvPr id="58" name="Rectangle 10"/>
            <p:cNvSpPr>
              <a:spLocks noChangeArrowheads="1"/>
            </p:cNvSpPr>
            <p:nvPr/>
          </p:nvSpPr>
          <p:spPr bwMode="auto">
            <a:xfrm>
              <a:off x="2699792" y="4581128"/>
              <a:ext cx="144016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12.1.1.0/24</a:t>
              </a:r>
            </a:p>
          </p:txBody>
        </p:sp>
        <p:sp>
          <p:nvSpPr>
            <p:cNvPr id="59" name="Rectangle 10"/>
            <p:cNvSpPr>
              <a:spLocks noChangeArrowheads="1"/>
            </p:cNvSpPr>
            <p:nvPr/>
          </p:nvSpPr>
          <p:spPr bwMode="auto">
            <a:xfrm>
              <a:off x="2195736" y="4594356"/>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.1</a:t>
              </a:r>
            </a:p>
          </p:txBody>
        </p:sp>
        <p:sp>
          <p:nvSpPr>
            <p:cNvPr id="60" name="Rectangle 10"/>
            <p:cNvSpPr>
              <a:spLocks noChangeArrowheads="1"/>
            </p:cNvSpPr>
            <p:nvPr/>
          </p:nvSpPr>
          <p:spPr bwMode="auto">
            <a:xfrm>
              <a:off x="3851920" y="4581128"/>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a:t>
              </a:r>
            </a:p>
          </p:txBody>
        </p:sp>
        <p:sp>
          <p:nvSpPr>
            <p:cNvPr id="61" name="Rectangle 10"/>
            <p:cNvSpPr>
              <a:spLocks noChangeArrowheads="1"/>
            </p:cNvSpPr>
            <p:nvPr/>
          </p:nvSpPr>
          <p:spPr bwMode="auto">
            <a:xfrm>
              <a:off x="5076056" y="4581128"/>
              <a:ext cx="1440160"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23.1.1.0/24</a:t>
              </a:r>
            </a:p>
          </p:txBody>
        </p:sp>
        <p:sp>
          <p:nvSpPr>
            <p:cNvPr id="62" name="Rectangle 10"/>
            <p:cNvSpPr>
              <a:spLocks noChangeArrowheads="1"/>
            </p:cNvSpPr>
            <p:nvPr/>
          </p:nvSpPr>
          <p:spPr bwMode="auto">
            <a:xfrm>
              <a:off x="4572000" y="4594356"/>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.2</a:t>
              </a:r>
            </a:p>
          </p:txBody>
        </p:sp>
        <p:sp>
          <p:nvSpPr>
            <p:cNvPr id="63" name="Rectangle 10"/>
            <p:cNvSpPr>
              <a:spLocks noChangeArrowheads="1"/>
            </p:cNvSpPr>
            <p:nvPr/>
          </p:nvSpPr>
          <p:spPr bwMode="auto">
            <a:xfrm>
              <a:off x="6228184" y="4581128"/>
              <a:ext cx="639688" cy="274804"/>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.3</a:t>
              </a:r>
            </a:p>
          </p:txBody>
        </p:sp>
        <p:sp>
          <p:nvSpPr>
            <p:cNvPr id="64" name="Rectangle 10"/>
            <p:cNvSpPr>
              <a:spLocks noChangeArrowheads="1"/>
            </p:cNvSpPr>
            <p:nvPr/>
          </p:nvSpPr>
          <p:spPr bwMode="auto">
            <a:xfrm>
              <a:off x="7236296" y="4437112"/>
              <a:ext cx="1872208" cy="828801"/>
            </a:xfrm>
            <a:prstGeom prst="rect">
              <a:avLst/>
            </a:prstGeom>
            <a:noFill/>
            <a:ln w="9525">
              <a:noFill/>
              <a:miter lim="800000"/>
              <a:headEnd/>
              <a:tailEnd/>
            </a:ln>
          </p:spPr>
          <p:txBody>
            <a:bodyPr wrap="square" lIns="91050" tIns="44633" rIns="91050" bIns="44633">
              <a:spAutoFit/>
            </a:bodyPr>
            <a:lstStyle/>
            <a:p>
              <a:pPr algn="ctr" defTabSz="788988" eaLnBrk="0" fontAlgn="base" hangingPunct="0"/>
              <a:r>
                <a:rPr lang="en-US" altLang="zh-CN" sz="1200" dirty="0">
                  <a:latin typeface="微软雅黑" panose="020B0503020204020204" pitchFamily="34" charset="-122"/>
                  <a:ea typeface="微软雅黑" panose="020B0503020204020204" pitchFamily="34" charset="-122"/>
                </a:rPr>
                <a:t>Tunnel 0/0/0</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IPv6 2001:13::3/64</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Loopback 1</a:t>
              </a:r>
            </a:p>
            <a:p>
              <a:pPr algn="ctr" defTabSz="788988" eaLnBrk="0" fontAlgn="base" hangingPunct="0"/>
              <a:r>
                <a:rPr lang="en-US" altLang="zh-CN" sz="1200" dirty="0">
                  <a:latin typeface="微软雅黑" panose="020B0503020204020204" pitchFamily="34" charset="-122"/>
                  <a:ea typeface="微软雅黑" panose="020B0503020204020204" pitchFamily="34" charset="-122"/>
                </a:rPr>
                <a:t>2001:3::3/64</a:t>
              </a:r>
            </a:p>
          </p:txBody>
        </p:sp>
      </p:grpSp>
      <p:cxnSp>
        <p:nvCxnSpPr>
          <p:cNvPr id="67" name="直接连接符 66"/>
          <p:cNvCxnSpPr>
            <a:cxnSpLocks/>
            <a:stCxn id="138" idx="0"/>
          </p:cNvCxnSpPr>
          <p:nvPr/>
        </p:nvCxnSpPr>
        <p:spPr bwMode="auto">
          <a:xfrm flipV="1">
            <a:off x="2471003" y="1772816"/>
            <a:ext cx="954106" cy="671556"/>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8" name="直接连接符 67"/>
          <p:cNvCxnSpPr>
            <a:cxnSpLocks/>
            <a:stCxn id="22" idx="0"/>
          </p:cNvCxnSpPr>
          <p:nvPr/>
        </p:nvCxnSpPr>
        <p:spPr bwMode="auto">
          <a:xfrm flipH="1" flipV="1">
            <a:off x="8753703" y="1772817"/>
            <a:ext cx="996700" cy="720078"/>
          </a:xfrm>
          <a:prstGeom prst="line">
            <a:avLst/>
          </a:prstGeom>
          <a:ln>
            <a:prstDash val="dash"/>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aphicFrame>
        <p:nvGraphicFramePr>
          <p:cNvPr id="11266" name="Object 2"/>
          <p:cNvGraphicFramePr>
            <a:graphicFrameLocks noChangeAspect="1"/>
          </p:cNvGraphicFramePr>
          <p:nvPr>
            <p:extLst>
              <p:ext uri="{D42A27DB-BD31-4B8C-83A1-F6EECF244321}">
                <p14:modId xmlns:p14="http://schemas.microsoft.com/office/powerpoint/2010/main" val="646001502"/>
              </p:ext>
            </p:extLst>
          </p:nvPr>
        </p:nvGraphicFramePr>
        <p:xfrm>
          <a:off x="1803122" y="5481228"/>
          <a:ext cx="936903" cy="606835"/>
        </p:xfrm>
        <a:graphic>
          <a:graphicData uri="http://schemas.openxmlformats.org/presentationml/2006/ole">
            <mc:AlternateContent xmlns:mc="http://schemas.openxmlformats.org/markup-compatibility/2006">
              <mc:Choice xmlns:v="urn:schemas-microsoft-com:vml" Requires="v">
                <p:oleObj name="包装程序外壳对象" showAsIcon="1" r:id="rId3" imgW="725760" imgH="469800" progId="Package">
                  <p:embed/>
                </p:oleObj>
              </mc:Choice>
              <mc:Fallback>
                <p:oleObj name="包装程序外壳对象" showAsIcon="1" r:id="rId3" imgW="725760" imgH="469800" progId="Package">
                  <p:embed/>
                  <p:pic>
                    <p:nvPicPr>
                      <p:cNvPr id="11266" name="Object 2"/>
                      <p:cNvPicPr>
                        <a:picLocks noChangeAspect="1" noChangeArrowheads="1"/>
                      </p:cNvPicPr>
                      <p:nvPr/>
                    </p:nvPicPr>
                    <p:blipFill>
                      <a:blip r:embed="rId4"/>
                      <a:srcRect/>
                      <a:stretch>
                        <a:fillRect/>
                      </a:stretch>
                    </p:blipFill>
                    <p:spPr bwMode="auto">
                      <a:xfrm>
                        <a:off x="1803122" y="5481228"/>
                        <a:ext cx="936903" cy="606835"/>
                      </a:xfrm>
                      <a:prstGeom prst="rect">
                        <a:avLst/>
                      </a:prstGeom>
                      <a:noFill/>
                      <a:ln>
                        <a:noFill/>
                      </a:ln>
                      <a:effectLst/>
                    </p:spPr>
                  </p:pic>
                </p:oleObj>
              </mc:Fallback>
            </mc:AlternateContent>
          </a:graphicData>
        </a:graphic>
      </p:graphicFrame>
      <p:pic>
        <p:nvPicPr>
          <p:cNvPr id="41" name="Picture 12" descr="E:\2016.01\1.12 扁平化图标\蓝色\AR-蓝色最新-40.png">
            <a:extLst>
              <a:ext uri="{FF2B5EF4-FFF2-40B4-BE49-F238E27FC236}">
                <a16:creationId xmlns:a16="http://schemas.microsoft.com/office/drawing/2014/main" id="{533DA6DA-BE6A-4404-98A0-E598259DF4E0}"/>
              </a:ext>
            </a:extLst>
          </p:cNvPr>
          <p:cNvPicPr>
            <a:picLocks noChangeAspect="1" noChangeArrowheads="1"/>
          </p:cNvPicPr>
          <p:nvPr/>
        </p:nvPicPr>
        <p:blipFill>
          <a:blip r:embed="rId5" cstate="print"/>
          <a:srcRect/>
          <a:stretch>
            <a:fillRect/>
          </a:stretch>
        </p:blipFill>
        <p:spPr bwMode="auto">
          <a:xfrm>
            <a:off x="3456779" y="1605255"/>
            <a:ext cx="428757" cy="350801"/>
          </a:xfrm>
          <a:prstGeom prst="rect">
            <a:avLst/>
          </a:prstGeom>
          <a:noFill/>
        </p:spPr>
      </p:pic>
      <p:pic>
        <p:nvPicPr>
          <p:cNvPr id="42" name="Picture 12" descr="E:\2016.01\1.12 扁平化图标\蓝色\AR-蓝色最新-40.png">
            <a:extLst>
              <a:ext uri="{FF2B5EF4-FFF2-40B4-BE49-F238E27FC236}">
                <a16:creationId xmlns:a16="http://schemas.microsoft.com/office/drawing/2014/main" id="{8250DDEA-7E40-439E-ACD1-98B5EF835DCF}"/>
              </a:ext>
            </a:extLst>
          </p:cNvPr>
          <p:cNvPicPr>
            <a:picLocks noChangeAspect="1" noChangeArrowheads="1"/>
          </p:cNvPicPr>
          <p:nvPr/>
        </p:nvPicPr>
        <p:blipFill>
          <a:blip r:embed="rId5" cstate="print"/>
          <a:srcRect/>
          <a:stretch>
            <a:fillRect/>
          </a:stretch>
        </p:blipFill>
        <p:spPr bwMode="auto">
          <a:xfrm>
            <a:off x="5880626" y="1605255"/>
            <a:ext cx="428757" cy="350801"/>
          </a:xfrm>
          <a:prstGeom prst="rect">
            <a:avLst/>
          </a:prstGeom>
          <a:noFill/>
        </p:spPr>
      </p:pic>
      <p:pic>
        <p:nvPicPr>
          <p:cNvPr id="43" name="Picture 12" descr="E:\2016.01\1.12 扁平化图标\蓝色\AR-蓝色最新-40.png">
            <a:extLst>
              <a:ext uri="{FF2B5EF4-FFF2-40B4-BE49-F238E27FC236}">
                <a16:creationId xmlns:a16="http://schemas.microsoft.com/office/drawing/2014/main" id="{663DD009-5A9F-441E-A113-62D2595444EC}"/>
              </a:ext>
            </a:extLst>
          </p:cNvPr>
          <p:cNvPicPr>
            <a:picLocks noChangeAspect="1" noChangeArrowheads="1"/>
          </p:cNvPicPr>
          <p:nvPr/>
        </p:nvPicPr>
        <p:blipFill>
          <a:blip r:embed="rId5" cstate="print"/>
          <a:srcRect/>
          <a:stretch>
            <a:fillRect/>
          </a:stretch>
        </p:blipFill>
        <p:spPr bwMode="auto">
          <a:xfrm>
            <a:off x="8334843" y="1605255"/>
            <a:ext cx="428757" cy="350801"/>
          </a:xfrm>
          <a:prstGeom prst="rect">
            <a:avLst/>
          </a:prstGeom>
          <a:noFill/>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D9941E-77DB-4522-8A15-467132D1138E}"/>
              </a:ext>
            </a:extLst>
          </p:cNvPr>
          <p:cNvSpPr>
            <a:spLocks noGrp="1"/>
          </p:cNvSpPr>
          <p:nvPr>
            <p:ph type="body" sz="quarter" idx="10"/>
          </p:nvPr>
        </p:nvSpPr>
        <p:spPr/>
        <p:txBody>
          <a:bodyPr/>
          <a:lstStyle/>
          <a:p>
            <a:r>
              <a:rPr lang="en-US" altLang="zh-CN" dirty="0">
                <a:solidFill>
                  <a:schemeClr val="bg1">
                    <a:lumMod val="65000"/>
                  </a:schemeClr>
                </a:solidFill>
              </a:rPr>
              <a:t>IPv6</a:t>
            </a:r>
            <a:r>
              <a:rPr lang="zh-CN" altLang="en-US" dirty="0">
                <a:solidFill>
                  <a:schemeClr val="bg1">
                    <a:lumMod val="65000"/>
                  </a:schemeClr>
                </a:solidFill>
              </a:rPr>
              <a:t>产生的背景</a:t>
            </a:r>
            <a:endParaRPr lang="en-US" altLang="zh-CN" dirty="0">
              <a:solidFill>
                <a:schemeClr val="bg1">
                  <a:lumMod val="65000"/>
                </a:schemeClr>
              </a:solidFill>
            </a:endParaRPr>
          </a:p>
          <a:p>
            <a:r>
              <a:rPr lang="en-US" altLang="zh-CN" dirty="0">
                <a:solidFill>
                  <a:schemeClr val="bg1">
                    <a:lumMod val="65000"/>
                  </a:schemeClr>
                </a:solidFill>
              </a:rPr>
              <a:t>IPv6</a:t>
            </a:r>
            <a:r>
              <a:rPr lang="zh-CN" altLang="en-US" dirty="0">
                <a:solidFill>
                  <a:schemeClr val="bg1">
                    <a:lumMod val="65000"/>
                  </a:schemeClr>
                </a:solidFill>
              </a:rPr>
              <a:t>原理描述</a:t>
            </a:r>
            <a:endParaRPr lang="en-US" altLang="zh-CN" dirty="0">
              <a:solidFill>
                <a:schemeClr val="bg1">
                  <a:lumMod val="65000"/>
                </a:schemeClr>
              </a:solidFill>
            </a:endParaRPr>
          </a:p>
          <a:p>
            <a:r>
              <a:rPr lang="en-US" altLang="zh-CN" dirty="0">
                <a:solidFill>
                  <a:schemeClr val="bg1">
                    <a:lumMod val="65000"/>
                  </a:schemeClr>
                </a:solidFill>
              </a:rPr>
              <a:t>IPv6</a:t>
            </a:r>
            <a:r>
              <a:rPr lang="zh-CN" altLang="en-US" dirty="0">
                <a:solidFill>
                  <a:schemeClr val="bg1">
                    <a:lumMod val="65000"/>
                  </a:schemeClr>
                </a:solidFill>
              </a:rPr>
              <a:t>配置命令</a:t>
            </a:r>
            <a:endParaRPr lang="en-US" altLang="zh-CN" dirty="0">
              <a:solidFill>
                <a:schemeClr val="bg1">
                  <a:lumMod val="65000"/>
                </a:schemeClr>
              </a:solidFill>
            </a:endParaRPr>
          </a:p>
          <a:p>
            <a:r>
              <a:rPr lang="en-US" altLang="zh-CN" b="1" dirty="0"/>
              <a:t>IPv6</a:t>
            </a:r>
            <a:r>
              <a:rPr lang="zh-CN" altLang="en-US" b="1" dirty="0"/>
              <a:t>备考建议</a:t>
            </a:r>
          </a:p>
          <a:p>
            <a:endParaRPr lang="zh-CN" altLang="en-US" dirty="0"/>
          </a:p>
        </p:txBody>
      </p:sp>
    </p:spTree>
    <p:extLst>
      <p:ext uri="{BB962C8B-B14F-4D97-AF65-F5344CB8AC3E}">
        <p14:creationId xmlns:p14="http://schemas.microsoft.com/office/powerpoint/2010/main" val="69333051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p:txBody>
          <a:bodyPr/>
          <a:lstStyle/>
          <a:p>
            <a:r>
              <a:rPr lang="en-US" altLang="zh-CN"/>
              <a:t>IPv6</a:t>
            </a:r>
            <a:r>
              <a:rPr lang="zh-CN" altLang="en-US"/>
              <a:t>备考建议</a:t>
            </a:r>
            <a:endParaRPr lang="zh-CN" altLang="en-US" dirty="0"/>
          </a:p>
        </p:txBody>
      </p:sp>
      <p:sp>
        <p:nvSpPr>
          <p:cNvPr id="2" name="文本占位符 1">
            <a:extLst>
              <a:ext uri="{FF2B5EF4-FFF2-40B4-BE49-F238E27FC236}">
                <a16:creationId xmlns:a16="http://schemas.microsoft.com/office/drawing/2014/main" id="{58423046-BFC6-4E6D-806C-A4BCBD070073}"/>
              </a:ext>
            </a:extLst>
          </p:cNvPr>
          <p:cNvSpPr>
            <a:spLocks noGrp="1"/>
          </p:cNvSpPr>
          <p:nvPr>
            <p:ph type="body" sz="quarter" idx="10"/>
          </p:nvPr>
        </p:nvSpPr>
        <p:spPr/>
        <p:txBody>
          <a:bodyPr/>
          <a:lstStyle/>
          <a:p>
            <a:pPr lvl="0"/>
            <a:r>
              <a:rPr lang="zh-CN" altLang="en-US"/>
              <a:t>掌握</a:t>
            </a:r>
            <a:r>
              <a:rPr lang="en-US" altLang="zh-CN"/>
              <a:t>IPv6</a:t>
            </a:r>
            <a:r>
              <a:rPr lang="zh-CN" altLang="en-US"/>
              <a:t>各协议相关命令；</a:t>
            </a:r>
            <a:endParaRPr lang="en-US" altLang="zh-CN"/>
          </a:p>
          <a:p>
            <a:pPr lvl="0"/>
            <a:r>
              <a:rPr lang="zh-CN" altLang="en-US"/>
              <a:t>熟悉</a:t>
            </a:r>
            <a:r>
              <a:rPr lang="en-US" altLang="zh-CN"/>
              <a:t>IPv6</a:t>
            </a:r>
            <a:r>
              <a:rPr lang="zh-CN" altLang="en-US"/>
              <a:t>等原理和应用；</a:t>
            </a:r>
            <a:endParaRPr lang="en-US" altLang="zh-CN"/>
          </a:p>
          <a:p>
            <a:pPr lvl="0"/>
            <a:r>
              <a:rPr lang="zh-CN" altLang="en-US"/>
              <a:t>熟悉</a:t>
            </a:r>
            <a:r>
              <a:rPr lang="en-US" altLang="zh-CN"/>
              <a:t>IPv6</a:t>
            </a:r>
            <a:r>
              <a:rPr lang="zh-CN" altLang="en-US"/>
              <a:t>等相关策略工具的使用；</a:t>
            </a:r>
            <a:endParaRPr lang="en-US" altLang="zh-CN"/>
          </a:p>
          <a:p>
            <a:pPr lvl="0"/>
            <a:r>
              <a:rPr lang="zh-CN" altLang="en-US"/>
              <a:t>熟读</a:t>
            </a:r>
            <a:r>
              <a:rPr lang="en-US" altLang="zh-CN"/>
              <a:t>HedEx</a:t>
            </a:r>
            <a:r>
              <a:rPr lang="zh-CN" altLang="en-US"/>
              <a:t>文档；</a:t>
            </a:r>
            <a:endParaRPr lang="en-US" altLang="zh-CN"/>
          </a:p>
          <a:p>
            <a:pPr lvl="1"/>
            <a:r>
              <a:rPr lang="zh-CN" altLang="en-US"/>
              <a:t>包括</a:t>
            </a:r>
            <a:r>
              <a:rPr lang="en-US" altLang="zh-CN"/>
              <a:t>HedEx</a:t>
            </a:r>
            <a:r>
              <a:rPr lang="zh-CN" altLang="en-US"/>
              <a:t>涵盖的案例；</a:t>
            </a:r>
            <a:endParaRPr lang="en-US" altLang="zh-CN"/>
          </a:p>
          <a:p>
            <a:pPr lvl="0"/>
            <a:r>
              <a:rPr lang="zh-CN" altLang="en-US"/>
              <a:t>熟练掌握理解课程中设计的案例场景。</a:t>
            </a:r>
            <a:endParaRPr lang="en-US" altLang="zh-CN"/>
          </a:p>
          <a:p>
            <a:endParaRPr lang="zh-CN" alt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0"/>
          </p:nvPr>
        </p:nvSpPr>
        <p:spPr/>
        <p:txBody>
          <a:bodyPr/>
          <a:lstStyle/>
          <a:p>
            <a:r>
              <a:rPr lang="zh-CN" altLang="en-US" dirty="0"/>
              <a:t>华为</a:t>
            </a:r>
            <a:r>
              <a:rPr lang="en-US" altLang="zh-CN" dirty="0"/>
              <a:t>Learning</a:t>
            </a:r>
            <a:r>
              <a:rPr lang="zh-CN" altLang="en-US" dirty="0"/>
              <a:t>网站</a:t>
            </a:r>
            <a:endParaRPr lang="en-US" altLang="zh-CN" dirty="0"/>
          </a:p>
          <a:p>
            <a:pPr lvl="1"/>
            <a:r>
              <a:rPr lang="en-US" altLang="zh-CN" dirty="0"/>
              <a:t>http://support.huawei.com/learning/Index!toTrainIndex</a:t>
            </a:r>
          </a:p>
          <a:p>
            <a:r>
              <a:rPr lang="zh-CN" altLang="en-US" dirty="0"/>
              <a:t>华为</a:t>
            </a:r>
            <a:r>
              <a:rPr lang="en-US" altLang="zh-CN" dirty="0"/>
              <a:t>Support</a:t>
            </a:r>
            <a:r>
              <a:rPr lang="zh-CN" altLang="en-US" dirty="0"/>
              <a:t>案例库</a:t>
            </a:r>
            <a:endParaRPr lang="en-US" altLang="zh-CN" dirty="0"/>
          </a:p>
          <a:p>
            <a:pPr lvl="1"/>
            <a:r>
              <a:rPr lang="en-US" altLang="zh-CN" dirty="0"/>
              <a:t>http://support.huawei.com/enterprise/servicecenter?lang=zh</a:t>
            </a:r>
            <a:endParaRPr lang="zh-CN" altLang="en-US" dirty="0"/>
          </a:p>
          <a:p>
            <a:endParaRPr lang="zh-CN" alt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328F8CA2-D61E-4794-9E78-22C03B2E79DE}"/>
              </a:ext>
            </a:extLst>
          </p:cNvPr>
          <p:cNvSpPr>
            <a:spLocks noGrp="1"/>
          </p:cNvSpPr>
          <p:nvPr>
            <p:ph type="title"/>
          </p:nvPr>
        </p:nvSpPr>
        <p:spPr/>
        <p:txBody>
          <a:bodyPr/>
          <a:lstStyle/>
          <a:p>
            <a:r>
              <a:rPr lang="en-US" altLang="zh-CN"/>
              <a:t>IPv4</a:t>
            </a:r>
            <a:r>
              <a:rPr lang="zh-CN" altLang="en-US"/>
              <a:t>怎么了？</a:t>
            </a:r>
            <a:endParaRPr lang="zh-CN" altLang="en-US" dirty="0"/>
          </a:p>
        </p:txBody>
      </p:sp>
      <p:sp>
        <p:nvSpPr>
          <p:cNvPr id="3" name="文本占位符 2">
            <a:extLst>
              <a:ext uri="{FF2B5EF4-FFF2-40B4-BE49-F238E27FC236}">
                <a16:creationId xmlns:a16="http://schemas.microsoft.com/office/drawing/2014/main" id="{E2C8A8DC-F167-48FD-BE96-43C07CEB711B}"/>
              </a:ext>
            </a:extLst>
          </p:cNvPr>
          <p:cNvSpPr>
            <a:spLocks noGrp="1"/>
          </p:cNvSpPr>
          <p:nvPr>
            <p:ph type="body" sz="quarter" idx="10"/>
          </p:nvPr>
        </p:nvSpPr>
        <p:spPr/>
        <p:txBody>
          <a:bodyPr/>
          <a:lstStyle/>
          <a:p>
            <a:r>
              <a:rPr lang="en-US" altLang="zh-CN"/>
              <a:t>IPv4</a:t>
            </a:r>
            <a:r>
              <a:rPr lang="zh-CN" altLang="en-US"/>
              <a:t>公网地址耗尽。这应该是当前</a:t>
            </a:r>
            <a:r>
              <a:rPr lang="en-US" altLang="zh-CN"/>
              <a:t>IPv6</a:t>
            </a:r>
            <a:r>
              <a:rPr lang="zh-CN" altLang="en-US"/>
              <a:t>替代</a:t>
            </a:r>
            <a:r>
              <a:rPr lang="en-US" altLang="zh-CN"/>
              <a:t>IPv4</a:t>
            </a:r>
            <a:r>
              <a:rPr lang="zh-CN" altLang="en-US"/>
              <a:t>的最大原动力。</a:t>
            </a:r>
            <a:endParaRPr lang="en-US" altLang="zh-CN"/>
          </a:p>
          <a:p>
            <a:r>
              <a:rPr lang="en-US" altLang="zh-CN"/>
              <a:t>Internet</a:t>
            </a:r>
            <a:r>
              <a:rPr lang="zh-CN" altLang="en-US"/>
              <a:t>用户快速增长，随着科技行业的发展，有更多的用户、更多种类的设备接入公网。</a:t>
            </a:r>
          </a:p>
          <a:p>
            <a:r>
              <a:rPr lang="en-US" altLang="zh-CN"/>
              <a:t>IPv4</a:t>
            </a:r>
            <a:r>
              <a:rPr lang="zh-CN" altLang="en-US"/>
              <a:t>缺乏真正的端到端通信模型。</a:t>
            </a:r>
            <a:r>
              <a:rPr lang="en-US" altLang="zh-CN"/>
              <a:t>NAT</a:t>
            </a:r>
            <a:r>
              <a:rPr lang="zh-CN" altLang="en-US"/>
              <a:t>确实能解决私有地址空间与公网互访的问题，但是却破坏了端到端通信的完整性。</a:t>
            </a:r>
          </a:p>
          <a:p>
            <a:r>
              <a:rPr lang="en-US" altLang="zh-CN"/>
              <a:t>IPv4</a:t>
            </a:r>
            <a:r>
              <a:rPr lang="zh-CN" altLang="en-US"/>
              <a:t>无法适应新技术的发展，如物联网等。所有行业都是</a:t>
            </a:r>
            <a:r>
              <a:rPr lang="en-US" altLang="zh-CN"/>
              <a:t>IPv6</a:t>
            </a:r>
            <a:r>
              <a:rPr lang="zh-CN" altLang="en-US"/>
              <a:t>的潜在用户。</a:t>
            </a:r>
          </a:p>
          <a:p>
            <a:r>
              <a:rPr lang="zh-CN" altLang="en-US"/>
              <a:t>广播机制的存在，对</a:t>
            </a:r>
            <a:r>
              <a:rPr lang="en-US" altLang="zh-CN"/>
              <a:t>ARP</a:t>
            </a:r>
            <a:r>
              <a:rPr lang="zh-CN" altLang="en-US"/>
              <a:t>的依赖等，使得</a:t>
            </a:r>
            <a:r>
              <a:rPr lang="en-US" altLang="zh-CN"/>
              <a:t>IPv4</a:t>
            </a:r>
            <a:r>
              <a:rPr lang="zh-CN" altLang="en-US"/>
              <a:t>局域网的相关运作问题频发。</a:t>
            </a:r>
          </a:p>
          <a:p>
            <a:r>
              <a:rPr lang="en-US" altLang="zh-CN"/>
              <a:t>IPv4</a:t>
            </a:r>
            <a:r>
              <a:rPr lang="zh-CN" altLang="en-US"/>
              <a:t>对移动性的支持不够理想。</a:t>
            </a:r>
          </a:p>
          <a:p>
            <a:endParaRPr lang="zh-CN" altLang="en-US" dirty="0"/>
          </a:p>
        </p:txBody>
      </p:sp>
    </p:spTree>
    <p:extLst>
      <p:ext uri="{BB962C8B-B14F-4D97-AF65-F5344CB8AC3E}">
        <p14:creationId xmlns:p14="http://schemas.microsoft.com/office/powerpoint/2010/main" val="7653272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8F2D8-70AC-4A6C-A4DC-7E1000EFD634}"/>
              </a:ext>
            </a:extLst>
          </p:cNvPr>
          <p:cNvSpPr>
            <a:spLocks noGrp="1"/>
          </p:cNvSpPr>
          <p:nvPr>
            <p:ph type="title"/>
          </p:nvPr>
        </p:nvSpPr>
        <p:spPr/>
        <p:txBody>
          <a:bodyPr/>
          <a:lstStyle/>
          <a:p>
            <a:r>
              <a:rPr lang="zh-CN" altLang="en-US"/>
              <a:t>临时应对措施</a:t>
            </a:r>
            <a:endParaRPr lang="zh-CN" altLang="en-US" dirty="0"/>
          </a:p>
        </p:txBody>
      </p:sp>
      <p:sp>
        <p:nvSpPr>
          <p:cNvPr id="3" name="文本占位符 2">
            <a:extLst>
              <a:ext uri="{FF2B5EF4-FFF2-40B4-BE49-F238E27FC236}">
                <a16:creationId xmlns:a16="http://schemas.microsoft.com/office/drawing/2014/main" id="{5374F65F-2F08-42E7-980B-1EF4BE90F452}"/>
              </a:ext>
            </a:extLst>
          </p:cNvPr>
          <p:cNvSpPr>
            <a:spLocks noGrp="1"/>
          </p:cNvSpPr>
          <p:nvPr>
            <p:ph type="body" sz="quarter" idx="10"/>
          </p:nvPr>
        </p:nvSpPr>
        <p:spPr/>
        <p:txBody>
          <a:bodyPr/>
          <a:lstStyle/>
          <a:p>
            <a:r>
              <a:rPr lang="en-US" altLang="zh-CN"/>
              <a:t>1991</a:t>
            </a:r>
            <a:r>
              <a:rPr lang="zh-CN" altLang="en-US"/>
              <a:t>年，</a:t>
            </a:r>
            <a:r>
              <a:rPr lang="en-US" altLang="zh-CN"/>
              <a:t>IETF</a:t>
            </a:r>
            <a:r>
              <a:rPr lang="zh-CN" altLang="en-US"/>
              <a:t>为了推迟</a:t>
            </a:r>
            <a:r>
              <a:rPr lang="en-US" altLang="zh-CN"/>
              <a:t>IPv4</a:t>
            </a:r>
            <a:r>
              <a:rPr lang="zh-CN" altLang="en-US"/>
              <a:t>地址耗尽发生的时间点，推出分类网络方案；</a:t>
            </a:r>
            <a:endParaRPr lang="en-US" altLang="zh-CN"/>
          </a:p>
          <a:p>
            <a:r>
              <a:rPr lang="en-US" altLang="zh-CN"/>
              <a:t>1993</a:t>
            </a:r>
            <a:r>
              <a:rPr lang="zh-CN" altLang="en-US"/>
              <a:t>年，推出网络地址转换（</a:t>
            </a:r>
            <a:r>
              <a:rPr lang="en-US" altLang="zh-CN"/>
              <a:t>NAT</a:t>
            </a:r>
            <a:r>
              <a:rPr lang="zh-CN" altLang="en-US"/>
              <a:t>）与无类别域间路由（</a:t>
            </a:r>
            <a:r>
              <a:rPr lang="en-US" altLang="zh-CN"/>
              <a:t>CIDR</a:t>
            </a:r>
            <a:r>
              <a:rPr lang="zh-CN" altLang="en-US"/>
              <a:t>）；</a:t>
            </a:r>
            <a:endParaRPr lang="en-US" altLang="zh-CN"/>
          </a:p>
          <a:p>
            <a:r>
              <a:rPr lang="zh-CN" altLang="en-US"/>
              <a:t>但是这些过渡方案皆无法阻止位址枯竭问题的发生，只能减缓它的发生速度，并不能从根本上解决问题。</a:t>
            </a:r>
          </a:p>
          <a:p>
            <a:r>
              <a:rPr lang="en-US" altLang="zh-CN"/>
              <a:t>IETF</a:t>
            </a:r>
            <a:r>
              <a:rPr lang="zh-CN" altLang="en-US"/>
              <a:t>在</a:t>
            </a:r>
            <a:r>
              <a:rPr lang="en-US" altLang="zh-CN"/>
              <a:t>20</a:t>
            </a:r>
            <a:r>
              <a:rPr lang="zh-CN" altLang="en-US"/>
              <a:t>世纪</a:t>
            </a:r>
            <a:r>
              <a:rPr lang="en-US" altLang="zh-CN"/>
              <a:t>90</a:t>
            </a:r>
            <a:r>
              <a:rPr lang="zh-CN" altLang="en-US"/>
              <a:t>年代提出下一代互联网协议</a:t>
            </a:r>
            <a:r>
              <a:rPr lang="en-US" altLang="zh-CN"/>
              <a:t>——IPv6</a:t>
            </a:r>
            <a:r>
              <a:rPr lang="zh-CN" altLang="en-US"/>
              <a:t>，目前</a:t>
            </a:r>
            <a:r>
              <a:rPr lang="en-US" altLang="zh-CN"/>
              <a:t>IPv6</a:t>
            </a:r>
            <a:r>
              <a:rPr lang="zh-CN" altLang="en-US"/>
              <a:t>成为公认的</a:t>
            </a:r>
            <a:r>
              <a:rPr lang="en-US" altLang="zh-CN"/>
              <a:t>IPv4</a:t>
            </a:r>
            <a:r>
              <a:rPr lang="zh-CN" altLang="en-US"/>
              <a:t>未来的升级版本。</a:t>
            </a:r>
          </a:p>
          <a:p>
            <a:endParaRPr lang="en-US" altLang="zh-CN"/>
          </a:p>
          <a:p>
            <a:endParaRPr lang="zh-CN" altLang="en-US" dirty="0"/>
          </a:p>
        </p:txBody>
      </p:sp>
    </p:spTree>
    <p:extLst>
      <p:ext uri="{BB962C8B-B14F-4D97-AF65-F5344CB8AC3E}">
        <p14:creationId xmlns:p14="http://schemas.microsoft.com/office/powerpoint/2010/main" val="2340097386"/>
      </p:ext>
    </p:extLst>
  </p:cSld>
  <p:clrMapOvr>
    <a:masterClrMapping/>
  </p:clrMapOvr>
  <p:transition/>
</p:sld>
</file>

<file path=ppt/theme/theme1.xml><?xml version="1.0" encoding="utf-8"?>
<a:theme xmlns:a="http://schemas.openxmlformats.org/drawingml/2006/main" name="培训与认证部-母版">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E3093B-232B-4C15-AB25-7F1FBE134870}">
  <ds:schemaRefs>
    <ds:schemaRef ds:uri="http://schemas.microsoft.com/office/2006/documentManagement/types"/>
    <ds:schemaRef ds:uri="http://www.w3.org/XML/1998/namespace"/>
    <ds:schemaRef ds:uri="http://purl.org/dc/terms/"/>
    <ds:schemaRef ds:uri="http://schemas.openxmlformats.org/package/2006/metadata/core-properties"/>
    <ds:schemaRef ds:uri="http://schemas.microsoft.com/office/2006/metadata/properties"/>
    <ds:schemaRef ds:uri="http://purl.org/dc/dcmitype/"/>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60306E2A-4E4E-4AFD-B797-82A4EC932F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78522</TotalTime>
  <Words>15870</Words>
  <Application>Microsoft Office PowerPoint</Application>
  <PresentationFormat>宽屏</PresentationFormat>
  <Paragraphs>1432</Paragraphs>
  <Slides>75</Slides>
  <Notes>75</Notes>
  <HiddenSlides>2</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83" baseType="lpstr">
      <vt:lpstr>FrutigerNext LT Medium</vt:lpstr>
      <vt:lpstr>FrutigerNext LT Regular</vt:lpstr>
      <vt:lpstr>黑体</vt:lpstr>
      <vt:lpstr>微软雅黑</vt:lpstr>
      <vt:lpstr>Arial</vt:lpstr>
      <vt:lpstr>Wingdings</vt:lpstr>
      <vt:lpstr>培训与认证部-母版</vt:lpstr>
      <vt:lpstr>包装程序外壳对象</vt:lpstr>
      <vt:lpstr>PowerPoint 演示文稿</vt:lpstr>
      <vt:lpstr>PowerPoint 演示文稿</vt:lpstr>
      <vt:lpstr>PowerPoint 演示文稿</vt:lpstr>
      <vt:lpstr>PowerPoint 演示文稿</vt:lpstr>
      <vt:lpstr>PowerPoint 演示文稿</vt:lpstr>
      <vt:lpstr>国际IP地址分配方式</vt:lpstr>
      <vt:lpstr>国际IPv4地址分配现状</vt:lpstr>
      <vt:lpstr>IPv4怎么了？</vt:lpstr>
      <vt:lpstr>临时应对措施</vt:lpstr>
      <vt:lpstr>PowerPoint 演示文稿</vt:lpstr>
      <vt:lpstr>IPv6技术特点</vt:lpstr>
      <vt:lpstr>IPv6报文格式 - 基本报头</vt:lpstr>
      <vt:lpstr>IPv6报文格式 - 扩展报头</vt:lpstr>
      <vt:lpstr>IPv6报文格式 - 扩展报头种类</vt:lpstr>
      <vt:lpstr>PowerPoint 演示文稿</vt:lpstr>
      <vt:lpstr>IPv6地址类型</vt:lpstr>
      <vt:lpstr>IPv6单播地址 - 可聚合全球单播地址</vt:lpstr>
      <vt:lpstr>IPv6单播地址 - 链路本地地址</vt:lpstr>
      <vt:lpstr>IPv6单播地址 - 唯一本地地址</vt:lpstr>
      <vt:lpstr>IPv6单播地址 - 特殊地址</vt:lpstr>
      <vt:lpstr>接口标识生成方法</vt:lpstr>
      <vt:lpstr>通过EUI-64规范根据MAC地址生成接口ID</vt:lpstr>
      <vt:lpstr>IPv6组播地址</vt:lpstr>
      <vt:lpstr>IPv6地址分类 - 预定义组播地址</vt:lpstr>
      <vt:lpstr>IPv6组播地址的MAC地址映射</vt:lpstr>
      <vt:lpstr>被请求节点组播地址</vt:lpstr>
      <vt:lpstr>IPv6任播地址</vt:lpstr>
      <vt:lpstr>PowerPoint 演示文稿</vt:lpstr>
      <vt:lpstr>ICMPv6概述</vt:lpstr>
      <vt:lpstr>ICMPv6</vt:lpstr>
      <vt:lpstr>PowerPoint 演示文稿</vt:lpstr>
      <vt:lpstr>IPv6邻居发现协议 - NDP概述</vt:lpstr>
      <vt:lpstr>NDP使用ICMPv6的相关报文</vt:lpstr>
      <vt:lpstr>地址解析</vt:lpstr>
      <vt:lpstr>地址解析报文</vt:lpstr>
      <vt:lpstr>地址解析 (1)</vt:lpstr>
      <vt:lpstr>地址解析 (2)</vt:lpstr>
      <vt:lpstr>查看IPv6邻居路由表</vt:lpstr>
      <vt:lpstr>邻居状态种类</vt:lpstr>
      <vt:lpstr>邻居状态变化</vt:lpstr>
      <vt:lpstr>重复地址检测DAD</vt:lpstr>
      <vt:lpstr>DAD过程</vt:lpstr>
      <vt:lpstr>在R1上可以观察到的DAD过程</vt:lpstr>
      <vt:lpstr>IPv6地址无状态自动配置概述</vt:lpstr>
      <vt:lpstr>路由器发现概述</vt:lpstr>
      <vt:lpstr>路由器发现 - 路由器周期发送RA</vt:lpstr>
      <vt:lpstr>路由器发现 - 路由器回应RA</vt:lpstr>
      <vt:lpstr>主机获得前缀及其它参数过程</vt:lpstr>
      <vt:lpstr>几个生存时间</vt:lpstr>
      <vt:lpstr>ICMPv6 RA消息中的Flags字段 (1)</vt:lpstr>
      <vt:lpstr>ICMPv6 RA消息中的Flags字段 (2)</vt:lpstr>
      <vt:lpstr>ICMPv6 RA消息中IPv6前缀信息的Flags字段 (1)</vt:lpstr>
      <vt:lpstr>ICMPv6 RA消息中IPv6前缀信息的Flags字段 (2)</vt:lpstr>
      <vt:lpstr>重定向报文</vt:lpstr>
      <vt:lpstr>重定向过程</vt:lpstr>
      <vt:lpstr>PMTU发现 (1)</vt:lpstr>
      <vt:lpstr>PMTU发现 (2)</vt:lpstr>
      <vt:lpstr>PowerPoint 演示文稿</vt:lpstr>
      <vt:lpstr>IPv6过渡技术简介</vt:lpstr>
      <vt:lpstr>双栈Dual Stack</vt:lpstr>
      <vt:lpstr>6over4手动隧道</vt:lpstr>
      <vt:lpstr>6over4 GRE隧道</vt:lpstr>
      <vt:lpstr>6to4隧道 (1)</vt:lpstr>
      <vt:lpstr>6to4隧道 (2)</vt:lpstr>
      <vt:lpstr>6to4隧道 (3)</vt:lpstr>
      <vt:lpstr>ISATAP隧道</vt:lpstr>
      <vt:lpstr>NAT64</vt:lpstr>
      <vt:lpstr>PowerPoint 演示文稿</vt:lpstr>
      <vt:lpstr>配置GRE隧道 (1)</vt:lpstr>
      <vt:lpstr>GRE隧道 - 基本配置命令</vt:lpstr>
      <vt:lpstr>配置GRE隧道 (2)</vt:lpstr>
      <vt:lpstr>PowerPoint 演示文稿</vt:lpstr>
      <vt:lpstr>IPv6备考建议</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86188</cp:lastModifiedBy>
  <cp:revision>2595</cp:revision>
  <dcterms:created xsi:type="dcterms:W3CDTF">2003-08-21T06:48:56Z</dcterms:created>
  <dcterms:modified xsi:type="dcterms:W3CDTF">2021-07-26T09:32:30Z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(3)GYolhf9iqw+I20kCvaDXjl+3FQs3dDnredgUpxkTSCFWzUJCWTM0uFdUS0M2a7ilRBCUTvq2
G9ikBcINeaAWXRcdPYgEyHw5A6O519UqHeY48hEQ/HZg9zqLBCP45MTpIvkSc79+SNasY5Ze
Sr5SYnwg6r2yPus5bknuWWWQN669I5hBZujENuewfR8xDWNSVOmb2zphHP7ObYWXCHCtDATh
eE9JTEZ6WmzBYEhEsx</vt:lpwstr>
  </property>
  <property fmtid="{D5CDD505-2E9C-101B-9397-08002B2CF9AE}" pid="18" name="_2015_ms_pID_7253431">
    <vt:lpwstr>PpmWveOxn9vAzuADaH+XZurlCFkfJV1gNtqeytOUDbxylERl6l93CC
rXWGGadrCjHq55dMqgnP+gSMEU5kcg1cHT/t2I97OWND7F+B/+4WPvugzkEKzGb4oDUoS9jr
p/n8B28bHtt2aDwp6z4dVaa03aIdf5GcuJxRtQa3RwItpRZYuKt1jr0HQCKBhm0pOofunT3B
yErR5WD3SCt0XqK8Rj+O7AEu/6+mTFtbwzrC</vt:lpwstr>
  </property>
  <property fmtid="{D5CDD505-2E9C-101B-9397-08002B2CF9AE}" pid="19" name="_2015_ms_pID_7253432">
    <vt:lpwstr>FKr0zzcEqblWpiWEjsuHhVeNJY8hS4BzKQdQ
Oe1Dtnrrys8x58hdw/BrrhwaKBt1cg==</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1550103141</vt:lpwstr>
  </property>
</Properties>
</file>