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74"/>
  </p:notesMasterIdLst>
  <p:handoutMasterIdLst>
    <p:handoutMasterId r:id="rId75"/>
  </p:handoutMasterIdLst>
  <p:sldIdLst>
    <p:sldId id="256" r:id="rId5"/>
    <p:sldId id="257" r:id="rId6"/>
    <p:sldId id="258" r:id="rId7"/>
    <p:sldId id="259" r:id="rId8"/>
    <p:sldId id="260" r:id="rId9"/>
    <p:sldId id="261" r:id="rId10"/>
    <p:sldId id="262" r:id="rId11"/>
    <p:sldId id="263" r:id="rId12"/>
    <p:sldId id="321" r:id="rId13"/>
    <p:sldId id="264" r:id="rId14"/>
    <p:sldId id="265" r:id="rId15"/>
    <p:sldId id="328" r:id="rId16"/>
    <p:sldId id="329" r:id="rId17"/>
    <p:sldId id="267" r:id="rId18"/>
    <p:sldId id="268" r:id="rId19"/>
    <p:sldId id="323"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4" r:id="rId34"/>
    <p:sldId id="324" r:id="rId35"/>
    <p:sldId id="285" r:id="rId36"/>
    <p:sldId id="286" r:id="rId37"/>
    <p:sldId id="287" r:id="rId38"/>
    <p:sldId id="325" r:id="rId39"/>
    <p:sldId id="288" r:id="rId40"/>
    <p:sldId id="289" r:id="rId41"/>
    <p:sldId id="330" r:id="rId42"/>
    <p:sldId id="291" r:id="rId43"/>
    <p:sldId id="292" r:id="rId44"/>
    <p:sldId id="293" r:id="rId45"/>
    <p:sldId id="294" r:id="rId46"/>
    <p:sldId id="295" r:id="rId47"/>
    <p:sldId id="296" r:id="rId48"/>
    <p:sldId id="297" r:id="rId49"/>
    <p:sldId id="298" r:id="rId50"/>
    <p:sldId id="326" r:id="rId51"/>
    <p:sldId id="299" r:id="rId52"/>
    <p:sldId id="300" r:id="rId53"/>
    <p:sldId id="327" r:id="rId54"/>
    <p:sldId id="301" r:id="rId55"/>
    <p:sldId id="302" r:id="rId56"/>
    <p:sldId id="305" r:id="rId57"/>
    <p:sldId id="306" r:id="rId58"/>
    <p:sldId id="307" r:id="rId59"/>
    <p:sldId id="308" r:id="rId60"/>
    <p:sldId id="309" r:id="rId61"/>
    <p:sldId id="310" r:id="rId62"/>
    <p:sldId id="311" r:id="rId63"/>
    <p:sldId id="312" r:id="rId64"/>
    <p:sldId id="322" r:id="rId65"/>
    <p:sldId id="313" r:id="rId66"/>
    <p:sldId id="314" r:id="rId67"/>
    <p:sldId id="315" r:id="rId68"/>
    <p:sldId id="316" r:id="rId69"/>
    <p:sldId id="317" r:id="rId70"/>
    <p:sldId id="318" r:id="rId71"/>
    <p:sldId id="319" r:id="rId72"/>
    <p:sldId id="320" r:id="rId73"/>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2" orient="horz" pos="777" userDrawn="1">
          <p15:clr>
            <a:srgbClr val="A4A3A4"/>
          </p15:clr>
        </p15:guide>
        <p15:guide id="3" orient="horz" pos="4020" userDrawn="1">
          <p15:clr>
            <a:srgbClr val="A4A3A4"/>
          </p15:clr>
        </p15:guide>
        <p15:guide id="4" pos="3840" userDrawn="1">
          <p15:clr>
            <a:srgbClr val="A4A3A4"/>
          </p15:clr>
        </p15:guide>
        <p15:guide id="5" pos="642" userDrawn="1">
          <p15:clr>
            <a:srgbClr val="A4A3A4"/>
          </p15:clr>
        </p15:guide>
        <p15:guide id="6" pos="7242" userDrawn="1">
          <p15:clr>
            <a:srgbClr val="A4A3A4"/>
          </p15:clr>
        </p15:guide>
        <p15:guide id="7" orient="horz" pos="2341" userDrawn="1">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liupengzjhw" initials="l" lastIdx="8" clrIdx="3">
    <p:extLst>
      <p:ext uri="{19B8F6BF-5375-455C-9EA6-DF929625EA0E}">
        <p15:presenceInfo xmlns:p15="http://schemas.microsoft.com/office/powerpoint/2012/main" userId="S-1-5-21-147214757-305610072-1517763936-5370025" providerId="AD"/>
      </p:ext>
    </p:extLst>
  </p:cmAuthor>
  <p:cmAuthor id="4" name="luyueyuezjhw" initials="l" lastIdx="3" clrIdx="4">
    <p:extLst>
      <p:ext uri="{19B8F6BF-5375-455C-9EA6-DF929625EA0E}">
        <p15:presenceInfo xmlns:p15="http://schemas.microsoft.com/office/powerpoint/2012/main" userId="S-1-5-21-147214757-305610072-1517763936-4736116" providerId="AD"/>
      </p:ext>
    </p:extLst>
  </p:cmAuthor>
  <p:cmAuthor id="5" name="Zhanglinruizjhw (Leroy)" initials="Z(" lastIdx="3" clrIdx="5">
    <p:extLst>
      <p:ext uri="{19B8F6BF-5375-455C-9EA6-DF929625EA0E}">
        <p15:presenceInfo xmlns:p15="http://schemas.microsoft.com/office/powerpoint/2012/main" userId="S-1-5-21-147214757-305610072-1517763936-56152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6" autoAdjust="0"/>
    <p:restoredTop sz="66547" autoAdjust="0"/>
  </p:normalViewPr>
  <p:slideViewPr>
    <p:cSldViewPr showGuides="1">
      <p:cViewPr varScale="1">
        <p:scale>
          <a:sx n="77" d="100"/>
          <a:sy n="77" d="100"/>
        </p:scale>
        <p:origin x="1728" y="78"/>
      </p:cViewPr>
      <p:guideLst>
        <p:guide orient="horz" pos="777"/>
        <p:guide orient="horz" pos="4020"/>
        <p:guide pos="3840"/>
        <p:guide pos="642"/>
        <p:guide pos="7242"/>
        <p:guide orient="horz" pos="2341"/>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p:scale>
          <a:sx n="75" d="100"/>
          <a:sy n="75" d="100"/>
        </p:scale>
        <p:origin x="2292" y="-672"/>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4"/>
          <p:cNvSpPr>
            <a:spLocks noGrp="1" noRot="1" noChangeAspect="1" noChangeArrowheads="1" noTextEdit="1"/>
          </p:cNvSpPr>
          <p:nvPr>
            <p:ph type="sldImg" idx="2"/>
          </p:nvPr>
        </p:nvSpPr>
        <p:spPr bwMode="auto">
          <a:xfrm>
            <a:off x="376250" y="768350"/>
            <a:ext cx="6346800" cy="3570629"/>
          </a:xfrm>
          <a:prstGeom prst="rect">
            <a:avLst/>
          </a:prstGeom>
          <a:noFill/>
          <a:ln w="9525">
            <a:solidFill>
              <a:srgbClr val="000000"/>
            </a:solidFill>
            <a:miter lim="800000"/>
            <a:headEnd/>
            <a:tailEnd/>
          </a:ln>
        </p:spPr>
      </p:sp>
      <p:sp>
        <p:nvSpPr>
          <p:cNvPr id="5" name="Rectangle 5"/>
          <p:cNvSpPr>
            <a:spLocks noGrp="1" noChangeArrowheads="1"/>
          </p:cNvSpPr>
          <p:nvPr>
            <p:ph type="body" sz="quarter" idx="3"/>
          </p:nvPr>
        </p:nvSpPr>
        <p:spPr bwMode="auto">
          <a:xfrm>
            <a:off x="376250" y="4616450"/>
            <a:ext cx="6346800"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mn-ea"/>
        <a:ea typeface="+mn-ea"/>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mn-ea"/>
        <a:ea typeface="+mn-ea"/>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mn-ea"/>
        <a:ea typeface="+mn-ea"/>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2017.07.18</a:t>
            </a:r>
            <a:r>
              <a:rPr lang="zh-CN" altLang="zh-CN" dirty="0"/>
              <a:t>：</a:t>
            </a:r>
          </a:p>
          <a:p>
            <a:pPr lvl="1"/>
            <a:r>
              <a:rPr lang="zh-CN" altLang="zh-CN" dirty="0"/>
              <a:t>调整整体胶片的图片拉伸。</a:t>
            </a:r>
          </a:p>
          <a:p>
            <a:pPr lvl="1"/>
            <a:r>
              <a:rPr lang="zh-CN" altLang="zh-CN" dirty="0"/>
              <a:t>调整前言、目标、目录等前面的图标，保持位置一致性。</a:t>
            </a:r>
          </a:p>
          <a:p>
            <a:pPr lvl="1"/>
            <a:r>
              <a:rPr lang="zh-CN" altLang="zh-CN" dirty="0"/>
              <a:t>调整页脚宽度，使页脚变窄，整体视觉感更好一些。</a:t>
            </a:r>
          </a:p>
          <a:p>
            <a:pPr lvl="1"/>
            <a:r>
              <a:rPr lang="zh-CN" altLang="zh-CN" dirty="0"/>
              <a:t>调整正文及标题高度，整体上调了一些，匹配页脚的高度。</a:t>
            </a:r>
          </a:p>
          <a:p>
            <a:pPr lvl="1"/>
            <a:r>
              <a:rPr lang="zh-CN" altLang="zh-CN" dirty="0"/>
              <a:t>修整所有文本框的格式问题。</a:t>
            </a:r>
          </a:p>
          <a:p>
            <a:pPr lvl="1"/>
            <a:r>
              <a:rPr lang="zh-CN" altLang="zh-CN" dirty="0"/>
              <a:t>调整备注页格式，使其符合</a:t>
            </a:r>
            <a:r>
              <a:rPr lang="en-US" altLang="zh-CN" dirty="0"/>
              <a:t>16:9</a:t>
            </a:r>
            <a:r>
              <a:rPr lang="zh-CN" altLang="zh-CN" dirty="0"/>
              <a:t>的显示效果。</a:t>
            </a:r>
          </a:p>
        </p:txBody>
      </p:sp>
      <p:sp>
        <p:nvSpPr>
          <p:cNvPr id="4" name="幻灯片图像占位符 3"/>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4244095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a:t>手动聚合</a:t>
            </a:r>
          </a:p>
          <a:p>
            <a:pPr lvl="1"/>
            <a:r>
              <a:rPr lang="zh-CN" altLang="en-US"/>
              <a:t>可通过命令决定是否抑制明细路由，抑制后该聚合后的路由会携带</a:t>
            </a:r>
            <a:r>
              <a:rPr lang="en-US" altLang="zh-CN"/>
              <a:t>atomic_aggregate</a:t>
            </a:r>
            <a:r>
              <a:rPr lang="zh-CN" altLang="en-US"/>
              <a:t>属性。</a:t>
            </a:r>
            <a:endParaRPr lang="en-US" altLang="zh-CN"/>
          </a:p>
          <a:p>
            <a:pPr lvl="1"/>
            <a:r>
              <a:rPr lang="zh-CN" altLang="en-US"/>
              <a:t>聚合路由不会携带成员明细路由的</a:t>
            </a:r>
            <a:r>
              <a:rPr lang="en-US" altLang="zh-CN"/>
              <a:t>AS_PATH</a:t>
            </a:r>
            <a:r>
              <a:rPr lang="zh-CN" altLang="en-US"/>
              <a:t>属性。</a:t>
            </a:r>
          </a:p>
          <a:p>
            <a:pPr lvl="1"/>
            <a:r>
              <a:rPr lang="zh-CN" altLang="en-US"/>
              <a:t>通过</a:t>
            </a:r>
            <a:r>
              <a:rPr lang="en-US" altLang="zh-CN"/>
              <a:t>AS_SET</a:t>
            </a:r>
            <a:r>
              <a:rPr lang="zh-CN" altLang="en-US"/>
              <a:t>属性来携带</a:t>
            </a:r>
            <a:r>
              <a:rPr lang="en-US" altLang="zh-CN"/>
              <a:t>AS</a:t>
            </a:r>
            <a:r>
              <a:rPr lang="zh-CN" altLang="en-US"/>
              <a:t>号，以避免环路。</a:t>
            </a:r>
            <a:r>
              <a:rPr lang="en-US" altLang="zh-CN"/>
              <a:t>SET</a:t>
            </a:r>
            <a:r>
              <a:rPr lang="zh-CN" altLang="en-US"/>
              <a:t>和</a:t>
            </a:r>
            <a:r>
              <a:rPr lang="en-US" altLang="zh-CN"/>
              <a:t>SEQUENCE</a:t>
            </a:r>
            <a:r>
              <a:rPr lang="zh-CN" altLang="en-US"/>
              <a:t>的不同之处在于，</a:t>
            </a:r>
            <a:r>
              <a:rPr lang="en-US" altLang="zh-CN"/>
              <a:t>SET</a:t>
            </a:r>
            <a:r>
              <a:rPr lang="zh-CN" altLang="en-US"/>
              <a:t>选项下的</a:t>
            </a:r>
            <a:r>
              <a:rPr lang="en-US" altLang="zh-CN"/>
              <a:t>AS</a:t>
            </a:r>
            <a:r>
              <a:rPr lang="zh-CN" altLang="en-US"/>
              <a:t>列表通常用于路由聚合，将来自不同</a:t>
            </a:r>
            <a:r>
              <a:rPr lang="en-US" altLang="zh-CN"/>
              <a:t>AS</a:t>
            </a:r>
            <a:r>
              <a:rPr lang="zh-CN" altLang="en-US"/>
              <a:t>的</a:t>
            </a:r>
            <a:r>
              <a:rPr lang="en-US" altLang="zh-CN"/>
              <a:t>AS</a:t>
            </a:r>
            <a:r>
              <a:rPr lang="zh-CN" altLang="en-US"/>
              <a:t>号无序排列在</a:t>
            </a:r>
            <a:r>
              <a:rPr lang="en-US" altLang="zh-CN"/>
              <a:t>AS</a:t>
            </a:r>
            <a:r>
              <a:rPr lang="zh-CN" altLang="en-US"/>
              <a:t>列表里；而</a:t>
            </a:r>
            <a:r>
              <a:rPr lang="en-US" altLang="zh-CN"/>
              <a:t>SEQUENCE</a:t>
            </a:r>
            <a:r>
              <a:rPr lang="zh-CN" altLang="en-US"/>
              <a:t>选项下的</a:t>
            </a:r>
            <a:r>
              <a:rPr lang="en-US" altLang="zh-CN"/>
              <a:t>AS</a:t>
            </a:r>
            <a:r>
              <a:rPr lang="zh-CN" altLang="en-US"/>
              <a:t>列表是有序的，每经过一个</a:t>
            </a:r>
            <a:r>
              <a:rPr lang="en-US" altLang="zh-CN"/>
              <a:t>AS</a:t>
            </a:r>
            <a:r>
              <a:rPr lang="zh-CN" altLang="en-US"/>
              <a:t>都会将其</a:t>
            </a:r>
            <a:r>
              <a:rPr lang="en-US" altLang="zh-CN"/>
              <a:t>AS</a:t>
            </a:r>
            <a:r>
              <a:rPr lang="zh-CN" altLang="en-US"/>
              <a:t>号排列在列表的前端。</a:t>
            </a:r>
          </a:p>
        </p:txBody>
      </p:sp>
    </p:spTree>
    <p:extLst>
      <p:ext uri="{BB962C8B-B14F-4D97-AF65-F5344CB8AC3E}">
        <p14:creationId xmlns:p14="http://schemas.microsoft.com/office/powerpoint/2010/main" val="2698705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a:t>对等体组（</a:t>
            </a:r>
            <a:r>
              <a:rPr lang="en-US" altLang="zh-CN"/>
              <a:t>Peer Group</a:t>
            </a:r>
            <a:r>
              <a:rPr lang="zh-CN" altLang="en-US"/>
              <a:t>）是一些具有某些相同策略的对等体的集合。当一个对等体加入对等体组中时，此对等体将获得与所在对等体组相同的配置。当对等体组的配置改变时，组内成员的配置也相应改变。</a:t>
            </a:r>
          </a:p>
          <a:p>
            <a:endParaRPr lang="zh-CN" altLang="en-US"/>
          </a:p>
          <a:p>
            <a:r>
              <a:rPr lang="zh-CN" altLang="en-US"/>
              <a:t>在大型</a:t>
            </a:r>
            <a:r>
              <a:rPr lang="en-US" altLang="zh-CN"/>
              <a:t>BGP</a:t>
            </a:r>
            <a:r>
              <a:rPr lang="zh-CN" altLang="en-US"/>
              <a:t>网络中，对等体的数量会很多，其中很多对等体具有相同的策略，在配置时会重复使用一些命令，利用对等体组可以简化配置。</a:t>
            </a:r>
          </a:p>
          <a:p>
            <a:endParaRPr lang="zh-CN" altLang="en-US"/>
          </a:p>
          <a:p>
            <a:r>
              <a:rPr lang="zh-CN" altLang="en-US"/>
              <a:t>对等体组中的单个对等体也可以配置自己的发布路由与接收路由的策略。</a:t>
            </a:r>
          </a:p>
          <a:p>
            <a:endParaRPr lang="zh-CN" altLang="en-US"/>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605229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en-US" altLang="zh-CN" dirty="0"/>
              <a:t>BGP</a:t>
            </a:r>
            <a:r>
              <a:rPr lang="zh-CN" altLang="en-US" dirty="0"/>
              <a:t>按组打包</a:t>
            </a:r>
          </a:p>
          <a:p>
            <a:pPr lvl="1"/>
            <a:r>
              <a:rPr lang="zh-CN" altLang="en-US" dirty="0"/>
              <a:t>缺省情况下，</a:t>
            </a:r>
            <a:r>
              <a:rPr lang="en-US" altLang="zh-CN" dirty="0"/>
              <a:t>BGP</a:t>
            </a:r>
            <a:r>
              <a:rPr lang="zh-CN" altLang="en-US" dirty="0"/>
              <a:t>会针对不同邻居（即使出口策略相同）单独打包路由。</a:t>
            </a:r>
          </a:p>
          <a:p>
            <a:pPr lvl="1"/>
            <a:r>
              <a:rPr lang="zh-CN" altLang="en-US" dirty="0"/>
              <a:t>应用按组打包功能后，每条待发送路由只被打包一次然后发给组内的所有邻居，使打包效率成倍提升。</a:t>
            </a:r>
          </a:p>
          <a:p>
            <a:endParaRPr lang="zh-CN" altLang="en-US" dirty="0"/>
          </a:p>
          <a:p>
            <a:r>
              <a:rPr lang="zh-CN" altLang="en-US" dirty="0"/>
              <a:t>拓扑描述</a:t>
            </a:r>
          </a:p>
          <a:p>
            <a:pPr lvl="1"/>
            <a:r>
              <a:rPr lang="zh-CN" altLang="en-US" dirty="0"/>
              <a:t>一个反射器有</a:t>
            </a:r>
            <a:r>
              <a:rPr lang="en-US" altLang="zh-CN" dirty="0"/>
              <a:t>3</a:t>
            </a:r>
            <a:r>
              <a:rPr lang="zh-CN" altLang="en-US" dirty="0"/>
              <a:t>个客户机，有</a:t>
            </a:r>
            <a:r>
              <a:rPr lang="en-US" altLang="zh-CN" dirty="0"/>
              <a:t>10</a:t>
            </a:r>
            <a:r>
              <a:rPr lang="zh-CN" altLang="en-US" dirty="0"/>
              <a:t>万条路由需要反射。如果按照每个邻居分别打包的方式，反射器</a:t>
            </a:r>
            <a:r>
              <a:rPr lang="en-US" altLang="zh-CN" dirty="0"/>
              <a:t>RR</a:t>
            </a:r>
            <a:r>
              <a:rPr lang="zh-CN" altLang="en-US" dirty="0"/>
              <a:t>在向</a:t>
            </a:r>
            <a:r>
              <a:rPr lang="en-US" altLang="zh-CN" dirty="0"/>
              <a:t>3</a:t>
            </a:r>
            <a:r>
              <a:rPr lang="zh-CN" altLang="en-US" dirty="0"/>
              <a:t>个客户机发送路由的时候，所有路由被打包的总次数是</a:t>
            </a:r>
            <a:r>
              <a:rPr lang="en-US" altLang="zh-CN" dirty="0"/>
              <a:t>10</a:t>
            </a:r>
            <a:r>
              <a:rPr lang="zh-CN" altLang="en-US" dirty="0"/>
              <a:t>万</a:t>
            </a:r>
            <a:r>
              <a:rPr lang="en-US" altLang="zh-CN" dirty="0"/>
              <a:t>×3</a:t>
            </a:r>
            <a:r>
              <a:rPr lang="zh-CN" altLang="en-US" dirty="0"/>
              <a:t>。而按组打包技术将这个过程变为</a:t>
            </a:r>
            <a:r>
              <a:rPr lang="en-US" altLang="zh-CN" dirty="0"/>
              <a:t>10 </a:t>
            </a:r>
            <a:r>
              <a:rPr lang="zh-CN" altLang="en-US" dirty="0"/>
              <a:t>万</a:t>
            </a:r>
            <a:r>
              <a:rPr lang="en-US" altLang="zh-CN" dirty="0"/>
              <a:t>×1</a:t>
            </a:r>
            <a:r>
              <a:rPr lang="zh-CN" altLang="en-US" dirty="0"/>
              <a:t>，性能相当于提升了</a:t>
            </a:r>
            <a:r>
              <a:rPr lang="en-US" altLang="zh-CN" dirty="0"/>
              <a:t>3</a:t>
            </a:r>
            <a:r>
              <a:rPr lang="zh-CN" altLang="en-US" dirty="0"/>
              <a:t>倍。</a:t>
            </a:r>
          </a:p>
          <a:p>
            <a:endParaRPr lang="zh-CN" altLang="en-US" dirty="0"/>
          </a:p>
        </p:txBody>
      </p:sp>
    </p:spTree>
    <p:extLst>
      <p:ext uri="{BB962C8B-B14F-4D97-AF65-F5344CB8AC3E}">
        <p14:creationId xmlns:p14="http://schemas.microsoft.com/office/powerpoint/2010/main" val="3648699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4200" y="765175"/>
            <a:ext cx="5930900" cy="3336925"/>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02164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dirty="0"/>
              <a:t>团体属性是一组有相同特征的目的地址的集合。团体属性用一组以</a:t>
            </a:r>
            <a:r>
              <a:rPr lang="en-US" altLang="zh-CN" dirty="0"/>
              <a:t>4</a:t>
            </a:r>
            <a:r>
              <a:rPr lang="zh-CN" altLang="en-US" dirty="0"/>
              <a:t>字节为单位的列表来表示，设备中团体属性的格式是</a:t>
            </a:r>
            <a:r>
              <a:rPr lang="en-US" altLang="zh-CN" dirty="0" err="1"/>
              <a:t>aa:nn</a:t>
            </a:r>
            <a:r>
              <a:rPr lang="zh-CN" altLang="en-US" dirty="0"/>
              <a:t>或团体号。</a:t>
            </a:r>
          </a:p>
          <a:p>
            <a:pPr lvl="1"/>
            <a:r>
              <a:rPr lang="en-US" altLang="zh-CN" dirty="0" err="1"/>
              <a:t>aa:nn</a:t>
            </a:r>
            <a:r>
              <a:rPr lang="zh-CN" altLang="en-US" dirty="0"/>
              <a:t>：</a:t>
            </a:r>
            <a:r>
              <a:rPr lang="en-US" altLang="zh-CN" dirty="0"/>
              <a:t>aa</a:t>
            </a:r>
            <a:r>
              <a:rPr lang="zh-CN" altLang="en-US" dirty="0"/>
              <a:t>和</a:t>
            </a:r>
            <a:r>
              <a:rPr lang="en-US" altLang="zh-CN" dirty="0" err="1"/>
              <a:t>nn</a:t>
            </a:r>
            <a:r>
              <a:rPr lang="zh-CN" altLang="en-US" dirty="0"/>
              <a:t>的取值范围都是</a:t>
            </a:r>
            <a:r>
              <a:rPr lang="en-US" altLang="zh-CN" dirty="0"/>
              <a:t>0</a:t>
            </a:r>
            <a:r>
              <a:rPr lang="zh-CN" altLang="en-US" dirty="0"/>
              <a:t>～</a:t>
            </a:r>
            <a:r>
              <a:rPr lang="en-US" altLang="zh-CN" dirty="0"/>
              <a:t>65535</a:t>
            </a:r>
            <a:r>
              <a:rPr lang="zh-CN" altLang="en-US" dirty="0"/>
              <a:t>，管理员可根据实际情况设置具体数值。通常</a:t>
            </a:r>
            <a:r>
              <a:rPr lang="en-US" altLang="zh-CN" dirty="0"/>
              <a:t>aa</a:t>
            </a:r>
            <a:r>
              <a:rPr lang="zh-CN" altLang="en-US" dirty="0"/>
              <a:t>表示自治系统</a:t>
            </a:r>
            <a:r>
              <a:rPr lang="en-US" altLang="zh-CN" dirty="0"/>
              <a:t>AS</a:t>
            </a:r>
            <a:r>
              <a:rPr lang="zh-CN" altLang="en-US" dirty="0"/>
              <a:t>编号，</a:t>
            </a:r>
            <a:r>
              <a:rPr lang="en-US" altLang="zh-CN" dirty="0" err="1"/>
              <a:t>nn</a:t>
            </a:r>
            <a:r>
              <a:rPr lang="zh-CN" altLang="en-US" dirty="0"/>
              <a:t>是管理员定义的团体属性标识。例如，来自</a:t>
            </a:r>
            <a:r>
              <a:rPr lang="en-US" altLang="zh-CN" dirty="0"/>
              <a:t>AS100</a:t>
            </a:r>
            <a:r>
              <a:rPr lang="zh-CN" altLang="en-US" dirty="0"/>
              <a:t>的一条路由，管理员定义的团体属性标识是</a:t>
            </a:r>
            <a:r>
              <a:rPr lang="en-US" altLang="zh-CN" dirty="0"/>
              <a:t>1</a:t>
            </a:r>
            <a:r>
              <a:rPr lang="zh-CN" altLang="en-US" dirty="0"/>
              <a:t>，则该路由的团体属性格式是</a:t>
            </a:r>
            <a:r>
              <a:rPr lang="en-US" altLang="zh-CN" dirty="0"/>
              <a:t>100:1</a:t>
            </a:r>
            <a:r>
              <a:rPr lang="zh-CN" altLang="en-US" dirty="0"/>
              <a:t>。</a:t>
            </a:r>
          </a:p>
          <a:p>
            <a:pPr lvl="1"/>
            <a:r>
              <a:rPr lang="zh-CN" altLang="en-US" dirty="0"/>
              <a:t>团体号：团体号是</a:t>
            </a:r>
            <a:r>
              <a:rPr lang="en-US" altLang="zh-CN" dirty="0"/>
              <a:t>0</a:t>
            </a:r>
            <a:r>
              <a:rPr lang="zh-CN" altLang="en-US" dirty="0"/>
              <a:t>～</a:t>
            </a:r>
            <a:r>
              <a:rPr lang="en-US" altLang="zh-CN" dirty="0"/>
              <a:t>4294967295</a:t>
            </a:r>
            <a:r>
              <a:rPr lang="zh-CN" altLang="en-US" dirty="0"/>
              <a:t>的整数。</a:t>
            </a:r>
            <a:r>
              <a:rPr lang="en-US" altLang="zh-CN" dirty="0"/>
              <a:t>RFC1997</a:t>
            </a:r>
            <a:r>
              <a:rPr lang="zh-CN" altLang="en-US" dirty="0"/>
              <a:t>中定义，</a:t>
            </a:r>
            <a:r>
              <a:rPr lang="en-US" altLang="zh-CN" dirty="0"/>
              <a:t>0</a:t>
            </a:r>
            <a:r>
              <a:rPr lang="zh-CN" altLang="en-US" dirty="0"/>
              <a:t>（</a:t>
            </a:r>
            <a:r>
              <a:rPr lang="en-US" altLang="zh-CN" dirty="0"/>
              <a:t>0x00000000</a:t>
            </a:r>
            <a:r>
              <a:rPr lang="zh-CN" altLang="en-US" dirty="0"/>
              <a:t>）～</a:t>
            </a:r>
            <a:r>
              <a:rPr lang="en-US" altLang="zh-CN" dirty="0"/>
              <a:t>65535</a:t>
            </a:r>
            <a:r>
              <a:rPr lang="zh-CN" altLang="en-US" dirty="0"/>
              <a:t>（</a:t>
            </a:r>
            <a:r>
              <a:rPr lang="en-US" altLang="zh-CN" dirty="0"/>
              <a:t>0x0000FFFF</a:t>
            </a:r>
            <a:r>
              <a:rPr lang="zh-CN" altLang="en-US" dirty="0"/>
              <a:t>）和</a:t>
            </a:r>
            <a:r>
              <a:rPr lang="en-US" altLang="zh-CN" dirty="0"/>
              <a:t>4294901760</a:t>
            </a:r>
            <a:r>
              <a:rPr lang="zh-CN" altLang="en-US" dirty="0"/>
              <a:t>（</a:t>
            </a:r>
            <a:r>
              <a:rPr lang="en-US" altLang="zh-CN" dirty="0"/>
              <a:t>0xFFFF0000</a:t>
            </a:r>
            <a:r>
              <a:rPr lang="zh-CN" altLang="en-US" dirty="0"/>
              <a:t>）～</a:t>
            </a:r>
            <a:r>
              <a:rPr lang="en-US" altLang="zh-CN" dirty="0"/>
              <a:t>4294967295</a:t>
            </a:r>
            <a:r>
              <a:rPr lang="zh-CN" altLang="en-US" dirty="0"/>
              <a:t>（</a:t>
            </a:r>
            <a:r>
              <a:rPr lang="en-US" altLang="zh-CN" dirty="0"/>
              <a:t>0xFFFFFFFF</a:t>
            </a:r>
            <a:r>
              <a:rPr lang="zh-CN" altLang="en-US" dirty="0"/>
              <a:t>）是预留的。</a:t>
            </a:r>
          </a:p>
          <a:p>
            <a:r>
              <a:rPr lang="zh-CN" altLang="en-US" dirty="0"/>
              <a:t>团体属性用来简化路由策略的应用和降低维护管理的难度，利用团体可以使多个</a:t>
            </a:r>
            <a:r>
              <a:rPr lang="en-US" altLang="zh-CN" dirty="0"/>
              <a:t>AS</a:t>
            </a:r>
            <a:r>
              <a:rPr lang="zh-CN" altLang="en-US" dirty="0"/>
              <a:t>中的一组</a:t>
            </a:r>
            <a:r>
              <a:rPr lang="en-US" altLang="zh-CN" dirty="0"/>
              <a:t>BGP</a:t>
            </a:r>
            <a:r>
              <a:rPr lang="zh-CN" altLang="en-US" dirty="0"/>
              <a:t>设备共享相同的策略。团体是一个路由属性，在</a:t>
            </a:r>
            <a:r>
              <a:rPr lang="en-US" altLang="zh-CN" dirty="0"/>
              <a:t>BGP</a:t>
            </a:r>
            <a:r>
              <a:rPr lang="zh-CN" altLang="en-US" dirty="0"/>
              <a:t>对等体之间传播，且不受</a:t>
            </a:r>
            <a:r>
              <a:rPr lang="en-US" altLang="zh-CN" dirty="0"/>
              <a:t>AS</a:t>
            </a:r>
            <a:r>
              <a:rPr lang="zh-CN" altLang="en-US" dirty="0"/>
              <a:t>的限制。</a:t>
            </a:r>
            <a:r>
              <a:rPr lang="en-US" altLang="zh-CN" dirty="0"/>
              <a:t>BGP</a:t>
            </a:r>
            <a:r>
              <a:rPr lang="zh-CN" altLang="en-US" dirty="0"/>
              <a:t>设备在将带有团体属性的路由发布给其它对等体之前，可以先改变此路由原有的团体属性。</a:t>
            </a:r>
          </a:p>
          <a:p>
            <a:endParaRPr lang="zh-CN" altLang="en-US" dirty="0"/>
          </a:p>
          <a:p>
            <a:r>
              <a:rPr lang="zh-CN" altLang="en-US" dirty="0"/>
              <a:t>公认团体属性</a:t>
            </a:r>
          </a:p>
          <a:p>
            <a:pPr lvl="1"/>
            <a:r>
              <a:rPr lang="en-US" altLang="zh-CN" dirty="0"/>
              <a:t>Internet</a:t>
            </a:r>
            <a:r>
              <a:rPr lang="zh-CN" altLang="en-US" dirty="0"/>
              <a:t>：缺省情况下，所有的路由都属于</a:t>
            </a:r>
            <a:r>
              <a:rPr lang="en-US" altLang="zh-CN" dirty="0"/>
              <a:t>Internet</a:t>
            </a:r>
            <a:r>
              <a:rPr lang="zh-CN" altLang="en-US" dirty="0"/>
              <a:t>团体。具有此属性的路由可以被通告给所有的</a:t>
            </a:r>
            <a:r>
              <a:rPr lang="en-US" altLang="zh-CN" dirty="0"/>
              <a:t>BGP</a:t>
            </a:r>
            <a:r>
              <a:rPr lang="zh-CN" altLang="en-US" dirty="0"/>
              <a:t>对等体。</a:t>
            </a:r>
          </a:p>
          <a:p>
            <a:pPr lvl="1"/>
            <a:r>
              <a:rPr lang="en-US" altLang="zh-CN" dirty="0" err="1"/>
              <a:t>No_Advertise</a:t>
            </a:r>
            <a:r>
              <a:rPr lang="zh-CN" altLang="en-US" dirty="0"/>
              <a:t>：具有此属性的路由在收到后，不能被通告给任何其他的</a:t>
            </a:r>
            <a:r>
              <a:rPr lang="en-US" altLang="zh-CN" dirty="0"/>
              <a:t>BGP</a:t>
            </a:r>
            <a:r>
              <a:rPr lang="zh-CN" altLang="en-US" dirty="0"/>
              <a:t>对等体。</a:t>
            </a:r>
          </a:p>
          <a:p>
            <a:pPr lvl="1"/>
            <a:r>
              <a:rPr lang="en-US" altLang="zh-CN" dirty="0" err="1"/>
              <a:t>No_Export</a:t>
            </a:r>
            <a:r>
              <a:rPr lang="zh-CN" altLang="en-US" dirty="0"/>
              <a:t>：具有此属性的路由在收到后，不能被发布到本地</a:t>
            </a:r>
            <a:r>
              <a:rPr lang="en-US" altLang="zh-CN" dirty="0"/>
              <a:t>AS</a:t>
            </a:r>
            <a:r>
              <a:rPr lang="zh-CN" altLang="en-US" dirty="0"/>
              <a:t>之外。如果使用了联盟，则不能被发布到联盟之外，但可以发布给联盟中的其他子</a:t>
            </a:r>
            <a:r>
              <a:rPr lang="en-US" altLang="zh-CN" dirty="0"/>
              <a:t>AS</a:t>
            </a:r>
            <a:r>
              <a:rPr lang="zh-CN" altLang="en-US" dirty="0"/>
              <a:t>。</a:t>
            </a:r>
          </a:p>
          <a:p>
            <a:pPr lvl="1"/>
            <a:r>
              <a:rPr lang="en-US" altLang="zh-CN" dirty="0" err="1"/>
              <a:t>No_Export_Subconfed</a:t>
            </a:r>
            <a:r>
              <a:rPr lang="zh-CN" altLang="en-US" dirty="0"/>
              <a:t>：具有此属性的路由在收到后，不能被发布到本地</a:t>
            </a:r>
            <a:r>
              <a:rPr lang="en-US" altLang="zh-CN" dirty="0"/>
              <a:t>AS</a:t>
            </a:r>
            <a:r>
              <a:rPr lang="zh-CN" altLang="en-US" dirty="0"/>
              <a:t>之外，也不能发布到联盟中的其他子</a:t>
            </a:r>
            <a:r>
              <a:rPr lang="en-US" altLang="zh-CN" dirty="0"/>
              <a:t>AS</a:t>
            </a:r>
            <a:r>
              <a:rPr lang="zh-CN" altLang="en-US" dirty="0"/>
              <a:t>。</a:t>
            </a:r>
            <a:endParaRPr lang="en-US" altLang="zh-CN" dirty="0"/>
          </a:p>
          <a:p>
            <a:pPr lvl="1"/>
            <a:endParaRPr lang="zh-CN" altLang="en-US" dirty="0"/>
          </a:p>
          <a:p>
            <a:endParaRPr lang="zh-CN" altLang="en-US"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3754393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dirty="0"/>
              <a:t>为保证</a:t>
            </a:r>
            <a:r>
              <a:rPr lang="en-US" altLang="zh-CN" dirty="0"/>
              <a:t>IBGP</a:t>
            </a:r>
            <a:r>
              <a:rPr lang="zh-CN" altLang="en-US" dirty="0"/>
              <a:t>对等体之间的连通性，需要在</a:t>
            </a:r>
            <a:r>
              <a:rPr lang="en-US" altLang="zh-CN" dirty="0"/>
              <a:t>IBGP</a:t>
            </a:r>
            <a:r>
              <a:rPr lang="zh-CN" altLang="en-US" dirty="0"/>
              <a:t>对等体之间建立全连接（</a:t>
            </a:r>
            <a:r>
              <a:rPr lang="en-US" altLang="zh-CN" dirty="0"/>
              <a:t>Full-mesh</a:t>
            </a:r>
            <a:r>
              <a:rPr lang="zh-CN" altLang="en-US" dirty="0"/>
              <a:t>）关系。假设在一个</a:t>
            </a:r>
            <a:r>
              <a:rPr lang="en-US" altLang="zh-CN" dirty="0"/>
              <a:t>AS</a:t>
            </a:r>
            <a:r>
              <a:rPr lang="zh-CN" altLang="en-US" dirty="0"/>
              <a:t>内部有</a:t>
            </a:r>
            <a:r>
              <a:rPr lang="en-US" altLang="zh-CN" dirty="0"/>
              <a:t>n</a:t>
            </a:r>
            <a:r>
              <a:rPr lang="zh-CN" altLang="en-US" dirty="0"/>
              <a:t>台路由器，那么应该建立的</a:t>
            </a:r>
            <a:r>
              <a:rPr lang="en-US" altLang="zh-CN" dirty="0"/>
              <a:t>IBGP</a:t>
            </a:r>
            <a:r>
              <a:rPr lang="zh-CN" altLang="en-US" dirty="0"/>
              <a:t>连接数就为</a:t>
            </a:r>
            <a:r>
              <a:rPr lang="en-US" altLang="zh-CN" dirty="0"/>
              <a:t>n(n-1)/2</a:t>
            </a:r>
            <a:r>
              <a:rPr lang="zh-CN" altLang="en-US" dirty="0"/>
              <a:t>。当</a:t>
            </a:r>
            <a:r>
              <a:rPr lang="en-US" altLang="zh-CN" dirty="0"/>
              <a:t>IBGP</a:t>
            </a:r>
            <a:r>
              <a:rPr lang="zh-CN" altLang="en-US" dirty="0"/>
              <a:t>对等体数目很多时，对网络资源和</a:t>
            </a:r>
            <a:r>
              <a:rPr lang="en-US" altLang="zh-CN" dirty="0"/>
              <a:t>CPU</a:t>
            </a:r>
            <a:r>
              <a:rPr lang="zh-CN" altLang="en-US" dirty="0"/>
              <a:t>资源的消耗都很大。利用路由反射可以解决这一问题。</a:t>
            </a:r>
          </a:p>
          <a:p>
            <a:endParaRPr lang="zh-CN" altLang="en-US" dirty="0"/>
          </a:p>
          <a:p>
            <a:r>
              <a:rPr lang="zh-CN" altLang="en-US" dirty="0"/>
              <a:t>在一个</a:t>
            </a:r>
            <a:r>
              <a:rPr lang="en-US" altLang="zh-CN" dirty="0"/>
              <a:t>AS</a:t>
            </a:r>
            <a:r>
              <a:rPr lang="zh-CN" altLang="en-US" dirty="0"/>
              <a:t>内，其中一台路由器作为路由反射器</a:t>
            </a:r>
            <a:r>
              <a:rPr lang="en-US" altLang="zh-CN" dirty="0"/>
              <a:t>RR</a:t>
            </a:r>
            <a:r>
              <a:rPr lang="zh-CN" altLang="en-US" dirty="0"/>
              <a:t>（</a:t>
            </a:r>
            <a:r>
              <a:rPr lang="en-US" altLang="zh-CN" dirty="0"/>
              <a:t>Route Reflector</a:t>
            </a:r>
            <a:r>
              <a:rPr lang="zh-CN" altLang="en-US" dirty="0"/>
              <a:t>），其它路由器作为客户机（</a:t>
            </a:r>
            <a:r>
              <a:rPr lang="en-US" altLang="zh-CN" dirty="0"/>
              <a:t>Client</a:t>
            </a:r>
            <a:r>
              <a:rPr lang="zh-CN" altLang="en-US" dirty="0"/>
              <a:t>）。客户机与路由反射器之间建立</a:t>
            </a:r>
            <a:r>
              <a:rPr lang="en-US" altLang="zh-CN" dirty="0"/>
              <a:t>IBGP</a:t>
            </a:r>
            <a:r>
              <a:rPr lang="zh-CN" altLang="en-US" dirty="0"/>
              <a:t>连接。路由反射器和它的客户机组成一个集群（</a:t>
            </a:r>
            <a:r>
              <a:rPr lang="en-US" altLang="zh-CN" dirty="0"/>
              <a:t>Cluster</a:t>
            </a:r>
            <a:r>
              <a:rPr lang="zh-CN" altLang="en-US" dirty="0"/>
              <a:t>）。路由反射器在客户机之间反射路由信息，客户机之间不需要建立</a:t>
            </a:r>
            <a:r>
              <a:rPr lang="en-US" altLang="zh-CN" dirty="0"/>
              <a:t>BGP</a:t>
            </a:r>
            <a:r>
              <a:rPr lang="zh-CN" altLang="en-US" dirty="0"/>
              <a:t>连接。</a:t>
            </a:r>
          </a:p>
          <a:p>
            <a:endParaRPr lang="zh-CN" altLang="en-US" dirty="0"/>
          </a:p>
          <a:p>
            <a:r>
              <a:rPr lang="zh-CN" altLang="en-US" dirty="0"/>
              <a:t>路由反射器概念</a:t>
            </a:r>
          </a:p>
          <a:p>
            <a:pPr lvl="1"/>
            <a:r>
              <a:rPr lang="zh-CN" altLang="en-US" dirty="0"/>
              <a:t>路由反射器</a:t>
            </a:r>
            <a:r>
              <a:rPr lang="en-US" altLang="zh-CN" dirty="0"/>
              <a:t>RR</a:t>
            </a:r>
            <a:r>
              <a:rPr lang="zh-CN" altLang="en-US" dirty="0"/>
              <a:t>（</a:t>
            </a:r>
            <a:r>
              <a:rPr lang="en-US" altLang="zh-CN" dirty="0"/>
              <a:t>Route Reflector</a:t>
            </a:r>
            <a:r>
              <a:rPr lang="zh-CN" altLang="en-US" dirty="0"/>
              <a:t>）：允许把从</a:t>
            </a:r>
            <a:r>
              <a:rPr lang="en-US" altLang="zh-CN" dirty="0"/>
              <a:t>IBGP </a:t>
            </a:r>
            <a:r>
              <a:rPr lang="zh-CN" altLang="en-US" dirty="0"/>
              <a:t>对等体学到的路由反射到其他</a:t>
            </a:r>
            <a:r>
              <a:rPr lang="en-US" altLang="zh-CN" dirty="0"/>
              <a:t>IBGP</a:t>
            </a:r>
            <a:r>
              <a:rPr lang="zh-CN" altLang="en-US" dirty="0"/>
              <a:t>对等体的</a:t>
            </a:r>
            <a:r>
              <a:rPr lang="en-US" altLang="zh-CN" dirty="0"/>
              <a:t>BGP</a:t>
            </a:r>
            <a:r>
              <a:rPr lang="zh-CN" altLang="en-US" dirty="0"/>
              <a:t>设备。</a:t>
            </a:r>
          </a:p>
          <a:p>
            <a:pPr lvl="1"/>
            <a:r>
              <a:rPr lang="zh-CN" altLang="en-US" dirty="0"/>
              <a:t>客户机（</a:t>
            </a:r>
            <a:r>
              <a:rPr lang="en-US" altLang="zh-CN" dirty="0"/>
              <a:t>Client</a:t>
            </a:r>
            <a:r>
              <a:rPr lang="zh-CN" altLang="en-US" dirty="0"/>
              <a:t>）：与</a:t>
            </a:r>
            <a:r>
              <a:rPr lang="en-US" altLang="zh-CN" dirty="0"/>
              <a:t>RR</a:t>
            </a:r>
            <a:r>
              <a:rPr lang="zh-CN" altLang="en-US" dirty="0"/>
              <a:t>形成反射邻居关系的</a:t>
            </a:r>
            <a:r>
              <a:rPr lang="en-US" altLang="zh-CN" dirty="0"/>
              <a:t>IBGP</a:t>
            </a:r>
            <a:r>
              <a:rPr lang="zh-CN" altLang="en-US" dirty="0"/>
              <a:t>设备。在</a:t>
            </a:r>
            <a:r>
              <a:rPr lang="en-US" altLang="zh-CN" dirty="0"/>
              <a:t>AS</a:t>
            </a:r>
            <a:r>
              <a:rPr lang="zh-CN" altLang="en-US" dirty="0"/>
              <a:t>内部客户机只需要与</a:t>
            </a:r>
            <a:r>
              <a:rPr lang="en-US" altLang="zh-CN" dirty="0"/>
              <a:t>RR</a:t>
            </a:r>
            <a:r>
              <a:rPr lang="zh-CN" altLang="en-US" dirty="0"/>
              <a:t>直连。</a:t>
            </a:r>
          </a:p>
          <a:p>
            <a:pPr lvl="1"/>
            <a:r>
              <a:rPr lang="zh-CN" altLang="en-US" dirty="0"/>
              <a:t>非客户机（</a:t>
            </a:r>
            <a:r>
              <a:rPr lang="en-US" altLang="zh-CN" dirty="0"/>
              <a:t>Non-Client</a:t>
            </a:r>
            <a:r>
              <a:rPr lang="zh-CN" altLang="en-US" dirty="0"/>
              <a:t>）：既不是</a:t>
            </a:r>
            <a:r>
              <a:rPr lang="en-US" altLang="zh-CN" dirty="0"/>
              <a:t>RR</a:t>
            </a:r>
            <a:r>
              <a:rPr lang="zh-CN" altLang="en-US" dirty="0"/>
              <a:t>也不是客户机的</a:t>
            </a:r>
            <a:r>
              <a:rPr lang="en-US" altLang="zh-CN" dirty="0"/>
              <a:t>IBGP</a:t>
            </a:r>
            <a:r>
              <a:rPr lang="zh-CN" altLang="en-US" dirty="0"/>
              <a:t>设备。在</a:t>
            </a:r>
            <a:r>
              <a:rPr lang="en-US" altLang="zh-CN" dirty="0"/>
              <a:t>AS</a:t>
            </a:r>
            <a:r>
              <a:rPr lang="zh-CN" altLang="en-US" dirty="0"/>
              <a:t>内部非客户机与</a:t>
            </a:r>
            <a:r>
              <a:rPr lang="en-US" altLang="zh-CN" dirty="0"/>
              <a:t>RR</a:t>
            </a:r>
            <a:r>
              <a:rPr lang="zh-CN" altLang="en-US" dirty="0"/>
              <a:t>之间，以及所有的非客户机之间仍然必须建立全连接关系。</a:t>
            </a:r>
          </a:p>
          <a:p>
            <a:pPr lvl="1"/>
            <a:r>
              <a:rPr lang="zh-CN" altLang="en-US" dirty="0"/>
              <a:t>始发者（</a:t>
            </a:r>
            <a:r>
              <a:rPr lang="en-US" altLang="zh-CN" dirty="0"/>
              <a:t>Originator</a:t>
            </a:r>
            <a:r>
              <a:rPr lang="zh-CN" altLang="en-US" dirty="0"/>
              <a:t>）：在</a:t>
            </a:r>
            <a:r>
              <a:rPr lang="en-US" altLang="zh-CN" dirty="0"/>
              <a:t>AS</a:t>
            </a:r>
            <a:r>
              <a:rPr lang="zh-CN" altLang="en-US" dirty="0"/>
              <a:t>内部始发路由的设备。</a:t>
            </a:r>
            <a:r>
              <a:rPr lang="en-US" altLang="zh-CN" dirty="0" err="1"/>
              <a:t>Originator_ID</a:t>
            </a:r>
            <a:r>
              <a:rPr lang="zh-CN" altLang="en-US" dirty="0"/>
              <a:t>属性用于防止集群内产生路由环路。</a:t>
            </a:r>
          </a:p>
          <a:p>
            <a:pPr lvl="1"/>
            <a:r>
              <a:rPr lang="zh-CN" altLang="en-US" dirty="0"/>
              <a:t>集群（</a:t>
            </a:r>
            <a:r>
              <a:rPr lang="en-US" altLang="zh-CN" dirty="0"/>
              <a:t>Cluster</a:t>
            </a:r>
            <a:r>
              <a:rPr lang="zh-CN" altLang="en-US" dirty="0"/>
              <a:t>）：路由反射器及其客户机的集合。</a:t>
            </a:r>
            <a:r>
              <a:rPr lang="en-US" altLang="zh-CN" dirty="0" err="1"/>
              <a:t>Cluster_List</a:t>
            </a:r>
            <a:r>
              <a:rPr lang="zh-CN" altLang="en-US" dirty="0"/>
              <a:t>属性用于防止集群间产生路由环路。</a:t>
            </a:r>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189273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a:t>在向</a:t>
            </a:r>
            <a:r>
              <a:rPr lang="en-US" altLang="zh-CN"/>
              <a:t>IBGP</a:t>
            </a:r>
            <a:r>
              <a:rPr lang="zh-CN" altLang="en-US"/>
              <a:t>邻居发布学习到的路由信息时，</a:t>
            </a:r>
            <a:r>
              <a:rPr lang="en-US" altLang="zh-CN"/>
              <a:t>RR</a:t>
            </a:r>
            <a:r>
              <a:rPr lang="zh-CN" altLang="en-US"/>
              <a:t>按照以下规则发布路由</a:t>
            </a:r>
          </a:p>
          <a:p>
            <a:pPr lvl="1"/>
            <a:r>
              <a:rPr lang="zh-CN" altLang="en-US"/>
              <a:t>从</a:t>
            </a:r>
            <a:r>
              <a:rPr lang="en-US" altLang="zh-CN"/>
              <a:t>EBGP</a:t>
            </a:r>
            <a:r>
              <a:rPr lang="zh-CN" altLang="en-US"/>
              <a:t>对等体学到的路由，发布给所有的非客户机和客户机。</a:t>
            </a:r>
          </a:p>
          <a:p>
            <a:pPr lvl="1"/>
            <a:r>
              <a:rPr lang="zh-CN" altLang="en-US"/>
              <a:t>从非客户机</a:t>
            </a:r>
            <a:r>
              <a:rPr lang="en-US" altLang="zh-CN"/>
              <a:t>IBGP</a:t>
            </a:r>
            <a:r>
              <a:rPr lang="zh-CN" altLang="en-US"/>
              <a:t>对等体学到的路由，发布给此</a:t>
            </a:r>
            <a:r>
              <a:rPr lang="en-US" altLang="zh-CN"/>
              <a:t>RR</a:t>
            </a:r>
            <a:r>
              <a:rPr lang="zh-CN" altLang="en-US"/>
              <a:t>的所有客户机。</a:t>
            </a:r>
          </a:p>
          <a:p>
            <a:pPr lvl="1"/>
            <a:r>
              <a:rPr lang="zh-CN" altLang="en-US"/>
              <a:t>从客户机学到的路由，发布给此</a:t>
            </a:r>
            <a:r>
              <a:rPr lang="en-US" altLang="zh-CN"/>
              <a:t>RR</a:t>
            </a:r>
            <a:r>
              <a:rPr lang="zh-CN" altLang="en-US"/>
              <a:t>的所有非客户机和客户机（发起此路由的客户机除外）。</a:t>
            </a:r>
          </a:p>
          <a:p>
            <a:endParaRPr lang="zh-CN" altLang="en-US"/>
          </a:p>
          <a:p>
            <a:r>
              <a:rPr lang="en-US" altLang="zh-CN"/>
              <a:t>RR</a:t>
            </a:r>
            <a:r>
              <a:rPr lang="zh-CN" altLang="en-US"/>
              <a:t>的配置方便，只需要对作为反射器的路由器进行配置，客户机并不需要知道自己是客户机。</a:t>
            </a:r>
          </a:p>
          <a:p>
            <a:endParaRPr lang="zh-CN" altLang="en-US"/>
          </a:p>
          <a:p>
            <a:r>
              <a:rPr lang="zh-CN" altLang="en-US"/>
              <a:t>在某些网络中，路由反射器的客户机之间已经建立了全连接，它们可以直接交换路由信息，此时客户机到客户机之间的路由反射是没有必要的，而且还占用带宽资源。</a:t>
            </a:r>
            <a:r>
              <a:rPr lang="en-US" altLang="zh-CN"/>
              <a:t>VRP</a:t>
            </a:r>
            <a:r>
              <a:rPr lang="zh-CN" altLang="en-US"/>
              <a:t>支持配置命令</a:t>
            </a:r>
            <a:r>
              <a:rPr lang="en-US" altLang="zh-CN"/>
              <a:t>undo reflect between-clients</a:t>
            </a:r>
            <a:r>
              <a:rPr lang="zh-CN" altLang="en-US"/>
              <a:t>来禁止</a:t>
            </a:r>
            <a:r>
              <a:rPr lang="en-US" altLang="zh-CN"/>
              <a:t>RR</a:t>
            </a:r>
            <a:r>
              <a:rPr lang="zh-CN" altLang="en-US"/>
              <a:t>将从客户机收到的路由再反射给其他客户机。</a:t>
            </a:r>
          </a:p>
          <a:p>
            <a:endParaRPr lang="zh-CN" altLang="en-US"/>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364050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en-US" altLang="zh-CN"/>
              <a:t>Originator ID</a:t>
            </a:r>
            <a:r>
              <a:rPr lang="zh-CN" altLang="en-US"/>
              <a:t>由</a:t>
            </a:r>
            <a:r>
              <a:rPr lang="en-US" altLang="zh-CN"/>
              <a:t>RR</a:t>
            </a:r>
            <a:r>
              <a:rPr lang="zh-CN" altLang="en-US"/>
              <a:t>产生，使用的</a:t>
            </a:r>
            <a:r>
              <a:rPr lang="en-US" altLang="zh-CN"/>
              <a:t>Router ID</a:t>
            </a:r>
            <a:r>
              <a:rPr lang="zh-CN" altLang="en-US"/>
              <a:t>的值标识路由的发送者，用于防止集群内产生路由环路。</a:t>
            </a:r>
          </a:p>
          <a:p>
            <a:pPr lvl="1"/>
            <a:r>
              <a:rPr lang="zh-CN" altLang="en-US"/>
              <a:t>当一条路由第一次被</a:t>
            </a:r>
            <a:r>
              <a:rPr lang="en-US" altLang="zh-CN"/>
              <a:t>RR</a:t>
            </a:r>
            <a:r>
              <a:rPr lang="zh-CN" altLang="en-US"/>
              <a:t>反射的时候，</a:t>
            </a:r>
            <a:r>
              <a:rPr lang="en-US" altLang="zh-CN"/>
              <a:t>RR</a:t>
            </a:r>
            <a:r>
              <a:rPr lang="zh-CN" altLang="en-US"/>
              <a:t>将</a:t>
            </a:r>
            <a:r>
              <a:rPr lang="en-US" altLang="zh-CN"/>
              <a:t>Originator_ID</a:t>
            </a:r>
            <a:r>
              <a:rPr lang="zh-CN" altLang="en-US"/>
              <a:t>属性加入这条路由，标识这条路由的发起设备。如果一条路由中已经存在了</a:t>
            </a:r>
            <a:r>
              <a:rPr lang="en-US" altLang="zh-CN"/>
              <a:t>Originator_ID</a:t>
            </a:r>
            <a:r>
              <a:rPr lang="zh-CN" altLang="en-US"/>
              <a:t>属性，则</a:t>
            </a:r>
            <a:r>
              <a:rPr lang="en-US" altLang="zh-CN"/>
              <a:t>RR</a:t>
            </a:r>
            <a:r>
              <a:rPr lang="zh-CN" altLang="en-US"/>
              <a:t>将不会创建新的</a:t>
            </a:r>
            <a:r>
              <a:rPr lang="en-US" altLang="zh-CN"/>
              <a:t>Originator_ID</a:t>
            </a:r>
            <a:r>
              <a:rPr lang="zh-CN" altLang="en-US"/>
              <a:t>属性。</a:t>
            </a:r>
          </a:p>
          <a:p>
            <a:pPr lvl="1"/>
            <a:r>
              <a:rPr lang="zh-CN" altLang="en-US"/>
              <a:t>当设备接收到这条路由的时候，将比较收到的</a:t>
            </a:r>
            <a:r>
              <a:rPr lang="en-US" altLang="zh-CN"/>
              <a:t>Originator ID</a:t>
            </a:r>
            <a:r>
              <a:rPr lang="zh-CN" altLang="en-US"/>
              <a:t>和本地的</a:t>
            </a:r>
            <a:r>
              <a:rPr lang="en-US" altLang="zh-CN"/>
              <a:t>Router ID</a:t>
            </a:r>
            <a:r>
              <a:rPr lang="zh-CN" altLang="en-US"/>
              <a:t>，如果两个</a:t>
            </a:r>
            <a:r>
              <a:rPr lang="en-US" altLang="zh-CN"/>
              <a:t>ID</a:t>
            </a:r>
            <a:r>
              <a:rPr lang="zh-CN" altLang="en-US"/>
              <a:t>相同，则不接收此路由。</a:t>
            </a:r>
          </a:p>
          <a:p>
            <a:endParaRPr lang="zh-CN" altLang="en-US"/>
          </a:p>
          <a:p>
            <a:r>
              <a:rPr lang="zh-CN" altLang="en-US"/>
              <a:t>路由反射器和它的客户机组成一个集群（</a:t>
            </a:r>
            <a:r>
              <a:rPr lang="en-US" altLang="zh-CN"/>
              <a:t>Cluster</a:t>
            </a:r>
            <a:r>
              <a:rPr lang="zh-CN" altLang="en-US"/>
              <a:t>）。在一个</a:t>
            </a:r>
            <a:r>
              <a:rPr lang="en-US" altLang="zh-CN"/>
              <a:t>AS</a:t>
            </a:r>
            <a:r>
              <a:rPr lang="zh-CN" altLang="en-US"/>
              <a:t>内，每个路由反射器使用唯一的</a:t>
            </a:r>
            <a:r>
              <a:rPr lang="en-US" altLang="zh-CN"/>
              <a:t>Cluster ID</a:t>
            </a:r>
            <a:r>
              <a:rPr lang="zh-CN" altLang="en-US"/>
              <a:t>作为集群标识。</a:t>
            </a:r>
          </a:p>
          <a:p>
            <a:pPr lvl="1"/>
            <a:r>
              <a:rPr lang="zh-CN" altLang="en-US"/>
              <a:t>为了防止集群间产生路由环路，路由反射器使用</a:t>
            </a:r>
            <a:r>
              <a:rPr lang="en-US" altLang="zh-CN"/>
              <a:t>Cluster_List</a:t>
            </a:r>
            <a:r>
              <a:rPr lang="zh-CN" altLang="en-US"/>
              <a:t>属性，记录路由经过的所有集群的</a:t>
            </a:r>
            <a:r>
              <a:rPr lang="en-US" altLang="zh-CN"/>
              <a:t>Cluster ID</a:t>
            </a:r>
            <a:r>
              <a:rPr lang="zh-CN" altLang="en-US"/>
              <a:t>。</a:t>
            </a:r>
          </a:p>
          <a:p>
            <a:pPr lvl="1"/>
            <a:r>
              <a:rPr lang="zh-CN" altLang="en-US"/>
              <a:t>当</a:t>
            </a:r>
            <a:r>
              <a:rPr lang="en-US" altLang="zh-CN"/>
              <a:t>RR</a:t>
            </a:r>
            <a:r>
              <a:rPr lang="zh-CN" altLang="en-US"/>
              <a:t>在它的客户机之间或客户机与非客户机之间反射路由时，</a:t>
            </a:r>
            <a:r>
              <a:rPr lang="en-US" altLang="zh-CN"/>
              <a:t>RR</a:t>
            </a:r>
            <a:r>
              <a:rPr lang="zh-CN" altLang="en-US"/>
              <a:t>会把本地</a:t>
            </a:r>
            <a:r>
              <a:rPr lang="en-US" altLang="zh-CN"/>
              <a:t>Cluster_ID</a:t>
            </a:r>
            <a:r>
              <a:rPr lang="zh-CN" altLang="en-US"/>
              <a:t>添加到</a:t>
            </a:r>
            <a:r>
              <a:rPr lang="en-US" altLang="zh-CN"/>
              <a:t>Cluster_List</a:t>
            </a:r>
            <a:r>
              <a:rPr lang="zh-CN" altLang="en-US"/>
              <a:t>的前面。如果</a:t>
            </a:r>
            <a:r>
              <a:rPr lang="en-US" altLang="zh-CN"/>
              <a:t>Cluster_List</a:t>
            </a:r>
            <a:r>
              <a:rPr lang="zh-CN" altLang="en-US"/>
              <a:t>为空，</a:t>
            </a:r>
            <a:r>
              <a:rPr lang="en-US" altLang="zh-CN"/>
              <a:t>RR</a:t>
            </a:r>
            <a:r>
              <a:rPr lang="zh-CN" altLang="en-US"/>
              <a:t>就创建一个。</a:t>
            </a:r>
          </a:p>
          <a:p>
            <a:pPr lvl="1"/>
            <a:r>
              <a:rPr lang="zh-CN" altLang="en-US"/>
              <a:t>当</a:t>
            </a:r>
            <a:r>
              <a:rPr lang="en-US" altLang="zh-CN"/>
              <a:t>RR</a:t>
            </a:r>
            <a:r>
              <a:rPr lang="zh-CN" altLang="en-US"/>
              <a:t>接收到一条更新路由时，</a:t>
            </a:r>
            <a:r>
              <a:rPr lang="en-US" altLang="zh-CN"/>
              <a:t>RR</a:t>
            </a:r>
            <a:r>
              <a:rPr lang="zh-CN" altLang="en-US"/>
              <a:t>会检查</a:t>
            </a:r>
            <a:r>
              <a:rPr lang="en-US" altLang="zh-CN"/>
              <a:t>Cluster_List</a:t>
            </a:r>
            <a:r>
              <a:rPr lang="zh-CN" altLang="en-US"/>
              <a:t>。如果</a:t>
            </a:r>
            <a:r>
              <a:rPr lang="en-US" altLang="zh-CN"/>
              <a:t>Cluster_List</a:t>
            </a:r>
            <a:r>
              <a:rPr lang="zh-CN" altLang="en-US"/>
              <a:t>中已经有本地</a:t>
            </a:r>
            <a:r>
              <a:rPr lang="en-US" altLang="zh-CN"/>
              <a:t>Cluster_ID</a:t>
            </a:r>
            <a:r>
              <a:rPr lang="zh-CN" altLang="en-US"/>
              <a:t>，丢弃该路由；如果没有本地</a:t>
            </a:r>
            <a:r>
              <a:rPr lang="en-US" altLang="zh-CN"/>
              <a:t>Cluster_ID</a:t>
            </a:r>
            <a:r>
              <a:rPr lang="zh-CN" altLang="en-US"/>
              <a:t>，将其加入</a:t>
            </a:r>
            <a:r>
              <a:rPr lang="en-US" altLang="zh-CN"/>
              <a:t>Cluster_List</a:t>
            </a:r>
            <a:r>
              <a:rPr lang="zh-CN" altLang="en-US"/>
              <a:t>，然后反射该更新路由。</a:t>
            </a:r>
          </a:p>
          <a:p>
            <a:endParaRPr lang="zh-CN" altLang="en-US"/>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221615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a:t>备份</a:t>
            </a:r>
            <a:r>
              <a:rPr lang="en-US" altLang="zh-CN"/>
              <a:t>RR</a:t>
            </a:r>
            <a:r>
              <a:rPr lang="zh-CN" altLang="en-US"/>
              <a:t>主要是为了解决单点故障。</a:t>
            </a:r>
          </a:p>
          <a:p>
            <a:endParaRPr lang="zh-CN" altLang="en-US"/>
          </a:p>
          <a:p>
            <a:r>
              <a:rPr lang="zh-CN" altLang="en-US"/>
              <a:t>备份</a:t>
            </a:r>
            <a:r>
              <a:rPr lang="en-US" altLang="zh-CN"/>
              <a:t>RR</a:t>
            </a:r>
          </a:p>
          <a:p>
            <a:pPr lvl="1"/>
            <a:r>
              <a:rPr lang="en-US" altLang="zh-CN"/>
              <a:t>VRP</a:t>
            </a:r>
            <a:r>
              <a:rPr lang="zh-CN" altLang="en-US"/>
              <a:t>需要使用命令</a:t>
            </a:r>
            <a:r>
              <a:rPr lang="en-US" altLang="zh-CN"/>
              <a:t>reflector cluster-id</a:t>
            </a:r>
            <a:r>
              <a:rPr lang="zh-CN" altLang="en-US"/>
              <a:t>给所有位于同一个集群内的路由反射器配置相同的</a:t>
            </a:r>
            <a:r>
              <a:rPr lang="en-US" altLang="zh-CN"/>
              <a:t>Cluster_ID</a:t>
            </a:r>
            <a:r>
              <a:rPr lang="zh-CN" altLang="en-US"/>
              <a:t>。</a:t>
            </a:r>
          </a:p>
          <a:p>
            <a:pPr lvl="1"/>
            <a:r>
              <a:rPr lang="zh-CN" altLang="en-US"/>
              <a:t>在冗余的环境里，客户机会收到不同反射器发来的到达同一目的地的多条路由，这时客户机应用</a:t>
            </a:r>
            <a:r>
              <a:rPr lang="en-US" altLang="zh-CN"/>
              <a:t>BGP</a:t>
            </a:r>
            <a:r>
              <a:rPr lang="zh-CN" altLang="en-US"/>
              <a:t>选择路由的策略来选择最佳路由。</a:t>
            </a:r>
          </a:p>
          <a:p>
            <a:pPr lvl="1"/>
            <a:r>
              <a:rPr lang="en-US" altLang="zh-CN"/>
              <a:t>Cluster_List</a:t>
            </a:r>
            <a:r>
              <a:rPr lang="zh-CN" altLang="en-US"/>
              <a:t>的应用保证了同一</a:t>
            </a:r>
            <a:r>
              <a:rPr lang="en-US" altLang="zh-CN"/>
              <a:t>AS</a:t>
            </a:r>
            <a:r>
              <a:rPr lang="zh-CN" altLang="en-US"/>
              <a:t>内的不同</a:t>
            </a:r>
            <a:r>
              <a:rPr lang="en-US" altLang="zh-CN"/>
              <a:t>RR</a:t>
            </a:r>
            <a:r>
              <a:rPr lang="zh-CN" altLang="en-US"/>
              <a:t>之间不出现路由循环。</a:t>
            </a:r>
          </a:p>
          <a:p>
            <a:endParaRPr lang="zh-CN" altLang="en-US"/>
          </a:p>
          <a:p>
            <a:r>
              <a:rPr lang="zh-CN" altLang="en-US"/>
              <a:t>拓扑描述</a:t>
            </a:r>
          </a:p>
          <a:p>
            <a:pPr lvl="1"/>
            <a:r>
              <a:rPr lang="zh-CN" altLang="en-US"/>
              <a:t>当客户机</a:t>
            </a:r>
            <a:r>
              <a:rPr lang="en-US" altLang="zh-CN"/>
              <a:t>Client1</a:t>
            </a:r>
            <a:r>
              <a:rPr lang="zh-CN" altLang="en-US"/>
              <a:t>从外部对等体接收到一条更新路由（</a:t>
            </a:r>
            <a:r>
              <a:rPr lang="en-US" altLang="zh-CN"/>
              <a:t>10.0.0.0/24</a:t>
            </a:r>
            <a:r>
              <a:rPr lang="zh-CN" altLang="en-US"/>
              <a:t>）后，它通过</a:t>
            </a:r>
            <a:r>
              <a:rPr lang="en-US" altLang="zh-CN"/>
              <a:t>IBGP</a:t>
            </a:r>
            <a:r>
              <a:rPr lang="zh-CN" altLang="en-US"/>
              <a:t>向</a:t>
            </a:r>
            <a:r>
              <a:rPr lang="en-US" altLang="zh-CN"/>
              <a:t>RR1</a:t>
            </a:r>
            <a:r>
              <a:rPr lang="zh-CN" altLang="en-US"/>
              <a:t>和</a:t>
            </a:r>
            <a:r>
              <a:rPr lang="en-US" altLang="zh-CN"/>
              <a:t>RR2</a:t>
            </a:r>
            <a:r>
              <a:rPr lang="zh-CN" altLang="en-US"/>
              <a:t>通告这条路由。</a:t>
            </a:r>
          </a:p>
          <a:p>
            <a:pPr lvl="1"/>
            <a:r>
              <a:rPr lang="en-US" altLang="zh-CN"/>
              <a:t>RR1</a:t>
            </a:r>
            <a:r>
              <a:rPr lang="zh-CN" altLang="en-US"/>
              <a:t>接收到该更新路由后，它向其他的客户机（</a:t>
            </a:r>
            <a:r>
              <a:rPr lang="en-US" altLang="zh-CN"/>
              <a:t>Client2</a:t>
            </a:r>
            <a:r>
              <a:rPr lang="zh-CN" altLang="en-US"/>
              <a:t>、</a:t>
            </a:r>
            <a:r>
              <a:rPr lang="en-US" altLang="zh-CN"/>
              <a:t>Client3</a:t>
            </a:r>
            <a:r>
              <a:rPr lang="zh-CN" altLang="en-US"/>
              <a:t>）和非客户机（</a:t>
            </a:r>
            <a:r>
              <a:rPr lang="en-US" altLang="zh-CN"/>
              <a:t>RR2</a:t>
            </a:r>
            <a:r>
              <a:rPr lang="zh-CN" altLang="en-US"/>
              <a:t>）反射，同时将本地</a:t>
            </a:r>
            <a:r>
              <a:rPr lang="en-US" altLang="zh-CN"/>
              <a:t>Cluster_ID</a:t>
            </a:r>
            <a:r>
              <a:rPr lang="zh-CN" altLang="en-US"/>
              <a:t>添加到</a:t>
            </a:r>
            <a:r>
              <a:rPr lang="en-US" altLang="zh-CN"/>
              <a:t>Cluster_List</a:t>
            </a:r>
            <a:r>
              <a:rPr lang="zh-CN" altLang="en-US"/>
              <a:t>前面。</a:t>
            </a:r>
          </a:p>
          <a:p>
            <a:pPr lvl="1"/>
            <a:r>
              <a:rPr lang="en-US" altLang="zh-CN"/>
              <a:t>RR2</a:t>
            </a:r>
            <a:r>
              <a:rPr lang="zh-CN" altLang="en-US"/>
              <a:t>接收到该反射路由后，检查</a:t>
            </a:r>
            <a:r>
              <a:rPr lang="en-US" altLang="zh-CN"/>
              <a:t>Cluster_List</a:t>
            </a:r>
            <a:r>
              <a:rPr lang="zh-CN" altLang="en-US"/>
              <a:t>，发现自己的</a:t>
            </a:r>
            <a:r>
              <a:rPr lang="en-US" altLang="zh-CN"/>
              <a:t>Cluster_ID</a:t>
            </a:r>
            <a:r>
              <a:rPr lang="zh-CN" altLang="en-US"/>
              <a:t>已经包含在</a:t>
            </a:r>
            <a:r>
              <a:rPr lang="en-US" altLang="zh-CN"/>
              <a:t>Cluster_List</a:t>
            </a:r>
            <a:r>
              <a:rPr lang="zh-CN" altLang="en-US"/>
              <a:t>中。因此，它丢弃该更新路由，不再向自己的客户机反射。</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945217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a:t>一个骨干网被分成多个反射集群，每个</a:t>
            </a:r>
            <a:r>
              <a:rPr lang="en-US" altLang="zh-CN"/>
              <a:t>RR</a:t>
            </a:r>
            <a:r>
              <a:rPr lang="zh-CN" altLang="en-US"/>
              <a:t>将其它的</a:t>
            </a:r>
            <a:r>
              <a:rPr lang="en-US" altLang="zh-CN"/>
              <a:t>RR</a:t>
            </a:r>
            <a:r>
              <a:rPr lang="zh-CN" altLang="en-US"/>
              <a:t>配置成非客户机，各</a:t>
            </a:r>
            <a:r>
              <a:rPr lang="en-US" altLang="zh-CN"/>
              <a:t>RR</a:t>
            </a:r>
            <a:r>
              <a:rPr lang="zh-CN" altLang="en-US"/>
              <a:t>之间建立全连接。每个客户机只与所在集群的</a:t>
            </a:r>
            <a:r>
              <a:rPr lang="en-US" altLang="zh-CN"/>
              <a:t>RR</a:t>
            </a:r>
            <a:r>
              <a:rPr lang="zh-CN" altLang="en-US"/>
              <a:t>建立</a:t>
            </a:r>
            <a:r>
              <a:rPr lang="en-US" altLang="zh-CN"/>
              <a:t>IBGP</a:t>
            </a:r>
            <a:r>
              <a:rPr lang="zh-CN" altLang="en-US"/>
              <a:t>连接。这样该自治系统内的所有</a:t>
            </a:r>
            <a:r>
              <a:rPr lang="en-US" altLang="zh-CN"/>
              <a:t>BGP</a:t>
            </a:r>
            <a:r>
              <a:rPr lang="zh-CN" altLang="en-US"/>
              <a:t>路由器都会收到反射路由信息。</a:t>
            </a:r>
          </a:p>
          <a:p>
            <a:endParaRPr lang="zh-CN" altLang="en-US"/>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652551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0B07D4-C34F-4901-91CE-B9AE49F1D977}"/>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FABE459D-9F6B-4E25-9616-189E9F338A7C}"/>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61215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en-US" altLang="zh-CN"/>
              <a:t>Cluster1</a:t>
            </a:r>
            <a:r>
              <a:rPr lang="zh-CN" altLang="en-US"/>
              <a:t>中部署了一个一级</a:t>
            </a:r>
            <a:r>
              <a:rPr lang="en-US" altLang="zh-CN"/>
              <a:t>RR</a:t>
            </a:r>
            <a:r>
              <a:rPr lang="zh-CN" altLang="en-US"/>
              <a:t>（</a:t>
            </a:r>
            <a:r>
              <a:rPr lang="en-US" altLang="zh-CN"/>
              <a:t>RR-1</a:t>
            </a:r>
            <a:r>
              <a:rPr lang="zh-CN" altLang="en-US"/>
              <a:t>），</a:t>
            </a:r>
            <a:r>
              <a:rPr lang="en-US" altLang="zh-CN"/>
              <a:t>Cluster2</a:t>
            </a:r>
            <a:r>
              <a:rPr lang="zh-CN" altLang="en-US"/>
              <a:t>和</a:t>
            </a:r>
            <a:r>
              <a:rPr lang="en-US" altLang="zh-CN"/>
              <a:t>Cluster3</a:t>
            </a:r>
            <a:r>
              <a:rPr lang="zh-CN" altLang="en-US"/>
              <a:t>中的</a:t>
            </a:r>
            <a:r>
              <a:rPr lang="en-US" altLang="zh-CN"/>
              <a:t>RR(RR-2</a:t>
            </a:r>
            <a:r>
              <a:rPr lang="zh-CN" altLang="en-US"/>
              <a:t>和</a:t>
            </a:r>
            <a:r>
              <a:rPr lang="en-US" altLang="zh-CN"/>
              <a:t>RR-3)</a:t>
            </a:r>
            <a:r>
              <a:rPr lang="zh-CN" altLang="en-US"/>
              <a:t>作为</a:t>
            </a:r>
            <a:r>
              <a:rPr lang="en-US" altLang="zh-CN"/>
              <a:t>RR-1</a:t>
            </a:r>
            <a:r>
              <a:rPr lang="zh-CN" altLang="en-US"/>
              <a:t>的客户端。</a:t>
            </a:r>
          </a:p>
          <a:p>
            <a:endParaRPr lang="zh-CN" altLang="en-US"/>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033554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a:t>联盟</a:t>
            </a:r>
          </a:p>
          <a:p>
            <a:pPr lvl="1"/>
            <a:r>
              <a:rPr lang="zh-CN" altLang="en-US"/>
              <a:t>联盟将一个</a:t>
            </a:r>
            <a:r>
              <a:rPr lang="en-US" altLang="zh-CN"/>
              <a:t>AS</a:t>
            </a:r>
            <a:r>
              <a:rPr lang="zh-CN" altLang="en-US"/>
              <a:t>划分为若干个子</a:t>
            </a:r>
            <a:r>
              <a:rPr lang="en-US" altLang="zh-CN"/>
              <a:t>AS</a:t>
            </a:r>
            <a:r>
              <a:rPr lang="zh-CN" altLang="en-US"/>
              <a:t>。每个子</a:t>
            </a:r>
            <a:r>
              <a:rPr lang="en-US" altLang="zh-CN"/>
              <a:t>AS</a:t>
            </a:r>
            <a:r>
              <a:rPr lang="zh-CN" altLang="en-US"/>
              <a:t>内部建立</a:t>
            </a:r>
            <a:r>
              <a:rPr lang="en-US" altLang="zh-CN"/>
              <a:t>IBGP</a:t>
            </a:r>
            <a:r>
              <a:rPr lang="zh-CN" altLang="en-US"/>
              <a:t>全连接关系，子</a:t>
            </a:r>
            <a:r>
              <a:rPr lang="en-US" altLang="zh-CN"/>
              <a:t>AS</a:t>
            </a:r>
            <a:r>
              <a:rPr lang="zh-CN" altLang="en-US"/>
              <a:t>之间建立联盟</a:t>
            </a:r>
            <a:r>
              <a:rPr lang="en-US" altLang="zh-CN"/>
              <a:t>EBGP</a:t>
            </a:r>
            <a:r>
              <a:rPr lang="zh-CN" altLang="en-US"/>
              <a:t>连接关系，但联盟外部</a:t>
            </a:r>
            <a:r>
              <a:rPr lang="en-US" altLang="zh-CN"/>
              <a:t>AS</a:t>
            </a:r>
            <a:r>
              <a:rPr lang="zh-CN" altLang="en-US"/>
              <a:t>仍认为联盟是一个</a:t>
            </a:r>
            <a:r>
              <a:rPr lang="en-US" altLang="zh-CN"/>
              <a:t>AS</a:t>
            </a:r>
            <a:r>
              <a:rPr lang="zh-CN" altLang="en-US"/>
              <a:t>。</a:t>
            </a:r>
          </a:p>
          <a:p>
            <a:pPr lvl="1"/>
            <a:r>
              <a:rPr lang="zh-CN" altLang="en-US"/>
              <a:t>配置联盟后，原</a:t>
            </a:r>
            <a:r>
              <a:rPr lang="en-US" altLang="zh-CN"/>
              <a:t>AS</a:t>
            </a:r>
            <a:r>
              <a:rPr lang="zh-CN" altLang="en-US"/>
              <a:t>号将作为每个路由器的联盟</a:t>
            </a:r>
            <a:r>
              <a:rPr lang="en-US" altLang="zh-CN"/>
              <a:t>ID</a:t>
            </a:r>
            <a:r>
              <a:rPr lang="zh-CN" altLang="en-US"/>
              <a:t>。</a:t>
            </a:r>
          </a:p>
          <a:p>
            <a:pPr lvl="1"/>
            <a:r>
              <a:rPr lang="zh-CN" altLang="en-US"/>
              <a:t>原有的</a:t>
            </a:r>
            <a:r>
              <a:rPr lang="en-US" altLang="zh-CN"/>
              <a:t>IBGP </a:t>
            </a:r>
            <a:r>
              <a:rPr lang="zh-CN" altLang="en-US"/>
              <a:t>属性，包括</a:t>
            </a:r>
            <a:r>
              <a:rPr lang="en-US" altLang="zh-CN"/>
              <a:t>Local Preference</a:t>
            </a:r>
            <a:r>
              <a:rPr lang="zh-CN" altLang="en-US"/>
              <a:t>属性、</a:t>
            </a:r>
            <a:r>
              <a:rPr lang="en-US" altLang="zh-CN"/>
              <a:t>MED</a:t>
            </a:r>
            <a:r>
              <a:rPr lang="zh-CN" altLang="en-US"/>
              <a:t>属性和</a:t>
            </a:r>
            <a:r>
              <a:rPr lang="en-US" altLang="zh-CN"/>
              <a:t>NEXT_HOP</a:t>
            </a:r>
            <a:r>
              <a:rPr lang="zh-CN" altLang="en-US"/>
              <a:t>属性等；联盟相关的属性在传出联盟时会自动被删除，即管理员无需在联盟的出口处配置过滤子</a:t>
            </a:r>
            <a:r>
              <a:rPr lang="en-US" altLang="zh-CN"/>
              <a:t>AS</a:t>
            </a:r>
            <a:r>
              <a:rPr lang="zh-CN" altLang="en-US"/>
              <a:t>号等信息的操作。</a:t>
            </a:r>
          </a:p>
          <a:p>
            <a:endParaRPr lang="zh-CN" altLang="en-US"/>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626785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en-US" altLang="zh-CN"/>
              <a:t>AS_PATH</a:t>
            </a:r>
            <a:r>
              <a:rPr lang="zh-CN" altLang="en-US"/>
              <a:t>属性被定义为公认必遵属性，该属性由</a:t>
            </a:r>
            <a:r>
              <a:rPr lang="en-US" altLang="zh-CN"/>
              <a:t>AS</a:t>
            </a:r>
            <a:r>
              <a:rPr lang="zh-CN" altLang="en-US"/>
              <a:t>号所组成。</a:t>
            </a:r>
            <a:r>
              <a:rPr lang="en-US" altLang="zh-CN"/>
              <a:t>AS_PATH</a:t>
            </a:r>
            <a:r>
              <a:rPr lang="zh-CN" altLang="en-US"/>
              <a:t>包含</a:t>
            </a:r>
            <a:r>
              <a:rPr lang="en-US" altLang="zh-CN"/>
              <a:t>4</a:t>
            </a:r>
            <a:r>
              <a:rPr lang="zh-CN" altLang="en-US"/>
              <a:t>种不同类型</a:t>
            </a:r>
          </a:p>
          <a:p>
            <a:pPr lvl="1"/>
            <a:r>
              <a:rPr lang="en-US" altLang="zh-CN"/>
              <a:t>AS_SET: </a:t>
            </a:r>
            <a:r>
              <a:rPr lang="zh-CN" altLang="en-US"/>
              <a:t>由一系列</a:t>
            </a:r>
            <a:r>
              <a:rPr lang="en-US" altLang="zh-CN"/>
              <a:t>AS</a:t>
            </a:r>
            <a:r>
              <a:rPr lang="zh-CN" altLang="en-US"/>
              <a:t>号无序地组成，包含在</a:t>
            </a:r>
            <a:r>
              <a:rPr lang="en-US" altLang="zh-CN"/>
              <a:t>UPDATE</a:t>
            </a:r>
            <a:r>
              <a:rPr lang="zh-CN" altLang="en-US"/>
              <a:t>消息里。当网络发生聚合时，可通过适当策略使</a:t>
            </a:r>
            <a:r>
              <a:rPr lang="en-US" altLang="zh-CN"/>
              <a:t>AS_PATH</a:t>
            </a:r>
            <a:r>
              <a:rPr lang="zh-CN" altLang="en-US"/>
              <a:t>使用类型</a:t>
            </a:r>
            <a:r>
              <a:rPr lang="en-US" altLang="zh-CN"/>
              <a:t>AS_SET</a:t>
            </a:r>
            <a:r>
              <a:rPr lang="zh-CN" altLang="en-US"/>
              <a:t>来避免路径信息丢失。</a:t>
            </a:r>
          </a:p>
          <a:p>
            <a:pPr lvl="1"/>
            <a:r>
              <a:rPr lang="en-US" altLang="zh-CN"/>
              <a:t>AS_SEQUENCE: </a:t>
            </a:r>
            <a:r>
              <a:rPr lang="zh-CN" altLang="en-US"/>
              <a:t>由一系列</a:t>
            </a:r>
            <a:r>
              <a:rPr lang="en-US" altLang="zh-CN"/>
              <a:t>AS</a:t>
            </a:r>
            <a:r>
              <a:rPr lang="zh-CN" altLang="en-US"/>
              <a:t>号顺序地组成，包含在</a:t>
            </a:r>
            <a:r>
              <a:rPr lang="en-US" altLang="zh-CN"/>
              <a:t>UPDATE</a:t>
            </a:r>
            <a:r>
              <a:rPr lang="zh-CN" altLang="en-US"/>
              <a:t>消息里。一般情况下，</a:t>
            </a:r>
            <a:r>
              <a:rPr lang="en-US" altLang="zh-CN"/>
              <a:t>AS_PATH</a:t>
            </a:r>
            <a:r>
              <a:rPr lang="zh-CN" altLang="en-US"/>
              <a:t>类型为</a:t>
            </a:r>
            <a:r>
              <a:rPr lang="en-US" altLang="zh-CN"/>
              <a:t>AS_SEQUENCE</a:t>
            </a:r>
            <a:r>
              <a:rPr lang="zh-CN" altLang="en-US"/>
              <a:t>。</a:t>
            </a:r>
          </a:p>
          <a:p>
            <a:pPr lvl="1"/>
            <a:r>
              <a:rPr lang="en-US" altLang="zh-CN"/>
              <a:t>AS_CONFED_SEQUENCE: </a:t>
            </a:r>
            <a:r>
              <a:rPr lang="zh-CN" altLang="en-US"/>
              <a:t>在本地联盟内由一系列成员</a:t>
            </a:r>
            <a:r>
              <a:rPr lang="en-US" altLang="zh-CN"/>
              <a:t>AS</a:t>
            </a:r>
            <a:r>
              <a:rPr lang="zh-CN" altLang="en-US"/>
              <a:t>号按顺序地组成，包含在</a:t>
            </a:r>
            <a:r>
              <a:rPr lang="en-US" altLang="zh-CN"/>
              <a:t>UPDATE</a:t>
            </a:r>
            <a:r>
              <a:rPr lang="zh-CN" altLang="en-US"/>
              <a:t>消息中，用法和</a:t>
            </a:r>
            <a:r>
              <a:rPr lang="en-US" altLang="zh-CN"/>
              <a:t>AS_SEQUENCE</a:t>
            </a:r>
            <a:r>
              <a:rPr lang="zh-CN" altLang="en-US"/>
              <a:t>相同，只能在本地联盟内传递。</a:t>
            </a:r>
          </a:p>
          <a:p>
            <a:pPr lvl="1"/>
            <a:r>
              <a:rPr lang="en-US" altLang="zh-CN"/>
              <a:t>AS_CONFED_SET: </a:t>
            </a:r>
            <a:r>
              <a:rPr lang="zh-CN" altLang="en-US"/>
              <a:t>在本地联盟内由一系列成员</a:t>
            </a:r>
            <a:r>
              <a:rPr lang="en-US" altLang="zh-CN"/>
              <a:t>AS</a:t>
            </a:r>
            <a:r>
              <a:rPr lang="zh-CN" altLang="en-US"/>
              <a:t>无序地组成，包含在</a:t>
            </a:r>
            <a:r>
              <a:rPr lang="en-US" altLang="zh-CN"/>
              <a:t>UPDATE</a:t>
            </a:r>
            <a:r>
              <a:rPr lang="zh-CN" altLang="en-US"/>
              <a:t>消息中，用法和</a:t>
            </a:r>
            <a:r>
              <a:rPr lang="en-US" altLang="zh-CN"/>
              <a:t>AS_SET</a:t>
            </a:r>
            <a:r>
              <a:rPr lang="zh-CN" altLang="en-US"/>
              <a:t>相同，只能在本地联盟内传递。</a:t>
            </a:r>
          </a:p>
          <a:p>
            <a:endParaRPr lang="zh-CN" altLang="en-US"/>
          </a:p>
          <a:p>
            <a:r>
              <a:rPr lang="zh-CN" altLang="en-US"/>
              <a:t>联盟内部的成员</a:t>
            </a:r>
            <a:r>
              <a:rPr lang="en-US" altLang="zh-CN"/>
              <a:t>AS</a:t>
            </a:r>
            <a:r>
              <a:rPr lang="zh-CN" altLang="en-US"/>
              <a:t>号对于其他非联盟</a:t>
            </a:r>
            <a:r>
              <a:rPr lang="en-US" altLang="zh-CN"/>
              <a:t>AS</a:t>
            </a:r>
            <a:r>
              <a:rPr lang="zh-CN" altLang="en-US"/>
              <a:t>是不可见的，所以路由在从联盟内部发送到其他非联盟</a:t>
            </a:r>
            <a:r>
              <a:rPr lang="en-US" altLang="zh-CN"/>
              <a:t>AS</a:t>
            </a:r>
            <a:r>
              <a:rPr lang="zh-CN" altLang="en-US"/>
              <a:t>时，联盟成员</a:t>
            </a:r>
            <a:r>
              <a:rPr lang="en-US" altLang="zh-CN"/>
              <a:t>AS</a:t>
            </a:r>
            <a:r>
              <a:rPr lang="zh-CN" altLang="en-US"/>
              <a:t>号被剥离。</a:t>
            </a:r>
          </a:p>
          <a:p>
            <a:endParaRPr lang="zh-CN" altLang="en-US"/>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876835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反射器和联盟的比较</a:t>
            </a:r>
          </a:p>
          <a:p>
            <a:pPr lvl="1"/>
            <a:r>
              <a:rPr lang="zh-CN" altLang="en-US"/>
              <a:t>联盟需要重新划分区域，对现网改动较大。</a:t>
            </a:r>
          </a:p>
          <a:p>
            <a:pPr lvl="1"/>
            <a:r>
              <a:rPr lang="zh-CN" altLang="en-US"/>
              <a:t>反射器在配置时，只需要对</a:t>
            </a:r>
            <a:r>
              <a:rPr lang="en-US" altLang="zh-CN"/>
              <a:t>RR</a:t>
            </a:r>
            <a:r>
              <a:rPr lang="zh-CN" altLang="en-US"/>
              <a:t>进行配置，客户机不需要做任何其他的操作；联盟需要在所有路由器上进行配置。</a:t>
            </a:r>
          </a:p>
          <a:p>
            <a:pPr lvl="1"/>
            <a:r>
              <a:rPr lang="en-US" altLang="zh-CN"/>
              <a:t>RR</a:t>
            </a:r>
            <a:r>
              <a:rPr lang="zh-CN" altLang="en-US"/>
              <a:t>与</a:t>
            </a:r>
            <a:r>
              <a:rPr lang="en-US" altLang="zh-CN"/>
              <a:t>RR</a:t>
            </a:r>
            <a:r>
              <a:rPr lang="zh-CN" altLang="en-US"/>
              <a:t>间需要</a:t>
            </a:r>
            <a:r>
              <a:rPr lang="en-US" altLang="zh-CN"/>
              <a:t>IBGP</a:t>
            </a:r>
            <a:r>
              <a:rPr lang="zh-CN" altLang="en-US"/>
              <a:t>全互联。</a:t>
            </a:r>
          </a:p>
          <a:p>
            <a:pPr lvl="1"/>
            <a:r>
              <a:rPr lang="zh-CN" altLang="en-US"/>
              <a:t>路由反射器应用较为广泛；联盟应用较少。</a:t>
            </a:r>
          </a:p>
          <a:p>
            <a:endParaRPr lang="zh-CN" altLang="en-US"/>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628513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19451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en-US" altLang="zh-CN"/>
              <a:t>BGP</a:t>
            </a:r>
            <a:r>
              <a:rPr lang="zh-CN" altLang="en-US"/>
              <a:t>安全特性：</a:t>
            </a:r>
          </a:p>
          <a:p>
            <a:pPr lvl="1"/>
            <a:r>
              <a:rPr lang="en-US" altLang="zh-CN"/>
              <a:t>MD5</a:t>
            </a:r>
            <a:r>
              <a:rPr lang="zh-CN" altLang="en-US"/>
              <a:t>：</a:t>
            </a:r>
            <a:r>
              <a:rPr lang="en-US" altLang="zh-CN"/>
              <a:t>BGP</a:t>
            </a:r>
            <a:r>
              <a:rPr lang="zh-CN" altLang="en-US"/>
              <a:t>使用</a:t>
            </a:r>
            <a:r>
              <a:rPr lang="en-US" altLang="zh-CN"/>
              <a:t>TCP</a:t>
            </a:r>
            <a:r>
              <a:rPr lang="zh-CN" altLang="en-US"/>
              <a:t>作为传输层协议，为提高</a:t>
            </a:r>
            <a:r>
              <a:rPr lang="en-US" altLang="zh-CN"/>
              <a:t>BGP</a:t>
            </a:r>
            <a:r>
              <a:rPr lang="zh-CN" altLang="en-US"/>
              <a:t>的安全性，可以在建立</a:t>
            </a:r>
            <a:r>
              <a:rPr lang="en-US" altLang="zh-CN"/>
              <a:t>TCP</a:t>
            </a:r>
            <a:r>
              <a:rPr lang="zh-CN" altLang="en-US"/>
              <a:t>连接时进行</a:t>
            </a:r>
            <a:r>
              <a:rPr lang="en-US" altLang="zh-CN"/>
              <a:t>MD5</a:t>
            </a:r>
            <a:r>
              <a:rPr lang="zh-CN" altLang="en-US"/>
              <a:t>认证。但</a:t>
            </a:r>
            <a:r>
              <a:rPr lang="en-US" altLang="zh-CN"/>
              <a:t>BGP</a:t>
            </a:r>
            <a:r>
              <a:rPr lang="zh-CN" altLang="en-US"/>
              <a:t>的</a:t>
            </a:r>
            <a:r>
              <a:rPr lang="en-US" altLang="zh-CN"/>
              <a:t>MD5</a:t>
            </a:r>
            <a:r>
              <a:rPr lang="zh-CN" altLang="en-US"/>
              <a:t>认证并不能对</a:t>
            </a:r>
            <a:r>
              <a:rPr lang="en-US" altLang="zh-CN"/>
              <a:t>BGP</a:t>
            </a:r>
            <a:r>
              <a:rPr lang="zh-CN" altLang="en-US"/>
              <a:t>报文认证，它只是为</a:t>
            </a:r>
            <a:r>
              <a:rPr lang="en-US" altLang="zh-CN"/>
              <a:t>TCP</a:t>
            </a:r>
            <a:r>
              <a:rPr lang="zh-CN" altLang="en-US"/>
              <a:t>连接设置</a:t>
            </a:r>
            <a:r>
              <a:rPr lang="en-US" altLang="zh-CN"/>
              <a:t>MD5</a:t>
            </a:r>
            <a:r>
              <a:rPr lang="zh-CN" altLang="en-US"/>
              <a:t>认证密码，由</a:t>
            </a:r>
            <a:r>
              <a:rPr lang="en-US" altLang="zh-CN"/>
              <a:t>TCP</a:t>
            </a:r>
            <a:r>
              <a:rPr lang="zh-CN" altLang="en-US"/>
              <a:t>完成认证。如果认证失败，则不建立</a:t>
            </a:r>
            <a:r>
              <a:rPr lang="en-US" altLang="zh-CN"/>
              <a:t>TCP</a:t>
            </a:r>
            <a:r>
              <a:rPr lang="zh-CN" altLang="en-US"/>
              <a:t>连接。</a:t>
            </a:r>
          </a:p>
          <a:p>
            <a:pPr lvl="1"/>
            <a:r>
              <a:rPr lang="en-US" altLang="zh-CN"/>
              <a:t>GTSM</a:t>
            </a:r>
            <a:r>
              <a:rPr lang="zh-CN" altLang="en-US"/>
              <a:t>（</a:t>
            </a:r>
            <a:r>
              <a:rPr lang="en-US" altLang="zh-CN"/>
              <a:t>Generalized TTL Security Mechanism</a:t>
            </a:r>
            <a:r>
              <a:rPr lang="zh-CN" altLang="en-US"/>
              <a:t>）：</a:t>
            </a:r>
            <a:r>
              <a:rPr lang="en-US" altLang="zh-CN"/>
              <a:t>GTSM</a:t>
            </a:r>
            <a:r>
              <a:rPr lang="zh-CN" altLang="en-US"/>
              <a:t>通过检测</a:t>
            </a:r>
            <a:r>
              <a:rPr lang="en-US" altLang="zh-CN"/>
              <a:t>IP</a:t>
            </a:r>
            <a:r>
              <a:rPr lang="zh-CN" altLang="en-US"/>
              <a:t>报文头中的</a:t>
            </a:r>
            <a:r>
              <a:rPr lang="en-US" altLang="zh-CN"/>
              <a:t>TTL</a:t>
            </a:r>
            <a:r>
              <a:rPr lang="zh-CN" altLang="en-US"/>
              <a:t>值是否在一个预先定义好的特定范围内，对</a:t>
            </a:r>
            <a:r>
              <a:rPr lang="en-US" altLang="zh-CN"/>
              <a:t>IP</a:t>
            </a:r>
            <a:r>
              <a:rPr lang="zh-CN" altLang="en-US"/>
              <a:t>层以上业务进行保护，增强系统的安全性。使能</a:t>
            </a:r>
            <a:r>
              <a:rPr lang="en-US" altLang="zh-CN"/>
              <a:t>BGP</a:t>
            </a:r>
            <a:r>
              <a:rPr lang="zh-CN" altLang="en-US"/>
              <a:t>的</a:t>
            </a:r>
            <a:r>
              <a:rPr lang="en-US" altLang="zh-CN"/>
              <a:t>GTSM</a:t>
            </a:r>
            <a:r>
              <a:rPr lang="zh-CN" altLang="en-US"/>
              <a:t>策略后，接口板对所有</a:t>
            </a:r>
            <a:r>
              <a:rPr lang="en-US" altLang="zh-CN"/>
              <a:t>BGP</a:t>
            </a:r>
            <a:r>
              <a:rPr lang="zh-CN" altLang="en-US"/>
              <a:t>报文的</a:t>
            </a:r>
            <a:r>
              <a:rPr lang="en-US" altLang="zh-CN"/>
              <a:t>TTL</a:t>
            </a:r>
            <a:r>
              <a:rPr lang="zh-CN" altLang="en-US"/>
              <a:t>值进行检查。根据实际组网的需要，对于不符合</a:t>
            </a:r>
            <a:r>
              <a:rPr lang="en-US" altLang="zh-CN"/>
              <a:t>TTL</a:t>
            </a:r>
            <a:r>
              <a:rPr lang="zh-CN" altLang="en-US"/>
              <a:t>值范围的报文，</a:t>
            </a:r>
            <a:r>
              <a:rPr lang="en-US" altLang="zh-CN"/>
              <a:t>GTSM</a:t>
            </a:r>
            <a:r>
              <a:rPr lang="zh-CN" altLang="en-US"/>
              <a:t>可以设置为通过或丢弃。配置</a:t>
            </a:r>
            <a:r>
              <a:rPr lang="en-US" altLang="zh-CN"/>
              <a:t>GTSM</a:t>
            </a:r>
            <a:r>
              <a:rPr lang="zh-CN" altLang="en-US"/>
              <a:t>缺省动作为丢弃时，可以根据网络拓扑选择合适的</a:t>
            </a:r>
            <a:r>
              <a:rPr lang="en-US" altLang="zh-CN"/>
              <a:t>TTL</a:t>
            </a:r>
            <a:r>
              <a:rPr lang="zh-CN" altLang="en-US"/>
              <a:t>有限值范围，不符合</a:t>
            </a:r>
            <a:r>
              <a:rPr lang="en-US" altLang="zh-CN"/>
              <a:t>TTL</a:t>
            </a:r>
            <a:r>
              <a:rPr lang="zh-CN" altLang="en-US"/>
              <a:t>值范围的报文会被接口板直接丢弃，这样就避免了网络攻击者模拟的“合法”</a:t>
            </a:r>
            <a:r>
              <a:rPr lang="en-US" altLang="zh-CN"/>
              <a:t>BGP</a:t>
            </a:r>
            <a:r>
              <a:rPr lang="zh-CN" altLang="en-US"/>
              <a:t>报文占用</a:t>
            </a:r>
            <a:r>
              <a:rPr lang="en-US" altLang="zh-CN"/>
              <a:t>CPU</a:t>
            </a:r>
            <a:r>
              <a:rPr lang="zh-CN" altLang="en-US"/>
              <a:t>。该功能与</a:t>
            </a:r>
            <a:r>
              <a:rPr lang="en-US" altLang="zh-CN"/>
              <a:t>EBGP</a:t>
            </a:r>
            <a:r>
              <a:rPr lang="zh-CN" altLang="en-US"/>
              <a:t>多跳互斥。</a:t>
            </a:r>
          </a:p>
          <a:p>
            <a:pPr lvl="1"/>
            <a:r>
              <a:rPr lang="zh-CN" altLang="en-US"/>
              <a:t>限制从对等体接收的路由数量，防止资源耗尽性攻击。</a:t>
            </a:r>
          </a:p>
          <a:p>
            <a:r>
              <a:rPr lang="en-US" altLang="zh-CN"/>
              <a:t>AS_Path</a:t>
            </a:r>
            <a:r>
              <a:rPr lang="zh-CN" altLang="en-US"/>
              <a:t>长度保护。通过在入口和出口两个方向对</a:t>
            </a:r>
            <a:r>
              <a:rPr lang="en-US" altLang="zh-CN"/>
              <a:t>AS_Path</a:t>
            </a:r>
            <a:r>
              <a:rPr lang="zh-CN" altLang="en-US"/>
              <a:t>的长度进行限定，直接丢弃</a:t>
            </a:r>
            <a:r>
              <a:rPr lang="en-US" altLang="zh-CN"/>
              <a:t>AS_Path</a:t>
            </a:r>
            <a:r>
              <a:rPr lang="zh-CN" altLang="en-US"/>
              <a:t>超限的报文。</a:t>
            </a:r>
          </a:p>
          <a:p>
            <a:endParaRPr lang="zh-CN" altLang="en-US"/>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093291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dirty="0"/>
              <a:t>路由衰减（</a:t>
            </a:r>
            <a:r>
              <a:rPr lang="en-US" altLang="zh-CN" dirty="0"/>
              <a:t>Route Dampening</a:t>
            </a:r>
            <a:r>
              <a:rPr lang="zh-CN" altLang="en-US" dirty="0"/>
              <a:t>）用来解决路由不稳定的问题。多数情况下，</a:t>
            </a:r>
            <a:r>
              <a:rPr lang="en-US" altLang="zh-CN" dirty="0"/>
              <a:t>BGP</a:t>
            </a:r>
            <a:r>
              <a:rPr lang="zh-CN" altLang="en-US" dirty="0"/>
              <a:t>协议都应用于复杂的网络环境中，路由变化十分频繁。为了防止持续的路由振荡带来的不利影响，</a:t>
            </a:r>
            <a:r>
              <a:rPr lang="en-US" altLang="zh-CN" dirty="0"/>
              <a:t>BGP</a:t>
            </a:r>
            <a:r>
              <a:rPr lang="zh-CN" altLang="en-US" dirty="0"/>
              <a:t>使用路由衰减来抑制不稳定的路由。</a:t>
            </a:r>
          </a:p>
          <a:p>
            <a:endParaRPr lang="zh-CN" altLang="en-US" dirty="0"/>
          </a:p>
          <a:p>
            <a:r>
              <a:rPr lang="en-US" altLang="zh-CN" dirty="0"/>
              <a:t>BGP</a:t>
            </a:r>
            <a:r>
              <a:rPr lang="zh-CN" altLang="en-US" dirty="0"/>
              <a:t>衰减使用惩罚值（</a:t>
            </a:r>
            <a:r>
              <a:rPr lang="en-US" altLang="zh-CN" dirty="0"/>
              <a:t>Penalty Value</a:t>
            </a:r>
            <a:r>
              <a:rPr lang="zh-CN" altLang="en-US" dirty="0"/>
              <a:t>）来衡量一条路由的稳定性，惩罚值越高则说明路由越不稳定。路由每发生一次振荡（路由从激活状态变为未激活状态，称为一次路由振荡），</a:t>
            </a:r>
            <a:r>
              <a:rPr lang="en-US" altLang="zh-CN" dirty="0"/>
              <a:t>BGP</a:t>
            </a:r>
            <a:r>
              <a:rPr lang="zh-CN" altLang="en-US" dirty="0"/>
              <a:t>便会给此路由增加一定的惩罚值（</a:t>
            </a:r>
            <a:r>
              <a:rPr lang="en-US" altLang="zh-CN" dirty="0"/>
              <a:t>1000</a:t>
            </a:r>
            <a:r>
              <a:rPr lang="zh-CN" altLang="en-US" dirty="0"/>
              <a:t>）。当惩罚值超过抑制阈值（</a:t>
            </a:r>
            <a:r>
              <a:rPr lang="en-US" altLang="zh-CN" dirty="0"/>
              <a:t>Suppress Value</a:t>
            </a:r>
            <a:r>
              <a:rPr lang="zh-CN" altLang="en-US" dirty="0"/>
              <a:t>）时，此路由被抑制，不加入到路由表中，也不再向其他</a:t>
            </a:r>
            <a:r>
              <a:rPr lang="en-US" altLang="zh-CN" dirty="0"/>
              <a:t>BGP</a:t>
            </a:r>
            <a:r>
              <a:rPr lang="zh-CN" altLang="en-US" dirty="0"/>
              <a:t>对等体发布更新报文。</a:t>
            </a:r>
            <a:endParaRPr lang="en-US" altLang="zh-CN" dirty="0"/>
          </a:p>
          <a:p>
            <a:r>
              <a:rPr lang="zh-CN" altLang="en-US" dirty="0"/>
              <a:t>当某条路由的惩罚值到达最大抑制值（</a:t>
            </a:r>
            <a:r>
              <a:rPr lang="en-US" altLang="zh-CN" dirty="0"/>
              <a:t>Maximum Suppress Value</a:t>
            </a:r>
            <a:r>
              <a:rPr lang="zh-CN" altLang="en-US" dirty="0"/>
              <a:t>）</a:t>
            </a:r>
            <a:r>
              <a:rPr lang="en-US" altLang="zh-CN" dirty="0"/>
              <a:t>,</a:t>
            </a:r>
            <a:r>
              <a:rPr lang="zh-CN" altLang="en-US" dirty="0"/>
              <a:t>便不会再增加，这样就可以确保某路由在非常短的时间内翻动十几次之后，不会将惩罚值累加到一个很高的、使路由始终保持被抑制状态的值。</a:t>
            </a:r>
          </a:p>
          <a:p>
            <a:endParaRPr lang="zh-CN" altLang="en-US" dirty="0"/>
          </a:p>
          <a:p>
            <a:r>
              <a:rPr lang="zh-CN" altLang="en-US" dirty="0"/>
              <a:t>被抑制的路由每经过一段时间，惩罚值便会减少一半，这个时间称为半衰期（</a:t>
            </a:r>
            <a:r>
              <a:rPr lang="en-US" altLang="zh-CN" dirty="0"/>
              <a:t>Half-life</a:t>
            </a:r>
            <a:r>
              <a:rPr lang="zh-CN" altLang="en-US" dirty="0"/>
              <a:t>）。当惩罚值降到再使用阈值（</a:t>
            </a:r>
            <a:r>
              <a:rPr lang="en-US" altLang="zh-CN" dirty="0"/>
              <a:t>Reuse Value</a:t>
            </a:r>
            <a:r>
              <a:rPr lang="zh-CN" altLang="en-US" dirty="0"/>
              <a:t>）时，此路由变为可用并被加入到路由表中，同时向其他</a:t>
            </a:r>
            <a:r>
              <a:rPr lang="en-US" altLang="zh-CN" dirty="0"/>
              <a:t>BGP</a:t>
            </a:r>
            <a:r>
              <a:rPr lang="zh-CN" altLang="en-US" dirty="0"/>
              <a:t>对等体发布更新报文。上文提到的惩罚值、抑制阈值和半衰期都可以手动配置。</a:t>
            </a:r>
          </a:p>
          <a:p>
            <a:endParaRPr lang="zh-CN" altLang="en-US" dirty="0"/>
          </a:p>
          <a:p>
            <a:r>
              <a:rPr lang="zh-CN" altLang="en-US" dirty="0"/>
              <a:t>路由衰减只适用于</a:t>
            </a:r>
            <a:r>
              <a:rPr lang="en-US" altLang="zh-CN" dirty="0"/>
              <a:t>EBGP</a:t>
            </a:r>
            <a:r>
              <a:rPr lang="zh-CN" altLang="en-US" dirty="0"/>
              <a:t>路由。对于从</a:t>
            </a:r>
            <a:r>
              <a:rPr lang="en-US" altLang="zh-CN" dirty="0"/>
              <a:t>IBGP</a:t>
            </a:r>
            <a:r>
              <a:rPr lang="zh-CN" altLang="en-US" dirty="0"/>
              <a:t>收来的路由不能进行衰减，因为</a:t>
            </a:r>
            <a:r>
              <a:rPr lang="en-US" altLang="zh-CN" dirty="0"/>
              <a:t>IBGP</a:t>
            </a:r>
            <a:r>
              <a:rPr lang="zh-CN" altLang="en-US" dirty="0"/>
              <a:t>路由经常含有本</a:t>
            </a:r>
            <a:r>
              <a:rPr lang="en-US" altLang="zh-CN" dirty="0"/>
              <a:t>AS</a:t>
            </a:r>
            <a:r>
              <a:rPr lang="zh-CN" altLang="en-US" dirty="0"/>
              <a:t>的路由，内部网络路由要求转发表尽可能一致，</a:t>
            </a:r>
            <a:r>
              <a:rPr lang="en-US" altLang="zh-CN" dirty="0"/>
              <a:t>IGP</a:t>
            </a:r>
            <a:r>
              <a:rPr lang="zh-CN" altLang="en-US" dirty="0"/>
              <a:t>快速收敛就是为了达到信息同步，转发一致。如果衰减对</a:t>
            </a:r>
            <a:r>
              <a:rPr lang="en-US" altLang="zh-CN" dirty="0"/>
              <a:t>IBGP</a:t>
            </a:r>
            <a:r>
              <a:rPr lang="zh-CN" altLang="en-US" dirty="0"/>
              <a:t>路由起作用，不同设备的衰减参数不一致时，会导致转发表不一致。</a:t>
            </a:r>
          </a:p>
          <a:p>
            <a:endParaRPr lang="zh-CN" altLang="en-US" dirty="0"/>
          </a:p>
        </p:txBody>
      </p:sp>
      <p:sp>
        <p:nvSpPr>
          <p:cNvPr id="3" name="幻灯片图像占位符 2"/>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258689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41511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en-US" altLang="zh-CN"/>
              <a:t>RFC5291</a:t>
            </a:r>
            <a:r>
              <a:rPr lang="zh-CN" altLang="en-US"/>
              <a:t>、</a:t>
            </a:r>
            <a:r>
              <a:rPr lang="en-US" altLang="zh-CN"/>
              <a:t>RFC5292</a:t>
            </a:r>
            <a:r>
              <a:rPr lang="zh-CN" altLang="en-US"/>
              <a:t>规定了</a:t>
            </a:r>
            <a:r>
              <a:rPr lang="en-US" altLang="zh-CN"/>
              <a:t>BGP</a:t>
            </a:r>
            <a:r>
              <a:rPr lang="zh-CN" altLang="en-US"/>
              <a:t>基于前缀的</a:t>
            </a:r>
            <a:r>
              <a:rPr lang="en-US" altLang="zh-CN"/>
              <a:t>ORF</a:t>
            </a:r>
            <a:r>
              <a:rPr lang="zh-CN" altLang="en-US"/>
              <a:t>能力，能将本端设备配置的基于前缀的入口策略通过路由刷新报文发送给</a:t>
            </a:r>
            <a:r>
              <a:rPr lang="en-US" altLang="zh-CN"/>
              <a:t>BGP</a:t>
            </a:r>
            <a:r>
              <a:rPr lang="zh-CN" altLang="en-US"/>
              <a:t>邻居。</a:t>
            </a:r>
            <a:r>
              <a:rPr lang="en-US" altLang="zh-CN"/>
              <a:t>BGP</a:t>
            </a:r>
            <a:r>
              <a:rPr lang="zh-CN" altLang="en-US"/>
              <a:t>邻居根据这些策略构造出口策略，在路由发送时对路由条目进行过滤。这样不仅避免了本端设备接收大量无用的路由，降低了本端设备的</a:t>
            </a:r>
            <a:r>
              <a:rPr lang="en-US" altLang="zh-CN"/>
              <a:t>CPU</a:t>
            </a:r>
            <a:r>
              <a:rPr lang="zh-CN" altLang="en-US"/>
              <a:t>使用率，还有效减少了</a:t>
            </a:r>
            <a:r>
              <a:rPr lang="en-US" altLang="zh-CN"/>
              <a:t>BGP</a:t>
            </a:r>
            <a:r>
              <a:rPr lang="zh-CN" altLang="en-US"/>
              <a:t>邻居的配置工作，降低了链路带宽的占用率。</a:t>
            </a:r>
          </a:p>
          <a:p>
            <a:endParaRPr lang="zh-CN" altLang="en-US"/>
          </a:p>
          <a:p>
            <a:r>
              <a:rPr lang="zh-CN" altLang="en-US"/>
              <a:t>拓扑描述</a:t>
            </a:r>
          </a:p>
          <a:p>
            <a:pPr lvl="1"/>
            <a:r>
              <a:rPr lang="zh-CN" altLang="en-US"/>
              <a:t>直连</a:t>
            </a:r>
            <a:r>
              <a:rPr lang="en-US" altLang="zh-CN"/>
              <a:t>EBGP</a:t>
            </a:r>
            <a:r>
              <a:rPr lang="zh-CN" altLang="en-US"/>
              <a:t>邻居中，</a:t>
            </a:r>
            <a:r>
              <a:rPr lang="en-US" altLang="zh-CN"/>
              <a:t>Client1</a:t>
            </a:r>
            <a:r>
              <a:rPr lang="zh-CN" altLang="en-US"/>
              <a:t>、</a:t>
            </a:r>
            <a:r>
              <a:rPr lang="en-US" altLang="zh-CN"/>
              <a:t>R1</a:t>
            </a:r>
            <a:r>
              <a:rPr lang="zh-CN" altLang="en-US"/>
              <a:t>协商基于前缀的</a:t>
            </a:r>
            <a:r>
              <a:rPr lang="en-US" altLang="zh-CN"/>
              <a:t>ORF </a:t>
            </a:r>
            <a:r>
              <a:rPr lang="zh-CN" altLang="en-US"/>
              <a:t>能力后，</a:t>
            </a:r>
            <a:r>
              <a:rPr lang="en-US" altLang="zh-CN"/>
              <a:t>Client1</a:t>
            </a:r>
            <a:r>
              <a:rPr lang="zh-CN" altLang="en-US"/>
              <a:t>将本地配置的基于前缀的入口策略打包到</a:t>
            </a:r>
            <a:r>
              <a:rPr lang="en-US" altLang="zh-CN"/>
              <a:t>Route-refresh</a:t>
            </a:r>
            <a:r>
              <a:rPr lang="zh-CN" altLang="en-US"/>
              <a:t>报文中发送给</a:t>
            </a:r>
            <a:r>
              <a:rPr lang="en-US" altLang="zh-CN"/>
              <a:t>R1</a:t>
            </a:r>
            <a:r>
              <a:rPr lang="zh-CN" altLang="en-US"/>
              <a:t>。</a:t>
            </a:r>
            <a:r>
              <a:rPr lang="en-US" altLang="zh-CN"/>
              <a:t>R1</a:t>
            </a:r>
            <a:r>
              <a:rPr lang="zh-CN" altLang="en-US"/>
              <a:t>根据接收到的路由刷新报文构造出口策略，通过</a:t>
            </a:r>
            <a:r>
              <a:rPr lang="en-US" altLang="zh-CN"/>
              <a:t>Route-refresh</a:t>
            </a:r>
            <a:r>
              <a:rPr lang="zh-CN" altLang="en-US"/>
              <a:t>报文发送路由给</a:t>
            </a:r>
            <a:r>
              <a:rPr lang="en-US" altLang="zh-CN"/>
              <a:t>Client1</a:t>
            </a:r>
            <a:r>
              <a:rPr lang="zh-CN" altLang="en-US"/>
              <a:t>。</a:t>
            </a:r>
            <a:r>
              <a:rPr lang="en-US" altLang="zh-CN"/>
              <a:t>Client1</a:t>
            </a:r>
            <a:r>
              <a:rPr lang="zh-CN" altLang="en-US"/>
              <a:t>只收到它需要的路由，而</a:t>
            </a:r>
            <a:r>
              <a:rPr lang="en-US" altLang="zh-CN"/>
              <a:t>R1</a:t>
            </a:r>
            <a:r>
              <a:rPr lang="zh-CN" altLang="en-US"/>
              <a:t>不必维护路由策略，减少了配置工作。</a:t>
            </a:r>
          </a:p>
          <a:p>
            <a:pPr lvl="1"/>
            <a:r>
              <a:rPr lang="en-US" altLang="zh-CN"/>
              <a:t>Client1</a:t>
            </a:r>
            <a:r>
              <a:rPr lang="zh-CN" altLang="en-US"/>
              <a:t>、</a:t>
            </a:r>
            <a:r>
              <a:rPr lang="en-US" altLang="zh-CN"/>
              <a:t>Client2</a:t>
            </a:r>
            <a:r>
              <a:rPr lang="zh-CN" altLang="en-US"/>
              <a:t>为</a:t>
            </a:r>
            <a:r>
              <a:rPr lang="en-US" altLang="zh-CN"/>
              <a:t>RR</a:t>
            </a:r>
            <a:r>
              <a:rPr lang="zh-CN" altLang="en-US"/>
              <a:t>的客户端，</a:t>
            </a:r>
            <a:r>
              <a:rPr lang="en-US" altLang="zh-CN"/>
              <a:t>Client1</a:t>
            </a:r>
            <a:r>
              <a:rPr lang="zh-CN" altLang="en-US"/>
              <a:t>与</a:t>
            </a:r>
            <a:r>
              <a:rPr lang="en-US" altLang="zh-CN"/>
              <a:t>RR</a:t>
            </a:r>
            <a:r>
              <a:rPr lang="zh-CN" altLang="en-US"/>
              <a:t>、</a:t>
            </a:r>
            <a:r>
              <a:rPr lang="en-US" altLang="zh-CN"/>
              <a:t>Client2</a:t>
            </a:r>
            <a:r>
              <a:rPr lang="zh-CN" altLang="en-US"/>
              <a:t>与</a:t>
            </a:r>
            <a:r>
              <a:rPr lang="en-US" altLang="zh-CN"/>
              <a:t>RR</a:t>
            </a:r>
            <a:r>
              <a:rPr lang="zh-CN" altLang="en-US"/>
              <a:t>，分别协商基于前缀的</a:t>
            </a:r>
            <a:r>
              <a:rPr lang="en-US" altLang="zh-CN"/>
              <a:t>ORF </a:t>
            </a:r>
            <a:r>
              <a:rPr lang="zh-CN" altLang="en-US"/>
              <a:t>能力，</a:t>
            </a:r>
            <a:r>
              <a:rPr lang="en-US" altLang="zh-CN"/>
              <a:t>Client1</a:t>
            </a:r>
            <a:r>
              <a:rPr lang="zh-CN" altLang="en-US"/>
              <a:t>、</a:t>
            </a:r>
            <a:r>
              <a:rPr lang="en-US" altLang="zh-CN"/>
              <a:t>Client2</a:t>
            </a:r>
            <a:r>
              <a:rPr lang="zh-CN" altLang="en-US"/>
              <a:t>将本地配置的基于前缀的入口策略打包到</a:t>
            </a:r>
            <a:r>
              <a:rPr lang="en-US" altLang="zh-CN"/>
              <a:t>Route-refresh </a:t>
            </a:r>
            <a:r>
              <a:rPr lang="zh-CN" altLang="en-US"/>
              <a:t>报文中发送给</a:t>
            </a:r>
            <a:r>
              <a:rPr lang="en-US" altLang="zh-CN"/>
              <a:t>RR</a:t>
            </a:r>
            <a:r>
              <a:rPr lang="zh-CN" altLang="en-US"/>
              <a:t>。</a:t>
            </a:r>
            <a:r>
              <a:rPr lang="en-US" altLang="zh-CN"/>
              <a:t>RR </a:t>
            </a:r>
            <a:r>
              <a:rPr lang="zh-CN" altLang="en-US"/>
              <a:t>根据接收到的前缀信息构造出口策略，通过</a:t>
            </a:r>
            <a:r>
              <a:rPr lang="en-US" altLang="zh-CN"/>
              <a:t>Route-refresh </a:t>
            </a:r>
            <a:r>
              <a:rPr lang="zh-CN" altLang="en-US"/>
              <a:t>报文将路由反射给</a:t>
            </a:r>
            <a:r>
              <a:rPr lang="en-US" altLang="zh-CN"/>
              <a:t>Client1</a:t>
            </a:r>
            <a:r>
              <a:rPr lang="zh-CN" altLang="en-US"/>
              <a:t>、</a:t>
            </a:r>
            <a:r>
              <a:rPr lang="en-US" altLang="zh-CN"/>
              <a:t>Client2</a:t>
            </a:r>
            <a:r>
              <a:rPr lang="zh-CN" altLang="en-US"/>
              <a:t>。</a:t>
            </a:r>
            <a:r>
              <a:rPr lang="en-US" altLang="zh-CN"/>
              <a:t>Client1</a:t>
            </a:r>
            <a:r>
              <a:rPr lang="zh-CN" altLang="en-US"/>
              <a:t>和</a:t>
            </a:r>
            <a:r>
              <a:rPr lang="en-US" altLang="zh-CN"/>
              <a:t>Client2</a:t>
            </a:r>
            <a:r>
              <a:rPr lang="zh-CN" altLang="en-US"/>
              <a:t>只收到需要的路由，</a:t>
            </a:r>
            <a:r>
              <a:rPr lang="en-US" altLang="zh-CN"/>
              <a:t>RR</a:t>
            </a:r>
            <a:r>
              <a:rPr lang="zh-CN" altLang="en-US"/>
              <a:t>不必维护路由策略，减少了配置工作。</a:t>
            </a:r>
          </a:p>
          <a:p>
            <a:endParaRPr lang="zh-CN" altLang="en-US"/>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88282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en-US" altLang="zh-CN"/>
              <a:t>Active-Route-Advertise</a:t>
            </a:r>
          </a:p>
          <a:p>
            <a:pPr lvl="1"/>
            <a:r>
              <a:rPr lang="zh-CN" altLang="en-US"/>
              <a:t>默认情况下路由只需在</a:t>
            </a:r>
            <a:r>
              <a:rPr lang="en-US" altLang="zh-CN"/>
              <a:t>BGP</a:t>
            </a:r>
            <a:r>
              <a:rPr lang="zh-CN" altLang="en-US"/>
              <a:t>中优选即可向邻居发布。配置了此特性之后，路由必须同时满足在</a:t>
            </a:r>
            <a:r>
              <a:rPr lang="en-US" altLang="zh-CN"/>
              <a:t>BGP</a:t>
            </a:r>
            <a:r>
              <a:rPr lang="zh-CN" altLang="en-US"/>
              <a:t>协议层面优选与在路由管理层面活跃两个条件，才能向邻居发布。</a:t>
            </a:r>
          </a:p>
          <a:p>
            <a:pPr lvl="1"/>
            <a:r>
              <a:rPr lang="zh-CN" altLang="en-US"/>
              <a:t>与命令</a:t>
            </a:r>
            <a:r>
              <a:rPr lang="en-US" altLang="zh-CN"/>
              <a:t>bgp-rib-only</a:t>
            </a:r>
            <a:r>
              <a:rPr lang="zh-CN" altLang="en-US"/>
              <a:t>（用来禁止</a:t>
            </a:r>
            <a:r>
              <a:rPr lang="en-US" altLang="zh-CN"/>
              <a:t>BGP</a:t>
            </a:r>
            <a:r>
              <a:rPr lang="zh-CN" altLang="en-US"/>
              <a:t>路由下发到</a:t>
            </a:r>
            <a:r>
              <a:rPr lang="en-US" altLang="zh-CN"/>
              <a:t>IP</a:t>
            </a:r>
            <a:r>
              <a:rPr lang="zh-CN" altLang="en-US"/>
              <a:t>路由表）互斥。</a:t>
            </a:r>
          </a:p>
          <a:p>
            <a:endParaRPr lang="zh-CN" altLang="en-US"/>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94356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B47E0136-3DD4-4858-B613-CDA21B5E0870}"/>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95847537-CCFB-44B0-976C-370062ADC2E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52679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en-US" altLang="zh-CN" dirty="0"/>
              <a:t>4</a:t>
            </a:r>
            <a:r>
              <a:rPr lang="zh-CN" altLang="en-US" dirty="0"/>
              <a:t>字节</a:t>
            </a:r>
            <a:r>
              <a:rPr lang="en-US" altLang="zh-CN" dirty="0"/>
              <a:t>AS</a:t>
            </a:r>
            <a:r>
              <a:rPr lang="zh-CN" altLang="en-US" dirty="0"/>
              <a:t>号定义的角色</a:t>
            </a:r>
          </a:p>
          <a:p>
            <a:pPr lvl="1"/>
            <a:r>
              <a:rPr lang="en-US" altLang="zh-CN" dirty="0"/>
              <a:t>New Speaker</a:t>
            </a:r>
            <a:r>
              <a:rPr lang="zh-CN" altLang="en-US" dirty="0"/>
              <a:t>：支持</a:t>
            </a:r>
            <a:r>
              <a:rPr lang="en-US" altLang="zh-CN" dirty="0"/>
              <a:t>4</a:t>
            </a:r>
            <a:r>
              <a:rPr lang="zh-CN" altLang="en-US" dirty="0"/>
              <a:t>字节</a:t>
            </a:r>
            <a:r>
              <a:rPr lang="en-US" altLang="zh-CN" dirty="0"/>
              <a:t>AS</a:t>
            </a:r>
            <a:r>
              <a:rPr lang="zh-CN" altLang="en-US" dirty="0"/>
              <a:t>号扩展能力的对等体。</a:t>
            </a:r>
          </a:p>
          <a:p>
            <a:pPr lvl="1"/>
            <a:r>
              <a:rPr lang="en-US" altLang="zh-CN" dirty="0"/>
              <a:t>Old Speaker</a:t>
            </a:r>
            <a:r>
              <a:rPr lang="zh-CN" altLang="en-US" dirty="0"/>
              <a:t>：不支持</a:t>
            </a:r>
            <a:r>
              <a:rPr lang="en-US" altLang="zh-CN" dirty="0"/>
              <a:t>4</a:t>
            </a:r>
            <a:r>
              <a:rPr lang="zh-CN" altLang="en-US" dirty="0"/>
              <a:t>字节</a:t>
            </a:r>
            <a:r>
              <a:rPr lang="en-US" altLang="zh-CN" dirty="0"/>
              <a:t>AS</a:t>
            </a:r>
            <a:r>
              <a:rPr lang="zh-CN" altLang="en-US" dirty="0"/>
              <a:t>号扩展能力的对等体。</a:t>
            </a:r>
          </a:p>
          <a:p>
            <a:pPr lvl="1"/>
            <a:r>
              <a:rPr lang="en-US" altLang="zh-CN" dirty="0"/>
              <a:t>New Session</a:t>
            </a:r>
            <a:r>
              <a:rPr lang="zh-CN" altLang="en-US" dirty="0"/>
              <a:t>：</a:t>
            </a:r>
            <a:r>
              <a:rPr lang="en-US" altLang="zh-CN" dirty="0"/>
              <a:t>New Speaker</a:t>
            </a:r>
            <a:r>
              <a:rPr lang="zh-CN" altLang="en-US" dirty="0"/>
              <a:t>之间建立的</a:t>
            </a:r>
            <a:r>
              <a:rPr lang="en-US" altLang="zh-CN" dirty="0"/>
              <a:t>BGP</a:t>
            </a:r>
            <a:r>
              <a:rPr lang="zh-CN" altLang="en-US" dirty="0"/>
              <a:t>连接。</a:t>
            </a:r>
          </a:p>
          <a:p>
            <a:pPr lvl="1"/>
            <a:r>
              <a:rPr lang="en-US" altLang="zh-CN" dirty="0"/>
              <a:t>Old Session</a:t>
            </a:r>
            <a:r>
              <a:rPr lang="zh-CN" altLang="en-US" dirty="0"/>
              <a:t>：</a:t>
            </a:r>
            <a:r>
              <a:rPr lang="en-US" altLang="zh-CN" dirty="0"/>
              <a:t>New Speaker</a:t>
            </a:r>
            <a:r>
              <a:rPr lang="zh-CN" altLang="en-US" dirty="0"/>
              <a:t>和</a:t>
            </a:r>
            <a:r>
              <a:rPr lang="en-US" altLang="zh-CN" dirty="0"/>
              <a:t>Old Speaker</a:t>
            </a:r>
            <a:r>
              <a:rPr lang="zh-CN" altLang="en-US" dirty="0"/>
              <a:t>之间或者</a:t>
            </a:r>
            <a:r>
              <a:rPr lang="en-US" altLang="zh-CN" dirty="0"/>
              <a:t>Old Speaker</a:t>
            </a:r>
            <a:r>
              <a:rPr lang="zh-CN" altLang="en-US" dirty="0"/>
              <a:t>之间建立的</a:t>
            </a:r>
            <a:r>
              <a:rPr lang="en-US" altLang="zh-CN" dirty="0"/>
              <a:t>BGP</a:t>
            </a:r>
            <a:r>
              <a:rPr lang="zh-CN" altLang="en-US" dirty="0"/>
              <a:t>连接。</a:t>
            </a:r>
          </a:p>
          <a:p>
            <a:endParaRPr lang="zh-CN" altLang="en-US" dirty="0"/>
          </a:p>
          <a:p>
            <a:r>
              <a:rPr lang="zh-CN" altLang="en-US" dirty="0"/>
              <a:t>协议扩展</a:t>
            </a:r>
          </a:p>
          <a:p>
            <a:pPr lvl="1"/>
            <a:r>
              <a:rPr lang="zh-CN" altLang="en-US" dirty="0"/>
              <a:t>定义了</a:t>
            </a:r>
            <a:r>
              <a:rPr lang="en-US" altLang="zh-CN" dirty="0"/>
              <a:t>2</a:t>
            </a:r>
            <a:r>
              <a:rPr lang="zh-CN" altLang="en-US" dirty="0"/>
              <a:t>种新的可选过渡属性</a:t>
            </a:r>
            <a:r>
              <a:rPr lang="en-US" altLang="zh-CN" dirty="0"/>
              <a:t>AS4_Path</a:t>
            </a:r>
            <a:r>
              <a:rPr lang="zh-CN" altLang="en-US" dirty="0"/>
              <a:t>（属性码为</a:t>
            </a:r>
            <a:r>
              <a:rPr lang="en-US" altLang="zh-CN" dirty="0"/>
              <a:t>0x11</a:t>
            </a:r>
            <a:r>
              <a:rPr lang="zh-CN" altLang="en-US" dirty="0"/>
              <a:t>）和</a:t>
            </a:r>
            <a:r>
              <a:rPr lang="en-US" altLang="zh-CN" dirty="0"/>
              <a:t>AS4_Aggregator</a:t>
            </a:r>
            <a:r>
              <a:rPr lang="zh-CN" altLang="en-US" dirty="0"/>
              <a:t>属性（属性码为</a:t>
            </a:r>
            <a:r>
              <a:rPr lang="en-US" altLang="zh-CN" dirty="0"/>
              <a:t>0x12</a:t>
            </a:r>
            <a:r>
              <a:rPr lang="zh-CN" altLang="en-US" dirty="0"/>
              <a:t>）用于在</a:t>
            </a:r>
            <a:r>
              <a:rPr lang="en-US" altLang="zh-CN" dirty="0"/>
              <a:t>Old Session</a:t>
            </a:r>
            <a:r>
              <a:rPr lang="zh-CN" altLang="en-US" dirty="0"/>
              <a:t>上传递</a:t>
            </a:r>
            <a:r>
              <a:rPr lang="en-US" altLang="zh-CN" dirty="0"/>
              <a:t>4</a:t>
            </a:r>
            <a:r>
              <a:rPr lang="zh-CN" altLang="en-US" dirty="0"/>
              <a:t>字节</a:t>
            </a:r>
            <a:r>
              <a:rPr lang="en-US" altLang="zh-CN" dirty="0"/>
              <a:t>AS</a:t>
            </a:r>
            <a:r>
              <a:rPr lang="zh-CN" altLang="en-US" dirty="0"/>
              <a:t>信息。</a:t>
            </a:r>
          </a:p>
          <a:p>
            <a:pPr lvl="1"/>
            <a:r>
              <a:rPr lang="zh-CN" altLang="en-US" dirty="0"/>
              <a:t>如果</a:t>
            </a:r>
            <a:r>
              <a:rPr lang="en-US" altLang="zh-CN" dirty="0"/>
              <a:t>New Speaker</a:t>
            </a:r>
            <a:r>
              <a:rPr lang="zh-CN" altLang="en-US" dirty="0"/>
              <a:t>和</a:t>
            </a:r>
            <a:r>
              <a:rPr lang="en-US" altLang="zh-CN" dirty="0"/>
              <a:t>Old Speaker</a:t>
            </a:r>
            <a:r>
              <a:rPr lang="zh-CN" altLang="en-US" dirty="0"/>
              <a:t>建立连接，定义</a:t>
            </a:r>
            <a:r>
              <a:rPr lang="en-US" altLang="zh-CN" dirty="0"/>
              <a:t>AS_TRANS</a:t>
            </a:r>
            <a:r>
              <a:rPr lang="zh-CN" altLang="en-US" dirty="0"/>
              <a:t>（保留值为</a:t>
            </a:r>
            <a:r>
              <a:rPr lang="en-US" altLang="zh-CN" dirty="0"/>
              <a:t>23456</a:t>
            </a:r>
            <a:r>
              <a:rPr lang="zh-CN" altLang="en-US" dirty="0"/>
              <a:t>）用于衔接</a:t>
            </a:r>
            <a:r>
              <a:rPr lang="en-US" altLang="zh-CN" dirty="0"/>
              <a:t>2</a:t>
            </a:r>
            <a:r>
              <a:rPr lang="zh-CN" altLang="en-US" dirty="0"/>
              <a:t>字节</a:t>
            </a:r>
            <a:r>
              <a:rPr lang="en-US" altLang="zh-CN" dirty="0"/>
              <a:t>AS</a:t>
            </a:r>
            <a:r>
              <a:rPr lang="zh-CN" altLang="en-US" dirty="0"/>
              <a:t>和</a:t>
            </a:r>
            <a:r>
              <a:rPr lang="en-US" altLang="zh-CN" dirty="0"/>
              <a:t>4</a:t>
            </a:r>
            <a:r>
              <a:rPr lang="zh-CN" altLang="en-US" dirty="0"/>
              <a:t>字节</a:t>
            </a:r>
            <a:r>
              <a:rPr lang="en-US" altLang="zh-CN" dirty="0"/>
              <a:t>AS</a:t>
            </a:r>
            <a:r>
              <a:rPr lang="zh-CN" altLang="en-US" dirty="0"/>
              <a:t>。</a:t>
            </a:r>
          </a:p>
          <a:p>
            <a:pPr lvl="1"/>
            <a:r>
              <a:rPr lang="zh-CN" altLang="en-US" dirty="0"/>
              <a:t>新的</a:t>
            </a:r>
            <a:r>
              <a:rPr lang="en-US" altLang="zh-CN" dirty="0"/>
              <a:t>AS</a:t>
            </a:r>
            <a:r>
              <a:rPr lang="zh-CN" altLang="en-US" dirty="0"/>
              <a:t>号有三种写法：</a:t>
            </a:r>
          </a:p>
          <a:p>
            <a:pPr lvl="2"/>
            <a:r>
              <a:rPr lang="en-US" altLang="zh-CN" dirty="0" err="1"/>
              <a:t>splain</a:t>
            </a:r>
            <a:r>
              <a:rPr lang="zh-CN" altLang="en-US" dirty="0"/>
              <a:t>：就是一个十进制的数字</a:t>
            </a:r>
          </a:p>
          <a:p>
            <a:pPr lvl="2"/>
            <a:r>
              <a:rPr lang="en-US" altLang="zh-CN" dirty="0" err="1"/>
              <a:t>asdot</a:t>
            </a:r>
            <a:r>
              <a:rPr lang="en-US" altLang="zh-CN" dirty="0"/>
              <a:t>+:</a:t>
            </a:r>
            <a:r>
              <a:rPr lang="zh-CN" altLang="en-US" dirty="0"/>
              <a:t>写成（</a:t>
            </a:r>
            <a:r>
              <a:rPr lang="en-US" altLang="zh-CN" dirty="0"/>
              <a:t>2</a:t>
            </a:r>
            <a:r>
              <a:rPr lang="zh-CN" altLang="en-US" dirty="0"/>
              <a:t>字节）</a:t>
            </a:r>
            <a:r>
              <a:rPr lang="en-US" altLang="zh-CN" dirty="0"/>
              <a:t>.</a:t>
            </a:r>
            <a:r>
              <a:rPr lang="zh-CN" altLang="en-US" dirty="0"/>
              <a:t>（</a:t>
            </a:r>
            <a:r>
              <a:rPr lang="en-US" altLang="zh-CN" dirty="0"/>
              <a:t>2</a:t>
            </a:r>
            <a:r>
              <a:rPr lang="zh-CN" altLang="en-US" dirty="0"/>
              <a:t>字节）的形式，所以旧的</a:t>
            </a:r>
            <a:r>
              <a:rPr lang="en-US" altLang="zh-CN" dirty="0"/>
              <a:t>2</a:t>
            </a:r>
            <a:r>
              <a:rPr lang="zh-CN" altLang="en-US" dirty="0"/>
              <a:t>字节</a:t>
            </a:r>
            <a:r>
              <a:rPr lang="en-US" altLang="zh-CN" dirty="0"/>
              <a:t>ASN123</a:t>
            </a:r>
            <a:r>
              <a:rPr lang="zh-CN" altLang="en-US" dirty="0"/>
              <a:t>可以写成</a:t>
            </a:r>
            <a:r>
              <a:rPr lang="en-US" altLang="zh-CN" dirty="0"/>
              <a:t>0.123</a:t>
            </a:r>
            <a:r>
              <a:rPr lang="zh-CN" altLang="en-US" dirty="0"/>
              <a:t>，</a:t>
            </a:r>
            <a:r>
              <a:rPr lang="en-US" altLang="zh-CN" dirty="0"/>
              <a:t>ASN65536</a:t>
            </a:r>
            <a:r>
              <a:rPr lang="zh-CN" altLang="en-US" dirty="0"/>
              <a:t>是</a:t>
            </a:r>
            <a:r>
              <a:rPr lang="en-US" altLang="zh-CN" dirty="0"/>
              <a:t>1.0</a:t>
            </a:r>
            <a:r>
              <a:rPr lang="zh-CN" altLang="en-US" dirty="0"/>
              <a:t>；最大为</a:t>
            </a:r>
            <a:r>
              <a:rPr lang="en-US" altLang="zh-CN" dirty="0"/>
              <a:t>65535.65535</a:t>
            </a:r>
            <a:r>
              <a:rPr lang="zh-CN" altLang="en-US" dirty="0"/>
              <a:t>；</a:t>
            </a:r>
          </a:p>
          <a:p>
            <a:pPr lvl="2"/>
            <a:r>
              <a:rPr lang="en-US" altLang="zh-CN" dirty="0" err="1"/>
              <a:t>asdot</a:t>
            </a:r>
            <a:r>
              <a:rPr lang="zh-CN" altLang="en-US" dirty="0"/>
              <a:t>：旧的</a:t>
            </a:r>
            <a:r>
              <a:rPr lang="en-US" altLang="zh-CN" dirty="0"/>
              <a:t>2</a:t>
            </a:r>
            <a:r>
              <a:rPr lang="zh-CN" altLang="en-US" dirty="0"/>
              <a:t>字节写法照旧，新的</a:t>
            </a:r>
            <a:r>
              <a:rPr lang="en-US" altLang="zh-CN" dirty="0"/>
              <a:t>4</a:t>
            </a:r>
            <a:r>
              <a:rPr lang="zh-CN" altLang="en-US" dirty="0"/>
              <a:t>字节写成</a:t>
            </a:r>
            <a:r>
              <a:rPr lang="en-US" altLang="zh-CN" dirty="0" err="1"/>
              <a:t>asdot</a:t>
            </a:r>
            <a:r>
              <a:rPr lang="en-US" altLang="zh-CN" dirty="0"/>
              <a:t>+</a:t>
            </a:r>
            <a:r>
              <a:rPr lang="zh-CN" altLang="en-US" dirty="0"/>
              <a:t>的形式；（</a:t>
            </a:r>
            <a:r>
              <a:rPr lang="en-US" altLang="zh-CN" dirty="0"/>
              <a:t>1</a:t>
            </a:r>
            <a:r>
              <a:rPr lang="zh-CN" altLang="en-US" dirty="0"/>
              <a:t>－</a:t>
            </a:r>
            <a:r>
              <a:rPr lang="en-US" altLang="zh-CN" dirty="0"/>
              <a:t>65535</a:t>
            </a:r>
            <a:r>
              <a:rPr lang="zh-CN" altLang="en-US" dirty="0"/>
              <a:t>；</a:t>
            </a:r>
            <a:r>
              <a:rPr lang="en-US" altLang="zh-CN" dirty="0"/>
              <a:t>1.0</a:t>
            </a:r>
            <a:r>
              <a:rPr lang="zh-CN" altLang="en-US" dirty="0"/>
              <a:t>－</a:t>
            </a:r>
            <a:r>
              <a:rPr lang="en-US" altLang="zh-CN" dirty="0"/>
              <a:t>65535.65535</a:t>
            </a:r>
            <a:r>
              <a:rPr lang="zh-CN" altLang="en-US" dirty="0"/>
              <a:t>）</a:t>
            </a:r>
          </a:p>
          <a:p>
            <a:pPr lvl="2"/>
            <a:r>
              <a:rPr lang="zh-CN" altLang="en-US" dirty="0"/>
              <a:t>华为支持</a:t>
            </a:r>
            <a:r>
              <a:rPr lang="en-US" altLang="zh-CN" dirty="0" err="1"/>
              <a:t>asdot</a:t>
            </a:r>
            <a:r>
              <a:rPr lang="zh-CN" altLang="en-US" dirty="0"/>
              <a:t>写法。</a:t>
            </a:r>
          </a:p>
          <a:p>
            <a:endParaRPr lang="zh-CN" altLang="en-US" dirty="0"/>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3435660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376250" y="760822"/>
            <a:ext cx="6346800" cy="5109368"/>
          </a:xfrm>
        </p:spPr>
        <p:txBody>
          <a:bodyPr/>
          <a:lstStyle/>
          <a:p>
            <a:r>
              <a:rPr lang="zh-CN" altLang="en-US" dirty="0"/>
              <a:t>拓扑描述</a:t>
            </a:r>
          </a:p>
          <a:p>
            <a:pPr lvl="1"/>
            <a:r>
              <a:rPr lang="en-US" altLang="zh-CN" dirty="0"/>
              <a:t>R2</a:t>
            </a:r>
            <a:r>
              <a:rPr lang="zh-CN" altLang="en-US" dirty="0"/>
              <a:t>收到</a:t>
            </a:r>
            <a:r>
              <a:rPr lang="en-US" altLang="zh-CN" dirty="0"/>
              <a:t>R1</a:t>
            </a:r>
            <a:r>
              <a:rPr lang="zh-CN" altLang="en-US" dirty="0"/>
              <a:t>的一条四字节</a:t>
            </a:r>
            <a:r>
              <a:rPr lang="en-US" altLang="zh-CN" dirty="0"/>
              <a:t>AS</a:t>
            </a:r>
            <a:r>
              <a:rPr lang="zh-CN" altLang="en-US" dirty="0"/>
              <a:t>的路由</a:t>
            </a:r>
            <a:r>
              <a:rPr lang="en-US" altLang="zh-CN" dirty="0"/>
              <a:t>,AS</a:t>
            </a:r>
            <a:r>
              <a:rPr lang="zh-CN" altLang="en-US" dirty="0"/>
              <a:t>号码为</a:t>
            </a:r>
            <a:r>
              <a:rPr lang="en-US" altLang="zh-CN" dirty="0"/>
              <a:t>10.1</a:t>
            </a:r>
            <a:r>
              <a:rPr lang="zh-CN" altLang="en-US" dirty="0"/>
              <a:t>；</a:t>
            </a:r>
          </a:p>
          <a:p>
            <a:pPr lvl="1"/>
            <a:r>
              <a:rPr lang="en-US" altLang="zh-CN" dirty="0"/>
              <a:t>R2</a:t>
            </a:r>
            <a:r>
              <a:rPr lang="zh-CN" altLang="en-US" dirty="0"/>
              <a:t>与</a:t>
            </a:r>
            <a:r>
              <a:rPr lang="en-US" altLang="zh-CN" dirty="0"/>
              <a:t>R3</a:t>
            </a:r>
            <a:r>
              <a:rPr lang="zh-CN" altLang="en-US" dirty="0"/>
              <a:t>建立邻居，需要令</a:t>
            </a:r>
            <a:r>
              <a:rPr lang="en-US" altLang="zh-CN" dirty="0"/>
              <a:t>R3</a:t>
            </a:r>
            <a:r>
              <a:rPr lang="zh-CN" altLang="en-US" dirty="0"/>
              <a:t>认为</a:t>
            </a:r>
            <a:r>
              <a:rPr lang="en-US" altLang="zh-CN" dirty="0"/>
              <a:t>R2</a:t>
            </a:r>
            <a:r>
              <a:rPr lang="zh-CN" altLang="en-US" dirty="0"/>
              <a:t>的</a:t>
            </a:r>
            <a:r>
              <a:rPr lang="en-US" altLang="zh-CN" dirty="0"/>
              <a:t>AS</a:t>
            </a:r>
            <a:r>
              <a:rPr lang="zh-CN" altLang="en-US" dirty="0"/>
              <a:t>号为</a:t>
            </a:r>
            <a:r>
              <a:rPr lang="en-US" altLang="zh-CN" dirty="0"/>
              <a:t>AS_TRANS</a:t>
            </a:r>
            <a:r>
              <a:rPr lang="zh-CN" altLang="en-US" dirty="0"/>
              <a:t>；</a:t>
            </a:r>
          </a:p>
          <a:p>
            <a:pPr lvl="1"/>
            <a:r>
              <a:rPr lang="en-US" altLang="zh-CN" dirty="0"/>
              <a:t>R2</a:t>
            </a:r>
            <a:r>
              <a:rPr lang="zh-CN" altLang="en-US" dirty="0"/>
              <a:t>发送路由给</a:t>
            </a:r>
            <a:r>
              <a:rPr lang="en-US" altLang="zh-CN" dirty="0"/>
              <a:t>R3</a:t>
            </a:r>
            <a:r>
              <a:rPr lang="zh-CN" altLang="en-US" dirty="0"/>
              <a:t>的时候把</a:t>
            </a:r>
            <a:r>
              <a:rPr lang="en-US" altLang="zh-CN" dirty="0"/>
              <a:t>AS_TRANS</a:t>
            </a:r>
            <a:r>
              <a:rPr lang="zh-CN" altLang="en-US" dirty="0"/>
              <a:t>记录在</a:t>
            </a:r>
            <a:r>
              <a:rPr lang="en-US" altLang="zh-CN" dirty="0" err="1"/>
              <a:t>AS_Path</a:t>
            </a:r>
            <a:r>
              <a:rPr lang="zh-CN" altLang="en-US" dirty="0"/>
              <a:t>里面，把</a:t>
            </a:r>
            <a:r>
              <a:rPr lang="en-US" altLang="zh-CN" dirty="0"/>
              <a:t>10.1</a:t>
            </a:r>
            <a:r>
              <a:rPr lang="zh-CN" altLang="en-US" dirty="0"/>
              <a:t>与自己的</a:t>
            </a:r>
            <a:r>
              <a:rPr lang="en-US" altLang="zh-CN" dirty="0"/>
              <a:t>AS</a:t>
            </a:r>
            <a:r>
              <a:rPr lang="zh-CN" altLang="en-US" dirty="0"/>
              <a:t>号码</a:t>
            </a:r>
            <a:r>
              <a:rPr lang="en-US" altLang="zh-CN" dirty="0"/>
              <a:t>20.1</a:t>
            </a:r>
            <a:r>
              <a:rPr lang="zh-CN" altLang="en-US" dirty="0"/>
              <a:t>按照</a:t>
            </a:r>
            <a:r>
              <a:rPr lang="en-US" altLang="zh-CN" dirty="0"/>
              <a:t>BGP</a:t>
            </a:r>
            <a:r>
              <a:rPr lang="zh-CN" altLang="en-US" dirty="0"/>
              <a:t>要求的顺序记录在</a:t>
            </a:r>
            <a:r>
              <a:rPr lang="en-US" altLang="zh-CN" dirty="0"/>
              <a:t>AS4_Path</a:t>
            </a:r>
            <a:r>
              <a:rPr lang="zh-CN" altLang="en-US" dirty="0"/>
              <a:t>；</a:t>
            </a:r>
          </a:p>
          <a:p>
            <a:pPr lvl="1"/>
            <a:r>
              <a:rPr lang="en-US" altLang="zh-CN" dirty="0"/>
              <a:t>R3</a:t>
            </a:r>
            <a:r>
              <a:rPr lang="zh-CN" altLang="en-US" dirty="0"/>
              <a:t>对于不识别的属性</a:t>
            </a:r>
            <a:r>
              <a:rPr lang="en-US" altLang="zh-CN" dirty="0"/>
              <a:t>AS4_Path</a:t>
            </a:r>
            <a:r>
              <a:rPr lang="zh-CN" altLang="en-US" dirty="0"/>
              <a:t>不作处理依然保留，它只按照</a:t>
            </a:r>
            <a:r>
              <a:rPr lang="en-US" altLang="zh-CN" dirty="0"/>
              <a:t>BGP</a:t>
            </a:r>
            <a:r>
              <a:rPr lang="zh-CN" altLang="en-US" dirty="0"/>
              <a:t>的规则来发送路由给</a:t>
            </a:r>
            <a:r>
              <a:rPr lang="en-US" altLang="zh-CN" dirty="0"/>
              <a:t>RD</a:t>
            </a:r>
            <a:r>
              <a:rPr lang="zh-CN" altLang="en-US" dirty="0"/>
              <a:t>。当然它认为</a:t>
            </a:r>
            <a:r>
              <a:rPr lang="en-US" altLang="zh-CN" dirty="0"/>
              <a:t>R4</a:t>
            </a:r>
            <a:r>
              <a:rPr lang="zh-CN" altLang="en-US" dirty="0"/>
              <a:t>的</a:t>
            </a:r>
            <a:r>
              <a:rPr lang="en-US" altLang="zh-CN" dirty="0"/>
              <a:t>AS</a:t>
            </a:r>
            <a:r>
              <a:rPr lang="zh-CN" altLang="en-US" dirty="0"/>
              <a:t>号码也是</a:t>
            </a:r>
            <a:r>
              <a:rPr lang="en-US" altLang="zh-CN" dirty="0"/>
              <a:t>AS_TRANS</a:t>
            </a:r>
            <a:r>
              <a:rPr lang="zh-CN" altLang="en-US" dirty="0"/>
              <a:t>；</a:t>
            </a:r>
          </a:p>
          <a:p>
            <a:r>
              <a:rPr lang="zh-CN" altLang="en-US" dirty="0"/>
              <a:t>这样当</a:t>
            </a:r>
            <a:r>
              <a:rPr lang="en-US" altLang="zh-CN" dirty="0"/>
              <a:t>R4</a:t>
            </a:r>
            <a:r>
              <a:rPr lang="zh-CN" altLang="en-US" dirty="0"/>
              <a:t>收到从</a:t>
            </a:r>
            <a:r>
              <a:rPr lang="en-US" altLang="zh-CN" dirty="0"/>
              <a:t>R3</a:t>
            </a:r>
            <a:r>
              <a:rPr lang="zh-CN" altLang="en-US" dirty="0"/>
              <a:t>来的路由会把</a:t>
            </a:r>
            <a:r>
              <a:rPr lang="en-US" altLang="zh-CN" dirty="0"/>
              <a:t>AS_PATH</a:t>
            </a:r>
            <a:r>
              <a:rPr lang="zh-CN" altLang="en-US" dirty="0"/>
              <a:t>中的</a:t>
            </a:r>
            <a:r>
              <a:rPr lang="en-US" altLang="zh-CN" dirty="0"/>
              <a:t>AS_TRANS</a:t>
            </a:r>
            <a:r>
              <a:rPr lang="zh-CN" altLang="en-US" dirty="0"/>
              <a:t>按照顺序替换为</a:t>
            </a:r>
            <a:r>
              <a:rPr lang="en-US" altLang="zh-CN" dirty="0"/>
              <a:t>AS4_Path</a:t>
            </a:r>
            <a:r>
              <a:rPr lang="zh-CN" altLang="en-US" dirty="0"/>
              <a:t>里所记录的相应的地址，在</a:t>
            </a:r>
            <a:r>
              <a:rPr lang="en-US" altLang="zh-CN" dirty="0"/>
              <a:t>R4</a:t>
            </a:r>
            <a:r>
              <a:rPr lang="zh-CN" altLang="en-US" dirty="0"/>
              <a:t>上把</a:t>
            </a:r>
            <a:r>
              <a:rPr lang="en-US" altLang="zh-CN" dirty="0"/>
              <a:t>AS_PATH</a:t>
            </a:r>
            <a:r>
              <a:rPr lang="zh-CN" altLang="en-US" dirty="0"/>
              <a:t>属性还原为</a:t>
            </a:r>
            <a:r>
              <a:rPr lang="en-US" altLang="zh-CN" dirty="0"/>
              <a:t>30 20.1 10.1</a:t>
            </a:r>
            <a:r>
              <a:rPr lang="zh-CN" altLang="en-US" dirty="0"/>
              <a:t>。</a:t>
            </a:r>
          </a:p>
          <a:p>
            <a:endParaRPr lang="zh-CN" altLang="en-US" dirty="0"/>
          </a:p>
          <a:p>
            <a:endParaRPr lang="zh-CN" altLang="en-US" dirty="0"/>
          </a:p>
        </p:txBody>
      </p:sp>
    </p:spTree>
    <p:extLst>
      <p:ext uri="{BB962C8B-B14F-4D97-AF65-F5344CB8AC3E}">
        <p14:creationId xmlns:p14="http://schemas.microsoft.com/office/powerpoint/2010/main" val="1789652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dirty="0"/>
              <a:t>按策略进行下一跳迭代</a:t>
            </a:r>
          </a:p>
          <a:p>
            <a:pPr lvl="1"/>
            <a:r>
              <a:rPr lang="en-US" altLang="zh-CN" dirty="0"/>
              <a:t>BGP</a:t>
            </a:r>
            <a:r>
              <a:rPr lang="zh-CN" altLang="en-US" dirty="0"/>
              <a:t>需要对非直连的下一跳进行路由迭代，但是如果不对迭代到的路由进行过滤的话，可能会迭代到一个错误的转发路径上。按策略进行下一跳迭代就是通过配置路由策略来限制迭代到的路由。如果路由不能通过路由策略，则该路由迭代失败。</a:t>
            </a:r>
          </a:p>
          <a:p>
            <a:endParaRPr lang="zh-CN" altLang="en-US" dirty="0"/>
          </a:p>
          <a:p>
            <a:r>
              <a:rPr lang="zh-CN" altLang="en-US" dirty="0"/>
              <a:t>拓扑描述</a:t>
            </a:r>
          </a:p>
          <a:p>
            <a:pPr lvl="1"/>
            <a:r>
              <a:rPr lang="en-US" altLang="zh-CN" dirty="0"/>
              <a:t>R1</a:t>
            </a:r>
            <a:r>
              <a:rPr lang="zh-CN" altLang="en-US" dirty="0"/>
              <a:t>和</a:t>
            </a:r>
            <a:r>
              <a:rPr lang="en-US" altLang="zh-CN" dirty="0"/>
              <a:t>R2</a:t>
            </a:r>
            <a:r>
              <a:rPr lang="zh-CN" altLang="en-US" dirty="0"/>
              <a:t>、</a:t>
            </a:r>
            <a:r>
              <a:rPr lang="en-US" altLang="zh-CN" dirty="0"/>
              <a:t>R3</a:t>
            </a:r>
            <a:r>
              <a:rPr lang="zh-CN" altLang="en-US" dirty="0"/>
              <a:t>之间通过</a:t>
            </a:r>
            <a:r>
              <a:rPr lang="en-US" altLang="zh-CN" dirty="0"/>
              <a:t>Loopback</a:t>
            </a:r>
            <a:r>
              <a:rPr lang="zh-CN" altLang="en-US" dirty="0"/>
              <a:t>口建立</a:t>
            </a:r>
            <a:r>
              <a:rPr lang="en-US" altLang="zh-CN" dirty="0"/>
              <a:t>IBGP</a:t>
            </a:r>
            <a:r>
              <a:rPr lang="zh-CN" altLang="en-US" dirty="0"/>
              <a:t>邻居。</a:t>
            </a:r>
            <a:r>
              <a:rPr lang="en-US" altLang="zh-CN" dirty="0"/>
              <a:t>R1</a:t>
            </a:r>
            <a:r>
              <a:rPr lang="zh-CN" altLang="en-US" dirty="0"/>
              <a:t>从</a:t>
            </a:r>
            <a:r>
              <a:rPr lang="en-US" altLang="zh-CN" dirty="0"/>
              <a:t>R2</a:t>
            </a:r>
            <a:r>
              <a:rPr lang="zh-CN" altLang="en-US" dirty="0"/>
              <a:t>、</a:t>
            </a:r>
            <a:r>
              <a:rPr lang="en-US" altLang="zh-CN" dirty="0"/>
              <a:t>R3</a:t>
            </a:r>
            <a:r>
              <a:rPr lang="zh-CN" altLang="en-US" dirty="0"/>
              <a:t>分别收到了前缀为</a:t>
            </a:r>
            <a:r>
              <a:rPr lang="en-US" altLang="zh-CN" dirty="0"/>
              <a:t>10.0.0.0/24</a:t>
            </a:r>
            <a:r>
              <a:rPr lang="zh-CN" altLang="en-US" dirty="0"/>
              <a:t>的</a:t>
            </a:r>
            <a:r>
              <a:rPr lang="en-US" altLang="zh-CN" dirty="0"/>
              <a:t>BGP</a:t>
            </a:r>
            <a:r>
              <a:rPr lang="zh-CN" altLang="en-US" dirty="0"/>
              <a:t>路由。其中从</a:t>
            </a:r>
            <a:r>
              <a:rPr lang="en-US" altLang="zh-CN" dirty="0"/>
              <a:t>R2</a:t>
            </a:r>
            <a:r>
              <a:rPr lang="zh-CN" altLang="en-US" dirty="0"/>
              <a:t>收到的</a:t>
            </a:r>
            <a:r>
              <a:rPr lang="en-US" altLang="zh-CN" dirty="0"/>
              <a:t>BGP</a:t>
            </a:r>
            <a:r>
              <a:rPr lang="zh-CN" altLang="en-US" dirty="0"/>
              <a:t>路由的原始下一跳为</a:t>
            </a:r>
            <a:r>
              <a:rPr lang="en-US" altLang="zh-CN" dirty="0"/>
              <a:t>2.2.2.2</a:t>
            </a:r>
            <a:r>
              <a:rPr lang="zh-CN" altLang="en-US" dirty="0"/>
              <a:t>。另外，</a:t>
            </a:r>
            <a:r>
              <a:rPr lang="en-US" altLang="zh-CN" dirty="0"/>
              <a:t>R1</a:t>
            </a:r>
            <a:r>
              <a:rPr lang="zh-CN" altLang="en-US" dirty="0"/>
              <a:t>上</a:t>
            </a:r>
            <a:r>
              <a:rPr lang="en-US" altLang="zh-CN" dirty="0"/>
              <a:t>Ethernet0/0/0</a:t>
            </a:r>
            <a:r>
              <a:rPr lang="zh-CN" altLang="en-US" dirty="0"/>
              <a:t>的接口地址为</a:t>
            </a:r>
            <a:r>
              <a:rPr lang="en-US" altLang="zh-CN" dirty="0"/>
              <a:t>2.2.2.100/24</a:t>
            </a:r>
            <a:r>
              <a:rPr lang="zh-CN" altLang="en-US" dirty="0"/>
              <a:t>。</a:t>
            </a:r>
          </a:p>
          <a:p>
            <a:pPr lvl="1"/>
            <a:r>
              <a:rPr lang="zh-CN" altLang="en-US" dirty="0"/>
              <a:t>当</a:t>
            </a:r>
            <a:r>
              <a:rPr lang="en-US" altLang="zh-CN" dirty="0"/>
              <a:t>R2</a:t>
            </a:r>
            <a:r>
              <a:rPr lang="zh-CN" altLang="en-US" dirty="0"/>
              <a:t>正常运行时，</a:t>
            </a:r>
            <a:r>
              <a:rPr lang="en-US" altLang="zh-CN" dirty="0"/>
              <a:t>R1</a:t>
            </a:r>
            <a:r>
              <a:rPr lang="zh-CN" altLang="en-US" dirty="0"/>
              <a:t>收到从</a:t>
            </a:r>
            <a:r>
              <a:rPr lang="en-US" altLang="zh-CN" dirty="0"/>
              <a:t>R2</a:t>
            </a:r>
            <a:r>
              <a:rPr lang="zh-CN" altLang="en-US" dirty="0"/>
              <a:t>发来的前缀为</a:t>
            </a:r>
            <a:r>
              <a:rPr lang="en-US" altLang="zh-CN" dirty="0"/>
              <a:t>10.0.0.0/24</a:t>
            </a:r>
            <a:r>
              <a:rPr lang="zh-CN" altLang="en-US" dirty="0"/>
              <a:t>的路由会迭代到</a:t>
            </a:r>
            <a:r>
              <a:rPr lang="en-US" altLang="zh-CN" dirty="0"/>
              <a:t>IGP</a:t>
            </a:r>
            <a:r>
              <a:rPr lang="zh-CN" altLang="en-US" dirty="0"/>
              <a:t>路由</a:t>
            </a:r>
            <a:r>
              <a:rPr lang="en-US" altLang="zh-CN" dirty="0"/>
              <a:t>2.2.2.2/32</a:t>
            </a:r>
            <a:r>
              <a:rPr lang="zh-CN" altLang="en-US" dirty="0"/>
              <a:t>。但是当</a:t>
            </a:r>
            <a:r>
              <a:rPr lang="en-US" altLang="zh-CN" dirty="0"/>
              <a:t>R2</a:t>
            </a:r>
            <a:r>
              <a:rPr lang="zh-CN" altLang="en-US" dirty="0"/>
              <a:t>的</a:t>
            </a:r>
            <a:r>
              <a:rPr lang="en-US" altLang="zh-CN" dirty="0"/>
              <a:t>IGP</a:t>
            </a:r>
            <a:r>
              <a:rPr lang="zh-CN" altLang="en-US" dirty="0"/>
              <a:t>发生故障时，</a:t>
            </a:r>
            <a:r>
              <a:rPr lang="en-US" altLang="zh-CN" dirty="0"/>
              <a:t>IGP</a:t>
            </a:r>
            <a:r>
              <a:rPr lang="zh-CN" altLang="en-US" dirty="0"/>
              <a:t>路由</a:t>
            </a:r>
            <a:r>
              <a:rPr lang="en-US" altLang="zh-CN" dirty="0"/>
              <a:t>2.2.2.2/32</a:t>
            </a:r>
            <a:r>
              <a:rPr lang="zh-CN" altLang="en-US" dirty="0"/>
              <a:t>被撤销，这样就导致下一跳重新迭代。在</a:t>
            </a:r>
            <a:r>
              <a:rPr lang="en-US" altLang="zh-CN" dirty="0"/>
              <a:t>R1</a:t>
            </a:r>
            <a:r>
              <a:rPr lang="zh-CN" altLang="en-US" dirty="0"/>
              <a:t>上会用原始下一跳</a:t>
            </a:r>
            <a:r>
              <a:rPr lang="en-US" altLang="zh-CN" dirty="0"/>
              <a:t>2.2.2.2</a:t>
            </a:r>
            <a:r>
              <a:rPr lang="zh-CN" altLang="en-US" dirty="0"/>
              <a:t>在</a:t>
            </a:r>
            <a:r>
              <a:rPr lang="en-US" altLang="zh-CN" dirty="0"/>
              <a:t>IP</a:t>
            </a:r>
            <a:r>
              <a:rPr lang="zh-CN" altLang="en-US" dirty="0"/>
              <a:t>路由表中进行最长匹配迭代，结果会迭代到</a:t>
            </a:r>
            <a:r>
              <a:rPr lang="en-US" altLang="zh-CN" dirty="0"/>
              <a:t>2.2.2.0/24</a:t>
            </a:r>
            <a:r>
              <a:rPr lang="zh-CN" altLang="en-US" dirty="0"/>
              <a:t>的路由上。但此时用户期望的是，当到</a:t>
            </a:r>
            <a:r>
              <a:rPr lang="en-US" altLang="zh-CN" dirty="0"/>
              <a:t>2.2.2.2</a:t>
            </a:r>
            <a:r>
              <a:rPr lang="zh-CN" altLang="en-US" dirty="0"/>
              <a:t>的路由不可达时，可以重新选路优选到</a:t>
            </a:r>
            <a:r>
              <a:rPr lang="en-US" altLang="zh-CN" dirty="0"/>
              <a:t>3.3.3.3</a:t>
            </a:r>
            <a:r>
              <a:rPr lang="zh-CN" altLang="en-US" dirty="0"/>
              <a:t>的路由。实际上该故障主要是由于</a:t>
            </a:r>
            <a:r>
              <a:rPr lang="en-US" altLang="zh-CN" dirty="0"/>
              <a:t>BGP</a:t>
            </a:r>
            <a:r>
              <a:rPr lang="zh-CN" altLang="en-US" dirty="0"/>
              <a:t>收敛引起的，从而产生了路由的瞬时黑洞。</a:t>
            </a:r>
          </a:p>
          <a:p>
            <a:pPr lvl="1"/>
            <a:r>
              <a:rPr lang="zh-CN" altLang="en-US" dirty="0"/>
              <a:t>配置下一跳迭代策略，可以通过到</a:t>
            </a:r>
            <a:r>
              <a:rPr lang="en-US" altLang="zh-CN" dirty="0"/>
              <a:t>BGP</a:t>
            </a:r>
            <a:r>
              <a:rPr lang="zh-CN" altLang="en-US" dirty="0"/>
              <a:t>路由原始下一跳所依赖路由的掩码长度来过滤迭代路由。可以通过配置下一跳迭代策略，使到原始下一跳</a:t>
            </a:r>
            <a:r>
              <a:rPr lang="en-US" altLang="zh-CN" dirty="0"/>
              <a:t>2.2.2.2</a:t>
            </a:r>
            <a:r>
              <a:rPr lang="zh-CN" altLang="en-US" dirty="0"/>
              <a:t>只能依赖于</a:t>
            </a:r>
            <a:r>
              <a:rPr lang="en-US" altLang="zh-CN" dirty="0"/>
              <a:t>2.2.2.2/32</a:t>
            </a:r>
            <a:r>
              <a:rPr lang="zh-CN" altLang="en-US" dirty="0"/>
              <a:t>的</a:t>
            </a:r>
            <a:r>
              <a:rPr lang="en-US" altLang="zh-CN" dirty="0"/>
              <a:t>IGP</a:t>
            </a:r>
            <a:r>
              <a:rPr lang="zh-CN" altLang="en-US" dirty="0"/>
              <a:t>路由。</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6503382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471593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dirty="0"/>
              <a:t>常见的企业网络拓扑类型</a:t>
            </a:r>
            <a:endParaRPr lang="en-US" altLang="zh-CN" dirty="0"/>
          </a:p>
          <a:p>
            <a:pPr lvl="1"/>
            <a:r>
              <a:rPr lang="zh-CN" altLang="en-US" dirty="0"/>
              <a:t>单归属自治系统（一个出口设备且连接到一个</a:t>
            </a:r>
            <a:r>
              <a:rPr lang="en-US" altLang="zh-CN" dirty="0"/>
              <a:t>ISP</a:t>
            </a:r>
            <a:r>
              <a:rPr lang="zh-CN" altLang="en-US" dirty="0"/>
              <a:t>）</a:t>
            </a:r>
            <a:endParaRPr lang="en-US" altLang="zh-CN" dirty="0"/>
          </a:p>
          <a:p>
            <a:pPr lvl="1"/>
            <a:r>
              <a:rPr lang="zh-CN" altLang="en-US" dirty="0"/>
              <a:t>多归属到单自治系统（多个出口设备仅连接到一个</a:t>
            </a:r>
            <a:r>
              <a:rPr lang="en-US" altLang="zh-CN" dirty="0"/>
              <a:t>ISP</a:t>
            </a:r>
            <a:r>
              <a:rPr lang="zh-CN" altLang="en-US" dirty="0"/>
              <a:t>）</a:t>
            </a:r>
            <a:endParaRPr lang="en-US" altLang="zh-CN" dirty="0"/>
          </a:p>
          <a:p>
            <a:pPr lvl="1"/>
            <a:r>
              <a:rPr lang="zh-CN" altLang="en-US" dirty="0"/>
              <a:t>多归属到多自治系统（多个出口设备且连接到多个</a:t>
            </a:r>
            <a:r>
              <a:rPr lang="en-US" altLang="zh-CN" dirty="0"/>
              <a:t>ISP</a:t>
            </a:r>
            <a:r>
              <a:rPr lang="zh-CN" altLang="en-US" dirty="0"/>
              <a:t>）</a:t>
            </a:r>
            <a:endParaRPr lang="en-US" altLang="zh-CN" dirty="0"/>
          </a:p>
          <a:p>
            <a:pPr lvl="0"/>
            <a:r>
              <a:rPr lang="zh-CN" altLang="en-US" dirty="0"/>
              <a:t>单归属自治系统：仅有一个出口设备且只连接到一个</a:t>
            </a:r>
            <a:r>
              <a:rPr lang="en-US" altLang="zh-CN" dirty="0"/>
              <a:t>ISP</a:t>
            </a:r>
            <a:r>
              <a:rPr lang="zh-CN" altLang="en-US" dirty="0"/>
              <a:t>。</a:t>
            </a:r>
            <a:endParaRPr lang="en-US" altLang="zh-CN" dirty="0"/>
          </a:p>
          <a:p>
            <a:pPr lvl="1"/>
            <a:r>
              <a:rPr lang="zh-CN" altLang="en-US" dirty="0"/>
              <a:t>这种情况下，就可以不需要配置</a:t>
            </a:r>
            <a:r>
              <a:rPr lang="en-US" altLang="zh-CN" dirty="0"/>
              <a:t>BGP</a:t>
            </a:r>
            <a:r>
              <a:rPr lang="zh-CN" altLang="en-US" dirty="0"/>
              <a:t>协议。可在用户边界设备上添加一条默认路由，并宣告到用户自治系统内部。</a:t>
            </a:r>
            <a:endParaRPr lang="en-US" altLang="zh-CN" dirty="0"/>
          </a:p>
          <a:p>
            <a:pPr lvl="0"/>
            <a:r>
              <a:rPr lang="zh-CN" altLang="en-US" dirty="0"/>
              <a:t>多归属到单自治系统：增加了对链路和网络设备的冗余性，一般这种情况下用户网络用的会是私有</a:t>
            </a:r>
            <a:r>
              <a:rPr lang="en-US" altLang="zh-CN" dirty="0"/>
              <a:t>AS</a:t>
            </a:r>
            <a:r>
              <a:rPr lang="zh-CN" altLang="en-US" dirty="0"/>
              <a:t>号。</a:t>
            </a:r>
            <a:endParaRPr lang="en-US" altLang="zh-CN" dirty="0"/>
          </a:p>
          <a:p>
            <a:pPr lvl="1"/>
            <a:r>
              <a:rPr lang="zh-CN" altLang="en-US" dirty="0"/>
              <a:t>若两条链路采用主备的方式，那么也不需要采用</a:t>
            </a:r>
            <a:r>
              <a:rPr lang="en-US" altLang="zh-CN" dirty="0"/>
              <a:t>BGP</a:t>
            </a:r>
            <a:r>
              <a:rPr lang="zh-CN" altLang="en-US" dirty="0"/>
              <a:t>。两台出口设备分别向本自治系统内的设备宣告</a:t>
            </a:r>
            <a:r>
              <a:rPr lang="en-US" altLang="zh-CN" dirty="0"/>
              <a:t>metric</a:t>
            </a:r>
            <a:r>
              <a:rPr lang="zh-CN" altLang="en-US" dirty="0"/>
              <a:t>值不同的默认路由即可。（若采用</a:t>
            </a:r>
            <a:r>
              <a:rPr lang="en-US" altLang="zh-CN" dirty="0"/>
              <a:t>OSPF</a:t>
            </a:r>
            <a:r>
              <a:rPr lang="zh-CN" altLang="en-US" dirty="0"/>
              <a:t>为</a:t>
            </a:r>
            <a:r>
              <a:rPr lang="en-US" altLang="zh-CN" dirty="0"/>
              <a:t>IGP</a:t>
            </a:r>
            <a:r>
              <a:rPr lang="zh-CN" altLang="en-US" dirty="0"/>
              <a:t>，外部路由的</a:t>
            </a:r>
            <a:r>
              <a:rPr lang="en-US" altLang="zh-CN" dirty="0"/>
              <a:t>cost</a:t>
            </a:r>
            <a:r>
              <a:rPr lang="zh-CN" altLang="en-US" dirty="0"/>
              <a:t>应该采用</a:t>
            </a:r>
            <a:r>
              <a:rPr lang="en-US" altLang="zh-CN" dirty="0"/>
              <a:t>E2</a:t>
            </a:r>
            <a:r>
              <a:rPr lang="zh-CN" altLang="en-US" dirty="0"/>
              <a:t>方式，仅考虑外部开销（</a:t>
            </a:r>
            <a:r>
              <a:rPr lang="en-US" altLang="zh-CN" dirty="0"/>
              <a:t>cost</a:t>
            </a:r>
            <a:r>
              <a:rPr lang="zh-CN" altLang="en-US" dirty="0"/>
              <a:t>））</a:t>
            </a:r>
            <a:endParaRPr lang="en-US" altLang="zh-CN" dirty="0"/>
          </a:p>
          <a:p>
            <a:pPr lvl="1"/>
            <a:r>
              <a:rPr lang="zh-CN" altLang="en-US" dirty="0"/>
              <a:t>若两台路由器采用负载分担方式：</a:t>
            </a:r>
            <a:endParaRPr lang="en-US" altLang="zh-CN" dirty="0"/>
          </a:p>
          <a:p>
            <a:pPr lvl="2"/>
            <a:r>
              <a:rPr lang="zh-CN" altLang="en-US" dirty="0"/>
              <a:t>方式一：两台路由器分别向自治系统内（</a:t>
            </a:r>
            <a:r>
              <a:rPr lang="en-US" altLang="zh-CN" dirty="0"/>
              <a:t>IGP</a:t>
            </a:r>
            <a:r>
              <a:rPr lang="zh-CN" altLang="en-US" dirty="0"/>
              <a:t>采用</a:t>
            </a:r>
            <a:r>
              <a:rPr lang="en-US" altLang="zh-CN" dirty="0"/>
              <a:t>OSPF</a:t>
            </a:r>
            <a:r>
              <a:rPr lang="zh-CN" altLang="en-US" dirty="0"/>
              <a:t>）宣告</a:t>
            </a:r>
            <a:r>
              <a:rPr lang="en-US" altLang="zh-CN" dirty="0"/>
              <a:t>cost type</a:t>
            </a:r>
            <a:r>
              <a:rPr lang="zh-CN" altLang="en-US" dirty="0"/>
              <a:t>为</a:t>
            </a:r>
            <a:r>
              <a:rPr lang="en-US" altLang="zh-CN" dirty="0"/>
              <a:t>E1</a:t>
            </a:r>
            <a:r>
              <a:rPr lang="zh-CN" altLang="en-US" dirty="0"/>
              <a:t>的默认路由，使得自治系统其他路由器选择距离自己最近的出口路由器到达外部网络。这种情况也可以不使用</a:t>
            </a:r>
            <a:r>
              <a:rPr lang="en-US" altLang="zh-CN" dirty="0"/>
              <a:t>BGP</a:t>
            </a:r>
            <a:r>
              <a:rPr lang="zh-CN" altLang="en-US" dirty="0"/>
              <a:t>。但是当两个出口路由器的物理间隔十分大，并且对时延有很高要求时，就可以考虑采取</a:t>
            </a:r>
            <a:r>
              <a:rPr lang="en-US" altLang="zh-CN" dirty="0"/>
              <a:t>BGP</a:t>
            </a:r>
            <a:r>
              <a:rPr lang="zh-CN" altLang="en-US" dirty="0"/>
              <a:t>来获取更精细的路由条目。</a:t>
            </a:r>
            <a:endParaRPr lang="en-US" altLang="zh-CN" dirty="0"/>
          </a:p>
          <a:p>
            <a:pPr lvl="2"/>
            <a:r>
              <a:rPr lang="zh-CN" altLang="en-US" dirty="0"/>
              <a:t>方式二：与</a:t>
            </a:r>
            <a:r>
              <a:rPr lang="en-US" altLang="zh-CN" dirty="0"/>
              <a:t>ISP</a:t>
            </a:r>
            <a:r>
              <a:rPr lang="zh-CN" altLang="en-US" dirty="0"/>
              <a:t>设备之间建立</a:t>
            </a:r>
            <a:r>
              <a:rPr lang="en-US" altLang="zh-CN" dirty="0"/>
              <a:t>BGP</a:t>
            </a:r>
            <a:r>
              <a:rPr lang="zh-CN" altLang="en-US" dirty="0"/>
              <a:t>连接，从</a:t>
            </a:r>
            <a:r>
              <a:rPr lang="en-US" altLang="zh-CN" dirty="0"/>
              <a:t>BGP</a:t>
            </a:r>
            <a:r>
              <a:rPr lang="zh-CN" altLang="en-US" dirty="0"/>
              <a:t>接收更为精细的路由条目，配合上路由策略工具的使用，来达到针对不同目的地址使用不同出口路由的目的。 </a:t>
            </a:r>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4601432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376250" y="760822"/>
            <a:ext cx="6346800" cy="5109368"/>
          </a:xfrm>
        </p:spPr>
        <p:txBody>
          <a:bodyPr/>
          <a:lstStyle/>
          <a:p>
            <a:pPr lvl="0"/>
            <a:r>
              <a:rPr lang="zh-CN" altLang="en-US" dirty="0"/>
              <a:t>多归属到多自治系统：不仅增加了对链路和网络设备的冗余性，同时使用了做到了</a:t>
            </a:r>
            <a:r>
              <a:rPr lang="en-US" altLang="zh-CN" dirty="0"/>
              <a:t>ISP</a:t>
            </a:r>
            <a:r>
              <a:rPr lang="zh-CN" altLang="en-US" dirty="0"/>
              <a:t>的冗余备份。</a:t>
            </a:r>
            <a:endParaRPr lang="en-US" altLang="zh-CN" dirty="0"/>
          </a:p>
          <a:p>
            <a:pPr lvl="1"/>
            <a:r>
              <a:rPr lang="zh-CN" altLang="en-US" dirty="0"/>
              <a:t>对于这种自治系统，需要充分考虑到地址空间是否独立于运营商，是否拥有公有</a:t>
            </a:r>
            <a:r>
              <a:rPr lang="en-US" altLang="zh-CN" dirty="0"/>
              <a:t>AS</a:t>
            </a:r>
            <a:r>
              <a:rPr lang="zh-CN" altLang="en-US" dirty="0"/>
              <a:t>号等问题。</a:t>
            </a:r>
            <a:endParaRPr lang="en-US" altLang="zh-CN" dirty="0"/>
          </a:p>
          <a:p>
            <a:pPr lvl="1"/>
            <a:r>
              <a:rPr lang="zh-CN" altLang="en-US" dirty="0"/>
              <a:t>理想情况下，当用户网络拥有独立于</a:t>
            </a:r>
            <a:r>
              <a:rPr lang="en-US" altLang="zh-CN" dirty="0"/>
              <a:t>ISP</a:t>
            </a:r>
            <a:r>
              <a:rPr lang="zh-CN" altLang="en-US" dirty="0"/>
              <a:t>的地址空间和公有</a:t>
            </a:r>
            <a:r>
              <a:rPr lang="en-US" altLang="zh-CN" dirty="0"/>
              <a:t>AS</a:t>
            </a:r>
            <a:r>
              <a:rPr lang="zh-CN" altLang="en-US" dirty="0"/>
              <a:t>号时，有三种部署方式</a:t>
            </a:r>
            <a:endParaRPr lang="en-US" altLang="zh-CN" dirty="0"/>
          </a:p>
          <a:p>
            <a:pPr lvl="2"/>
            <a:r>
              <a:rPr lang="zh-CN" altLang="en-US" dirty="0"/>
              <a:t>方式一：采取主备方式，出口路由器向内部宣告开销不一样的默认路由。</a:t>
            </a:r>
            <a:endParaRPr lang="en-US" altLang="zh-CN" dirty="0"/>
          </a:p>
          <a:p>
            <a:pPr lvl="2"/>
            <a:r>
              <a:rPr lang="zh-CN" altLang="en-US" dirty="0"/>
              <a:t>方式二：负载分担方式，出口路由器向内部宣告默认路由，仅使用</a:t>
            </a:r>
            <a:r>
              <a:rPr lang="en-US" altLang="zh-CN" dirty="0"/>
              <a:t>IGP</a:t>
            </a:r>
            <a:r>
              <a:rPr lang="zh-CN" altLang="en-US" dirty="0"/>
              <a:t>的开销计算机制，由</a:t>
            </a:r>
            <a:r>
              <a:rPr lang="en-US" altLang="zh-CN" dirty="0"/>
              <a:t>IGP</a:t>
            </a:r>
            <a:r>
              <a:rPr lang="zh-CN" altLang="en-US" dirty="0"/>
              <a:t>自行决定使用哪一台出口路由器。</a:t>
            </a:r>
            <a:endParaRPr lang="en-US" altLang="zh-CN" dirty="0"/>
          </a:p>
          <a:p>
            <a:pPr lvl="2"/>
            <a:r>
              <a:rPr lang="zh-CN" altLang="en-US" dirty="0"/>
              <a:t>方式三：部署</a:t>
            </a:r>
            <a:r>
              <a:rPr lang="en-US" altLang="zh-CN" dirty="0"/>
              <a:t>BGP</a:t>
            </a:r>
            <a:r>
              <a:rPr lang="zh-CN" altLang="en-US" dirty="0"/>
              <a:t>。考虑与</a:t>
            </a:r>
            <a:r>
              <a:rPr lang="en-US" altLang="zh-CN" dirty="0"/>
              <a:t>ISP</a:t>
            </a:r>
            <a:r>
              <a:rPr lang="zh-CN" altLang="en-US" dirty="0"/>
              <a:t>签署的合约，企业本身的业务流量特点等因素，使用各种路由策略工具，如有必要也可以使用默认路由宣告等方式。充分控制企业进和出方向的流量。</a:t>
            </a:r>
            <a:endParaRPr lang="en-US" altLang="zh-CN" dirty="0"/>
          </a:p>
          <a:p>
            <a:pPr lvl="1"/>
            <a:r>
              <a:rPr lang="zh-CN" altLang="en-US" dirty="0"/>
              <a:t>一般情况下，多归属到多自治系统的网络会考虑部署</a:t>
            </a:r>
            <a:r>
              <a:rPr lang="en-US" altLang="zh-CN" dirty="0"/>
              <a:t>BGP</a:t>
            </a:r>
            <a:r>
              <a:rPr lang="zh-CN" altLang="en-US" dirty="0"/>
              <a:t>协议，因为前两种方法不利于路由的控制。但是不是绝对的，需要仔细权衡所得到的好处与增加路由复杂度所带来的代价。</a:t>
            </a:r>
          </a:p>
          <a:p>
            <a:endParaRPr lang="zh-CN" altLang="en-US" dirty="0"/>
          </a:p>
        </p:txBody>
      </p:sp>
    </p:spTree>
    <p:extLst>
      <p:ext uri="{BB962C8B-B14F-4D97-AF65-F5344CB8AC3E}">
        <p14:creationId xmlns:p14="http://schemas.microsoft.com/office/powerpoint/2010/main" val="1221933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0283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en-US" altLang="zh-CN" dirty="0"/>
              <a:t>BGP</a:t>
            </a:r>
            <a:r>
              <a:rPr lang="zh-CN" altLang="en-US" dirty="0"/>
              <a:t>路由劫持</a:t>
            </a:r>
            <a:endParaRPr lang="en-US" altLang="zh-CN" dirty="0"/>
          </a:p>
          <a:p>
            <a:pPr lvl="1"/>
            <a:r>
              <a:rPr lang="zh-CN" altLang="en-US" dirty="0"/>
              <a:t>产生原因：</a:t>
            </a:r>
            <a:r>
              <a:rPr lang="en-US" altLang="zh-CN" dirty="0"/>
              <a:t>BGP</a:t>
            </a:r>
            <a:r>
              <a:rPr lang="zh-CN" altLang="en-US" dirty="0"/>
              <a:t>协议里虽然有一些简单的安全认证的部分，但是对于两个已经成功建立</a:t>
            </a:r>
            <a:r>
              <a:rPr lang="en-US" altLang="zh-CN" dirty="0"/>
              <a:t>BGP</a:t>
            </a:r>
            <a:r>
              <a:rPr lang="zh-CN" altLang="en-US" dirty="0"/>
              <a:t>连接的</a:t>
            </a:r>
            <a:r>
              <a:rPr lang="en-US" altLang="zh-CN" dirty="0"/>
              <a:t>AS</a:t>
            </a:r>
            <a:r>
              <a:rPr lang="zh-CN" altLang="en-US" dirty="0"/>
              <a:t>来说，基本会无条件的相信对方</a:t>
            </a:r>
            <a:r>
              <a:rPr lang="en-US" altLang="zh-CN" dirty="0"/>
              <a:t>AS</a:t>
            </a:r>
            <a:r>
              <a:rPr lang="zh-CN" altLang="en-US" dirty="0"/>
              <a:t>所传来的信息，包括对方声称所拥有的</a:t>
            </a:r>
            <a:r>
              <a:rPr lang="en-US" altLang="zh-CN" dirty="0"/>
              <a:t>IP</a:t>
            </a:r>
            <a:r>
              <a:rPr lang="zh-CN" altLang="en-US" dirty="0"/>
              <a:t>地址范围。</a:t>
            </a:r>
            <a:endParaRPr lang="en-US" altLang="zh-CN" dirty="0"/>
          </a:p>
          <a:p>
            <a:pPr lvl="1"/>
            <a:r>
              <a:rPr lang="zh-CN" altLang="en-US" dirty="0"/>
              <a:t>潜在危害：若无条件相信对方发送过来的</a:t>
            </a:r>
            <a:r>
              <a:rPr lang="en-US" altLang="zh-CN" dirty="0"/>
              <a:t>Update</a:t>
            </a:r>
            <a:r>
              <a:rPr lang="zh-CN" altLang="en-US" dirty="0"/>
              <a:t>消息，不排除恶意的</a:t>
            </a:r>
            <a:r>
              <a:rPr lang="en-US" altLang="zh-CN" dirty="0"/>
              <a:t>AS</a:t>
            </a:r>
            <a:r>
              <a:rPr lang="zh-CN" altLang="en-US" dirty="0"/>
              <a:t>宣告不存在的</a:t>
            </a:r>
            <a:r>
              <a:rPr lang="en-US" altLang="zh-CN" dirty="0"/>
              <a:t>IP</a:t>
            </a:r>
            <a:r>
              <a:rPr lang="zh-CN" altLang="en-US" dirty="0"/>
              <a:t>网段，通过修改</a:t>
            </a:r>
            <a:r>
              <a:rPr lang="en-US" altLang="zh-CN" dirty="0" err="1"/>
              <a:t>AS</a:t>
            </a:r>
            <a:r>
              <a:rPr lang="en-US" altLang="zh-CN" baseline="0" dirty="0" err="1"/>
              <a:t>_Path</a:t>
            </a:r>
            <a:r>
              <a:rPr lang="zh-CN" altLang="en-US" baseline="0" dirty="0"/>
              <a:t>等</a:t>
            </a:r>
            <a:r>
              <a:rPr lang="en-US" altLang="zh-CN" baseline="0" dirty="0"/>
              <a:t>BGP</a:t>
            </a:r>
            <a:r>
              <a:rPr lang="zh-CN" altLang="en-US" baseline="0" dirty="0"/>
              <a:t>属性，让其他</a:t>
            </a:r>
            <a:r>
              <a:rPr lang="en-US" altLang="zh-CN" baseline="0" dirty="0"/>
              <a:t>AS</a:t>
            </a:r>
            <a:r>
              <a:rPr lang="zh-CN" altLang="en-US" baseline="0" dirty="0"/>
              <a:t>认为这条路径才是到达这个目的网段的最短路径，那么该恶意的</a:t>
            </a:r>
            <a:r>
              <a:rPr lang="en-US" altLang="zh-CN" baseline="0" dirty="0"/>
              <a:t>AS</a:t>
            </a:r>
            <a:r>
              <a:rPr lang="zh-CN" altLang="en-US" baseline="0" dirty="0"/>
              <a:t>就能截获到数据流量。</a:t>
            </a:r>
            <a:endParaRPr lang="en-US" altLang="zh-CN" baseline="0" dirty="0"/>
          </a:p>
          <a:p>
            <a:pPr lvl="1"/>
            <a:endParaRPr lang="en-US" altLang="zh-CN" baseline="0" dirty="0"/>
          </a:p>
          <a:p>
            <a:pPr lvl="0"/>
            <a:r>
              <a:rPr lang="zh-CN" altLang="en-US" baseline="0" dirty="0"/>
              <a:t>不对称路由</a:t>
            </a:r>
            <a:endParaRPr lang="en-US" altLang="zh-CN" baseline="0" dirty="0"/>
          </a:p>
          <a:p>
            <a:pPr lvl="1"/>
            <a:r>
              <a:rPr lang="zh-CN" altLang="en-US" baseline="0" dirty="0"/>
              <a:t>产生原因：不恰当的属性使用或者是路由聚合不合理导致路由精准性不足，导致流量的出方向和入方向不同。</a:t>
            </a:r>
            <a:endParaRPr lang="en-US" altLang="zh-CN" baseline="0" dirty="0"/>
          </a:p>
          <a:p>
            <a:pPr lvl="1"/>
            <a:r>
              <a:rPr lang="zh-CN" altLang="en-US" baseline="0" dirty="0"/>
              <a:t>潜在危害：首先，不对称流量会使互联网络的流量模型变得难以预测，使得网络基准、容量规划、故障检测及排除变得困难；其次，不对称流量会使链路使用率出现不均衡，某些链路的带宽出现饱和，而其他链路的带宽却得不到有效利用；再次，不对称流量会使出流量和入流量的时延出现很大的差异，这种时延变化（即抖动）会对某些时延敏感型应用（如语音和直播视频）造成损害。</a:t>
            </a:r>
            <a:endParaRPr lang="en-US" altLang="zh-CN" baseline="0" dirty="0"/>
          </a:p>
          <a:p>
            <a:endParaRPr lang="zh-CN" altLang="en-US" dirty="0"/>
          </a:p>
        </p:txBody>
      </p:sp>
    </p:spTree>
    <p:extLst>
      <p:ext uri="{BB962C8B-B14F-4D97-AF65-F5344CB8AC3E}">
        <p14:creationId xmlns:p14="http://schemas.microsoft.com/office/powerpoint/2010/main" val="31208488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160913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68201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827969F-E9A5-448E-8761-4D7148A27196}"/>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BB481A39-DCB5-4A6F-AAE6-A4A5911ACAB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131455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381633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dirty="0"/>
              <a:t>非</a:t>
            </a:r>
            <a:r>
              <a:rPr lang="en-US" altLang="zh-CN" dirty="0"/>
              <a:t>BGP</a:t>
            </a:r>
            <a:r>
              <a:rPr lang="zh-CN" altLang="en-US" dirty="0"/>
              <a:t>路由和</a:t>
            </a:r>
            <a:r>
              <a:rPr lang="en-US" altLang="zh-CN" dirty="0"/>
              <a:t>BGP</a:t>
            </a:r>
            <a:r>
              <a:rPr lang="zh-CN" altLang="en-US" dirty="0"/>
              <a:t>路由之间的交互</a:t>
            </a:r>
          </a:p>
          <a:p>
            <a:pPr lvl="1"/>
            <a:r>
              <a:rPr lang="zh-CN" altLang="en-US" dirty="0"/>
              <a:t>一般情况下，</a:t>
            </a:r>
            <a:r>
              <a:rPr lang="en-US" altLang="zh-CN" dirty="0"/>
              <a:t>IGP</a:t>
            </a:r>
            <a:r>
              <a:rPr lang="zh-CN" altLang="en-US" dirty="0"/>
              <a:t>与</a:t>
            </a:r>
            <a:r>
              <a:rPr lang="en-US" altLang="zh-CN" dirty="0"/>
              <a:t>BGP</a:t>
            </a:r>
            <a:r>
              <a:rPr lang="zh-CN" altLang="en-US" dirty="0"/>
              <a:t>会有路由的引入。应采用合理的过滤策略，使合适的路由在</a:t>
            </a:r>
            <a:r>
              <a:rPr lang="en-US" altLang="zh-CN" dirty="0"/>
              <a:t>IGP</a:t>
            </a:r>
            <a:r>
              <a:rPr lang="zh-CN" altLang="en-US" dirty="0"/>
              <a:t>与</a:t>
            </a:r>
            <a:r>
              <a:rPr lang="en-US" altLang="zh-CN" dirty="0"/>
              <a:t>BGP</a:t>
            </a:r>
            <a:r>
              <a:rPr lang="zh-CN" altLang="en-US"/>
              <a:t>之间互相引入。</a:t>
            </a:r>
            <a:endParaRPr lang="zh-CN" altLang="en-US" dirty="0"/>
          </a:p>
          <a:p>
            <a:r>
              <a:rPr lang="zh-CN" altLang="en-US" dirty="0"/>
              <a:t>默认路由的控制</a:t>
            </a:r>
          </a:p>
          <a:p>
            <a:pPr lvl="1"/>
            <a:r>
              <a:rPr lang="zh-CN" altLang="en-US" dirty="0"/>
              <a:t>对于默认路由的发放，可以通过策略使默认路由根据某些具体条件来下发默认路由。</a:t>
            </a:r>
          </a:p>
          <a:p>
            <a:r>
              <a:rPr lang="zh-CN" altLang="en-US" dirty="0"/>
              <a:t>策略路由</a:t>
            </a:r>
          </a:p>
          <a:p>
            <a:pPr lvl="1"/>
            <a:r>
              <a:rPr lang="zh-CN" altLang="en-US" dirty="0"/>
              <a:t>通过策略路由来优化流量路径。</a:t>
            </a:r>
          </a:p>
          <a:p>
            <a:endParaRPr lang="zh-CN" altLang="en-US" dirty="0"/>
          </a:p>
        </p:txBody>
      </p:sp>
    </p:spTree>
    <p:extLst>
      <p:ext uri="{BB962C8B-B14F-4D97-AF65-F5344CB8AC3E}">
        <p14:creationId xmlns:p14="http://schemas.microsoft.com/office/powerpoint/2010/main" val="1930505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597942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528362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830349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a:t>案例描述</a:t>
            </a:r>
          </a:p>
          <a:p>
            <a:pPr lvl="1"/>
            <a:r>
              <a:rPr lang="zh-CN" altLang="en-US"/>
              <a:t>本案例中设备互联地址规则如下：</a:t>
            </a:r>
          </a:p>
          <a:p>
            <a:pPr lvl="2"/>
            <a:r>
              <a:rPr lang="zh-CN" altLang="en-US"/>
              <a:t>如</a:t>
            </a:r>
            <a:r>
              <a:rPr lang="en-US" altLang="zh-CN"/>
              <a:t>RX</a:t>
            </a:r>
            <a:r>
              <a:rPr lang="zh-CN" altLang="en-US"/>
              <a:t>与</a:t>
            </a:r>
            <a:r>
              <a:rPr lang="en-US" altLang="zh-CN"/>
              <a:t>RY</a:t>
            </a:r>
            <a:r>
              <a:rPr lang="zh-CN" altLang="en-US"/>
              <a:t>互联，则互联地址为</a:t>
            </a:r>
            <a:r>
              <a:rPr lang="en-US" altLang="zh-CN"/>
              <a:t>XY.1.1.X</a:t>
            </a:r>
            <a:r>
              <a:rPr lang="zh-CN" altLang="en-US"/>
              <a:t>与</a:t>
            </a:r>
            <a:r>
              <a:rPr lang="en-US" altLang="zh-CN"/>
              <a:t>XY.1.1.Y</a:t>
            </a:r>
            <a:r>
              <a:rPr lang="zh-CN" altLang="en-US"/>
              <a:t>，掩码长度为</a:t>
            </a:r>
            <a:r>
              <a:rPr lang="en-US" altLang="zh-CN"/>
              <a:t>24</a:t>
            </a:r>
            <a:r>
              <a:rPr lang="zh-CN" altLang="en-US"/>
              <a:t>位。</a:t>
            </a:r>
          </a:p>
          <a:p>
            <a:pPr lvl="1"/>
            <a:r>
              <a:rPr lang="en-US" altLang="zh-CN"/>
              <a:t>OSPF</a:t>
            </a:r>
            <a:r>
              <a:rPr lang="zh-CN" altLang="en-US"/>
              <a:t>和</a:t>
            </a:r>
            <a:r>
              <a:rPr lang="en-US" altLang="zh-CN"/>
              <a:t>OSPFv3</a:t>
            </a:r>
            <a:r>
              <a:rPr lang="zh-CN" altLang="en-US"/>
              <a:t>已经运行正常，且设备互联地址和环回口地址已经宣告进了</a:t>
            </a:r>
            <a:r>
              <a:rPr lang="en-US" altLang="zh-CN"/>
              <a:t>OSPF</a:t>
            </a:r>
            <a:r>
              <a:rPr lang="zh-CN" altLang="en-US"/>
              <a:t>或</a:t>
            </a:r>
            <a:r>
              <a:rPr lang="en-US" altLang="zh-CN"/>
              <a:t>OSPFv3</a:t>
            </a:r>
            <a:r>
              <a:rPr lang="zh-CN" altLang="en-US"/>
              <a:t>。</a:t>
            </a:r>
          </a:p>
          <a:p>
            <a:r>
              <a:rPr lang="zh-CN" altLang="en-US"/>
              <a:t>案例分析</a:t>
            </a:r>
          </a:p>
          <a:p>
            <a:pPr lvl="1"/>
            <a:r>
              <a:rPr lang="en-US" altLang="zh-CN"/>
              <a:t>EBGP</a:t>
            </a:r>
            <a:r>
              <a:rPr lang="zh-CN" altLang="en-US"/>
              <a:t>邻居之间使用环回口建立邻居关系。</a:t>
            </a:r>
          </a:p>
          <a:p>
            <a:endParaRPr lang="zh-CN" altLang="en-US"/>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9411925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zh-CN" dirty="0"/>
              <a:t>命令含义</a:t>
            </a:r>
          </a:p>
          <a:p>
            <a:pPr lvl="1"/>
            <a:r>
              <a:rPr lang="en-US" altLang="zh-CN" dirty="0"/>
              <a:t>peer as-number</a:t>
            </a:r>
            <a:r>
              <a:rPr lang="zh-CN" altLang="zh-CN" dirty="0"/>
              <a:t>命令用来配置指定对等体（组）的对端</a:t>
            </a:r>
            <a:r>
              <a:rPr lang="en-US" altLang="zh-CN" dirty="0"/>
              <a:t>AS</a:t>
            </a:r>
            <a:r>
              <a:rPr lang="zh-CN" altLang="zh-CN" dirty="0"/>
              <a:t>号。</a:t>
            </a:r>
          </a:p>
          <a:p>
            <a:pPr lvl="1"/>
            <a:r>
              <a:rPr lang="en-US" altLang="zh-CN" dirty="0"/>
              <a:t>peer connect-interface</a:t>
            </a:r>
            <a:r>
              <a:rPr lang="zh-CN" altLang="zh-CN" dirty="0"/>
              <a:t>命令用来指定发送</a:t>
            </a:r>
            <a:r>
              <a:rPr lang="en-US" altLang="zh-CN" dirty="0"/>
              <a:t>BGP</a:t>
            </a:r>
            <a:r>
              <a:rPr lang="zh-CN" altLang="zh-CN" dirty="0"/>
              <a:t>报文的源接口，并可指定发起连接时使用的源地址。</a:t>
            </a:r>
          </a:p>
          <a:p>
            <a:pPr lvl="1"/>
            <a:r>
              <a:rPr lang="en-US" altLang="zh-CN" dirty="0"/>
              <a:t>peer next-hop-local</a:t>
            </a:r>
            <a:r>
              <a:rPr lang="zh-CN" altLang="zh-CN" dirty="0"/>
              <a:t>命令用来设置向</a:t>
            </a:r>
            <a:r>
              <a:rPr lang="en-US" altLang="zh-CN" dirty="0"/>
              <a:t>IBGP</a:t>
            </a:r>
            <a:r>
              <a:rPr lang="zh-CN" altLang="zh-CN" dirty="0"/>
              <a:t>对等体（组）通告路由时，把下一跳属性设为自身的</a:t>
            </a:r>
            <a:r>
              <a:rPr lang="en-US" altLang="zh-CN" dirty="0"/>
              <a:t>IP</a:t>
            </a:r>
            <a:r>
              <a:rPr lang="zh-CN" altLang="zh-CN" dirty="0"/>
              <a:t>地址。</a:t>
            </a:r>
          </a:p>
          <a:p>
            <a:pPr lvl="1"/>
            <a:r>
              <a:rPr lang="en-US" altLang="zh-CN" dirty="0"/>
              <a:t>group</a:t>
            </a:r>
            <a:r>
              <a:rPr lang="zh-CN" altLang="zh-CN" dirty="0"/>
              <a:t>命令可以用来创建对等体组。</a:t>
            </a:r>
          </a:p>
          <a:p>
            <a:r>
              <a:rPr lang="zh-CN" altLang="zh-CN" dirty="0"/>
              <a:t>具体用法</a:t>
            </a:r>
          </a:p>
          <a:p>
            <a:pPr lvl="1"/>
            <a:r>
              <a:rPr lang="zh-CN" altLang="zh-CN" dirty="0"/>
              <a:t>上述命令均为</a:t>
            </a:r>
            <a:r>
              <a:rPr lang="en-US" altLang="zh-CN" dirty="0"/>
              <a:t>BGP</a:t>
            </a:r>
            <a:r>
              <a:rPr lang="zh-CN" altLang="zh-CN" dirty="0"/>
              <a:t>进程视图下的命令</a:t>
            </a:r>
          </a:p>
          <a:p>
            <a:r>
              <a:rPr lang="zh-CN" altLang="zh-CN" dirty="0"/>
              <a:t>参数意义</a:t>
            </a:r>
          </a:p>
          <a:p>
            <a:pPr lvl="1"/>
            <a:r>
              <a:rPr lang="en-US" altLang="zh-CN" dirty="0"/>
              <a:t>peer ipv4-address  as-number </a:t>
            </a:r>
            <a:r>
              <a:rPr lang="en-US" altLang="zh-CN" dirty="0" err="1"/>
              <a:t>as-number</a:t>
            </a:r>
            <a:endParaRPr lang="zh-CN" altLang="zh-CN" dirty="0"/>
          </a:p>
          <a:p>
            <a:pPr lvl="2"/>
            <a:r>
              <a:rPr lang="en-US" altLang="zh-CN" dirty="0" err="1"/>
              <a:t>ip</a:t>
            </a:r>
            <a:r>
              <a:rPr lang="en-US" altLang="zh-CN" dirty="0"/>
              <a:t>-address</a:t>
            </a:r>
            <a:r>
              <a:rPr lang="zh-CN" altLang="zh-CN" dirty="0"/>
              <a:t>：对等体的</a:t>
            </a:r>
            <a:r>
              <a:rPr lang="en-US" altLang="zh-CN" dirty="0"/>
              <a:t>IPv4</a:t>
            </a:r>
            <a:r>
              <a:rPr lang="zh-CN" altLang="zh-CN" dirty="0"/>
              <a:t>地址。</a:t>
            </a:r>
          </a:p>
          <a:p>
            <a:pPr lvl="2"/>
            <a:r>
              <a:rPr lang="en-US" altLang="zh-CN" dirty="0"/>
              <a:t>as-number</a:t>
            </a:r>
            <a:r>
              <a:rPr lang="zh-CN" altLang="zh-CN" dirty="0"/>
              <a:t>：对等体的对端</a:t>
            </a:r>
            <a:r>
              <a:rPr lang="en-US" altLang="zh-CN" dirty="0"/>
              <a:t>AS</a:t>
            </a:r>
            <a:r>
              <a:rPr lang="zh-CN" altLang="zh-CN" dirty="0"/>
              <a:t>号。</a:t>
            </a:r>
          </a:p>
          <a:p>
            <a:pPr lvl="2"/>
            <a:r>
              <a:rPr lang="en-US" altLang="zh-CN" dirty="0"/>
              <a:t>peer ipv4-address  connect-interface interface-type interface-number [ ipv4-source-address ]</a:t>
            </a:r>
            <a:endParaRPr lang="zh-CN" altLang="zh-CN" dirty="0"/>
          </a:p>
          <a:p>
            <a:pPr lvl="2"/>
            <a:r>
              <a:rPr lang="en-US" altLang="zh-CN" dirty="0" err="1"/>
              <a:t>ip</a:t>
            </a:r>
            <a:r>
              <a:rPr lang="en-US" altLang="zh-CN" dirty="0"/>
              <a:t>-address</a:t>
            </a:r>
            <a:r>
              <a:rPr lang="zh-CN" altLang="zh-CN" dirty="0"/>
              <a:t>：对等体的</a:t>
            </a:r>
            <a:r>
              <a:rPr lang="en-US" altLang="zh-CN" dirty="0"/>
              <a:t>IPv4</a:t>
            </a:r>
            <a:r>
              <a:rPr lang="zh-CN" altLang="zh-CN" dirty="0"/>
              <a:t>地址。</a:t>
            </a:r>
          </a:p>
          <a:p>
            <a:pPr lvl="2"/>
            <a:r>
              <a:rPr lang="en-US" altLang="zh-CN" dirty="0"/>
              <a:t>interface-type interface-number</a:t>
            </a:r>
            <a:r>
              <a:rPr lang="zh-CN" altLang="zh-CN" dirty="0"/>
              <a:t>：接口类型和接口号。</a:t>
            </a:r>
          </a:p>
          <a:p>
            <a:pPr lvl="2"/>
            <a:r>
              <a:rPr lang="en-US" altLang="zh-CN" dirty="0"/>
              <a:t>ipv4-source-address</a:t>
            </a:r>
            <a:r>
              <a:rPr lang="zh-CN" altLang="zh-CN" dirty="0"/>
              <a:t>：建立连接时的</a:t>
            </a:r>
            <a:r>
              <a:rPr lang="en-US" altLang="zh-CN" dirty="0"/>
              <a:t>IPv4</a:t>
            </a:r>
            <a:r>
              <a:rPr lang="zh-CN" altLang="zh-CN" dirty="0"/>
              <a:t>源地址。</a:t>
            </a:r>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854311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376250" y="760822"/>
            <a:ext cx="6346800" cy="5109368"/>
          </a:xfrm>
        </p:spPr>
        <p:txBody>
          <a:bodyPr/>
          <a:lstStyle/>
          <a:p>
            <a:pPr lvl="1"/>
            <a:r>
              <a:rPr lang="en-US" altLang="zh-CN" dirty="0"/>
              <a:t>peer ipv4-address  next-hop-local</a:t>
            </a:r>
            <a:endParaRPr lang="zh-CN" altLang="zh-CN" dirty="0"/>
          </a:p>
          <a:p>
            <a:pPr lvl="2"/>
            <a:r>
              <a:rPr lang="en-US" altLang="zh-CN" dirty="0" err="1"/>
              <a:t>ip</a:t>
            </a:r>
            <a:r>
              <a:rPr lang="en-US" altLang="zh-CN" dirty="0"/>
              <a:t>-address</a:t>
            </a:r>
            <a:r>
              <a:rPr lang="zh-CN" altLang="zh-CN" dirty="0"/>
              <a:t>：对等体的</a:t>
            </a:r>
            <a:r>
              <a:rPr lang="en-US" altLang="zh-CN" dirty="0"/>
              <a:t>IPv4</a:t>
            </a:r>
            <a:r>
              <a:rPr lang="zh-CN" altLang="zh-CN" dirty="0"/>
              <a:t>地址。</a:t>
            </a:r>
          </a:p>
          <a:p>
            <a:pPr lvl="1"/>
            <a:r>
              <a:rPr lang="en-US" altLang="zh-CN" dirty="0"/>
              <a:t>group group-name [ external | internal ]</a:t>
            </a:r>
            <a:endParaRPr lang="zh-CN" altLang="zh-CN" dirty="0"/>
          </a:p>
          <a:p>
            <a:pPr lvl="2"/>
            <a:r>
              <a:rPr lang="en-US" altLang="zh-CN" dirty="0"/>
              <a:t>group-name:</a:t>
            </a:r>
            <a:r>
              <a:rPr lang="zh-CN" altLang="zh-CN" dirty="0"/>
              <a:t>对等体组的名称。</a:t>
            </a:r>
          </a:p>
          <a:p>
            <a:pPr lvl="2"/>
            <a:r>
              <a:rPr lang="en-US" altLang="zh-CN" dirty="0"/>
              <a:t>external:</a:t>
            </a:r>
            <a:r>
              <a:rPr lang="zh-CN" altLang="zh-CN" dirty="0"/>
              <a:t>创建</a:t>
            </a:r>
            <a:r>
              <a:rPr lang="en-US" altLang="zh-CN" dirty="0"/>
              <a:t>EBGP</a:t>
            </a:r>
            <a:r>
              <a:rPr lang="zh-CN" altLang="zh-CN" dirty="0"/>
              <a:t>对等体组。</a:t>
            </a:r>
          </a:p>
          <a:p>
            <a:pPr lvl="2"/>
            <a:r>
              <a:rPr lang="en-US" altLang="zh-CN" dirty="0"/>
              <a:t>internal:</a:t>
            </a:r>
            <a:r>
              <a:rPr lang="zh-CN" altLang="zh-CN" dirty="0"/>
              <a:t>创建</a:t>
            </a:r>
            <a:r>
              <a:rPr lang="en-US" altLang="zh-CN" dirty="0"/>
              <a:t>IBGP</a:t>
            </a:r>
            <a:r>
              <a:rPr lang="zh-CN" altLang="zh-CN" dirty="0"/>
              <a:t>对等体组。</a:t>
            </a:r>
          </a:p>
          <a:p>
            <a:r>
              <a:rPr lang="zh-CN" altLang="zh-CN" dirty="0"/>
              <a:t>注意事项</a:t>
            </a:r>
          </a:p>
          <a:p>
            <a:pPr lvl="1"/>
            <a:r>
              <a:rPr lang="zh-CN" altLang="zh-CN" dirty="0"/>
              <a:t>在使用</a:t>
            </a:r>
            <a:r>
              <a:rPr lang="en-US" altLang="zh-CN" dirty="0"/>
              <a:t>Loopback</a:t>
            </a:r>
            <a:r>
              <a:rPr lang="zh-CN" altLang="zh-CN" dirty="0"/>
              <a:t>接口作为</a:t>
            </a:r>
            <a:r>
              <a:rPr lang="en-US" altLang="zh-CN" dirty="0"/>
              <a:t>BGP</a:t>
            </a:r>
            <a:r>
              <a:rPr lang="zh-CN" altLang="zh-CN" dirty="0"/>
              <a:t>报文的源接口时，必须注意以下事项：</a:t>
            </a:r>
          </a:p>
          <a:p>
            <a:pPr lvl="1"/>
            <a:r>
              <a:rPr lang="zh-CN" altLang="zh-CN" dirty="0"/>
              <a:t>确认</a:t>
            </a:r>
            <a:r>
              <a:rPr lang="en-US" altLang="zh-CN" dirty="0"/>
              <a:t>BGP</a:t>
            </a:r>
            <a:r>
              <a:rPr lang="zh-CN" altLang="zh-CN" dirty="0"/>
              <a:t>对等体的</a:t>
            </a:r>
            <a:r>
              <a:rPr lang="en-US" altLang="zh-CN" dirty="0"/>
              <a:t>Loopback</a:t>
            </a:r>
            <a:r>
              <a:rPr lang="zh-CN" altLang="zh-CN" dirty="0"/>
              <a:t>接口的地址是可达的。</a:t>
            </a:r>
          </a:p>
          <a:p>
            <a:pPr lvl="1"/>
            <a:r>
              <a:rPr lang="zh-CN" altLang="zh-CN" dirty="0"/>
              <a:t>如果是</a:t>
            </a:r>
            <a:r>
              <a:rPr lang="en-US" altLang="zh-CN" dirty="0"/>
              <a:t>EBGP</a:t>
            </a:r>
            <a:r>
              <a:rPr lang="zh-CN" altLang="zh-CN" dirty="0"/>
              <a:t>连接，还要配置</a:t>
            </a:r>
            <a:r>
              <a:rPr lang="en-US" altLang="zh-CN" dirty="0"/>
              <a:t>peer </a:t>
            </a:r>
            <a:r>
              <a:rPr lang="en-US" altLang="zh-CN" dirty="0" err="1"/>
              <a:t>ebgp</a:t>
            </a:r>
            <a:r>
              <a:rPr lang="en-US" altLang="zh-CN" dirty="0"/>
              <a:t>-max-hop</a:t>
            </a:r>
            <a:r>
              <a:rPr lang="zh-CN" altLang="zh-CN" dirty="0"/>
              <a:t>命令，允许</a:t>
            </a:r>
            <a:r>
              <a:rPr lang="en-US" altLang="zh-CN" dirty="0"/>
              <a:t>EBGP</a:t>
            </a:r>
            <a:r>
              <a:rPr lang="zh-CN" altLang="zh-CN" dirty="0"/>
              <a:t>通过非直连方式建立邻居关系。</a:t>
            </a:r>
          </a:p>
          <a:p>
            <a:pPr lvl="1"/>
            <a:r>
              <a:rPr lang="en-US" altLang="zh-CN" dirty="0"/>
              <a:t>peer next-hop-local</a:t>
            </a:r>
            <a:r>
              <a:rPr lang="zh-CN" altLang="zh-CN" dirty="0"/>
              <a:t>和</a:t>
            </a:r>
            <a:r>
              <a:rPr lang="en-US" altLang="zh-CN" dirty="0"/>
              <a:t>peer next-hop-invariable</a:t>
            </a:r>
            <a:r>
              <a:rPr lang="zh-CN" altLang="zh-CN" dirty="0"/>
              <a:t>是两条互斥命令。</a:t>
            </a:r>
          </a:p>
          <a:p>
            <a:pPr lvl="1"/>
            <a:r>
              <a:rPr lang="en-US" altLang="zh-CN" dirty="0"/>
              <a:t>Display </a:t>
            </a:r>
            <a:r>
              <a:rPr lang="en-US" altLang="zh-CN" dirty="0" err="1"/>
              <a:t>bgp</a:t>
            </a:r>
            <a:r>
              <a:rPr lang="en-US" altLang="zh-CN" dirty="0"/>
              <a:t> peer</a:t>
            </a:r>
            <a:r>
              <a:rPr lang="zh-CN" altLang="zh-CN" dirty="0"/>
              <a:t>中的</a:t>
            </a:r>
            <a:r>
              <a:rPr lang="en-US" altLang="zh-CN" dirty="0"/>
              <a:t>Rec</a:t>
            </a:r>
            <a:r>
              <a:rPr lang="zh-CN" altLang="zh-CN" dirty="0"/>
              <a:t>表示本端从对等体上收到路由前缀的数目。</a:t>
            </a:r>
            <a:endParaRPr lang="en-US" altLang="zh-CN" dirty="0"/>
          </a:p>
          <a:p>
            <a:pPr lvl="1"/>
            <a:r>
              <a:rPr lang="en-US" altLang="zh-CN" dirty="0"/>
              <a:t>IPv6</a:t>
            </a:r>
            <a:r>
              <a:rPr lang="zh-CN" altLang="en-US" dirty="0"/>
              <a:t>的配置与</a:t>
            </a:r>
            <a:r>
              <a:rPr lang="en-US" altLang="zh-CN" dirty="0"/>
              <a:t>IPv4</a:t>
            </a:r>
            <a:r>
              <a:rPr lang="zh-CN" altLang="en-US" dirty="0"/>
              <a:t>配置一致。</a:t>
            </a:r>
            <a:endParaRPr lang="zh-CN" altLang="zh-CN" dirty="0"/>
          </a:p>
          <a:p>
            <a:endParaRPr lang="zh-CN" altLang="en-US" dirty="0"/>
          </a:p>
          <a:p>
            <a:endParaRPr lang="zh-CN" altLang="en-US" dirty="0"/>
          </a:p>
        </p:txBody>
      </p:sp>
    </p:spTree>
    <p:extLst>
      <p:ext uri="{BB962C8B-B14F-4D97-AF65-F5344CB8AC3E}">
        <p14:creationId xmlns:p14="http://schemas.microsoft.com/office/powerpoint/2010/main" val="26409621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dirty="0"/>
              <a:t>案例描述</a:t>
            </a:r>
          </a:p>
          <a:p>
            <a:pPr lvl="1"/>
            <a:r>
              <a:rPr lang="zh-CN" altLang="en-US" dirty="0"/>
              <a:t>本案例中的需求是对之前案例的扩展，在原案例的基础上进行配置。</a:t>
            </a:r>
          </a:p>
          <a:p>
            <a:pPr lvl="1"/>
            <a:r>
              <a:rPr lang="zh-CN" altLang="en-US" dirty="0"/>
              <a:t>需求</a:t>
            </a:r>
            <a:r>
              <a:rPr lang="en-US" altLang="zh-CN" dirty="0"/>
              <a:t>2</a:t>
            </a:r>
            <a:r>
              <a:rPr lang="zh-CN" altLang="en-US" dirty="0"/>
              <a:t>中，要求缺省路由的下发需要关联路由</a:t>
            </a:r>
            <a:r>
              <a:rPr lang="en-US" altLang="zh-CN" dirty="0"/>
              <a:t>172.16.0.0/16</a:t>
            </a:r>
            <a:r>
              <a:rPr lang="zh-CN" altLang="en-US" dirty="0"/>
              <a:t>，如果</a:t>
            </a:r>
            <a:r>
              <a:rPr lang="en-US" altLang="zh-CN" dirty="0"/>
              <a:t>172.16.0.0/16</a:t>
            </a:r>
            <a:r>
              <a:rPr lang="zh-CN" altLang="en-US" dirty="0"/>
              <a:t>消失，该缺省路由也消失。</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0354339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zh-CN" dirty="0"/>
              <a:t>命令含义</a:t>
            </a:r>
          </a:p>
          <a:p>
            <a:pPr lvl="1"/>
            <a:r>
              <a:rPr lang="en-US" altLang="zh-CN" dirty="0"/>
              <a:t>peer route-policy</a:t>
            </a:r>
            <a:r>
              <a:rPr lang="zh-CN" altLang="zh-CN" dirty="0"/>
              <a:t>命令用来对来自对等体（组）的路由或向对等体（组）发布的路由指定</a:t>
            </a:r>
            <a:r>
              <a:rPr lang="en-US" altLang="zh-CN" dirty="0"/>
              <a:t>Route-Policy</a:t>
            </a:r>
            <a:r>
              <a:rPr lang="zh-CN" altLang="zh-CN" dirty="0"/>
              <a:t>，对接收或发布的路由进行控制。</a:t>
            </a:r>
          </a:p>
          <a:p>
            <a:pPr lvl="1"/>
            <a:r>
              <a:rPr lang="en-US" altLang="zh-CN" dirty="0"/>
              <a:t>peer default-route-advertise</a:t>
            </a:r>
            <a:r>
              <a:rPr lang="zh-CN" altLang="zh-CN" dirty="0"/>
              <a:t>命令用来设置给对等体（组）发布缺省路由。</a:t>
            </a:r>
          </a:p>
          <a:p>
            <a:r>
              <a:rPr lang="zh-CN" altLang="zh-CN" dirty="0"/>
              <a:t>具体用法</a:t>
            </a:r>
          </a:p>
          <a:p>
            <a:pPr lvl="1"/>
            <a:r>
              <a:rPr lang="en-US" altLang="zh-CN" dirty="0"/>
              <a:t>peer route-policy</a:t>
            </a:r>
            <a:r>
              <a:rPr lang="zh-CN" altLang="zh-CN" dirty="0"/>
              <a:t>命令为</a:t>
            </a:r>
            <a:r>
              <a:rPr lang="en-US" altLang="zh-CN" dirty="0"/>
              <a:t>BGP</a:t>
            </a:r>
            <a:r>
              <a:rPr lang="zh-CN" altLang="zh-CN" dirty="0"/>
              <a:t>视图命令</a:t>
            </a:r>
          </a:p>
          <a:p>
            <a:pPr lvl="1"/>
            <a:r>
              <a:rPr lang="en-US" altLang="zh-CN" dirty="0"/>
              <a:t>peer default-route-advertise</a:t>
            </a:r>
            <a:r>
              <a:rPr lang="zh-CN" altLang="zh-CN" dirty="0"/>
              <a:t>命令</a:t>
            </a:r>
            <a:r>
              <a:rPr lang="en-US" altLang="zh-CN" dirty="0"/>
              <a:t>BGP</a:t>
            </a:r>
            <a:r>
              <a:rPr lang="zh-CN" altLang="zh-CN" dirty="0"/>
              <a:t>视图命令</a:t>
            </a:r>
          </a:p>
          <a:p>
            <a:r>
              <a:rPr lang="zh-CN" altLang="zh-CN" dirty="0"/>
              <a:t>参数意义</a:t>
            </a:r>
          </a:p>
          <a:p>
            <a:pPr lvl="1"/>
            <a:r>
              <a:rPr lang="en-US" altLang="zh-CN" dirty="0"/>
              <a:t>peer  ipv4-address  route-policy route-policy-name { import | export }</a:t>
            </a:r>
            <a:endParaRPr lang="zh-CN" altLang="zh-CN" dirty="0"/>
          </a:p>
          <a:p>
            <a:pPr lvl="2"/>
            <a:r>
              <a:rPr lang="en-US" altLang="zh-CN" dirty="0"/>
              <a:t>ipv4-address</a:t>
            </a:r>
            <a:r>
              <a:rPr lang="zh-CN" altLang="zh-CN" dirty="0"/>
              <a:t>：对等体的</a:t>
            </a:r>
            <a:r>
              <a:rPr lang="en-US" altLang="zh-CN" dirty="0"/>
              <a:t>IPv4</a:t>
            </a:r>
            <a:r>
              <a:rPr lang="zh-CN" altLang="zh-CN" dirty="0"/>
              <a:t>地址。</a:t>
            </a:r>
          </a:p>
          <a:p>
            <a:pPr lvl="2"/>
            <a:r>
              <a:rPr lang="en-US" altLang="zh-CN" dirty="0"/>
              <a:t>route-policy-name</a:t>
            </a:r>
            <a:r>
              <a:rPr lang="zh-CN" altLang="zh-CN" dirty="0"/>
              <a:t>：</a:t>
            </a:r>
            <a:r>
              <a:rPr lang="en-US" altLang="zh-CN" dirty="0"/>
              <a:t>Route-Policy</a:t>
            </a:r>
            <a:r>
              <a:rPr lang="zh-CN" altLang="zh-CN" dirty="0"/>
              <a:t>的名称。</a:t>
            </a:r>
          </a:p>
          <a:p>
            <a:pPr lvl="2"/>
            <a:r>
              <a:rPr lang="en-US" altLang="zh-CN" dirty="0"/>
              <a:t>import</a:t>
            </a:r>
            <a:r>
              <a:rPr lang="zh-CN" altLang="zh-CN" dirty="0"/>
              <a:t>：对从对等体（组）来的路由应用</a:t>
            </a:r>
            <a:r>
              <a:rPr lang="en-US" altLang="zh-CN" dirty="0"/>
              <a:t>Route-Policy</a:t>
            </a:r>
            <a:r>
              <a:rPr lang="zh-CN" altLang="zh-CN" dirty="0"/>
              <a:t>。</a:t>
            </a:r>
          </a:p>
          <a:p>
            <a:pPr lvl="2"/>
            <a:r>
              <a:rPr lang="en-US" altLang="zh-CN" dirty="0"/>
              <a:t>export</a:t>
            </a:r>
            <a:r>
              <a:rPr lang="zh-CN" altLang="zh-CN" dirty="0"/>
              <a:t>：对向对等体（组）发布的路由应用</a:t>
            </a:r>
            <a:r>
              <a:rPr lang="en-US" altLang="zh-CN" dirty="0"/>
              <a:t>Route-Policy</a:t>
            </a:r>
            <a:r>
              <a:rPr lang="zh-CN" altLang="zh-CN" dirty="0"/>
              <a:t>。</a:t>
            </a:r>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1278573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748599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376250" y="760822"/>
            <a:ext cx="6346800" cy="5109368"/>
          </a:xfrm>
        </p:spPr>
        <p:txBody>
          <a:bodyPr/>
          <a:lstStyle/>
          <a:p>
            <a:pPr lvl="1"/>
            <a:r>
              <a:rPr lang="en-US" altLang="zh-CN" dirty="0"/>
              <a:t>peer { group-name | ipv4-address } default-route-advertise [ route-policy route-policy-name ] [ conditional-route-match-all{ ipv4-address1 { mask1 | mask-length1 } } &amp;&lt;1-4&gt; | conditional-route-match-any { ipv4-address2 { mask2 | mask-length2 } } &amp;&lt;1-4&gt; ]</a:t>
            </a:r>
            <a:endParaRPr lang="zh-CN" altLang="zh-CN" dirty="0"/>
          </a:p>
          <a:p>
            <a:pPr lvl="2"/>
            <a:r>
              <a:rPr lang="en-US" altLang="zh-CN" dirty="0"/>
              <a:t>ipv4-address</a:t>
            </a:r>
            <a:r>
              <a:rPr lang="zh-CN" altLang="zh-CN" dirty="0"/>
              <a:t>：对等体的</a:t>
            </a:r>
            <a:r>
              <a:rPr lang="en-US" altLang="zh-CN" dirty="0"/>
              <a:t>IPv4</a:t>
            </a:r>
            <a:r>
              <a:rPr lang="zh-CN" altLang="zh-CN" dirty="0"/>
              <a:t>地址。</a:t>
            </a:r>
          </a:p>
          <a:p>
            <a:pPr lvl="2"/>
            <a:r>
              <a:rPr lang="en-US" altLang="zh-CN" dirty="0"/>
              <a:t>route-policy route-policy-name</a:t>
            </a:r>
            <a:r>
              <a:rPr lang="zh-CN" altLang="zh-CN" dirty="0"/>
              <a:t>：指定</a:t>
            </a:r>
            <a:r>
              <a:rPr lang="en-US" altLang="zh-CN" dirty="0"/>
              <a:t>Route-Policy</a:t>
            </a:r>
            <a:r>
              <a:rPr lang="zh-CN" altLang="zh-CN" dirty="0"/>
              <a:t>名称。</a:t>
            </a:r>
          </a:p>
          <a:p>
            <a:pPr lvl="2"/>
            <a:r>
              <a:rPr lang="en-US" altLang="zh-CN" dirty="0"/>
              <a:t>conditional-route-match-all ipv4-address1{ mask1 | mask-length1 }</a:t>
            </a:r>
            <a:r>
              <a:rPr lang="zh-CN" altLang="zh-CN" dirty="0"/>
              <a:t>：指定条件路由的</a:t>
            </a:r>
            <a:r>
              <a:rPr lang="en-US" altLang="zh-CN" dirty="0"/>
              <a:t>IPv4</a:t>
            </a:r>
            <a:r>
              <a:rPr lang="zh-CN" altLang="zh-CN" dirty="0"/>
              <a:t>地址，以及掩码</a:t>
            </a:r>
            <a:r>
              <a:rPr lang="en-US" altLang="zh-CN" dirty="0"/>
              <a:t>/</a:t>
            </a:r>
            <a:r>
              <a:rPr lang="zh-CN" altLang="zh-CN" dirty="0"/>
              <a:t>掩码长度。匹配所有条件路由则发送缺省路由。</a:t>
            </a:r>
          </a:p>
          <a:p>
            <a:pPr lvl="2"/>
            <a:r>
              <a:rPr lang="en-US" altLang="zh-CN" dirty="0"/>
              <a:t>conditional-route-match-any ipv4-address2{ mask2 | mask-length2 }</a:t>
            </a:r>
            <a:r>
              <a:rPr lang="zh-CN" altLang="zh-CN" dirty="0"/>
              <a:t>：指定条件路由的</a:t>
            </a:r>
            <a:r>
              <a:rPr lang="en-US" altLang="zh-CN" dirty="0"/>
              <a:t>IPv4</a:t>
            </a:r>
            <a:r>
              <a:rPr lang="zh-CN" altLang="zh-CN" dirty="0"/>
              <a:t>地址，以及掩码</a:t>
            </a:r>
            <a:r>
              <a:rPr lang="en-US" altLang="zh-CN" dirty="0"/>
              <a:t>/</a:t>
            </a:r>
            <a:r>
              <a:rPr lang="zh-CN" altLang="zh-CN" dirty="0"/>
              <a:t>掩码长度。匹配任一条件路由则发送缺省路由。</a:t>
            </a:r>
          </a:p>
          <a:p>
            <a:r>
              <a:rPr lang="zh-CN" altLang="zh-CN" dirty="0"/>
              <a:t>实验现象</a:t>
            </a:r>
          </a:p>
          <a:p>
            <a:pPr lvl="1"/>
            <a:r>
              <a:rPr lang="zh-CN" altLang="zh-CN" dirty="0"/>
              <a:t>我们通过命令</a:t>
            </a:r>
            <a:r>
              <a:rPr lang="en-US" altLang="zh-CN" dirty="0"/>
              <a:t>display </a:t>
            </a:r>
            <a:r>
              <a:rPr lang="en-US" altLang="zh-CN" dirty="0" err="1"/>
              <a:t>ip</a:t>
            </a:r>
            <a:r>
              <a:rPr lang="en-US" altLang="zh-CN" dirty="0"/>
              <a:t> routing-table</a:t>
            </a:r>
            <a:r>
              <a:rPr lang="zh-CN" altLang="zh-CN" dirty="0"/>
              <a:t>命令用来显示路由表中包含的信息。</a:t>
            </a:r>
          </a:p>
          <a:p>
            <a:endParaRPr lang="zh-CN" altLang="en-US" dirty="0"/>
          </a:p>
          <a:p>
            <a:endParaRPr lang="zh-CN" altLang="en-US" dirty="0"/>
          </a:p>
        </p:txBody>
      </p:sp>
    </p:spTree>
    <p:extLst>
      <p:ext uri="{BB962C8B-B14F-4D97-AF65-F5344CB8AC3E}">
        <p14:creationId xmlns:p14="http://schemas.microsoft.com/office/powerpoint/2010/main" val="40476482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a:t>案例描述</a:t>
            </a:r>
          </a:p>
          <a:p>
            <a:pPr lvl="1"/>
            <a:r>
              <a:rPr lang="zh-CN" altLang="en-US"/>
              <a:t>本案例中的需求是对之前案例的扩展，在原案例的基础上进行配置。</a:t>
            </a:r>
          </a:p>
          <a:p>
            <a:endParaRPr lang="zh-CN" altLang="en-US"/>
          </a:p>
        </p:txBody>
      </p:sp>
      <p:sp>
        <p:nvSpPr>
          <p:cNvPr id="3" name="幻灯片图像占位符 2"/>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1007723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pPr>
              <a:lnSpc>
                <a:spcPct val="100000"/>
              </a:lnSpc>
            </a:pPr>
            <a:r>
              <a:rPr lang="zh-CN" altLang="zh-CN" dirty="0"/>
              <a:t>命令含义：</a:t>
            </a:r>
          </a:p>
          <a:p>
            <a:pPr lvl="1">
              <a:lnSpc>
                <a:spcPct val="100000"/>
              </a:lnSpc>
            </a:pPr>
            <a:r>
              <a:rPr lang="en-US" altLang="zh-CN" dirty="0"/>
              <a:t>aggregate</a:t>
            </a:r>
            <a:r>
              <a:rPr lang="zh-CN" altLang="zh-CN" dirty="0"/>
              <a:t>命令用来在</a:t>
            </a:r>
            <a:r>
              <a:rPr lang="en-US" altLang="zh-CN" dirty="0"/>
              <a:t>BGP</a:t>
            </a:r>
            <a:r>
              <a:rPr lang="zh-CN" altLang="zh-CN" dirty="0"/>
              <a:t>路由表中创建一条聚合路由。</a:t>
            </a:r>
          </a:p>
          <a:p>
            <a:pPr>
              <a:lnSpc>
                <a:spcPct val="100000"/>
              </a:lnSpc>
            </a:pPr>
            <a:r>
              <a:rPr lang="zh-CN" altLang="zh-CN" dirty="0"/>
              <a:t>具体用法</a:t>
            </a:r>
          </a:p>
          <a:p>
            <a:pPr lvl="1">
              <a:lnSpc>
                <a:spcPct val="100000"/>
              </a:lnSpc>
            </a:pPr>
            <a:r>
              <a:rPr lang="zh-CN" altLang="zh-CN" dirty="0"/>
              <a:t>命令</a:t>
            </a:r>
            <a:r>
              <a:rPr lang="en-US" altLang="zh-CN" dirty="0"/>
              <a:t>aggregate</a:t>
            </a:r>
            <a:r>
              <a:rPr lang="zh-CN" altLang="zh-CN" dirty="0"/>
              <a:t>为</a:t>
            </a:r>
            <a:r>
              <a:rPr lang="en-US" altLang="zh-CN" dirty="0"/>
              <a:t>BGP</a:t>
            </a:r>
            <a:r>
              <a:rPr lang="zh-CN" altLang="zh-CN" dirty="0"/>
              <a:t>视图命令。</a:t>
            </a:r>
          </a:p>
          <a:p>
            <a:pPr>
              <a:lnSpc>
                <a:spcPct val="100000"/>
              </a:lnSpc>
            </a:pPr>
            <a:r>
              <a:rPr lang="zh-CN" altLang="zh-CN" dirty="0"/>
              <a:t>参数意义</a:t>
            </a:r>
          </a:p>
          <a:p>
            <a:pPr lvl="1">
              <a:lnSpc>
                <a:spcPct val="100000"/>
              </a:lnSpc>
            </a:pPr>
            <a:r>
              <a:rPr lang="en-US" altLang="zh-CN" dirty="0"/>
              <a:t>aggregate ipv4-address { mask | mask-length } [ as-set | attribute-policy route-policy-name1 | detail-suppressed | origin-policy route-policy-name2 | suppress-policyroute-policy-name3 ] *</a:t>
            </a:r>
            <a:endParaRPr lang="zh-CN" altLang="zh-CN" dirty="0"/>
          </a:p>
          <a:p>
            <a:pPr lvl="2">
              <a:lnSpc>
                <a:spcPct val="100000"/>
              </a:lnSpc>
            </a:pPr>
            <a:r>
              <a:rPr lang="en-US" altLang="zh-CN" dirty="0"/>
              <a:t>	ipv4-address</a:t>
            </a:r>
            <a:r>
              <a:rPr lang="zh-CN" altLang="zh-CN" dirty="0"/>
              <a:t>：指定聚合路由的</a:t>
            </a:r>
            <a:r>
              <a:rPr lang="en-US" altLang="zh-CN" dirty="0"/>
              <a:t>IPv4</a:t>
            </a:r>
            <a:r>
              <a:rPr lang="zh-CN" altLang="zh-CN" dirty="0"/>
              <a:t>地址。</a:t>
            </a:r>
          </a:p>
          <a:p>
            <a:pPr lvl="2">
              <a:lnSpc>
                <a:spcPct val="100000"/>
              </a:lnSpc>
            </a:pPr>
            <a:r>
              <a:rPr lang="en-US" altLang="zh-CN" dirty="0"/>
              <a:t>	mask</a:t>
            </a:r>
            <a:r>
              <a:rPr lang="zh-CN" altLang="zh-CN" dirty="0"/>
              <a:t>：仅</a:t>
            </a:r>
            <a:r>
              <a:rPr lang="en-US" altLang="zh-CN" dirty="0"/>
              <a:t>IBGP</a:t>
            </a:r>
            <a:r>
              <a:rPr lang="zh-CN" altLang="zh-CN" dirty="0"/>
              <a:t>路由参与负载分担。</a:t>
            </a:r>
          </a:p>
          <a:p>
            <a:pPr lvl="2">
              <a:lnSpc>
                <a:spcPct val="100000"/>
              </a:lnSpc>
            </a:pPr>
            <a:r>
              <a:rPr lang="en-US" altLang="zh-CN" dirty="0"/>
              <a:t>mask-length</a:t>
            </a:r>
            <a:r>
              <a:rPr lang="zh-CN" altLang="zh-CN" dirty="0"/>
              <a:t>：指定聚合路由的网络掩码长度。</a:t>
            </a:r>
          </a:p>
          <a:p>
            <a:pPr lvl="2">
              <a:lnSpc>
                <a:spcPct val="100000"/>
              </a:lnSpc>
            </a:pPr>
            <a:r>
              <a:rPr lang="en-US" altLang="zh-CN" dirty="0"/>
              <a:t>	as-set</a:t>
            </a:r>
            <a:r>
              <a:rPr lang="zh-CN" altLang="zh-CN" dirty="0"/>
              <a:t>：指定生成具有</a:t>
            </a:r>
            <a:r>
              <a:rPr lang="en-US" altLang="zh-CN" dirty="0"/>
              <a:t>AS-SET</a:t>
            </a:r>
            <a:r>
              <a:rPr lang="zh-CN" altLang="zh-CN" dirty="0"/>
              <a:t>的路由。</a:t>
            </a:r>
          </a:p>
          <a:p>
            <a:pPr lvl="2">
              <a:lnSpc>
                <a:spcPct val="100000"/>
              </a:lnSpc>
            </a:pPr>
            <a:r>
              <a:rPr lang="en-US" altLang="zh-CN" dirty="0"/>
              <a:t>	attribute-policy route-policy-name1</a:t>
            </a:r>
            <a:r>
              <a:rPr lang="zh-CN" altLang="zh-CN" dirty="0"/>
              <a:t>：指定聚合后路由的属性策略名称。</a:t>
            </a:r>
          </a:p>
          <a:p>
            <a:pPr lvl="2">
              <a:lnSpc>
                <a:spcPct val="100000"/>
              </a:lnSpc>
            </a:pPr>
            <a:r>
              <a:rPr lang="en-US" altLang="zh-CN" dirty="0"/>
              <a:t>	detail-suppressed</a:t>
            </a:r>
            <a:r>
              <a:rPr lang="zh-CN" altLang="zh-CN" dirty="0"/>
              <a:t>：指定仅通告聚合路由。</a:t>
            </a:r>
          </a:p>
          <a:p>
            <a:pPr lvl="2">
              <a:lnSpc>
                <a:spcPct val="100000"/>
              </a:lnSpc>
            </a:pPr>
            <a:r>
              <a:rPr lang="en-US" altLang="zh-CN" dirty="0"/>
              <a:t>	origin-policy route-policy-name2</a:t>
            </a:r>
            <a:r>
              <a:rPr lang="zh-CN" altLang="zh-CN" dirty="0"/>
              <a:t>：指定允许生成聚合路由的策略名称。</a:t>
            </a:r>
          </a:p>
          <a:p>
            <a:pPr lvl="2">
              <a:lnSpc>
                <a:spcPct val="100000"/>
              </a:lnSpc>
            </a:pPr>
            <a:r>
              <a:rPr lang="en-US" altLang="zh-CN" dirty="0"/>
              <a:t>	suppress-policy route-policy-name3</a:t>
            </a:r>
            <a:r>
              <a:rPr lang="zh-CN" altLang="zh-CN" dirty="0"/>
              <a:t>：指定抑制指定路由通告的策略名称。</a:t>
            </a:r>
          </a:p>
          <a:p>
            <a:pPr>
              <a:lnSpc>
                <a:spcPct val="100000"/>
              </a:lnSpc>
            </a:pPr>
            <a:r>
              <a:rPr lang="zh-CN" altLang="zh-CN" dirty="0"/>
              <a:t>注意事项</a:t>
            </a:r>
          </a:p>
          <a:p>
            <a:pPr lvl="1">
              <a:lnSpc>
                <a:spcPct val="100000"/>
              </a:lnSpc>
            </a:pPr>
            <a:r>
              <a:rPr lang="zh-CN" altLang="zh-CN" dirty="0"/>
              <a:t>手工聚合和自动聚合本地均会产生指向</a:t>
            </a:r>
            <a:r>
              <a:rPr lang="en-US" altLang="zh-CN" dirty="0"/>
              <a:t>NULL0</a:t>
            </a:r>
            <a:r>
              <a:rPr lang="zh-CN" altLang="zh-CN" dirty="0"/>
              <a:t>的路由。</a:t>
            </a:r>
            <a:endParaRPr lang="en-US" altLang="zh-CN" dirty="0"/>
          </a:p>
          <a:p>
            <a:pPr lvl="1">
              <a:lnSpc>
                <a:spcPct val="100000"/>
              </a:lnSpc>
            </a:pPr>
            <a:r>
              <a:rPr lang="en-US" altLang="zh-CN" dirty="0"/>
              <a:t>IPv6</a:t>
            </a:r>
            <a:r>
              <a:rPr lang="zh-CN" altLang="en-US" dirty="0"/>
              <a:t>的配置与</a:t>
            </a:r>
            <a:r>
              <a:rPr lang="en-US" altLang="zh-CN" dirty="0"/>
              <a:t>IPv4</a:t>
            </a:r>
            <a:r>
              <a:rPr lang="zh-CN" altLang="en-US" dirty="0"/>
              <a:t>配置一致。</a:t>
            </a:r>
            <a:endParaRPr lang="zh-CN" altLang="zh-CN" dirty="0"/>
          </a:p>
          <a:p>
            <a:pPr>
              <a:lnSpc>
                <a:spcPct val="100000"/>
              </a:lnSpc>
            </a:pPr>
            <a:r>
              <a:rPr lang="zh-CN" altLang="zh-CN" dirty="0"/>
              <a:t>实验结果</a:t>
            </a:r>
          </a:p>
          <a:p>
            <a:pPr lvl="1">
              <a:lnSpc>
                <a:spcPct val="100000"/>
              </a:lnSpc>
            </a:pPr>
            <a:r>
              <a:rPr lang="zh-CN" altLang="zh-CN" dirty="0"/>
              <a:t>命令</a:t>
            </a:r>
            <a:r>
              <a:rPr lang="en-US" altLang="zh-CN" dirty="0"/>
              <a:t>display </a:t>
            </a:r>
            <a:r>
              <a:rPr lang="en-US" altLang="zh-CN" dirty="0" err="1"/>
              <a:t>ip</a:t>
            </a:r>
            <a:r>
              <a:rPr lang="en-US" altLang="zh-CN" dirty="0"/>
              <a:t> routing-table protocol </a:t>
            </a:r>
            <a:r>
              <a:rPr lang="en-US" altLang="zh-CN" dirty="0" err="1"/>
              <a:t>bgp</a:t>
            </a:r>
            <a:r>
              <a:rPr lang="zh-CN" altLang="zh-CN" dirty="0"/>
              <a:t>可以查看</a:t>
            </a:r>
            <a:r>
              <a:rPr lang="en-US" altLang="zh-CN" dirty="0"/>
              <a:t>BGP</a:t>
            </a:r>
            <a:r>
              <a:rPr lang="zh-CN" altLang="zh-CN" dirty="0"/>
              <a:t>学到的路由。</a:t>
            </a:r>
          </a:p>
          <a:p>
            <a:pPr>
              <a:lnSpc>
                <a:spcPct val="100000"/>
              </a:lnSpc>
            </a:pPr>
            <a:endParaRPr lang="zh-CN" altLang="en-US" dirty="0"/>
          </a:p>
        </p:txBody>
      </p:sp>
      <p:sp>
        <p:nvSpPr>
          <p:cNvPr id="3" name="幻灯片图像占位符 2"/>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2761839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69C5C727-A806-41F0-B324-976B4FD3F7CF}"/>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0309684-2D61-475B-B7D5-A85AF501C93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761857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dirty="0"/>
              <a:t>路由器</a:t>
            </a:r>
            <a:r>
              <a:rPr lang="en-US" altLang="zh-CN" dirty="0"/>
              <a:t>Rx</a:t>
            </a:r>
            <a:r>
              <a:rPr lang="zh-CN" altLang="en-US" dirty="0"/>
              <a:t>和</a:t>
            </a:r>
            <a:r>
              <a:rPr lang="en-US" altLang="zh-CN" dirty="0"/>
              <a:t>Ry</a:t>
            </a:r>
            <a:r>
              <a:rPr lang="zh-CN" altLang="en-US" dirty="0"/>
              <a:t>（</a:t>
            </a:r>
            <a:r>
              <a:rPr lang="en-US" altLang="zh-CN" dirty="0"/>
              <a:t>X&lt;Y</a:t>
            </a:r>
            <a:r>
              <a:rPr lang="zh-CN" altLang="en-US" dirty="0"/>
              <a:t>）之间的接口网段为</a:t>
            </a:r>
            <a:r>
              <a:rPr lang="en-US" altLang="zh-CN" dirty="0"/>
              <a:t>10.0.xy.0/24</a:t>
            </a:r>
            <a:r>
              <a:rPr lang="zh-CN" altLang="en-US" dirty="0"/>
              <a:t>网段，</a:t>
            </a:r>
            <a:r>
              <a:rPr lang="en-US" altLang="zh-CN" dirty="0"/>
              <a:t>Rx</a:t>
            </a:r>
            <a:r>
              <a:rPr lang="zh-CN" altLang="en-US" dirty="0"/>
              <a:t>地址</a:t>
            </a:r>
            <a:r>
              <a:rPr lang="en-US" altLang="zh-CN" dirty="0"/>
              <a:t>=10.0.xy.x   Ry</a:t>
            </a:r>
            <a:r>
              <a:rPr lang="zh-CN" altLang="en-US" dirty="0"/>
              <a:t>地址</a:t>
            </a:r>
            <a:r>
              <a:rPr lang="en-US" altLang="zh-CN" dirty="0"/>
              <a:t>=10.0.xy.y </a:t>
            </a:r>
            <a:r>
              <a:rPr lang="zh-CN" altLang="en-US" dirty="0"/>
              <a:t>。</a:t>
            </a:r>
            <a:endParaRPr lang="en-US" altLang="zh-CN" dirty="0"/>
          </a:p>
          <a:p>
            <a:r>
              <a:rPr lang="zh-CN" altLang="en-US" dirty="0"/>
              <a:t>所有接口地址均已经配置完成。</a:t>
            </a:r>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836544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a:t>使用命令</a:t>
            </a:r>
            <a:r>
              <a:rPr lang="en-US" altLang="zh-CN"/>
              <a:t>display bgp peer </a:t>
            </a:r>
            <a:r>
              <a:rPr lang="zh-CN" altLang="en-US"/>
              <a:t>可以查看是否已经建立</a:t>
            </a:r>
            <a:r>
              <a:rPr lang="en-US" altLang="zh-CN"/>
              <a:t>BGP</a:t>
            </a:r>
            <a:r>
              <a:rPr lang="zh-CN" altLang="en-US"/>
              <a:t>邻居关系。</a:t>
            </a:r>
            <a:endParaRPr lang="en-US" altLang="zh-CN"/>
          </a:p>
          <a:p>
            <a:r>
              <a:rPr lang="zh-CN" altLang="en-US"/>
              <a:t>使用命令</a:t>
            </a:r>
            <a:r>
              <a:rPr lang="en-US" altLang="zh-CN"/>
              <a:t>display bgp routing-table </a:t>
            </a:r>
            <a:r>
              <a:rPr lang="zh-CN" altLang="en-US"/>
              <a:t>可以查看是否已经获取到路由信息。</a:t>
            </a:r>
            <a:endParaRPr lang="zh-CN" altLang="en-US" dirty="0"/>
          </a:p>
        </p:txBody>
      </p:sp>
      <p:sp>
        <p:nvSpPr>
          <p:cNvPr id="3" name="幻灯片图像占位符 2"/>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7858753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a:t>路由器</a:t>
            </a:r>
            <a:r>
              <a:rPr lang="en-US" altLang="zh-CN"/>
              <a:t>Rx</a:t>
            </a:r>
            <a:r>
              <a:rPr lang="zh-CN" altLang="en-US"/>
              <a:t>和</a:t>
            </a:r>
            <a:r>
              <a:rPr lang="en-US" altLang="zh-CN"/>
              <a:t>Ry</a:t>
            </a:r>
            <a:r>
              <a:rPr lang="zh-CN" altLang="en-US"/>
              <a:t>（</a:t>
            </a:r>
            <a:r>
              <a:rPr lang="en-US" altLang="zh-CN"/>
              <a:t>X&lt;Y</a:t>
            </a:r>
            <a:r>
              <a:rPr lang="zh-CN" altLang="en-US"/>
              <a:t>）之间的接口网段为</a:t>
            </a:r>
            <a:r>
              <a:rPr lang="en-US" altLang="zh-CN"/>
              <a:t>10.0.xy.0/24</a:t>
            </a:r>
            <a:r>
              <a:rPr lang="zh-CN" altLang="en-US"/>
              <a:t>网段，</a:t>
            </a:r>
            <a:r>
              <a:rPr lang="en-US" altLang="zh-CN"/>
              <a:t>Rx</a:t>
            </a:r>
            <a:r>
              <a:rPr lang="zh-CN" altLang="en-US"/>
              <a:t>地址</a:t>
            </a:r>
            <a:r>
              <a:rPr lang="en-US" altLang="zh-CN"/>
              <a:t>=10.0.xy.x   Ry</a:t>
            </a:r>
            <a:r>
              <a:rPr lang="zh-CN" altLang="en-US"/>
              <a:t>地址</a:t>
            </a:r>
            <a:r>
              <a:rPr lang="en-US" altLang="zh-CN"/>
              <a:t>=10.0.xy.y </a:t>
            </a:r>
            <a:r>
              <a:rPr lang="zh-CN" altLang="en-US"/>
              <a:t>。</a:t>
            </a:r>
            <a:endParaRPr lang="en-US" altLang="zh-CN"/>
          </a:p>
          <a:p>
            <a:r>
              <a:rPr lang="zh-CN" altLang="en-US"/>
              <a:t>所有接口地址均已经配置完成。</a:t>
            </a:r>
            <a:endParaRPr lang="zh-CN" altLang="en-US" dirty="0"/>
          </a:p>
        </p:txBody>
      </p:sp>
      <p:sp>
        <p:nvSpPr>
          <p:cNvPr id="3" name="幻灯片图像占位符 2"/>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4070010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a:t>可以看到，因为</a:t>
            </a:r>
            <a:r>
              <a:rPr lang="en-US" altLang="zh-CN"/>
              <a:t>AS_Set</a:t>
            </a:r>
            <a:r>
              <a:rPr lang="zh-CN" altLang="en-US"/>
              <a:t>中包含本自治系统的</a:t>
            </a:r>
            <a:r>
              <a:rPr lang="en-US" altLang="zh-CN"/>
              <a:t>AS</a:t>
            </a:r>
            <a:r>
              <a:rPr lang="zh-CN" altLang="en-US"/>
              <a:t>号，所以导致无法接受这条聚合后的路由，可以考虑关闭明细抑制或取消</a:t>
            </a:r>
            <a:r>
              <a:rPr lang="en-US" altLang="zh-CN"/>
              <a:t>AS_Set</a:t>
            </a:r>
            <a:r>
              <a:rPr lang="zh-CN" altLang="en-US"/>
              <a:t>。</a:t>
            </a:r>
          </a:p>
        </p:txBody>
      </p:sp>
      <p:sp>
        <p:nvSpPr>
          <p:cNvPr id="7" name="幻灯片图像占位符 6"/>
          <p:cNvSpPr>
            <a:spLocks noGrp="1" noRot="1" noChangeAspect="1"/>
          </p:cNvSpPr>
          <p:nvPr>
            <p:ph type="sldImg"/>
          </p:nvPr>
        </p:nvSpPr>
        <p:spPr/>
      </p:sp>
    </p:spTree>
    <p:extLst>
      <p:ext uri="{BB962C8B-B14F-4D97-AF65-F5344CB8AC3E}">
        <p14:creationId xmlns:p14="http://schemas.microsoft.com/office/powerpoint/2010/main" val="21693331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dirty="0"/>
              <a:t>案例总结：</a:t>
            </a:r>
            <a:endParaRPr lang="en-US" altLang="zh-CN" dirty="0"/>
          </a:p>
          <a:p>
            <a:pPr lvl="1"/>
            <a:r>
              <a:rPr lang="zh-CN" altLang="en-US" dirty="0"/>
              <a:t>配置路由聚合时需要谨慎，聚合配置不当会出现以下问题：</a:t>
            </a:r>
            <a:endParaRPr lang="en-US" altLang="zh-CN" dirty="0"/>
          </a:p>
          <a:p>
            <a:pPr lvl="2"/>
            <a:r>
              <a:rPr lang="zh-CN" altLang="en-US" dirty="0"/>
              <a:t>无法学习到正确的路由；</a:t>
            </a:r>
            <a:endParaRPr lang="en-US" altLang="zh-CN" dirty="0"/>
          </a:p>
          <a:p>
            <a:pPr lvl="2"/>
            <a:r>
              <a:rPr lang="zh-CN" altLang="en-US" dirty="0"/>
              <a:t>可能导致环路的产生。</a:t>
            </a:r>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4613703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dirty="0"/>
              <a:t>路由器</a:t>
            </a:r>
            <a:r>
              <a:rPr lang="en-US" altLang="zh-CN" dirty="0"/>
              <a:t>Rx</a:t>
            </a:r>
            <a:r>
              <a:rPr lang="zh-CN" altLang="en-US" dirty="0"/>
              <a:t>和</a:t>
            </a:r>
            <a:r>
              <a:rPr lang="en-US" altLang="zh-CN" dirty="0"/>
              <a:t>Ry</a:t>
            </a:r>
            <a:r>
              <a:rPr lang="zh-CN" altLang="en-US" dirty="0"/>
              <a:t>（</a:t>
            </a:r>
            <a:r>
              <a:rPr lang="en-US" altLang="zh-CN" dirty="0"/>
              <a:t>X&lt;Y</a:t>
            </a:r>
            <a:r>
              <a:rPr lang="zh-CN" altLang="en-US" dirty="0"/>
              <a:t>）之间的接口网段为</a:t>
            </a:r>
            <a:r>
              <a:rPr lang="en-US" altLang="zh-CN" dirty="0"/>
              <a:t>10.0.xy.0/24</a:t>
            </a:r>
            <a:r>
              <a:rPr lang="zh-CN" altLang="en-US" dirty="0"/>
              <a:t>网段，</a:t>
            </a:r>
            <a:r>
              <a:rPr lang="en-US" altLang="zh-CN" dirty="0"/>
              <a:t>Rx</a:t>
            </a:r>
            <a:r>
              <a:rPr lang="zh-CN" altLang="en-US" dirty="0"/>
              <a:t>地址</a:t>
            </a:r>
            <a:r>
              <a:rPr lang="en-US" altLang="zh-CN" dirty="0"/>
              <a:t>=10.0.xy.x   Ry</a:t>
            </a:r>
            <a:r>
              <a:rPr lang="zh-CN" altLang="en-US" dirty="0"/>
              <a:t>地址</a:t>
            </a:r>
            <a:r>
              <a:rPr lang="en-US" altLang="zh-CN" dirty="0"/>
              <a:t>=10.0.xy.y </a:t>
            </a:r>
            <a:r>
              <a:rPr lang="zh-CN" altLang="en-US" dirty="0"/>
              <a:t>。</a:t>
            </a:r>
            <a:endParaRPr lang="en-US" altLang="zh-CN" dirty="0"/>
          </a:p>
          <a:p>
            <a:r>
              <a:rPr lang="zh-CN" altLang="en-US" dirty="0"/>
              <a:t>所有接口地址均已经配置完成。</a:t>
            </a:r>
            <a:endParaRPr lang="en-US" altLang="zh-CN" dirty="0"/>
          </a:p>
          <a:p>
            <a:r>
              <a:rPr lang="en-US" altLang="zh-CN" dirty="0"/>
              <a:t>R5</a:t>
            </a:r>
            <a:r>
              <a:rPr lang="zh-CN" altLang="en-US" dirty="0"/>
              <a:t>是</a:t>
            </a:r>
            <a:r>
              <a:rPr lang="en-US" altLang="zh-CN" dirty="0"/>
              <a:t>R3</a:t>
            </a:r>
            <a:r>
              <a:rPr lang="zh-CN" altLang="en-US" dirty="0"/>
              <a:t>的</a:t>
            </a:r>
            <a:r>
              <a:rPr lang="en-US" altLang="zh-CN" dirty="0"/>
              <a:t>client </a:t>
            </a:r>
            <a:r>
              <a:rPr lang="zh-CN" altLang="en-US" dirty="0"/>
              <a:t>， </a:t>
            </a:r>
            <a:r>
              <a:rPr lang="en-US" altLang="zh-CN" dirty="0"/>
              <a:t>R6</a:t>
            </a:r>
            <a:r>
              <a:rPr lang="zh-CN" altLang="en-US" dirty="0"/>
              <a:t>是</a:t>
            </a:r>
            <a:r>
              <a:rPr lang="en-US" altLang="zh-CN" dirty="0"/>
              <a:t>R4</a:t>
            </a:r>
            <a:r>
              <a:rPr lang="zh-CN" altLang="en-US" dirty="0"/>
              <a:t>的</a:t>
            </a:r>
            <a:r>
              <a:rPr lang="en-US" altLang="zh-CN" dirty="0"/>
              <a:t>client </a:t>
            </a:r>
            <a:r>
              <a:rPr lang="zh-CN" altLang="en-US" dirty="0"/>
              <a:t>。</a:t>
            </a:r>
          </a:p>
        </p:txBody>
      </p:sp>
      <p:sp>
        <p:nvSpPr>
          <p:cNvPr id="3" name="幻灯片图像占位符 2"/>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114263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386644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dirty="0"/>
              <a:t>配置完成之后所有</a:t>
            </a:r>
            <a:r>
              <a:rPr lang="en-US" altLang="zh-CN" dirty="0"/>
              <a:t>BGP</a:t>
            </a:r>
            <a:r>
              <a:rPr lang="zh-CN" altLang="en-US" dirty="0"/>
              <a:t>邻居关系建立正常，且</a:t>
            </a:r>
            <a:r>
              <a:rPr lang="en-US" altLang="zh-CN" dirty="0"/>
              <a:t>OSPF</a:t>
            </a:r>
            <a:r>
              <a:rPr lang="zh-CN" altLang="en-US" dirty="0"/>
              <a:t>学习到的路由也都完整。</a:t>
            </a:r>
            <a:endParaRPr lang="en-US" altLang="zh-CN" dirty="0"/>
          </a:p>
          <a:p>
            <a:r>
              <a:rPr lang="en-US" altLang="zh-CN" dirty="0"/>
              <a:t>R2</a:t>
            </a:r>
            <a:r>
              <a:rPr lang="zh-CN" altLang="en-US" dirty="0"/>
              <a:t>与</a:t>
            </a:r>
            <a:r>
              <a:rPr lang="en-US" altLang="zh-CN" dirty="0"/>
              <a:t>R1</a:t>
            </a:r>
            <a:r>
              <a:rPr lang="zh-CN" altLang="en-US" dirty="0"/>
              <a:t>配置类似，</a:t>
            </a:r>
            <a:r>
              <a:rPr lang="en-US" altLang="zh-CN" dirty="0"/>
              <a:t>R3</a:t>
            </a:r>
            <a:r>
              <a:rPr lang="zh-CN" altLang="en-US" dirty="0"/>
              <a:t>与</a:t>
            </a:r>
            <a:r>
              <a:rPr lang="en-US" altLang="zh-CN" dirty="0"/>
              <a:t>R4</a:t>
            </a:r>
            <a:r>
              <a:rPr lang="zh-CN" altLang="en-US" dirty="0"/>
              <a:t>配置类似，</a:t>
            </a:r>
            <a:r>
              <a:rPr lang="en-US" altLang="zh-CN" dirty="0"/>
              <a:t>R5</a:t>
            </a:r>
            <a:r>
              <a:rPr lang="zh-CN" altLang="en-US" dirty="0"/>
              <a:t>与</a:t>
            </a:r>
            <a:r>
              <a:rPr lang="en-US" altLang="zh-CN" dirty="0"/>
              <a:t>R6</a:t>
            </a:r>
            <a:r>
              <a:rPr lang="zh-CN" altLang="en-US" dirty="0"/>
              <a:t>配置类似。</a:t>
            </a:r>
            <a:endParaRPr lang="en-US" altLang="zh-CN" dirty="0"/>
          </a:p>
          <a:p>
            <a:r>
              <a:rPr lang="zh-CN" altLang="en-US" dirty="0"/>
              <a:t>建立完成之后</a:t>
            </a:r>
            <a:r>
              <a:rPr lang="en-US" altLang="zh-CN" dirty="0"/>
              <a:t>R1</a:t>
            </a:r>
            <a:r>
              <a:rPr lang="zh-CN" altLang="en-US" dirty="0"/>
              <a:t>通告直连的</a:t>
            </a:r>
            <a:r>
              <a:rPr lang="en-US" altLang="zh-CN" dirty="0"/>
              <a:t>192.168.1.0/24</a:t>
            </a:r>
            <a:r>
              <a:rPr lang="zh-CN" altLang="en-US" dirty="0"/>
              <a:t>进入</a:t>
            </a:r>
            <a:r>
              <a:rPr lang="en-US" altLang="zh-CN" dirty="0"/>
              <a:t>BGP</a:t>
            </a:r>
            <a:r>
              <a:rPr lang="zh-CN" altLang="en-US" dirty="0"/>
              <a:t>，</a:t>
            </a:r>
            <a:r>
              <a:rPr lang="en-US" altLang="zh-CN" dirty="0"/>
              <a:t>R7</a:t>
            </a:r>
            <a:r>
              <a:rPr lang="zh-CN" altLang="en-US" dirty="0"/>
              <a:t>通告直连的</a:t>
            </a:r>
            <a:r>
              <a:rPr lang="en-US" altLang="zh-CN" dirty="0"/>
              <a:t>192.168.2.0/24</a:t>
            </a:r>
            <a:r>
              <a:rPr lang="zh-CN" altLang="en-US" dirty="0"/>
              <a:t>进入</a:t>
            </a:r>
            <a:r>
              <a:rPr lang="en-US" altLang="zh-CN" dirty="0"/>
              <a:t>BGP</a:t>
            </a:r>
            <a:r>
              <a:rPr lang="zh-CN" altLang="en-US" dirty="0"/>
              <a:t>。</a:t>
            </a:r>
          </a:p>
        </p:txBody>
      </p:sp>
      <p:sp>
        <p:nvSpPr>
          <p:cNvPr id="3" name="幻灯片图像占位符 2"/>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817251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dirty="0"/>
              <a:t>配置完成之后所有</a:t>
            </a:r>
            <a:r>
              <a:rPr lang="en-US" altLang="zh-CN" dirty="0"/>
              <a:t>BGP</a:t>
            </a:r>
            <a:r>
              <a:rPr lang="zh-CN" altLang="en-US" dirty="0"/>
              <a:t>邻居关系建立正常，且</a:t>
            </a:r>
            <a:r>
              <a:rPr lang="en-US" altLang="zh-CN" dirty="0"/>
              <a:t>OSPF</a:t>
            </a:r>
            <a:r>
              <a:rPr lang="zh-CN" altLang="en-US" dirty="0"/>
              <a:t>学习到的路由也都完整。</a:t>
            </a:r>
            <a:endParaRPr lang="en-US" altLang="zh-CN" dirty="0"/>
          </a:p>
          <a:p>
            <a:r>
              <a:rPr lang="en-US" altLang="zh-CN" dirty="0"/>
              <a:t>R2</a:t>
            </a:r>
            <a:r>
              <a:rPr lang="zh-CN" altLang="en-US" dirty="0"/>
              <a:t>与</a:t>
            </a:r>
            <a:r>
              <a:rPr lang="en-US" altLang="zh-CN" dirty="0"/>
              <a:t>R1</a:t>
            </a:r>
            <a:r>
              <a:rPr lang="zh-CN" altLang="en-US" dirty="0"/>
              <a:t>配置类似，</a:t>
            </a:r>
            <a:r>
              <a:rPr lang="en-US" altLang="zh-CN" dirty="0"/>
              <a:t>R3</a:t>
            </a:r>
            <a:r>
              <a:rPr lang="zh-CN" altLang="en-US" dirty="0"/>
              <a:t>与</a:t>
            </a:r>
            <a:r>
              <a:rPr lang="en-US" altLang="zh-CN" dirty="0"/>
              <a:t>R4</a:t>
            </a:r>
            <a:r>
              <a:rPr lang="zh-CN" altLang="en-US" dirty="0"/>
              <a:t>配置类似，</a:t>
            </a:r>
            <a:r>
              <a:rPr lang="en-US" altLang="zh-CN" dirty="0"/>
              <a:t>R5</a:t>
            </a:r>
            <a:r>
              <a:rPr lang="zh-CN" altLang="en-US" dirty="0"/>
              <a:t>与</a:t>
            </a:r>
            <a:r>
              <a:rPr lang="en-US" altLang="zh-CN" dirty="0"/>
              <a:t>R6</a:t>
            </a:r>
            <a:r>
              <a:rPr lang="zh-CN" altLang="en-US" dirty="0"/>
              <a:t>配置类似。</a:t>
            </a:r>
            <a:endParaRPr lang="en-US" altLang="zh-CN" dirty="0"/>
          </a:p>
          <a:p>
            <a:r>
              <a:rPr lang="zh-CN" altLang="en-US" dirty="0"/>
              <a:t>建立完成之后</a:t>
            </a:r>
            <a:r>
              <a:rPr lang="en-US" altLang="zh-CN" dirty="0"/>
              <a:t>R1</a:t>
            </a:r>
            <a:r>
              <a:rPr lang="zh-CN" altLang="en-US" dirty="0"/>
              <a:t>通告直连的</a:t>
            </a:r>
            <a:r>
              <a:rPr lang="en-US" altLang="zh-CN" dirty="0"/>
              <a:t>192.168.1.0/24</a:t>
            </a:r>
            <a:r>
              <a:rPr lang="zh-CN" altLang="en-US" dirty="0"/>
              <a:t>进入</a:t>
            </a:r>
            <a:r>
              <a:rPr lang="en-US" altLang="zh-CN" dirty="0"/>
              <a:t>BGP</a:t>
            </a:r>
            <a:r>
              <a:rPr lang="zh-CN" altLang="en-US" dirty="0"/>
              <a:t>，</a:t>
            </a:r>
            <a:r>
              <a:rPr lang="en-US" altLang="zh-CN" dirty="0"/>
              <a:t>R7</a:t>
            </a:r>
            <a:r>
              <a:rPr lang="zh-CN" altLang="en-US" dirty="0"/>
              <a:t>通告直连的</a:t>
            </a:r>
            <a:r>
              <a:rPr lang="en-US" altLang="zh-CN" dirty="0"/>
              <a:t>192.168.2.0/24</a:t>
            </a:r>
            <a:r>
              <a:rPr lang="zh-CN" altLang="en-US" dirty="0"/>
              <a:t>进入</a:t>
            </a:r>
            <a:r>
              <a:rPr lang="en-US" altLang="zh-CN" dirty="0"/>
              <a:t>BGP</a:t>
            </a:r>
            <a:r>
              <a:rPr lang="zh-CN" altLang="en-US" dirty="0"/>
              <a:t>。</a:t>
            </a:r>
          </a:p>
        </p:txBody>
      </p:sp>
    </p:spTree>
    <p:extLst>
      <p:ext uri="{BB962C8B-B14F-4D97-AF65-F5344CB8AC3E}">
        <p14:creationId xmlns:p14="http://schemas.microsoft.com/office/powerpoint/2010/main" val="1843897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90C1B99E-91BE-42F2-9FD9-6D609741C337}"/>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dirty="0"/>
              <a:t>配置完成之后所有</a:t>
            </a:r>
            <a:r>
              <a:rPr lang="en-US" altLang="zh-CN" dirty="0"/>
              <a:t>BGP</a:t>
            </a:r>
            <a:r>
              <a:rPr lang="zh-CN" altLang="en-US" dirty="0"/>
              <a:t>邻居关系建立正常，且</a:t>
            </a:r>
            <a:r>
              <a:rPr lang="en-US" altLang="zh-CN" dirty="0"/>
              <a:t>OSPF</a:t>
            </a:r>
            <a:r>
              <a:rPr lang="zh-CN" altLang="en-US" dirty="0"/>
              <a:t>学习到的路由也都完整。</a:t>
            </a:r>
            <a:endParaRPr lang="en-US" altLang="zh-CN" dirty="0"/>
          </a:p>
          <a:p>
            <a:r>
              <a:rPr lang="en-US" altLang="zh-CN" dirty="0"/>
              <a:t>R2</a:t>
            </a:r>
            <a:r>
              <a:rPr lang="zh-CN" altLang="en-US" dirty="0"/>
              <a:t>与</a:t>
            </a:r>
            <a:r>
              <a:rPr lang="en-US" altLang="zh-CN" dirty="0"/>
              <a:t>R1</a:t>
            </a:r>
            <a:r>
              <a:rPr lang="zh-CN" altLang="en-US" dirty="0"/>
              <a:t>配置类似，</a:t>
            </a:r>
            <a:r>
              <a:rPr lang="en-US" altLang="zh-CN" dirty="0"/>
              <a:t>R3</a:t>
            </a:r>
            <a:r>
              <a:rPr lang="zh-CN" altLang="en-US" dirty="0"/>
              <a:t>与</a:t>
            </a:r>
            <a:r>
              <a:rPr lang="en-US" altLang="zh-CN" dirty="0"/>
              <a:t>R4</a:t>
            </a:r>
            <a:r>
              <a:rPr lang="zh-CN" altLang="en-US" dirty="0"/>
              <a:t>配置类似，</a:t>
            </a:r>
            <a:r>
              <a:rPr lang="en-US" altLang="zh-CN" dirty="0"/>
              <a:t>R5</a:t>
            </a:r>
            <a:r>
              <a:rPr lang="zh-CN" altLang="en-US" dirty="0"/>
              <a:t>与</a:t>
            </a:r>
            <a:r>
              <a:rPr lang="en-US" altLang="zh-CN" dirty="0"/>
              <a:t>R6</a:t>
            </a:r>
            <a:r>
              <a:rPr lang="zh-CN" altLang="en-US" dirty="0"/>
              <a:t>配置类似。</a:t>
            </a:r>
            <a:endParaRPr lang="en-US" altLang="zh-CN" dirty="0"/>
          </a:p>
          <a:p>
            <a:r>
              <a:rPr lang="zh-CN" altLang="en-US" dirty="0"/>
              <a:t>建立完成之后各路由器通告自己的</a:t>
            </a:r>
            <a:r>
              <a:rPr lang="en-US" altLang="zh-CN" dirty="0"/>
              <a:t>loopback 0</a:t>
            </a:r>
            <a:r>
              <a:rPr lang="zh-CN" altLang="en-US" dirty="0"/>
              <a:t>口的地址</a:t>
            </a:r>
            <a:endParaRPr lang="en-US" altLang="zh-CN" dirty="0"/>
          </a:p>
          <a:p>
            <a:endParaRPr lang="zh-CN" altLang="en-US" dirty="0"/>
          </a:p>
        </p:txBody>
      </p:sp>
    </p:spTree>
    <p:extLst>
      <p:ext uri="{BB962C8B-B14F-4D97-AF65-F5344CB8AC3E}">
        <p14:creationId xmlns:p14="http://schemas.microsoft.com/office/powerpoint/2010/main" val="41835725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dirty="0"/>
              <a:t>故障分析：</a:t>
            </a:r>
          </a:p>
          <a:p>
            <a:pPr lvl="1"/>
            <a:r>
              <a:rPr lang="en-US" altLang="zh-CN" dirty="0"/>
              <a:t>R7</a:t>
            </a:r>
            <a:r>
              <a:rPr lang="zh-CN" altLang="en-US" dirty="0"/>
              <a:t>向</a:t>
            </a:r>
            <a:r>
              <a:rPr lang="en-US" altLang="zh-CN" dirty="0"/>
              <a:t>R5</a:t>
            </a:r>
            <a:r>
              <a:rPr lang="zh-CN" altLang="en-US" dirty="0"/>
              <a:t>和</a:t>
            </a:r>
            <a:r>
              <a:rPr lang="en-US" altLang="zh-CN" dirty="0"/>
              <a:t>R6</a:t>
            </a:r>
            <a:r>
              <a:rPr lang="zh-CN" altLang="en-US" dirty="0"/>
              <a:t>发送</a:t>
            </a:r>
            <a:r>
              <a:rPr lang="en-US" altLang="zh-CN" dirty="0"/>
              <a:t>192.168.2.0/24</a:t>
            </a:r>
            <a:r>
              <a:rPr lang="zh-CN" altLang="en-US" dirty="0"/>
              <a:t>前缀。</a:t>
            </a:r>
          </a:p>
          <a:p>
            <a:pPr lvl="1"/>
            <a:r>
              <a:rPr lang="en-US" altLang="zh-CN" dirty="0"/>
              <a:t>R5,R6</a:t>
            </a:r>
            <a:r>
              <a:rPr lang="zh-CN" altLang="en-US" dirty="0"/>
              <a:t>收到，分别向自己的</a:t>
            </a:r>
            <a:r>
              <a:rPr lang="en-US" altLang="zh-CN" dirty="0"/>
              <a:t>IBGP</a:t>
            </a:r>
            <a:r>
              <a:rPr lang="zh-CN" altLang="en-US" dirty="0"/>
              <a:t>邻居</a:t>
            </a:r>
            <a:r>
              <a:rPr lang="en-US" altLang="zh-CN" dirty="0"/>
              <a:t>R3,R4</a:t>
            </a:r>
            <a:r>
              <a:rPr lang="zh-CN" altLang="en-US" dirty="0"/>
              <a:t>发送。</a:t>
            </a:r>
          </a:p>
          <a:p>
            <a:pPr lvl="1"/>
            <a:r>
              <a:rPr lang="zh-CN" altLang="en-US" dirty="0"/>
              <a:t>这里分析</a:t>
            </a:r>
            <a:r>
              <a:rPr lang="en-US" altLang="zh-CN" dirty="0"/>
              <a:t>R4</a:t>
            </a:r>
            <a:r>
              <a:rPr lang="zh-CN" altLang="en-US" dirty="0"/>
              <a:t>的情况。</a:t>
            </a:r>
            <a:r>
              <a:rPr lang="en-US" altLang="zh-CN" dirty="0"/>
              <a:t>R4</a:t>
            </a:r>
            <a:r>
              <a:rPr lang="zh-CN" altLang="en-US" dirty="0"/>
              <a:t>收到后会有一个路径决策过程，这里</a:t>
            </a:r>
            <a:r>
              <a:rPr lang="en-US" altLang="zh-CN" dirty="0"/>
              <a:t>R3</a:t>
            </a:r>
            <a:r>
              <a:rPr lang="zh-CN" altLang="en-US" dirty="0"/>
              <a:t>也会向它发送</a:t>
            </a:r>
            <a:r>
              <a:rPr lang="en-US" altLang="zh-CN" dirty="0"/>
              <a:t>192.168.2.0/24</a:t>
            </a:r>
            <a:r>
              <a:rPr lang="zh-CN" altLang="en-US" dirty="0"/>
              <a:t>的前缀，根据</a:t>
            </a:r>
            <a:r>
              <a:rPr lang="en-US" altLang="zh-CN" dirty="0"/>
              <a:t>BGP</a:t>
            </a:r>
            <a:r>
              <a:rPr lang="zh-CN" altLang="en-US" dirty="0"/>
              <a:t>路径决策的</a:t>
            </a:r>
            <a:r>
              <a:rPr lang="en-US" altLang="zh-CN" dirty="0"/>
              <a:t>13</a:t>
            </a:r>
            <a:r>
              <a:rPr lang="zh-CN" altLang="en-US" dirty="0"/>
              <a:t>个原则，</a:t>
            </a:r>
            <a:r>
              <a:rPr lang="en-US" altLang="zh-CN" dirty="0"/>
              <a:t>R4</a:t>
            </a:r>
            <a:r>
              <a:rPr lang="zh-CN" altLang="en-US" dirty="0"/>
              <a:t>最总选择</a:t>
            </a:r>
            <a:r>
              <a:rPr lang="en-US" altLang="zh-CN" dirty="0"/>
              <a:t>IGP</a:t>
            </a:r>
            <a:r>
              <a:rPr lang="zh-CN" altLang="en-US" dirty="0"/>
              <a:t>度量值最小的，即选择</a:t>
            </a:r>
            <a:r>
              <a:rPr lang="en-US" altLang="zh-CN" dirty="0"/>
              <a:t>R6</a:t>
            </a:r>
            <a:r>
              <a:rPr lang="zh-CN" altLang="en-US" dirty="0"/>
              <a:t>作为下一跳。然后它将这个最佳路径发往</a:t>
            </a:r>
            <a:r>
              <a:rPr lang="en-US" altLang="zh-CN" dirty="0"/>
              <a:t>R3</a:t>
            </a:r>
            <a:r>
              <a:rPr lang="zh-CN" altLang="en-US" dirty="0"/>
              <a:t>和</a:t>
            </a:r>
            <a:r>
              <a:rPr lang="en-US" altLang="zh-CN" dirty="0"/>
              <a:t>R1</a:t>
            </a:r>
            <a:r>
              <a:rPr lang="zh-CN" altLang="en-US" dirty="0"/>
              <a:t>。</a:t>
            </a:r>
          </a:p>
          <a:p>
            <a:pPr lvl="1"/>
            <a:r>
              <a:rPr lang="zh-CN" altLang="en-US" dirty="0"/>
              <a:t>同理，</a:t>
            </a:r>
            <a:r>
              <a:rPr lang="en-US" altLang="zh-CN" dirty="0"/>
              <a:t>R3</a:t>
            </a:r>
            <a:r>
              <a:rPr lang="zh-CN" altLang="en-US"/>
              <a:t>最终选择</a:t>
            </a:r>
            <a:r>
              <a:rPr lang="zh-CN" altLang="en-US" dirty="0"/>
              <a:t>的下一跳是</a:t>
            </a:r>
            <a:r>
              <a:rPr lang="en-US" altLang="zh-CN" dirty="0"/>
              <a:t>R5</a:t>
            </a:r>
            <a:r>
              <a:rPr lang="zh-CN" altLang="en-US" dirty="0"/>
              <a:t>。</a:t>
            </a:r>
          </a:p>
          <a:p>
            <a:pPr lvl="1"/>
            <a:r>
              <a:rPr lang="zh-CN" altLang="en-US" dirty="0"/>
              <a:t>关键在于</a:t>
            </a:r>
            <a:r>
              <a:rPr lang="en-US" altLang="zh-CN" dirty="0"/>
              <a:t>R1</a:t>
            </a:r>
            <a:r>
              <a:rPr lang="zh-CN" altLang="en-US" dirty="0"/>
              <a:t>和</a:t>
            </a:r>
            <a:r>
              <a:rPr lang="en-US" altLang="zh-CN" dirty="0"/>
              <a:t>R2</a:t>
            </a:r>
            <a:r>
              <a:rPr lang="zh-CN" altLang="en-US" dirty="0"/>
              <a:t>。因为</a:t>
            </a:r>
            <a:r>
              <a:rPr lang="en-US" altLang="zh-CN" dirty="0"/>
              <a:t>R1</a:t>
            </a:r>
            <a:r>
              <a:rPr lang="zh-CN" altLang="en-US" dirty="0"/>
              <a:t>只能收到</a:t>
            </a:r>
            <a:r>
              <a:rPr lang="en-US" altLang="zh-CN" dirty="0"/>
              <a:t>R4</a:t>
            </a:r>
            <a:r>
              <a:rPr lang="zh-CN" altLang="en-US" dirty="0"/>
              <a:t>发来的更新，所以，它去往</a:t>
            </a:r>
            <a:r>
              <a:rPr lang="en-US" altLang="zh-CN" dirty="0"/>
              <a:t>192.168.2.0/24</a:t>
            </a:r>
            <a:r>
              <a:rPr lang="zh-CN" altLang="en-US" dirty="0"/>
              <a:t>的下一跳也是</a:t>
            </a:r>
            <a:r>
              <a:rPr lang="en-US" altLang="zh-CN" dirty="0"/>
              <a:t>R4</a:t>
            </a:r>
            <a:r>
              <a:rPr lang="zh-CN" altLang="en-US" dirty="0"/>
              <a:t>；同理</a:t>
            </a:r>
            <a:r>
              <a:rPr lang="en-US" altLang="zh-CN" dirty="0"/>
              <a:t>R2</a:t>
            </a:r>
            <a:r>
              <a:rPr lang="zh-CN" altLang="en-US" dirty="0"/>
              <a:t>去往</a:t>
            </a:r>
            <a:r>
              <a:rPr lang="en-US" altLang="zh-CN" dirty="0"/>
              <a:t>192.168.2.0/24</a:t>
            </a:r>
            <a:r>
              <a:rPr lang="zh-CN" altLang="en-US" dirty="0"/>
              <a:t>的下一跳是</a:t>
            </a:r>
            <a:r>
              <a:rPr lang="en-US" altLang="zh-CN" dirty="0"/>
              <a:t>R5</a:t>
            </a:r>
            <a:r>
              <a:rPr lang="zh-CN" altLang="en-US" dirty="0"/>
              <a:t>。</a:t>
            </a:r>
            <a:endParaRPr lang="en-US" altLang="zh-CN" dirty="0"/>
          </a:p>
          <a:p>
            <a:pPr lvl="1"/>
            <a:r>
              <a:rPr lang="zh-CN" altLang="en-US" dirty="0"/>
              <a:t>经过</a:t>
            </a:r>
            <a:r>
              <a:rPr lang="en-US" altLang="zh-CN" dirty="0"/>
              <a:t>IGP</a:t>
            </a:r>
            <a:r>
              <a:rPr lang="zh-CN" altLang="en-US" dirty="0"/>
              <a:t>路由的递归查询，从</a:t>
            </a:r>
            <a:r>
              <a:rPr lang="en-US" altLang="zh-CN" dirty="0"/>
              <a:t>192.168.1.1</a:t>
            </a:r>
            <a:r>
              <a:rPr lang="zh-CN" altLang="en-US" dirty="0"/>
              <a:t>到</a:t>
            </a:r>
            <a:r>
              <a:rPr lang="en-US" altLang="zh-CN" dirty="0"/>
              <a:t>192.168.2.1</a:t>
            </a:r>
            <a:r>
              <a:rPr lang="zh-CN" altLang="en-US" dirty="0"/>
              <a:t>的数据包会在</a:t>
            </a:r>
            <a:r>
              <a:rPr lang="en-US" altLang="zh-CN" dirty="0"/>
              <a:t>R1</a:t>
            </a:r>
            <a:r>
              <a:rPr lang="zh-CN" altLang="en-US" dirty="0"/>
              <a:t>和</a:t>
            </a:r>
            <a:r>
              <a:rPr lang="en-US" altLang="zh-CN" dirty="0"/>
              <a:t>R2</a:t>
            </a:r>
            <a:r>
              <a:rPr lang="zh-CN" altLang="en-US" dirty="0"/>
              <a:t>之间来回转发，直到</a:t>
            </a:r>
            <a:r>
              <a:rPr lang="en-US" altLang="zh-CN" dirty="0"/>
              <a:t>IP</a:t>
            </a:r>
            <a:r>
              <a:rPr lang="zh-CN" altLang="en-US" dirty="0"/>
              <a:t>报文的</a:t>
            </a:r>
            <a:r>
              <a:rPr lang="en-US" altLang="zh-CN" dirty="0"/>
              <a:t>TTL</a:t>
            </a:r>
            <a:r>
              <a:rPr lang="zh-CN" altLang="en-US" dirty="0"/>
              <a:t>被减至</a:t>
            </a:r>
            <a:r>
              <a:rPr lang="en-US" altLang="zh-CN" dirty="0"/>
              <a:t>0 </a:t>
            </a:r>
            <a:r>
              <a:rPr lang="zh-CN" altLang="en-US" dirty="0"/>
              <a:t>。</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8598463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253002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参考答案：</a:t>
            </a:r>
            <a:endParaRPr lang="en-US" altLang="zh-CN" dirty="0"/>
          </a:p>
          <a:p>
            <a:pPr marL="588963" lvl="1" indent="-228600">
              <a:buSzPct val="90000"/>
              <a:buFont typeface="+mj-lt"/>
              <a:buAutoNum type="arabicPeriod"/>
            </a:pPr>
            <a:r>
              <a:rPr lang="en-US" altLang="zh-CN" dirty="0"/>
              <a:t>A</a:t>
            </a:r>
          </a:p>
          <a:p>
            <a:pPr marL="588963" lvl="1" indent="-228600">
              <a:buSzPct val="90000"/>
              <a:buFont typeface="+mj-lt"/>
              <a:buAutoNum type="arabicPeriod"/>
            </a:pPr>
            <a:r>
              <a:rPr lang="zh-CN" altLang="en-US" dirty="0"/>
              <a:t>路由聚合分为自动聚合和手工聚合</a:t>
            </a:r>
            <a:endParaRPr lang="en-US" altLang="zh-CN" dirty="0"/>
          </a:p>
          <a:p>
            <a:pPr lvl="2"/>
            <a:r>
              <a:rPr lang="zh-CN" altLang="en-US" dirty="0"/>
              <a:t>自动聚合：只能聚合通过</a:t>
            </a:r>
            <a:r>
              <a:rPr lang="en-US" altLang="zh-CN" dirty="0"/>
              <a:t>import</a:t>
            </a:r>
            <a:r>
              <a:rPr lang="zh-CN" altLang="en-US" dirty="0"/>
              <a:t>命令引入的路由，只能按照自然掩码进行聚合，</a:t>
            </a:r>
            <a:r>
              <a:rPr lang="en-US" altLang="zh-CN" dirty="0"/>
              <a:t>IPv6</a:t>
            </a:r>
            <a:r>
              <a:rPr lang="zh-CN" altLang="en-US" dirty="0"/>
              <a:t>不支持自动聚合。</a:t>
            </a:r>
            <a:endParaRPr lang="en-US" altLang="zh-CN" dirty="0"/>
          </a:p>
          <a:p>
            <a:pPr lvl="2"/>
            <a:r>
              <a:rPr lang="zh-CN" altLang="en-US" dirty="0"/>
              <a:t>手工聚合：</a:t>
            </a:r>
            <a:r>
              <a:rPr lang="en-US" altLang="zh-CN" dirty="0"/>
              <a:t>IPv4</a:t>
            </a:r>
            <a:r>
              <a:rPr lang="zh-CN" altLang="en-US" dirty="0"/>
              <a:t>与</a:t>
            </a:r>
            <a:r>
              <a:rPr lang="en-US" altLang="zh-CN" dirty="0"/>
              <a:t>IPv6</a:t>
            </a:r>
            <a:r>
              <a:rPr lang="zh-CN" altLang="en-US" dirty="0"/>
              <a:t>路由均能聚合，可设置明细路由抑制，添加</a:t>
            </a:r>
            <a:r>
              <a:rPr lang="en-US" altLang="zh-CN" dirty="0" err="1"/>
              <a:t>AS_set</a:t>
            </a:r>
            <a:r>
              <a:rPr lang="zh-CN" altLang="en-US" dirty="0"/>
              <a:t>等功能。</a:t>
            </a:r>
            <a:endParaRPr lang="en-US" altLang="zh-CN" dirty="0"/>
          </a:p>
          <a:p>
            <a:pPr lvl="2"/>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41011934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D1F2C9D0-A013-4B4B-8EF6-DEE980CD3829}"/>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3845637C-F636-4D85-A74F-8B6B8EFBBA8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142211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15283DBB-90C7-428F-8757-BD489A76CDBE}"/>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790CE522-65E5-4AC1-AED8-3776A257D2D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297204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1263FD52-E36F-4CF9-8F41-6F8F271E427B}"/>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7ACEDAE6-38DD-42BD-A0B1-21AB03C81E8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658679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8CBFC1F-90F2-4A88-941A-FEE67D5CA9E5}"/>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387FCA14-715D-4262-8ADE-D64F3630C2F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84589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dirty="0"/>
              <a:t>在大规模的网络中，</a:t>
            </a:r>
            <a:r>
              <a:rPr lang="en-US" altLang="zh-CN" dirty="0"/>
              <a:t>BGP</a:t>
            </a:r>
            <a:r>
              <a:rPr lang="zh-CN" altLang="en-US" dirty="0"/>
              <a:t>路由表十分庞大，给设备造成了很大的负担，同时使发生路由振荡的几率也大大增加，影响网络的稳定性。</a:t>
            </a:r>
          </a:p>
          <a:p>
            <a:endParaRPr lang="zh-CN" altLang="en-US" dirty="0"/>
          </a:p>
          <a:p>
            <a:r>
              <a:rPr lang="zh-CN" altLang="en-US" dirty="0"/>
              <a:t>路由聚合是将多条路由合并的机制，它通过只向对等体发送聚合后的路由而不发送所有的具体路由的方法，减小路由表的规模。并且被聚合的路由如果发生路由振荡，也不再对网络造成影响，从而提高了网络的稳定性。</a:t>
            </a:r>
          </a:p>
          <a:p>
            <a:endParaRPr lang="zh-CN" altLang="en-US" dirty="0"/>
          </a:p>
          <a:p>
            <a:r>
              <a:rPr lang="zh-CN" altLang="en-US" dirty="0"/>
              <a:t>路由聚合是会使用</a:t>
            </a:r>
            <a:r>
              <a:rPr lang="en-US" altLang="zh-CN" dirty="0"/>
              <a:t>Aggregator</a:t>
            </a:r>
            <a:r>
              <a:rPr lang="zh-CN" altLang="en-US" dirty="0"/>
              <a:t>属性（可选过渡属性），该属性标识发生聚合的节点，携带发生聚合节点的</a:t>
            </a:r>
            <a:r>
              <a:rPr lang="en-US" altLang="zh-CN" dirty="0"/>
              <a:t>route-id</a:t>
            </a:r>
            <a:r>
              <a:rPr lang="zh-CN" altLang="en-US" dirty="0"/>
              <a:t>和</a:t>
            </a:r>
            <a:r>
              <a:rPr lang="en-US" altLang="zh-CN" dirty="0"/>
              <a:t>AS</a:t>
            </a:r>
            <a:r>
              <a:rPr lang="zh-CN" altLang="en-US" dirty="0"/>
              <a:t>号。</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017497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dirty="0"/>
              <a:t>自动聚合注意事项</a:t>
            </a:r>
          </a:p>
          <a:p>
            <a:pPr lvl="1"/>
            <a:r>
              <a:rPr lang="zh-CN" altLang="en-US" dirty="0"/>
              <a:t>该命令对</a:t>
            </a:r>
            <a:r>
              <a:rPr lang="en-US" altLang="zh-CN" dirty="0"/>
              <a:t>BGP</a:t>
            </a:r>
            <a:r>
              <a:rPr lang="zh-CN" altLang="en-US" dirty="0"/>
              <a:t>引入的路由进行聚合，引入的路由可以是直连路由、静态路由、</a:t>
            </a:r>
            <a:r>
              <a:rPr lang="en-US" altLang="zh-CN" dirty="0"/>
              <a:t>OSPF</a:t>
            </a:r>
            <a:r>
              <a:rPr lang="zh-CN" altLang="en-US" dirty="0"/>
              <a:t>路由、</a:t>
            </a:r>
            <a:r>
              <a:rPr lang="en-US" altLang="zh-CN" dirty="0"/>
              <a:t>IS-IS</a:t>
            </a:r>
            <a:r>
              <a:rPr lang="zh-CN" altLang="en-US" dirty="0"/>
              <a:t>路由。配置聚合后，</a:t>
            </a:r>
            <a:r>
              <a:rPr lang="en-US" altLang="zh-CN" dirty="0"/>
              <a:t>BGP</a:t>
            </a:r>
            <a:r>
              <a:rPr lang="zh-CN" altLang="en-US" dirty="0"/>
              <a:t>将按照自然网段聚合路由，明细路由在</a:t>
            </a:r>
            <a:r>
              <a:rPr lang="en-US" altLang="zh-CN" dirty="0"/>
              <a:t>BGP</a:t>
            </a:r>
            <a:r>
              <a:rPr lang="zh-CN" altLang="en-US" dirty="0"/>
              <a:t>路由更新中被抑制。该命令对</a:t>
            </a:r>
            <a:r>
              <a:rPr lang="en-US" altLang="zh-CN" dirty="0"/>
              <a:t>network</a:t>
            </a:r>
            <a:r>
              <a:rPr lang="zh-CN" altLang="en-US" dirty="0"/>
              <a:t>命令引入的路由无效。</a:t>
            </a:r>
          </a:p>
          <a:p>
            <a:pPr lvl="1"/>
            <a:r>
              <a:rPr lang="en-US" altLang="zh-CN" dirty="0"/>
              <a:t>BGP</a:t>
            </a:r>
            <a:r>
              <a:rPr lang="zh-CN" altLang="en-US" dirty="0"/>
              <a:t>只向对等体发送聚合后的路由；</a:t>
            </a:r>
          </a:p>
          <a:p>
            <a:pPr lvl="1"/>
            <a:r>
              <a:rPr lang="zh-CN" altLang="en-US" dirty="0"/>
              <a:t>缺省情况下</a:t>
            </a:r>
            <a:r>
              <a:rPr lang="en-US" altLang="zh-CN" dirty="0"/>
              <a:t>BGP</a:t>
            </a:r>
            <a:r>
              <a:rPr lang="zh-CN" altLang="en-US" dirty="0"/>
              <a:t>不启用自动聚合；</a:t>
            </a:r>
            <a:endParaRPr lang="en-US" altLang="zh-CN" dirty="0"/>
          </a:p>
          <a:p>
            <a:pPr lvl="1"/>
            <a:r>
              <a:rPr lang="zh-CN" altLang="en-US" dirty="0"/>
              <a:t>聚合之后的路由将带有</a:t>
            </a:r>
            <a:r>
              <a:rPr lang="en-US" altLang="zh-CN" dirty="0" err="1"/>
              <a:t>atomic_aggregate</a:t>
            </a:r>
            <a:r>
              <a:rPr lang="zh-CN" altLang="en-US" dirty="0"/>
              <a:t>和</a:t>
            </a:r>
            <a:r>
              <a:rPr lang="en-US" altLang="zh-CN" dirty="0"/>
              <a:t>aggregator</a:t>
            </a:r>
            <a:r>
              <a:rPr lang="zh-CN" altLang="en-US" dirty="0"/>
              <a:t>属性。</a:t>
            </a:r>
          </a:p>
          <a:p>
            <a:endParaRPr lang="zh-CN" altLang="en-US" dirty="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581014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a:extLst>
              <a:ext uri="{FF2B5EF4-FFF2-40B4-BE49-F238E27FC236}">
                <a16:creationId xmlns:a16="http://schemas.microsoft.com/office/drawing/2014/main" id="{81BCBA15-75E3-4991-9EFF-137DC298A616}"/>
              </a:ext>
            </a:extLst>
          </p:cNvPr>
          <p:cNvSpPr>
            <a:spLocks noGrp="1"/>
          </p:cNvSpPr>
          <p:nvPr>
            <p:ph type="body" idx="1"/>
          </p:nvPr>
        </p:nvSpPr>
        <p:spPr/>
        <p:txBody>
          <a:bodyPr/>
          <a:lstStyle/>
          <a:p>
            <a:r>
              <a:rPr lang="zh-CN" altLang="en-US"/>
              <a:t>手动聚合</a:t>
            </a:r>
          </a:p>
          <a:p>
            <a:pPr lvl="1"/>
            <a:r>
              <a:rPr lang="zh-CN" altLang="en-US"/>
              <a:t>可通过命令决定是否抑制明细路由，抑制后该聚合后的路由会携带</a:t>
            </a:r>
            <a:r>
              <a:rPr lang="en-US" altLang="zh-CN"/>
              <a:t>atomic_aggregate</a:t>
            </a:r>
            <a:r>
              <a:rPr lang="zh-CN" altLang="en-US"/>
              <a:t>属性。</a:t>
            </a:r>
            <a:endParaRPr lang="en-US" altLang="zh-CN"/>
          </a:p>
          <a:p>
            <a:pPr lvl="1"/>
            <a:r>
              <a:rPr lang="zh-CN" altLang="en-US"/>
              <a:t>聚合路由不会携带成员明细路由的</a:t>
            </a:r>
            <a:r>
              <a:rPr lang="en-US" altLang="zh-CN"/>
              <a:t>AS_PATH</a:t>
            </a:r>
            <a:r>
              <a:rPr lang="zh-CN" altLang="en-US"/>
              <a:t>属性。</a:t>
            </a:r>
          </a:p>
          <a:p>
            <a:pPr lvl="1"/>
            <a:r>
              <a:rPr lang="zh-CN" altLang="en-US"/>
              <a:t>通过</a:t>
            </a:r>
            <a:r>
              <a:rPr lang="en-US" altLang="zh-CN"/>
              <a:t>AS_SET</a:t>
            </a:r>
            <a:r>
              <a:rPr lang="zh-CN" altLang="en-US"/>
              <a:t>属性来携带</a:t>
            </a:r>
            <a:r>
              <a:rPr lang="en-US" altLang="zh-CN"/>
              <a:t>AS</a:t>
            </a:r>
            <a:r>
              <a:rPr lang="zh-CN" altLang="en-US"/>
              <a:t>号，以避免环路。</a:t>
            </a:r>
            <a:r>
              <a:rPr lang="en-US" altLang="zh-CN"/>
              <a:t>SET</a:t>
            </a:r>
            <a:r>
              <a:rPr lang="zh-CN" altLang="en-US"/>
              <a:t>和</a:t>
            </a:r>
            <a:r>
              <a:rPr lang="en-US" altLang="zh-CN"/>
              <a:t>SEQUENCE</a:t>
            </a:r>
            <a:r>
              <a:rPr lang="zh-CN" altLang="en-US"/>
              <a:t>的不同之处在于，</a:t>
            </a:r>
            <a:r>
              <a:rPr lang="en-US" altLang="zh-CN"/>
              <a:t>SET</a:t>
            </a:r>
            <a:r>
              <a:rPr lang="zh-CN" altLang="en-US"/>
              <a:t>选项下的</a:t>
            </a:r>
            <a:r>
              <a:rPr lang="en-US" altLang="zh-CN"/>
              <a:t>AS</a:t>
            </a:r>
            <a:r>
              <a:rPr lang="zh-CN" altLang="en-US"/>
              <a:t>列表通常用于路由聚合，将来自不同</a:t>
            </a:r>
            <a:r>
              <a:rPr lang="en-US" altLang="zh-CN"/>
              <a:t>AS</a:t>
            </a:r>
            <a:r>
              <a:rPr lang="zh-CN" altLang="en-US"/>
              <a:t>的</a:t>
            </a:r>
            <a:r>
              <a:rPr lang="en-US" altLang="zh-CN"/>
              <a:t>AS</a:t>
            </a:r>
            <a:r>
              <a:rPr lang="zh-CN" altLang="en-US"/>
              <a:t>号无序排列在</a:t>
            </a:r>
            <a:r>
              <a:rPr lang="en-US" altLang="zh-CN"/>
              <a:t>AS</a:t>
            </a:r>
            <a:r>
              <a:rPr lang="zh-CN" altLang="en-US"/>
              <a:t>列表里；而</a:t>
            </a:r>
            <a:r>
              <a:rPr lang="en-US" altLang="zh-CN"/>
              <a:t>SEQUENCE</a:t>
            </a:r>
            <a:r>
              <a:rPr lang="zh-CN" altLang="en-US"/>
              <a:t>选项下的</a:t>
            </a:r>
            <a:r>
              <a:rPr lang="en-US" altLang="zh-CN"/>
              <a:t>AS</a:t>
            </a:r>
            <a:r>
              <a:rPr lang="zh-CN" altLang="en-US"/>
              <a:t>列表是有序的，每经过一个</a:t>
            </a:r>
            <a:r>
              <a:rPr lang="en-US" altLang="zh-CN"/>
              <a:t>AS</a:t>
            </a:r>
            <a:r>
              <a:rPr lang="zh-CN" altLang="en-US"/>
              <a:t>都会将其</a:t>
            </a:r>
            <a:r>
              <a:rPr lang="en-US" altLang="zh-CN"/>
              <a:t>AS</a:t>
            </a:r>
            <a:r>
              <a:rPr lang="zh-CN" altLang="en-US"/>
              <a:t>号排列在列表的前端。</a:t>
            </a:r>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168460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2095179631"/>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2758953268"/>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j-ea"/>
                <a:ea typeface="+mj-ea"/>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lgn="just">
              <a:buSzPct val="100000"/>
              <a:buFont typeface="+mj-lt"/>
              <a:buAutoNum type="alphaUcPeriod"/>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a:p>
            <a:pPr lvl="1"/>
            <a:endParaRPr lang="zh-CN" altLang="en-US" dirty="0"/>
          </a:p>
          <a:p>
            <a:pPr marL="457200" indent="-457200">
              <a:buSzPct val="100000"/>
              <a:buFont typeface="+mj-lt"/>
              <a:buAutoNum type="arabicPeriod"/>
            </a:pPr>
            <a:endParaRPr lang="en-US" altLang="zh-CN" dirty="0"/>
          </a:p>
          <a:p>
            <a:endParaRPr lang="zh-CN" altLang="en-US" dirty="0"/>
          </a:p>
        </p:txBody>
      </p:sp>
      <p:pic>
        <p:nvPicPr>
          <p:cNvPr id="6" name="Picture 4" descr="问题 copy">
            <a:extLst>
              <a:ext uri="{FF2B5EF4-FFF2-40B4-BE49-F238E27FC236}">
                <a16:creationId xmlns:a16="http://schemas.microsoft.com/office/drawing/2014/main" id="{A7B98D42-5F44-4A20-9EF6-FF5A1E326ACA}"/>
              </a:ext>
            </a:extLst>
          </p:cNvPr>
          <p:cNvPicPr>
            <a:picLocks noChangeAspect="1" noChangeArrowheads="1"/>
          </p:cNvPicPr>
          <p:nvPr userDrawn="1"/>
        </p:nvPicPr>
        <p:blipFill>
          <a:blip r:embed="rId2" cstate="print"/>
          <a:srcRect/>
          <a:stretch>
            <a:fillRect/>
          </a:stretch>
        </p:blipFill>
        <p:spPr bwMode="auto">
          <a:xfrm>
            <a:off x="979550" y="415675"/>
            <a:ext cx="615950"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5AF6123D-B191-48C9-9375-2C34FD0C85B3}"/>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思考题</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此版式用于每一节的总结</a:t>
            </a:r>
            <a:r>
              <a:rPr lang="en-US" altLang="zh-CN" dirty="0"/>
              <a:t>-201501</a:t>
            </a:r>
            <a:endParaRPr lang="zh-CN" altLang="en-US" dirty="0"/>
          </a:p>
        </p:txBody>
      </p:sp>
      <p:pic>
        <p:nvPicPr>
          <p:cNvPr id="6" name="Picture 8" descr="总结 copy">
            <a:extLst>
              <a:ext uri="{FF2B5EF4-FFF2-40B4-BE49-F238E27FC236}">
                <a16:creationId xmlns:a16="http://schemas.microsoft.com/office/drawing/2014/main" id="{66AB9E4D-5661-42EC-BDBA-1BCD79973B70}"/>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E187E84D-CF55-4DE7-B007-1DDD3194162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本节小结</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Picture 8" descr="总结 copy">
            <a:extLst>
              <a:ext uri="{FF2B5EF4-FFF2-40B4-BE49-F238E27FC236}">
                <a16:creationId xmlns:a16="http://schemas.microsoft.com/office/drawing/2014/main" id="{3C67497D-F0E4-4A0D-9AA0-7356A6217319}"/>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8" name="TextBox 10">
            <a:extLst>
              <a:ext uri="{FF2B5EF4-FFF2-40B4-BE49-F238E27FC236}">
                <a16:creationId xmlns:a16="http://schemas.microsoft.com/office/drawing/2014/main" id="{24FF79AE-8F43-494A-9EFD-B2997124C17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本章总结</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此版式用于提供给学员更多学习信息。</a:t>
            </a:r>
          </a:p>
        </p:txBody>
      </p:sp>
      <p:pic>
        <p:nvPicPr>
          <p:cNvPr id="7" name="Picture 19" descr="前言 copy">
            <a:extLst>
              <a:ext uri="{FF2B5EF4-FFF2-40B4-BE49-F238E27FC236}">
                <a16:creationId xmlns:a16="http://schemas.microsoft.com/office/drawing/2014/main" id="{96E39D07-8685-4500-9B2C-88296F21E0AC}"/>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8" name="TextBox 10">
            <a:extLst>
              <a:ext uri="{FF2B5EF4-FFF2-40B4-BE49-F238E27FC236}">
                <a16:creationId xmlns:a16="http://schemas.microsoft.com/office/drawing/2014/main" id="{1CE45B71-243A-4C38-84B4-A2CA99334E25}"/>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更多信息</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vl1pPr>
          </a:lstStyle>
          <a:p>
            <a:endParaRPr lang="zh-CN" altLang="en-US" dirty="0"/>
          </a:p>
        </p:txBody>
      </p:sp>
      <p:pic>
        <p:nvPicPr>
          <p:cNvPr id="5" name="Picture 19" descr="前言 copy">
            <a:extLst>
              <a:ext uri="{FF2B5EF4-FFF2-40B4-BE49-F238E27FC236}">
                <a16:creationId xmlns:a16="http://schemas.microsoft.com/office/drawing/2014/main" id="{4DFEBF03-22C8-4735-B4D5-61DDB493E106}"/>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7" name="TextBox 10">
            <a:extLst>
              <a:ext uri="{FF2B5EF4-FFF2-40B4-BE49-F238E27FC236}">
                <a16:creationId xmlns:a16="http://schemas.microsoft.com/office/drawing/2014/main" id="{67D92142-EE08-489C-AA2D-030FB70F89E2}"/>
              </a:ext>
            </a:extLst>
          </p:cNvPr>
          <p:cNvSpPr txBox="1"/>
          <p:nvPr userDrawn="1"/>
        </p:nvSpPr>
        <p:spPr bwMode="auto">
          <a:xfrm>
            <a:off x="1775521" y="440668"/>
            <a:ext cx="5400599"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学习推荐</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3" name="Text Box 9">
            <a:extLst>
              <a:ext uri="{FF2B5EF4-FFF2-40B4-BE49-F238E27FC236}">
                <a16:creationId xmlns:a16="http://schemas.microsoft.com/office/drawing/2014/main" id="{9D36E720-0E25-41AB-8346-B547D8B86001}"/>
              </a:ext>
            </a:extLst>
          </p:cNvPr>
          <p:cNvSpPr txBox="1">
            <a:spLocks noChangeArrowheads="1"/>
          </p:cNvSpPr>
          <p:nvPr userDrawn="1"/>
        </p:nvSpPr>
        <p:spPr bwMode="auto">
          <a:xfrm>
            <a:off x="4826327" y="3189288"/>
            <a:ext cx="2704841" cy="448455"/>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dirty="0">
                <a:solidFill>
                  <a:srgbClr val="666666"/>
                </a:solidFill>
                <a:latin typeface="+mn-ea"/>
                <a:ea typeface="+mn-ea"/>
                <a:sym typeface="FrutigerNext LT Regular" pitchFamily="34" charset="0"/>
              </a:rPr>
              <a:t>www.huawei.com</a:t>
            </a:r>
          </a:p>
        </p:txBody>
      </p:sp>
      <p:sp>
        <p:nvSpPr>
          <p:cNvPr id="4" name="Text Box 8">
            <a:extLst>
              <a:ext uri="{FF2B5EF4-FFF2-40B4-BE49-F238E27FC236}">
                <a16:creationId xmlns:a16="http://schemas.microsoft.com/office/drawing/2014/main" id="{11ED55EC-FD16-4B98-B04D-4605D3C0D784}"/>
              </a:ext>
            </a:extLst>
          </p:cNvPr>
          <p:cNvSpPr txBox="1">
            <a:spLocks noChangeArrowheads="1"/>
          </p:cNvSpPr>
          <p:nvPr userDrawn="1"/>
        </p:nvSpPr>
        <p:spPr bwMode="auto">
          <a:xfrm>
            <a:off x="5491092" y="2503488"/>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a:solidFill>
                  <a:srgbClr val="990000"/>
                </a:solidFill>
                <a:latin typeface="+mn-ea"/>
                <a:ea typeface="+mn-ea"/>
                <a:sym typeface="FrutigerNext LT Regular" pitchFamily="34" charset="0"/>
              </a:rPr>
              <a:t>谢谢</a:t>
            </a:r>
            <a:endParaRPr lang="zh-CN" altLang="zh-CN" sz="4100" dirty="0">
              <a:solidFill>
                <a:srgbClr val="990000"/>
              </a:solidFill>
              <a:latin typeface="+mn-ea"/>
              <a:ea typeface="+mn-ea"/>
              <a:sym typeface="FrutigerNext LT Regular" pitchFamily="34" charset="0"/>
            </a:endParaRPr>
          </a:p>
        </p:txBody>
      </p:sp>
      <p:pic>
        <p:nvPicPr>
          <p:cNvPr id="5" name="Picture 7" descr="5">
            <a:extLst>
              <a:ext uri="{FF2B5EF4-FFF2-40B4-BE49-F238E27FC236}">
                <a16:creationId xmlns:a16="http://schemas.microsoft.com/office/drawing/2014/main" id="{97CBA8DB-94D7-4EC0-9F40-4E718A6A2341}"/>
              </a:ext>
            </a:extLst>
          </p:cNvPr>
          <p:cNvPicPr>
            <a:picLocks noChangeAspect="1" noChangeArrowheads="1"/>
          </p:cNvPicPr>
          <p:nvPr userDrawn="1"/>
        </p:nvPicPr>
        <p:blipFill>
          <a:blip r:embed="rId2" cstate="print"/>
          <a:srcRect/>
          <a:stretch>
            <a:fillRect/>
          </a:stretch>
        </p:blipFill>
        <p:spPr bwMode="auto">
          <a:xfrm>
            <a:off x="0" y="5943601"/>
            <a:ext cx="12192000" cy="931863"/>
          </a:xfrm>
          <a:prstGeom prst="rect">
            <a:avLst/>
          </a:prstGeom>
          <a:noFill/>
          <a:ln w="9525">
            <a:noFill/>
            <a:miter lim="800000"/>
            <a:headEnd/>
            <a:tailEnd/>
          </a:ln>
        </p:spPr>
      </p:pic>
    </p:spTree>
    <p:extLst>
      <p:ext uri="{BB962C8B-B14F-4D97-AF65-F5344CB8AC3E}">
        <p14:creationId xmlns:p14="http://schemas.microsoft.com/office/powerpoint/2010/main" val="84227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54703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2018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vl1pPr>
            <a:lvl5pPr>
              <a:buNone/>
              <a:defRPr/>
            </a:lvl5pPr>
          </a:lstStyle>
          <a:p>
            <a:pPr eaLnBrk="1" hangingPunct="1"/>
            <a:r>
              <a:rPr lang="zh-CN" altLang="en-US" dirty="0"/>
              <a:t>本章主要讲述</a:t>
            </a:r>
            <a:r>
              <a:rPr lang="en-US" altLang="zh-CN" dirty="0"/>
              <a:t>...</a:t>
            </a:r>
            <a:endParaRPr lang="zh-CN" altLang="en-US" dirty="0"/>
          </a:p>
        </p:txBody>
      </p:sp>
      <p:pic>
        <p:nvPicPr>
          <p:cNvPr id="5" name="Picture 4" descr="前言 copy">
            <a:extLst>
              <a:ext uri="{FF2B5EF4-FFF2-40B4-BE49-F238E27FC236}">
                <a16:creationId xmlns:a16="http://schemas.microsoft.com/office/drawing/2014/main" id="{68F7798A-9C96-4DD9-B4BE-8E04160DA5D2}"/>
              </a:ext>
            </a:extLst>
          </p:cNvPr>
          <p:cNvPicPr>
            <a:picLocks noChangeAspect="1" noChangeArrowheads="1"/>
          </p:cNvPicPr>
          <p:nvPr userDrawn="1"/>
        </p:nvPicPr>
        <p:blipFill>
          <a:blip r:embed="rId2" cstate="print"/>
          <a:srcRect/>
          <a:stretch>
            <a:fillRect/>
          </a:stretch>
        </p:blipFill>
        <p:spPr bwMode="auto">
          <a:xfrm>
            <a:off x="979550" y="424188"/>
            <a:ext cx="615950" cy="617537"/>
          </a:xfrm>
          <a:prstGeom prst="rect">
            <a:avLst/>
          </a:prstGeom>
          <a:noFill/>
          <a:ln w="9525">
            <a:noFill/>
            <a:miter lim="800000"/>
            <a:headEnd/>
            <a:tailEnd/>
          </a:ln>
        </p:spPr>
      </p:pic>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前言</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algn="just" eaLnBrk="1" hangingPunct="1">
              <a:defRPr/>
            </a:lvl2pPr>
            <a:lvl3pPr algn="just" eaLnBrk="1" hangingPunct="1">
              <a:defRPr/>
            </a:lvl3pPr>
            <a:lvl4pPr algn="just" eaLnBrk="1" hangingPunct="1">
              <a:defRPr/>
            </a:lvl4pPr>
            <a:lvl5pPr algn="just"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7762BAFB-835F-4D24-A2FA-F5CB87D7D270}"/>
              </a:ext>
            </a:extLst>
          </p:cNvPr>
          <p:cNvPicPr>
            <a:picLocks noChangeAspect="1" noChangeArrowheads="1"/>
          </p:cNvPicPr>
          <p:nvPr userDrawn="1"/>
        </p:nvPicPr>
        <p:blipFill>
          <a:blip r:embed="rId2" cstate="print"/>
          <a:srcRect/>
          <a:stretch>
            <a:fillRect/>
          </a:stretch>
        </p:blipFill>
        <p:spPr bwMode="auto">
          <a:xfrm>
            <a:off x="973200" y="415675"/>
            <a:ext cx="622300" cy="623888"/>
          </a:xfrm>
          <a:prstGeom prst="rect">
            <a:avLst/>
          </a:prstGeom>
          <a:noFill/>
          <a:ln w="9525">
            <a:noFill/>
            <a:miter lim="800000"/>
            <a:headEnd/>
            <a:tailEnd/>
          </a:ln>
        </p:spPr>
      </p:pic>
      <p:sp>
        <p:nvSpPr>
          <p:cNvPr id="6" name="TextBox 10">
            <a:extLst>
              <a:ext uri="{FF2B5EF4-FFF2-40B4-BE49-F238E27FC236}">
                <a16:creationId xmlns:a16="http://schemas.microsoft.com/office/drawing/2014/main" id="{F55F8CC2-E849-4E11-B308-49CD54DC2F7C}"/>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目标</a:t>
            </a:r>
            <a:endParaRPr lang="en-US" altLang="zh-CN" sz="3500" dirty="0">
              <a:solidFill>
                <a:srgbClr val="990000"/>
              </a:solidFill>
              <a:latin typeface="+mj-lt"/>
              <a:ea typeface="+mj-ea"/>
              <a:cs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pic>
        <p:nvPicPr>
          <p:cNvPr id="5" name="Picture 18" descr="目录 copy">
            <a:extLst>
              <a:ext uri="{FF2B5EF4-FFF2-40B4-BE49-F238E27FC236}">
                <a16:creationId xmlns:a16="http://schemas.microsoft.com/office/drawing/2014/main" id="{2B1B693B-E291-46EA-98D5-35EC97F8C8CE}"/>
              </a:ext>
            </a:extLst>
          </p:cNvPr>
          <p:cNvPicPr>
            <a:picLocks noChangeAspect="1" noChangeArrowheads="1"/>
          </p:cNvPicPr>
          <p:nvPr userDrawn="1"/>
        </p:nvPicPr>
        <p:blipFill>
          <a:blip r:embed="rId2" cstate="print"/>
          <a:srcRect/>
          <a:stretch>
            <a:fillRect/>
          </a:stretch>
        </p:blipFill>
        <p:spPr bwMode="auto">
          <a:xfrm>
            <a:off x="979550" y="415675"/>
            <a:ext cx="620713" cy="622300"/>
          </a:xfrm>
          <a:prstGeom prst="rect">
            <a:avLst/>
          </a:prstGeom>
          <a:noFill/>
          <a:ln w="9525">
            <a:noFill/>
            <a:miter lim="800000"/>
            <a:headEnd/>
            <a:tailEnd/>
          </a:ln>
        </p:spPr>
      </p:pic>
      <p:sp>
        <p:nvSpPr>
          <p:cNvPr id="12" name="TextBox 10">
            <a:extLst>
              <a:ext uri="{FF2B5EF4-FFF2-40B4-BE49-F238E27FC236}">
                <a16:creationId xmlns:a16="http://schemas.microsoft.com/office/drawing/2014/main" id="{20B98358-2290-4967-8898-E7A36303E1A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目录</a:t>
            </a:r>
            <a:endParaRPr lang="en-US" altLang="zh-CN" sz="3500" dirty="0">
              <a:solidFill>
                <a:srgbClr val="990000"/>
              </a:solidFill>
              <a:latin typeface="+mj-lt"/>
              <a:ea typeface="+mj-ea"/>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494581DE-2BBE-4BB4-A9F4-D8FA01070921}"/>
              </a:ext>
            </a:extLst>
          </p:cNvPr>
          <p:cNvPicPr>
            <a:picLocks noChangeAspect="1" noChangeArrowheads="1"/>
          </p:cNvPicPr>
          <p:nvPr userDrawn="1"/>
        </p:nvPicPr>
        <p:blipFill>
          <a:blip r:embed="rId2" cstate="print"/>
          <a:srcRect/>
          <a:stretch>
            <a:fillRect/>
          </a:stretch>
        </p:blipFill>
        <p:spPr bwMode="auto">
          <a:xfrm>
            <a:off x="979550" y="415675"/>
            <a:ext cx="622300" cy="623888"/>
          </a:xfrm>
          <a:prstGeom prst="rect">
            <a:avLst/>
          </a:prstGeom>
          <a:noFill/>
          <a:ln w="9525">
            <a:noFill/>
            <a:miter lim="800000"/>
            <a:headEnd/>
            <a:tailEnd/>
          </a:ln>
        </p:spPr>
      </p:pic>
      <p:sp>
        <p:nvSpPr>
          <p:cNvPr id="8" name="TextBox 10">
            <a:extLst>
              <a:ext uri="{FF2B5EF4-FFF2-40B4-BE49-F238E27FC236}">
                <a16:creationId xmlns:a16="http://schemas.microsoft.com/office/drawing/2014/main" id="{A5D844C3-5B53-43D5-B14B-8CFF0F5DFEFC}"/>
              </a:ext>
            </a:extLst>
          </p:cNvPr>
          <p:cNvSpPr txBox="1"/>
          <p:nvPr userDrawn="1"/>
        </p:nvSpPr>
        <p:spPr bwMode="auto">
          <a:xfrm>
            <a:off x="1775521" y="449181"/>
            <a:ext cx="9696814"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本节概述和学习目标</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2C8A129-DD37-44CB-B437-ED62693AE892}"/>
              </a:ext>
            </a:extLst>
          </p:cNvPr>
          <p:cNvSpPr>
            <a:spLocks noGrp="1"/>
          </p:cNvSpPr>
          <p:nvPr>
            <p:ph type="title"/>
          </p:nvPr>
        </p:nvSpPr>
        <p:spPr>
          <a:xfrm>
            <a:off x="912286" y="292385"/>
            <a:ext cx="10560048" cy="868363"/>
          </a:xfrm>
        </p:spPr>
        <p:txBody>
          <a:bodyPr/>
          <a:lstStyle/>
          <a:p>
            <a:r>
              <a:rPr lang="zh-CN" altLang="en-US" dirty="0"/>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 name="图片 8">
            <a:extLst>
              <a:ext uri="{FF2B5EF4-FFF2-40B4-BE49-F238E27FC236}">
                <a16:creationId xmlns:a16="http://schemas.microsoft.com/office/drawing/2014/main" id="{3C5EF733-EAE7-4C3C-B05D-ADF02108C240}"/>
              </a:ext>
            </a:extLst>
          </p:cNvPr>
          <p:cNvPicPr>
            <a:picLocks/>
          </p:cNvPicPr>
          <p:nvPr userDrawn="1"/>
        </p:nvPicPr>
        <p:blipFill>
          <a:blip r:embed="rId17"/>
          <a:stretch>
            <a:fillRect/>
          </a:stretch>
        </p:blipFill>
        <p:spPr>
          <a:xfrm>
            <a:off x="0" y="6390000"/>
            <a:ext cx="12192000" cy="468000"/>
          </a:xfrm>
          <a:prstGeom prst="rect">
            <a:avLst/>
          </a:prstGeom>
        </p:spPr>
      </p:pic>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9408368"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j-lt"/>
                <a:ea typeface="黑体" panose="02010609060101010101" pitchFamily="49" charset="-122"/>
                <a:cs typeface="Arial" pitchFamily="34" charset="0"/>
              </a:rPr>
              <a:t>第</a:t>
            </a:r>
            <a:fld id="{2F2CF7F5-F178-4429-B6CA-28062DF31937}" type="slidenum">
              <a:rPr lang="en-US" altLang="zh-CN" sz="1200" smtClean="0">
                <a:latin typeface="+mj-lt"/>
                <a:ea typeface="黑体" panose="02010609060101010101" pitchFamily="49" charset="-122"/>
                <a:cs typeface="Arial" pitchFamily="34" charset="0"/>
              </a:rPr>
              <a:pPr defTabSz="801668" eaLnBrk="0" fontAlgn="base" hangingPunct="0">
                <a:defRPr/>
              </a:pPr>
              <a:t>‹#›</a:t>
            </a:fld>
            <a:r>
              <a:rPr lang="zh-CN" altLang="en-US" sz="1200" dirty="0">
                <a:latin typeface="+mj-lt"/>
                <a:ea typeface="黑体" panose="02010609060101010101" pitchFamily="49" charset="-122"/>
                <a:cs typeface="Arial" pitchFamily="34" charset="0"/>
              </a:rPr>
              <a:t>页</a:t>
            </a:r>
            <a:endParaRPr lang="en-US" altLang="zh-CN" sz="1200" dirty="0">
              <a:latin typeface="+mj-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2018 </a:t>
            </a:r>
            <a:r>
              <a:rPr lang="zh-CN" altLang="en-US" sz="1200" baseline="0" dirty="0">
                <a:latin typeface="+mn-ea"/>
                <a:ea typeface="+mn-ea"/>
                <a:cs typeface="Arial" pitchFamily="34" charset="0"/>
              </a:rPr>
              <a:t>华为技术有限公司</a:t>
            </a:r>
          </a:p>
        </p:txBody>
      </p:sp>
      <p:pic>
        <p:nvPicPr>
          <p:cNvPr id="8" name="图片 7"/>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文本占位符 56">
            <a:extLst>
              <a:ext uri="{FF2B5EF4-FFF2-40B4-BE49-F238E27FC236}">
                <a16:creationId xmlns:a16="http://schemas.microsoft.com/office/drawing/2014/main" id="{309B3DA1-93DB-43CD-855B-81D983946436}"/>
              </a:ext>
            </a:extLst>
          </p:cNvPr>
          <p:cNvSpPr>
            <a:spLocks noGrp="1"/>
          </p:cNvSpPr>
          <p:nvPr>
            <p:ph type="body" sz="quarter" idx="17"/>
          </p:nvPr>
        </p:nvSpPr>
        <p:spPr/>
        <p:txBody>
          <a:bodyPr/>
          <a:lstStyle/>
          <a:p>
            <a:r>
              <a:rPr lang="en-US" altLang="zh-CN" dirty="0"/>
              <a:t>HCRSE107</a:t>
            </a:r>
            <a:endParaRPr lang="zh-CN" altLang="en-US" dirty="0"/>
          </a:p>
        </p:txBody>
      </p:sp>
      <p:sp>
        <p:nvSpPr>
          <p:cNvPr id="58" name="文本占位符 57">
            <a:extLst>
              <a:ext uri="{FF2B5EF4-FFF2-40B4-BE49-F238E27FC236}">
                <a16:creationId xmlns:a16="http://schemas.microsoft.com/office/drawing/2014/main" id="{F7666343-0BDA-46FF-AE2B-67C3D679EC12}"/>
              </a:ext>
            </a:extLst>
          </p:cNvPr>
          <p:cNvSpPr>
            <a:spLocks noGrp="1"/>
          </p:cNvSpPr>
          <p:nvPr>
            <p:ph type="body" sz="quarter" idx="18"/>
          </p:nvPr>
        </p:nvSpPr>
        <p:spPr/>
        <p:txBody>
          <a:bodyPr/>
          <a:lstStyle/>
          <a:p>
            <a:r>
              <a:rPr lang="en-US" altLang="zh-CN" dirty="0"/>
              <a:t>RS</a:t>
            </a:r>
            <a:endParaRPr lang="zh-CN" altLang="en-US" dirty="0"/>
          </a:p>
        </p:txBody>
      </p:sp>
      <p:sp>
        <p:nvSpPr>
          <p:cNvPr id="59" name="文本占位符 58">
            <a:extLst>
              <a:ext uri="{FF2B5EF4-FFF2-40B4-BE49-F238E27FC236}">
                <a16:creationId xmlns:a16="http://schemas.microsoft.com/office/drawing/2014/main" id="{B28B07B9-F9D8-4B1B-A500-9F68D09CAA0C}"/>
              </a:ext>
            </a:extLst>
          </p:cNvPr>
          <p:cNvSpPr>
            <a:spLocks noGrp="1"/>
          </p:cNvSpPr>
          <p:nvPr>
            <p:ph type="body" sz="quarter" idx="19"/>
          </p:nvPr>
        </p:nvSpPr>
        <p:spPr/>
        <p:txBody>
          <a:bodyPr/>
          <a:lstStyle/>
          <a:p>
            <a:r>
              <a:rPr lang="en-US" altLang="zh-CN"/>
              <a:t> </a:t>
            </a:r>
            <a:endParaRPr lang="zh-CN" altLang="en-US" dirty="0"/>
          </a:p>
        </p:txBody>
      </p:sp>
      <p:sp>
        <p:nvSpPr>
          <p:cNvPr id="60" name="文本占位符 59">
            <a:extLst>
              <a:ext uri="{FF2B5EF4-FFF2-40B4-BE49-F238E27FC236}">
                <a16:creationId xmlns:a16="http://schemas.microsoft.com/office/drawing/2014/main" id="{921B5ADC-9FF1-4BEE-9FFE-5B3D1B92439E}"/>
              </a:ext>
            </a:extLst>
          </p:cNvPr>
          <p:cNvSpPr>
            <a:spLocks noGrp="1"/>
          </p:cNvSpPr>
          <p:nvPr>
            <p:ph type="body" sz="quarter" idx="20"/>
          </p:nvPr>
        </p:nvSpPr>
        <p:spPr/>
        <p:txBody>
          <a:bodyPr/>
          <a:lstStyle/>
          <a:p>
            <a:r>
              <a:rPr lang="en-US" altLang="zh-CN"/>
              <a:t>V3.0</a:t>
            </a:r>
            <a:endParaRPr lang="zh-CN" altLang="en-US" dirty="0"/>
          </a:p>
        </p:txBody>
      </p:sp>
      <p:sp>
        <p:nvSpPr>
          <p:cNvPr id="3" name="文本占位符 2"/>
          <p:cNvSpPr>
            <a:spLocks noGrp="1"/>
          </p:cNvSpPr>
          <p:nvPr>
            <p:ph type="body" sz="quarter" idx="13"/>
          </p:nvPr>
        </p:nvSpPr>
        <p:spPr/>
        <p:txBody>
          <a:bodyPr/>
          <a:lstStyle/>
          <a:p>
            <a:r>
              <a:rPr lang="zh-CN" altLang="en-US" dirty="0"/>
              <a:t>张凛瑞</a:t>
            </a:r>
            <a:r>
              <a:rPr lang="en-US" altLang="zh-CN" dirty="0"/>
              <a:t>/zwx00570554</a:t>
            </a:r>
            <a:endParaRPr lang="zh-CN" altLang="en-US" dirty="0"/>
          </a:p>
        </p:txBody>
      </p:sp>
      <p:sp>
        <p:nvSpPr>
          <p:cNvPr id="4" name="文本占位符 3"/>
          <p:cNvSpPr>
            <a:spLocks noGrp="1"/>
          </p:cNvSpPr>
          <p:nvPr>
            <p:ph type="body" sz="quarter" idx="14"/>
          </p:nvPr>
        </p:nvSpPr>
        <p:spPr/>
        <p:txBody>
          <a:bodyPr/>
          <a:lstStyle/>
          <a:p>
            <a:r>
              <a:rPr lang="en-US" altLang="zh-CN" dirty="0"/>
              <a:t>2018.10.11</a:t>
            </a:r>
            <a:endParaRPr lang="zh-CN" altLang="en-US" dirty="0"/>
          </a:p>
        </p:txBody>
      </p:sp>
      <p:sp>
        <p:nvSpPr>
          <p:cNvPr id="5" name="文本占位符 4"/>
          <p:cNvSpPr>
            <a:spLocks noGrp="1"/>
          </p:cNvSpPr>
          <p:nvPr>
            <p:ph type="body" sz="quarter" idx="15"/>
          </p:nvPr>
        </p:nvSpPr>
        <p:spPr/>
        <p:txBody>
          <a:bodyPr/>
          <a:lstStyle/>
          <a:p>
            <a:r>
              <a:rPr lang="zh-CN" altLang="en-US" dirty="0"/>
              <a:t>刘鹏</a:t>
            </a:r>
            <a:r>
              <a:rPr lang="en-US" altLang="zh-CN" dirty="0"/>
              <a:t>/lwx529648</a:t>
            </a:r>
            <a:endParaRPr lang="zh-CN" altLang="en-US" dirty="0"/>
          </a:p>
        </p:txBody>
      </p:sp>
      <p:sp>
        <p:nvSpPr>
          <p:cNvPr id="6" name="文本占位符 5"/>
          <p:cNvSpPr>
            <a:spLocks noGrp="1"/>
          </p:cNvSpPr>
          <p:nvPr>
            <p:ph type="body" sz="quarter" idx="16"/>
          </p:nvPr>
        </p:nvSpPr>
        <p:spPr/>
        <p:txBody>
          <a:bodyPr/>
          <a:lstStyle/>
          <a:p>
            <a:r>
              <a:rPr lang="zh-CN" altLang="en-US"/>
              <a:t>新开发</a:t>
            </a:r>
            <a:endParaRPr lang="zh-CN" altLang="en-US" dirty="0"/>
          </a:p>
        </p:txBody>
      </p:sp>
      <p:sp>
        <p:nvSpPr>
          <p:cNvPr id="14" name="文本占位符 13"/>
          <p:cNvSpPr>
            <a:spLocks noGrp="1"/>
          </p:cNvSpPr>
          <p:nvPr>
            <p:ph type="body" sz="quarter" idx="21"/>
          </p:nvPr>
        </p:nvSpPr>
        <p:spPr/>
        <p:txBody>
          <a:bodyPr/>
          <a:lstStyle/>
          <a:p>
            <a:endParaRPr lang="zh-CN" altLang="en-US"/>
          </a:p>
        </p:txBody>
      </p:sp>
      <p:sp>
        <p:nvSpPr>
          <p:cNvPr id="15" name="文本占位符 14"/>
          <p:cNvSpPr>
            <a:spLocks noGrp="1"/>
          </p:cNvSpPr>
          <p:nvPr>
            <p:ph type="body" sz="quarter" idx="22"/>
          </p:nvPr>
        </p:nvSpPr>
        <p:spPr/>
        <p:txBody>
          <a:bodyPr/>
          <a:lstStyle/>
          <a:p>
            <a:endParaRPr lang="zh-CN" altLang="en-US"/>
          </a:p>
        </p:txBody>
      </p:sp>
      <p:sp>
        <p:nvSpPr>
          <p:cNvPr id="16" name="文本占位符 15"/>
          <p:cNvSpPr>
            <a:spLocks noGrp="1"/>
          </p:cNvSpPr>
          <p:nvPr>
            <p:ph type="body" sz="quarter" idx="23"/>
          </p:nvPr>
        </p:nvSpPr>
        <p:spPr/>
        <p:txBody>
          <a:bodyPr/>
          <a:lstStyle/>
          <a:p>
            <a:endParaRPr lang="zh-CN" altLang="en-US"/>
          </a:p>
        </p:txBody>
      </p:sp>
      <p:sp>
        <p:nvSpPr>
          <p:cNvPr id="17" name="文本占位符 16"/>
          <p:cNvSpPr>
            <a:spLocks noGrp="1"/>
          </p:cNvSpPr>
          <p:nvPr>
            <p:ph type="body" sz="quarter" idx="24"/>
          </p:nvPr>
        </p:nvSpPr>
        <p:spPr/>
        <p:txBody>
          <a:bodyPr/>
          <a:lstStyle/>
          <a:p>
            <a:endParaRPr lang="zh-CN" altLang="en-US"/>
          </a:p>
        </p:txBody>
      </p:sp>
      <p:sp>
        <p:nvSpPr>
          <p:cNvPr id="18" name="文本占位符 17"/>
          <p:cNvSpPr>
            <a:spLocks noGrp="1"/>
          </p:cNvSpPr>
          <p:nvPr>
            <p:ph type="body" sz="quarter" idx="25"/>
          </p:nvPr>
        </p:nvSpPr>
        <p:spPr/>
        <p:txBody>
          <a:bodyPr/>
          <a:lstStyle/>
          <a:p>
            <a:endParaRPr lang="zh-CN" altLang="en-US"/>
          </a:p>
        </p:txBody>
      </p:sp>
      <p:sp>
        <p:nvSpPr>
          <p:cNvPr id="19" name="文本占位符 18"/>
          <p:cNvSpPr>
            <a:spLocks noGrp="1"/>
          </p:cNvSpPr>
          <p:nvPr>
            <p:ph type="body" sz="quarter" idx="26"/>
          </p:nvPr>
        </p:nvSpPr>
        <p:spPr/>
        <p:txBody>
          <a:bodyPr/>
          <a:lstStyle/>
          <a:p>
            <a:endParaRPr lang="zh-CN" altLang="en-US"/>
          </a:p>
        </p:txBody>
      </p:sp>
      <p:sp>
        <p:nvSpPr>
          <p:cNvPr id="20" name="文本占位符 19"/>
          <p:cNvSpPr>
            <a:spLocks noGrp="1"/>
          </p:cNvSpPr>
          <p:nvPr>
            <p:ph type="body" sz="quarter" idx="27"/>
          </p:nvPr>
        </p:nvSpPr>
        <p:spPr/>
        <p:txBody>
          <a:bodyPr/>
          <a:lstStyle/>
          <a:p>
            <a:endParaRPr lang="zh-CN" altLang="en-US"/>
          </a:p>
        </p:txBody>
      </p:sp>
      <p:sp>
        <p:nvSpPr>
          <p:cNvPr id="21" name="文本占位符 20"/>
          <p:cNvSpPr>
            <a:spLocks noGrp="1"/>
          </p:cNvSpPr>
          <p:nvPr>
            <p:ph type="body" sz="quarter" idx="28"/>
          </p:nvPr>
        </p:nvSpPr>
        <p:spPr/>
        <p:txBody>
          <a:bodyPr/>
          <a:lstStyle/>
          <a:p>
            <a:endParaRPr lang="zh-CN" altLang="en-US"/>
          </a:p>
        </p:txBody>
      </p:sp>
      <p:sp>
        <p:nvSpPr>
          <p:cNvPr id="22" name="文本占位符 21"/>
          <p:cNvSpPr>
            <a:spLocks noGrp="1"/>
          </p:cNvSpPr>
          <p:nvPr>
            <p:ph type="body" sz="quarter" idx="29"/>
          </p:nvPr>
        </p:nvSpPr>
        <p:spPr/>
        <p:txBody>
          <a:bodyPr/>
          <a:lstStyle/>
          <a:p>
            <a:endParaRPr lang="zh-CN" altLang="en-US"/>
          </a:p>
        </p:txBody>
      </p:sp>
      <p:sp>
        <p:nvSpPr>
          <p:cNvPr id="23" name="文本占位符 22"/>
          <p:cNvSpPr>
            <a:spLocks noGrp="1"/>
          </p:cNvSpPr>
          <p:nvPr>
            <p:ph type="body" sz="quarter" idx="30"/>
          </p:nvPr>
        </p:nvSpPr>
        <p:spPr/>
        <p:txBody>
          <a:bodyPr/>
          <a:lstStyle/>
          <a:p>
            <a:endParaRPr lang="zh-CN" altLang="en-US"/>
          </a:p>
        </p:txBody>
      </p:sp>
      <p:sp>
        <p:nvSpPr>
          <p:cNvPr id="24" name="文本占位符 23"/>
          <p:cNvSpPr>
            <a:spLocks noGrp="1"/>
          </p:cNvSpPr>
          <p:nvPr>
            <p:ph type="body" sz="quarter" idx="31"/>
          </p:nvPr>
        </p:nvSpPr>
        <p:spPr/>
        <p:txBody>
          <a:bodyPr/>
          <a:lstStyle/>
          <a:p>
            <a:endParaRPr lang="zh-CN" altLang="en-US"/>
          </a:p>
        </p:txBody>
      </p:sp>
      <p:sp>
        <p:nvSpPr>
          <p:cNvPr id="25" name="文本占位符 24"/>
          <p:cNvSpPr>
            <a:spLocks noGrp="1"/>
          </p:cNvSpPr>
          <p:nvPr>
            <p:ph type="body" sz="quarter" idx="32"/>
          </p:nvPr>
        </p:nvSpPr>
        <p:spPr/>
        <p:txBody>
          <a:bodyPr/>
          <a:lstStyle/>
          <a:p>
            <a:endParaRPr lang="zh-CN" altLang="en-US"/>
          </a:p>
        </p:txBody>
      </p:sp>
      <p:sp>
        <p:nvSpPr>
          <p:cNvPr id="26" name="文本占位符 25"/>
          <p:cNvSpPr>
            <a:spLocks noGrp="1"/>
          </p:cNvSpPr>
          <p:nvPr>
            <p:ph type="body" sz="quarter" idx="33"/>
          </p:nvPr>
        </p:nvSpPr>
        <p:spPr/>
        <p:txBody>
          <a:bodyPr/>
          <a:lstStyle/>
          <a:p>
            <a:endParaRPr lang="zh-CN" altLang="en-US"/>
          </a:p>
        </p:txBody>
      </p:sp>
      <p:sp>
        <p:nvSpPr>
          <p:cNvPr id="27" name="文本占位符 26"/>
          <p:cNvSpPr>
            <a:spLocks noGrp="1"/>
          </p:cNvSpPr>
          <p:nvPr>
            <p:ph type="body" sz="quarter" idx="34"/>
          </p:nvPr>
        </p:nvSpPr>
        <p:spPr/>
        <p:txBody>
          <a:bodyPr/>
          <a:lstStyle/>
          <a:p>
            <a:endParaRPr lang="zh-CN" altLang="en-US"/>
          </a:p>
        </p:txBody>
      </p:sp>
      <p:sp>
        <p:nvSpPr>
          <p:cNvPr id="28" name="文本占位符 27"/>
          <p:cNvSpPr>
            <a:spLocks noGrp="1"/>
          </p:cNvSpPr>
          <p:nvPr>
            <p:ph type="body" sz="quarter" idx="35"/>
          </p:nvPr>
        </p:nvSpPr>
        <p:spPr/>
        <p:txBody>
          <a:bodyPr/>
          <a:lstStyle/>
          <a:p>
            <a:endParaRPr lang="zh-CN" altLang="en-US"/>
          </a:p>
        </p:txBody>
      </p:sp>
      <p:sp>
        <p:nvSpPr>
          <p:cNvPr id="29" name="文本占位符 28"/>
          <p:cNvSpPr>
            <a:spLocks noGrp="1"/>
          </p:cNvSpPr>
          <p:nvPr>
            <p:ph type="body" sz="quarter" idx="36"/>
          </p:nvPr>
        </p:nvSpPr>
        <p:spPr/>
        <p:txBody>
          <a:bodyPr/>
          <a:lstStyle/>
          <a:p>
            <a:endParaRPr lang="zh-CN" altLang="en-US"/>
          </a:p>
        </p:txBody>
      </p:sp>
    </p:spTree>
    <p:extLst>
      <p:ext uri="{BB962C8B-B14F-4D97-AF65-F5344CB8AC3E}">
        <p14:creationId xmlns:p14="http://schemas.microsoft.com/office/powerpoint/2010/main" val="182654616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路由聚合</a:t>
            </a:r>
            <a:r>
              <a:rPr lang="en-US" altLang="zh-CN" dirty="0"/>
              <a:t> - </a:t>
            </a:r>
            <a:r>
              <a:rPr lang="zh-CN" altLang="en-US" dirty="0"/>
              <a:t>手工聚合 </a:t>
            </a:r>
            <a:r>
              <a:rPr lang="en-US" altLang="zh-CN" dirty="0"/>
              <a:t>(2)</a:t>
            </a:r>
            <a:endParaRPr lang="zh-CN" altLang="en-US" dirty="0"/>
          </a:p>
        </p:txBody>
      </p:sp>
      <p:grpSp>
        <p:nvGrpSpPr>
          <p:cNvPr id="32" name="组合 31"/>
          <p:cNvGrpSpPr/>
          <p:nvPr/>
        </p:nvGrpSpPr>
        <p:grpSpPr>
          <a:xfrm>
            <a:off x="2165272" y="2204864"/>
            <a:ext cx="7819160" cy="3528392"/>
            <a:chOff x="3306956" y="2535617"/>
            <a:chExt cx="7819160" cy="3528392"/>
          </a:xfrm>
        </p:grpSpPr>
        <p:cxnSp>
          <p:nvCxnSpPr>
            <p:cNvPr id="5" name="直接连接符 4"/>
            <p:cNvCxnSpPr>
              <a:stCxn id="10" idx="0"/>
              <a:endCxn id="42" idx="2"/>
            </p:cNvCxnSpPr>
            <p:nvPr/>
          </p:nvCxnSpPr>
          <p:spPr bwMode="auto">
            <a:xfrm flipH="1" flipV="1">
              <a:off x="4067836" y="3391339"/>
              <a:ext cx="1496" cy="528323"/>
            </a:xfrm>
            <a:prstGeom prst="line">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 name="矩形 5"/>
            <p:cNvSpPr/>
            <p:nvPr/>
          </p:nvSpPr>
          <p:spPr bwMode="auto">
            <a:xfrm>
              <a:off x="3758501" y="282364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p:txBody>
        </p:sp>
        <p:sp>
          <p:nvSpPr>
            <p:cNvPr id="8" name="矩形 7"/>
            <p:cNvSpPr/>
            <p:nvPr/>
          </p:nvSpPr>
          <p:spPr bwMode="auto">
            <a:xfrm>
              <a:off x="6134765" y="282364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p>
          </p:txBody>
        </p:sp>
        <p:pic>
          <p:nvPicPr>
            <p:cNvPr id="10" name="Picture 2"/>
            <p:cNvPicPr>
              <a:picLocks noChangeAspect="1" noChangeArrowheads="1"/>
            </p:cNvPicPr>
            <p:nvPr/>
          </p:nvPicPr>
          <p:blipFill>
            <a:blip r:embed="rId3" cstate="print"/>
            <a:srcRect/>
            <a:stretch>
              <a:fillRect/>
            </a:stretch>
          </p:blipFill>
          <p:spPr bwMode="auto">
            <a:xfrm>
              <a:off x="3493268" y="3919662"/>
              <a:ext cx="1152128" cy="576064"/>
            </a:xfrm>
            <a:prstGeom prst="rect">
              <a:avLst/>
            </a:prstGeom>
            <a:noFill/>
            <a:ln w="9525">
              <a:noFill/>
              <a:miter lim="800000"/>
              <a:headEnd/>
              <a:tailEnd/>
            </a:ln>
          </p:spPr>
        </p:pic>
        <p:sp>
          <p:nvSpPr>
            <p:cNvPr id="11" name="TextBox 46"/>
            <p:cNvSpPr txBox="1"/>
            <p:nvPr/>
          </p:nvSpPr>
          <p:spPr>
            <a:xfrm>
              <a:off x="3529272" y="4011781"/>
              <a:ext cx="1152128" cy="307777"/>
            </a:xfrm>
            <a:prstGeom prst="rect">
              <a:avLst/>
            </a:prstGeom>
            <a:noFill/>
          </p:spPr>
          <p:txBody>
            <a:bodyPr wrap="square" rtlCol="0">
              <a:spAutoFit/>
            </a:bodyPr>
            <a:lstStyle/>
            <a:p>
              <a:pPr algn="ctr"/>
              <a:r>
                <a:rPr lang="en-US" altLang="zh-CN" sz="1400" dirty="0">
                  <a:latin typeface="+mn-ea"/>
                  <a:ea typeface="+mn-ea"/>
                  <a:cs typeface="Arial" pitchFamily="34" charset="0"/>
                </a:rPr>
                <a:t>10::/80</a:t>
              </a:r>
            </a:p>
          </p:txBody>
        </p:sp>
        <p:sp>
          <p:nvSpPr>
            <p:cNvPr id="12" name="矩形 11"/>
            <p:cNvSpPr/>
            <p:nvPr/>
          </p:nvSpPr>
          <p:spPr bwMode="auto">
            <a:xfrm>
              <a:off x="8006973" y="390376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R4</a:t>
              </a:r>
            </a:p>
          </p:txBody>
        </p:sp>
        <p:cxnSp>
          <p:nvCxnSpPr>
            <p:cNvPr id="14" name="直接连接符 13"/>
            <p:cNvCxnSpPr>
              <a:stCxn id="42" idx="3"/>
              <a:endCxn id="44" idx="1"/>
            </p:cNvCxnSpPr>
            <p:nvPr/>
          </p:nvCxnSpPr>
          <p:spPr bwMode="auto">
            <a:xfrm>
              <a:off x="4257084" y="3236500"/>
              <a:ext cx="1904992" cy="0"/>
            </a:xfrm>
            <a:prstGeom prst="line">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 name="直接连接符 14"/>
            <p:cNvCxnSpPr>
              <a:stCxn id="44" idx="3"/>
              <a:endCxn id="46" idx="1"/>
            </p:cNvCxnSpPr>
            <p:nvPr/>
          </p:nvCxnSpPr>
          <p:spPr bwMode="auto">
            <a:xfrm>
              <a:off x="6540572" y="3236500"/>
              <a:ext cx="1535688" cy="1092084"/>
            </a:xfrm>
            <a:prstGeom prst="line">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6" name="圆角矩形 15"/>
            <p:cNvSpPr/>
            <p:nvPr/>
          </p:nvSpPr>
          <p:spPr bwMode="auto">
            <a:xfrm>
              <a:off x="3306956" y="2699378"/>
              <a:ext cx="1512168" cy="2160240"/>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sp>
          <p:nvSpPr>
            <p:cNvPr id="17" name="TextBox 52"/>
            <p:cNvSpPr txBox="1"/>
            <p:nvPr/>
          </p:nvSpPr>
          <p:spPr>
            <a:xfrm>
              <a:off x="3980820" y="4532096"/>
              <a:ext cx="811441" cy="307777"/>
            </a:xfrm>
            <a:prstGeom prst="rect">
              <a:avLst/>
            </a:prstGeom>
            <a:noFill/>
          </p:spPr>
          <p:txBody>
            <a:bodyPr wrap="none" rtlCol="0">
              <a:spAutoFit/>
            </a:bodyPr>
            <a:lstStyle/>
            <a:p>
              <a:r>
                <a:rPr lang="en-US" altLang="zh-CN" sz="1400" b="1" dirty="0">
                  <a:latin typeface="+mn-ea"/>
                  <a:ea typeface="+mn-ea"/>
                </a:rPr>
                <a:t>AS 100</a:t>
              </a:r>
            </a:p>
          </p:txBody>
        </p:sp>
        <p:sp>
          <p:nvSpPr>
            <p:cNvPr id="18" name="圆角矩形 17"/>
            <p:cNvSpPr/>
            <p:nvPr/>
          </p:nvSpPr>
          <p:spPr bwMode="auto">
            <a:xfrm>
              <a:off x="5774725" y="2679633"/>
              <a:ext cx="1368152" cy="115212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sp>
          <p:nvSpPr>
            <p:cNvPr id="19" name="TextBox 54"/>
            <p:cNvSpPr txBox="1"/>
            <p:nvPr/>
          </p:nvSpPr>
          <p:spPr>
            <a:xfrm>
              <a:off x="5846733" y="3471721"/>
              <a:ext cx="811441" cy="307777"/>
            </a:xfrm>
            <a:prstGeom prst="rect">
              <a:avLst/>
            </a:prstGeom>
            <a:noFill/>
          </p:spPr>
          <p:txBody>
            <a:bodyPr wrap="none" rtlCol="0">
              <a:spAutoFit/>
            </a:bodyPr>
            <a:lstStyle/>
            <a:p>
              <a:r>
                <a:rPr lang="en-US" altLang="zh-CN" sz="1400" b="1" dirty="0">
                  <a:latin typeface="+mn-ea"/>
                  <a:ea typeface="+mn-ea"/>
                </a:rPr>
                <a:t>AS 200</a:t>
              </a:r>
            </a:p>
          </p:txBody>
        </p:sp>
        <p:sp>
          <p:nvSpPr>
            <p:cNvPr id="20" name="圆角矩形 19"/>
            <p:cNvSpPr/>
            <p:nvPr/>
          </p:nvSpPr>
          <p:spPr bwMode="auto">
            <a:xfrm>
              <a:off x="7574925" y="3759753"/>
              <a:ext cx="1368152" cy="115212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cxnSp>
          <p:nvCxnSpPr>
            <p:cNvPr id="21" name="直接连接符 20"/>
            <p:cNvCxnSpPr>
              <a:stCxn id="46" idx="3"/>
            </p:cNvCxnSpPr>
            <p:nvPr/>
          </p:nvCxnSpPr>
          <p:spPr bwMode="auto">
            <a:xfrm flipV="1">
              <a:off x="8454756" y="4319558"/>
              <a:ext cx="1064385" cy="0"/>
            </a:xfrm>
            <a:prstGeom prst="line">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2" name="TextBox 57"/>
            <p:cNvSpPr txBox="1"/>
            <p:nvPr/>
          </p:nvSpPr>
          <p:spPr>
            <a:xfrm>
              <a:off x="7574925" y="4551841"/>
              <a:ext cx="811441" cy="307777"/>
            </a:xfrm>
            <a:prstGeom prst="rect">
              <a:avLst/>
            </a:prstGeom>
            <a:noFill/>
          </p:spPr>
          <p:txBody>
            <a:bodyPr wrap="none" rtlCol="0">
              <a:spAutoFit/>
            </a:bodyPr>
            <a:lstStyle/>
            <a:p>
              <a:r>
                <a:rPr lang="en-US" altLang="zh-CN" sz="1400" b="1" dirty="0">
                  <a:latin typeface="+mn-ea"/>
                  <a:ea typeface="+mn-ea"/>
                </a:rPr>
                <a:t>AS 400</a:t>
              </a:r>
            </a:p>
          </p:txBody>
        </p:sp>
        <p:cxnSp>
          <p:nvCxnSpPr>
            <p:cNvPr id="23" name="直接箭头连接符 22"/>
            <p:cNvCxnSpPr/>
            <p:nvPr/>
          </p:nvCxnSpPr>
          <p:spPr bwMode="auto">
            <a:xfrm>
              <a:off x="4550589" y="3039673"/>
              <a:ext cx="1440160"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4" name="TextBox 59"/>
            <p:cNvSpPr txBox="1"/>
            <p:nvPr/>
          </p:nvSpPr>
          <p:spPr>
            <a:xfrm>
              <a:off x="4645396" y="2535617"/>
              <a:ext cx="1256616" cy="523220"/>
            </a:xfrm>
            <a:prstGeom prst="rect">
              <a:avLst/>
            </a:prstGeom>
            <a:noFill/>
          </p:spPr>
          <p:txBody>
            <a:bodyPr wrap="square" rtlCol="0">
              <a:spAutoFit/>
            </a:bodyPr>
            <a:lstStyle/>
            <a:p>
              <a:pPr algn="ctr"/>
              <a:r>
                <a:rPr lang="en-US" altLang="zh-CN" sz="1400" dirty="0">
                  <a:latin typeface="+mn-ea"/>
                  <a:ea typeface="+mn-ea"/>
                  <a:cs typeface="Arial" pitchFamily="34" charset="0"/>
                </a:rPr>
                <a:t>10::/80 </a:t>
              </a:r>
            </a:p>
            <a:p>
              <a:pPr algn="ctr"/>
              <a:r>
                <a:rPr lang="en-US" altLang="zh-CN" sz="1400" dirty="0">
                  <a:latin typeface="+mn-ea"/>
                  <a:ea typeface="+mn-ea"/>
                  <a:cs typeface="Arial" pitchFamily="34" charset="0"/>
                </a:rPr>
                <a:t>(100)</a:t>
              </a:r>
              <a:endParaRPr lang="zh-CN" altLang="en-US" sz="1400" dirty="0">
                <a:latin typeface="+mn-ea"/>
                <a:ea typeface="+mn-ea"/>
                <a:cs typeface="Arial" pitchFamily="34" charset="0"/>
              </a:endParaRPr>
            </a:p>
          </p:txBody>
        </p:sp>
        <p:cxnSp>
          <p:nvCxnSpPr>
            <p:cNvPr id="25" name="直接箭头连接符 24"/>
            <p:cNvCxnSpPr>
              <a:endCxn id="12" idx="1"/>
            </p:cNvCxnSpPr>
            <p:nvPr/>
          </p:nvCxnSpPr>
          <p:spPr bwMode="auto">
            <a:xfrm>
              <a:off x="6998861" y="3255697"/>
              <a:ext cx="1008112" cy="756084"/>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6" name="TextBox 61"/>
            <p:cNvSpPr txBox="1"/>
            <p:nvPr/>
          </p:nvSpPr>
          <p:spPr>
            <a:xfrm rot="2239303">
              <a:off x="7056794" y="3113204"/>
              <a:ext cx="1208610" cy="523220"/>
            </a:xfrm>
            <a:prstGeom prst="rect">
              <a:avLst/>
            </a:prstGeom>
            <a:noFill/>
          </p:spPr>
          <p:txBody>
            <a:bodyPr wrap="square" rtlCol="0">
              <a:spAutoFit/>
            </a:bodyPr>
            <a:lstStyle/>
            <a:p>
              <a:pPr algn="ctr"/>
              <a:r>
                <a:rPr lang="en-US" altLang="zh-CN" sz="1400" dirty="0">
                  <a:latin typeface="+mn-ea"/>
                  <a:ea typeface="+mn-ea"/>
                  <a:cs typeface="Arial" pitchFamily="34" charset="0"/>
                </a:rPr>
                <a:t>10::/80</a:t>
              </a:r>
            </a:p>
            <a:p>
              <a:pPr algn="ctr"/>
              <a:r>
                <a:rPr lang="en-US" altLang="zh-CN" sz="1400" dirty="0">
                  <a:latin typeface="+mn-ea"/>
                  <a:ea typeface="+mn-ea"/>
                  <a:cs typeface="Arial" pitchFamily="34" charset="0"/>
                </a:rPr>
                <a:t>(200,100)</a:t>
              </a:r>
              <a:endParaRPr lang="zh-CN" altLang="en-US" sz="1400" dirty="0">
                <a:latin typeface="+mn-ea"/>
                <a:ea typeface="+mn-ea"/>
                <a:cs typeface="Arial" pitchFamily="34" charset="0"/>
              </a:endParaRPr>
            </a:p>
          </p:txBody>
        </p:sp>
        <p:cxnSp>
          <p:nvCxnSpPr>
            <p:cNvPr id="27" name="直接箭头连接符 26"/>
            <p:cNvCxnSpPr/>
            <p:nvPr/>
          </p:nvCxnSpPr>
          <p:spPr bwMode="auto">
            <a:xfrm>
              <a:off x="9015085" y="4119793"/>
              <a:ext cx="1440160"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bwMode="auto">
            <a:xfrm flipH="1" flipV="1">
              <a:off x="8439021" y="4551841"/>
              <a:ext cx="216024" cy="504056"/>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9" name="TextBox 65"/>
            <p:cNvSpPr txBox="1"/>
            <p:nvPr/>
          </p:nvSpPr>
          <p:spPr>
            <a:xfrm>
              <a:off x="8583037" y="4983889"/>
              <a:ext cx="1261884" cy="307777"/>
            </a:xfrm>
            <a:prstGeom prst="rect">
              <a:avLst/>
            </a:prstGeom>
            <a:noFill/>
          </p:spPr>
          <p:txBody>
            <a:bodyPr wrap="none" rtlCol="0">
              <a:spAutoFit/>
            </a:bodyPr>
            <a:lstStyle/>
            <a:p>
              <a:r>
                <a:rPr lang="zh-CN" altLang="en-US" sz="1400" dirty="0">
                  <a:latin typeface="+mn-ea"/>
                  <a:ea typeface="+mn-ea"/>
                </a:rPr>
                <a:t>执行手动聚合</a:t>
              </a:r>
            </a:p>
          </p:txBody>
        </p:sp>
        <p:cxnSp>
          <p:nvCxnSpPr>
            <p:cNvPr id="30" name="直接连接符 29"/>
            <p:cNvCxnSpPr>
              <a:stCxn id="33" idx="0"/>
              <a:endCxn id="48" idx="2"/>
            </p:cNvCxnSpPr>
            <p:nvPr/>
          </p:nvCxnSpPr>
          <p:spPr bwMode="auto">
            <a:xfrm flipH="1" flipV="1">
              <a:off x="6505497" y="4695647"/>
              <a:ext cx="2815" cy="400481"/>
            </a:xfrm>
            <a:prstGeom prst="line">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1" name="矩形 30"/>
            <p:cNvSpPr/>
            <p:nvPr/>
          </p:nvSpPr>
          <p:spPr bwMode="auto">
            <a:xfrm>
              <a:off x="6206773" y="4119793"/>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R3</a:t>
              </a:r>
            </a:p>
          </p:txBody>
        </p:sp>
        <p:pic>
          <p:nvPicPr>
            <p:cNvPr id="33" name="Picture 2"/>
            <p:cNvPicPr>
              <a:picLocks noChangeAspect="1" noChangeArrowheads="1"/>
            </p:cNvPicPr>
            <p:nvPr/>
          </p:nvPicPr>
          <p:blipFill>
            <a:blip r:embed="rId3" cstate="print"/>
            <a:srcRect/>
            <a:stretch>
              <a:fillRect/>
            </a:stretch>
          </p:blipFill>
          <p:spPr bwMode="auto">
            <a:xfrm>
              <a:off x="5873746" y="5096128"/>
              <a:ext cx="1269131" cy="634566"/>
            </a:xfrm>
            <a:prstGeom prst="rect">
              <a:avLst/>
            </a:prstGeom>
            <a:noFill/>
            <a:ln w="9525">
              <a:noFill/>
              <a:miter lim="800000"/>
              <a:headEnd/>
              <a:tailEnd/>
            </a:ln>
          </p:spPr>
        </p:pic>
        <p:sp>
          <p:nvSpPr>
            <p:cNvPr id="34" name="TextBox 66"/>
            <p:cNvSpPr txBox="1"/>
            <p:nvPr/>
          </p:nvSpPr>
          <p:spPr>
            <a:xfrm>
              <a:off x="5813941" y="5242515"/>
              <a:ext cx="1417361" cy="307777"/>
            </a:xfrm>
            <a:prstGeom prst="rect">
              <a:avLst/>
            </a:prstGeom>
            <a:noFill/>
          </p:spPr>
          <p:txBody>
            <a:bodyPr wrap="square" rtlCol="0">
              <a:spAutoFit/>
            </a:bodyPr>
            <a:lstStyle/>
            <a:p>
              <a:pPr algn="ctr"/>
              <a:r>
                <a:rPr lang="en-US" altLang="zh-CN" sz="1400" dirty="0">
                  <a:latin typeface="+mn-ea"/>
                  <a:cs typeface="Arial" pitchFamily="34" charset="0"/>
                </a:rPr>
                <a:t>10::1:0:0:0/80</a:t>
              </a:r>
            </a:p>
          </p:txBody>
        </p:sp>
        <p:sp>
          <p:nvSpPr>
            <p:cNvPr id="35" name="圆角矩形 34"/>
            <p:cNvSpPr/>
            <p:nvPr/>
          </p:nvSpPr>
          <p:spPr bwMode="auto">
            <a:xfrm>
              <a:off x="5702717" y="4047785"/>
              <a:ext cx="1512168" cy="2016224"/>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sp>
          <p:nvSpPr>
            <p:cNvPr id="36" name="TextBox 68"/>
            <p:cNvSpPr txBox="1"/>
            <p:nvPr/>
          </p:nvSpPr>
          <p:spPr>
            <a:xfrm>
              <a:off x="6350789" y="5703969"/>
              <a:ext cx="811441" cy="307777"/>
            </a:xfrm>
            <a:prstGeom prst="rect">
              <a:avLst/>
            </a:prstGeom>
            <a:noFill/>
          </p:spPr>
          <p:txBody>
            <a:bodyPr wrap="none" rtlCol="0">
              <a:spAutoFit/>
            </a:bodyPr>
            <a:lstStyle/>
            <a:p>
              <a:r>
                <a:rPr lang="en-US" altLang="zh-CN" sz="1400" b="1" dirty="0">
                  <a:latin typeface="+mn-ea"/>
                  <a:ea typeface="+mn-ea"/>
                </a:rPr>
                <a:t>AS 300</a:t>
              </a:r>
            </a:p>
          </p:txBody>
        </p:sp>
        <p:cxnSp>
          <p:nvCxnSpPr>
            <p:cNvPr id="37" name="直接连接符 36"/>
            <p:cNvCxnSpPr>
              <a:stCxn id="48" idx="3"/>
              <a:endCxn id="46" idx="1"/>
            </p:cNvCxnSpPr>
            <p:nvPr/>
          </p:nvCxnSpPr>
          <p:spPr bwMode="auto">
            <a:xfrm flipV="1">
              <a:off x="6694745" y="4328584"/>
              <a:ext cx="1381515" cy="212224"/>
            </a:xfrm>
            <a:prstGeom prst="line">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8" name="TextBox 72"/>
            <p:cNvSpPr txBox="1"/>
            <p:nvPr/>
          </p:nvSpPr>
          <p:spPr>
            <a:xfrm rot="21416760">
              <a:off x="6479152" y="3973651"/>
              <a:ext cx="1336277" cy="523220"/>
            </a:xfrm>
            <a:prstGeom prst="rect">
              <a:avLst/>
            </a:prstGeom>
            <a:noFill/>
          </p:spPr>
          <p:txBody>
            <a:bodyPr wrap="square" rtlCol="0">
              <a:spAutoFit/>
            </a:bodyPr>
            <a:lstStyle/>
            <a:p>
              <a:pPr algn="ctr"/>
              <a:r>
                <a:rPr lang="en-US" altLang="zh-CN" sz="1400" dirty="0">
                  <a:latin typeface="+mn-ea"/>
                  <a:ea typeface="+mn-ea"/>
                  <a:cs typeface="Arial" pitchFamily="34" charset="0"/>
                </a:rPr>
                <a:t>10::1:0:0:0/80</a:t>
              </a:r>
            </a:p>
            <a:p>
              <a:pPr algn="ctr"/>
              <a:r>
                <a:rPr lang="en-US" altLang="zh-CN" sz="1400" dirty="0">
                  <a:latin typeface="+mn-ea"/>
                  <a:ea typeface="+mn-ea"/>
                  <a:cs typeface="Arial" pitchFamily="34" charset="0"/>
                </a:rPr>
                <a:t>(300)</a:t>
              </a:r>
              <a:endParaRPr lang="zh-CN" altLang="en-US" sz="1400" dirty="0">
                <a:latin typeface="+mn-ea"/>
                <a:ea typeface="+mn-ea"/>
                <a:cs typeface="Arial" pitchFamily="34" charset="0"/>
              </a:endParaRPr>
            </a:p>
          </p:txBody>
        </p:sp>
        <p:cxnSp>
          <p:nvCxnSpPr>
            <p:cNvPr id="39" name="直接箭头连接符 38"/>
            <p:cNvCxnSpPr/>
            <p:nvPr/>
          </p:nvCxnSpPr>
          <p:spPr bwMode="auto">
            <a:xfrm flipV="1">
              <a:off x="6782837" y="4479833"/>
              <a:ext cx="1080120" cy="216024"/>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0" name="TextBox 63"/>
            <p:cNvSpPr txBox="1"/>
            <p:nvPr/>
          </p:nvSpPr>
          <p:spPr>
            <a:xfrm>
              <a:off x="9037884" y="3363709"/>
              <a:ext cx="2088232" cy="738664"/>
            </a:xfrm>
            <a:prstGeom prst="rect">
              <a:avLst/>
            </a:prstGeom>
            <a:noFill/>
          </p:spPr>
          <p:txBody>
            <a:bodyPr wrap="square" rtlCol="0">
              <a:spAutoFit/>
            </a:bodyPr>
            <a:lstStyle/>
            <a:p>
              <a:r>
                <a:rPr lang="en-US" altLang="zh-CN" sz="1400" dirty="0">
                  <a:latin typeface="+mn-ea"/>
                  <a:ea typeface="+mn-ea"/>
                  <a:cs typeface="Arial" pitchFamily="34" charset="0"/>
                </a:rPr>
                <a:t>10::/79</a:t>
              </a:r>
            </a:p>
            <a:p>
              <a:r>
                <a:rPr lang="en-US" altLang="zh-CN" sz="1400" dirty="0">
                  <a:latin typeface="+mn-ea"/>
                  <a:ea typeface="+mn-ea"/>
                  <a:cs typeface="Arial" pitchFamily="34" charset="0"/>
                </a:rPr>
                <a:t>AS_SET (200,100,300)</a:t>
              </a:r>
            </a:p>
            <a:p>
              <a:r>
                <a:rPr lang="en-US" altLang="zh-CN" sz="1400" dirty="0">
                  <a:latin typeface="+mn-ea"/>
                  <a:ea typeface="+mn-ea"/>
                  <a:cs typeface="Arial" pitchFamily="34" charset="0"/>
                </a:rPr>
                <a:t>AS_SEQUENCE(300)</a:t>
              </a:r>
            </a:p>
          </p:txBody>
        </p:sp>
        <p:pic>
          <p:nvPicPr>
            <p:cNvPr id="42" name="Picture 12" descr="E:\2016.01\1.12 扁平化图标\蓝色\AR-蓝色最新-40.png"/>
            <p:cNvPicPr>
              <a:picLocks noChangeAspect="1" noChangeArrowheads="1"/>
            </p:cNvPicPr>
            <p:nvPr/>
          </p:nvPicPr>
          <p:blipFill>
            <a:blip r:embed="rId4" cstate="print"/>
            <a:srcRect/>
            <a:stretch>
              <a:fillRect/>
            </a:stretch>
          </p:blipFill>
          <p:spPr bwMode="auto">
            <a:xfrm>
              <a:off x="3878588" y="3081661"/>
              <a:ext cx="378496" cy="309678"/>
            </a:xfrm>
            <a:prstGeom prst="rect">
              <a:avLst/>
            </a:prstGeom>
            <a:noFill/>
          </p:spPr>
        </p:pic>
        <p:pic>
          <p:nvPicPr>
            <p:cNvPr id="44" name="Picture 12" descr="E:\2016.01\1.12 扁平化图标\蓝色\AR-蓝色最新-40.png"/>
            <p:cNvPicPr>
              <a:picLocks noChangeAspect="1" noChangeArrowheads="1"/>
            </p:cNvPicPr>
            <p:nvPr/>
          </p:nvPicPr>
          <p:blipFill>
            <a:blip r:embed="rId4" cstate="print"/>
            <a:srcRect/>
            <a:stretch>
              <a:fillRect/>
            </a:stretch>
          </p:blipFill>
          <p:spPr bwMode="auto">
            <a:xfrm>
              <a:off x="6162076" y="3081661"/>
              <a:ext cx="378496" cy="309678"/>
            </a:xfrm>
            <a:prstGeom prst="rect">
              <a:avLst/>
            </a:prstGeom>
            <a:noFill/>
          </p:spPr>
        </p:pic>
        <p:pic>
          <p:nvPicPr>
            <p:cNvPr id="46" name="Picture 12" descr="E:\2016.01\1.12 扁平化图标\蓝色\AR-蓝色最新-40.png"/>
            <p:cNvPicPr>
              <a:picLocks noChangeAspect="1" noChangeArrowheads="1"/>
            </p:cNvPicPr>
            <p:nvPr/>
          </p:nvPicPr>
          <p:blipFill>
            <a:blip r:embed="rId4" cstate="print"/>
            <a:srcRect/>
            <a:stretch>
              <a:fillRect/>
            </a:stretch>
          </p:blipFill>
          <p:spPr bwMode="auto">
            <a:xfrm>
              <a:off x="8076260" y="4173745"/>
              <a:ext cx="378496" cy="309678"/>
            </a:xfrm>
            <a:prstGeom prst="rect">
              <a:avLst/>
            </a:prstGeom>
            <a:noFill/>
          </p:spPr>
        </p:pic>
        <p:pic>
          <p:nvPicPr>
            <p:cNvPr id="48" name="Picture 12" descr="E:\2016.01\1.12 扁平化图标\蓝色\AR-蓝色最新-40.png"/>
            <p:cNvPicPr>
              <a:picLocks noChangeAspect="1" noChangeArrowheads="1"/>
            </p:cNvPicPr>
            <p:nvPr/>
          </p:nvPicPr>
          <p:blipFill>
            <a:blip r:embed="rId4" cstate="print"/>
            <a:srcRect/>
            <a:stretch>
              <a:fillRect/>
            </a:stretch>
          </p:blipFill>
          <p:spPr bwMode="auto">
            <a:xfrm>
              <a:off x="6316249" y="4385969"/>
              <a:ext cx="378496" cy="309678"/>
            </a:xfrm>
            <a:prstGeom prst="rect">
              <a:avLst/>
            </a:prstGeom>
            <a:noFill/>
          </p:spPr>
        </p:pic>
      </p:grpSp>
    </p:spTree>
    <p:extLst>
      <p:ext uri="{BB962C8B-B14F-4D97-AF65-F5344CB8AC3E}">
        <p14:creationId xmlns:p14="http://schemas.microsoft.com/office/powerpoint/2010/main" val="3447895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对等体组</a:t>
            </a:r>
            <a:endParaRPr lang="zh-CN" altLang="en-US" dirty="0"/>
          </a:p>
        </p:txBody>
      </p:sp>
      <p:sp>
        <p:nvSpPr>
          <p:cNvPr id="4" name="文本占位符 3"/>
          <p:cNvSpPr>
            <a:spLocks noGrp="1"/>
          </p:cNvSpPr>
          <p:nvPr>
            <p:ph type="body" sz="quarter" idx="10"/>
          </p:nvPr>
        </p:nvSpPr>
        <p:spPr/>
        <p:txBody>
          <a:bodyPr/>
          <a:lstStyle/>
          <a:p>
            <a:r>
              <a:rPr lang="zh-CN" altLang="en-US" dirty="0"/>
              <a:t>对等体组（</a:t>
            </a:r>
            <a:r>
              <a:rPr lang="en-US" altLang="zh-CN" dirty="0"/>
              <a:t>Peer Group</a:t>
            </a:r>
            <a:r>
              <a:rPr lang="zh-CN" altLang="en-US" dirty="0"/>
              <a:t>）是一些具有某些相同策略的对等体的集合。</a:t>
            </a:r>
            <a:endParaRPr lang="en-US" altLang="zh-CN" dirty="0"/>
          </a:p>
          <a:p>
            <a:r>
              <a:rPr lang="zh-CN" altLang="en-US" dirty="0"/>
              <a:t>此功能可以简化</a:t>
            </a:r>
            <a:r>
              <a:rPr lang="en-US" altLang="zh-CN" dirty="0"/>
              <a:t>BGP</a:t>
            </a:r>
            <a:r>
              <a:rPr lang="zh-CN" altLang="en-US" dirty="0"/>
              <a:t>的配置，同时减少路由性能损耗。</a:t>
            </a:r>
            <a:endParaRPr lang="en-US" altLang="zh-CN" dirty="0"/>
          </a:p>
        </p:txBody>
      </p:sp>
      <p:grpSp>
        <p:nvGrpSpPr>
          <p:cNvPr id="37" name="组合 36"/>
          <p:cNvGrpSpPr/>
          <p:nvPr/>
        </p:nvGrpSpPr>
        <p:grpSpPr>
          <a:xfrm>
            <a:off x="1559496" y="2384884"/>
            <a:ext cx="9540199" cy="3863130"/>
            <a:chOff x="1776380" y="2347730"/>
            <a:chExt cx="9540199" cy="3863130"/>
          </a:xfrm>
        </p:grpSpPr>
        <p:cxnSp>
          <p:nvCxnSpPr>
            <p:cNvPr id="60" name="直接连接符 59"/>
            <p:cNvCxnSpPr>
              <a:stCxn id="49" idx="3"/>
              <a:endCxn id="57" idx="1"/>
            </p:cNvCxnSpPr>
            <p:nvPr/>
          </p:nvCxnSpPr>
          <p:spPr bwMode="auto">
            <a:xfrm flipV="1">
              <a:off x="4005535" y="3399059"/>
              <a:ext cx="242565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1" name="直接连接符 60"/>
            <p:cNvCxnSpPr>
              <a:stCxn id="52" idx="3"/>
              <a:endCxn id="57" idx="1"/>
            </p:cNvCxnSpPr>
            <p:nvPr/>
          </p:nvCxnSpPr>
          <p:spPr bwMode="auto">
            <a:xfrm flipV="1">
              <a:off x="4043171" y="3399059"/>
              <a:ext cx="2388020" cy="204749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7" name="直接连接符 66"/>
            <p:cNvCxnSpPr>
              <a:stCxn id="57" idx="3"/>
              <a:endCxn id="65" idx="1"/>
            </p:cNvCxnSpPr>
            <p:nvPr/>
          </p:nvCxnSpPr>
          <p:spPr bwMode="auto">
            <a:xfrm flipV="1">
              <a:off x="6953154" y="3399058"/>
              <a:ext cx="2189279"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8" name="组合 7"/>
            <p:cNvGrpSpPr/>
            <p:nvPr/>
          </p:nvGrpSpPr>
          <p:grpSpPr>
            <a:xfrm>
              <a:off x="1776380" y="2900758"/>
              <a:ext cx="2447411" cy="1227136"/>
              <a:chOff x="912284" y="2900758"/>
              <a:chExt cx="2447411" cy="1227136"/>
            </a:xfrm>
          </p:grpSpPr>
          <p:sp>
            <p:nvSpPr>
              <p:cNvPr id="41" name="圆角矩形 40"/>
              <p:cNvSpPr/>
              <p:nvPr/>
            </p:nvSpPr>
            <p:spPr bwMode="auto">
              <a:xfrm>
                <a:off x="912284" y="2900758"/>
                <a:ext cx="2447411" cy="1227136"/>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sp>
            <p:nvSpPr>
              <p:cNvPr id="45" name="TextBox 145"/>
              <p:cNvSpPr txBox="1"/>
              <p:nvPr/>
            </p:nvSpPr>
            <p:spPr>
              <a:xfrm>
                <a:off x="2466457" y="3805234"/>
                <a:ext cx="811441" cy="307777"/>
              </a:xfrm>
              <a:prstGeom prst="rect">
                <a:avLst/>
              </a:prstGeom>
              <a:noFill/>
            </p:spPr>
            <p:txBody>
              <a:bodyPr wrap="none" rtlCol="0">
                <a:spAutoFit/>
              </a:bodyPr>
              <a:lstStyle/>
              <a:p>
                <a:r>
                  <a:rPr lang="en-US" altLang="zh-CN" sz="1400" b="1" dirty="0">
                    <a:latin typeface="微软雅黑" pitchFamily="34" charset="-122"/>
                    <a:ea typeface="微软雅黑" pitchFamily="34" charset="-122"/>
                  </a:rPr>
                  <a:t>AS 100</a:t>
                </a:r>
              </a:p>
            </p:txBody>
          </p:sp>
          <p:pic>
            <p:nvPicPr>
              <p:cNvPr id="49" name="Picture 12" descr="E:\2016.01\1.12 扁平化图标\蓝色\AR-蓝色最新-40.png"/>
              <p:cNvPicPr>
                <a:picLocks noChangeAspect="1" noChangeArrowheads="1"/>
              </p:cNvPicPr>
              <p:nvPr/>
            </p:nvPicPr>
            <p:blipFill>
              <a:blip r:embed="rId3" cstate="print"/>
              <a:srcRect/>
              <a:stretch>
                <a:fillRect/>
              </a:stretch>
            </p:blipFill>
            <p:spPr bwMode="auto">
              <a:xfrm>
                <a:off x="2713857" y="3241967"/>
                <a:ext cx="427582" cy="349840"/>
              </a:xfrm>
              <a:prstGeom prst="rect">
                <a:avLst/>
              </a:prstGeom>
              <a:noFill/>
            </p:spPr>
          </p:pic>
          <p:sp>
            <p:nvSpPr>
              <p:cNvPr id="50" name="矩形 49"/>
              <p:cNvSpPr/>
              <p:nvPr/>
            </p:nvSpPr>
            <p:spPr bwMode="auto">
              <a:xfrm>
                <a:off x="2704076" y="2985787"/>
                <a:ext cx="576064" cy="22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微软雅黑" pitchFamily="34" charset="-122"/>
                    <a:ea typeface="宋体" charset="-122"/>
                  </a:rPr>
                  <a:t>R1</a:t>
                </a:r>
              </a:p>
            </p:txBody>
          </p:sp>
          <p:pic>
            <p:nvPicPr>
              <p:cNvPr id="71" name="Picture 2"/>
              <p:cNvPicPr>
                <a:picLocks noChangeAspect="1" noChangeArrowheads="1"/>
              </p:cNvPicPr>
              <p:nvPr/>
            </p:nvPicPr>
            <p:blipFill>
              <a:blip r:embed="rId4" cstate="print"/>
              <a:srcRect/>
              <a:stretch>
                <a:fillRect/>
              </a:stretch>
            </p:blipFill>
            <p:spPr bwMode="auto">
              <a:xfrm>
                <a:off x="1113070" y="3082715"/>
                <a:ext cx="1309410" cy="668344"/>
              </a:xfrm>
              <a:prstGeom prst="rect">
                <a:avLst/>
              </a:prstGeom>
              <a:noFill/>
              <a:ln w="9525">
                <a:noFill/>
                <a:miter lim="800000"/>
                <a:headEnd/>
                <a:tailEnd/>
              </a:ln>
            </p:spPr>
          </p:pic>
          <p:sp>
            <p:nvSpPr>
              <p:cNvPr id="72" name="TextBox 140"/>
              <p:cNvSpPr txBox="1"/>
              <p:nvPr/>
            </p:nvSpPr>
            <p:spPr>
              <a:xfrm>
                <a:off x="1199752" y="3155277"/>
                <a:ext cx="1294732" cy="523220"/>
              </a:xfrm>
              <a:prstGeom prst="rect">
                <a:avLst/>
              </a:prstGeom>
              <a:noFill/>
            </p:spPr>
            <p:txBody>
              <a:bodyPr wrap="square" rtlCol="0">
                <a:spAutoFit/>
              </a:bodyPr>
              <a:lstStyle/>
              <a:p>
                <a:r>
                  <a:rPr lang="en-US" altLang="zh-CN" sz="1400" dirty="0">
                    <a:latin typeface="微软雅黑" pitchFamily="34" charset="-122"/>
                    <a:ea typeface="微软雅黑" pitchFamily="34" charset="-122"/>
                    <a:cs typeface="Arial" pitchFamily="34" charset="0"/>
                  </a:rPr>
                  <a:t>IPv4 or IPv6</a:t>
                </a:r>
              </a:p>
              <a:p>
                <a:r>
                  <a:rPr lang="en-US" altLang="zh-CN" sz="1400" dirty="0">
                    <a:latin typeface="微软雅黑" pitchFamily="34" charset="-122"/>
                    <a:ea typeface="微软雅黑" pitchFamily="34" charset="-122"/>
                    <a:cs typeface="Arial" pitchFamily="34" charset="0"/>
                  </a:rPr>
                  <a:t>  network</a:t>
                </a:r>
                <a:endParaRPr lang="zh-CN" altLang="en-US" sz="1400" dirty="0">
                  <a:latin typeface="微软雅黑" pitchFamily="34" charset="-122"/>
                  <a:ea typeface="微软雅黑" pitchFamily="34" charset="-122"/>
                  <a:cs typeface="Arial" pitchFamily="34" charset="0"/>
                </a:endParaRPr>
              </a:p>
            </p:txBody>
          </p:sp>
          <p:cxnSp>
            <p:nvCxnSpPr>
              <p:cNvPr id="73" name="直接连接符 72"/>
              <p:cNvCxnSpPr>
                <a:stCxn id="49" idx="1"/>
                <a:endCxn id="71" idx="3"/>
              </p:cNvCxnSpPr>
              <p:nvPr/>
            </p:nvCxnSpPr>
            <p:spPr bwMode="auto">
              <a:xfrm flipH="1">
                <a:off x="2422480" y="3416887"/>
                <a:ext cx="29137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9" name="组合 8"/>
            <p:cNvGrpSpPr/>
            <p:nvPr/>
          </p:nvGrpSpPr>
          <p:grpSpPr>
            <a:xfrm>
              <a:off x="1776381" y="4902163"/>
              <a:ext cx="2447411" cy="1229781"/>
              <a:chOff x="912285" y="4902163"/>
              <a:chExt cx="2447411" cy="1229781"/>
            </a:xfrm>
          </p:grpSpPr>
          <p:sp>
            <p:nvSpPr>
              <p:cNvPr id="43" name="圆角矩形 42"/>
              <p:cNvSpPr/>
              <p:nvPr/>
            </p:nvSpPr>
            <p:spPr bwMode="auto">
              <a:xfrm>
                <a:off x="912285" y="4902163"/>
                <a:ext cx="2447411" cy="1227136"/>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sp>
            <p:nvSpPr>
              <p:cNvPr id="47" name="TextBox 145"/>
              <p:cNvSpPr txBox="1"/>
              <p:nvPr/>
            </p:nvSpPr>
            <p:spPr>
              <a:xfrm>
                <a:off x="2440243" y="5824167"/>
                <a:ext cx="811441" cy="307777"/>
              </a:xfrm>
              <a:prstGeom prst="rect">
                <a:avLst/>
              </a:prstGeom>
              <a:noFill/>
            </p:spPr>
            <p:txBody>
              <a:bodyPr wrap="none" rtlCol="0">
                <a:spAutoFit/>
              </a:bodyPr>
              <a:lstStyle/>
              <a:p>
                <a:r>
                  <a:rPr lang="en-US" altLang="zh-CN" sz="1400" b="1" dirty="0">
                    <a:latin typeface="微软雅黑" pitchFamily="34" charset="-122"/>
                    <a:ea typeface="微软雅黑" pitchFamily="34" charset="-122"/>
                  </a:rPr>
                  <a:t>AS 200</a:t>
                </a:r>
              </a:p>
            </p:txBody>
          </p:sp>
          <p:pic>
            <p:nvPicPr>
              <p:cNvPr id="52" name="Picture 12" descr="E:\2016.01\1.12 扁平化图标\蓝色\AR-蓝色最新-40.png"/>
              <p:cNvPicPr>
                <a:picLocks noChangeAspect="1" noChangeArrowheads="1"/>
              </p:cNvPicPr>
              <p:nvPr/>
            </p:nvPicPr>
            <p:blipFill>
              <a:blip r:embed="rId3" cstate="print"/>
              <a:srcRect/>
              <a:stretch>
                <a:fillRect/>
              </a:stretch>
            </p:blipFill>
            <p:spPr bwMode="auto">
              <a:xfrm>
                <a:off x="2751493" y="5271635"/>
                <a:ext cx="427582" cy="349840"/>
              </a:xfrm>
              <a:prstGeom prst="rect">
                <a:avLst/>
              </a:prstGeom>
              <a:noFill/>
            </p:spPr>
          </p:pic>
          <p:sp>
            <p:nvSpPr>
              <p:cNvPr id="53" name="矩形 52"/>
              <p:cNvSpPr/>
              <p:nvPr/>
            </p:nvSpPr>
            <p:spPr bwMode="auto">
              <a:xfrm>
                <a:off x="2675620" y="5028900"/>
                <a:ext cx="576064" cy="22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微软雅黑" pitchFamily="34" charset="-122"/>
                    <a:ea typeface="宋体" charset="-122"/>
                  </a:rPr>
                  <a:t>R2</a:t>
                </a:r>
              </a:p>
            </p:txBody>
          </p:sp>
          <p:pic>
            <p:nvPicPr>
              <p:cNvPr id="74" name="Picture 2"/>
              <p:cNvPicPr>
                <a:picLocks noChangeAspect="1" noChangeArrowheads="1"/>
              </p:cNvPicPr>
              <p:nvPr/>
            </p:nvPicPr>
            <p:blipFill>
              <a:blip r:embed="rId4" cstate="print"/>
              <a:srcRect/>
              <a:stretch>
                <a:fillRect/>
              </a:stretch>
            </p:blipFill>
            <p:spPr bwMode="auto">
              <a:xfrm>
                <a:off x="1149088" y="5108962"/>
                <a:ext cx="1322812" cy="675185"/>
              </a:xfrm>
              <a:prstGeom prst="rect">
                <a:avLst/>
              </a:prstGeom>
              <a:noFill/>
              <a:ln w="9525">
                <a:noFill/>
                <a:miter lim="800000"/>
                <a:headEnd/>
                <a:tailEnd/>
              </a:ln>
            </p:spPr>
          </p:pic>
          <p:sp>
            <p:nvSpPr>
              <p:cNvPr id="75" name="TextBox 140"/>
              <p:cNvSpPr txBox="1"/>
              <p:nvPr/>
            </p:nvSpPr>
            <p:spPr>
              <a:xfrm>
                <a:off x="1275523" y="5210096"/>
                <a:ext cx="1296144" cy="523220"/>
              </a:xfrm>
              <a:prstGeom prst="rect">
                <a:avLst/>
              </a:prstGeom>
              <a:noFill/>
            </p:spPr>
            <p:txBody>
              <a:bodyPr wrap="square" rtlCol="0">
                <a:spAutoFit/>
              </a:bodyPr>
              <a:lstStyle/>
              <a:p>
                <a:r>
                  <a:rPr lang="en-US" altLang="zh-CN" sz="1400" dirty="0">
                    <a:latin typeface="微软雅黑" pitchFamily="34" charset="-122"/>
                    <a:ea typeface="微软雅黑" pitchFamily="34" charset="-122"/>
                    <a:cs typeface="Arial" pitchFamily="34" charset="0"/>
                  </a:rPr>
                  <a:t>IPv4 or IPv6</a:t>
                </a:r>
              </a:p>
              <a:p>
                <a:r>
                  <a:rPr lang="en-US" altLang="zh-CN" sz="1400" dirty="0">
                    <a:latin typeface="微软雅黑" pitchFamily="34" charset="-122"/>
                    <a:ea typeface="微软雅黑" pitchFamily="34" charset="-122"/>
                    <a:cs typeface="Arial" pitchFamily="34" charset="0"/>
                  </a:rPr>
                  <a:t>  network</a:t>
                </a:r>
                <a:endParaRPr lang="zh-CN" altLang="en-US" sz="1400" dirty="0">
                  <a:latin typeface="微软雅黑" pitchFamily="34" charset="-122"/>
                  <a:ea typeface="微软雅黑" pitchFamily="34" charset="-122"/>
                  <a:cs typeface="Arial" pitchFamily="34" charset="0"/>
                </a:endParaRPr>
              </a:p>
            </p:txBody>
          </p:sp>
          <p:cxnSp>
            <p:nvCxnSpPr>
              <p:cNvPr id="76" name="直接连接符 75"/>
              <p:cNvCxnSpPr>
                <a:stCxn id="74" idx="3"/>
                <a:endCxn id="52" idx="1"/>
              </p:cNvCxnSpPr>
              <p:nvPr/>
            </p:nvCxnSpPr>
            <p:spPr bwMode="auto">
              <a:xfrm>
                <a:off x="2471900" y="5446555"/>
                <a:ext cx="27959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36" name="组合 35"/>
            <p:cNvGrpSpPr/>
            <p:nvPr/>
          </p:nvGrpSpPr>
          <p:grpSpPr>
            <a:xfrm>
              <a:off x="5436224" y="2900758"/>
              <a:ext cx="2978330" cy="3228541"/>
              <a:chOff x="5436224" y="2900758"/>
              <a:chExt cx="2978330" cy="3228541"/>
            </a:xfrm>
          </p:grpSpPr>
          <p:sp>
            <p:nvSpPr>
              <p:cNvPr id="54" name="矩形 53"/>
              <p:cNvSpPr/>
              <p:nvPr/>
            </p:nvSpPr>
            <p:spPr bwMode="auto">
              <a:xfrm>
                <a:off x="6247465" y="2940059"/>
                <a:ext cx="889413" cy="36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微软雅黑" pitchFamily="34" charset="-122"/>
                    <a:ea typeface="宋体" charset="-122"/>
                  </a:rPr>
                  <a:t>R3</a:t>
                </a:r>
              </a:p>
            </p:txBody>
          </p:sp>
          <p:sp>
            <p:nvSpPr>
              <p:cNvPr id="55" name="矩形 54"/>
              <p:cNvSpPr/>
              <p:nvPr/>
            </p:nvSpPr>
            <p:spPr bwMode="auto">
              <a:xfrm>
                <a:off x="5494619" y="5664630"/>
                <a:ext cx="889413" cy="36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微软雅黑" pitchFamily="34" charset="-122"/>
                    <a:ea typeface="宋体" charset="-122"/>
                  </a:rPr>
                  <a:t>R4</a:t>
                </a:r>
                <a:endParaRPr lang="en-US" altLang="zh-CN" sz="1400" dirty="0">
                  <a:latin typeface="微软雅黑" pitchFamily="34" charset="-122"/>
                  <a:ea typeface="宋体" charset="-122"/>
                </a:endParaRPr>
              </a:p>
            </p:txBody>
          </p:sp>
          <p:cxnSp>
            <p:nvCxnSpPr>
              <p:cNvPr id="56" name="直接连接符 55"/>
              <p:cNvCxnSpPr>
                <a:stCxn id="82" idx="1"/>
                <a:endCxn id="58" idx="3"/>
              </p:cNvCxnSpPr>
              <p:nvPr/>
            </p:nvCxnSpPr>
            <p:spPr bwMode="auto">
              <a:xfrm flipH="1">
                <a:off x="6194676" y="5432965"/>
                <a:ext cx="1397729"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57" name="Picture 12" descr="E:\2016.01\1.12 扁平化图标\蓝色\AR-蓝色最新-40.png"/>
              <p:cNvPicPr>
                <a:picLocks noChangeAspect="1" noChangeArrowheads="1"/>
              </p:cNvPicPr>
              <p:nvPr/>
            </p:nvPicPr>
            <p:blipFill>
              <a:blip r:embed="rId3" cstate="print"/>
              <a:srcRect/>
              <a:stretch>
                <a:fillRect/>
              </a:stretch>
            </p:blipFill>
            <p:spPr bwMode="auto">
              <a:xfrm>
                <a:off x="6431191" y="3185528"/>
                <a:ext cx="521963" cy="427061"/>
              </a:xfrm>
              <a:prstGeom prst="rect">
                <a:avLst/>
              </a:prstGeom>
              <a:noFill/>
            </p:spPr>
          </p:pic>
          <p:pic>
            <p:nvPicPr>
              <p:cNvPr id="58" name="Picture 12" descr="E:\2016.01\1.12 扁平化图标\蓝色\AR-蓝色最新-40.png"/>
              <p:cNvPicPr>
                <a:picLocks noChangeAspect="1" noChangeArrowheads="1"/>
              </p:cNvPicPr>
              <p:nvPr/>
            </p:nvPicPr>
            <p:blipFill>
              <a:blip r:embed="rId3" cstate="print"/>
              <a:srcRect/>
              <a:stretch>
                <a:fillRect/>
              </a:stretch>
            </p:blipFill>
            <p:spPr bwMode="auto">
              <a:xfrm>
                <a:off x="5672713" y="5219434"/>
                <a:ext cx="521963" cy="427061"/>
              </a:xfrm>
              <a:prstGeom prst="rect">
                <a:avLst/>
              </a:prstGeom>
              <a:noFill/>
            </p:spPr>
          </p:pic>
          <p:sp>
            <p:nvSpPr>
              <p:cNvPr id="59" name="圆角矩形 58"/>
              <p:cNvSpPr/>
              <p:nvPr/>
            </p:nvSpPr>
            <p:spPr bwMode="auto">
              <a:xfrm>
                <a:off x="5436224" y="2900758"/>
                <a:ext cx="2978330" cy="3228541"/>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sp>
            <p:nvSpPr>
              <p:cNvPr id="62" name="TextBox 145"/>
              <p:cNvSpPr txBox="1"/>
              <p:nvPr/>
            </p:nvSpPr>
            <p:spPr>
              <a:xfrm>
                <a:off x="6361928" y="5760238"/>
                <a:ext cx="811441" cy="307777"/>
              </a:xfrm>
              <a:prstGeom prst="rect">
                <a:avLst/>
              </a:prstGeom>
              <a:noFill/>
            </p:spPr>
            <p:txBody>
              <a:bodyPr wrap="none" rtlCol="0">
                <a:spAutoFit/>
              </a:bodyPr>
              <a:lstStyle/>
              <a:p>
                <a:r>
                  <a:rPr lang="en-US" altLang="zh-CN" sz="1400" b="1" dirty="0">
                    <a:latin typeface="微软雅黑" pitchFamily="34" charset="-122"/>
                    <a:ea typeface="微软雅黑" pitchFamily="34" charset="-122"/>
                  </a:rPr>
                  <a:t>AS 300</a:t>
                </a:r>
              </a:p>
            </p:txBody>
          </p:sp>
          <p:pic>
            <p:nvPicPr>
              <p:cNvPr id="82" name="Picture 12" descr="E:\2016.01\1.12 扁平化图标\蓝色\AR-蓝色最新-40.png"/>
              <p:cNvPicPr>
                <a:picLocks noChangeAspect="1" noChangeArrowheads="1"/>
              </p:cNvPicPr>
              <p:nvPr/>
            </p:nvPicPr>
            <p:blipFill>
              <a:blip r:embed="rId3" cstate="print"/>
              <a:srcRect/>
              <a:stretch>
                <a:fillRect/>
              </a:stretch>
            </p:blipFill>
            <p:spPr bwMode="auto">
              <a:xfrm>
                <a:off x="7592405" y="5219434"/>
                <a:ext cx="521963" cy="427061"/>
              </a:xfrm>
              <a:prstGeom prst="rect">
                <a:avLst/>
              </a:prstGeom>
              <a:noFill/>
            </p:spPr>
          </p:pic>
          <p:sp>
            <p:nvSpPr>
              <p:cNvPr id="83" name="矩形 82"/>
              <p:cNvSpPr/>
              <p:nvPr/>
            </p:nvSpPr>
            <p:spPr bwMode="auto">
              <a:xfrm>
                <a:off x="7408679" y="5712048"/>
                <a:ext cx="889413" cy="36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微软雅黑" pitchFamily="34" charset="-122"/>
                    <a:ea typeface="宋体" charset="-122"/>
                  </a:rPr>
                  <a:t>R5</a:t>
                </a:r>
                <a:endParaRPr lang="en-US" altLang="zh-CN" sz="1400" dirty="0">
                  <a:latin typeface="微软雅黑" pitchFamily="34" charset="-122"/>
                  <a:ea typeface="宋体" charset="-122"/>
                </a:endParaRPr>
              </a:p>
            </p:txBody>
          </p:sp>
          <p:cxnSp>
            <p:nvCxnSpPr>
              <p:cNvPr id="85" name="直接连接符 84"/>
              <p:cNvCxnSpPr>
                <a:stCxn id="57" idx="2"/>
                <a:endCxn id="82" idx="0"/>
              </p:cNvCxnSpPr>
              <p:nvPr/>
            </p:nvCxnSpPr>
            <p:spPr bwMode="auto">
              <a:xfrm>
                <a:off x="6692173" y="3612589"/>
                <a:ext cx="1161214" cy="1606845"/>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35" name="组合 34"/>
            <p:cNvGrpSpPr/>
            <p:nvPr/>
          </p:nvGrpSpPr>
          <p:grpSpPr>
            <a:xfrm>
              <a:off x="8936516" y="2896922"/>
              <a:ext cx="2380063" cy="1227136"/>
              <a:chOff x="8936516" y="2896922"/>
              <a:chExt cx="2380063" cy="1227136"/>
            </a:xfrm>
          </p:grpSpPr>
          <p:sp>
            <p:nvSpPr>
              <p:cNvPr id="63" name="圆角矩形 62"/>
              <p:cNvSpPr/>
              <p:nvPr/>
            </p:nvSpPr>
            <p:spPr bwMode="auto">
              <a:xfrm>
                <a:off x="8936516" y="2896922"/>
                <a:ext cx="2380063" cy="1227136"/>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sp>
            <p:nvSpPr>
              <p:cNvPr id="64" name="TextBox 145"/>
              <p:cNvSpPr txBox="1"/>
              <p:nvPr/>
            </p:nvSpPr>
            <p:spPr>
              <a:xfrm>
                <a:off x="9775749" y="3813353"/>
                <a:ext cx="811441" cy="307777"/>
              </a:xfrm>
              <a:prstGeom prst="rect">
                <a:avLst/>
              </a:prstGeom>
              <a:noFill/>
            </p:spPr>
            <p:txBody>
              <a:bodyPr wrap="none" rtlCol="0">
                <a:spAutoFit/>
              </a:bodyPr>
              <a:lstStyle/>
              <a:p>
                <a:r>
                  <a:rPr lang="en-US" altLang="zh-CN" sz="1400" b="1" dirty="0">
                    <a:latin typeface="微软雅黑" pitchFamily="34" charset="-122"/>
                    <a:ea typeface="微软雅黑" pitchFamily="34" charset="-122"/>
                  </a:rPr>
                  <a:t>AS 400</a:t>
                </a:r>
              </a:p>
            </p:txBody>
          </p:sp>
          <p:pic>
            <p:nvPicPr>
              <p:cNvPr id="65" name="Picture 12" descr="E:\2016.01\1.12 扁平化图标\蓝色\AR-蓝色最新-40.png"/>
              <p:cNvPicPr>
                <a:picLocks noChangeAspect="1" noChangeArrowheads="1"/>
              </p:cNvPicPr>
              <p:nvPr/>
            </p:nvPicPr>
            <p:blipFill>
              <a:blip r:embed="rId3" cstate="print"/>
              <a:srcRect/>
              <a:stretch>
                <a:fillRect/>
              </a:stretch>
            </p:blipFill>
            <p:spPr bwMode="auto">
              <a:xfrm>
                <a:off x="9142433" y="3224138"/>
                <a:ext cx="427582" cy="349840"/>
              </a:xfrm>
              <a:prstGeom prst="rect">
                <a:avLst/>
              </a:prstGeom>
              <a:noFill/>
            </p:spPr>
          </p:pic>
          <p:sp>
            <p:nvSpPr>
              <p:cNvPr id="66" name="矩形 65"/>
              <p:cNvSpPr/>
              <p:nvPr/>
            </p:nvSpPr>
            <p:spPr bwMode="auto">
              <a:xfrm>
                <a:off x="9116537" y="2990438"/>
                <a:ext cx="576064" cy="22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微软雅黑" pitchFamily="34" charset="-122"/>
                    <a:ea typeface="宋体" charset="-122"/>
                  </a:rPr>
                  <a:t>R1</a:t>
                </a:r>
              </a:p>
            </p:txBody>
          </p:sp>
          <p:pic>
            <p:nvPicPr>
              <p:cNvPr id="87" name="Picture 2"/>
              <p:cNvPicPr>
                <a:picLocks noChangeAspect="1" noChangeArrowheads="1"/>
              </p:cNvPicPr>
              <p:nvPr/>
            </p:nvPicPr>
            <p:blipFill>
              <a:blip r:embed="rId4" cstate="print"/>
              <a:srcRect/>
              <a:stretch>
                <a:fillRect/>
              </a:stretch>
            </p:blipFill>
            <p:spPr bwMode="auto">
              <a:xfrm>
                <a:off x="9831105" y="3042802"/>
                <a:ext cx="1379286" cy="704010"/>
              </a:xfrm>
              <a:prstGeom prst="rect">
                <a:avLst/>
              </a:prstGeom>
              <a:noFill/>
              <a:ln w="9525">
                <a:noFill/>
                <a:miter lim="800000"/>
                <a:headEnd/>
                <a:tailEnd/>
              </a:ln>
            </p:spPr>
          </p:pic>
          <p:sp>
            <p:nvSpPr>
              <p:cNvPr id="88" name="TextBox 140"/>
              <p:cNvSpPr txBox="1"/>
              <p:nvPr/>
            </p:nvSpPr>
            <p:spPr>
              <a:xfrm>
                <a:off x="9951124" y="3119464"/>
                <a:ext cx="1272132" cy="523220"/>
              </a:xfrm>
              <a:prstGeom prst="rect">
                <a:avLst/>
              </a:prstGeom>
              <a:noFill/>
            </p:spPr>
            <p:txBody>
              <a:bodyPr wrap="square" rtlCol="0">
                <a:spAutoFit/>
              </a:bodyPr>
              <a:lstStyle/>
              <a:p>
                <a:r>
                  <a:rPr lang="en-US" altLang="zh-CN" sz="1400" dirty="0">
                    <a:latin typeface="微软雅黑" pitchFamily="34" charset="-122"/>
                    <a:ea typeface="微软雅黑" pitchFamily="34" charset="-122"/>
                    <a:cs typeface="Arial" pitchFamily="34" charset="0"/>
                  </a:rPr>
                  <a:t>IPv4 or IPv6</a:t>
                </a:r>
              </a:p>
              <a:p>
                <a:r>
                  <a:rPr lang="en-US" altLang="zh-CN" sz="1400" dirty="0">
                    <a:latin typeface="微软雅黑" pitchFamily="34" charset="-122"/>
                    <a:ea typeface="微软雅黑" pitchFamily="34" charset="-122"/>
                    <a:cs typeface="Arial" pitchFamily="34" charset="0"/>
                  </a:rPr>
                  <a:t>  network</a:t>
                </a:r>
                <a:endParaRPr lang="zh-CN" altLang="en-US" sz="1400" dirty="0">
                  <a:latin typeface="微软雅黑" pitchFamily="34" charset="-122"/>
                  <a:ea typeface="微软雅黑" pitchFamily="34" charset="-122"/>
                  <a:cs typeface="Arial" pitchFamily="34" charset="0"/>
                </a:endParaRPr>
              </a:p>
            </p:txBody>
          </p:sp>
          <p:cxnSp>
            <p:nvCxnSpPr>
              <p:cNvPr id="90" name="直接连接符 89"/>
              <p:cNvCxnSpPr>
                <a:stCxn id="65" idx="3"/>
                <a:endCxn id="87" idx="1"/>
              </p:cNvCxnSpPr>
              <p:nvPr/>
            </p:nvCxnSpPr>
            <p:spPr bwMode="auto">
              <a:xfrm flipV="1">
                <a:off x="9570015" y="3394807"/>
                <a:ext cx="26109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92" name="直接箭头连接符 91"/>
            <p:cNvCxnSpPr/>
            <p:nvPr/>
          </p:nvCxnSpPr>
          <p:spPr bwMode="auto">
            <a:xfrm flipH="1">
              <a:off x="7140116" y="2672241"/>
              <a:ext cx="940998" cy="5767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7" name="文本框 96"/>
            <p:cNvSpPr txBox="1"/>
            <p:nvPr/>
          </p:nvSpPr>
          <p:spPr bwMode="auto">
            <a:xfrm>
              <a:off x="7553707" y="2347730"/>
              <a:ext cx="2572755"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latin typeface="+mn-lt"/>
                  <a:ea typeface="+mn-ea"/>
                  <a:cs typeface="Arial" pitchFamily="34" charset="0"/>
                </a:rPr>
                <a:t>对所有</a:t>
              </a:r>
              <a:r>
                <a:rPr lang="en-US" altLang="zh-CN" sz="1400" dirty="0">
                  <a:solidFill>
                    <a:srgbClr val="000000"/>
                  </a:solidFill>
                  <a:latin typeface="+mn-lt"/>
                  <a:ea typeface="+mn-ea"/>
                  <a:cs typeface="Arial" pitchFamily="34" charset="0"/>
                </a:rPr>
                <a:t>EBGP</a:t>
              </a:r>
              <a:r>
                <a:rPr lang="zh-CN" altLang="en-US" sz="1400" dirty="0">
                  <a:solidFill>
                    <a:srgbClr val="000000"/>
                  </a:solidFill>
                  <a:latin typeface="+mn-lt"/>
                  <a:ea typeface="+mn-ea"/>
                  <a:cs typeface="Arial" pitchFamily="34" charset="0"/>
                </a:rPr>
                <a:t>邻居执行相同策略</a:t>
              </a:r>
            </a:p>
          </p:txBody>
        </p:sp>
        <p:cxnSp>
          <p:nvCxnSpPr>
            <p:cNvPr id="101" name="直接箭头连接符 100"/>
            <p:cNvCxnSpPr/>
            <p:nvPr/>
          </p:nvCxnSpPr>
          <p:spPr bwMode="auto">
            <a:xfrm flipH="1" flipV="1">
              <a:off x="8298092" y="5462957"/>
              <a:ext cx="796479" cy="4529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2" name="文本框 101"/>
            <p:cNvSpPr txBox="1"/>
            <p:nvPr/>
          </p:nvSpPr>
          <p:spPr bwMode="auto">
            <a:xfrm>
              <a:off x="8745346" y="5894468"/>
              <a:ext cx="253107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latin typeface="+mn-lt"/>
                  <a:ea typeface="+mn-ea"/>
                  <a:cs typeface="Arial" pitchFamily="34" charset="0"/>
                </a:rPr>
                <a:t>对所有</a:t>
              </a:r>
              <a:r>
                <a:rPr lang="en-US" altLang="zh-CN" sz="1400" dirty="0">
                  <a:solidFill>
                    <a:srgbClr val="000000"/>
                  </a:solidFill>
                  <a:latin typeface="+mn-lt"/>
                  <a:ea typeface="+mn-ea"/>
                  <a:cs typeface="Arial" pitchFamily="34" charset="0"/>
                </a:rPr>
                <a:t>IBGP</a:t>
              </a:r>
              <a:r>
                <a:rPr lang="zh-CN" altLang="en-US" sz="1400" dirty="0">
                  <a:solidFill>
                    <a:srgbClr val="000000"/>
                  </a:solidFill>
                  <a:latin typeface="+mn-lt"/>
                  <a:ea typeface="+mn-ea"/>
                  <a:cs typeface="Arial" pitchFamily="34" charset="0"/>
                </a:rPr>
                <a:t>邻居执行相同策略</a:t>
              </a:r>
            </a:p>
          </p:txBody>
        </p:sp>
      </p:grpSp>
    </p:spTree>
    <p:extLst>
      <p:ext uri="{BB962C8B-B14F-4D97-AF65-F5344CB8AC3E}">
        <p14:creationId xmlns:p14="http://schemas.microsoft.com/office/powerpoint/2010/main" val="307329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按组打包</a:t>
            </a:r>
          </a:p>
        </p:txBody>
      </p:sp>
      <p:sp>
        <p:nvSpPr>
          <p:cNvPr id="4" name="文本占位符 3"/>
          <p:cNvSpPr>
            <a:spLocks noGrp="1"/>
          </p:cNvSpPr>
          <p:nvPr>
            <p:ph type="body" sz="quarter" idx="10"/>
          </p:nvPr>
        </p:nvSpPr>
        <p:spPr/>
        <p:txBody>
          <a:bodyPr/>
          <a:lstStyle/>
          <a:p>
            <a:r>
              <a:rPr lang="en-US" altLang="zh-CN"/>
              <a:t>BGP</a:t>
            </a:r>
            <a:r>
              <a:rPr lang="zh-CN" altLang="en-US"/>
              <a:t>按组打包</a:t>
            </a:r>
          </a:p>
          <a:p>
            <a:pPr lvl="1"/>
            <a:r>
              <a:rPr lang="zh-CN" altLang="en-US"/>
              <a:t>按组打包技术将所有拥有共同出口策略的</a:t>
            </a:r>
            <a:r>
              <a:rPr lang="en-US" altLang="zh-CN"/>
              <a:t>BGP</a:t>
            </a:r>
            <a:r>
              <a:rPr lang="zh-CN" altLang="en-US"/>
              <a:t>邻居当作是一个打包组</a:t>
            </a:r>
          </a:p>
          <a:p>
            <a:pPr lvl="1"/>
            <a:r>
              <a:rPr lang="zh-CN" altLang="en-US"/>
              <a:t>每条待发送路由只被打包一次然后发给组内的所有邻居</a:t>
            </a:r>
          </a:p>
          <a:p>
            <a:endParaRPr lang="en-US" altLang="zh-CN"/>
          </a:p>
        </p:txBody>
      </p:sp>
      <p:sp>
        <p:nvSpPr>
          <p:cNvPr id="5" name="下箭头 4"/>
          <p:cNvSpPr/>
          <p:nvPr/>
        </p:nvSpPr>
        <p:spPr bwMode="auto">
          <a:xfrm>
            <a:off x="7032104" y="4077072"/>
            <a:ext cx="1728192" cy="360040"/>
          </a:xfrm>
          <a:prstGeom prst="downArrow">
            <a:avLst/>
          </a:prstGeom>
          <a:solidFill>
            <a:srgbClr val="990000"/>
          </a:solid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矩形 5"/>
          <p:cNvSpPr/>
          <p:nvPr/>
        </p:nvSpPr>
        <p:spPr bwMode="auto">
          <a:xfrm>
            <a:off x="3503712" y="3356992"/>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itchFamily="34" charset="-122"/>
                <a:ea typeface="宋体" charset="-122"/>
              </a:rPr>
              <a:t>RR1</a:t>
            </a:r>
          </a:p>
        </p:txBody>
      </p:sp>
      <p:sp>
        <p:nvSpPr>
          <p:cNvPr id="8" name="矩形 7"/>
          <p:cNvSpPr/>
          <p:nvPr/>
        </p:nvSpPr>
        <p:spPr bwMode="auto">
          <a:xfrm>
            <a:off x="3359696" y="4869160"/>
            <a:ext cx="93610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itchFamily="34" charset="-122"/>
                <a:ea typeface="宋体" charset="-122"/>
              </a:rPr>
              <a:t>Client2</a:t>
            </a:r>
          </a:p>
        </p:txBody>
      </p:sp>
      <p:sp>
        <p:nvSpPr>
          <p:cNvPr id="10" name="矩形 9"/>
          <p:cNvSpPr/>
          <p:nvPr/>
        </p:nvSpPr>
        <p:spPr bwMode="auto">
          <a:xfrm>
            <a:off x="2135560" y="4869160"/>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itchFamily="34" charset="-122"/>
                <a:ea typeface="宋体" charset="-122"/>
              </a:rPr>
              <a:t>Client1</a:t>
            </a:r>
          </a:p>
        </p:txBody>
      </p:sp>
      <p:sp>
        <p:nvSpPr>
          <p:cNvPr id="12" name="矩形 11"/>
          <p:cNvSpPr/>
          <p:nvPr/>
        </p:nvSpPr>
        <p:spPr bwMode="auto">
          <a:xfrm>
            <a:off x="4655840" y="4869160"/>
            <a:ext cx="792088"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itchFamily="34" charset="-122"/>
                <a:ea typeface="宋体" charset="-122"/>
              </a:rPr>
              <a:t>Client3</a:t>
            </a:r>
          </a:p>
        </p:txBody>
      </p:sp>
      <p:sp>
        <p:nvSpPr>
          <p:cNvPr id="13" name="圆角矩形 12"/>
          <p:cNvSpPr/>
          <p:nvPr/>
        </p:nvSpPr>
        <p:spPr bwMode="auto">
          <a:xfrm>
            <a:off x="2135560" y="3284984"/>
            <a:ext cx="3528392" cy="2016224"/>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cxnSp>
        <p:nvCxnSpPr>
          <p:cNvPr id="15" name="直接连接符 14"/>
          <p:cNvCxnSpPr/>
          <p:nvPr/>
        </p:nvCxnSpPr>
        <p:spPr bwMode="auto">
          <a:xfrm flipH="1">
            <a:off x="2567608" y="3933056"/>
            <a:ext cx="1224136" cy="64807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bwMode="auto">
          <a:xfrm>
            <a:off x="3791744" y="3933056"/>
            <a:ext cx="0" cy="64807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bwMode="auto">
          <a:xfrm>
            <a:off x="3791744" y="3933056"/>
            <a:ext cx="1296144" cy="64807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8" name="TextBox 56"/>
          <p:cNvSpPr txBox="1"/>
          <p:nvPr/>
        </p:nvSpPr>
        <p:spPr>
          <a:xfrm>
            <a:off x="4655840" y="3481263"/>
            <a:ext cx="811441" cy="307777"/>
          </a:xfrm>
          <a:prstGeom prst="rect">
            <a:avLst/>
          </a:prstGeom>
          <a:noFill/>
        </p:spPr>
        <p:txBody>
          <a:bodyPr wrap="none" rtlCol="0">
            <a:spAutoFit/>
          </a:bodyPr>
          <a:lstStyle/>
          <a:p>
            <a:r>
              <a:rPr lang="en-US" altLang="zh-CN" sz="1400" b="1" dirty="0">
                <a:latin typeface="微软雅黑" pitchFamily="34" charset="-122"/>
                <a:ea typeface="微软雅黑" pitchFamily="34" charset="-122"/>
              </a:rPr>
              <a:t>AS 100</a:t>
            </a:r>
          </a:p>
        </p:txBody>
      </p:sp>
      <p:cxnSp>
        <p:nvCxnSpPr>
          <p:cNvPr id="19" name="直接箭头连接符 18"/>
          <p:cNvCxnSpPr/>
          <p:nvPr/>
        </p:nvCxnSpPr>
        <p:spPr bwMode="auto">
          <a:xfrm flipH="1">
            <a:off x="2783632" y="4005064"/>
            <a:ext cx="576064" cy="288032"/>
          </a:xfrm>
          <a:prstGeom prst="straightConnector1">
            <a:avLst/>
          </a:prstGeom>
          <a:ln w="25400">
            <a:solidFill>
              <a:srgbClr val="99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bwMode="auto">
          <a:xfrm>
            <a:off x="3935760" y="4149080"/>
            <a:ext cx="0" cy="360040"/>
          </a:xfrm>
          <a:prstGeom prst="straightConnector1">
            <a:avLst/>
          </a:prstGeom>
          <a:ln w="25400">
            <a:solidFill>
              <a:srgbClr val="99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bwMode="auto">
          <a:xfrm>
            <a:off x="4295800" y="4005064"/>
            <a:ext cx="576064" cy="288032"/>
          </a:xfrm>
          <a:prstGeom prst="straightConnector1">
            <a:avLst/>
          </a:prstGeom>
          <a:ln w="25400">
            <a:solidFill>
              <a:srgbClr val="99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2" name="矩形 21"/>
          <p:cNvSpPr/>
          <p:nvPr/>
        </p:nvSpPr>
        <p:spPr bwMode="auto">
          <a:xfrm>
            <a:off x="7608168" y="3356992"/>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itchFamily="34" charset="-122"/>
                <a:ea typeface="宋体" charset="-122"/>
              </a:rPr>
              <a:t>RR1</a:t>
            </a:r>
          </a:p>
        </p:txBody>
      </p:sp>
      <p:sp>
        <p:nvSpPr>
          <p:cNvPr id="24" name="矩形 23"/>
          <p:cNvSpPr/>
          <p:nvPr/>
        </p:nvSpPr>
        <p:spPr bwMode="auto">
          <a:xfrm>
            <a:off x="7464152" y="4869160"/>
            <a:ext cx="93610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itchFamily="34" charset="-122"/>
                <a:ea typeface="宋体" charset="-122"/>
              </a:rPr>
              <a:t>Client2</a:t>
            </a:r>
          </a:p>
        </p:txBody>
      </p:sp>
      <p:sp>
        <p:nvSpPr>
          <p:cNvPr id="26" name="矩形 25"/>
          <p:cNvSpPr/>
          <p:nvPr/>
        </p:nvSpPr>
        <p:spPr bwMode="auto">
          <a:xfrm>
            <a:off x="6240016" y="4869160"/>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itchFamily="34" charset="-122"/>
                <a:ea typeface="宋体" charset="-122"/>
              </a:rPr>
              <a:t>Client1</a:t>
            </a:r>
          </a:p>
        </p:txBody>
      </p:sp>
      <p:sp>
        <p:nvSpPr>
          <p:cNvPr id="28" name="矩形 27"/>
          <p:cNvSpPr/>
          <p:nvPr/>
        </p:nvSpPr>
        <p:spPr bwMode="auto">
          <a:xfrm>
            <a:off x="8760296" y="4869160"/>
            <a:ext cx="792088"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dirty="0">
                <a:latin typeface="微软雅黑" pitchFamily="34" charset="-122"/>
                <a:ea typeface="宋体" charset="-122"/>
              </a:rPr>
              <a:t>Client3</a:t>
            </a:r>
          </a:p>
        </p:txBody>
      </p:sp>
      <p:sp>
        <p:nvSpPr>
          <p:cNvPr id="29" name="圆角矩形 28"/>
          <p:cNvSpPr/>
          <p:nvPr/>
        </p:nvSpPr>
        <p:spPr bwMode="auto">
          <a:xfrm>
            <a:off x="6240016" y="3284984"/>
            <a:ext cx="3528392" cy="2016224"/>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cxnSp>
        <p:nvCxnSpPr>
          <p:cNvPr id="31" name="直接连接符 30"/>
          <p:cNvCxnSpPr/>
          <p:nvPr/>
        </p:nvCxnSpPr>
        <p:spPr bwMode="auto">
          <a:xfrm flipH="1">
            <a:off x="6672064" y="3933056"/>
            <a:ext cx="1224136" cy="64807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bwMode="auto">
          <a:xfrm>
            <a:off x="7896200" y="3933056"/>
            <a:ext cx="0" cy="64807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bwMode="auto">
          <a:xfrm>
            <a:off x="7896200" y="3933056"/>
            <a:ext cx="1296144" cy="64807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4" name="TextBox 52"/>
          <p:cNvSpPr txBox="1"/>
          <p:nvPr/>
        </p:nvSpPr>
        <p:spPr>
          <a:xfrm>
            <a:off x="8760296" y="3481263"/>
            <a:ext cx="811441" cy="307777"/>
          </a:xfrm>
          <a:prstGeom prst="rect">
            <a:avLst/>
          </a:prstGeom>
          <a:noFill/>
        </p:spPr>
        <p:txBody>
          <a:bodyPr wrap="none" rtlCol="0">
            <a:spAutoFit/>
          </a:bodyPr>
          <a:lstStyle/>
          <a:p>
            <a:r>
              <a:rPr lang="en-US" altLang="zh-CN" sz="1400" b="1" dirty="0">
                <a:latin typeface="微软雅黑" pitchFamily="34" charset="-122"/>
                <a:ea typeface="微软雅黑" pitchFamily="34" charset="-122"/>
              </a:rPr>
              <a:t>AS 100</a:t>
            </a:r>
          </a:p>
        </p:txBody>
      </p:sp>
      <p:sp>
        <p:nvSpPr>
          <p:cNvPr id="35" name="TextBox 58"/>
          <p:cNvSpPr txBox="1"/>
          <p:nvPr/>
        </p:nvSpPr>
        <p:spPr>
          <a:xfrm>
            <a:off x="4151784" y="5445224"/>
            <a:ext cx="1082348" cy="307777"/>
          </a:xfrm>
          <a:prstGeom prst="rect">
            <a:avLst/>
          </a:prstGeom>
          <a:noFill/>
        </p:spPr>
        <p:txBody>
          <a:bodyPr wrap="none" rtlCol="0">
            <a:spAutoFit/>
          </a:bodyPr>
          <a:lstStyle/>
          <a:p>
            <a:r>
              <a:rPr lang="zh-CN" altLang="en-US" sz="1400" dirty="0">
                <a:latin typeface="微软雅黑" pitchFamily="34" charset="-122"/>
                <a:ea typeface="微软雅黑" pitchFamily="34" charset="-122"/>
              </a:rPr>
              <a:t>未按组打包</a:t>
            </a:r>
            <a:endParaRPr lang="en-US" altLang="zh-CN" sz="1400" dirty="0">
              <a:latin typeface="微软雅黑" pitchFamily="34" charset="-122"/>
              <a:ea typeface="微软雅黑" pitchFamily="34" charset="-122"/>
            </a:endParaRPr>
          </a:p>
        </p:txBody>
      </p:sp>
      <p:sp>
        <p:nvSpPr>
          <p:cNvPr id="36" name="TextBox 59"/>
          <p:cNvSpPr txBox="1"/>
          <p:nvPr/>
        </p:nvSpPr>
        <p:spPr>
          <a:xfrm>
            <a:off x="8721581" y="5445224"/>
            <a:ext cx="902811" cy="307777"/>
          </a:xfrm>
          <a:prstGeom prst="rect">
            <a:avLst/>
          </a:prstGeom>
          <a:noFill/>
        </p:spPr>
        <p:txBody>
          <a:bodyPr wrap="none" rtlCol="0">
            <a:spAutoFit/>
          </a:bodyPr>
          <a:lstStyle/>
          <a:p>
            <a:r>
              <a:rPr lang="zh-CN" altLang="en-US" sz="1400" dirty="0">
                <a:latin typeface="微软雅黑" pitchFamily="34" charset="-122"/>
                <a:ea typeface="微软雅黑" pitchFamily="34" charset="-122"/>
              </a:rPr>
              <a:t>按组打包</a:t>
            </a:r>
            <a:endParaRPr lang="en-US" altLang="zh-CN" sz="1400" dirty="0">
              <a:latin typeface="微软雅黑" pitchFamily="34" charset="-122"/>
              <a:ea typeface="微软雅黑" pitchFamily="34" charset="-122"/>
            </a:endParaRPr>
          </a:p>
        </p:txBody>
      </p:sp>
      <p:pic>
        <p:nvPicPr>
          <p:cNvPr id="37" name="Picture 12" descr="E:\2016.01\1.12 扁平化图标\蓝色\AR-蓝色最新-40.png"/>
          <p:cNvPicPr>
            <a:picLocks noChangeAspect="1" noChangeArrowheads="1"/>
          </p:cNvPicPr>
          <p:nvPr/>
        </p:nvPicPr>
        <p:blipFill>
          <a:blip r:embed="rId3" cstate="print"/>
          <a:srcRect/>
          <a:stretch>
            <a:fillRect/>
          </a:stretch>
        </p:blipFill>
        <p:spPr bwMode="auto">
          <a:xfrm>
            <a:off x="3623851" y="3645024"/>
            <a:ext cx="381369" cy="312029"/>
          </a:xfrm>
          <a:prstGeom prst="rect">
            <a:avLst/>
          </a:prstGeom>
          <a:noFill/>
        </p:spPr>
      </p:pic>
      <p:pic>
        <p:nvPicPr>
          <p:cNvPr id="38" name="Picture 12" descr="E:\2016.01\1.12 扁平化图标\蓝色\AR-蓝色最新-40.png"/>
          <p:cNvPicPr>
            <a:picLocks noChangeAspect="1" noChangeArrowheads="1"/>
          </p:cNvPicPr>
          <p:nvPr/>
        </p:nvPicPr>
        <p:blipFill>
          <a:blip r:embed="rId3" cstate="print"/>
          <a:srcRect/>
          <a:stretch>
            <a:fillRect/>
          </a:stretch>
        </p:blipFill>
        <p:spPr bwMode="auto">
          <a:xfrm>
            <a:off x="2376922" y="4582228"/>
            <a:ext cx="381369" cy="312029"/>
          </a:xfrm>
          <a:prstGeom prst="rect">
            <a:avLst/>
          </a:prstGeom>
          <a:noFill/>
        </p:spPr>
      </p:pic>
      <p:pic>
        <p:nvPicPr>
          <p:cNvPr id="39" name="Picture 12" descr="E:\2016.01\1.12 扁平化图标\蓝色\AR-蓝色最新-40.png"/>
          <p:cNvPicPr>
            <a:picLocks noChangeAspect="1" noChangeArrowheads="1"/>
          </p:cNvPicPr>
          <p:nvPr/>
        </p:nvPicPr>
        <p:blipFill>
          <a:blip r:embed="rId3" cstate="print"/>
          <a:srcRect/>
          <a:stretch>
            <a:fillRect/>
          </a:stretch>
        </p:blipFill>
        <p:spPr bwMode="auto">
          <a:xfrm>
            <a:off x="3600197" y="4582228"/>
            <a:ext cx="381369" cy="312029"/>
          </a:xfrm>
          <a:prstGeom prst="rect">
            <a:avLst/>
          </a:prstGeom>
          <a:noFill/>
        </p:spPr>
      </p:pic>
      <p:pic>
        <p:nvPicPr>
          <p:cNvPr id="40" name="Picture 12" descr="E:\2016.01\1.12 扁平化图标\蓝色\AR-蓝色最新-40.png"/>
          <p:cNvPicPr>
            <a:picLocks noChangeAspect="1" noChangeArrowheads="1"/>
          </p:cNvPicPr>
          <p:nvPr/>
        </p:nvPicPr>
        <p:blipFill>
          <a:blip r:embed="rId3" cstate="print"/>
          <a:srcRect/>
          <a:stretch>
            <a:fillRect/>
          </a:stretch>
        </p:blipFill>
        <p:spPr bwMode="auto">
          <a:xfrm>
            <a:off x="4928626" y="4582228"/>
            <a:ext cx="381369" cy="312029"/>
          </a:xfrm>
          <a:prstGeom prst="rect">
            <a:avLst/>
          </a:prstGeom>
          <a:noFill/>
        </p:spPr>
      </p:pic>
      <p:pic>
        <p:nvPicPr>
          <p:cNvPr id="41" name="Picture 12" descr="E:\2016.01\1.12 扁平化图标\蓝色\AR-蓝色最新-40.png"/>
          <p:cNvPicPr>
            <a:picLocks noChangeAspect="1" noChangeArrowheads="1"/>
          </p:cNvPicPr>
          <p:nvPr/>
        </p:nvPicPr>
        <p:blipFill>
          <a:blip r:embed="rId3" cstate="print"/>
          <a:srcRect/>
          <a:stretch>
            <a:fillRect/>
          </a:stretch>
        </p:blipFill>
        <p:spPr bwMode="auto">
          <a:xfrm>
            <a:off x="6527305" y="4582228"/>
            <a:ext cx="381369" cy="312029"/>
          </a:xfrm>
          <a:prstGeom prst="rect">
            <a:avLst/>
          </a:prstGeom>
          <a:noFill/>
        </p:spPr>
      </p:pic>
      <p:pic>
        <p:nvPicPr>
          <p:cNvPr id="42" name="Picture 12" descr="E:\2016.01\1.12 扁平化图标\蓝色\AR-蓝色最新-40.png"/>
          <p:cNvPicPr>
            <a:picLocks noChangeAspect="1" noChangeArrowheads="1"/>
          </p:cNvPicPr>
          <p:nvPr/>
        </p:nvPicPr>
        <p:blipFill>
          <a:blip r:embed="rId3" cstate="print"/>
          <a:srcRect/>
          <a:stretch>
            <a:fillRect/>
          </a:stretch>
        </p:blipFill>
        <p:spPr bwMode="auto">
          <a:xfrm>
            <a:off x="7705516" y="4582228"/>
            <a:ext cx="381369" cy="312029"/>
          </a:xfrm>
          <a:prstGeom prst="rect">
            <a:avLst/>
          </a:prstGeom>
          <a:noFill/>
        </p:spPr>
      </p:pic>
      <p:pic>
        <p:nvPicPr>
          <p:cNvPr id="43" name="Picture 12" descr="E:\2016.01\1.12 扁平化图标\蓝色\AR-蓝色最新-40.png"/>
          <p:cNvPicPr>
            <a:picLocks noChangeAspect="1" noChangeArrowheads="1"/>
          </p:cNvPicPr>
          <p:nvPr/>
        </p:nvPicPr>
        <p:blipFill>
          <a:blip r:embed="rId3" cstate="print"/>
          <a:srcRect/>
          <a:stretch>
            <a:fillRect/>
          </a:stretch>
        </p:blipFill>
        <p:spPr bwMode="auto">
          <a:xfrm>
            <a:off x="7710679" y="3645023"/>
            <a:ext cx="381369" cy="312029"/>
          </a:xfrm>
          <a:prstGeom prst="rect">
            <a:avLst/>
          </a:prstGeom>
          <a:noFill/>
        </p:spPr>
      </p:pic>
      <p:pic>
        <p:nvPicPr>
          <p:cNvPr id="44" name="Picture 12" descr="E:\2016.01\1.12 扁平化图标\蓝色\AR-蓝色最新-40.png"/>
          <p:cNvPicPr>
            <a:picLocks noChangeAspect="1" noChangeArrowheads="1"/>
          </p:cNvPicPr>
          <p:nvPr/>
        </p:nvPicPr>
        <p:blipFill>
          <a:blip r:embed="rId3" cstate="print"/>
          <a:srcRect/>
          <a:stretch>
            <a:fillRect/>
          </a:stretch>
        </p:blipFill>
        <p:spPr bwMode="auto">
          <a:xfrm>
            <a:off x="9008105" y="4587343"/>
            <a:ext cx="381369" cy="312029"/>
          </a:xfrm>
          <a:prstGeom prst="rect">
            <a:avLst/>
          </a:prstGeom>
          <a:noFill/>
        </p:spPr>
      </p:pic>
    </p:spTree>
    <p:extLst>
      <p:ext uri="{BB962C8B-B14F-4D97-AF65-F5344CB8AC3E}">
        <p14:creationId xmlns:p14="http://schemas.microsoft.com/office/powerpoint/2010/main" val="2499536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BGP</a:t>
            </a:r>
            <a:r>
              <a:rPr lang="zh-CN" altLang="en-US"/>
              <a:t>属性特点</a:t>
            </a:r>
            <a:r>
              <a:rPr lang="en-US" altLang="zh-CN"/>
              <a:t>—</a:t>
            </a:r>
            <a:r>
              <a:rPr lang="zh-CN" altLang="en-US"/>
              <a:t>团体（</a:t>
            </a:r>
            <a:r>
              <a:rPr lang="en-US" altLang="zh-CN"/>
              <a:t>COMMUNITY</a:t>
            </a:r>
            <a:r>
              <a:rPr lang="zh-CN" altLang="en-US"/>
              <a:t>）</a:t>
            </a:r>
          </a:p>
        </p:txBody>
      </p:sp>
      <p:sp>
        <p:nvSpPr>
          <p:cNvPr id="4" name="文本占位符 3"/>
          <p:cNvSpPr>
            <a:spLocks noGrp="1"/>
          </p:cNvSpPr>
          <p:nvPr>
            <p:ph type="body" sz="quarter" idx="10"/>
          </p:nvPr>
        </p:nvSpPr>
        <p:spPr>
          <a:xfrm>
            <a:off x="912285" y="1233488"/>
            <a:ext cx="10560048" cy="5075832"/>
          </a:xfrm>
        </p:spPr>
        <p:txBody>
          <a:bodyPr/>
          <a:lstStyle/>
          <a:p>
            <a:r>
              <a:rPr lang="zh-CN" altLang="en-US" dirty="0">
                <a:latin typeface="微软雅黑" panose="020B0503020204020204" pitchFamily="34" charset="-122"/>
                <a:ea typeface="微软雅黑" panose="020B0503020204020204" pitchFamily="34" charset="-122"/>
              </a:rPr>
              <a:t>团体属性用于标识具有相同特征的</a:t>
            </a:r>
            <a:r>
              <a:rPr lang="en-US" altLang="zh-CN" dirty="0">
                <a:latin typeface="微软雅黑" panose="020B0503020204020204" pitchFamily="34" charset="-122"/>
                <a:ea typeface="微软雅黑" panose="020B0503020204020204" pitchFamily="34" charset="-122"/>
              </a:rPr>
              <a:t>BGP </a:t>
            </a:r>
            <a:r>
              <a:rPr lang="zh-CN" altLang="en-US" dirty="0">
                <a:latin typeface="微软雅黑" panose="020B0503020204020204" pitchFamily="34" charset="-122"/>
                <a:ea typeface="微软雅黑" panose="020B0503020204020204" pitchFamily="34" charset="-122"/>
              </a:rPr>
              <a:t>路由，该属性为可选过渡</a:t>
            </a:r>
          </a:p>
          <a:p>
            <a:pPr lvl="1"/>
            <a:r>
              <a:rPr lang="zh-CN" altLang="en-US" dirty="0">
                <a:latin typeface="微软雅黑" panose="020B0503020204020204" pitchFamily="34" charset="-122"/>
                <a:ea typeface="微软雅黑" panose="020B0503020204020204" pitchFamily="34" charset="-122"/>
              </a:rPr>
              <a:t>团体属性分为：</a:t>
            </a:r>
          </a:p>
          <a:p>
            <a:pPr lvl="2"/>
            <a:r>
              <a:rPr lang="zh-CN" altLang="en-US" dirty="0">
                <a:latin typeface="微软雅黑" panose="020B0503020204020204" pitchFamily="34" charset="-122"/>
                <a:ea typeface="微软雅黑" panose="020B0503020204020204" pitchFamily="34" charset="-122"/>
              </a:rPr>
              <a:t>自定义团体属性</a:t>
            </a:r>
          </a:p>
          <a:p>
            <a:pPr lvl="2"/>
            <a:r>
              <a:rPr lang="zh-CN" altLang="en-US" dirty="0">
                <a:latin typeface="微软雅黑" panose="020B0503020204020204" pitchFamily="34" charset="-122"/>
                <a:ea typeface="微软雅黑" panose="020B0503020204020204" pitchFamily="34" charset="-122"/>
              </a:rPr>
              <a:t>公共团体属性</a:t>
            </a:r>
          </a:p>
          <a:p>
            <a:pPr lvl="3"/>
            <a:r>
              <a:rPr lang="en-US" altLang="zh-CN" dirty="0">
                <a:latin typeface="微软雅黑" panose="020B0503020204020204" pitchFamily="34" charset="-122"/>
                <a:ea typeface="微软雅黑" panose="020B0503020204020204" pitchFamily="34" charset="-122"/>
              </a:rPr>
              <a:t>Internet</a:t>
            </a:r>
          </a:p>
          <a:p>
            <a:pPr lvl="3"/>
            <a:r>
              <a:rPr lang="en-US" altLang="zh-CN" dirty="0" err="1">
                <a:latin typeface="微软雅黑" panose="020B0503020204020204" pitchFamily="34" charset="-122"/>
                <a:ea typeface="微软雅黑" panose="020B0503020204020204" pitchFamily="34" charset="-122"/>
              </a:rPr>
              <a:t>No_Advertise</a:t>
            </a:r>
            <a:endParaRPr lang="en-US" altLang="zh-CN" dirty="0">
              <a:latin typeface="微软雅黑" panose="020B0503020204020204" pitchFamily="34" charset="-122"/>
              <a:ea typeface="微软雅黑" panose="020B0503020204020204" pitchFamily="34" charset="-122"/>
            </a:endParaRPr>
          </a:p>
          <a:p>
            <a:pPr lvl="3"/>
            <a:r>
              <a:rPr lang="en-US" altLang="zh-CN" dirty="0" err="1">
                <a:latin typeface="微软雅黑" panose="020B0503020204020204" pitchFamily="34" charset="-122"/>
                <a:ea typeface="微软雅黑" panose="020B0503020204020204" pitchFamily="34" charset="-122"/>
              </a:rPr>
              <a:t>No_Export</a:t>
            </a:r>
            <a:endParaRPr lang="en-US" altLang="zh-CN" dirty="0">
              <a:latin typeface="微软雅黑" panose="020B0503020204020204" pitchFamily="34" charset="-122"/>
              <a:ea typeface="微软雅黑" panose="020B0503020204020204" pitchFamily="34" charset="-122"/>
            </a:endParaRPr>
          </a:p>
          <a:p>
            <a:pPr lvl="3"/>
            <a:r>
              <a:rPr lang="en-US" altLang="zh-CN" dirty="0" err="1">
                <a:latin typeface="微软雅黑" panose="020B0503020204020204" pitchFamily="34" charset="-122"/>
                <a:ea typeface="微软雅黑" panose="020B0503020204020204" pitchFamily="34" charset="-122"/>
              </a:rPr>
              <a:t>No_Export_Subconfed</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bwMode="auto">
          <a:xfrm>
            <a:off x="6981131" y="2924944"/>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a:latin typeface="微软雅黑" pitchFamily="34" charset="-122"/>
                <a:ea typeface="宋体" charset="-122"/>
              </a:rPr>
              <a:t>R3</a:t>
            </a:r>
            <a:endParaRPr kumimoji="0" lang="zh-CN" altLang="en-US" sz="1200" b="0" i="0" u="none" strike="noStrike" cap="none" normalizeH="0" baseline="0">
              <a:ln>
                <a:noFill/>
              </a:ln>
              <a:solidFill>
                <a:schemeClr val="tx1"/>
              </a:solidFill>
              <a:effectLst/>
              <a:latin typeface="微软雅黑" pitchFamily="34" charset="-122"/>
              <a:ea typeface="宋体" charset="-122"/>
            </a:endParaRPr>
          </a:p>
        </p:txBody>
      </p:sp>
      <p:sp>
        <p:nvSpPr>
          <p:cNvPr id="7" name="矩形 6"/>
          <p:cNvSpPr/>
          <p:nvPr/>
        </p:nvSpPr>
        <p:spPr bwMode="auto">
          <a:xfrm>
            <a:off x="6981131" y="5621468"/>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a:latin typeface="微软雅黑" pitchFamily="34" charset="-122"/>
                <a:ea typeface="宋体" charset="-122"/>
              </a:rPr>
              <a:t>R2</a:t>
            </a:r>
            <a:endParaRPr kumimoji="0" lang="zh-CN" altLang="en-US" sz="1200" b="0" i="0" u="none" strike="noStrike" cap="none" normalizeH="0" baseline="0">
              <a:ln>
                <a:noFill/>
              </a:ln>
              <a:solidFill>
                <a:schemeClr val="tx1"/>
              </a:solidFill>
              <a:effectLst/>
              <a:latin typeface="微软雅黑" pitchFamily="34" charset="-122"/>
              <a:ea typeface="宋体" charset="-122"/>
            </a:endParaRPr>
          </a:p>
        </p:txBody>
      </p:sp>
      <p:sp>
        <p:nvSpPr>
          <p:cNvPr id="9" name="TextBox 47"/>
          <p:cNvSpPr txBox="1"/>
          <p:nvPr/>
        </p:nvSpPr>
        <p:spPr>
          <a:xfrm>
            <a:off x="6693099" y="2564904"/>
            <a:ext cx="811441" cy="307777"/>
          </a:xfrm>
          <a:prstGeom prst="rect">
            <a:avLst/>
          </a:prstGeom>
          <a:noFill/>
        </p:spPr>
        <p:txBody>
          <a:bodyPr wrap="none" rtlCol="0">
            <a:spAutoFit/>
          </a:bodyPr>
          <a:lstStyle/>
          <a:p>
            <a:r>
              <a:rPr lang="en-US" altLang="zh-CN" sz="1400" b="1">
                <a:latin typeface="微软雅黑" pitchFamily="34" charset="-122"/>
                <a:ea typeface="微软雅黑" pitchFamily="34" charset="-122"/>
              </a:rPr>
              <a:t>AS 200</a:t>
            </a:r>
          </a:p>
        </p:txBody>
      </p:sp>
      <p:cxnSp>
        <p:nvCxnSpPr>
          <p:cNvPr id="10" name="直接连接符 9"/>
          <p:cNvCxnSpPr>
            <a:endCxn id="42" idx="0"/>
          </p:cNvCxnSpPr>
          <p:nvPr/>
        </p:nvCxnSpPr>
        <p:spPr bwMode="auto">
          <a:xfrm flipH="1">
            <a:off x="7256048" y="3501008"/>
            <a:ext cx="13115" cy="1780165"/>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1" name="圆角矩形 10"/>
          <p:cNvSpPr/>
          <p:nvPr/>
        </p:nvSpPr>
        <p:spPr bwMode="auto">
          <a:xfrm>
            <a:off x="6652301" y="2168860"/>
            <a:ext cx="1224136" cy="381264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defPPr>
              <a:defRPr lang="zh-CN"/>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zh-CN" altLang="en-US">
              <a:solidFill>
                <a:srgbClr val="3499CC"/>
              </a:solidFill>
            </a:endParaRPr>
          </a:p>
        </p:txBody>
      </p:sp>
      <p:cxnSp>
        <p:nvCxnSpPr>
          <p:cNvPr id="12" name="直接连接符 11"/>
          <p:cNvCxnSpPr>
            <a:stCxn id="37" idx="3"/>
            <a:endCxn id="38" idx="1"/>
          </p:cNvCxnSpPr>
          <p:nvPr/>
        </p:nvCxnSpPr>
        <p:spPr bwMode="auto">
          <a:xfrm>
            <a:off x="9712700" y="3356992"/>
            <a:ext cx="164470"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3" name="矩形 12"/>
          <p:cNvSpPr/>
          <p:nvPr/>
        </p:nvSpPr>
        <p:spPr bwMode="auto">
          <a:xfrm>
            <a:off x="9172581" y="2924944"/>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a:latin typeface="微软雅黑" pitchFamily="34" charset="-122"/>
                <a:ea typeface="宋体" charset="-122"/>
              </a:rPr>
              <a:t>R4</a:t>
            </a:r>
            <a:endParaRPr kumimoji="0" lang="zh-CN" altLang="en-US" sz="1200" b="0" i="0" u="none" strike="noStrike" cap="none" normalizeH="0" baseline="0">
              <a:ln>
                <a:noFill/>
              </a:ln>
              <a:solidFill>
                <a:schemeClr val="tx1"/>
              </a:solidFill>
              <a:effectLst/>
              <a:latin typeface="微软雅黑" pitchFamily="34" charset="-122"/>
              <a:ea typeface="宋体" charset="-122"/>
            </a:endParaRPr>
          </a:p>
        </p:txBody>
      </p:sp>
      <p:sp>
        <p:nvSpPr>
          <p:cNvPr id="15" name="圆角矩形 14"/>
          <p:cNvSpPr/>
          <p:nvPr/>
        </p:nvSpPr>
        <p:spPr bwMode="auto">
          <a:xfrm>
            <a:off x="9172581" y="2852936"/>
            <a:ext cx="2263458" cy="1224136"/>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defPPr>
              <a:defRPr lang="zh-CN"/>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zh-CN" altLang="en-US">
              <a:solidFill>
                <a:srgbClr val="3499CC"/>
              </a:solidFill>
            </a:endParaRPr>
          </a:p>
        </p:txBody>
      </p:sp>
      <p:sp>
        <p:nvSpPr>
          <p:cNvPr id="16" name="TextBox 72"/>
          <p:cNvSpPr txBox="1"/>
          <p:nvPr/>
        </p:nvSpPr>
        <p:spPr>
          <a:xfrm>
            <a:off x="9172581" y="3645024"/>
            <a:ext cx="811441" cy="307777"/>
          </a:xfrm>
          <a:prstGeom prst="rect">
            <a:avLst/>
          </a:prstGeom>
          <a:noFill/>
        </p:spPr>
        <p:txBody>
          <a:bodyPr wrap="none" rtlCol="0">
            <a:spAutoFit/>
          </a:bodyPr>
          <a:lstStyle/>
          <a:p>
            <a:r>
              <a:rPr lang="en-US" altLang="zh-CN" sz="1400" b="1">
                <a:latin typeface="微软雅黑" pitchFamily="34" charset="-122"/>
                <a:ea typeface="微软雅黑" pitchFamily="34" charset="-122"/>
              </a:rPr>
              <a:t>AS 300</a:t>
            </a:r>
          </a:p>
        </p:txBody>
      </p:sp>
      <p:cxnSp>
        <p:nvCxnSpPr>
          <p:cNvPr id="17" name="直接连接符 16"/>
          <p:cNvCxnSpPr/>
          <p:nvPr/>
        </p:nvCxnSpPr>
        <p:spPr bwMode="auto">
          <a:xfrm>
            <a:off x="7485187" y="3356992"/>
            <a:ext cx="1759402"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bwMode="auto">
          <a:xfrm flipH="1">
            <a:off x="8020453" y="3212976"/>
            <a:ext cx="1008112" cy="0"/>
          </a:xfrm>
          <a:prstGeom prst="straightConnector1">
            <a:avLst/>
          </a:prstGeom>
          <a:ln w="25400">
            <a:solidFill>
              <a:srgbClr val="7030A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9" name="Text Box 16"/>
          <p:cNvSpPr txBox="1">
            <a:spLocks noChangeArrowheads="1"/>
          </p:cNvSpPr>
          <p:nvPr/>
        </p:nvSpPr>
        <p:spPr bwMode="auto">
          <a:xfrm>
            <a:off x="7876437" y="2780928"/>
            <a:ext cx="1512168" cy="400110"/>
          </a:xfrm>
          <a:prstGeom prst="rect">
            <a:avLst/>
          </a:prstGeom>
          <a:noFill/>
          <a:ln w="9525" algn="ctr">
            <a:noFill/>
            <a:miter lim="800000"/>
            <a:headEnd/>
            <a:tailEnd/>
          </a:ln>
        </p:spPr>
        <p:txBody>
          <a:bodyPr wrap="square">
            <a:spAutoFit/>
          </a:bodyPr>
          <a:lstStyle/>
          <a:p>
            <a:pPr defTabSz="784225" eaLnBrk="0" fontAlgn="base" hangingPunct="0"/>
            <a:r>
              <a:rPr lang="en-US" altLang="zh-CN" sz="1000">
                <a:latin typeface="微软雅黑" pitchFamily="34" charset="-122"/>
                <a:ea typeface="微软雅黑" pitchFamily="34" charset="-122"/>
              </a:rPr>
              <a:t>No_Export</a:t>
            </a:r>
          </a:p>
          <a:p>
            <a:pPr defTabSz="784225" eaLnBrk="0" fontAlgn="base" hangingPunct="0"/>
            <a:r>
              <a:rPr lang="en-US" altLang="zh-CN" sz="1000">
                <a:latin typeface="微软雅黑" pitchFamily="34" charset="-122"/>
                <a:ea typeface="微软雅黑" pitchFamily="34" charset="-122"/>
              </a:rPr>
              <a:t>NLRI 172.16.0.0/24</a:t>
            </a:r>
            <a:endParaRPr lang="zh-CN" altLang="en-US" sz="1000">
              <a:latin typeface="微软雅黑" pitchFamily="34" charset="-122"/>
              <a:ea typeface="微软雅黑" pitchFamily="34" charset="-122"/>
            </a:endParaRPr>
          </a:p>
        </p:txBody>
      </p:sp>
      <p:cxnSp>
        <p:nvCxnSpPr>
          <p:cNvPr id="20" name="直接箭头连接符 19"/>
          <p:cNvCxnSpPr/>
          <p:nvPr/>
        </p:nvCxnSpPr>
        <p:spPr bwMode="auto">
          <a:xfrm>
            <a:off x="7444389" y="3897052"/>
            <a:ext cx="0" cy="792088"/>
          </a:xfrm>
          <a:prstGeom prst="straightConnector1">
            <a:avLst/>
          </a:prstGeom>
          <a:ln w="25400">
            <a:solidFill>
              <a:srgbClr val="7030A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1" name="Text Box 16"/>
          <p:cNvSpPr txBox="1">
            <a:spLocks noChangeArrowheads="1"/>
          </p:cNvSpPr>
          <p:nvPr/>
        </p:nvSpPr>
        <p:spPr bwMode="auto">
          <a:xfrm>
            <a:off x="7516397" y="3861048"/>
            <a:ext cx="1512168" cy="400110"/>
          </a:xfrm>
          <a:prstGeom prst="rect">
            <a:avLst/>
          </a:prstGeom>
          <a:noFill/>
          <a:ln w="9525" algn="ctr">
            <a:noFill/>
            <a:miter lim="800000"/>
            <a:headEnd/>
            <a:tailEnd/>
          </a:ln>
        </p:spPr>
        <p:txBody>
          <a:bodyPr wrap="square">
            <a:spAutoFit/>
          </a:bodyPr>
          <a:lstStyle/>
          <a:p>
            <a:pPr defTabSz="784225" eaLnBrk="0" fontAlgn="base" hangingPunct="0"/>
            <a:r>
              <a:rPr lang="en-US" altLang="zh-CN" sz="1000">
                <a:latin typeface="微软雅黑" pitchFamily="34" charset="-122"/>
                <a:ea typeface="微软雅黑" pitchFamily="34" charset="-122"/>
              </a:rPr>
              <a:t>No_Export</a:t>
            </a:r>
          </a:p>
          <a:p>
            <a:pPr defTabSz="784225" eaLnBrk="0" fontAlgn="base" hangingPunct="0"/>
            <a:r>
              <a:rPr lang="en-US" altLang="zh-CN" sz="1000">
                <a:latin typeface="微软雅黑" pitchFamily="34" charset="-122"/>
                <a:ea typeface="微软雅黑" pitchFamily="34" charset="-122"/>
              </a:rPr>
              <a:t>NLRI 172.16.0.0/24</a:t>
            </a:r>
            <a:endParaRPr lang="zh-CN" altLang="en-US" sz="1000">
              <a:latin typeface="微软雅黑" pitchFamily="34" charset="-122"/>
              <a:ea typeface="微软雅黑" pitchFamily="34" charset="-122"/>
            </a:endParaRPr>
          </a:p>
        </p:txBody>
      </p:sp>
      <p:cxnSp>
        <p:nvCxnSpPr>
          <p:cNvPr id="22" name="直接箭头连接符 21"/>
          <p:cNvCxnSpPr/>
          <p:nvPr/>
        </p:nvCxnSpPr>
        <p:spPr bwMode="auto">
          <a:xfrm flipV="1">
            <a:off x="7084349" y="3877019"/>
            <a:ext cx="0" cy="704109"/>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23" name="组合 22"/>
          <p:cNvGrpSpPr/>
          <p:nvPr/>
        </p:nvGrpSpPr>
        <p:grpSpPr>
          <a:xfrm>
            <a:off x="7012333" y="4185084"/>
            <a:ext cx="144000" cy="144016"/>
            <a:chOff x="4572000" y="4581128"/>
            <a:chExt cx="144016" cy="144016"/>
          </a:xfrm>
        </p:grpSpPr>
        <p:cxnSp>
          <p:nvCxnSpPr>
            <p:cNvPr id="24" name="直接连接符 23"/>
            <p:cNvCxnSpPr/>
            <p:nvPr/>
          </p:nvCxnSpPr>
          <p:spPr bwMode="auto">
            <a:xfrm>
              <a:off x="4572000" y="4581128"/>
              <a:ext cx="144016" cy="144016"/>
            </a:xfrm>
            <a:prstGeom prst="line">
              <a:avLst/>
            </a:prstGeom>
            <a:ln w="25400">
              <a:solidFill>
                <a:srgbClr val="C0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bwMode="auto">
            <a:xfrm flipH="1">
              <a:off x="4572000" y="4581128"/>
              <a:ext cx="144016" cy="144016"/>
            </a:xfrm>
            <a:prstGeom prst="line">
              <a:avLst/>
            </a:prstGeom>
            <a:ln w="25400">
              <a:solidFill>
                <a:srgbClr val="C0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26" name="矩形 25"/>
          <p:cNvSpPr/>
          <p:nvPr/>
        </p:nvSpPr>
        <p:spPr bwMode="auto">
          <a:xfrm>
            <a:off x="4943872" y="5101443"/>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200">
                <a:latin typeface="微软雅黑" pitchFamily="34" charset="-122"/>
                <a:ea typeface="宋体" charset="-122"/>
              </a:rPr>
              <a:t>R1</a:t>
            </a:r>
            <a:endParaRPr kumimoji="0" lang="zh-CN" altLang="en-US" sz="1200" b="0" i="0" u="none" strike="noStrike" cap="none" normalizeH="0" baseline="0">
              <a:ln>
                <a:noFill/>
              </a:ln>
              <a:solidFill>
                <a:schemeClr val="tx1"/>
              </a:solidFill>
              <a:effectLst/>
              <a:latin typeface="微软雅黑" pitchFamily="34" charset="-122"/>
              <a:ea typeface="宋体" charset="-122"/>
            </a:endParaRPr>
          </a:p>
        </p:txBody>
      </p:sp>
      <p:sp>
        <p:nvSpPr>
          <p:cNvPr id="27" name="TextBox 56"/>
          <p:cNvSpPr txBox="1"/>
          <p:nvPr/>
        </p:nvSpPr>
        <p:spPr>
          <a:xfrm>
            <a:off x="3904550" y="5821523"/>
            <a:ext cx="811441" cy="307777"/>
          </a:xfrm>
          <a:prstGeom prst="rect">
            <a:avLst/>
          </a:prstGeom>
          <a:noFill/>
        </p:spPr>
        <p:txBody>
          <a:bodyPr wrap="none" rtlCol="0">
            <a:spAutoFit/>
          </a:bodyPr>
          <a:lstStyle/>
          <a:p>
            <a:r>
              <a:rPr lang="en-US" altLang="zh-CN" sz="1400" b="1">
                <a:latin typeface="微软雅黑" pitchFamily="34" charset="-122"/>
                <a:ea typeface="微软雅黑" pitchFamily="34" charset="-122"/>
              </a:rPr>
              <a:t>AS 100</a:t>
            </a:r>
          </a:p>
        </p:txBody>
      </p:sp>
      <p:grpSp>
        <p:nvGrpSpPr>
          <p:cNvPr id="28" name="组合 27"/>
          <p:cNvGrpSpPr/>
          <p:nvPr/>
        </p:nvGrpSpPr>
        <p:grpSpPr>
          <a:xfrm>
            <a:off x="3647728" y="5245459"/>
            <a:ext cx="1224136" cy="576064"/>
            <a:chOff x="6124966" y="4005064"/>
            <a:chExt cx="1224136" cy="576064"/>
          </a:xfrm>
        </p:grpSpPr>
        <p:pic>
          <p:nvPicPr>
            <p:cNvPr id="29" name="Picture 2"/>
            <p:cNvPicPr>
              <a:picLocks noChangeAspect="1" noChangeArrowheads="1"/>
            </p:cNvPicPr>
            <p:nvPr/>
          </p:nvPicPr>
          <p:blipFill>
            <a:blip r:embed="rId3" cstate="print"/>
            <a:srcRect/>
            <a:stretch>
              <a:fillRect/>
            </a:stretch>
          </p:blipFill>
          <p:spPr bwMode="auto">
            <a:xfrm>
              <a:off x="6124966" y="4005064"/>
              <a:ext cx="1152128" cy="576064"/>
            </a:xfrm>
            <a:prstGeom prst="rect">
              <a:avLst/>
            </a:prstGeom>
            <a:noFill/>
            <a:ln w="9525">
              <a:noFill/>
              <a:miter lim="800000"/>
              <a:headEnd/>
              <a:tailEnd/>
            </a:ln>
          </p:spPr>
        </p:pic>
        <p:sp>
          <p:nvSpPr>
            <p:cNvPr id="30" name="TextBox 66"/>
            <p:cNvSpPr txBox="1"/>
            <p:nvPr/>
          </p:nvSpPr>
          <p:spPr>
            <a:xfrm>
              <a:off x="6124966" y="4160113"/>
              <a:ext cx="1224136" cy="276999"/>
            </a:xfrm>
            <a:prstGeom prst="rect">
              <a:avLst/>
            </a:prstGeom>
            <a:noFill/>
          </p:spPr>
          <p:txBody>
            <a:bodyPr wrap="square" rtlCol="0">
              <a:spAutoFit/>
            </a:bodyPr>
            <a:lstStyle/>
            <a:p>
              <a:r>
                <a:rPr lang="en-US" altLang="zh-CN" sz="1200">
                  <a:latin typeface="微软雅黑" pitchFamily="34" charset="-122"/>
                  <a:ea typeface="微软雅黑" pitchFamily="34" charset="-122"/>
                  <a:cs typeface="Arial" pitchFamily="34" charset="0"/>
                </a:rPr>
                <a:t> 10.0.0.0/24</a:t>
              </a:r>
            </a:p>
          </p:txBody>
        </p:sp>
      </p:grpSp>
      <p:cxnSp>
        <p:nvCxnSpPr>
          <p:cNvPr id="32" name="直接箭头连接符 31"/>
          <p:cNvCxnSpPr/>
          <p:nvPr/>
        </p:nvCxnSpPr>
        <p:spPr bwMode="auto">
          <a:xfrm>
            <a:off x="5843972" y="5290537"/>
            <a:ext cx="936104"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bwMode="auto">
          <a:xfrm flipH="1">
            <a:off x="5844076" y="5677507"/>
            <a:ext cx="936000" cy="0"/>
          </a:xfrm>
          <a:prstGeom prst="straightConnector1">
            <a:avLst/>
          </a:prstGeom>
          <a:ln w="25400">
            <a:solidFill>
              <a:srgbClr val="7030A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bwMode="auto">
          <a:xfrm>
            <a:off x="6240016" y="5605499"/>
            <a:ext cx="144016" cy="144016"/>
          </a:xfrm>
          <a:prstGeom prst="line">
            <a:avLst/>
          </a:prstGeom>
          <a:ln w="25400">
            <a:solidFill>
              <a:srgbClr val="7030A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bwMode="auto">
          <a:xfrm flipH="1">
            <a:off x="6204012" y="5605499"/>
            <a:ext cx="144016" cy="144016"/>
          </a:xfrm>
          <a:prstGeom prst="line">
            <a:avLst/>
          </a:prstGeom>
          <a:ln w="25400">
            <a:solidFill>
              <a:srgbClr val="7030A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37" name="Picture 12" descr="E:\2016.01\1.12 扁平化图标\蓝色\AR-蓝色最新-40.png"/>
          <p:cNvPicPr>
            <a:picLocks noChangeAspect="1" noChangeArrowheads="1"/>
          </p:cNvPicPr>
          <p:nvPr/>
        </p:nvPicPr>
        <p:blipFill>
          <a:blip r:embed="rId4" cstate="print"/>
          <a:srcRect/>
          <a:stretch>
            <a:fillRect/>
          </a:stretch>
        </p:blipFill>
        <p:spPr bwMode="auto">
          <a:xfrm>
            <a:off x="9254421" y="3169514"/>
            <a:ext cx="458279" cy="374955"/>
          </a:xfrm>
          <a:prstGeom prst="rect">
            <a:avLst/>
          </a:prstGeom>
          <a:noFill/>
        </p:spPr>
      </p:pic>
      <p:pic>
        <p:nvPicPr>
          <p:cNvPr id="38" name="Picture 2"/>
          <p:cNvPicPr>
            <a:picLocks noChangeAspect="1" noChangeArrowheads="1"/>
          </p:cNvPicPr>
          <p:nvPr/>
        </p:nvPicPr>
        <p:blipFill>
          <a:blip r:embed="rId3" cstate="print"/>
          <a:srcRect/>
          <a:stretch>
            <a:fillRect/>
          </a:stretch>
        </p:blipFill>
        <p:spPr bwMode="auto">
          <a:xfrm>
            <a:off x="9877170" y="3068960"/>
            <a:ext cx="1384224" cy="576064"/>
          </a:xfrm>
          <a:prstGeom prst="rect">
            <a:avLst/>
          </a:prstGeom>
          <a:noFill/>
          <a:ln w="9525">
            <a:noFill/>
            <a:miter lim="800000"/>
            <a:headEnd/>
            <a:tailEnd/>
          </a:ln>
        </p:spPr>
      </p:pic>
      <p:sp>
        <p:nvSpPr>
          <p:cNvPr id="39" name="TextBox 75"/>
          <p:cNvSpPr txBox="1"/>
          <p:nvPr/>
        </p:nvSpPr>
        <p:spPr>
          <a:xfrm>
            <a:off x="9963684" y="3248860"/>
            <a:ext cx="1470738" cy="276999"/>
          </a:xfrm>
          <a:prstGeom prst="rect">
            <a:avLst/>
          </a:prstGeom>
          <a:noFill/>
        </p:spPr>
        <p:txBody>
          <a:bodyPr wrap="square" rtlCol="0">
            <a:spAutoFit/>
          </a:bodyPr>
          <a:lstStyle/>
          <a:p>
            <a:r>
              <a:rPr lang="en-US" altLang="zh-CN" sz="1200">
                <a:latin typeface="微软雅黑" pitchFamily="34" charset="-122"/>
                <a:ea typeface="微软雅黑" pitchFamily="34" charset="-122"/>
                <a:cs typeface="Arial" pitchFamily="34" charset="0"/>
              </a:rPr>
              <a:t>172.16.0.0/24</a:t>
            </a:r>
          </a:p>
        </p:txBody>
      </p:sp>
      <p:pic>
        <p:nvPicPr>
          <p:cNvPr id="41" name="Picture 12" descr="E:\2016.01\1.12 扁平化图标\蓝色\AR-蓝色最新-40.png"/>
          <p:cNvPicPr>
            <a:picLocks noChangeAspect="1" noChangeArrowheads="1"/>
          </p:cNvPicPr>
          <p:nvPr/>
        </p:nvPicPr>
        <p:blipFill>
          <a:blip r:embed="rId4" cstate="print"/>
          <a:srcRect/>
          <a:stretch>
            <a:fillRect/>
          </a:stretch>
        </p:blipFill>
        <p:spPr bwMode="auto">
          <a:xfrm>
            <a:off x="7065863" y="3160711"/>
            <a:ext cx="458279" cy="374955"/>
          </a:xfrm>
          <a:prstGeom prst="rect">
            <a:avLst/>
          </a:prstGeom>
          <a:noFill/>
        </p:spPr>
      </p:pic>
      <p:pic>
        <p:nvPicPr>
          <p:cNvPr id="42" name="Picture 12" descr="E:\2016.01\1.12 扁平化图标\蓝色\AR-蓝色最新-40.png"/>
          <p:cNvPicPr>
            <a:picLocks noChangeAspect="1" noChangeArrowheads="1"/>
          </p:cNvPicPr>
          <p:nvPr/>
        </p:nvPicPr>
        <p:blipFill>
          <a:blip r:embed="rId4" cstate="print"/>
          <a:srcRect/>
          <a:stretch>
            <a:fillRect/>
          </a:stretch>
        </p:blipFill>
        <p:spPr bwMode="auto">
          <a:xfrm>
            <a:off x="7026908" y="5281173"/>
            <a:ext cx="458279" cy="374955"/>
          </a:xfrm>
          <a:prstGeom prst="rect">
            <a:avLst/>
          </a:prstGeom>
          <a:noFill/>
        </p:spPr>
      </p:pic>
      <p:pic>
        <p:nvPicPr>
          <p:cNvPr id="43" name="Picture 12" descr="E:\2016.01\1.12 扁平化图标\蓝色\AR-蓝色最新-40.png"/>
          <p:cNvPicPr>
            <a:picLocks noChangeAspect="1" noChangeArrowheads="1"/>
          </p:cNvPicPr>
          <p:nvPr/>
        </p:nvPicPr>
        <p:blipFill>
          <a:blip r:embed="rId4" cstate="print"/>
          <a:srcRect/>
          <a:stretch>
            <a:fillRect/>
          </a:stretch>
        </p:blipFill>
        <p:spPr bwMode="auto">
          <a:xfrm>
            <a:off x="5003794" y="5282517"/>
            <a:ext cx="458279" cy="374955"/>
          </a:xfrm>
          <a:prstGeom prst="rect">
            <a:avLst/>
          </a:prstGeom>
          <a:noFill/>
        </p:spPr>
      </p:pic>
      <p:cxnSp>
        <p:nvCxnSpPr>
          <p:cNvPr id="45" name="直接连接符 44"/>
          <p:cNvCxnSpPr>
            <a:stCxn id="43" idx="3"/>
            <a:endCxn id="42" idx="1"/>
          </p:cNvCxnSpPr>
          <p:nvPr/>
        </p:nvCxnSpPr>
        <p:spPr bwMode="auto">
          <a:xfrm flipV="1">
            <a:off x="5462073" y="5468651"/>
            <a:ext cx="1564835" cy="13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6" name="圆角矩形 45"/>
          <p:cNvSpPr/>
          <p:nvPr/>
        </p:nvSpPr>
        <p:spPr bwMode="auto">
          <a:xfrm>
            <a:off x="3431704" y="4977172"/>
            <a:ext cx="2232248" cy="1224136"/>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defPPr>
              <a:defRPr lang="zh-CN"/>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zh-CN" altLang="en-US">
              <a:solidFill>
                <a:srgbClr val="3499CC"/>
              </a:solidFill>
            </a:endParaRPr>
          </a:p>
        </p:txBody>
      </p:sp>
      <p:sp>
        <p:nvSpPr>
          <p:cNvPr id="56" name="Text Box 16"/>
          <p:cNvSpPr txBox="1">
            <a:spLocks noChangeArrowheads="1"/>
          </p:cNvSpPr>
          <p:nvPr/>
        </p:nvSpPr>
        <p:spPr bwMode="auto">
          <a:xfrm>
            <a:off x="5854677" y="4075184"/>
            <a:ext cx="1512168" cy="400110"/>
          </a:xfrm>
          <a:prstGeom prst="rect">
            <a:avLst/>
          </a:prstGeom>
          <a:noFill/>
          <a:ln w="9525" algn="ctr">
            <a:noFill/>
            <a:miter lim="800000"/>
            <a:headEnd/>
            <a:tailEnd/>
          </a:ln>
        </p:spPr>
        <p:txBody>
          <a:bodyPr wrap="square">
            <a:spAutoFit/>
          </a:bodyPr>
          <a:lstStyle/>
          <a:p>
            <a:pPr defTabSz="784225" eaLnBrk="0" hangingPunct="0"/>
            <a:r>
              <a:rPr lang="en-US" altLang="zh-CN" sz="1000">
                <a:latin typeface="微软雅黑" pitchFamily="34" charset="-122"/>
                <a:ea typeface="微软雅黑" pitchFamily="34" charset="-122"/>
              </a:rPr>
              <a:t>No_Advertise</a:t>
            </a:r>
          </a:p>
          <a:p>
            <a:pPr defTabSz="784225" eaLnBrk="0" fontAlgn="base" hangingPunct="0"/>
            <a:r>
              <a:rPr lang="en-US" altLang="zh-CN" sz="1000">
                <a:latin typeface="微软雅黑" pitchFamily="34" charset="-122"/>
                <a:ea typeface="微软雅黑" pitchFamily="34" charset="-122"/>
              </a:rPr>
              <a:t>NLRI 10.0.0.0/24</a:t>
            </a:r>
            <a:endParaRPr lang="zh-CN" altLang="en-US" sz="1000">
              <a:latin typeface="微软雅黑" pitchFamily="34" charset="-122"/>
              <a:ea typeface="微软雅黑" pitchFamily="34" charset="-122"/>
            </a:endParaRPr>
          </a:p>
        </p:txBody>
      </p:sp>
      <p:sp>
        <p:nvSpPr>
          <p:cNvPr id="57" name="Text Box 16"/>
          <p:cNvSpPr txBox="1">
            <a:spLocks noChangeArrowheads="1"/>
          </p:cNvSpPr>
          <p:nvPr/>
        </p:nvSpPr>
        <p:spPr bwMode="auto">
          <a:xfrm>
            <a:off x="5712796" y="4853077"/>
            <a:ext cx="1512168" cy="400110"/>
          </a:xfrm>
          <a:prstGeom prst="rect">
            <a:avLst/>
          </a:prstGeom>
          <a:noFill/>
          <a:ln w="9525" algn="ctr">
            <a:noFill/>
            <a:miter lim="800000"/>
            <a:headEnd/>
            <a:tailEnd/>
          </a:ln>
        </p:spPr>
        <p:txBody>
          <a:bodyPr wrap="square">
            <a:spAutoFit/>
          </a:bodyPr>
          <a:lstStyle/>
          <a:p>
            <a:pPr defTabSz="784225" eaLnBrk="0" hangingPunct="0"/>
            <a:r>
              <a:rPr lang="en-US" altLang="zh-CN" sz="1000">
                <a:latin typeface="微软雅黑" pitchFamily="34" charset="-122"/>
                <a:ea typeface="微软雅黑" pitchFamily="34" charset="-122"/>
              </a:rPr>
              <a:t>No_Advertise</a:t>
            </a:r>
          </a:p>
          <a:p>
            <a:pPr defTabSz="784225" eaLnBrk="0" fontAlgn="base" hangingPunct="0"/>
            <a:r>
              <a:rPr lang="en-US" altLang="zh-CN" sz="1000">
                <a:latin typeface="微软雅黑" pitchFamily="34" charset="-122"/>
                <a:ea typeface="微软雅黑" pitchFamily="34" charset="-122"/>
              </a:rPr>
              <a:t>NLRI 10.0.0.0/24</a:t>
            </a:r>
            <a:endParaRPr lang="zh-CN" altLang="en-US" sz="1000">
              <a:latin typeface="微软雅黑" pitchFamily="34" charset="-122"/>
              <a:ea typeface="微软雅黑" pitchFamily="34" charset="-122"/>
            </a:endParaRPr>
          </a:p>
        </p:txBody>
      </p:sp>
      <p:cxnSp>
        <p:nvCxnSpPr>
          <p:cNvPr id="58" name="直接箭头连接符 57"/>
          <p:cNvCxnSpPr/>
          <p:nvPr/>
        </p:nvCxnSpPr>
        <p:spPr bwMode="auto">
          <a:xfrm>
            <a:off x="9794935" y="5337212"/>
            <a:ext cx="1065330" cy="0"/>
          </a:xfrm>
          <a:prstGeom prst="straightConnector1">
            <a:avLst/>
          </a:prstGeom>
          <a:ln w="25400">
            <a:solidFill>
              <a:srgbClr val="7030A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1" name="直接箭头连接符 60"/>
          <p:cNvCxnSpPr/>
          <p:nvPr/>
        </p:nvCxnSpPr>
        <p:spPr bwMode="auto">
          <a:xfrm>
            <a:off x="9794935" y="6021287"/>
            <a:ext cx="1065330" cy="1"/>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5" name="文本框 64"/>
          <p:cNvSpPr txBox="1"/>
          <p:nvPr/>
        </p:nvSpPr>
        <p:spPr bwMode="auto">
          <a:xfrm>
            <a:off x="9694876" y="4797152"/>
            <a:ext cx="1277528" cy="53183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a:solidFill>
                  <a:srgbClr val="000000"/>
                </a:solidFill>
                <a:latin typeface="+mn-lt"/>
                <a:ea typeface="+mn-ea"/>
                <a:cs typeface="Arial" pitchFamily="34" charset="0"/>
              </a:rPr>
              <a:t>172.16.0.0/24</a:t>
            </a:r>
          </a:p>
          <a:p>
            <a:pPr algn="ctr" defTabSz="1001649" eaLnBrk="0" hangingPunct="0"/>
            <a:r>
              <a:rPr lang="zh-CN" altLang="en-US" sz="1400">
                <a:solidFill>
                  <a:srgbClr val="000000"/>
                </a:solidFill>
                <a:latin typeface="+mn-lt"/>
                <a:ea typeface="+mn-ea"/>
                <a:cs typeface="Arial" pitchFamily="34" charset="0"/>
              </a:rPr>
              <a:t>路由信息</a:t>
            </a:r>
          </a:p>
        </p:txBody>
      </p:sp>
      <p:sp>
        <p:nvSpPr>
          <p:cNvPr id="66" name="文本框 65"/>
          <p:cNvSpPr txBox="1"/>
          <p:nvPr/>
        </p:nvSpPr>
        <p:spPr bwMode="auto">
          <a:xfrm>
            <a:off x="9830186" y="5417445"/>
            <a:ext cx="1081962" cy="53183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a:solidFill>
                  <a:srgbClr val="000000"/>
                </a:solidFill>
                <a:latin typeface="+mn-lt"/>
                <a:ea typeface="+mn-ea"/>
                <a:cs typeface="Arial" pitchFamily="34" charset="0"/>
              </a:rPr>
              <a:t>10.0.0.0/24</a:t>
            </a:r>
          </a:p>
          <a:p>
            <a:pPr algn="ctr" defTabSz="1001649" eaLnBrk="0" hangingPunct="0"/>
            <a:r>
              <a:rPr lang="zh-CN" altLang="en-US" sz="1400">
                <a:solidFill>
                  <a:srgbClr val="000000"/>
                </a:solidFill>
                <a:latin typeface="+mn-lt"/>
                <a:ea typeface="+mn-ea"/>
                <a:cs typeface="Arial" pitchFamily="34" charset="0"/>
              </a:rPr>
              <a:t>路由信息</a:t>
            </a:r>
          </a:p>
        </p:txBody>
      </p:sp>
    </p:spTree>
    <p:extLst>
      <p:ext uri="{BB962C8B-B14F-4D97-AF65-F5344CB8AC3E}">
        <p14:creationId xmlns:p14="http://schemas.microsoft.com/office/powerpoint/2010/main" val="1998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团体属性</a:t>
            </a:r>
            <a:r>
              <a:rPr lang="en-US" altLang="zh-CN"/>
              <a:t> - </a:t>
            </a:r>
            <a:r>
              <a:rPr lang="zh-CN" altLang="en-US"/>
              <a:t>公认属性</a:t>
            </a:r>
            <a:endParaRPr lang="zh-CN" altLang="en-US" dirty="0"/>
          </a:p>
        </p:txBody>
      </p:sp>
      <p:sp>
        <p:nvSpPr>
          <p:cNvPr id="4" name="文本占位符 3"/>
          <p:cNvSpPr>
            <a:spLocks noGrp="1"/>
          </p:cNvSpPr>
          <p:nvPr>
            <p:ph type="body" sz="quarter" idx="10"/>
          </p:nvPr>
        </p:nvSpPr>
        <p:spPr/>
        <p:txBody>
          <a:bodyPr/>
          <a:lstStyle/>
          <a:p>
            <a:r>
              <a:rPr lang="zh-CN" altLang="en-US" dirty="0"/>
              <a:t>团体属性用一组以</a:t>
            </a:r>
            <a:r>
              <a:rPr lang="en-US" altLang="zh-CN" dirty="0"/>
              <a:t>4</a:t>
            </a:r>
            <a:r>
              <a:rPr lang="zh-CN" altLang="en-US" dirty="0"/>
              <a:t>字节为单位的列表来表示，格式有：</a:t>
            </a:r>
            <a:endParaRPr lang="en-US" altLang="zh-CN" dirty="0"/>
          </a:p>
          <a:p>
            <a:pPr lvl="1"/>
            <a:r>
              <a:rPr lang="en-US" altLang="zh-CN" dirty="0" err="1"/>
              <a:t>aa:nn</a:t>
            </a:r>
            <a:r>
              <a:rPr lang="zh-CN" altLang="en-US" dirty="0"/>
              <a:t>：</a:t>
            </a:r>
            <a:r>
              <a:rPr lang="en-US" altLang="zh-CN" dirty="0"/>
              <a:t>aa</a:t>
            </a:r>
            <a:r>
              <a:rPr lang="zh-CN" altLang="en-US" dirty="0"/>
              <a:t>和</a:t>
            </a:r>
            <a:r>
              <a:rPr lang="en-US" altLang="zh-CN" dirty="0" err="1"/>
              <a:t>nn</a:t>
            </a:r>
            <a:r>
              <a:rPr lang="zh-CN" altLang="en-US" dirty="0"/>
              <a:t>的取值范围都是</a:t>
            </a:r>
            <a:r>
              <a:rPr lang="en-US" altLang="zh-CN" dirty="0"/>
              <a:t>0</a:t>
            </a:r>
            <a:r>
              <a:rPr lang="zh-CN" altLang="en-US" dirty="0"/>
              <a:t>～</a:t>
            </a:r>
            <a:r>
              <a:rPr lang="en-US" altLang="zh-CN" dirty="0"/>
              <a:t>65535</a:t>
            </a:r>
            <a:r>
              <a:rPr lang="zh-CN" altLang="en-US" dirty="0"/>
              <a:t>。</a:t>
            </a:r>
            <a:endParaRPr lang="en-US" altLang="zh-CN" dirty="0"/>
          </a:p>
          <a:p>
            <a:pPr lvl="1"/>
            <a:r>
              <a:rPr lang="zh-CN" altLang="en-US" dirty="0"/>
              <a:t>团体号：团体号是</a:t>
            </a:r>
            <a:r>
              <a:rPr lang="en-US" altLang="zh-CN" dirty="0"/>
              <a:t>0</a:t>
            </a:r>
            <a:r>
              <a:rPr lang="zh-CN" altLang="en-US" dirty="0"/>
              <a:t>～</a:t>
            </a:r>
            <a:r>
              <a:rPr lang="en-US" altLang="zh-CN" dirty="0"/>
              <a:t>4294967295</a:t>
            </a:r>
            <a:r>
              <a:rPr lang="zh-CN" altLang="en-US" dirty="0"/>
              <a:t>的整数。</a:t>
            </a:r>
            <a:endParaRPr lang="en-US" altLang="zh-CN" dirty="0"/>
          </a:p>
          <a:p>
            <a:pPr lvl="1"/>
            <a:r>
              <a:rPr lang="zh-CN" altLang="en-US" dirty="0"/>
              <a:t>标准协议中定义，</a:t>
            </a:r>
            <a:r>
              <a:rPr lang="en-US" altLang="zh-CN" dirty="0"/>
              <a:t>0</a:t>
            </a:r>
            <a:r>
              <a:rPr lang="zh-CN" altLang="en-US" dirty="0"/>
              <a:t>（</a:t>
            </a:r>
            <a:r>
              <a:rPr lang="en-US" altLang="zh-CN" dirty="0"/>
              <a:t>0x00000000</a:t>
            </a:r>
            <a:r>
              <a:rPr lang="zh-CN" altLang="en-US" dirty="0"/>
              <a:t>）～</a:t>
            </a:r>
            <a:r>
              <a:rPr lang="en-US" altLang="zh-CN" dirty="0"/>
              <a:t>65535</a:t>
            </a:r>
            <a:r>
              <a:rPr lang="zh-CN" altLang="en-US" dirty="0"/>
              <a:t>（</a:t>
            </a:r>
            <a:r>
              <a:rPr lang="en-US" altLang="zh-CN" dirty="0"/>
              <a:t>0x0000FFFF</a:t>
            </a:r>
            <a:r>
              <a:rPr lang="zh-CN" altLang="en-US" dirty="0"/>
              <a:t>）和</a:t>
            </a:r>
            <a:r>
              <a:rPr lang="en-US" altLang="zh-CN" dirty="0"/>
              <a:t>4294901760</a:t>
            </a:r>
            <a:r>
              <a:rPr lang="zh-CN" altLang="en-US" dirty="0"/>
              <a:t>（</a:t>
            </a:r>
            <a:r>
              <a:rPr lang="en-US" altLang="zh-CN" dirty="0"/>
              <a:t>0xFFFF0000</a:t>
            </a:r>
            <a:r>
              <a:rPr lang="zh-CN" altLang="en-US" dirty="0"/>
              <a:t>）～</a:t>
            </a:r>
            <a:r>
              <a:rPr lang="en-US" altLang="zh-CN" dirty="0"/>
              <a:t>4294967295</a:t>
            </a:r>
            <a:r>
              <a:rPr lang="zh-CN" altLang="en-US" dirty="0"/>
              <a:t>（</a:t>
            </a:r>
            <a:r>
              <a:rPr lang="en-US" altLang="zh-CN" dirty="0"/>
              <a:t>0xFFFFFFFF</a:t>
            </a:r>
            <a:r>
              <a:rPr lang="zh-CN" altLang="en-US" dirty="0"/>
              <a:t>）是预留的。</a:t>
            </a:r>
            <a:endParaRPr lang="en-US" altLang="zh-CN" dirty="0"/>
          </a:p>
        </p:txBody>
      </p:sp>
      <p:graphicFrame>
        <p:nvGraphicFramePr>
          <p:cNvPr id="9" name="表格 8"/>
          <p:cNvGraphicFramePr>
            <a:graphicFrameLocks noGrp="1"/>
          </p:cNvGraphicFramePr>
          <p:nvPr>
            <p:extLst>
              <p:ext uri="{D42A27DB-BD31-4B8C-83A1-F6EECF244321}">
                <p14:modId xmlns:p14="http://schemas.microsoft.com/office/powerpoint/2010/main" val="794471655"/>
              </p:ext>
            </p:extLst>
          </p:nvPr>
        </p:nvGraphicFramePr>
        <p:xfrm>
          <a:off x="1595500" y="3793832"/>
          <a:ext cx="9001000" cy="2443480"/>
        </p:xfrm>
        <a:graphic>
          <a:graphicData uri="http://schemas.openxmlformats.org/drawingml/2006/table">
            <a:tbl>
              <a:tblPr firstRow="1" bandRow="1">
                <a:tableStyleId>{2D5ABB26-0587-4C30-8999-92F81FD0307C}</a:tableStyleId>
              </a:tblPr>
              <a:tblGrid>
                <a:gridCol w="2088232">
                  <a:extLst>
                    <a:ext uri="{9D8B030D-6E8A-4147-A177-3AD203B41FA5}">
                      <a16:colId xmlns:a16="http://schemas.microsoft.com/office/drawing/2014/main" val="20000"/>
                    </a:ext>
                  </a:extLst>
                </a:gridCol>
                <a:gridCol w="2628292">
                  <a:extLst>
                    <a:ext uri="{9D8B030D-6E8A-4147-A177-3AD203B41FA5}">
                      <a16:colId xmlns:a16="http://schemas.microsoft.com/office/drawing/2014/main" val="20001"/>
                    </a:ext>
                  </a:extLst>
                </a:gridCol>
                <a:gridCol w="4284476">
                  <a:extLst>
                    <a:ext uri="{9D8B030D-6E8A-4147-A177-3AD203B41FA5}">
                      <a16:colId xmlns:a16="http://schemas.microsoft.com/office/drawing/2014/main" val="20002"/>
                    </a:ext>
                  </a:extLst>
                </a:gridCol>
              </a:tblGrid>
              <a:tr h="370840">
                <a:tc>
                  <a:txBody>
                    <a:bodyPr/>
                    <a:lstStyle/>
                    <a:p>
                      <a:pPr algn="ctr"/>
                      <a:r>
                        <a:rPr lang="zh-CN" altLang="en-US" sz="1600" b="1" dirty="0"/>
                        <a:t>团体名称</a:t>
                      </a:r>
                      <a:endParaRPr lang="zh-CN" altLang="en-US" sz="1600" b="1"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600" b="1" dirty="0"/>
                        <a:t>团体标识</a:t>
                      </a:r>
                      <a:endParaRPr lang="zh-CN" altLang="en-US" sz="16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600" b="1" dirty="0"/>
                        <a:t>说明</a:t>
                      </a:r>
                      <a:endParaRPr lang="zh-CN" altLang="en-US" sz="1600" b="1"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70840">
                <a:tc>
                  <a:txBody>
                    <a:bodyPr/>
                    <a:lstStyle/>
                    <a:p>
                      <a:r>
                        <a:rPr lang="en-US" altLang="zh-CN" sz="1400" dirty="0"/>
                        <a:t>Internet</a:t>
                      </a:r>
                      <a:endParaRPr lang="zh-CN" altLang="en-US" sz="14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t>0</a:t>
                      </a:r>
                      <a:r>
                        <a:rPr lang="zh-CN" altLang="en-US" sz="1400" dirty="0"/>
                        <a:t>（</a:t>
                      </a:r>
                      <a:r>
                        <a:rPr lang="en-US" altLang="zh-CN" sz="1400" dirty="0"/>
                        <a:t>0x00000000</a:t>
                      </a:r>
                      <a:r>
                        <a:rPr lang="zh-CN" altLang="en-US" sz="1400" dirty="0"/>
                        <a:t>）</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t>缺省情况下，所有路由器都属于</a:t>
                      </a:r>
                      <a:r>
                        <a:rPr lang="en-US" altLang="zh-CN" sz="1400" dirty="0"/>
                        <a:t>Internet</a:t>
                      </a:r>
                      <a:r>
                        <a:rPr lang="zh-CN" altLang="en-US" sz="1400" dirty="0"/>
                        <a:t>团体。具有此属性的路由可以被通告给所有的</a:t>
                      </a:r>
                      <a:r>
                        <a:rPr lang="en-US" altLang="zh-CN" sz="1400" dirty="0"/>
                        <a:t>BGP</a:t>
                      </a:r>
                      <a:r>
                        <a:rPr lang="zh-CN" altLang="en-US" sz="1400" dirty="0"/>
                        <a:t>对等体。</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No_Export</a:t>
                      </a:r>
                      <a:endParaRPr lang="zh-CN" altLang="en-US" sz="14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t>4294967041</a:t>
                      </a:r>
                      <a:r>
                        <a:rPr lang="zh-CN" altLang="en-US" sz="1400" dirty="0"/>
                        <a:t>（</a:t>
                      </a:r>
                      <a:r>
                        <a:rPr lang="en-US" altLang="zh-CN" sz="1400" dirty="0"/>
                        <a:t>0xFFFFFF01</a:t>
                      </a:r>
                      <a:r>
                        <a:rPr lang="zh-CN" altLang="en-US" sz="1400" dirty="0"/>
                        <a:t>）</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t>具有此属性的路由在收到后，不能被发布到本地</a:t>
                      </a:r>
                      <a:r>
                        <a:rPr lang="en-US" altLang="zh-CN" sz="1400" dirty="0"/>
                        <a:t>AS</a:t>
                      </a:r>
                      <a:r>
                        <a:rPr lang="zh-CN" altLang="en-US" sz="1400" dirty="0"/>
                        <a:t>之外。</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sz="1400" dirty="0" err="1"/>
                        <a:t>No_Advertise</a:t>
                      </a:r>
                      <a:endParaRPr lang="zh-CN" altLang="en-US" sz="14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4294967042</a:t>
                      </a:r>
                      <a:r>
                        <a:rPr lang="zh-CN" altLang="en-US" sz="1400" dirty="0"/>
                        <a:t>（</a:t>
                      </a:r>
                      <a:r>
                        <a:rPr lang="en-US" altLang="zh-CN" sz="1400" dirty="0"/>
                        <a:t>0xFFFFFF02</a:t>
                      </a:r>
                      <a:r>
                        <a:rPr lang="zh-CN" altLang="en-US" sz="1400" dirty="0"/>
                        <a:t>）</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400" dirty="0"/>
                        <a:t>具有此属性的路由在收到后，不能被通告给任何其他的</a:t>
                      </a:r>
                      <a:r>
                        <a:rPr lang="en-US" altLang="zh-CN" sz="1400" dirty="0"/>
                        <a:t>BGP</a:t>
                      </a:r>
                      <a:r>
                        <a:rPr lang="zh-CN" altLang="en-US" sz="1400" dirty="0"/>
                        <a:t>对等体。</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altLang="zh-CN" sz="1400" dirty="0" err="1"/>
                        <a:t>No_Export_Subconfed</a:t>
                      </a:r>
                      <a:endParaRPr lang="zh-CN" altLang="en-US" sz="1400" dirty="0">
                        <a:latin typeface="+mn-ea"/>
                        <a:ea typeface="+mn-ea"/>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4294967043</a:t>
                      </a:r>
                      <a:r>
                        <a:rPr lang="zh-CN" altLang="en-US" sz="1400" dirty="0"/>
                        <a:t>（</a:t>
                      </a:r>
                      <a:r>
                        <a:rPr lang="en-US" altLang="zh-CN" sz="1400" dirty="0"/>
                        <a:t>0xFFFFFF03</a:t>
                      </a:r>
                      <a:r>
                        <a:rPr lang="zh-CN" altLang="en-US" sz="1400" dirty="0"/>
                        <a:t>）</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zh-CN" altLang="en-US" sz="1400" dirty="0"/>
                        <a:t>具有此属性的路由在收到后，不能被发布到本地</a:t>
                      </a:r>
                      <a:r>
                        <a:rPr lang="en-US" altLang="zh-CN" sz="1400" dirty="0"/>
                        <a:t>AS</a:t>
                      </a:r>
                      <a:r>
                        <a:rPr lang="zh-CN" altLang="en-US" sz="1400" dirty="0"/>
                        <a:t>之外，也不能被发布到其他子</a:t>
                      </a:r>
                      <a:r>
                        <a:rPr lang="en-US" altLang="zh-CN" sz="1400" dirty="0"/>
                        <a:t>AS</a:t>
                      </a:r>
                      <a:r>
                        <a:rPr lang="zh-CN" altLang="en-US" sz="1400" dirty="0"/>
                        <a:t>。</a:t>
                      </a:r>
                      <a:endParaRPr lang="zh-CN" altLang="en-US" sz="1400" dirty="0">
                        <a:latin typeface="+mn-ea"/>
                        <a:ea typeface="+mn-ea"/>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3122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路由反射器</a:t>
            </a:r>
            <a:endParaRPr lang="zh-CN" altLang="en-US" dirty="0"/>
          </a:p>
        </p:txBody>
      </p:sp>
      <p:sp>
        <p:nvSpPr>
          <p:cNvPr id="4" name="文本占位符 3"/>
          <p:cNvSpPr>
            <a:spLocks noGrp="1"/>
          </p:cNvSpPr>
          <p:nvPr>
            <p:ph type="body" sz="quarter" idx="10"/>
          </p:nvPr>
        </p:nvSpPr>
        <p:spPr/>
        <p:txBody>
          <a:bodyPr/>
          <a:lstStyle/>
          <a:p>
            <a:r>
              <a:rPr lang="zh-CN" altLang="en-US" dirty="0"/>
              <a:t>路由反射器</a:t>
            </a:r>
          </a:p>
          <a:p>
            <a:pPr lvl="1"/>
            <a:r>
              <a:rPr lang="zh-CN" altLang="en-US" dirty="0"/>
              <a:t>允许将从</a:t>
            </a:r>
            <a:r>
              <a:rPr lang="en-US" altLang="zh-CN" dirty="0"/>
              <a:t>IBGP</a:t>
            </a:r>
            <a:r>
              <a:rPr lang="zh-CN" altLang="en-US" dirty="0"/>
              <a:t>邻居学习到的路由发送给特定</a:t>
            </a:r>
            <a:r>
              <a:rPr lang="en-US" altLang="zh-CN" dirty="0"/>
              <a:t>IBGP</a:t>
            </a:r>
            <a:r>
              <a:rPr lang="zh-CN" altLang="en-US" dirty="0"/>
              <a:t>邻居，打破了</a:t>
            </a:r>
            <a:r>
              <a:rPr lang="en-US" altLang="zh-CN" dirty="0"/>
              <a:t>IBGP</a:t>
            </a:r>
            <a:r>
              <a:rPr lang="zh-CN" altLang="en-US" dirty="0"/>
              <a:t>邻居关系全互联的需求，减少</a:t>
            </a:r>
            <a:r>
              <a:rPr lang="en-US" altLang="zh-CN" dirty="0"/>
              <a:t>IBGP</a:t>
            </a:r>
            <a:r>
              <a:rPr lang="zh-CN" altLang="en-US" dirty="0"/>
              <a:t>会话数量。</a:t>
            </a:r>
          </a:p>
          <a:p>
            <a:pPr lvl="1"/>
            <a:r>
              <a:rPr lang="zh-CN" altLang="en-US" dirty="0"/>
              <a:t>包括路由反射器（</a:t>
            </a:r>
            <a:r>
              <a:rPr lang="en-US" altLang="zh-CN" dirty="0"/>
              <a:t>RR</a:t>
            </a:r>
            <a:r>
              <a:rPr lang="zh-CN" altLang="en-US" dirty="0"/>
              <a:t>）和客户机（</a:t>
            </a:r>
            <a:r>
              <a:rPr lang="en-US" altLang="zh-CN" dirty="0"/>
              <a:t>Client</a:t>
            </a:r>
            <a:r>
              <a:rPr lang="zh-CN" altLang="en-US" dirty="0"/>
              <a:t>）。</a:t>
            </a:r>
          </a:p>
          <a:p>
            <a:endParaRPr lang="en-US" altLang="zh-CN" dirty="0"/>
          </a:p>
        </p:txBody>
      </p:sp>
      <p:grpSp>
        <p:nvGrpSpPr>
          <p:cNvPr id="13" name="组合 12"/>
          <p:cNvGrpSpPr/>
          <p:nvPr/>
        </p:nvGrpSpPr>
        <p:grpSpPr>
          <a:xfrm>
            <a:off x="3863752" y="3609020"/>
            <a:ext cx="4464496" cy="2520280"/>
            <a:chOff x="3863752" y="3609020"/>
            <a:chExt cx="4464496" cy="2520280"/>
          </a:xfrm>
        </p:grpSpPr>
        <p:sp>
          <p:nvSpPr>
            <p:cNvPr id="5" name="Oval 3"/>
            <p:cNvSpPr>
              <a:spLocks noChangeArrowheads="1"/>
            </p:cNvSpPr>
            <p:nvPr/>
          </p:nvSpPr>
          <p:spPr bwMode="auto">
            <a:xfrm>
              <a:off x="4079776" y="3681028"/>
              <a:ext cx="2808312" cy="2304256"/>
            </a:xfrm>
            <a:prstGeom prst="ellipse">
              <a:avLst/>
            </a:prstGeom>
            <a:solidFill>
              <a:schemeClr val="bg1">
                <a:alpha val="39999"/>
              </a:schemeClr>
            </a:solidFill>
            <a:ln w="12700" algn="ctr">
              <a:solidFill>
                <a:schemeClr val="bg1">
                  <a:lumMod val="75000"/>
                </a:schemeClr>
              </a:solidFill>
              <a:prstDash val="solid"/>
              <a:round/>
              <a:headEnd/>
              <a:tailEnd/>
            </a:ln>
          </p:spPr>
          <p:txBody>
            <a:bodyPr wrap="none" anchor="ctr"/>
            <a:lstStyle/>
            <a:p>
              <a:endParaRPr lang="zh-CN" altLang="en-US" sz="1400">
                <a:latin typeface="+mn-ea"/>
                <a:ea typeface="+mn-ea"/>
              </a:endParaRPr>
            </a:p>
          </p:txBody>
        </p:sp>
        <p:sp>
          <p:nvSpPr>
            <p:cNvPr id="6" name="矩形 5"/>
            <p:cNvSpPr/>
            <p:nvPr/>
          </p:nvSpPr>
          <p:spPr bwMode="auto">
            <a:xfrm>
              <a:off x="4610071" y="5337212"/>
              <a:ext cx="79208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a:t>
              </a:r>
            </a:p>
          </p:txBody>
        </p:sp>
        <p:sp>
          <p:nvSpPr>
            <p:cNvPr id="7" name="矩形 6"/>
            <p:cNvSpPr/>
            <p:nvPr/>
          </p:nvSpPr>
          <p:spPr bwMode="auto">
            <a:xfrm>
              <a:off x="5234392" y="3771816"/>
              <a:ext cx="720080" cy="503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RR</a:t>
              </a:r>
            </a:p>
          </p:txBody>
        </p:sp>
        <p:sp>
          <p:nvSpPr>
            <p:cNvPr id="9" name="矩形 8"/>
            <p:cNvSpPr/>
            <p:nvPr/>
          </p:nvSpPr>
          <p:spPr bwMode="auto">
            <a:xfrm>
              <a:off x="5735960" y="5331643"/>
              <a:ext cx="72008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R3</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 </a:t>
              </a:r>
            </a:p>
          </p:txBody>
        </p:sp>
        <p:cxnSp>
          <p:nvCxnSpPr>
            <p:cNvPr id="10" name="直接连接符 9"/>
            <p:cNvCxnSpPr>
              <a:stCxn id="24" idx="0"/>
              <a:endCxn id="23" idx="2"/>
            </p:cNvCxnSpPr>
            <p:nvPr/>
          </p:nvCxnSpPr>
          <p:spPr bwMode="auto">
            <a:xfrm flipV="1">
              <a:off x="4681328" y="4557935"/>
              <a:ext cx="913104" cy="560998"/>
            </a:xfrm>
            <a:prstGeom prst="line">
              <a:avLst/>
            </a:prstGeom>
            <a:ln w="952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 name="直接连接符 10"/>
            <p:cNvCxnSpPr>
              <a:stCxn id="23" idx="2"/>
              <a:endCxn id="25" idx="0"/>
            </p:cNvCxnSpPr>
            <p:nvPr/>
          </p:nvCxnSpPr>
          <p:spPr bwMode="auto">
            <a:xfrm>
              <a:off x="5594432" y="4557935"/>
              <a:ext cx="872617" cy="576597"/>
            </a:xfrm>
            <a:prstGeom prst="line">
              <a:avLst/>
            </a:prstGeom>
            <a:ln w="952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2" name="圆角矩形 11"/>
            <p:cNvSpPr/>
            <p:nvPr/>
          </p:nvSpPr>
          <p:spPr bwMode="auto">
            <a:xfrm>
              <a:off x="3863752" y="3609020"/>
              <a:ext cx="4464496" cy="2520280"/>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15" name="矩形 14"/>
            <p:cNvSpPr/>
            <p:nvPr/>
          </p:nvSpPr>
          <p:spPr bwMode="auto">
            <a:xfrm>
              <a:off x="4551560" y="4545124"/>
              <a:ext cx="648072" cy="216024"/>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rgbClr val="003296"/>
                  </a:solidFill>
                  <a:effectLst/>
                  <a:latin typeface="+mn-ea"/>
                  <a:ea typeface="+mn-ea"/>
                </a:rPr>
                <a:t>IBGP</a:t>
              </a:r>
              <a:endParaRPr kumimoji="0" lang="zh-CN" altLang="en-US" sz="1400" b="0" i="0" u="none" strike="noStrike" cap="none" normalizeH="0" baseline="0" dirty="0">
                <a:ln>
                  <a:noFill/>
                </a:ln>
                <a:solidFill>
                  <a:srgbClr val="003296"/>
                </a:solidFill>
                <a:effectLst/>
                <a:latin typeface="+mn-ea"/>
                <a:ea typeface="+mn-ea"/>
              </a:endParaRPr>
            </a:p>
          </p:txBody>
        </p:sp>
        <p:sp>
          <p:nvSpPr>
            <p:cNvPr id="16" name="矩形 15"/>
            <p:cNvSpPr/>
            <p:nvPr/>
          </p:nvSpPr>
          <p:spPr bwMode="auto">
            <a:xfrm>
              <a:off x="6023992" y="4545124"/>
              <a:ext cx="648072" cy="216024"/>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rgbClr val="003296"/>
                  </a:solidFill>
                  <a:effectLst/>
                  <a:latin typeface="+mn-ea"/>
                  <a:ea typeface="+mn-ea"/>
                </a:rPr>
                <a:t>IBGP</a:t>
              </a:r>
              <a:endParaRPr kumimoji="0" lang="zh-CN" altLang="en-US" sz="1400" b="0" i="0" u="none" strike="noStrike" cap="none" normalizeH="0" baseline="0" dirty="0">
                <a:ln>
                  <a:noFill/>
                </a:ln>
                <a:solidFill>
                  <a:srgbClr val="003296"/>
                </a:solidFill>
                <a:effectLst/>
                <a:latin typeface="+mn-ea"/>
                <a:ea typeface="+mn-ea"/>
              </a:endParaRPr>
            </a:p>
          </p:txBody>
        </p:sp>
        <p:sp>
          <p:nvSpPr>
            <p:cNvPr id="17" name="TextBox 67"/>
            <p:cNvSpPr txBox="1"/>
            <p:nvPr/>
          </p:nvSpPr>
          <p:spPr>
            <a:xfrm>
              <a:off x="7248128" y="5559333"/>
              <a:ext cx="811441" cy="307777"/>
            </a:xfrm>
            <a:prstGeom prst="rect">
              <a:avLst/>
            </a:prstGeom>
            <a:noFill/>
          </p:spPr>
          <p:txBody>
            <a:bodyPr wrap="none" rtlCol="0">
              <a:spAutoFit/>
            </a:bodyPr>
            <a:lstStyle/>
            <a:p>
              <a:r>
                <a:rPr lang="en-US" altLang="zh-CN" sz="1400" b="1" dirty="0">
                  <a:latin typeface="+mn-ea"/>
                  <a:ea typeface="+mn-ea"/>
                </a:rPr>
                <a:t>AS 100</a:t>
              </a:r>
            </a:p>
          </p:txBody>
        </p:sp>
        <p:sp>
          <p:nvSpPr>
            <p:cNvPr id="18" name="矩形 17"/>
            <p:cNvSpPr/>
            <p:nvPr/>
          </p:nvSpPr>
          <p:spPr bwMode="auto">
            <a:xfrm>
              <a:off x="7032104" y="3771816"/>
              <a:ext cx="1296144"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R4</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Non-Client</a:t>
              </a:r>
            </a:p>
          </p:txBody>
        </p:sp>
        <p:cxnSp>
          <p:nvCxnSpPr>
            <p:cNvPr id="20" name="直接连接符 19"/>
            <p:cNvCxnSpPr>
              <a:stCxn id="23" idx="3"/>
              <a:endCxn id="26" idx="1"/>
            </p:cNvCxnSpPr>
            <p:nvPr/>
          </p:nvCxnSpPr>
          <p:spPr bwMode="auto">
            <a:xfrm flipV="1">
              <a:off x="5773208" y="4397846"/>
              <a:ext cx="1754093" cy="0"/>
            </a:xfrm>
            <a:prstGeom prst="line">
              <a:avLst/>
            </a:prstGeom>
            <a:ln w="952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1" name="矩形 20"/>
            <p:cNvSpPr/>
            <p:nvPr/>
          </p:nvSpPr>
          <p:spPr bwMode="auto">
            <a:xfrm>
              <a:off x="6852084" y="4392884"/>
              <a:ext cx="648072" cy="216024"/>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rgbClr val="003296"/>
                  </a:solidFill>
                  <a:effectLst/>
                  <a:latin typeface="+mn-ea"/>
                  <a:ea typeface="+mn-ea"/>
                </a:rPr>
                <a:t>IBGP</a:t>
              </a:r>
              <a:endParaRPr kumimoji="0" lang="zh-CN" altLang="en-US" sz="1400" b="0" i="0" u="none" strike="noStrike" cap="none" normalizeH="0" baseline="0" dirty="0">
                <a:ln>
                  <a:noFill/>
                </a:ln>
                <a:solidFill>
                  <a:srgbClr val="003296"/>
                </a:solidFill>
                <a:effectLst/>
                <a:latin typeface="+mn-ea"/>
                <a:ea typeface="+mn-ea"/>
              </a:endParaRPr>
            </a:p>
          </p:txBody>
        </p:sp>
        <p:sp>
          <p:nvSpPr>
            <p:cNvPr id="22" name="TextBox 74"/>
            <p:cNvSpPr txBox="1"/>
            <p:nvPr/>
          </p:nvSpPr>
          <p:spPr>
            <a:xfrm>
              <a:off x="4367808" y="4113076"/>
              <a:ext cx="815480" cy="307777"/>
            </a:xfrm>
            <a:prstGeom prst="rect">
              <a:avLst/>
            </a:prstGeom>
            <a:noFill/>
          </p:spPr>
          <p:txBody>
            <a:bodyPr wrap="none" rtlCol="0">
              <a:spAutoFit/>
            </a:bodyPr>
            <a:lstStyle/>
            <a:p>
              <a:r>
                <a:rPr lang="en-US" altLang="zh-CN" sz="1400" b="1" dirty="0">
                  <a:latin typeface="+mn-ea"/>
                  <a:ea typeface="+mn-ea"/>
                </a:rPr>
                <a:t>Cluster</a:t>
              </a:r>
            </a:p>
          </p:txBody>
        </p:sp>
        <p:pic>
          <p:nvPicPr>
            <p:cNvPr id="23" name="Picture 12" descr="E:\2016.01\1.12 扁平化图标\蓝色\AR-蓝色最新-40.png"/>
            <p:cNvPicPr>
              <a:picLocks noChangeAspect="1" noChangeArrowheads="1"/>
            </p:cNvPicPr>
            <p:nvPr/>
          </p:nvPicPr>
          <p:blipFill>
            <a:blip r:embed="rId3" cstate="print"/>
            <a:srcRect/>
            <a:stretch>
              <a:fillRect/>
            </a:stretch>
          </p:blipFill>
          <p:spPr bwMode="auto">
            <a:xfrm>
              <a:off x="5415656" y="4265393"/>
              <a:ext cx="357552" cy="292542"/>
            </a:xfrm>
            <a:prstGeom prst="rect">
              <a:avLst/>
            </a:prstGeom>
            <a:noFill/>
          </p:spPr>
        </p:pic>
        <p:pic>
          <p:nvPicPr>
            <p:cNvPr id="24" name="Picture 12" descr="E:\2016.01\1.12 扁平化图标\蓝色\AR-蓝色最新-40.png"/>
            <p:cNvPicPr>
              <a:picLocks noChangeAspect="1" noChangeArrowheads="1"/>
            </p:cNvPicPr>
            <p:nvPr/>
          </p:nvPicPr>
          <p:blipFill>
            <a:blip r:embed="rId3" cstate="print"/>
            <a:srcRect/>
            <a:stretch>
              <a:fillRect/>
            </a:stretch>
          </p:blipFill>
          <p:spPr bwMode="auto">
            <a:xfrm>
              <a:off x="4502552" y="5118933"/>
              <a:ext cx="357552" cy="292542"/>
            </a:xfrm>
            <a:prstGeom prst="rect">
              <a:avLst/>
            </a:prstGeom>
            <a:noFill/>
          </p:spPr>
        </p:pic>
        <p:pic>
          <p:nvPicPr>
            <p:cNvPr id="25" name="Picture 12" descr="E:\2016.01\1.12 扁平化图标\蓝色\AR-蓝色最新-40.png"/>
            <p:cNvPicPr>
              <a:picLocks noChangeAspect="1" noChangeArrowheads="1"/>
            </p:cNvPicPr>
            <p:nvPr/>
          </p:nvPicPr>
          <p:blipFill>
            <a:blip r:embed="rId3" cstate="print"/>
            <a:srcRect/>
            <a:stretch>
              <a:fillRect/>
            </a:stretch>
          </p:blipFill>
          <p:spPr bwMode="auto">
            <a:xfrm>
              <a:off x="6288273" y="5134532"/>
              <a:ext cx="357552" cy="292542"/>
            </a:xfrm>
            <a:prstGeom prst="rect">
              <a:avLst/>
            </a:prstGeom>
            <a:noFill/>
          </p:spPr>
        </p:pic>
        <p:pic>
          <p:nvPicPr>
            <p:cNvPr id="26" name="Picture 12" descr="E:\2016.01\1.12 扁平化图标\蓝色\AR-蓝色最新-40.png"/>
            <p:cNvPicPr>
              <a:picLocks noChangeAspect="1" noChangeArrowheads="1"/>
            </p:cNvPicPr>
            <p:nvPr/>
          </p:nvPicPr>
          <p:blipFill>
            <a:blip r:embed="rId3" cstate="print"/>
            <a:srcRect/>
            <a:stretch>
              <a:fillRect/>
            </a:stretch>
          </p:blipFill>
          <p:spPr bwMode="auto">
            <a:xfrm>
              <a:off x="7527301" y="4251575"/>
              <a:ext cx="357552" cy="292542"/>
            </a:xfrm>
            <a:prstGeom prst="rect">
              <a:avLst/>
            </a:prstGeom>
            <a:noFill/>
          </p:spPr>
        </p:pic>
      </p:grpSp>
    </p:spTree>
    <p:extLst>
      <p:ext uri="{BB962C8B-B14F-4D97-AF65-F5344CB8AC3E}">
        <p14:creationId xmlns:p14="http://schemas.microsoft.com/office/powerpoint/2010/main" val="768324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路由反射器</a:t>
            </a:r>
            <a:r>
              <a:rPr lang="en-US" altLang="zh-CN" dirty="0"/>
              <a:t> - </a:t>
            </a:r>
            <a:r>
              <a:rPr lang="zh-CN" altLang="en-US" dirty="0"/>
              <a:t>反射规则</a:t>
            </a:r>
          </a:p>
        </p:txBody>
      </p:sp>
      <p:grpSp>
        <p:nvGrpSpPr>
          <p:cNvPr id="4" name="组合 3"/>
          <p:cNvGrpSpPr/>
          <p:nvPr/>
        </p:nvGrpSpPr>
        <p:grpSpPr>
          <a:xfrm>
            <a:off x="9485074" y="4509120"/>
            <a:ext cx="1801216" cy="1144371"/>
            <a:chOff x="9875404" y="4401108"/>
            <a:chExt cx="1801216" cy="1144371"/>
          </a:xfrm>
        </p:grpSpPr>
        <p:cxnSp>
          <p:nvCxnSpPr>
            <p:cNvPr id="5" name="直接箭头连接符 4"/>
            <p:cNvCxnSpPr/>
            <p:nvPr/>
          </p:nvCxnSpPr>
          <p:spPr bwMode="auto">
            <a:xfrm flipH="1">
              <a:off x="9875404" y="4581128"/>
              <a:ext cx="504056" cy="0"/>
            </a:xfrm>
            <a:prstGeom prst="straightConnector1">
              <a:avLst/>
            </a:prstGeom>
            <a:ln>
              <a:solidFill>
                <a:srgbClr val="C00000"/>
              </a:solidFill>
              <a:headEnd type="arrow"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 name="矩形 5"/>
            <p:cNvSpPr/>
            <p:nvPr/>
          </p:nvSpPr>
          <p:spPr bwMode="auto">
            <a:xfrm>
              <a:off x="10416988" y="4401108"/>
              <a:ext cx="1008112"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
                  <a:srgbClr val="CC9900"/>
                </a:buClr>
                <a:buSzTx/>
                <a:tabLst/>
              </a:pPr>
              <a:r>
                <a:rPr lang="en-US" altLang="zh-CN" sz="1400" dirty="0">
                  <a:latin typeface="微软雅黑" pitchFamily="34" charset="-122"/>
                  <a:ea typeface="微软雅黑" pitchFamily="34" charset="-122"/>
                </a:rPr>
                <a:t>EBGP</a:t>
              </a:r>
              <a:r>
                <a:rPr lang="zh-CN" altLang="en-US" sz="1400" dirty="0">
                  <a:latin typeface="微软雅黑" pitchFamily="34" charset="-122"/>
                  <a:ea typeface="微软雅黑" pitchFamily="34" charset="-122"/>
                </a:rPr>
                <a:t>路由</a:t>
              </a:r>
              <a:endParaRPr lang="en-US" altLang="zh-CN" sz="1400" dirty="0">
                <a:latin typeface="微软雅黑" pitchFamily="34" charset="-122"/>
                <a:ea typeface="微软雅黑" pitchFamily="34" charset="-122"/>
              </a:endParaRPr>
            </a:p>
          </p:txBody>
        </p:sp>
        <p:cxnSp>
          <p:nvCxnSpPr>
            <p:cNvPr id="7" name="直接箭头连接符 6"/>
            <p:cNvCxnSpPr/>
            <p:nvPr/>
          </p:nvCxnSpPr>
          <p:spPr bwMode="auto">
            <a:xfrm flipH="1">
              <a:off x="9875404" y="5013176"/>
              <a:ext cx="504056" cy="0"/>
            </a:xfrm>
            <a:prstGeom prst="straightConnector1">
              <a:avLst/>
            </a:prstGeom>
            <a:ln>
              <a:solidFill>
                <a:srgbClr val="00B050"/>
              </a:solidFill>
              <a:prstDash val="dash"/>
              <a:headEnd type="arrow"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 name="矩形 7"/>
            <p:cNvSpPr/>
            <p:nvPr/>
          </p:nvSpPr>
          <p:spPr bwMode="auto">
            <a:xfrm>
              <a:off x="10416988" y="4833155"/>
              <a:ext cx="1093403" cy="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
                  <a:srgbClr val="CC9900"/>
                </a:buClr>
                <a:buSzTx/>
                <a:tabLst/>
              </a:pPr>
              <a:r>
                <a:rPr lang="zh-CN" altLang="en-US" sz="1400" dirty="0">
                  <a:latin typeface="微软雅黑" pitchFamily="34" charset="-122"/>
                  <a:ea typeface="微软雅黑" pitchFamily="34" charset="-122"/>
                </a:rPr>
                <a:t>客户机路由</a:t>
              </a:r>
              <a:endParaRPr lang="en-US" altLang="zh-CN" sz="1400" dirty="0">
                <a:latin typeface="微软雅黑" pitchFamily="34" charset="-122"/>
                <a:ea typeface="微软雅黑" pitchFamily="34" charset="-122"/>
              </a:endParaRPr>
            </a:p>
          </p:txBody>
        </p:sp>
        <p:cxnSp>
          <p:nvCxnSpPr>
            <p:cNvPr id="9" name="直接箭头连接符 8"/>
            <p:cNvCxnSpPr/>
            <p:nvPr/>
          </p:nvCxnSpPr>
          <p:spPr bwMode="auto">
            <a:xfrm flipH="1">
              <a:off x="9875404" y="5373216"/>
              <a:ext cx="504056" cy="0"/>
            </a:xfrm>
            <a:prstGeom prst="straightConnector1">
              <a:avLst/>
            </a:prstGeom>
            <a:ln>
              <a:solidFill>
                <a:srgbClr val="7030A0"/>
              </a:solidFill>
              <a:prstDash val="dashDot"/>
              <a:headEnd type="arrow"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0" name="矩形 9"/>
            <p:cNvSpPr/>
            <p:nvPr/>
          </p:nvSpPr>
          <p:spPr bwMode="auto">
            <a:xfrm>
              <a:off x="10416988" y="5257447"/>
              <a:ext cx="12596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
                  <a:srgbClr val="CC9900"/>
                </a:buClr>
                <a:buSzTx/>
                <a:tabLst/>
              </a:pPr>
              <a:r>
                <a:rPr lang="zh-CN" altLang="en-US" sz="1400" dirty="0">
                  <a:latin typeface="微软雅黑" pitchFamily="34" charset="-122"/>
                  <a:ea typeface="微软雅黑" pitchFamily="34" charset="-122"/>
                </a:rPr>
                <a:t>非客户机路由</a:t>
              </a:r>
              <a:endParaRPr lang="en-US" altLang="zh-CN" sz="1400" dirty="0">
                <a:latin typeface="微软雅黑" pitchFamily="34" charset="-122"/>
                <a:ea typeface="微软雅黑" pitchFamily="34" charset="-122"/>
              </a:endParaRPr>
            </a:p>
          </p:txBody>
        </p:sp>
      </p:grpSp>
      <p:sp>
        <p:nvSpPr>
          <p:cNvPr id="12" name="圆角矩形 11"/>
          <p:cNvSpPr/>
          <p:nvPr/>
        </p:nvSpPr>
        <p:spPr bwMode="auto">
          <a:xfrm>
            <a:off x="3937944" y="1438814"/>
            <a:ext cx="3065684" cy="1227136"/>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sp>
        <p:nvSpPr>
          <p:cNvPr id="14" name="TextBox 145"/>
          <p:cNvSpPr txBox="1"/>
          <p:nvPr/>
        </p:nvSpPr>
        <p:spPr>
          <a:xfrm>
            <a:off x="3976929" y="1459065"/>
            <a:ext cx="811441" cy="307777"/>
          </a:xfrm>
          <a:prstGeom prst="rect">
            <a:avLst/>
          </a:prstGeom>
          <a:noFill/>
        </p:spPr>
        <p:txBody>
          <a:bodyPr wrap="none" rtlCol="0">
            <a:spAutoFit/>
          </a:bodyPr>
          <a:lstStyle/>
          <a:p>
            <a:r>
              <a:rPr lang="en-US" altLang="zh-CN" sz="1400" b="1" dirty="0">
                <a:latin typeface="+mn-ea"/>
                <a:ea typeface="+mn-ea"/>
              </a:rPr>
              <a:t>AS 200</a:t>
            </a:r>
          </a:p>
        </p:txBody>
      </p:sp>
      <p:sp>
        <p:nvSpPr>
          <p:cNvPr id="17" name="矩形 16"/>
          <p:cNvSpPr/>
          <p:nvPr/>
        </p:nvSpPr>
        <p:spPr bwMode="auto">
          <a:xfrm>
            <a:off x="4118749" y="3400819"/>
            <a:ext cx="576064" cy="481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RR</a:t>
            </a:r>
          </a:p>
        </p:txBody>
      </p:sp>
      <p:sp>
        <p:nvSpPr>
          <p:cNvPr id="19" name="矩形 18"/>
          <p:cNvSpPr/>
          <p:nvPr/>
        </p:nvSpPr>
        <p:spPr bwMode="auto">
          <a:xfrm>
            <a:off x="3683732" y="4835538"/>
            <a:ext cx="917144" cy="52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a:t>
            </a:r>
          </a:p>
        </p:txBody>
      </p:sp>
      <p:sp>
        <p:nvSpPr>
          <p:cNvPr id="20" name="矩形 19"/>
          <p:cNvSpPr/>
          <p:nvPr/>
        </p:nvSpPr>
        <p:spPr bwMode="auto">
          <a:xfrm>
            <a:off x="4167096" y="1996209"/>
            <a:ext cx="563277" cy="36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R5</a:t>
            </a:r>
          </a:p>
        </p:txBody>
      </p:sp>
      <p:cxnSp>
        <p:nvCxnSpPr>
          <p:cNvPr id="22" name="直接连接符 21"/>
          <p:cNvCxnSpPr>
            <a:stCxn id="23" idx="2"/>
            <a:endCxn id="24" idx="0"/>
          </p:cNvCxnSpPr>
          <p:nvPr/>
        </p:nvCxnSpPr>
        <p:spPr bwMode="auto">
          <a:xfrm>
            <a:off x="4940996" y="3855147"/>
            <a:ext cx="1387488" cy="995588"/>
          </a:xfrm>
          <a:prstGeom prst="line">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23" name="Picture 12" descr="E:\2016.01\1.12 扁平化图标\蓝色\AR-蓝色最新-40.png"/>
          <p:cNvPicPr>
            <a:picLocks noChangeAspect="1" noChangeArrowheads="1"/>
          </p:cNvPicPr>
          <p:nvPr/>
        </p:nvPicPr>
        <p:blipFill>
          <a:blip r:embed="rId3" cstate="print"/>
          <a:srcRect/>
          <a:stretch>
            <a:fillRect/>
          </a:stretch>
        </p:blipFill>
        <p:spPr bwMode="auto">
          <a:xfrm>
            <a:off x="4680014" y="3428086"/>
            <a:ext cx="521963" cy="427061"/>
          </a:xfrm>
          <a:prstGeom prst="rect">
            <a:avLst/>
          </a:prstGeom>
          <a:noFill/>
        </p:spPr>
      </p:pic>
      <p:pic>
        <p:nvPicPr>
          <p:cNvPr id="24" name="Picture 12" descr="E:\2016.01\1.12 扁平化图标\蓝色\AR-蓝色最新-40.png"/>
          <p:cNvPicPr>
            <a:picLocks noChangeAspect="1" noChangeArrowheads="1"/>
          </p:cNvPicPr>
          <p:nvPr/>
        </p:nvPicPr>
        <p:blipFill>
          <a:blip r:embed="rId3" cstate="print"/>
          <a:srcRect/>
          <a:stretch>
            <a:fillRect/>
          </a:stretch>
        </p:blipFill>
        <p:spPr bwMode="auto">
          <a:xfrm>
            <a:off x="6067502" y="4850735"/>
            <a:ext cx="521963" cy="427061"/>
          </a:xfrm>
          <a:prstGeom prst="rect">
            <a:avLst/>
          </a:prstGeom>
          <a:noFill/>
        </p:spPr>
      </p:pic>
      <p:sp>
        <p:nvSpPr>
          <p:cNvPr id="25" name="圆角矩形 24"/>
          <p:cNvSpPr/>
          <p:nvPr/>
        </p:nvSpPr>
        <p:spPr bwMode="auto">
          <a:xfrm>
            <a:off x="1235460" y="3249053"/>
            <a:ext cx="7272807" cy="2988259"/>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cxnSp>
        <p:nvCxnSpPr>
          <p:cNvPr id="26" name="直接连接符 25"/>
          <p:cNvCxnSpPr>
            <a:stCxn id="65" idx="2"/>
            <a:endCxn id="23" idx="0"/>
          </p:cNvCxnSpPr>
          <p:nvPr/>
        </p:nvCxnSpPr>
        <p:spPr bwMode="auto">
          <a:xfrm>
            <a:off x="4940996" y="2415901"/>
            <a:ext cx="0" cy="101218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直接连接符 26"/>
          <p:cNvCxnSpPr>
            <a:stCxn id="69" idx="0"/>
            <a:endCxn id="23" idx="2"/>
          </p:cNvCxnSpPr>
          <p:nvPr/>
        </p:nvCxnSpPr>
        <p:spPr bwMode="auto">
          <a:xfrm flipV="1">
            <a:off x="3570682" y="3855147"/>
            <a:ext cx="1370314" cy="99558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8" name="TextBox 145"/>
          <p:cNvSpPr txBox="1"/>
          <p:nvPr/>
        </p:nvSpPr>
        <p:spPr>
          <a:xfrm>
            <a:off x="7003628" y="5653491"/>
            <a:ext cx="811441" cy="307777"/>
          </a:xfrm>
          <a:prstGeom prst="rect">
            <a:avLst/>
          </a:prstGeom>
          <a:noFill/>
        </p:spPr>
        <p:txBody>
          <a:bodyPr wrap="none" rtlCol="0">
            <a:spAutoFit/>
          </a:bodyPr>
          <a:lstStyle/>
          <a:p>
            <a:r>
              <a:rPr lang="en-US" altLang="zh-CN" sz="1400" b="1" dirty="0">
                <a:latin typeface="+mn-ea"/>
                <a:ea typeface="+mn-ea"/>
              </a:rPr>
              <a:t>AS 100</a:t>
            </a:r>
          </a:p>
        </p:txBody>
      </p:sp>
      <p:cxnSp>
        <p:nvCxnSpPr>
          <p:cNvPr id="33" name="直接连接符 32"/>
          <p:cNvCxnSpPr>
            <a:stCxn id="23" idx="3"/>
            <a:endCxn id="74" idx="1"/>
          </p:cNvCxnSpPr>
          <p:nvPr/>
        </p:nvCxnSpPr>
        <p:spPr bwMode="auto">
          <a:xfrm>
            <a:off x="5201977" y="3641617"/>
            <a:ext cx="1488184" cy="59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5" name="组合 34"/>
          <p:cNvGrpSpPr/>
          <p:nvPr/>
        </p:nvGrpSpPr>
        <p:grpSpPr>
          <a:xfrm>
            <a:off x="5499340" y="1880828"/>
            <a:ext cx="1451802" cy="649765"/>
            <a:chOff x="1078347" y="3092354"/>
            <a:chExt cx="1451802" cy="649765"/>
          </a:xfrm>
        </p:grpSpPr>
        <p:pic>
          <p:nvPicPr>
            <p:cNvPr id="47" name="Picture 2"/>
            <p:cNvPicPr>
              <a:picLocks noChangeAspect="1" noChangeArrowheads="1"/>
            </p:cNvPicPr>
            <p:nvPr/>
          </p:nvPicPr>
          <p:blipFill>
            <a:blip r:embed="rId4" cstate="print"/>
            <a:srcRect/>
            <a:stretch>
              <a:fillRect/>
            </a:stretch>
          </p:blipFill>
          <p:spPr bwMode="auto">
            <a:xfrm>
              <a:off x="1078347" y="3092354"/>
              <a:ext cx="1273009" cy="649765"/>
            </a:xfrm>
            <a:prstGeom prst="rect">
              <a:avLst/>
            </a:prstGeom>
            <a:noFill/>
            <a:ln w="9525">
              <a:noFill/>
              <a:miter lim="800000"/>
              <a:headEnd/>
              <a:tailEnd/>
            </a:ln>
          </p:spPr>
        </p:pic>
        <p:sp>
          <p:nvSpPr>
            <p:cNvPr id="48" name="TextBox 140"/>
            <p:cNvSpPr txBox="1"/>
            <p:nvPr/>
          </p:nvSpPr>
          <p:spPr>
            <a:xfrm>
              <a:off x="1159802" y="3128546"/>
              <a:ext cx="1370347" cy="523220"/>
            </a:xfrm>
            <a:prstGeom prst="rect">
              <a:avLst/>
            </a:prstGeom>
            <a:noFill/>
          </p:spPr>
          <p:txBody>
            <a:bodyPr wrap="square" rtlCol="0">
              <a:spAutoFit/>
            </a:bodyPr>
            <a:lstStyle/>
            <a:p>
              <a:r>
                <a:rPr lang="en-US" altLang="zh-CN" sz="1400" dirty="0">
                  <a:latin typeface="+mn-ea"/>
                  <a:ea typeface="+mn-ea"/>
                  <a:cs typeface="Arial" pitchFamily="34" charset="0"/>
                </a:rPr>
                <a:t>IPv4 or IPv6</a:t>
              </a:r>
            </a:p>
            <a:p>
              <a:r>
                <a:rPr lang="en-US" altLang="zh-CN" sz="1400" dirty="0">
                  <a:latin typeface="+mn-ea"/>
                  <a:ea typeface="+mn-ea"/>
                  <a:cs typeface="Arial" pitchFamily="34" charset="0"/>
                </a:rPr>
                <a:t>  network</a:t>
              </a:r>
              <a:endParaRPr lang="zh-CN" altLang="en-US" sz="1400" dirty="0">
                <a:latin typeface="+mn-ea"/>
                <a:ea typeface="+mn-ea"/>
                <a:cs typeface="Arial" pitchFamily="34" charset="0"/>
              </a:endParaRPr>
            </a:p>
          </p:txBody>
        </p:sp>
      </p:grpSp>
      <p:cxnSp>
        <p:nvCxnSpPr>
          <p:cNvPr id="36" name="直接连接符 35"/>
          <p:cNvCxnSpPr>
            <a:stCxn id="47" idx="1"/>
            <a:endCxn id="65" idx="3"/>
          </p:cNvCxnSpPr>
          <p:nvPr/>
        </p:nvCxnSpPr>
        <p:spPr bwMode="auto">
          <a:xfrm flipH="1" flipV="1">
            <a:off x="5201977" y="2202371"/>
            <a:ext cx="29736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直接连接符 42"/>
          <p:cNvCxnSpPr>
            <a:stCxn id="46" idx="3"/>
            <a:endCxn id="69" idx="1"/>
          </p:cNvCxnSpPr>
          <p:nvPr/>
        </p:nvCxnSpPr>
        <p:spPr bwMode="auto">
          <a:xfrm>
            <a:off x="2848876" y="5058950"/>
            <a:ext cx="46082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44" name="组合 43"/>
          <p:cNvGrpSpPr/>
          <p:nvPr/>
        </p:nvGrpSpPr>
        <p:grpSpPr>
          <a:xfrm>
            <a:off x="1575866" y="4761148"/>
            <a:ext cx="1273010" cy="649765"/>
            <a:chOff x="1078347" y="3092354"/>
            <a:chExt cx="1273010" cy="649765"/>
          </a:xfrm>
        </p:grpSpPr>
        <p:pic>
          <p:nvPicPr>
            <p:cNvPr id="45" name="Picture 2"/>
            <p:cNvPicPr>
              <a:picLocks noChangeAspect="1" noChangeArrowheads="1"/>
            </p:cNvPicPr>
            <p:nvPr/>
          </p:nvPicPr>
          <p:blipFill>
            <a:blip r:embed="rId4" cstate="print"/>
            <a:srcRect/>
            <a:stretch>
              <a:fillRect/>
            </a:stretch>
          </p:blipFill>
          <p:spPr bwMode="auto">
            <a:xfrm>
              <a:off x="1078347" y="3092354"/>
              <a:ext cx="1273009" cy="649765"/>
            </a:xfrm>
            <a:prstGeom prst="rect">
              <a:avLst/>
            </a:prstGeom>
            <a:noFill/>
            <a:ln w="9525">
              <a:noFill/>
              <a:miter lim="800000"/>
              <a:headEnd/>
              <a:tailEnd/>
            </a:ln>
          </p:spPr>
        </p:pic>
        <p:sp>
          <p:nvSpPr>
            <p:cNvPr id="46" name="TextBox 140"/>
            <p:cNvSpPr txBox="1"/>
            <p:nvPr/>
          </p:nvSpPr>
          <p:spPr>
            <a:xfrm>
              <a:off x="1159803" y="3128546"/>
              <a:ext cx="1191554" cy="523220"/>
            </a:xfrm>
            <a:prstGeom prst="rect">
              <a:avLst/>
            </a:prstGeom>
            <a:noFill/>
          </p:spPr>
          <p:txBody>
            <a:bodyPr wrap="square" rtlCol="0">
              <a:spAutoFit/>
            </a:bodyPr>
            <a:lstStyle/>
            <a:p>
              <a:r>
                <a:rPr lang="en-US" altLang="zh-CN" sz="1400" dirty="0">
                  <a:latin typeface="+mn-ea"/>
                  <a:ea typeface="+mn-ea"/>
                  <a:cs typeface="Arial" pitchFamily="34" charset="0"/>
                </a:rPr>
                <a:t>IPv4 or IPv6</a:t>
              </a:r>
            </a:p>
            <a:p>
              <a:r>
                <a:rPr lang="en-US" altLang="zh-CN" sz="1400" dirty="0">
                  <a:latin typeface="+mn-ea"/>
                  <a:ea typeface="+mn-ea"/>
                  <a:cs typeface="Arial" pitchFamily="34" charset="0"/>
                </a:rPr>
                <a:t>  network</a:t>
              </a:r>
              <a:endParaRPr lang="zh-CN" altLang="en-US" sz="1400" dirty="0">
                <a:latin typeface="+mn-ea"/>
                <a:ea typeface="+mn-ea"/>
                <a:cs typeface="Arial" pitchFamily="34" charset="0"/>
              </a:endParaRPr>
            </a:p>
          </p:txBody>
        </p:sp>
      </p:grpSp>
      <p:pic>
        <p:nvPicPr>
          <p:cNvPr id="65" name="Picture 12" descr="E:\2016.01\1.12 扁平化图标\蓝色\AR-蓝色最新-40.png"/>
          <p:cNvPicPr>
            <a:picLocks noChangeAspect="1" noChangeArrowheads="1"/>
          </p:cNvPicPr>
          <p:nvPr/>
        </p:nvPicPr>
        <p:blipFill>
          <a:blip r:embed="rId3" cstate="print"/>
          <a:srcRect/>
          <a:stretch>
            <a:fillRect/>
          </a:stretch>
        </p:blipFill>
        <p:spPr bwMode="auto">
          <a:xfrm>
            <a:off x="4680014" y="1988840"/>
            <a:ext cx="521963" cy="427061"/>
          </a:xfrm>
          <a:prstGeom prst="rect">
            <a:avLst/>
          </a:prstGeom>
          <a:noFill/>
        </p:spPr>
      </p:pic>
      <p:pic>
        <p:nvPicPr>
          <p:cNvPr id="69" name="Picture 12" descr="E:\2016.01\1.12 扁平化图标\蓝色\AR-蓝色最新-40.png"/>
          <p:cNvPicPr>
            <a:picLocks noChangeAspect="1" noChangeArrowheads="1"/>
          </p:cNvPicPr>
          <p:nvPr/>
        </p:nvPicPr>
        <p:blipFill>
          <a:blip r:embed="rId3" cstate="print"/>
          <a:srcRect/>
          <a:stretch>
            <a:fillRect/>
          </a:stretch>
        </p:blipFill>
        <p:spPr bwMode="auto">
          <a:xfrm>
            <a:off x="3309700" y="4850735"/>
            <a:ext cx="521963" cy="427061"/>
          </a:xfrm>
          <a:prstGeom prst="rect">
            <a:avLst/>
          </a:prstGeom>
          <a:noFill/>
        </p:spPr>
      </p:pic>
      <p:pic>
        <p:nvPicPr>
          <p:cNvPr id="74" name="Picture 12" descr="E:\2016.01\1.12 扁平化图标\蓝色\AR-蓝色最新-40.png"/>
          <p:cNvPicPr>
            <a:picLocks noChangeAspect="1" noChangeArrowheads="1"/>
          </p:cNvPicPr>
          <p:nvPr/>
        </p:nvPicPr>
        <p:blipFill>
          <a:blip r:embed="rId3" cstate="print"/>
          <a:srcRect/>
          <a:stretch>
            <a:fillRect/>
          </a:stretch>
        </p:blipFill>
        <p:spPr bwMode="auto">
          <a:xfrm>
            <a:off x="6690161" y="3428678"/>
            <a:ext cx="521963" cy="427061"/>
          </a:xfrm>
          <a:prstGeom prst="rect">
            <a:avLst/>
          </a:prstGeom>
          <a:noFill/>
        </p:spPr>
      </p:pic>
      <p:grpSp>
        <p:nvGrpSpPr>
          <p:cNvPr id="91" name="组合 90"/>
          <p:cNvGrpSpPr/>
          <p:nvPr/>
        </p:nvGrpSpPr>
        <p:grpSpPr>
          <a:xfrm>
            <a:off x="6983230" y="4399414"/>
            <a:ext cx="1273010" cy="649765"/>
            <a:chOff x="1078347" y="3092354"/>
            <a:chExt cx="1273010" cy="649765"/>
          </a:xfrm>
        </p:grpSpPr>
        <p:pic>
          <p:nvPicPr>
            <p:cNvPr id="92" name="Picture 2"/>
            <p:cNvPicPr>
              <a:picLocks noChangeAspect="1" noChangeArrowheads="1"/>
            </p:cNvPicPr>
            <p:nvPr/>
          </p:nvPicPr>
          <p:blipFill>
            <a:blip r:embed="rId4" cstate="print"/>
            <a:srcRect/>
            <a:stretch>
              <a:fillRect/>
            </a:stretch>
          </p:blipFill>
          <p:spPr bwMode="auto">
            <a:xfrm>
              <a:off x="1078347" y="3092354"/>
              <a:ext cx="1273009" cy="649765"/>
            </a:xfrm>
            <a:prstGeom prst="rect">
              <a:avLst/>
            </a:prstGeom>
            <a:noFill/>
            <a:ln w="9525">
              <a:noFill/>
              <a:miter lim="800000"/>
              <a:headEnd/>
              <a:tailEnd/>
            </a:ln>
          </p:spPr>
        </p:pic>
        <p:sp>
          <p:nvSpPr>
            <p:cNvPr id="93" name="TextBox 140"/>
            <p:cNvSpPr txBox="1"/>
            <p:nvPr/>
          </p:nvSpPr>
          <p:spPr>
            <a:xfrm>
              <a:off x="1159803" y="3128546"/>
              <a:ext cx="1191554" cy="523220"/>
            </a:xfrm>
            <a:prstGeom prst="rect">
              <a:avLst/>
            </a:prstGeom>
            <a:noFill/>
          </p:spPr>
          <p:txBody>
            <a:bodyPr wrap="square" rtlCol="0">
              <a:spAutoFit/>
            </a:bodyPr>
            <a:lstStyle/>
            <a:p>
              <a:r>
                <a:rPr lang="en-US" altLang="zh-CN" sz="1400" dirty="0">
                  <a:latin typeface="+mn-ea"/>
                  <a:ea typeface="+mn-ea"/>
                  <a:cs typeface="Arial" pitchFamily="34" charset="0"/>
                </a:rPr>
                <a:t>IPv4 or IPv6</a:t>
              </a:r>
            </a:p>
            <a:p>
              <a:r>
                <a:rPr lang="en-US" altLang="zh-CN" sz="1400" dirty="0">
                  <a:latin typeface="+mn-ea"/>
                  <a:ea typeface="+mn-ea"/>
                  <a:cs typeface="Arial" pitchFamily="34" charset="0"/>
                </a:rPr>
                <a:t>  network</a:t>
              </a:r>
              <a:endParaRPr lang="zh-CN" altLang="en-US" sz="1400" dirty="0">
                <a:latin typeface="+mn-ea"/>
                <a:ea typeface="+mn-ea"/>
                <a:cs typeface="Arial" pitchFamily="34" charset="0"/>
              </a:endParaRPr>
            </a:p>
          </p:txBody>
        </p:sp>
      </p:grpSp>
      <p:cxnSp>
        <p:nvCxnSpPr>
          <p:cNvPr id="94" name="直接连接符 93"/>
          <p:cNvCxnSpPr>
            <a:stCxn id="74" idx="2"/>
            <a:endCxn id="93" idx="0"/>
          </p:cNvCxnSpPr>
          <p:nvPr/>
        </p:nvCxnSpPr>
        <p:spPr bwMode="auto">
          <a:xfrm>
            <a:off x="6951143" y="3855739"/>
            <a:ext cx="709320" cy="57986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7" name="矩形 96"/>
          <p:cNvSpPr/>
          <p:nvPr/>
        </p:nvSpPr>
        <p:spPr bwMode="auto">
          <a:xfrm>
            <a:off x="7132336" y="3400819"/>
            <a:ext cx="1200473" cy="481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R4</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Non-Client</a:t>
            </a:r>
          </a:p>
        </p:txBody>
      </p:sp>
      <p:sp>
        <p:nvSpPr>
          <p:cNvPr id="98" name="矩形 97"/>
          <p:cNvSpPr/>
          <p:nvPr/>
        </p:nvSpPr>
        <p:spPr bwMode="auto">
          <a:xfrm>
            <a:off x="5303912" y="4839456"/>
            <a:ext cx="917144" cy="52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R3</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a:t>
            </a:r>
          </a:p>
        </p:txBody>
      </p:sp>
      <p:sp>
        <p:nvSpPr>
          <p:cNvPr id="99" name="椭圆 98"/>
          <p:cNvSpPr/>
          <p:nvPr/>
        </p:nvSpPr>
        <p:spPr bwMode="auto">
          <a:xfrm>
            <a:off x="1415481" y="3294150"/>
            <a:ext cx="5443950" cy="2763142"/>
          </a:xfrm>
          <a:prstGeom prst="ellipse">
            <a:avLst/>
          </a:prstGeom>
          <a:noFill/>
          <a:ln w="952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FrutigerNext LT Regular" pitchFamily="34" charset="0"/>
              <a:ea typeface="宋体" pitchFamily="2" charset="-122"/>
            </a:endParaRPr>
          </a:p>
        </p:txBody>
      </p:sp>
      <p:sp>
        <p:nvSpPr>
          <p:cNvPr id="100" name="TextBox 145"/>
          <p:cNvSpPr txBox="1"/>
          <p:nvPr/>
        </p:nvSpPr>
        <p:spPr>
          <a:xfrm>
            <a:off x="2456264" y="3716338"/>
            <a:ext cx="815480" cy="307777"/>
          </a:xfrm>
          <a:prstGeom prst="rect">
            <a:avLst/>
          </a:prstGeom>
          <a:noFill/>
        </p:spPr>
        <p:txBody>
          <a:bodyPr wrap="none" rtlCol="0">
            <a:spAutoFit/>
          </a:bodyPr>
          <a:lstStyle/>
          <a:p>
            <a:r>
              <a:rPr lang="en-US" altLang="zh-CN" sz="1400" b="1" dirty="0">
                <a:latin typeface="+mn-ea"/>
                <a:ea typeface="+mn-ea"/>
              </a:rPr>
              <a:t>Cluster</a:t>
            </a:r>
          </a:p>
        </p:txBody>
      </p:sp>
      <p:cxnSp>
        <p:nvCxnSpPr>
          <p:cNvPr id="101" name="直接箭头连接符 100"/>
          <p:cNvCxnSpPr/>
          <p:nvPr/>
        </p:nvCxnSpPr>
        <p:spPr bwMode="auto">
          <a:xfrm flipH="1" flipV="1">
            <a:off x="5220795" y="1996209"/>
            <a:ext cx="360000"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2" name="直接箭头连接符 101"/>
          <p:cNvCxnSpPr/>
          <p:nvPr/>
        </p:nvCxnSpPr>
        <p:spPr bwMode="auto">
          <a:xfrm rot="16200000" flipH="1" flipV="1">
            <a:off x="4371251" y="2854593"/>
            <a:ext cx="648000"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3" name="直接箭头连接符 102"/>
          <p:cNvCxnSpPr/>
          <p:nvPr/>
        </p:nvCxnSpPr>
        <p:spPr bwMode="auto">
          <a:xfrm rot="10800000" flipH="1" flipV="1">
            <a:off x="5592024" y="3537013"/>
            <a:ext cx="720000"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4" name="直接箭头连接符 103"/>
          <p:cNvCxnSpPr/>
          <p:nvPr/>
        </p:nvCxnSpPr>
        <p:spPr bwMode="auto">
          <a:xfrm>
            <a:off x="5361239" y="3976820"/>
            <a:ext cx="927688" cy="672362"/>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6" name="直接箭头连接符 105"/>
          <p:cNvCxnSpPr/>
          <p:nvPr/>
        </p:nvCxnSpPr>
        <p:spPr bwMode="auto">
          <a:xfrm flipH="1">
            <a:off x="3568908" y="4024115"/>
            <a:ext cx="935389" cy="665025"/>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0" name="直接箭头连接符 109"/>
          <p:cNvCxnSpPr/>
          <p:nvPr/>
        </p:nvCxnSpPr>
        <p:spPr bwMode="auto">
          <a:xfrm rot="5400000" flipH="1" flipV="1">
            <a:off x="4835892" y="2854593"/>
            <a:ext cx="576000" cy="0"/>
          </a:xfrm>
          <a:prstGeom prst="straightConnector1">
            <a:avLst/>
          </a:prstGeom>
          <a:ln w="25400">
            <a:solidFill>
              <a:srgbClr val="00B050"/>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1" name="直接箭头连接符 110"/>
          <p:cNvCxnSpPr/>
          <p:nvPr/>
        </p:nvCxnSpPr>
        <p:spPr bwMode="auto">
          <a:xfrm rot="10800000" flipH="1" flipV="1">
            <a:off x="5584049" y="3346243"/>
            <a:ext cx="720000" cy="0"/>
          </a:xfrm>
          <a:prstGeom prst="straightConnector1">
            <a:avLst/>
          </a:prstGeom>
          <a:ln w="25400">
            <a:solidFill>
              <a:srgbClr val="00B050"/>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2" name="直接箭头连接符 111"/>
          <p:cNvCxnSpPr/>
          <p:nvPr/>
        </p:nvCxnSpPr>
        <p:spPr bwMode="auto">
          <a:xfrm flipV="1">
            <a:off x="3972550" y="4223885"/>
            <a:ext cx="761238" cy="520429"/>
          </a:xfrm>
          <a:prstGeom prst="straightConnector1">
            <a:avLst/>
          </a:prstGeom>
          <a:ln w="25400">
            <a:solidFill>
              <a:srgbClr val="00B050"/>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4" name="直接箭头连接符 113"/>
          <p:cNvCxnSpPr/>
          <p:nvPr/>
        </p:nvCxnSpPr>
        <p:spPr bwMode="auto">
          <a:xfrm>
            <a:off x="5188670" y="4235214"/>
            <a:ext cx="687437" cy="497773"/>
          </a:xfrm>
          <a:prstGeom prst="straightConnector1">
            <a:avLst/>
          </a:prstGeom>
          <a:ln w="25400">
            <a:solidFill>
              <a:srgbClr val="00B050"/>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7" name="直接箭头连接符 116"/>
          <p:cNvCxnSpPr/>
          <p:nvPr/>
        </p:nvCxnSpPr>
        <p:spPr bwMode="auto">
          <a:xfrm rot="5400000" flipH="1" flipV="1">
            <a:off x="5037943" y="2854593"/>
            <a:ext cx="576000" cy="0"/>
          </a:xfrm>
          <a:prstGeom prst="straightConnector1">
            <a:avLst/>
          </a:prstGeom>
          <a:ln w="25400">
            <a:solidFill>
              <a:srgbClr val="7030A0"/>
            </a:solidFill>
            <a:prstDash val="dashDot"/>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8" name="直接箭头连接符 117"/>
          <p:cNvCxnSpPr/>
          <p:nvPr/>
        </p:nvCxnSpPr>
        <p:spPr bwMode="auto">
          <a:xfrm flipH="1" flipV="1">
            <a:off x="5580795" y="3789040"/>
            <a:ext cx="720000" cy="0"/>
          </a:xfrm>
          <a:prstGeom prst="straightConnector1">
            <a:avLst/>
          </a:prstGeom>
          <a:ln w="25400">
            <a:solidFill>
              <a:srgbClr val="7030A0"/>
            </a:solidFill>
            <a:prstDash val="dashDot"/>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19" name="直接箭头连接符 118"/>
          <p:cNvCxnSpPr/>
          <p:nvPr/>
        </p:nvCxnSpPr>
        <p:spPr bwMode="auto">
          <a:xfrm flipH="1">
            <a:off x="4236649" y="4397408"/>
            <a:ext cx="577386" cy="399932"/>
          </a:xfrm>
          <a:prstGeom prst="straightConnector1">
            <a:avLst/>
          </a:prstGeom>
          <a:ln w="25400">
            <a:solidFill>
              <a:srgbClr val="7030A0"/>
            </a:solidFill>
            <a:prstDash val="dashDot"/>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1" name="直接箭头连接符 120"/>
          <p:cNvCxnSpPr/>
          <p:nvPr/>
        </p:nvCxnSpPr>
        <p:spPr bwMode="auto">
          <a:xfrm>
            <a:off x="5073908" y="4388277"/>
            <a:ext cx="519077" cy="434720"/>
          </a:xfrm>
          <a:prstGeom prst="straightConnector1">
            <a:avLst/>
          </a:prstGeom>
          <a:ln w="25400">
            <a:solidFill>
              <a:srgbClr val="7030A0"/>
            </a:solidFill>
            <a:prstDash val="dashDot"/>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475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路由反射器</a:t>
            </a:r>
            <a:r>
              <a:rPr lang="en-US" altLang="zh-CN" dirty="0"/>
              <a:t> - </a:t>
            </a:r>
            <a:r>
              <a:rPr lang="zh-CN" altLang="en-US" dirty="0"/>
              <a:t>防环机制</a:t>
            </a:r>
          </a:p>
        </p:txBody>
      </p:sp>
      <p:sp>
        <p:nvSpPr>
          <p:cNvPr id="4" name="文本占位符 3"/>
          <p:cNvSpPr>
            <a:spLocks noGrp="1"/>
          </p:cNvSpPr>
          <p:nvPr>
            <p:ph type="body" sz="quarter" idx="10"/>
          </p:nvPr>
        </p:nvSpPr>
        <p:spPr/>
        <p:txBody>
          <a:bodyPr/>
          <a:lstStyle/>
          <a:p>
            <a:r>
              <a:rPr lang="zh-CN" altLang="en-US" dirty="0"/>
              <a:t>路由反射器的防环机制</a:t>
            </a:r>
          </a:p>
          <a:p>
            <a:pPr lvl="1"/>
            <a:r>
              <a:rPr lang="en-US" altLang="zh-CN" dirty="0" err="1"/>
              <a:t>Originator_ID</a:t>
            </a:r>
            <a:r>
              <a:rPr lang="zh-CN" altLang="en-US" dirty="0"/>
              <a:t>属性</a:t>
            </a:r>
          </a:p>
          <a:p>
            <a:pPr lvl="2"/>
            <a:r>
              <a:rPr lang="zh-CN" altLang="en-US" dirty="0"/>
              <a:t>该属性为可选非过渡；</a:t>
            </a:r>
          </a:p>
          <a:p>
            <a:pPr lvl="2"/>
            <a:r>
              <a:rPr lang="zh-CN" altLang="en-US" dirty="0"/>
              <a:t>用于集群内的防环；</a:t>
            </a:r>
          </a:p>
          <a:p>
            <a:pPr lvl="2"/>
            <a:r>
              <a:rPr lang="zh-CN" altLang="en-US" dirty="0"/>
              <a:t>由路由反射器（</a:t>
            </a:r>
            <a:r>
              <a:rPr lang="en-US" altLang="zh-CN" dirty="0"/>
              <a:t>RR</a:t>
            </a:r>
            <a:r>
              <a:rPr lang="zh-CN" altLang="en-US" dirty="0"/>
              <a:t>）产生，携带了本地</a:t>
            </a:r>
            <a:r>
              <a:rPr lang="en-US" altLang="zh-CN" dirty="0"/>
              <a:t>AS</a:t>
            </a:r>
            <a:r>
              <a:rPr lang="zh-CN" altLang="en-US" dirty="0"/>
              <a:t>内该路由发送者的</a:t>
            </a:r>
            <a:r>
              <a:rPr lang="en-US" altLang="zh-CN" dirty="0"/>
              <a:t>Router ID</a:t>
            </a:r>
            <a:r>
              <a:rPr lang="zh-CN" altLang="en-US" dirty="0"/>
              <a:t>。</a:t>
            </a:r>
            <a:endParaRPr lang="en-US" altLang="zh-CN" dirty="0"/>
          </a:p>
          <a:p>
            <a:pPr lvl="1"/>
            <a:r>
              <a:rPr lang="en-US" altLang="zh-CN" dirty="0" err="1"/>
              <a:t>Cluster_List</a:t>
            </a:r>
            <a:r>
              <a:rPr lang="zh-CN" altLang="en-US" dirty="0"/>
              <a:t>属性</a:t>
            </a:r>
          </a:p>
          <a:p>
            <a:pPr lvl="2"/>
            <a:r>
              <a:rPr lang="zh-CN" altLang="en-US" dirty="0"/>
              <a:t>该属性为可选非过渡；</a:t>
            </a:r>
          </a:p>
          <a:p>
            <a:pPr lvl="2"/>
            <a:r>
              <a:rPr lang="zh-CN" altLang="en-US" dirty="0"/>
              <a:t>用于集群间的防环；</a:t>
            </a:r>
          </a:p>
          <a:p>
            <a:pPr lvl="2"/>
            <a:r>
              <a:rPr lang="zh-CN" altLang="en-US" dirty="0"/>
              <a:t>由每个路由反射器（</a:t>
            </a:r>
            <a:r>
              <a:rPr lang="en-US" altLang="zh-CN" dirty="0"/>
              <a:t>RR</a:t>
            </a:r>
            <a:r>
              <a:rPr lang="zh-CN" altLang="en-US" dirty="0"/>
              <a:t>）产生，记录反射路由经过的集群。</a:t>
            </a:r>
          </a:p>
          <a:p>
            <a:endParaRPr lang="en-US" altLang="zh-CN" dirty="0"/>
          </a:p>
        </p:txBody>
      </p:sp>
    </p:spTree>
    <p:extLst>
      <p:ext uri="{BB962C8B-B14F-4D97-AF65-F5344CB8AC3E}">
        <p14:creationId xmlns:p14="http://schemas.microsoft.com/office/powerpoint/2010/main" val="1158017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路由反射器</a:t>
            </a:r>
            <a:r>
              <a:rPr lang="en-US" altLang="zh-CN"/>
              <a:t> - </a:t>
            </a:r>
            <a:r>
              <a:rPr lang="zh-CN" altLang="en-US"/>
              <a:t>备份</a:t>
            </a:r>
            <a:r>
              <a:rPr lang="en-US" altLang="zh-CN"/>
              <a:t>RR</a:t>
            </a:r>
            <a:endParaRPr lang="zh-CN" altLang="en-US" dirty="0"/>
          </a:p>
        </p:txBody>
      </p:sp>
      <p:sp>
        <p:nvSpPr>
          <p:cNvPr id="4" name="文本占位符 3"/>
          <p:cNvSpPr>
            <a:spLocks noGrp="1"/>
          </p:cNvSpPr>
          <p:nvPr>
            <p:ph type="body" sz="quarter" idx="10"/>
          </p:nvPr>
        </p:nvSpPr>
        <p:spPr/>
        <p:txBody>
          <a:bodyPr/>
          <a:lstStyle/>
          <a:p>
            <a:r>
              <a:rPr lang="zh-CN" altLang="en-US" dirty="0"/>
              <a:t>备份</a:t>
            </a:r>
            <a:r>
              <a:rPr lang="en-US" altLang="zh-CN" dirty="0"/>
              <a:t>RR</a:t>
            </a:r>
          </a:p>
          <a:p>
            <a:pPr lvl="1"/>
            <a:r>
              <a:rPr lang="zh-CN" altLang="en-US" dirty="0"/>
              <a:t>相同集群中的路由反射器要共享相同的</a:t>
            </a:r>
            <a:r>
              <a:rPr lang="en-US" altLang="zh-CN" dirty="0" err="1"/>
              <a:t>Cluster_ID</a:t>
            </a:r>
            <a:r>
              <a:rPr lang="zh-CN" altLang="en-US" dirty="0"/>
              <a:t>；</a:t>
            </a:r>
            <a:endParaRPr lang="en-US" altLang="zh-CN" dirty="0"/>
          </a:p>
          <a:p>
            <a:pPr lvl="1"/>
            <a:r>
              <a:rPr lang="en-US" altLang="zh-CN" dirty="0" err="1"/>
              <a:t>Cluster_List</a:t>
            </a:r>
            <a:r>
              <a:rPr lang="zh-CN" altLang="en-US" dirty="0"/>
              <a:t>的应用保证了同一</a:t>
            </a:r>
            <a:r>
              <a:rPr lang="en-US" altLang="zh-CN" dirty="0"/>
              <a:t>AS</a:t>
            </a:r>
            <a:r>
              <a:rPr lang="zh-CN" altLang="en-US" dirty="0"/>
              <a:t>内的不同</a:t>
            </a:r>
            <a:r>
              <a:rPr lang="en-US" altLang="zh-CN" dirty="0"/>
              <a:t>RR</a:t>
            </a:r>
            <a:r>
              <a:rPr lang="zh-CN" altLang="en-US" dirty="0"/>
              <a:t>之间不出现路由循环。</a:t>
            </a:r>
          </a:p>
          <a:p>
            <a:endParaRPr lang="en-US" altLang="zh-CN" dirty="0"/>
          </a:p>
        </p:txBody>
      </p:sp>
      <p:grpSp>
        <p:nvGrpSpPr>
          <p:cNvPr id="9" name="组合 8"/>
          <p:cNvGrpSpPr/>
          <p:nvPr/>
        </p:nvGrpSpPr>
        <p:grpSpPr>
          <a:xfrm>
            <a:off x="2207568" y="2996952"/>
            <a:ext cx="7128792" cy="2664296"/>
            <a:chOff x="2207568" y="2996952"/>
            <a:chExt cx="7128792" cy="2664296"/>
          </a:xfrm>
        </p:grpSpPr>
        <p:cxnSp>
          <p:nvCxnSpPr>
            <p:cNvPr id="5" name="直接连接符 4"/>
            <p:cNvCxnSpPr/>
            <p:nvPr/>
          </p:nvCxnSpPr>
          <p:spPr bwMode="auto">
            <a:xfrm flipH="1">
              <a:off x="3431704" y="5157192"/>
              <a:ext cx="648072"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 name="矩形 5"/>
            <p:cNvSpPr/>
            <p:nvPr/>
          </p:nvSpPr>
          <p:spPr bwMode="auto">
            <a:xfrm>
              <a:off x="5951984" y="3284984"/>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RR1</a:t>
              </a:r>
            </a:p>
          </p:txBody>
        </p:sp>
        <p:sp>
          <p:nvSpPr>
            <p:cNvPr id="8" name="矩形 7"/>
            <p:cNvSpPr/>
            <p:nvPr/>
          </p:nvSpPr>
          <p:spPr bwMode="auto">
            <a:xfrm>
              <a:off x="7680176" y="3284984"/>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RR2</a:t>
              </a:r>
            </a:p>
          </p:txBody>
        </p:sp>
        <p:sp>
          <p:nvSpPr>
            <p:cNvPr id="10" name="矩形 9"/>
            <p:cNvSpPr/>
            <p:nvPr/>
          </p:nvSpPr>
          <p:spPr bwMode="auto">
            <a:xfrm>
              <a:off x="6672064" y="5301208"/>
              <a:ext cx="93610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Client2</a:t>
              </a:r>
            </a:p>
          </p:txBody>
        </p:sp>
        <p:sp>
          <p:nvSpPr>
            <p:cNvPr id="12" name="矩形 11"/>
            <p:cNvSpPr/>
            <p:nvPr/>
          </p:nvSpPr>
          <p:spPr bwMode="auto">
            <a:xfrm>
              <a:off x="5087888" y="5301208"/>
              <a:ext cx="864096"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Client1</a:t>
              </a:r>
            </a:p>
          </p:txBody>
        </p:sp>
        <p:sp>
          <p:nvSpPr>
            <p:cNvPr id="14" name="矩形 13"/>
            <p:cNvSpPr/>
            <p:nvPr/>
          </p:nvSpPr>
          <p:spPr bwMode="auto">
            <a:xfrm>
              <a:off x="8256240" y="5301208"/>
              <a:ext cx="792088"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Client3</a:t>
              </a:r>
            </a:p>
          </p:txBody>
        </p:sp>
        <p:sp>
          <p:nvSpPr>
            <p:cNvPr id="15" name="圆角矩形 14"/>
            <p:cNvSpPr/>
            <p:nvPr/>
          </p:nvSpPr>
          <p:spPr bwMode="auto">
            <a:xfrm>
              <a:off x="5015880" y="2996952"/>
              <a:ext cx="4320480" cy="2664296"/>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cxnSp>
          <p:nvCxnSpPr>
            <p:cNvPr id="17" name="直接连接符 16"/>
            <p:cNvCxnSpPr/>
            <p:nvPr/>
          </p:nvCxnSpPr>
          <p:spPr bwMode="auto">
            <a:xfrm>
              <a:off x="6456040" y="3717032"/>
              <a:ext cx="1296144"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bwMode="auto">
            <a:xfrm flipH="1">
              <a:off x="5519936" y="3861048"/>
              <a:ext cx="720080" cy="1152128"/>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bwMode="auto">
            <a:xfrm>
              <a:off x="6240016" y="3861048"/>
              <a:ext cx="864096" cy="1152128"/>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bwMode="auto">
            <a:xfrm>
              <a:off x="6240016" y="3861048"/>
              <a:ext cx="2448272" cy="1152128"/>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bwMode="auto">
            <a:xfrm flipV="1">
              <a:off x="5519936" y="3861048"/>
              <a:ext cx="2448272" cy="1152128"/>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bwMode="auto">
            <a:xfrm flipV="1">
              <a:off x="7104112" y="3861048"/>
              <a:ext cx="864096" cy="1152128"/>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bwMode="auto">
            <a:xfrm>
              <a:off x="7968208" y="3861048"/>
              <a:ext cx="720080" cy="1152128"/>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24" name="Picture 2"/>
            <p:cNvPicPr>
              <a:picLocks noChangeAspect="1" noChangeArrowheads="1"/>
            </p:cNvPicPr>
            <p:nvPr/>
          </p:nvPicPr>
          <p:blipFill>
            <a:blip r:embed="rId3" cstate="print"/>
            <a:srcRect/>
            <a:stretch>
              <a:fillRect/>
            </a:stretch>
          </p:blipFill>
          <p:spPr bwMode="auto">
            <a:xfrm>
              <a:off x="2353614" y="4809927"/>
              <a:ext cx="1389060" cy="694530"/>
            </a:xfrm>
            <a:prstGeom prst="rect">
              <a:avLst/>
            </a:prstGeom>
            <a:noFill/>
            <a:ln w="9525">
              <a:noFill/>
              <a:miter lim="800000"/>
              <a:headEnd/>
              <a:tailEnd/>
            </a:ln>
          </p:spPr>
        </p:pic>
        <p:sp>
          <p:nvSpPr>
            <p:cNvPr id="25" name="TextBox 56"/>
            <p:cNvSpPr txBox="1"/>
            <p:nvPr/>
          </p:nvSpPr>
          <p:spPr>
            <a:xfrm>
              <a:off x="2401326" y="4886000"/>
              <a:ext cx="1272345" cy="523220"/>
            </a:xfrm>
            <a:prstGeom prst="rect">
              <a:avLst/>
            </a:prstGeom>
            <a:noFill/>
          </p:spPr>
          <p:txBody>
            <a:bodyPr wrap="square" rtlCol="0">
              <a:spAutoFit/>
            </a:bodyPr>
            <a:lstStyle/>
            <a:p>
              <a:pPr algn="ctr"/>
              <a:r>
                <a:rPr lang="en-US" altLang="zh-CN" sz="1400" dirty="0">
                  <a:latin typeface="+mn-ea"/>
                  <a:ea typeface="+mn-ea"/>
                  <a:cs typeface="Arial" pitchFamily="34" charset="0"/>
                </a:rPr>
                <a:t>IPv4 or IPv6</a:t>
              </a:r>
            </a:p>
            <a:p>
              <a:pPr algn="ctr"/>
              <a:r>
                <a:rPr lang="en-US" altLang="zh-CN" sz="1400" dirty="0">
                  <a:latin typeface="+mn-ea"/>
                  <a:ea typeface="+mn-ea"/>
                  <a:cs typeface="Arial" pitchFamily="34" charset="0"/>
                </a:rPr>
                <a:t> network</a:t>
              </a:r>
              <a:endParaRPr lang="zh-CN" altLang="en-US" sz="1400" dirty="0">
                <a:latin typeface="+mn-ea"/>
                <a:ea typeface="+mn-ea"/>
                <a:cs typeface="Arial" pitchFamily="34" charset="0"/>
              </a:endParaRPr>
            </a:p>
          </p:txBody>
        </p:sp>
        <p:sp>
          <p:nvSpPr>
            <p:cNvPr id="27" name="矩形 26"/>
            <p:cNvSpPr/>
            <p:nvPr/>
          </p:nvSpPr>
          <p:spPr bwMode="auto">
            <a:xfrm>
              <a:off x="4015406" y="5301208"/>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p:txBody>
        </p:sp>
        <p:cxnSp>
          <p:nvCxnSpPr>
            <p:cNvPr id="28" name="直接连接符 27"/>
            <p:cNvCxnSpPr/>
            <p:nvPr/>
          </p:nvCxnSpPr>
          <p:spPr bwMode="auto">
            <a:xfrm>
              <a:off x="4487135" y="5157192"/>
              <a:ext cx="816777"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9" name="圆角矩形 28"/>
            <p:cNvSpPr/>
            <p:nvPr/>
          </p:nvSpPr>
          <p:spPr bwMode="auto">
            <a:xfrm>
              <a:off x="2207568" y="4365104"/>
              <a:ext cx="2448272" cy="1296144"/>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30" name="TextBox 63"/>
            <p:cNvSpPr txBox="1"/>
            <p:nvPr/>
          </p:nvSpPr>
          <p:spPr>
            <a:xfrm>
              <a:off x="8328248" y="3212976"/>
              <a:ext cx="902811" cy="338554"/>
            </a:xfrm>
            <a:prstGeom prst="rect">
              <a:avLst/>
            </a:prstGeom>
            <a:noFill/>
          </p:spPr>
          <p:txBody>
            <a:bodyPr wrap="none" rtlCol="0">
              <a:spAutoFit/>
            </a:bodyPr>
            <a:lstStyle/>
            <a:p>
              <a:r>
                <a:rPr lang="en-US" altLang="zh-CN" sz="1600" b="1" dirty="0">
                  <a:latin typeface="+mn-ea"/>
                  <a:ea typeface="+mn-ea"/>
                </a:rPr>
                <a:t>AS 100</a:t>
              </a:r>
            </a:p>
          </p:txBody>
        </p:sp>
        <p:sp>
          <p:nvSpPr>
            <p:cNvPr id="31" name="TextBox 64"/>
            <p:cNvSpPr txBox="1"/>
            <p:nvPr/>
          </p:nvSpPr>
          <p:spPr>
            <a:xfrm>
              <a:off x="2279576" y="4437112"/>
              <a:ext cx="902811" cy="338554"/>
            </a:xfrm>
            <a:prstGeom prst="rect">
              <a:avLst/>
            </a:prstGeom>
            <a:noFill/>
          </p:spPr>
          <p:txBody>
            <a:bodyPr wrap="none" rtlCol="0">
              <a:spAutoFit/>
            </a:bodyPr>
            <a:lstStyle/>
            <a:p>
              <a:r>
                <a:rPr lang="en-US" altLang="zh-CN" sz="1600" b="1" dirty="0">
                  <a:latin typeface="+mn-ea"/>
                  <a:ea typeface="+mn-ea"/>
                </a:rPr>
                <a:t>AS 200</a:t>
              </a:r>
            </a:p>
          </p:txBody>
        </p:sp>
        <p:cxnSp>
          <p:nvCxnSpPr>
            <p:cNvPr id="32" name="直接箭头连接符 31"/>
            <p:cNvCxnSpPr/>
            <p:nvPr/>
          </p:nvCxnSpPr>
          <p:spPr bwMode="auto">
            <a:xfrm>
              <a:off x="4583832" y="4941168"/>
              <a:ext cx="648072"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bwMode="auto">
            <a:xfrm flipV="1">
              <a:off x="5519936" y="4005064"/>
              <a:ext cx="432048" cy="72008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bwMode="auto">
            <a:xfrm>
              <a:off x="6816080" y="3573016"/>
              <a:ext cx="648072"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bwMode="auto">
            <a:xfrm>
              <a:off x="6312024" y="4293096"/>
              <a:ext cx="432048" cy="576064"/>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bwMode="auto">
            <a:xfrm>
              <a:off x="6672064" y="4221088"/>
              <a:ext cx="1008112" cy="504056"/>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7" name="TextBox 77"/>
            <p:cNvSpPr txBox="1"/>
            <p:nvPr/>
          </p:nvSpPr>
          <p:spPr>
            <a:xfrm>
              <a:off x="6452510" y="3728645"/>
              <a:ext cx="1311578" cy="307777"/>
            </a:xfrm>
            <a:prstGeom prst="rect">
              <a:avLst/>
            </a:prstGeom>
            <a:noFill/>
          </p:spPr>
          <p:txBody>
            <a:bodyPr wrap="none" rtlCol="0">
              <a:spAutoFit/>
            </a:bodyPr>
            <a:lstStyle/>
            <a:p>
              <a:r>
                <a:rPr lang="zh-CN" altLang="en-US" sz="1400" dirty="0">
                  <a:latin typeface="+mn-ea"/>
                  <a:ea typeface="+mn-ea"/>
                </a:rPr>
                <a:t>普通</a:t>
              </a:r>
              <a:r>
                <a:rPr lang="en-US" altLang="zh-CN" sz="1400" dirty="0">
                  <a:latin typeface="+mn-ea"/>
                  <a:ea typeface="+mn-ea"/>
                </a:rPr>
                <a:t>IBGP</a:t>
              </a:r>
              <a:r>
                <a:rPr lang="zh-CN" altLang="en-US" sz="1400" dirty="0">
                  <a:latin typeface="+mn-ea"/>
                  <a:ea typeface="+mn-ea"/>
                </a:rPr>
                <a:t>邻居</a:t>
              </a:r>
              <a:endParaRPr lang="en-US" altLang="zh-CN" sz="1400" dirty="0">
                <a:latin typeface="+mn-ea"/>
                <a:ea typeface="+mn-ea"/>
              </a:endParaRPr>
            </a:p>
          </p:txBody>
        </p:sp>
        <p:pic>
          <p:nvPicPr>
            <p:cNvPr id="38" name="Picture 12" descr="E:\2016.01\1.12 扁平化图标\蓝色\AR-蓝色最新-40.png"/>
            <p:cNvPicPr>
              <a:picLocks noChangeAspect="1" noChangeArrowheads="1"/>
            </p:cNvPicPr>
            <p:nvPr/>
          </p:nvPicPr>
          <p:blipFill>
            <a:blip r:embed="rId4" cstate="print"/>
            <a:srcRect/>
            <a:stretch>
              <a:fillRect/>
            </a:stretch>
          </p:blipFill>
          <p:spPr bwMode="auto">
            <a:xfrm>
              <a:off x="4103575" y="4989248"/>
              <a:ext cx="383560" cy="313822"/>
            </a:xfrm>
            <a:prstGeom prst="rect">
              <a:avLst/>
            </a:prstGeom>
            <a:noFill/>
          </p:spPr>
        </p:pic>
        <p:pic>
          <p:nvPicPr>
            <p:cNvPr id="39" name="Picture 12" descr="E:\2016.01\1.12 扁平化图标\蓝色\AR-蓝色最新-40.png"/>
            <p:cNvPicPr>
              <a:picLocks noChangeAspect="1" noChangeArrowheads="1"/>
            </p:cNvPicPr>
            <p:nvPr/>
          </p:nvPicPr>
          <p:blipFill>
            <a:blip r:embed="rId4" cstate="print"/>
            <a:srcRect/>
            <a:stretch>
              <a:fillRect/>
            </a:stretch>
          </p:blipFill>
          <p:spPr bwMode="auto">
            <a:xfrm>
              <a:off x="5303912" y="5000281"/>
              <a:ext cx="383560" cy="313822"/>
            </a:xfrm>
            <a:prstGeom prst="rect">
              <a:avLst/>
            </a:prstGeom>
            <a:noFill/>
          </p:spPr>
        </p:pic>
        <p:pic>
          <p:nvPicPr>
            <p:cNvPr id="40" name="Picture 12" descr="E:\2016.01\1.12 扁平化图标\蓝色\AR-蓝色最新-40.png"/>
            <p:cNvPicPr>
              <a:picLocks noChangeAspect="1" noChangeArrowheads="1"/>
            </p:cNvPicPr>
            <p:nvPr/>
          </p:nvPicPr>
          <p:blipFill>
            <a:blip r:embed="rId4" cstate="print"/>
            <a:srcRect/>
            <a:stretch>
              <a:fillRect/>
            </a:stretch>
          </p:blipFill>
          <p:spPr bwMode="auto">
            <a:xfrm>
              <a:off x="6044843" y="3560121"/>
              <a:ext cx="383560" cy="313822"/>
            </a:xfrm>
            <a:prstGeom prst="rect">
              <a:avLst/>
            </a:prstGeom>
            <a:noFill/>
          </p:spPr>
        </p:pic>
        <p:pic>
          <p:nvPicPr>
            <p:cNvPr id="41" name="Picture 12" descr="E:\2016.01\1.12 扁平化图标\蓝色\AR-蓝色最新-40.png"/>
            <p:cNvPicPr>
              <a:picLocks noChangeAspect="1" noChangeArrowheads="1"/>
            </p:cNvPicPr>
            <p:nvPr/>
          </p:nvPicPr>
          <p:blipFill>
            <a:blip r:embed="rId4" cstate="print"/>
            <a:srcRect/>
            <a:stretch>
              <a:fillRect/>
            </a:stretch>
          </p:blipFill>
          <p:spPr bwMode="auto">
            <a:xfrm>
              <a:off x="6916454" y="5017203"/>
              <a:ext cx="383560" cy="313822"/>
            </a:xfrm>
            <a:prstGeom prst="rect">
              <a:avLst/>
            </a:prstGeom>
            <a:noFill/>
          </p:spPr>
        </p:pic>
        <p:pic>
          <p:nvPicPr>
            <p:cNvPr id="42" name="Picture 12" descr="E:\2016.01\1.12 扁平化图标\蓝色\AR-蓝色最新-40.png"/>
            <p:cNvPicPr>
              <a:picLocks noChangeAspect="1" noChangeArrowheads="1"/>
            </p:cNvPicPr>
            <p:nvPr/>
          </p:nvPicPr>
          <p:blipFill>
            <a:blip r:embed="rId4" cstate="print"/>
            <a:srcRect/>
            <a:stretch>
              <a:fillRect/>
            </a:stretch>
          </p:blipFill>
          <p:spPr bwMode="auto">
            <a:xfrm>
              <a:off x="8528996" y="5017203"/>
              <a:ext cx="383560" cy="313822"/>
            </a:xfrm>
            <a:prstGeom prst="rect">
              <a:avLst/>
            </a:prstGeom>
            <a:noFill/>
          </p:spPr>
        </p:pic>
        <p:pic>
          <p:nvPicPr>
            <p:cNvPr id="43" name="Picture 12" descr="E:\2016.01\1.12 扁平化图标\蓝色\AR-蓝色最新-40.png"/>
            <p:cNvPicPr>
              <a:picLocks noChangeAspect="1" noChangeArrowheads="1"/>
            </p:cNvPicPr>
            <p:nvPr/>
          </p:nvPicPr>
          <p:blipFill>
            <a:blip r:embed="rId4" cstate="print"/>
            <a:srcRect/>
            <a:stretch>
              <a:fillRect/>
            </a:stretch>
          </p:blipFill>
          <p:spPr bwMode="auto">
            <a:xfrm>
              <a:off x="7761082" y="3560121"/>
              <a:ext cx="383560" cy="313822"/>
            </a:xfrm>
            <a:prstGeom prst="rect">
              <a:avLst/>
            </a:prstGeom>
            <a:noFill/>
          </p:spPr>
        </p:pic>
      </p:grpSp>
    </p:spTree>
    <p:extLst>
      <p:ext uri="{BB962C8B-B14F-4D97-AF65-F5344CB8AC3E}">
        <p14:creationId xmlns:p14="http://schemas.microsoft.com/office/powerpoint/2010/main" val="1232247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路由反射器</a:t>
            </a:r>
            <a:r>
              <a:rPr lang="en-US" altLang="zh-CN"/>
              <a:t> - </a:t>
            </a:r>
            <a:r>
              <a:rPr lang="zh-CN" altLang="en-US"/>
              <a:t>同级反射器</a:t>
            </a:r>
            <a:endParaRPr lang="zh-CN" altLang="en-US" dirty="0"/>
          </a:p>
        </p:txBody>
      </p:sp>
      <p:sp>
        <p:nvSpPr>
          <p:cNvPr id="4" name="文本占位符 3"/>
          <p:cNvSpPr>
            <a:spLocks noGrp="1"/>
          </p:cNvSpPr>
          <p:nvPr>
            <p:ph type="body" sz="quarter" idx="10"/>
          </p:nvPr>
        </p:nvSpPr>
        <p:spPr/>
        <p:txBody>
          <a:bodyPr/>
          <a:lstStyle/>
          <a:p>
            <a:r>
              <a:rPr lang="zh-CN" altLang="en-US" dirty="0"/>
              <a:t>同级反射器</a:t>
            </a:r>
          </a:p>
          <a:p>
            <a:pPr lvl="1"/>
            <a:r>
              <a:rPr lang="zh-CN" altLang="en-US" dirty="0"/>
              <a:t>一个</a:t>
            </a:r>
            <a:r>
              <a:rPr lang="en-US" altLang="zh-CN" dirty="0"/>
              <a:t>AS</a:t>
            </a:r>
            <a:r>
              <a:rPr lang="zh-CN" altLang="en-US" dirty="0"/>
              <a:t>中可能存在多个集群，各个</a:t>
            </a:r>
            <a:r>
              <a:rPr lang="en-US" altLang="zh-CN" dirty="0"/>
              <a:t>RR</a:t>
            </a:r>
            <a:r>
              <a:rPr lang="zh-CN" altLang="en-US" dirty="0"/>
              <a:t>之间是</a:t>
            </a:r>
            <a:r>
              <a:rPr lang="en-US" altLang="zh-CN" dirty="0"/>
              <a:t>IBGP</a:t>
            </a:r>
            <a:r>
              <a:rPr lang="zh-CN" altLang="en-US" dirty="0"/>
              <a:t>对等体的关系。</a:t>
            </a:r>
          </a:p>
          <a:p>
            <a:endParaRPr lang="en-US" altLang="zh-CN" dirty="0"/>
          </a:p>
        </p:txBody>
      </p:sp>
      <p:grpSp>
        <p:nvGrpSpPr>
          <p:cNvPr id="14" name="组合 13"/>
          <p:cNvGrpSpPr/>
          <p:nvPr/>
        </p:nvGrpSpPr>
        <p:grpSpPr>
          <a:xfrm>
            <a:off x="2783632" y="2312876"/>
            <a:ext cx="6588732" cy="3996444"/>
            <a:chOff x="2495600" y="2312876"/>
            <a:chExt cx="6588732" cy="3996444"/>
          </a:xfrm>
        </p:grpSpPr>
        <p:sp>
          <p:nvSpPr>
            <p:cNvPr id="5" name="Oval 3"/>
            <p:cNvSpPr>
              <a:spLocks noChangeArrowheads="1"/>
            </p:cNvSpPr>
            <p:nvPr/>
          </p:nvSpPr>
          <p:spPr bwMode="auto">
            <a:xfrm>
              <a:off x="5726359" y="4257092"/>
              <a:ext cx="2781909" cy="1802318"/>
            </a:xfrm>
            <a:prstGeom prst="ellipse">
              <a:avLst/>
            </a:prstGeom>
            <a:solidFill>
              <a:schemeClr val="bg1">
                <a:alpha val="40000"/>
              </a:schemeClr>
            </a:solidFill>
            <a:ln w="12700" algn="ctr">
              <a:solidFill>
                <a:schemeClr val="bg1">
                  <a:lumMod val="75000"/>
                </a:schemeClr>
              </a:solidFill>
              <a:prstDash val="solid"/>
              <a:round/>
              <a:headEnd/>
              <a:tailEnd/>
            </a:ln>
          </p:spPr>
          <p:txBody>
            <a:bodyPr wrap="none" anchor="ctr"/>
            <a:lstStyle/>
            <a:p>
              <a:endParaRPr lang="zh-CN" altLang="en-US" sz="1400">
                <a:latin typeface="+mn-ea"/>
                <a:ea typeface="+mn-ea"/>
              </a:endParaRPr>
            </a:p>
          </p:txBody>
        </p:sp>
        <p:sp>
          <p:nvSpPr>
            <p:cNvPr id="6" name="Oval 3"/>
            <p:cNvSpPr>
              <a:spLocks noChangeArrowheads="1"/>
            </p:cNvSpPr>
            <p:nvPr/>
          </p:nvSpPr>
          <p:spPr bwMode="auto">
            <a:xfrm>
              <a:off x="2846039" y="4257092"/>
              <a:ext cx="2781909" cy="1802318"/>
            </a:xfrm>
            <a:prstGeom prst="ellipse">
              <a:avLst/>
            </a:prstGeom>
            <a:solidFill>
              <a:schemeClr val="bg1">
                <a:alpha val="40000"/>
              </a:schemeClr>
            </a:solidFill>
            <a:ln w="12700" algn="ctr">
              <a:solidFill>
                <a:schemeClr val="bg1">
                  <a:lumMod val="75000"/>
                </a:schemeClr>
              </a:solidFill>
              <a:prstDash val="solid"/>
              <a:round/>
              <a:headEnd/>
              <a:tailEnd/>
            </a:ln>
          </p:spPr>
          <p:txBody>
            <a:bodyPr wrap="none" anchor="ctr"/>
            <a:lstStyle/>
            <a:p>
              <a:endParaRPr lang="zh-CN" altLang="en-US" sz="1400">
                <a:latin typeface="+mn-ea"/>
                <a:ea typeface="+mn-ea"/>
              </a:endParaRPr>
            </a:p>
          </p:txBody>
        </p:sp>
        <p:sp>
          <p:nvSpPr>
            <p:cNvPr id="7" name="Oval 3"/>
            <p:cNvSpPr>
              <a:spLocks noChangeArrowheads="1"/>
            </p:cNvSpPr>
            <p:nvPr/>
          </p:nvSpPr>
          <p:spPr bwMode="auto">
            <a:xfrm>
              <a:off x="4136182" y="2456892"/>
              <a:ext cx="3147950" cy="1802318"/>
            </a:xfrm>
            <a:prstGeom prst="ellipse">
              <a:avLst/>
            </a:prstGeom>
            <a:solidFill>
              <a:schemeClr val="bg1">
                <a:alpha val="40000"/>
              </a:schemeClr>
            </a:solidFill>
            <a:ln w="12700" algn="ctr">
              <a:solidFill>
                <a:schemeClr val="bg1">
                  <a:lumMod val="75000"/>
                </a:schemeClr>
              </a:solidFill>
              <a:prstDash val="solid"/>
              <a:round/>
              <a:headEnd/>
              <a:tailEnd/>
            </a:ln>
          </p:spPr>
          <p:txBody>
            <a:bodyPr wrap="none" anchor="ctr"/>
            <a:lstStyle/>
            <a:p>
              <a:endParaRPr lang="zh-CN" altLang="en-US" sz="1400">
                <a:latin typeface="+mn-ea"/>
                <a:ea typeface="+mn-ea"/>
              </a:endParaRPr>
            </a:p>
          </p:txBody>
        </p:sp>
        <p:sp>
          <p:nvSpPr>
            <p:cNvPr id="8" name="矩形 7"/>
            <p:cNvSpPr/>
            <p:nvPr/>
          </p:nvSpPr>
          <p:spPr bwMode="auto">
            <a:xfrm>
              <a:off x="3962163" y="4689139"/>
              <a:ext cx="585665" cy="313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RR2</a:t>
              </a:r>
            </a:p>
          </p:txBody>
        </p:sp>
        <p:sp>
          <p:nvSpPr>
            <p:cNvPr id="11" name="矩形 10"/>
            <p:cNvSpPr/>
            <p:nvPr/>
          </p:nvSpPr>
          <p:spPr bwMode="auto">
            <a:xfrm>
              <a:off x="2967062" y="5435129"/>
              <a:ext cx="1044116" cy="291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 2-1</a:t>
              </a:r>
            </a:p>
          </p:txBody>
        </p:sp>
        <p:sp>
          <p:nvSpPr>
            <p:cNvPr id="13" name="矩形 12"/>
            <p:cNvSpPr/>
            <p:nvPr/>
          </p:nvSpPr>
          <p:spPr bwMode="auto">
            <a:xfrm>
              <a:off x="4428415" y="2672915"/>
              <a:ext cx="1095722" cy="228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 1-1</a:t>
              </a:r>
            </a:p>
          </p:txBody>
        </p:sp>
        <p:sp>
          <p:nvSpPr>
            <p:cNvPr id="16" name="矩形 15"/>
            <p:cNvSpPr/>
            <p:nvPr/>
          </p:nvSpPr>
          <p:spPr bwMode="auto">
            <a:xfrm>
              <a:off x="5402323" y="3392995"/>
              <a:ext cx="585665" cy="313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RR1</a:t>
              </a:r>
            </a:p>
          </p:txBody>
        </p:sp>
        <p:sp>
          <p:nvSpPr>
            <p:cNvPr id="18" name="矩形 17"/>
            <p:cNvSpPr/>
            <p:nvPr/>
          </p:nvSpPr>
          <p:spPr bwMode="auto">
            <a:xfrm>
              <a:off x="6842483" y="4689139"/>
              <a:ext cx="585665" cy="313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RR3</a:t>
              </a:r>
            </a:p>
          </p:txBody>
        </p:sp>
        <p:sp>
          <p:nvSpPr>
            <p:cNvPr id="20" name="矩形 19"/>
            <p:cNvSpPr/>
            <p:nvPr/>
          </p:nvSpPr>
          <p:spPr bwMode="auto">
            <a:xfrm>
              <a:off x="4379105" y="5476595"/>
              <a:ext cx="1096591" cy="317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 2-2</a:t>
              </a:r>
            </a:p>
          </p:txBody>
        </p:sp>
        <p:sp>
          <p:nvSpPr>
            <p:cNvPr id="21" name="矩形 20"/>
            <p:cNvSpPr/>
            <p:nvPr/>
          </p:nvSpPr>
          <p:spPr bwMode="auto">
            <a:xfrm>
              <a:off x="5892661" y="5476594"/>
              <a:ext cx="1086625" cy="317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 3-1</a:t>
              </a:r>
            </a:p>
          </p:txBody>
        </p:sp>
        <p:sp>
          <p:nvSpPr>
            <p:cNvPr id="22" name="矩形 21"/>
            <p:cNvSpPr/>
            <p:nvPr/>
          </p:nvSpPr>
          <p:spPr bwMode="auto">
            <a:xfrm>
              <a:off x="7291681" y="5476594"/>
              <a:ext cx="1080981" cy="34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 3-2</a:t>
              </a:r>
            </a:p>
          </p:txBody>
        </p:sp>
        <p:sp>
          <p:nvSpPr>
            <p:cNvPr id="23" name="矩形 22"/>
            <p:cNvSpPr/>
            <p:nvPr/>
          </p:nvSpPr>
          <p:spPr bwMode="auto">
            <a:xfrm>
              <a:off x="5816370" y="2672915"/>
              <a:ext cx="1107722" cy="235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 1-2</a:t>
              </a:r>
            </a:p>
          </p:txBody>
        </p:sp>
        <p:sp>
          <p:nvSpPr>
            <p:cNvPr id="24" name="圆角矩形 23"/>
            <p:cNvSpPr/>
            <p:nvPr/>
          </p:nvSpPr>
          <p:spPr bwMode="auto">
            <a:xfrm>
              <a:off x="2495600" y="2312876"/>
              <a:ext cx="6588732" cy="3996444"/>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25" name="TextBox 39"/>
            <p:cNvSpPr txBox="1"/>
            <p:nvPr/>
          </p:nvSpPr>
          <p:spPr>
            <a:xfrm>
              <a:off x="2907607" y="4605711"/>
              <a:ext cx="1034392" cy="307777"/>
            </a:xfrm>
            <a:prstGeom prst="rect">
              <a:avLst/>
            </a:prstGeom>
            <a:noFill/>
          </p:spPr>
          <p:txBody>
            <a:bodyPr wrap="square" rtlCol="0">
              <a:spAutoFit/>
            </a:bodyPr>
            <a:lstStyle/>
            <a:p>
              <a:r>
                <a:rPr lang="en-US" altLang="zh-CN" sz="1400" b="1" dirty="0">
                  <a:latin typeface="+mn-ea"/>
                  <a:ea typeface="+mn-ea"/>
                </a:rPr>
                <a:t>Cluster 2</a:t>
              </a:r>
            </a:p>
          </p:txBody>
        </p:sp>
        <p:sp>
          <p:nvSpPr>
            <p:cNvPr id="26" name="TextBox 40"/>
            <p:cNvSpPr txBox="1"/>
            <p:nvPr/>
          </p:nvSpPr>
          <p:spPr>
            <a:xfrm>
              <a:off x="4291069" y="3435387"/>
              <a:ext cx="1079602" cy="307777"/>
            </a:xfrm>
            <a:prstGeom prst="rect">
              <a:avLst/>
            </a:prstGeom>
            <a:noFill/>
          </p:spPr>
          <p:txBody>
            <a:bodyPr wrap="square" rtlCol="0">
              <a:spAutoFit/>
            </a:bodyPr>
            <a:lstStyle/>
            <a:p>
              <a:r>
                <a:rPr lang="en-US" altLang="zh-CN" sz="1400" b="1" dirty="0">
                  <a:latin typeface="+mn-ea"/>
                  <a:ea typeface="+mn-ea"/>
                </a:rPr>
                <a:t>Cluster 1</a:t>
              </a:r>
            </a:p>
          </p:txBody>
        </p:sp>
        <p:sp>
          <p:nvSpPr>
            <p:cNvPr id="27" name="TextBox 41"/>
            <p:cNvSpPr txBox="1"/>
            <p:nvPr/>
          </p:nvSpPr>
          <p:spPr>
            <a:xfrm>
              <a:off x="7452783" y="4629123"/>
              <a:ext cx="1063969" cy="307777"/>
            </a:xfrm>
            <a:prstGeom prst="rect">
              <a:avLst/>
            </a:prstGeom>
            <a:noFill/>
          </p:spPr>
          <p:txBody>
            <a:bodyPr wrap="square" rtlCol="0">
              <a:spAutoFit/>
            </a:bodyPr>
            <a:lstStyle/>
            <a:p>
              <a:r>
                <a:rPr lang="en-US" altLang="zh-CN" sz="1400" b="1" dirty="0">
                  <a:latin typeface="+mn-ea"/>
                  <a:ea typeface="+mn-ea"/>
                </a:rPr>
                <a:t>Cluster 3</a:t>
              </a:r>
            </a:p>
          </p:txBody>
        </p:sp>
        <p:cxnSp>
          <p:nvCxnSpPr>
            <p:cNvPr id="28" name="直接连接符 27"/>
            <p:cNvCxnSpPr/>
            <p:nvPr/>
          </p:nvCxnSpPr>
          <p:spPr bwMode="auto">
            <a:xfrm flipV="1">
              <a:off x="3536116" y="4617133"/>
              <a:ext cx="579664" cy="504054"/>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bwMode="auto">
            <a:xfrm>
              <a:off x="4460218" y="4676431"/>
              <a:ext cx="516058" cy="444756"/>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bwMode="auto">
            <a:xfrm flipV="1">
              <a:off x="4475820" y="3969060"/>
              <a:ext cx="1080120" cy="432048"/>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bwMode="auto">
            <a:xfrm>
              <a:off x="4475820" y="4557831"/>
              <a:ext cx="2441071"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bwMode="auto">
            <a:xfrm>
              <a:off x="5843972" y="3969060"/>
              <a:ext cx="1080120" cy="432048"/>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bwMode="auto">
            <a:xfrm flipH="1">
              <a:off x="6416436" y="4689140"/>
              <a:ext cx="507656" cy="432047"/>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bwMode="auto">
            <a:xfrm>
              <a:off x="7284132" y="4689140"/>
              <a:ext cx="572464" cy="432047"/>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bwMode="auto">
            <a:xfrm flipH="1" flipV="1">
              <a:off x="4976276" y="3274394"/>
              <a:ext cx="579664" cy="406634"/>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bwMode="auto">
            <a:xfrm flipV="1">
              <a:off x="5843972" y="3274394"/>
              <a:ext cx="572464" cy="406634"/>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9" name="TextBox 66"/>
            <p:cNvSpPr txBox="1"/>
            <p:nvPr/>
          </p:nvSpPr>
          <p:spPr>
            <a:xfrm>
              <a:off x="2734104" y="2600908"/>
              <a:ext cx="824965" cy="307777"/>
            </a:xfrm>
            <a:prstGeom prst="rect">
              <a:avLst/>
            </a:prstGeom>
            <a:noFill/>
          </p:spPr>
          <p:txBody>
            <a:bodyPr wrap="square" rtlCol="0">
              <a:spAutoFit/>
            </a:bodyPr>
            <a:lstStyle/>
            <a:p>
              <a:r>
                <a:rPr lang="en-US" altLang="zh-CN" sz="1400" b="1" dirty="0">
                  <a:latin typeface="+mn-ea"/>
                  <a:ea typeface="+mn-ea"/>
                </a:rPr>
                <a:t>AS 100</a:t>
              </a:r>
            </a:p>
          </p:txBody>
        </p:sp>
        <p:pic>
          <p:nvPicPr>
            <p:cNvPr id="52" name="Picture 12" descr="E:\2016.01\1.12 扁平化图标\蓝色\AR-蓝色最新-40.png"/>
            <p:cNvPicPr>
              <a:picLocks noChangeAspect="1" noChangeArrowheads="1"/>
            </p:cNvPicPr>
            <p:nvPr/>
          </p:nvPicPr>
          <p:blipFill>
            <a:blip r:embed="rId3" cstate="print"/>
            <a:srcRect/>
            <a:stretch>
              <a:fillRect/>
            </a:stretch>
          </p:blipFill>
          <p:spPr bwMode="auto">
            <a:xfrm>
              <a:off x="5479415" y="3663442"/>
              <a:ext cx="426090" cy="348619"/>
            </a:xfrm>
            <a:prstGeom prst="rect">
              <a:avLst/>
            </a:prstGeom>
            <a:noFill/>
          </p:spPr>
        </p:pic>
        <p:pic>
          <p:nvPicPr>
            <p:cNvPr id="53" name="Picture 12" descr="E:\2016.01\1.12 扁平化图标\蓝色\AR-蓝色最新-40.png"/>
            <p:cNvPicPr>
              <a:picLocks noChangeAspect="1" noChangeArrowheads="1"/>
            </p:cNvPicPr>
            <p:nvPr/>
          </p:nvPicPr>
          <p:blipFill>
            <a:blip r:embed="rId3" cstate="print"/>
            <a:srcRect/>
            <a:stretch>
              <a:fillRect/>
            </a:stretch>
          </p:blipFill>
          <p:spPr bwMode="auto">
            <a:xfrm>
              <a:off x="4758788" y="2930654"/>
              <a:ext cx="426090" cy="348619"/>
            </a:xfrm>
            <a:prstGeom prst="rect">
              <a:avLst/>
            </a:prstGeom>
            <a:noFill/>
          </p:spPr>
        </p:pic>
        <p:pic>
          <p:nvPicPr>
            <p:cNvPr id="54" name="Picture 12" descr="E:\2016.01\1.12 扁平化图标\蓝色\AR-蓝色最新-40.png"/>
            <p:cNvPicPr>
              <a:picLocks noChangeAspect="1" noChangeArrowheads="1"/>
            </p:cNvPicPr>
            <p:nvPr/>
          </p:nvPicPr>
          <p:blipFill>
            <a:blip r:embed="rId3" cstate="print"/>
            <a:srcRect/>
            <a:stretch>
              <a:fillRect/>
            </a:stretch>
          </p:blipFill>
          <p:spPr bwMode="auto">
            <a:xfrm>
              <a:off x="6244174" y="2930654"/>
              <a:ext cx="426090" cy="348619"/>
            </a:xfrm>
            <a:prstGeom prst="rect">
              <a:avLst/>
            </a:prstGeom>
            <a:noFill/>
          </p:spPr>
        </p:pic>
        <p:pic>
          <p:nvPicPr>
            <p:cNvPr id="55" name="Picture 12" descr="E:\2016.01\1.12 扁平化图标\蓝色\AR-蓝色最新-40.png"/>
            <p:cNvPicPr>
              <a:picLocks noChangeAspect="1" noChangeArrowheads="1"/>
            </p:cNvPicPr>
            <p:nvPr/>
          </p:nvPicPr>
          <p:blipFill>
            <a:blip r:embed="rId3" cstate="print"/>
            <a:srcRect/>
            <a:stretch>
              <a:fillRect/>
            </a:stretch>
          </p:blipFill>
          <p:spPr bwMode="auto">
            <a:xfrm>
              <a:off x="4052654" y="4340519"/>
              <a:ext cx="426090" cy="348619"/>
            </a:xfrm>
            <a:prstGeom prst="rect">
              <a:avLst/>
            </a:prstGeom>
            <a:noFill/>
          </p:spPr>
        </p:pic>
        <p:pic>
          <p:nvPicPr>
            <p:cNvPr id="56" name="Picture 12" descr="E:\2016.01\1.12 扁平化图标\蓝色\AR-蓝色最新-40.png"/>
            <p:cNvPicPr>
              <a:picLocks noChangeAspect="1" noChangeArrowheads="1"/>
            </p:cNvPicPr>
            <p:nvPr/>
          </p:nvPicPr>
          <p:blipFill>
            <a:blip r:embed="rId3" cstate="print"/>
            <a:srcRect/>
            <a:stretch>
              <a:fillRect/>
            </a:stretch>
          </p:blipFill>
          <p:spPr bwMode="auto">
            <a:xfrm>
              <a:off x="6919870" y="4340519"/>
              <a:ext cx="426090" cy="348619"/>
            </a:xfrm>
            <a:prstGeom prst="rect">
              <a:avLst/>
            </a:prstGeom>
            <a:noFill/>
          </p:spPr>
        </p:pic>
        <p:pic>
          <p:nvPicPr>
            <p:cNvPr id="58" name="Picture 12" descr="E:\2016.01\1.12 扁平化图标\蓝色\AR-蓝色最新-40.png"/>
            <p:cNvPicPr>
              <a:picLocks noChangeAspect="1" noChangeArrowheads="1"/>
            </p:cNvPicPr>
            <p:nvPr/>
          </p:nvPicPr>
          <p:blipFill>
            <a:blip r:embed="rId3" cstate="print"/>
            <a:srcRect/>
            <a:stretch>
              <a:fillRect/>
            </a:stretch>
          </p:blipFill>
          <p:spPr bwMode="auto">
            <a:xfrm>
              <a:off x="3323071" y="5132609"/>
              <a:ext cx="426090" cy="348619"/>
            </a:xfrm>
            <a:prstGeom prst="rect">
              <a:avLst/>
            </a:prstGeom>
            <a:noFill/>
          </p:spPr>
        </p:pic>
        <p:pic>
          <p:nvPicPr>
            <p:cNvPr id="59" name="Picture 12" descr="E:\2016.01\1.12 扁平化图标\蓝色\AR-蓝色最新-40.png"/>
            <p:cNvPicPr>
              <a:picLocks noChangeAspect="1" noChangeArrowheads="1"/>
            </p:cNvPicPr>
            <p:nvPr/>
          </p:nvPicPr>
          <p:blipFill>
            <a:blip r:embed="rId3" cstate="print"/>
            <a:srcRect/>
            <a:stretch>
              <a:fillRect/>
            </a:stretch>
          </p:blipFill>
          <p:spPr bwMode="auto">
            <a:xfrm>
              <a:off x="4802835" y="5132608"/>
              <a:ext cx="426090" cy="348619"/>
            </a:xfrm>
            <a:prstGeom prst="rect">
              <a:avLst/>
            </a:prstGeom>
            <a:noFill/>
          </p:spPr>
        </p:pic>
        <p:pic>
          <p:nvPicPr>
            <p:cNvPr id="60" name="Picture 12" descr="E:\2016.01\1.12 扁平化图标\蓝色\AR-蓝色最新-40.png"/>
            <p:cNvPicPr>
              <a:picLocks noChangeAspect="1" noChangeArrowheads="1"/>
            </p:cNvPicPr>
            <p:nvPr/>
          </p:nvPicPr>
          <p:blipFill>
            <a:blip r:embed="rId3" cstate="print"/>
            <a:srcRect/>
            <a:stretch>
              <a:fillRect/>
            </a:stretch>
          </p:blipFill>
          <p:spPr bwMode="auto">
            <a:xfrm>
              <a:off x="6214886" y="5120682"/>
              <a:ext cx="426090" cy="348619"/>
            </a:xfrm>
            <a:prstGeom prst="rect">
              <a:avLst/>
            </a:prstGeom>
            <a:noFill/>
          </p:spPr>
        </p:pic>
        <p:pic>
          <p:nvPicPr>
            <p:cNvPr id="61" name="Picture 12" descr="E:\2016.01\1.12 扁平化图标\蓝色\AR-蓝色最新-40.png"/>
            <p:cNvPicPr>
              <a:picLocks noChangeAspect="1" noChangeArrowheads="1"/>
            </p:cNvPicPr>
            <p:nvPr/>
          </p:nvPicPr>
          <p:blipFill>
            <a:blip r:embed="rId3" cstate="print"/>
            <a:srcRect/>
            <a:stretch>
              <a:fillRect/>
            </a:stretch>
          </p:blipFill>
          <p:spPr bwMode="auto">
            <a:xfrm>
              <a:off x="7644693" y="5120682"/>
              <a:ext cx="426090" cy="348619"/>
            </a:xfrm>
            <a:prstGeom prst="rect">
              <a:avLst/>
            </a:prstGeom>
            <a:noFill/>
          </p:spPr>
        </p:pic>
      </p:grpSp>
    </p:spTree>
    <p:extLst>
      <p:ext uri="{BB962C8B-B14F-4D97-AF65-F5344CB8AC3E}">
        <p14:creationId xmlns:p14="http://schemas.microsoft.com/office/powerpoint/2010/main" val="224596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5" name="标题 1"/>
          <p:cNvSpPr txBox="1">
            <a:spLocks/>
          </p:cNvSpPr>
          <p:nvPr/>
        </p:nvSpPr>
        <p:spPr bwMode="auto">
          <a:xfrm>
            <a:off x="755650" y="2175084"/>
            <a:ext cx="6400800" cy="586957"/>
          </a:xfrm>
          <a:prstGeom prst="rect">
            <a:avLst/>
          </a:prstGeom>
          <a:noFill/>
          <a:ln w="9525" algn="ctr">
            <a:noFill/>
            <a:miter lim="800000"/>
            <a:headEnd/>
            <a:tailEnd/>
          </a:ln>
        </p:spPr>
        <p:txBody>
          <a:bodyPr vert="horz" wrap="square" lIns="87802" tIns="43901" rIns="87802" bIns="43901" numCol="1" anchor="ctr" anchorCtr="0" compatLnSpc="1">
            <a:prstTxWarp prst="textNoShape">
              <a:avLst/>
            </a:prstTxWarp>
          </a:bodyPr>
          <a:lstStyle>
            <a:lvl1pPr algn="l" defTabSz="784225" rtl="0" eaLnBrk="0" fontAlgn="base" hangingPunct="0">
              <a:spcBef>
                <a:spcPct val="0"/>
              </a:spcBef>
              <a:spcAft>
                <a:spcPct val="0"/>
              </a:spcAft>
              <a:defRPr sz="4300">
                <a:solidFill>
                  <a:schemeClr val="bg1"/>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a:lstStyle>
          <a:p>
            <a:r>
              <a:rPr lang="zh-CN" altLang="en-US" b="1" kern="0" dirty="0">
                <a:latin typeface="微软雅黑" pitchFamily="34" charset="-122"/>
                <a:ea typeface="微软雅黑" pitchFamily="34" charset="-122"/>
              </a:rPr>
              <a:t>华为路由交换精英培训</a:t>
            </a:r>
          </a:p>
        </p:txBody>
      </p:sp>
      <p:sp>
        <p:nvSpPr>
          <p:cNvPr id="6" name="副标题 2"/>
          <p:cNvSpPr txBox="1">
            <a:spLocks/>
          </p:cNvSpPr>
          <p:nvPr/>
        </p:nvSpPr>
        <p:spPr>
          <a:xfrm>
            <a:off x="755650" y="3068638"/>
            <a:ext cx="6400800" cy="46166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gn="ctr">
              <a:buNone/>
            </a:pPr>
            <a:r>
              <a:rPr lang="zh-CN" altLang="en-US" b="1" kern="0" dirty="0">
                <a:solidFill>
                  <a:schemeClr val="bg1"/>
                </a:solidFill>
                <a:latin typeface="微软雅黑" pitchFamily="34" charset="-122"/>
                <a:ea typeface="微软雅黑" pitchFamily="34" charset="-122"/>
              </a:rPr>
              <a:t>之</a:t>
            </a:r>
            <a:r>
              <a:rPr lang="en-US" altLang="zh-CN" b="1" kern="0" dirty="0">
                <a:solidFill>
                  <a:schemeClr val="bg1"/>
                </a:solidFill>
                <a:latin typeface="微软雅黑" pitchFamily="34" charset="-122"/>
                <a:ea typeface="微软雅黑" pitchFamily="34" charset="-122"/>
              </a:rPr>
              <a:t>BGP Advance &amp; Internet</a:t>
            </a:r>
            <a:endParaRPr lang="zh-CN" altLang="en-US" b="1" kern="0" dirty="0">
              <a:solidFill>
                <a:schemeClr val="bg1"/>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3317055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路由反射器</a:t>
            </a:r>
            <a:r>
              <a:rPr lang="en-US" altLang="zh-CN" dirty="0"/>
              <a:t> - </a:t>
            </a:r>
            <a:r>
              <a:rPr lang="zh-CN" altLang="en-US" dirty="0"/>
              <a:t>分级反射器</a:t>
            </a:r>
          </a:p>
        </p:txBody>
      </p:sp>
      <p:sp>
        <p:nvSpPr>
          <p:cNvPr id="4" name="文本占位符 3"/>
          <p:cNvSpPr>
            <a:spLocks noGrp="1"/>
          </p:cNvSpPr>
          <p:nvPr>
            <p:ph type="body" sz="quarter" idx="10"/>
          </p:nvPr>
        </p:nvSpPr>
        <p:spPr/>
        <p:txBody>
          <a:bodyPr/>
          <a:lstStyle/>
          <a:p>
            <a:r>
              <a:rPr lang="zh-CN" altLang="en-US" dirty="0"/>
              <a:t>分级反射器</a:t>
            </a:r>
          </a:p>
          <a:p>
            <a:pPr lvl="1"/>
            <a:r>
              <a:rPr lang="zh-CN" altLang="en-US" dirty="0"/>
              <a:t>将较低网络层次的</a:t>
            </a:r>
            <a:r>
              <a:rPr lang="en-US" altLang="zh-CN" dirty="0"/>
              <a:t>RR</a:t>
            </a:r>
            <a:r>
              <a:rPr lang="zh-CN" altLang="en-US" dirty="0"/>
              <a:t>配成更高网络层次中</a:t>
            </a:r>
            <a:r>
              <a:rPr lang="en-US" altLang="zh-CN" dirty="0"/>
              <a:t>RR</a:t>
            </a:r>
            <a:r>
              <a:rPr lang="zh-CN" altLang="en-US" dirty="0"/>
              <a:t>的客户机。</a:t>
            </a:r>
          </a:p>
          <a:p>
            <a:endParaRPr lang="en-US" altLang="zh-CN" dirty="0"/>
          </a:p>
        </p:txBody>
      </p:sp>
      <p:grpSp>
        <p:nvGrpSpPr>
          <p:cNvPr id="2" name="组合 1"/>
          <p:cNvGrpSpPr/>
          <p:nvPr/>
        </p:nvGrpSpPr>
        <p:grpSpPr>
          <a:xfrm>
            <a:off x="3287688" y="2500590"/>
            <a:ext cx="5616624" cy="3736722"/>
            <a:chOff x="2927648" y="2500590"/>
            <a:chExt cx="5616624" cy="3736722"/>
          </a:xfrm>
        </p:grpSpPr>
        <p:sp>
          <p:nvSpPr>
            <p:cNvPr id="5" name="Oval 3"/>
            <p:cNvSpPr>
              <a:spLocks noChangeArrowheads="1"/>
            </p:cNvSpPr>
            <p:nvPr/>
          </p:nvSpPr>
          <p:spPr bwMode="auto">
            <a:xfrm rot="8658568">
              <a:off x="3203300" y="4086294"/>
              <a:ext cx="2179881" cy="1633354"/>
            </a:xfrm>
            <a:prstGeom prst="ellipse">
              <a:avLst/>
            </a:prstGeom>
            <a:solidFill>
              <a:schemeClr val="bg1">
                <a:alpha val="40000"/>
              </a:schemeClr>
            </a:solidFill>
            <a:ln w="12700" algn="ctr">
              <a:solidFill>
                <a:schemeClr val="bg1">
                  <a:lumMod val="75000"/>
                </a:schemeClr>
              </a:solidFill>
              <a:prstDash val="solid"/>
              <a:round/>
              <a:headEnd/>
              <a:tailEnd/>
            </a:ln>
          </p:spPr>
          <p:txBody>
            <a:bodyPr wrap="none" anchor="ctr"/>
            <a:lstStyle/>
            <a:p>
              <a:endParaRPr lang="zh-CN" altLang="en-US" sz="1400">
                <a:latin typeface="+mn-ea"/>
                <a:ea typeface="+mn-ea"/>
              </a:endParaRPr>
            </a:p>
          </p:txBody>
        </p:sp>
        <p:sp>
          <p:nvSpPr>
            <p:cNvPr id="6" name="Oval 3"/>
            <p:cNvSpPr>
              <a:spLocks noChangeArrowheads="1"/>
            </p:cNvSpPr>
            <p:nvPr/>
          </p:nvSpPr>
          <p:spPr bwMode="auto">
            <a:xfrm rot="2518259">
              <a:off x="6208340" y="4053963"/>
              <a:ext cx="2030245" cy="1651219"/>
            </a:xfrm>
            <a:prstGeom prst="ellipse">
              <a:avLst/>
            </a:prstGeom>
            <a:solidFill>
              <a:schemeClr val="bg1">
                <a:alpha val="40000"/>
              </a:schemeClr>
            </a:solidFill>
            <a:ln w="12700" algn="ctr">
              <a:solidFill>
                <a:schemeClr val="bg1">
                  <a:lumMod val="75000"/>
                </a:schemeClr>
              </a:solidFill>
              <a:prstDash val="solid"/>
              <a:round/>
              <a:headEnd/>
              <a:tailEnd/>
            </a:ln>
          </p:spPr>
          <p:txBody>
            <a:bodyPr wrap="none" anchor="ctr"/>
            <a:lstStyle/>
            <a:p>
              <a:endParaRPr lang="zh-CN" altLang="en-US" sz="1400">
                <a:latin typeface="+mn-ea"/>
                <a:ea typeface="+mn-ea"/>
              </a:endParaRPr>
            </a:p>
          </p:txBody>
        </p:sp>
        <p:sp>
          <p:nvSpPr>
            <p:cNvPr id="7" name="Oval 3"/>
            <p:cNvSpPr>
              <a:spLocks noChangeArrowheads="1"/>
            </p:cNvSpPr>
            <p:nvPr/>
          </p:nvSpPr>
          <p:spPr bwMode="auto">
            <a:xfrm>
              <a:off x="4562830" y="3004645"/>
              <a:ext cx="2418268" cy="1411651"/>
            </a:xfrm>
            <a:prstGeom prst="ellipse">
              <a:avLst/>
            </a:prstGeom>
            <a:solidFill>
              <a:schemeClr val="bg1">
                <a:alpha val="40000"/>
              </a:schemeClr>
            </a:solidFill>
            <a:ln w="12700" algn="ctr">
              <a:solidFill>
                <a:schemeClr val="bg1">
                  <a:lumMod val="75000"/>
                </a:schemeClr>
              </a:solidFill>
              <a:prstDash val="solid"/>
              <a:round/>
              <a:headEnd/>
              <a:tailEnd/>
            </a:ln>
          </p:spPr>
          <p:txBody>
            <a:bodyPr wrap="none" anchor="ctr"/>
            <a:lstStyle/>
            <a:p>
              <a:endParaRPr lang="zh-CN" altLang="en-US" sz="1400">
                <a:latin typeface="+mn-ea"/>
                <a:ea typeface="+mn-ea"/>
              </a:endParaRPr>
            </a:p>
          </p:txBody>
        </p:sp>
        <p:sp>
          <p:nvSpPr>
            <p:cNvPr id="8" name="矩形 7"/>
            <p:cNvSpPr/>
            <p:nvPr/>
          </p:nvSpPr>
          <p:spPr bwMode="auto">
            <a:xfrm>
              <a:off x="3818747" y="4156773"/>
              <a:ext cx="1170130" cy="332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RR2/Client</a:t>
              </a:r>
            </a:p>
          </p:txBody>
        </p:sp>
        <p:sp>
          <p:nvSpPr>
            <p:cNvPr id="10" name="矩形 9"/>
            <p:cNvSpPr/>
            <p:nvPr/>
          </p:nvSpPr>
          <p:spPr bwMode="auto">
            <a:xfrm>
              <a:off x="3896756" y="5020869"/>
              <a:ext cx="1014112" cy="249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 1</a:t>
              </a:r>
            </a:p>
          </p:txBody>
        </p:sp>
        <p:sp>
          <p:nvSpPr>
            <p:cNvPr id="12" name="矩形 11"/>
            <p:cNvSpPr/>
            <p:nvPr/>
          </p:nvSpPr>
          <p:spPr bwMode="auto">
            <a:xfrm>
              <a:off x="5501766" y="2951413"/>
              <a:ext cx="624070" cy="332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RR1</a:t>
              </a:r>
            </a:p>
          </p:txBody>
        </p:sp>
        <p:sp>
          <p:nvSpPr>
            <p:cNvPr id="13" name="矩形 12"/>
            <p:cNvSpPr/>
            <p:nvPr/>
          </p:nvSpPr>
          <p:spPr bwMode="auto">
            <a:xfrm>
              <a:off x="6627059" y="4156773"/>
              <a:ext cx="1170130" cy="249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RR3/Client</a:t>
              </a:r>
            </a:p>
          </p:txBody>
        </p:sp>
        <p:sp>
          <p:nvSpPr>
            <p:cNvPr id="15" name="矩形 14"/>
            <p:cNvSpPr/>
            <p:nvPr/>
          </p:nvSpPr>
          <p:spPr bwMode="auto">
            <a:xfrm>
              <a:off x="6705068" y="5020869"/>
              <a:ext cx="1014112" cy="249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 1</a:t>
              </a:r>
            </a:p>
          </p:txBody>
        </p:sp>
        <p:sp>
          <p:nvSpPr>
            <p:cNvPr id="16" name="圆角矩形 15"/>
            <p:cNvSpPr/>
            <p:nvPr/>
          </p:nvSpPr>
          <p:spPr bwMode="auto">
            <a:xfrm>
              <a:off x="2927648" y="2500590"/>
              <a:ext cx="5616624" cy="3736722"/>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17" name="TextBox 33"/>
            <p:cNvSpPr txBox="1"/>
            <p:nvPr/>
          </p:nvSpPr>
          <p:spPr>
            <a:xfrm>
              <a:off x="3534929" y="5236894"/>
              <a:ext cx="1060568" cy="307777"/>
            </a:xfrm>
            <a:prstGeom prst="rect">
              <a:avLst/>
            </a:prstGeom>
            <a:noFill/>
          </p:spPr>
          <p:txBody>
            <a:bodyPr wrap="square" rtlCol="0">
              <a:spAutoFit/>
            </a:bodyPr>
            <a:lstStyle/>
            <a:p>
              <a:r>
                <a:rPr lang="en-US" altLang="zh-CN" sz="1400" b="1" dirty="0">
                  <a:latin typeface="+mn-ea"/>
                  <a:ea typeface="+mn-ea"/>
                </a:rPr>
                <a:t>Cluster 2</a:t>
              </a:r>
            </a:p>
          </p:txBody>
        </p:sp>
        <p:sp>
          <p:nvSpPr>
            <p:cNvPr id="18" name="TextBox 34"/>
            <p:cNvSpPr txBox="1"/>
            <p:nvPr/>
          </p:nvSpPr>
          <p:spPr>
            <a:xfrm>
              <a:off x="4615049" y="3416949"/>
              <a:ext cx="1060568" cy="307777"/>
            </a:xfrm>
            <a:prstGeom prst="rect">
              <a:avLst/>
            </a:prstGeom>
            <a:noFill/>
          </p:spPr>
          <p:txBody>
            <a:bodyPr wrap="square" rtlCol="0">
              <a:spAutoFit/>
            </a:bodyPr>
            <a:lstStyle/>
            <a:p>
              <a:r>
                <a:rPr lang="en-US" altLang="zh-CN" sz="1400" b="1" dirty="0">
                  <a:latin typeface="+mn-ea"/>
                  <a:ea typeface="+mn-ea"/>
                </a:rPr>
                <a:t>Cluster 1</a:t>
              </a:r>
            </a:p>
          </p:txBody>
        </p:sp>
        <p:sp>
          <p:nvSpPr>
            <p:cNvPr id="19" name="TextBox 35"/>
            <p:cNvSpPr txBox="1"/>
            <p:nvPr/>
          </p:nvSpPr>
          <p:spPr>
            <a:xfrm>
              <a:off x="6991313" y="5236894"/>
              <a:ext cx="1060568" cy="307777"/>
            </a:xfrm>
            <a:prstGeom prst="rect">
              <a:avLst/>
            </a:prstGeom>
            <a:noFill/>
          </p:spPr>
          <p:txBody>
            <a:bodyPr wrap="square" rtlCol="0">
              <a:spAutoFit/>
            </a:bodyPr>
            <a:lstStyle/>
            <a:p>
              <a:r>
                <a:rPr lang="en-US" altLang="zh-CN" sz="1400" b="1" dirty="0">
                  <a:latin typeface="+mn-ea"/>
                  <a:ea typeface="+mn-ea"/>
                </a:rPr>
                <a:t>Cluster 3</a:t>
              </a:r>
            </a:p>
          </p:txBody>
        </p:sp>
        <p:cxnSp>
          <p:nvCxnSpPr>
            <p:cNvPr id="20" name="直接连接符 19"/>
            <p:cNvCxnSpPr/>
            <p:nvPr/>
          </p:nvCxnSpPr>
          <p:spPr bwMode="auto">
            <a:xfrm flipV="1">
              <a:off x="4511824" y="4228783"/>
              <a:ext cx="576064" cy="504054"/>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bwMode="auto">
            <a:xfrm flipV="1">
              <a:off x="5087888" y="3580711"/>
              <a:ext cx="576064" cy="432046"/>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bwMode="auto">
            <a:xfrm>
              <a:off x="5951984" y="3580710"/>
              <a:ext cx="576064" cy="432047"/>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bwMode="auto">
            <a:xfrm>
              <a:off x="6600056" y="4300790"/>
              <a:ext cx="576064" cy="432047"/>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6" name="TextBox 53"/>
            <p:cNvSpPr txBox="1"/>
            <p:nvPr/>
          </p:nvSpPr>
          <p:spPr>
            <a:xfrm>
              <a:off x="3397894" y="2716614"/>
              <a:ext cx="879061" cy="307777"/>
            </a:xfrm>
            <a:prstGeom prst="rect">
              <a:avLst/>
            </a:prstGeom>
            <a:noFill/>
          </p:spPr>
          <p:txBody>
            <a:bodyPr wrap="square" rtlCol="0">
              <a:spAutoFit/>
            </a:bodyPr>
            <a:lstStyle/>
            <a:p>
              <a:r>
                <a:rPr lang="en-US" altLang="zh-CN" sz="1400" b="1" dirty="0">
                  <a:latin typeface="+mn-ea"/>
                  <a:ea typeface="+mn-ea"/>
                </a:rPr>
                <a:t>AS 100</a:t>
              </a:r>
            </a:p>
          </p:txBody>
        </p:sp>
        <p:pic>
          <p:nvPicPr>
            <p:cNvPr id="27" name="Picture 12" descr="E:\2016.01\1.12 扁平化图标\蓝色\AR-蓝色最新-40.png"/>
            <p:cNvPicPr>
              <a:picLocks noChangeAspect="1" noChangeArrowheads="1"/>
            </p:cNvPicPr>
            <p:nvPr/>
          </p:nvPicPr>
          <p:blipFill>
            <a:blip r:embed="rId3" cstate="print"/>
            <a:srcRect/>
            <a:stretch>
              <a:fillRect/>
            </a:stretch>
          </p:blipFill>
          <p:spPr bwMode="auto">
            <a:xfrm>
              <a:off x="5610789" y="3242121"/>
              <a:ext cx="406024" cy="332201"/>
            </a:xfrm>
            <a:prstGeom prst="rect">
              <a:avLst/>
            </a:prstGeom>
            <a:noFill/>
          </p:spPr>
        </p:pic>
        <p:pic>
          <p:nvPicPr>
            <p:cNvPr id="28" name="Picture 12" descr="E:\2016.01\1.12 扁平化图标\蓝色\AR-蓝色最新-40.png"/>
            <p:cNvPicPr>
              <a:picLocks noChangeAspect="1" noChangeArrowheads="1"/>
            </p:cNvPicPr>
            <p:nvPr/>
          </p:nvPicPr>
          <p:blipFill>
            <a:blip r:embed="rId3" cstate="print"/>
            <a:srcRect/>
            <a:stretch>
              <a:fillRect/>
            </a:stretch>
          </p:blipFill>
          <p:spPr bwMode="auto">
            <a:xfrm>
              <a:off x="4908389" y="3976047"/>
              <a:ext cx="406024" cy="332201"/>
            </a:xfrm>
            <a:prstGeom prst="rect">
              <a:avLst/>
            </a:prstGeom>
            <a:noFill/>
          </p:spPr>
        </p:pic>
        <p:pic>
          <p:nvPicPr>
            <p:cNvPr id="29" name="Picture 12" descr="E:\2016.01\1.12 扁平化图标\蓝色\AR-蓝色最新-40.png"/>
            <p:cNvPicPr>
              <a:picLocks noChangeAspect="1" noChangeArrowheads="1"/>
            </p:cNvPicPr>
            <p:nvPr/>
          </p:nvPicPr>
          <p:blipFill>
            <a:blip r:embed="rId3" cstate="print"/>
            <a:srcRect/>
            <a:stretch>
              <a:fillRect/>
            </a:stretch>
          </p:blipFill>
          <p:spPr bwMode="auto">
            <a:xfrm>
              <a:off x="6313137" y="3976047"/>
              <a:ext cx="406024" cy="332201"/>
            </a:xfrm>
            <a:prstGeom prst="rect">
              <a:avLst/>
            </a:prstGeom>
            <a:noFill/>
          </p:spPr>
        </p:pic>
        <p:pic>
          <p:nvPicPr>
            <p:cNvPr id="30" name="Picture 12" descr="E:\2016.01\1.12 扁平化图标\蓝色\AR-蓝色最新-40.png"/>
            <p:cNvPicPr>
              <a:picLocks noChangeAspect="1" noChangeArrowheads="1"/>
            </p:cNvPicPr>
            <p:nvPr/>
          </p:nvPicPr>
          <p:blipFill>
            <a:blip r:embed="rId3" cstate="print"/>
            <a:srcRect/>
            <a:stretch>
              <a:fillRect/>
            </a:stretch>
          </p:blipFill>
          <p:spPr bwMode="auto">
            <a:xfrm>
              <a:off x="4296348" y="4736870"/>
              <a:ext cx="406024" cy="332201"/>
            </a:xfrm>
            <a:prstGeom prst="rect">
              <a:avLst/>
            </a:prstGeom>
            <a:noFill/>
          </p:spPr>
        </p:pic>
        <p:pic>
          <p:nvPicPr>
            <p:cNvPr id="31" name="Picture 12" descr="E:\2016.01\1.12 扁平化图标\蓝色\AR-蓝色最新-40.png"/>
            <p:cNvPicPr>
              <a:picLocks noChangeAspect="1" noChangeArrowheads="1"/>
            </p:cNvPicPr>
            <p:nvPr/>
          </p:nvPicPr>
          <p:blipFill>
            <a:blip r:embed="rId3" cstate="print"/>
            <a:srcRect/>
            <a:stretch>
              <a:fillRect/>
            </a:stretch>
          </p:blipFill>
          <p:spPr bwMode="auto">
            <a:xfrm>
              <a:off x="7024217" y="4739004"/>
              <a:ext cx="406024" cy="332201"/>
            </a:xfrm>
            <a:prstGeom prst="rect">
              <a:avLst/>
            </a:prstGeom>
            <a:noFill/>
          </p:spPr>
        </p:pic>
      </p:grpSp>
    </p:spTree>
    <p:extLst>
      <p:ext uri="{BB962C8B-B14F-4D97-AF65-F5344CB8AC3E}">
        <p14:creationId xmlns:p14="http://schemas.microsoft.com/office/powerpoint/2010/main" val="3127494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BGP</a:t>
            </a:r>
            <a:r>
              <a:rPr lang="zh-CN" altLang="en-US"/>
              <a:t>联盟</a:t>
            </a:r>
            <a:endParaRPr lang="zh-CN" altLang="en-US" dirty="0"/>
          </a:p>
        </p:txBody>
      </p:sp>
      <p:sp>
        <p:nvSpPr>
          <p:cNvPr id="4" name="文本占位符 3"/>
          <p:cNvSpPr>
            <a:spLocks noGrp="1"/>
          </p:cNvSpPr>
          <p:nvPr>
            <p:ph type="body" sz="quarter" idx="10"/>
          </p:nvPr>
        </p:nvSpPr>
        <p:spPr/>
        <p:txBody>
          <a:bodyPr/>
          <a:lstStyle/>
          <a:p>
            <a:r>
              <a:rPr lang="zh-CN" altLang="en-US" dirty="0"/>
              <a:t>将一个</a:t>
            </a:r>
            <a:r>
              <a:rPr lang="en-US" altLang="zh-CN" dirty="0"/>
              <a:t>AS</a:t>
            </a:r>
            <a:r>
              <a:rPr lang="zh-CN" altLang="en-US" dirty="0"/>
              <a:t>划分为若干个子</a:t>
            </a:r>
            <a:r>
              <a:rPr lang="en-US" altLang="zh-CN" dirty="0"/>
              <a:t>AS</a:t>
            </a:r>
            <a:r>
              <a:rPr lang="zh-CN" altLang="en-US" dirty="0"/>
              <a:t>，每个子</a:t>
            </a:r>
            <a:r>
              <a:rPr lang="en-US" altLang="zh-CN" dirty="0"/>
              <a:t>AS</a:t>
            </a:r>
            <a:r>
              <a:rPr lang="zh-CN" altLang="en-US" dirty="0"/>
              <a:t>内部建立全连接的</a:t>
            </a:r>
            <a:r>
              <a:rPr lang="en-US" altLang="zh-CN" dirty="0"/>
              <a:t>IBGP</a:t>
            </a:r>
            <a:r>
              <a:rPr lang="zh-CN" altLang="en-US" dirty="0"/>
              <a:t>邻居，子</a:t>
            </a:r>
            <a:r>
              <a:rPr lang="en-US" altLang="zh-CN" dirty="0"/>
              <a:t>AS</a:t>
            </a:r>
            <a:r>
              <a:rPr lang="zh-CN" altLang="en-US" dirty="0"/>
              <a:t>之间建立</a:t>
            </a:r>
            <a:r>
              <a:rPr lang="en-US" altLang="zh-CN" dirty="0"/>
              <a:t>EBGP</a:t>
            </a:r>
            <a:r>
              <a:rPr lang="zh-CN" altLang="en-US" dirty="0"/>
              <a:t>连接关系。</a:t>
            </a:r>
          </a:p>
          <a:p>
            <a:endParaRPr lang="en-US" altLang="zh-CN" dirty="0"/>
          </a:p>
        </p:txBody>
      </p:sp>
      <p:grpSp>
        <p:nvGrpSpPr>
          <p:cNvPr id="43" name="组合 42"/>
          <p:cNvGrpSpPr/>
          <p:nvPr/>
        </p:nvGrpSpPr>
        <p:grpSpPr>
          <a:xfrm>
            <a:off x="2195736" y="2240868"/>
            <a:ext cx="8403780" cy="3924436"/>
            <a:chOff x="2195736" y="2240868"/>
            <a:chExt cx="8403780" cy="3924436"/>
          </a:xfrm>
        </p:grpSpPr>
        <p:sp>
          <p:nvSpPr>
            <p:cNvPr id="5" name="矩形 4"/>
            <p:cNvSpPr/>
            <p:nvPr/>
          </p:nvSpPr>
          <p:spPr bwMode="auto">
            <a:xfrm>
              <a:off x="3839350" y="3035898"/>
              <a:ext cx="889413" cy="36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p>
          </p:txBody>
        </p:sp>
        <p:sp>
          <p:nvSpPr>
            <p:cNvPr id="7" name="矩形 6"/>
            <p:cNvSpPr/>
            <p:nvPr/>
          </p:nvSpPr>
          <p:spPr bwMode="auto">
            <a:xfrm>
              <a:off x="3755740" y="4797152"/>
              <a:ext cx="889413" cy="36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R3</a:t>
              </a:r>
            </a:p>
          </p:txBody>
        </p:sp>
        <p:sp>
          <p:nvSpPr>
            <p:cNvPr id="9" name="矩形 8"/>
            <p:cNvSpPr/>
            <p:nvPr/>
          </p:nvSpPr>
          <p:spPr bwMode="auto">
            <a:xfrm>
              <a:off x="5742729" y="3054377"/>
              <a:ext cx="889413" cy="36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R4</a:t>
              </a:r>
            </a:p>
          </p:txBody>
        </p:sp>
        <p:sp>
          <p:nvSpPr>
            <p:cNvPr id="11" name="矩形 10"/>
            <p:cNvSpPr/>
            <p:nvPr/>
          </p:nvSpPr>
          <p:spPr bwMode="auto">
            <a:xfrm>
              <a:off x="5804803" y="4838271"/>
              <a:ext cx="889413" cy="36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R5</a:t>
              </a:r>
            </a:p>
          </p:txBody>
        </p:sp>
        <p:sp>
          <p:nvSpPr>
            <p:cNvPr id="13" name="矩形 12"/>
            <p:cNvSpPr/>
            <p:nvPr/>
          </p:nvSpPr>
          <p:spPr bwMode="auto">
            <a:xfrm>
              <a:off x="8156006" y="3051495"/>
              <a:ext cx="889413" cy="36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R6</a:t>
              </a:r>
            </a:p>
          </p:txBody>
        </p:sp>
        <p:sp>
          <p:nvSpPr>
            <p:cNvPr id="15" name="矩形 14"/>
            <p:cNvSpPr/>
            <p:nvPr/>
          </p:nvSpPr>
          <p:spPr bwMode="auto">
            <a:xfrm>
              <a:off x="2830323" y="4817953"/>
              <a:ext cx="889413" cy="36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p:txBody>
        </p:sp>
        <p:cxnSp>
          <p:nvCxnSpPr>
            <p:cNvPr id="17" name="直接连接符 16"/>
            <p:cNvCxnSpPr>
              <a:stCxn id="32" idx="0"/>
              <a:endCxn id="31" idx="2"/>
            </p:cNvCxnSpPr>
            <p:nvPr/>
          </p:nvCxnSpPr>
          <p:spPr bwMode="auto">
            <a:xfrm flipV="1">
              <a:off x="3245356" y="3753100"/>
              <a:ext cx="1040743" cy="637792"/>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连接符 17"/>
            <p:cNvCxnSpPr>
              <a:stCxn id="31" idx="2"/>
              <a:endCxn id="33" idx="0"/>
            </p:cNvCxnSpPr>
            <p:nvPr/>
          </p:nvCxnSpPr>
          <p:spPr bwMode="auto">
            <a:xfrm flipH="1">
              <a:off x="4283805" y="3753100"/>
              <a:ext cx="2294" cy="637792"/>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直接连接符 18"/>
            <p:cNvCxnSpPr>
              <a:stCxn id="31" idx="3"/>
              <a:endCxn id="34" idx="1"/>
            </p:cNvCxnSpPr>
            <p:nvPr/>
          </p:nvCxnSpPr>
          <p:spPr bwMode="auto">
            <a:xfrm flipV="1">
              <a:off x="4547080" y="3539569"/>
              <a:ext cx="1415480" cy="1"/>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 name="直接连接符 19"/>
            <p:cNvCxnSpPr>
              <a:stCxn id="34" idx="2"/>
              <a:endCxn id="38" idx="0"/>
            </p:cNvCxnSpPr>
            <p:nvPr/>
          </p:nvCxnSpPr>
          <p:spPr bwMode="auto">
            <a:xfrm flipH="1">
              <a:off x="6223541" y="3753099"/>
              <a:ext cx="1" cy="637793"/>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1" name="直接连接符 20"/>
            <p:cNvCxnSpPr>
              <a:stCxn id="32" idx="3"/>
              <a:endCxn id="33" idx="1"/>
            </p:cNvCxnSpPr>
            <p:nvPr/>
          </p:nvCxnSpPr>
          <p:spPr bwMode="auto">
            <a:xfrm>
              <a:off x="3506337" y="4604423"/>
              <a:ext cx="516486"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 name="直接连接符 21"/>
            <p:cNvCxnSpPr>
              <a:stCxn id="34" idx="3"/>
              <a:endCxn id="39" idx="1"/>
            </p:cNvCxnSpPr>
            <p:nvPr/>
          </p:nvCxnSpPr>
          <p:spPr bwMode="auto">
            <a:xfrm>
              <a:off x="6484523" y="3539569"/>
              <a:ext cx="1855209"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3" name="圆角矩形 22"/>
            <p:cNvSpPr/>
            <p:nvPr/>
          </p:nvSpPr>
          <p:spPr bwMode="auto">
            <a:xfrm>
              <a:off x="2195736" y="2240868"/>
              <a:ext cx="8004720" cy="3924436"/>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24" name="圆角矩形 23"/>
            <p:cNvSpPr/>
            <p:nvPr/>
          </p:nvSpPr>
          <p:spPr bwMode="auto">
            <a:xfrm>
              <a:off x="2686308" y="2633712"/>
              <a:ext cx="1951737" cy="3101144"/>
            </a:xfrm>
            <a:prstGeom prst="roundRect">
              <a:avLst/>
            </a:prstGeom>
            <a:ln>
              <a:solidFill>
                <a:schemeClr val="bg1">
                  <a:lumMod val="7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a:latin typeface="+mn-ea"/>
              </a:endParaRPr>
            </a:p>
          </p:txBody>
        </p:sp>
        <p:sp>
          <p:nvSpPr>
            <p:cNvPr id="25" name="圆角矩形 24"/>
            <p:cNvSpPr/>
            <p:nvPr/>
          </p:nvSpPr>
          <p:spPr bwMode="auto">
            <a:xfrm>
              <a:off x="5483933" y="2633712"/>
              <a:ext cx="2001180" cy="3101144"/>
            </a:xfrm>
            <a:prstGeom prst="roundRect">
              <a:avLst/>
            </a:prstGeom>
            <a:ln>
              <a:solidFill>
                <a:schemeClr val="bg1">
                  <a:lumMod val="7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a:latin typeface="+mn-ea"/>
              </a:endParaRPr>
            </a:p>
          </p:txBody>
        </p:sp>
        <p:sp>
          <p:nvSpPr>
            <p:cNvPr id="26" name="圆角矩形 25"/>
            <p:cNvSpPr/>
            <p:nvPr/>
          </p:nvSpPr>
          <p:spPr bwMode="auto">
            <a:xfrm>
              <a:off x="7907683" y="2851336"/>
              <a:ext cx="1890003" cy="1550572"/>
            </a:xfrm>
            <a:prstGeom prst="roundRect">
              <a:avLst/>
            </a:prstGeom>
            <a:ln>
              <a:solidFill>
                <a:schemeClr val="bg1">
                  <a:lumMod val="7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a:latin typeface="+mn-ea"/>
              </a:endParaRPr>
            </a:p>
          </p:txBody>
        </p:sp>
        <p:sp>
          <p:nvSpPr>
            <p:cNvPr id="27" name="TextBox 67"/>
            <p:cNvSpPr txBox="1"/>
            <p:nvPr/>
          </p:nvSpPr>
          <p:spPr>
            <a:xfrm>
              <a:off x="8792304" y="5678451"/>
              <a:ext cx="1807212" cy="307777"/>
            </a:xfrm>
            <a:prstGeom prst="rect">
              <a:avLst/>
            </a:prstGeom>
            <a:noFill/>
          </p:spPr>
          <p:txBody>
            <a:bodyPr wrap="square" rtlCol="0">
              <a:spAutoFit/>
            </a:bodyPr>
            <a:lstStyle/>
            <a:p>
              <a:r>
                <a:rPr lang="zh-CN" altLang="en-US" sz="1400" b="1" dirty="0">
                  <a:latin typeface="+mn-ea"/>
                  <a:ea typeface="+mn-ea"/>
                </a:rPr>
                <a:t>联盟</a:t>
              </a:r>
              <a:r>
                <a:rPr lang="en-US" altLang="zh-CN" sz="1400" b="1" dirty="0">
                  <a:latin typeface="+mn-ea"/>
                  <a:ea typeface="+mn-ea"/>
                </a:rPr>
                <a:t>AS 100</a:t>
              </a:r>
            </a:p>
          </p:txBody>
        </p:sp>
        <p:sp>
          <p:nvSpPr>
            <p:cNvPr id="28" name="TextBox 69"/>
            <p:cNvSpPr txBox="1"/>
            <p:nvPr/>
          </p:nvSpPr>
          <p:spPr>
            <a:xfrm>
              <a:off x="2831119" y="5157192"/>
              <a:ext cx="2148757" cy="307777"/>
            </a:xfrm>
            <a:prstGeom prst="rect">
              <a:avLst/>
            </a:prstGeom>
            <a:noFill/>
          </p:spPr>
          <p:txBody>
            <a:bodyPr wrap="square" rtlCol="0">
              <a:spAutoFit/>
            </a:bodyPr>
            <a:lstStyle/>
            <a:p>
              <a:r>
                <a:rPr lang="zh-CN" altLang="en-US" sz="1400" b="1" dirty="0">
                  <a:latin typeface="+mn-ea"/>
                  <a:ea typeface="+mn-ea"/>
                </a:rPr>
                <a:t>成员</a:t>
              </a:r>
              <a:r>
                <a:rPr lang="en-US" altLang="zh-CN" sz="1400" b="1" dirty="0">
                  <a:latin typeface="+mn-ea"/>
                  <a:ea typeface="+mn-ea"/>
                </a:rPr>
                <a:t>AS 65001</a:t>
              </a:r>
            </a:p>
          </p:txBody>
        </p:sp>
        <p:sp>
          <p:nvSpPr>
            <p:cNvPr id="29" name="TextBox 70"/>
            <p:cNvSpPr txBox="1"/>
            <p:nvPr/>
          </p:nvSpPr>
          <p:spPr>
            <a:xfrm>
              <a:off x="5659006" y="5157192"/>
              <a:ext cx="2148757" cy="307777"/>
            </a:xfrm>
            <a:prstGeom prst="rect">
              <a:avLst/>
            </a:prstGeom>
            <a:noFill/>
          </p:spPr>
          <p:txBody>
            <a:bodyPr wrap="square" rtlCol="0">
              <a:spAutoFit/>
            </a:bodyPr>
            <a:lstStyle/>
            <a:p>
              <a:r>
                <a:rPr lang="zh-CN" altLang="en-US" sz="1400" b="1" dirty="0">
                  <a:latin typeface="+mn-ea"/>
                  <a:ea typeface="+mn-ea"/>
                </a:rPr>
                <a:t>成员</a:t>
              </a:r>
              <a:r>
                <a:rPr lang="en-US" altLang="zh-CN" sz="1400" b="1" dirty="0">
                  <a:latin typeface="+mn-ea"/>
                  <a:ea typeface="+mn-ea"/>
                </a:rPr>
                <a:t>AS 65002</a:t>
              </a:r>
            </a:p>
          </p:txBody>
        </p:sp>
        <p:sp>
          <p:nvSpPr>
            <p:cNvPr id="30" name="TextBox 71"/>
            <p:cNvSpPr txBox="1"/>
            <p:nvPr/>
          </p:nvSpPr>
          <p:spPr>
            <a:xfrm>
              <a:off x="8046784" y="3920026"/>
              <a:ext cx="2148757" cy="307777"/>
            </a:xfrm>
            <a:prstGeom prst="rect">
              <a:avLst/>
            </a:prstGeom>
            <a:noFill/>
          </p:spPr>
          <p:txBody>
            <a:bodyPr wrap="square" rtlCol="0">
              <a:spAutoFit/>
            </a:bodyPr>
            <a:lstStyle/>
            <a:p>
              <a:r>
                <a:rPr lang="zh-CN" altLang="en-US" sz="1400" b="1" dirty="0">
                  <a:latin typeface="+mn-ea"/>
                  <a:ea typeface="+mn-ea"/>
                </a:rPr>
                <a:t>成员</a:t>
              </a:r>
              <a:r>
                <a:rPr lang="en-US" altLang="zh-CN" sz="1400" b="1" dirty="0">
                  <a:latin typeface="+mn-ea"/>
                  <a:ea typeface="+mn-ea"/>
                </a:rPr>
                <a:t>AS 65003</a:t>
              </a:r>
            </a:p>
          </p:txBody>
        </p:sp>
        <p:pic>
          <p:nvPicPr>
            <p:cNvPr id="31" name="Picture 12" descr="E:\2016.01\1.12 扁平化图标\蓝色\AR-蓝色最新-40.png"/>
            <p:cNvPicPr>
              <a:picLocks noChangeAspect="1" noChangeArrowheads="1"/>
            </p:cNvPicPr>
            <p:nvPr/>
          </p:nvPicPr>
          <p:blipFill>
            <a:blip r:embed="rId3" cstate="print"/>
            <a:srcRect/>
            <a:stretch>
              <a:fillRect/>
            </a:stretch>
          </p:blipFill>
          <p:spPr bwMode="auto">
            <a:xfrm>
              <a:off x="4025117" y="3326039"/>
              <a:ext cx="521963" cy="427061"/>
            </a:xfrm>
            <a:prstGeom prst="rect">
              <a:avLst/>
            </a:prstGeom>
            <a:noFill/>
          </p:spPr>
        </p:pic>
        <p:pic>
          <p:nvPicPr>
            <p:cNvPr id="32" name="Picture 12" descr="E:\2016.01\1.12 扁平化图标\蓝色\AR-蓝色最新-40.png"/>
            <p:cNvPicPr>
              <a:picLocks noChangeAspect="1" noChangeArrowheads="1"/>
            </p:cNvPicPr>
            <p:nvPr/>
          </p:nvPicPr>
          <p:blipFill>
            <a:blip r:embed="rId3" cstate="print"/>
            <a:srcRect/>
            <a:stretch>
              <a:fillRect/>
            </a:stretch>
          </p:blipFill>
          <p:spPr bwMode="auto">
            <a:xfrm>
              <a:off x="2984374" y="4390892"/>
              <a:ext cx="521963" cy="427061"/>
            </a:xfrm>
            <a:prstGeom prst="rect">
              <a:avLst/>
            </a:prstGeom>
            <a:noFill/>
          </p:spPr>
        </p:pic>
        <p:pic>
          <p:nvPicPr>
            <p:cNvPr id="33" name="Picture 12" descr="E:\2016.01\1.12 扁平化图标\蓝色\AR-蓝色最新-40.png"/>
            <p:cNvPicPr>
              <a:picLocks noChangeAspect="1" noChangeArrowheads="1"/>
            </p:cNvPicPr>
            <p:nvPr/>
          </p:nvPicPr>
          <p:blipFill>
            <a:blip r:embed="rId3" cstate="print"/>
            <a:srcRect/>
            <a:stretch>
              <a:fillRect/>
            </a:stretch>
          </p:blipFill>
          <p:spPr bwMode="auto">
            <a:xfrm>
              <a:off x="4022823" y="4390892"/>
              <a:ext cx="521963" cy="427061"/>
            </a:xfrm>
            <a:prstGeom prst="rect">
              <a:avLst/>
            </a:prstGeom>
            <a:noFill/>
          </p:spPr>
        </p:pic>
        <p:pic>
          <p:nvPicPr>
            <p:cNvPr id="34" name="Picture 12" descr="E:\2016.01\1.12 扁平化图标\蓝色\AR-蓝色最新-40.png"/>
            <p:cNvPicPr>
              <a:picLocks noChangeAspect="1" noChangeArrowheads="1"/>
            </p:cNvPicPr>
            <p:nvPr/>
          </p:nvPicPr>
          <p:blipFill>
            <a:blip r:embed="rId3" cstate="print"/>
            <a:srcRect/>
            <a:stretch>
              <a:fillRect/>
            </a:stretch>
          </p:blipFill>
          <p:spPr bwMode="auto">
            <a:xfrm>
              <a:off x="5962560" y="3326038"/>
              <a:ext cx="521963" cy="427061"/>
            </a:xfrm>
            <a:prstGeom prst="rect">
              <a:avLst/>
            </a:prstGeom>
            <a:noFill/>
          </p:spPr>
        </p:pic>
        <p:pic>
          <p:nvPicPr>
            <p:cNvPr id="38" name="Picture 12" descr="E:\2016.01\1.12 扁平化图标\蓝色\AR-蓝色最新-40.png"/>
            <p:cNvPicPr>
              <a:picLocks noChangeAspect="1" noChangeArrowheads="1"/>
            </p:cNvPicPr>
            <p:nvPr/>
          </p:nvPicPr>
          <p:blipFill>
            <a:blip r:embed="rId3" cstate="print"/>
            <a:srcRect/>
            <a:stretch>
              <a:fillRect/>
            </a:stretch>
          </p:blipFill>
          <p:spPr bwMode="auto">
            <a:xfrm>
              <a:off x="5962559" y="4390892"/>
              <a:ext cx="521963" cy="427061"/>
            </a:xfrm>
            <a:prstGeom prst="rect">
              <a:avLst/>
            </a:prstGeom>
            <a:noFill/>
          </p:spPr>
        </p:pic>
        <p:pic>
          <p:nvPicPr>
            <p:cNvPr id="39" name="Picture 12" descr="E:\2016.01\1.12 扁平化图标\蓝色\AR-蓝色最新-40.png"/>
            <p:cNvPicPr>
              <a:picLocks noChangeAspect="1" noChangeArrowheads="1"/>
            </p:cNvPicPr>
            <p:nvPr/>
          </p:nvPicPr>
          <p:blipFill>
            <a:blip r:embed="rId3" cstate="print"/>
            <a:srcRect/>
            <a:stretch>
              <a:fillRect/>
            </a:stretch>
          </p:blipFill>
          <p:spPr bwMode="auto">
            <a:xfrm>
              <a:off x="8339732" y="3326038"/>
              <a:ext cx="521963" cy="427061"/>
            </a:xfrm>
            <a:prstGeom prst="rect">
              <a:avLst/>
            </a:prstGeom>
            <a:noFill/>
          </p:spPr>
        </p:pic>
      </p:grpSp>
    </p:spTree>
    <p:extLst>
      <p:ext uri="{BB962C8B-B14F-4D97-AF65-F5344CB8AC3E}">
        <p14:creationId xmlns:p14="http://schemas.microsoft.com/office/powerpoint/2010/main" val="1562326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BGP</a:t>
            </a:r>
            <a:r>
              <a:rPr lang="zh-CN" altLang="en-US" dirty="0"/>
              <a:t>联盟</a:t>
            </a:r>
            <a:r>
              <a:rPr lang="en-US" altLang="zh-CN" dirty="0"/>
              <a:t> - </a:t>
            </a:r>
            <a:r>
              <a:rPr lang="zh-CN" altLang="en-US" dirty="0"/>
              <a:t>防环机制</a:t>
            </a:r>
          </a:p>
        </p:txBody>
      </p:sp>
      <p:sp>
        <p:nvSpPr>
          <p:cNvPr id="4" name="文本占位符 3"/>
          <p:cNvSpPr>
            <a:spLocks noGrp="1"/>
          </p:cNvSpPr>
          <p:nvPr>
            <p:ph type="body" sz="quarter" idx="10"/>
          </p:nvPr>
        </p:nvSpPr>
        <p:spPr/>
        <p:txBody>
          <a:bodyPr/>
          <a:lstStyle/>
          <a:p>
            <a:r>
              <a:rPr lang="zh-CN" altLang="en-US" dirty="0"/>
              <a:t>联盟的防环机制</a:t>
            </a:r>
          </a:p>
          <a:p>
            <a:pPr lvl="1"/>
            <a:r>
              <a:rPr lang="en-US" altLang="zh-CN" dirty="0"/>
              <a:t>AS_CONFED_SEQUENCE</a:t>
            </a:r>
          </a:p>
          <a:p>
            <a:pPr lvl="1"/>
            <a:r>
              <a:rPr lang="en-US" altLang="zh-CN" dirty="0"/>
              <a:t>AS_CONFED_SET</a:t>
            </a:r>
          </a:p>
          <a:p>
            <a:endParaRPr lang="en-US" altLang="zh-CN" dirty="0"/>
          </a:p>
        </p:txBody>
      </p:sp>
      <p:grpSp>
        <p:nvGrpSpPr>
          <p:cNvPr id="93" name="组合 92"/>
          <p:cNvGrpSpPr/>
          <p:nvPr/>
        </p:nvGrpSpPr>
        <p:grpSpPr>
          <a:xfrm>
            <a:off x="9946114" y="5664214"/>
            <a:ext cx="1584176" cy="653861"/>
            <a:chOff x="11100556" y="5355308"/>
            <a:chExt cx="1584176" cy="653861"/>
          </a:xfrm>
        </p:grpSpPr>
        <p:cxnSp>
          <p:nvCxnSpPr>
            <p:cNvPr id="58" name="直接箭头连接符 57"/>
            <p:cNvCxnSpPr/>
            <p:nvPr/>
          </p:nvCxnSpPr>
          <p:spPr bwMode="auto">
            <a:xfrm flipH="1">
              <a:off x="11100556" y="5505325"/>
              <a:ext cx="504056" cy="0"/>
            </a:xfrm>
            <a:prstGeom prst="straightConnector1">
              <a:avLst/>
            </a:prstGeom>
            <a:ln w="25400">
              <a:solidFill>
                <a:srgbClr val="C00000"/>
              </a:solidFill>
              <a:headEnd type="arrow"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9" name="直接箭头连接符 58"/>
            <p:cNvCxnSpPr/>
            <p:nvPr/>
          </p:nvCxnSpPr>
          <p:spPr bwMode="auto">
            <a:xfrm flipH="1">
              <a:off x="11100556" y="5865365"/>
              <a:ext cx="504000" cy="0"/>
            </a:xfrm>
            <a:prstGeom prst="straightConnector1">
              <a:avLst/>
            </a:prstGeom>
            <a:ln w="25400">
              <a:solidFill>
                <a:srgbClr val="7030A0"/>
              </a:solidFill>
              <a:prstDash val="dash"/>
              <a:headEnd type="arrow"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0" name="矩形 59"/>
            <p:cNvSpPr/>
            <p:nvPr/>
          </p:nvSpPr>
          <p:spPr bwMode="auto">
            <a:xfrm>
              <a:off x="11548882" y="5355308"/>
              <a:ext cx="1135850" cy="29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sz="1400" dirty="0">
                  <a:latin typeface="+mn-ea"/>
                  <a:ea typeface="+mn-ea"/>
                </a:rPr>
                <a:t>联盟外路由</a:t>
              </a:r>
              <a:endParaRPr lang="en-US" altLang="zh-CN" sz="1400" dirty="0">
                <a:latin typeface="+mn-ea"/>
                <a:ea typeface="+mn-ea"/>
              </a:endParaRPr>
            </a:p>
          </p:txBody>
        </p:sp>
        <p:sp>
          <p:nvSpPr>
            <p:cNvPr id="61" name="矩形 60"/>
            <p:cNvSpPr/>
            <p:nvPr/>
          </p:nvSpPr>
          <p:spPr bwMode="auto">
            <a:xfrm>
              <a:off x="11548882" y="5715348"/>
              <a:ext cx="1135850" cy="29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zh-CN" altLang="en-US" sz="1400" dirty="0">
                  <a:latin typeface="+mn-ea"/>
                  <a:ea typeface="+mn-ea"/>
                </a:rPr>
                <a:t>联盟内路由</a:t>
              </a:r>
              <a:endParaRPr lang="en-US" altLang="zh-CN" sz="1400" dirty="0">
                <a:latin typeface="+mn-ea"/>
                <a:ea typeface="+mn-ea"/>
              </a:endParaRPr>
            </a:p>
          </p:txBody>
        </p:sp>
      </p:grpSp>
      <p:grpSp>
        <p:nvGrpSpPr>
          <p:cNvPr id="92" name="组合 91"/>
          <p:cNvGrpSpPr/>
          <p:nvPr/>
        </p:nvGrpSpPr>
        <p:grpSpPr>
          <a:xfrm>
            <a:off x="1127448" y="2529534"/>
            <a:ext cx="8788966" cy="3852216"/>
            <a:chOff x="1663518" y="2385096"/>
            <a:chExt cx="8788966" cy="3852216"/>
          </a:xfrm>
        </p:grpSpPr>
        <p:sp>
          <p:nvSpPr>
            <p:cNvPr id="5" name="矩形 4"/>
            <p:cNvSpPr/>
            <p:nvPr/>
          </p:nvSpPr>
          <p:spPr bwMode="auto">
            <a:xfrm>
              <a:off x="2311590" y="3573016"/>
              <a:ext cx="576064" cy="22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p:txBody>
        </p:sp>
        <p:sp>
          <p:nvSpPr>
            <p:cNvPr id="6" name="矩形 5"/>
            <p:cNvSpPr/>
            <p:nvPr/>
          </p:nvSpPr>
          <p:spPr bwMode="auto">
            <a:xfrm>
              <a:off x="4408601" y="4174700"/>
              <a:ext cx="576064" cy="22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p>
          </p:txBody>
        </p:sp>
        <p:sp>
          <p:nvSpPr>
            <p:cNvPr id="8" name="矩形 7"/>
            <p:cNvSpPr/>
            <p:nvPr/>
          </p:nvSpPr>
          <p:spPr bwMode="auto">
            <a:xfrm>
              <a:off x="6061687" y="2686774"/>
              <a:ext cx="576064" cy="22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R3</a:t>
              </a:r>
            </a:p>
          </p:txBody>
        </p:sp>
        <p:sp>
          <p:nvSpPr>
            <p:cNvPr id="10" name="矩形 9"/>
            <p:cNvSpPr/>
            <p:nvPr/>
          </p:nvSpPr>
          <p:spPr bwMode="auto">
            <a:xfrm>
              <a:off x="8264427" y="2687527"/>
              <a:ext cx="576064" cy="22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R4</a:t>
              </a:r>
            </a:p>
          </p:txBody>
        </p:sp>
        <p:sp>
          <p:nvSpPr>
            <p:cNvPr id="11" name="矩形 10"/>
            <p:cNvSpPr/>
            <p:nvPr/>
          </p:nvSpPr>
          <p:spPr bwMode="auto">
            <a:xfrm>
              <a:off x="7062167" y="5033672"/>
              <a:ext cx="576064" cy="22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R5</a:t>
              </a:r>
            </a:p>
          </p:txBody>
        </p:sp>
        <p:sp>
          <p:nvSpPr>
            <p:cNvPr id="13" name="矩形 12"/>
            <p:cNvSpPr/>
            <p:nvPr/>
          </p:nvSpPr>
          <p:spPr bwMode="auto">
            <a:xfrm>
              <a:off x="9649306" y="4408688"/>
              <a:ext cx="576064" cy="22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R6</a:t>
              </a:r>
            </a:p>
          </p:txBody>
        </p:sp>
        <p:sp>
          <p:nvSpPr>
            <p:cNvPr id="14" name="圆角矩形 13"/>
            <p:cNvSpPr/>
            <p:nvPr/>
          </p:nvSpPr>
          <p:spPr bwMode="auto">
            <a:xfrm>
              <a:off x="4180475" y="2385096"/>
              <a:ext cx="6272009" cy="3852216"/>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cxnSp>
          <p:nvCxnSpPr>
            <p:cNvPr id="15" name="直接连接符 14"/>
            <p:cNvCxnSpPr>
              <a:stCxn id="76" idx="3"/>
              <a:endCxn id="78" idx="1"/>
            </p:cNvCxnSpPr>
            <p:nvPr/>
          </p:nvCxnSpPr>
          <p:spPr bwMode="auto">
            <a:xfrm flipV="1">
              <a:off x="4912329" y="3129762"/>
              <a:ext cx="1236936" cy="875148"/>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 name="直接连接符 15"/>
            <p:cNvCxnSpPr>
              <a:stCxn id="78" idx="3"/>
              <a:endCxn id="81" idx="1"/>
            </p:cNvCxnSpPr>
            <p:nvPr/>
          </p:nvCxnSpPr>
          <p:spPr bwMode="auto">
            <a:xfrm>
              <a:off x="6576847" y="3129762"/>
              <a:ext cx="1744338"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 name="直接连接符 16"/>
            <p:cNvCxnSpPr>
              <a:stCxn id="78" idx="2"/>
              <a:endCxn id="83" idx="0"/>
            </p:cNvCxnSpPr>
            <p:nvPr/>
          </p:nvCxnSpPr>
          <p:spPr bwMode="auto">
            <a:xfrm>
              <a:off x="6363056" y="3304682"/>
              <a:ext cx="979762" cy="140119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连接符 17"/>
            <p:cNvCxnSpPr>
              <a:stCxn id="83" idx="3"/>
              <a:endCxn id="84" idx="1"/>
            </p:cNvCxnSpPr>
            <p:nvPr/>
          </p:nvCxnSpPr>
          <p:spPr bwMode="auto">
            <a:xfrm>
              <a:off x="7556609" y="4880792"/>
              <a:ext cx="2180261"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0" name="圆角矩形 19"/>
            <p:cNvSpPr/>
            <p:nvPr/>
          </p:nvSpPr>
          <p:spPr bwMode="auto">
            <a:xfrm>
              <a:off x="4253531" y="3513221"/>
              <a:ext cx="1014377" cy="1271650"/>
            </a:xfrm>
            <a:prstGeom prst="roundRect">
              <a:avLst/>
            </a:prstGeom>
            <a:ln>
              <a:solidFill>
                <a:schemeClr val="bg1">
                  <a:lumMod val="7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mn-ea"/>
              </a:endParaRPr>
            </a:p>
          </p:txBody>
        </p:sp>
        <p:sp>
          <p:nvSpPr>
            <p:cNvPr id="21" name="圆角矩形 20"/>
            <p:cNvSpPr/>
            <p:nvPr/>
          </p:nvSpPr>
          <p:spPr bwMode="auto">
            <a:xfrm>
              <a:off x="5915979" y="2630500"/>
              <a:ext cx="3832615" cy="906512"/>
            </a:xfrm>
            <a:prstGeom prst="roundRect">
              <a:avLst/>
            </a:prstGeom>
            <a:ln>
              <a:solidFill>
                <a:schemeClr val="bg1">
                  <a:lumMod val="7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mn-ea"/>
              </a:endParaRPr>
            </a:p>
          </p:txBody>
        </p:sp>
        <p:sp>
          <p:nvSpPr>
            <p:cNvPr id="22" name="圆角矩形 21"/>
            <p:cNvSpPr/>
            <p:nvPr/>
          </p:nvSpPr>
          <p:spPr bwMode="auto">
            <a:xfrm>
              <a:off x="6492043" y="4390009"/>
              <a:ext cx="3733327" cy="1737686"/>
            </a:xfrm>
            <a:prstGeom prst="roundRect">
              <a:avLst/>
            </a:prstGeom>
            <a:ln>
              <a:solidFill>
                <a:schemeClr val="bg1">
                  <a:lumMod val="75000"/>
                </a:schemeClr>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mn-ea"/>
              </a:endParaRPr>
            </a:p>
          </p:txBody>
        </p:sp>
        <p:cxnSp>
          <p:nvCxnSpPr>
            <p:cNvPr id="25" name="直接连接符 24"/>
            <p:cNvCxnSpPr>
              <a:stCxn id="23" idx="0"/>
              <a:endCxn id="84" idx="2"/>
            </p:cNvCxnSpPr>
            <p:nvPr/>
          </p:nvCxnSpPr>
          <p:spPr bwMode="auto">
            <a:xfrm flipV="1">
              <a:off x="8655933" y="5055712"/>
              <a:ext cx="1294728" cy="44342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7" name="圆角矩形 26"/>
            <p:cNvSpPr/>
            <p:nvPr/>
          </p:nvSpPr>
          <p:spPr bwMode="auto">
            <a:xfrm>
              <a:off x="1663518" y="3418665"/>
              <a:ext cx="1440160" cy="1911212"/>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pic>
          <p:nvPicPr>
            <p:cNvPr id="28" name="Picture 2"/>
            <p:cNvPicPr>
              <a:picLocks noChangeAspect="1" noChangeArrowheads="1"/>
            </p:cNvPicPr>
            <p:nvPr/>
          </p:nvPicPr>
          <p:blipFill>
            <a:blip r:embed="rId3" cstate="print"/>
            <a:srcRect/>
            <a:stretch>
              <a:fillRect/>
            </a:stretch>
          </p:blipFill>
          <p:spPr bwMode="auto">
            <a:xfrm>
              <a:off x="1735526" y="4453780"/>
              <a:ext cx="1152128" cy="588065"/>
            </a:xfrm>
            <a:prstGeom prst="rect">
              <a:avLst/>
            </a:prstGeom>
            <a:noFill/>
            <a:ln w="9525">
              <a:noFill/>
              <a:miter lim="800000"/>
              <a:headEnd/>
              <a:tailEnd/>
            </a:ln>
          </p:spPr>
        </p:pic>
        <p:sp>
          <p:nvSpPr>
            <p:cNvPr id="29" name="TextBox 140"/>
            <p:cNvSpPr txBox="1"/>
            <p:nvPr/>
          </p:nvSpPr>
          <p:spPr>
            <a:xfrm>
              <a:off x="1879542" y="4524431"/>
              <a:ext cx="1152128" cy="461665"/>
            </a:xfrm>
            <a:prstGeom prst="rect">
              <a:avLst/>
            </a:prstGeom>
            <a:noFill/>
          </p:spPr>
          <p:txBody>
            <a:bodyPr wrap="square" rtlCol="0">
              <a:spAutoFit/>
            </a:bodyPr>
            <a:lstStyle/>
            <a:p>
              <a:r>
                <a:rPr lang="en-US" altLang="zh-CN" sz="1200">
                  <a:latin typeface="+mn-ea"/>
                  <a:ea typeface="+mn-ea"/>
                  <a:cs typeface="Arial" pitchFamily="34" charset="0"/>
                </a:rPr>
                <a:t>IPv4 or IPv6</a:t>
              </a:r>
            </a:p>
            <a:p>
              <a:r>
                <a:rPr lang="en-US" altLang="zh-CN" sz="1200">
                  <a:latin typeface="+mn-ea"/>
                  <a:ea typeface="+mn-ea"/>
                  <a:cs typeface="Arial" pitchFamily="34" charset="0"/>
                </a:rPr>
                <a:t>  network</a:t>
              </a:r>
              <a:endParaRPr lang="zh-CN" altLang="en-US" sz="1200" dirty="0">
                <a:latin typeface="+mn-ea"/>
                <a:ea typeface="+mn-ea"/>
                <a:cs typeface="Arial" pitchFamily="34" charset="0"/>
              </a:endParaRPr>
            </a:p>
          </p:txBody>
        </p:sp>
        <p:cxnSp>
          <p:nvCxnSpPr>
            <p:cNvPr id="30" name="直接连接符 29"/>
            <p:cNvCxnSpPr>
              <a:stCxn id="28" idx="0"/>
              <a:endCxn id="75" idx="2"/>
            </p:cNvCxnSpPr>
            <p:nvPr/>
          </p:nvCxnSpPr>
          <p:spPr bwMode="auto">
            <a:xfrm flipV="1">
              <a:off x="2311590" y="4172283"/>
              <a:ext cx="288323" cy="281497"/>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1" name="直接连接符 30"/>
            <p:cNvCxnSpPr>
              <a:stCxn id="75" idx="3"/>
              <a:endCxn id="76" idx="1"/>
            </p:cNvCxnSpPr>
            <p:nvPr/>
          </p:nvCxnSpPr>
          <p:spPr bwMode="auto">
            <a:xfrm>
              <a:off x="2813704" y="3997363"/>
              <a:ext cx="1671043" cy="7547"/>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3" name="TextBox 145"/>
            <p:cNvSpPr txBox="1"/>
            <p:nvPr/>
          </p:nvSpPr>
          <p:spPr>
            <a:xfrm>
              <a:off x="2023558" y="5041845"/>
              <a:ext cx="811441" cy="307777"/>
            </a:xfrm>
            <a:prstGeom prst="rect">
              <a:avLst/>
            </a:prstGeom>
            <a:noFill/>
          </p:spPr>
          <p:txBody>
            <a:bodyPr wrap="none" rtlCol="0">
              <a:spAutoFit/>
            </a:bodyPr>
            <a:lstStyle/>
            <a:p>
              <a:r>
                <a:rPr lang="en-US" altLang="zh-CN" sz="1400" b="1" dirty="0">
                  <a:latin typeface="+mn-ea"/>
                  <a:ea typeface="+mn-ea"/>
                </a:rPr>
                <a:t>AS 100</a:t>
              </a:r>
            </a:p>
          </p:txBody>
        </p:sp>
        <p:sp>
          <p:nvSpPr>
            <p:cNvPr id="34" name="TextBox 146"/>
            <p:cNvSpPr txBox="1"/>
            <p:nvPr/>
          </p:nvSpPr>
          <p:spPr>
            <a:xfrm>
              <a:off x="4646163" y="5680452"/>
              <a:ext cx="811441" cy="307777"/>
            </a:xfrm>
            <a:prstGeom prst="rect">
              <a:avLst/>
            </a:prstGeom>
            <a:noFill/>
          </p:spPr>
          <p:txBody>
            <a:bodyPr wrap="none" rtlCol="0">
              <a:spAutoFit/>
            </a:bodyPr>
            <a:lstStyle/>
            <a:p>
              <a:r>
                <a:rPr lang="en-US" altLang="zh-CN" sz="1400" b="1" dirty="0">
                  <a:latin typeface="+mn-ea"/>
                  <a:ea typeface="+mn-ea"/>
                </a:rPr>
                <a:t>AS 200</a:t>
              </a:r>
            </a:p>
          </p:txBody>
        </p:sp>
        <p:sp>
          <p:nvSpPr>
            <p:cNvPr id="35" name="TextBox 147"/>
            <p:cNvSpPr txBox="1"/>
            <p:nvPr/>
          </p:nvSpPr>
          <p:spPr>
            <a:xfrm>
              <a:off x="4235253" y="4421433"/>
              <a:ext cx="1032655" cy="307777"/>
            </a:xfrm>
            <a:prstGeom prst="rect">
              <a:avLst/>
            </a:prstGeom>
            <a:noFill/>
          </p:spPr>
          <p:txBody>
            <a:bodyPr wrap="none" rtlCol="0">
              <a:spAutoFit/>
            </a:bodyPr>
            <a:lstStyle/>
            <a:p>
              <a:r>
                <a:rPr lang="en-US" altLang="zh-CN" sz="1400" b="1" dirty="0">
                  <a:latin typeface="+mn-ea"/>
                  <a:ea typeface="+mn-ea"/>
                </a:rPr>
                <a:t>AS 65001</a:t>
              </a:r>
            </a:p>
          </p:txBody>
        </p:sp>
        <p:sp>
          <p:nvSpPr>
            <p:cNvPr id="36" name="TextBox 148"/>
            <p:cNvSpPr txBox="1"/>
            <p:nvPr/>
          </p:nvSpPr>
          <p:spPr>
            <a:xfrm>
              <a:off x="8680112" y="3205444"/>
              <a:ext cx="1032655" cy="307777"/>
            </a:xfrm>
            <a:prstGeom prst="rect">
              <a:avLst/>
            </a:prstGeom>
            <a:noFill/>
          </p:spPr>
          <p:txBody>
            <a:bodyPr wrap="none" rtlCol="0">
              <a:spAutoFit/>
            </a:bodyPr>
            <a:lstStyle/>
            <a:p>
              <a:r>
                <a:rPr lang="en-US" altLang="zh-CN" sz="1400" b="1" dirty="0">
                  <a:latin typeface="+mn-ea"/>
                  <a:ea typeface="+mn-ea"/>
                </a:rPr>
                <a:t>AS 65002</a:t>
              </a:r>
            </a:p>
          </p:txBody>
        </p:sp>
        <p:sp>
          <p:nvSpPr>
            <p:cNvPr id="37" name="TextBox 149"/>
            <p:cNvSpPr txBox="1"/>
            <p:nvPr/>
          </p:nvSpPr>
          <p:spPr>
            <a:xfrm>
              <a:off x="6789643" y="5765252"/>
              <a:ext cx="1032655" cy="307777"/>
            </a:xfrm>
            <a:prstGeom prst="rect">
              <a:avLst/>
            </a:prstGeom>
            <a:noFill/>
          </p:spPr>
          <p:txBody>
            <a:bodyPr wrap="none" rtlCol="0">
              <a:spAutoFit/>
            </a:bodyPr>
            <a:lstStyle/>
            <a:p>
              <a:r>
                <a:rPr lang="en-US" altLang="zh-CN" sz="1400" b="1" dirty="0">
                  <a:latin typeface="+mn-ea"/>
                  <a:ea typeface="+mn-ea"/>
                </a:rPr>
                <a:t>AS 65003</a:t>
              </a:r>
            </a:p>
          </p:txBody>
        </p:sp>
        <p:cxnSp>
          <p:nvCxnSpPr>
            <p:cNvPr id="40" name="直接箭头连接符 39"/>
            <p:cNvCxnSpPr/>
            <p:nvPr/>
          </p:nvCxnSpPr>
          <p:spPr bwMode="auto">
            <a:xfrm flipV="1">
              <a:off x="5096260" y="3304682"/>
              <a:ext cx="606064" cy="452834"/>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1" name="TextBox 155"/>
            <p:cNvSpPr txBox="1"/>
            <p:nvPr/>
          </p:nvSpPr>
          <p:spPr>
            <a:xfrm rot="19537099">
              <a:off x="4637801" y="3227454"/>
              <a:ext cx="1428596" cy="276999"/>
            </a:xfrm>
            <a:prstGeom prst="rect">
              <a:avLst/>
            </a:prstGeom>
            <a:noFill/>
          </p:spPr>
          <p:txBody>
            <a:bodyPr wrap="none" rtlCol="0">
              <a:spAutoFit/>
            </a:bodyPr>
            <a:lstStyle/>
            <a:p>
              <a:r>
                <a:rPr lang="en-US" altLang="zh-CN" sz="1200" b="1" dirty="0">
                  <a:solidFill>
                    <a:srgbClr val="C00000"/>
                  </a:solidFill>
                  <a:latin typeface="+mn-ea"/>
                  <a:ea typeface="+mn-ea"/>
                </a:rPr>
                <a:t>AS=(65001),100</a:t>
              </a:r>
            </a:p>
          </p:txBody>
        </p:sp>
        <p:cxnSp>
          <p:nvCxnSpPr>
            <p:cNvPr id="42" name="直接箭头连接符 41"/>
            <p:cNvCxnSpPr/>
            <p:nvPr/>
          </p:nvCxnSpPr>
          <p:spPr bwMode="auto">
            <a:xfrm>
              <a:off x="7031449" y="3060921"/>
              <a:ext cx="864096"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3" name="TextBox 157"/>
            <p:cNvSpPr txBox="1"/>
            <p:nvPr/>
          </p:nvSpPr>
          <p:spPr>
            <a:xfrm>
              <a:off x="6701040" y="2713060"/>
              <a:ext cx="1428596" cy="276999"/>
            </a:xfrm>
            <a:prstGeom prst="rect">
              <a:avLst/>
            </a:prstGeom>
            <a:noFill/>
          </p:spPr>
          <p:txBody>
            <a:bodyPr wrap="none" rtlCol="0">
              <a:spAutoFit/>
            </a:bodyPr>
            <a:lstStyle/>
            <a:p>
              <a:r>
                <a:rPr lang="en-US" altLang="zh-CN" sz="1200" b="1" dirty="0">
                  <a:solidFill>
                    <a:srgbClr val="C00000"/>
                  </a:solidFill>
                  <a:latin typeface="+mn-ea"/>
                  <a:ea typeface="+mn-ea"/>
                </a:rPr>
                <a:t>AS=(65001),100</a:t>
              </a:r>
            </a:p>
          </p:txBody>
        </p:sp>
        <p:cxnSp>
          <p:nvCxnSpPr>
            <p:cNvPr id="44" name="直接箭头连接符 43"/>
            <p:cNvCxnSpPr/>
            <p:nvPr/>
          </p:nvCxnSpPr>
          <p:spPr bwMode="auto">
            <a:xfrm>
              <a:off x="6645050" y="3580320"/>
              <a:ext cx="697768" cy="1000671"/>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5" name="TextBox 171"/>
            <p:cNvSpPr txBox="1"/>
            <p:nvPr/>
          </p:nvSpPr>
          <p:spPr>
            <a:xfrm rot="3333205">
              <a:off x="6182011" y="3921733"/>
              <a:ext cx="2001069" cy="276999"/>
            </a:xfrm>
            <a:prstGeom prst="rect">
              <a:avLst/>
            </a:prstGeom>
            <a:noFill/>
          </p:spPr>
          <p:txBody>
            <a:bodyPr wrap="square" rtlCol="0">
              <a:spAutoFit/>
            </a:bodyPr>
            <a:lstStyle/>
            <a:p>
              <a:r>
                <a:rPr lang="en-US" altLang="zh-CN" sz="1200" b="1" dirty="0">
                  <a:solidFill>
                    <a:srgbClr val="C00000"/>
                  </a:solidFill>
                  <a:latin typeface="+mn-ea"/>
                  <a:ea typeface="+mn-ea"/>
                </a:rPr>
                <a:t>AS=(65002,65001),100</a:t>
              </a:r>
            </a:p>
          </p:txBody>
        </p:sp>
        <p:cxnSp>
          <p:nvCxnSpPr>
            <p:cNvPr id="46" name="直接箭头连接符 45"/>
            <p:cNvCxnSpPr/>
            <p:nvPr/>
          </p:nvCxnSpPr>
          <p:spPr bwMode="auto">
            <a:xfrm flipV="1">
              <a:off x="8235675" y="4809203"/>
              <a:ext cx="1008112" cy="2908"/>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7" name="TextBox 183"/>
            <p:cNvSpPr txBox="1"/>
            <p:nvPr/>
          </p:nvSpPr>
          <p:spPr>
            <a:xfrm>
              <a:off x="7803832" y="4507872"/>
              <a:ext cx="1944763" cy="276999"/>
            </a:xfrm>
            <a:prstGeom prst="rect">
              <a:avLst/>
            </a:prstGeom>
            <a:noFill/>
          </p:spPr>
          <p:txBody>
            <a:bodyPr wrap="none" rtlCol="0">
              <a:spAutoFit/>
            </a:bodyPr>
            <a:lstStyle/>
            <a:p>
              <a:r>
                <a:rPr lang="en-US" altLang="zh-CN" sz="1200" b="1" dirty="0">
                  <a:solidFill>
                    <a:srgbClr val="C00000"/>
                  </a:solidFill>
                  <a:latin typeface="+mn-ea"/>
                  <a:ea typeface="+mn-ea"/>
                </a:rPr>
                <a:t>AS=(65002,65001),100</a:t>
              </a:r>
            </a:p>
          </p:txBody>
        </p:sp>
        <p:cxnSp>
          <p:nvCxnSpPr>
            <p:cNvPr id="48" name="直接箭头连接符 47"/>
            <p:cNvCxnSpPr/>
            <p:nvPr/>
          </p:nvCxnSpPr>
          <p:spPr bwMode="auto">
            <a:xfrm flipH="1">
              <a:off x="8220236" y="4986096"/>
              <a:ext cx="1008112" cy="0"/>
            </a:xfrm>
            <a:prstGeom prst="straightConnector1">
              <a:avLst/>
            </a:prstGeom>
            <a:ln w="25400">
              <a:solidFill>
                <a:srgbClr val="7030A0"/>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9" name="TextBox 187"/>
            <p:cNvSpPr txBox="1"/>
            <p:nvPr/>
          </p:nvSpPr>
          <p:spPr>
            <a:xfrm>
              <a:off x="8288521" y="4990032"/>
              <a:ext cx="798617" cy="276999"/>
            </a:xfrm>
            <a:prstGeom prst="rect">
              <a:avLst/>
            </a:prstGeom>
            <a:noFill/>
          </p:spPr>
          <p:txBody>
            <a:bodyPr wrap="none" rtlCol="0">
              <a:spAutoFit/>
            </a:bodyPr>
            <a:lstStyle/>
            <a:p>
              <a:r>
                <a:rPr lang="en-US" altLang="zh-CN" sz="1200" b="1" dirty="0">
                  <a:solidFill>
                    <a:srgbClr val="7030A0"/>
                  </a:solidFill>
                  <a:latin typeface="+mn-ea"/>
                  <a:ea typeface="+mn-ea"/>
                </a:rPr>
                <a:t>AS=null</a:t>
              </a:r>
            </a:p>
          </p:txBody>
        </p:sp>
        <p:cxnSp>
          <p:nvCxnSpPr>
            <p:cNvPr id="50" name="直接箭头连接符 49"/>
            <p:cNvCxnSpPr/>
            <p:nvPr/>
          </p:nvCxnSpPr>
          <p:spPr bwMode="auto">
            <a:xfrm flipH="1" flipV="1">
              <a:off x="6462343" y="3626937"/>
              <a:ext cx="654600" cy="921130"/>
            </a:xfrm>
            <a:prstGeom prst="straightConnector1">
              <a:avLst/>
            </a:prstGeom>
            <a:ln w="25400">
              <a:solidFill>
                <a:srgbClr val="7030A0"/>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1" name="TextBox 192"/>
            <p:cNvSpPr txBox="1"/>
            <p:nvPr/>
          </p:nvSpPr>
          <p:spPr>
            <a:xfrm rot="3377619">
              <a:off x="6106261" y="4118768"/>
              <a:ext cx="1215960" cy="276999"/>
            </a:xfrm>
            <a:prstGeom prst="rect">
              <a:avLst/>
            </a:prstGeom>
            <a:noFill/>
          </p:spPr>
          <p:txBody>
            <a:bodyPr wrap="square" rtlCol="0">
              <a:spAutoFit/>
            </a:bodyPr>
            <a:lstStyle/>
            <a:p>
              <a:r>
                <a:rPr lang="en-US" altLang="zh-CN" sz="1200" b="1" dirty="0">
                  <a:solidFill>
                    <a:srgbClr val="7030A0"/>
                  </a:solidFill>
                  <a:latin typeface="+mn-ea"/>
                  <a:ea typeface="+mn-ea"/>
                </a:rPr>
                <a:t>AS=(65003)</a:t>
              </a:r>
            </a:p>
          </p:txBody>
        </p:sp>
        <p:cxnSp>
          <p:nvCxnSpPr>
            <p:cNvPr id="52" name="直接箭头连接符 51"/>
            <p:cNvCxnSpPr/>
            <p:nvPr/>
          </p:nvCxnSpPr>
          <p:spPr bwMode="auto">
            <a:xfrm flipH="1">
              <a:off x="5202422" y="3477260"/>
              <a:ext cx="646861" cy="468052"/>
            </a:xfrm>
            <a:prstGeom prst="straightConnector1">
              <a:avLst/>
            </a:prstGeom>
            <a:ln w="25400">
              <a:solidFill>
                <a:srgbClr val="7030A0"/>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3" name="TextBox 196"/>
            <p:cNvSpPr txBox="1"/>
            <p:nvPr/>
          </p:nvSpPr>
          <p:spPr>
            <a:xfrm rot="19296528">
              <a:off x="4833633" y="3691451"/>
              <a:ext cx="1617751" cy="276999"/>
            </a:xfrm>
            <a:prstGeom prst="rect">
              <a:avLst/>
            </a:prstGeom>
            <a:noFill/>
          </p:spPr>
          <p:txBody>
            <a:bodyPr wrap="none" rtlCol="0">
              <a:spAutoFit/>
            </a:bodyPr>
            <a:lstStyle/>
            <a:p>
              <a:r>
                <a:rPr lang="en-US" altLang="zh-CN" sz="1200" b="1" dirty="0">
                  <a:solidFill>
                    <a:srgbClr val="7030A0"/>
                  </a:solidFill>
                  <a:latin typeface="+mn-ea"/>
                  <a:ea typeface="+mn-ea"/>
                </a:rPr>
                <a:t>AS=(65002,65003)</a:t>
              </a:r>
            </a:p>
          </p:txBody>
        </p:sp>
        <p:grpSp>
          <p:nvGrpSpPr>
            <p:cNvPr id="69" name="组合 68"/>
            <p:cNvGrpSpPr/>
            <p:nvPr/>
          </p:nvGrpSpPr>
          <p:grpSpPr>
            <a:xfrm>
              <a:off x="3178210" y="3542246"/>
              <a:ext cx="925716" cy="847763"/>
              <a:chOff x="3259264" y="3567559"/>
              <a:chExt cx="925716" cy="847763"/>
            </a:xfrm>
          </p:grpSpPr>
          <p:cxnSp>
            <p:nvCxnSpPr>
              <p:cNvPr id="38" name="直接箭头连接符 37"/>
              <p:cNvCxnSpPr/>
              <p:nvPr/>
            </p:nvCxnSpPr>
            <p:spPr bwMode="auto">
              <a:xfrm>
                <a:off x="3270855" y="3863761"/>
                <a:ext cx="864096"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9" name="TextBox 152"/>
              <p:cNvSpPr txBox="1"/>
              <p:nvPr/>
            </p:nvSpPr>
            <p:spPr>
              <a:xfrm>
                <a:off x="3259264" y="3567559"/>
                <a:ext cx="912429" cy="276999"/>
              </a:xfrm>
              <a:prstGeom prst="rect">
                <a:avLst/>
              </a:prstGeom>
              <a:noFill/>
            </p:spPr>
            <p:txBody>
              <a:bodyPr wrap="none" rtlCol="0">
                <a:spAutoFit/>
              </a:bodyPr>
              <a:lstStyle/>
              <a:p>
                <a:r>
                  <a:rPr lang="en-US" altLang="zh-CN" sz="1200" b="1" dirty="0">
                    <a:solidFill>
                      <a:srgbClr val="C00000"/>
                    </a:solidFill>
                    <a:latin typeface="+mn-ea"/>
                    <a:ea typeface="+mn-ea"/>
                  </a:rPr>
                  <a:t>AS=(100)</a:t>
                </a:r>
              </a:p>
            </p:txBody>
          </p:sp>
          <p:cxnSp>
            <p:nvCxnSpPr>
              <p:cNvPr id="54" name="直接箭头连接符 53"/>
              <p:cNvCxnSpPr/>
              <p:nvPr/>
            </p:nvCxnSpPr>
            <p:spPr bwMode="auto">
              <a:xfrm flipH="1">
                <a:off x="3270855" y="4151793"/>
                <a:ext cx="792088" cy="0"/>
              </a:xfrm>
              <a:prstGeom prst="straightConnector1">
                <a:avLst/>
              </a:prstGeom>
              <a:ln w="25400">
                <a:solidFill>
                  <a:srgbClr val="7030A0"/>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5" name="TextBox 199"/>
              <p:cNvSpPr txBox="1"/>
              <p:nvPr/>
            </p:nvSpPr>
            <p:spPr>
              <a:xfrm>
                <a:off x="3272551" y="4138323"/>
                <a:ext cx="912429" cy="276999"/>
              </a:xfrm>
              <a:prstGeom prst="rect">
                <a:avLst/>
              </a:prstGeom>
              <a:noFill/>
            </p:spPr>
            <p:txBody>
              <a:bodyPr wrap="none" rtlCol="0">
                <a:spAutoFit/>
              </a:bodyPr>
              <a:lstStyle/>
              <a:p>
                <a:r>
                  <a:rPr lang="en-US" altLang="zh-CN" sz="1200" b="1" dirty="0">
                    <a:solidFill>
                      <a:srgbClr val="7030A0"/>
                    </a:solidFill>
                    <a:latin typeface="+mn-ea"/>
                    <a:ea typeface="+mn-ea"/>
                  </a:rPr>
                  <a:t>AS=(200)</a:t>
                </a:r>
              </a:p>
            </p:txBody>
          </p:sp>
        </p:grpSp>
        <p:cxnSp>
          <p:nvCxnSpPr>
            <p:cNvPr id="56" name="直接箭头连接符 55"/>
            <p:cNvCxnSpPr/>
            <p:nvPr/>
          </p:nvCxnSpPr>
          <p:spPr bwMode="auto">
            <a:xfrm>
              <a:off x="7031449" y="3251260"/>
              <a:ext cx="901789" cy="8086"/>
            </a:xfrm>
            <a:prstGeom prst="straightConnector1">
              <a:avLst/>
            </a:prstGeom>
            <a:ln w="25400">
              <a:solidFill>
                <a:srgbClr val="7030A0"/>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 name="TextBox 203"/>
            <p:cNvSpPr txBox="1"/>
            <p:nvPr/>
          </p:nvSpPr>
          <p:spPr>
            <a:xfrm>
              <a:off x="6924109" y="3248708"/>
              <a:ext cx="1101584" cy="276999"/>
            </a:xfrm>
            <a:prstGeom prst="rect">
              <a:avLst/>
            </a:prstGeom>
            <a:noFill/>
          </p:spPr>
          <p:txBody>
            <a:bodyPr wrap="none" rtlCol="0">
              <a:spAutoFit/>
            </a:bodyPr>
            <a:lstStyle/>
            <a:p>
              <a:r>
                <a:rPr lang="en-US" altLang="zh-CN" sz="1200" b="1" dirty="0">
                  <a:solidFill>
                    <a:srgbClr val="7030A0"/>
                  </a:solidFill>
                  <a:latin typeface="+mn-ea"/>
                  <a:ea typeface="+mn-ea"/>
                </a:rPr>
                <a:t>AS=(65003)</a:t>
              </a:r>
            </a:p>
          </p:txBody>
        </p:sp>
        <p:grpSp>
          <p:nvGrpSpPr>
            <p:cNvPr id="91" name="组合 90"/>
            <p:cNvGrpSpPr/>
            <p:nvPr/>
          </p:nvGrpSpPr>
          <p:grpSpPr>
            <a:xfrm>
              <a:off x="8079869" y="5499132"/>
              <a:ext cx="1238489" cy="588065"/>
              <a:chOff x="8110143" y="5720126"/>
              <a:chExt cx="1238489" cy="588065"/>
            </a:xfrm>
          </p:grpSpPr>
          <p:pic>
            <p:nvPicPr>
              <p:cNvPr id="23" name="Picture 2"/>
              <p:cNvPicPr>
                <a:picLocks noChangeAspect="1" noChangeArrowheads="1"/>
              </p:cNvPicPr>
              <p:nvPr/>
            </p:nvPicPr>
            <p:blipFill>
              <a:blip r:embed="rId3" cstate="print"/>
              <a:srcRect/>
              <a:stretch>
                <a:fillRect/>
              </a:stretch>
            </p:blipFill>
            <p:spPr bwMode="auto">
              <a:xfrm>
                <a:off x="8110143" y="5720126"/>
                <a:ext cx="1152128" cy="588065"/>
              </a:xfrm>
              <a:prstGeom prst="rect">
                <a:avLst/>
              </a:prstGeom>
              <a:noFill/>
              <a:ln w="9525">
                <a:noFill/>
                <a:miter lim="800000"/>
                <a:headEnd/>
                <a:tailEnd/>
              </a:ln>
            </p:spPr>
          </p:pic>
          <p:sp>
            <p:nvSpPr>
              <p:cNvPr id="74" name="TextBox 140"/>
              <p:cNvSpPr txBox="1"/>
              <p:nvPr/>
            </p:nvSpPr>
            <p:spPr>
              <a:xfrm>
                <a:off x="8196504" y="5768710"/>
                <a:ext cx="1152128" cy="461665"/>
              </a:xfrm>
              <a:prstGeom prst="rect">
                <a:avLst/>
              </a:prstGeom>
              <a:noFill/>
            </p:spPr>
            <p:txBody>
              <a:bodyPr wrap="square" rtlCol="0">
                <a:spAutoFit/>
              </a:bodyPr>
              <a:lstStyle/>
              <a:p>
                <a:r>
                  <a:rPr lang="en-US" altLang="zh-CN" sz="1200" dirty="0">
                    <a:latin typeface="+mn-ea"/>
                    <a:ea typeface="+mn-ea"/>
                    <a:cs typeface="Arial" pitchFamily="34" charset="0"/>
                  </a:rPr>
                  <a:t>IPv4 or IPv6</a:t>
                </a:r>
              </a:p>
              <a:p>
                <a:r>
                  <a:rPr lang="en-US" altLang="zh-CN" sz="1200" dirty="0">
                    <a:latin typeface="+mn-ea"/>
                    <a:ea typeface="+mn-ea"/>
                    <a:cs typeface="Arial" pitchFamily="34" charset="0"/>
                  </a:rPr>
                  <a:t>  network</a:t>
                </a:r>
                <a:endParaRPr lang="zh-CN" altLang="en-US" sz="1200" dirty="0">
                  <a:latin typeface="+mn-ea"/>
                  <a:ea typeface="+mn-ea"/>
                  <a:cs typeface="Arial" pitchFamily="34" charset="0"/>
                </a:endParaRPr>
              </a:p>
            </p:txBody>
          </p:sp>
        </p:grpSp>
        <p:pic>
          <p:nvPicPr>
            <p:cNvPr id="75" name="Picture 12" descr="E:\2016.01\1.12 扁平化图标\蓝色\AR-蓝色最新-40.png"/>
            <p:cNvPicPr>
              <a:picLocks noChangeAspect="1" noChangeArrowheads="1"/>
            </p:cNvPicPr>
            <p:nvPr/>
          </p:nvPicPr>
          <p:blipFill>
            <a:blip r:embed="rId4" cstate="print"/>
            <a:srcRect/>
            <a:stretch>
              <a:fillRect/>
            </a:stretch>
          </p:blipFill>
          <p:spPr bwMode="auto">
            <a:xfrm>
              <a:off x="2386122" y="3822443"/>
              <a:ext cx="427582" cy="349840"/>
            </a:xfrm>
            <a:prstGeom prst="rect">
              <a:avLst/>
            </a:prstGeom>
            <a:noFill/>
          </p:spPr>
        </p:pic>
        <p:pic>
          <p:nvPicPr>
            <p:cNvPr id="76" name="Picture 12" descr="E:\2016.01\1.12 扁平化图标\蓝色\AR-蓝色最新-40.png"/>
            <p:cNvPicPr>
              <a:picLocks noChangeAspect="1" noChangeArrowheads="1"/>
            </p:cNvPicPr>
            <p:nvPr/>
          </p:nvPicPr>
          <p:blipFill>
            <a:blip r:embed="rId4" cstate="print"/>
            <a:srcRect/>
            <a:stretch>
              <a:fillRect/>
            </a:stretch>
          </p:blipFill>
          <p:spPr bwMode="auto">
            <a:xfrm>
              <a:off x="4484747" y="3829990"/>
              <a:ext cx="427582" cy="349840"/>
            </a:xfrm>
            <a:prstGeom prst="rect">
              <a:avLst/>
            </a:prstGeom>
            <a:noFill/>
          </p:spPr>
        </p:pic>
        <p:pic>
          <p:nvPicPr>
            <p:cNvPr id="78" name="Picture 12" descr="E:\2016.01\1.12 扁平化图标\蓝色\AR-蓝色最新-40.png"/>
            <p:cNvPicPr>
              <a:picLocks noChangeAspect="1" noChangeArrowheads="1"/>
            </p:cNvPicPr>
            <p:nvPr/>
          </p:nvPicPr>
          <p:blipFill>
            <a:blip r:embed="rId4" cstate="print"/>
            <a:srcRect/>
            <a:stretch>
              <a:fillRect/>
            </a:stretch>
          </p:blipFill>
          <p:spPr bwMode="auto">
            <a:xfrm>
              <a:off x="6149265" y="2954842"/>
              <a:ext cx="427582" cy="349840"/>
            </a:xfrm>
            <a:prstGeom prst="rect">
              <a:avLst/>
            </a:prstGeom>
            <a:noFill/>
          </p:spPr>
        </p:pic>
        <p:pic>
          <p:nvPicPr>
            <p:cNvPr id="81" name="Picture 12" descr="E:\2016.01\1.12 扁平化图标\蓝色\AR-蓝色最新-40.png"/>
            <p:cNvPicPr>
              <a:picLocks noChangeAspect="1" noChangeArrowheads="1"/>
            </p:cNvPicPr>
            <p:nvPr/>
          </p:nvPicPr>
          <p:blipFill>
            <a:blip r:embed="rId4" cstate="print"/>
            <a:srcRect/>
            <a:stretch>
              <a:fillRect/>
            </a:stretch>
          </p:blipFill>
          <p:spPr bwMode="auto">
            <a:xfrm>
              <a:off x="8321185" y="2954842"/>
              <a:ext cx="427582" cy="349840"/>
            </a:xfrm>
            <a:prstGeom prst="rect">
              <a:avLst/>
            </a:prstGeom>
            <a:noFill/>
          </p:spPr>
        </p:pic>
        <p:pic>
          <p:nvPicPr>
            <p:cNvPr id="83" name="Picture 12" descr="E:\2016.01\1.12 扁平化图标\蓝色\AR-蓝色最新-40.png"/>
            <p:cNvPicPr>
              <a:picLocks noChangeAspect="1" noChangeArrowheads="1"/>
            </p:cNvPicPr>
            <p:nvPr/>
          </p:nvPicPr>
          <p:blipFill>
            <a:blip r:embed="rId4" cstate="print"/>
            <a:srcRect/>
            <a:stretch>
              <a:fillRect/>
            </a:stretch>
          </p:blipFill>
          <p:spPr bwMode="auto">
            <a:xfrm>
              <a:off x="7129027" y="4705872"/>
              <a:ext cx="427582" cy="349840"/>
            </a:xfrm>
            <a:prstGeom prst="rect">
              <a:avLst/>
            </a:prstGeom>
            <a:noFill/>
          </p:spPr>
        </p:pic>
        <p:pic>
          <p:nvPicPr>
            <p:cNvPr id="84" name="Picture 12" descr="E:\2016.01\1.12 扁平化图标\蓝色\AR-蓝色最新-40.png"/>
            <p:cNvPicPr>
              <a:picLocks noChangeAspect="1" noChangeArrowheads="1"/>
            </p:cNvPicPr>
            <p:nvPr/>
          </p:nvPicPr>
          <p:blipFill>
            <a:blip r:embed="rId4" cstate="print"/>
            <a:srcRect/>
            <a:stretch>
              <a:fillRect/>
            </a:stretch>
          </p:blipFill>
          <p:spPr bwMode="auto">
            <a:xfrm>
              <a:off x="9736870" y="4705872"/>
              <a:ext cx="427582" cy="349840"/>
            </a:xfrm>
            <a:prstGeom prst="rect">
              <a:avLst/>
            </a:prstGeom>
            <a:noFill/>
          </p:spPr>
        </p:pic>
      </p:grpSp>
    </p:spTree>
    <p:extLst>
      <p:ext uri="{BB962C8B-B14F-4D97-AF65-F5344CB8AC3E}">
        <p14:creationId xmlns:p14="http://schemas.microsoft.com/office/powerpoint/2010/main" val="3121895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BGP</a:t>
            </a:r>
            <a:r>
              <a:rPr lang="zh-CN" altLang="en-US"/>
              <a:t>路由反射器和联盟的比较</a:t>
            </a:r>
          </a:p>
        </p:txBody>
      </p:sp>
      <p:graphicFrame>
        <p:nvGraphicFramePr>
          <p:cNvPr id="4" name="Group 33"/>
          <p:cNvGraphicFramePr>
            <a:graphicFrameLocks/>
          </p:cNvGraphicFramePr>
          <p:nvPr>
            <p:extLst>
              <p:ext uri="{D42A27DB-BD31-4B8C-83A1-F6EECF244321}">
                <p14:modId xmlns:p14="http://schemas.microsoft.com/office/powerpoint/2010/main" val="2474086485"/>
              </p:ext>
            </p:extLst>
          </p:nvPr>
        </p:nvGraphicFramePr>
        <p:xfrm>
          <a:off x="2297578" y="1916832"/>
          <a:ext cx="7596844" cy="3276364"/>
        </p:xfrm>
        <a:graphic>
          <a:graphicData uri="http://schemas.openxmlformats.org/drawingml/2006/table">
            <a:tbl>
              <a:tblPr>
                <a:tableStyleId>{2D5ABB26-0587-4C30-8999-92F81FD0307C}</a:tableStyleId>
              </a:tblPr>
              <a:tblGrid>
                <a:gridCol w="3798422">
                  <a:extLst>
                    <a:ext uri="{9D8B030D-6E8A-4147-A177-3AD203B41FA5}">
                      <a16:colId xmlns:a16="http://schemas.microsoft.com/office/drawing/2014/main" val="20000"/>
                    </a:ext>
                  </a:extLst>
                </a:gridCol>
                <a:gridCol w="3798422">
                  <a:extLst>
                    <a:ext uri="{9D8B030D-6E8A-4147-A177-3AD203B41FA5}">
                      <a16:colId xmlns:a16="http://schemas.microsoft.com/office/drawing/2014/main" val="20001"/>
                    </a:ext>
                  </a:extLst>
                </a:gridCol>
              </a:tblGrid>
              <a:tr h="620733">
                <a:tc>
                  <a:txBody>
                    <a:bodyPr/>
                    <a:lstStyle/>
                    <a:p>
                      <a:pPr marL="0" marR="0" lvl="0" indent="266700" algn="ctr"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r>
                        <a:rPr kumimoji="0" lang="zh-CN" altLang="en-US" sz="1600" b="1" u="none" strike="noStrike" cap="none" normalizeH="0" baseline="0" dirty="0">
                          <a:ln>
                            <a:noFill/>
                          </a:ln>
                          <a:effectLst/>
                        </a:rPr>
                        <a:t>反射器</a:t>
                      </a:r>
                      <a:endParaRPr kumimoji="0" lang="zh-CN" altLang="en-US" sz="1600" b="1" i="0" u="none" strike="noStrike" cap="none" normalizeH="0" baseline="0" dirty="0">
                        <a:ln>
                          <a:noFill/>
                        </a:ln>
                        <a:solidFill>
                          <a:srgbClr val="990000"/>
                        </a:solidFill>
                        <a:effectLst/>
                        <a:latin typeface="微软雅黑" pitchFamily="34" charset="-122"/>
                        <a:ea typeface="微软雅黑"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266700" algn="ctr"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r>
                        <a:rPr kumimoji="0" lang="zh-CN" altLang="en-US" sz="1600" b="1" u="none" strike="noStrike" cap="none" normalizeH="0" baseline="0" dirty="0">
                          <a:ln>
                            <a:noFill/>
                          </a:ln>
                          <a:effectLst/>
                        </a:rPr>
                        <a:t>联盟</a:t>
                      </a:r>
                      <a:endParaRPr kumimoji="0" lang="zh-CN" altLang="en-US" sz="1600" b="1" i="0" u="none" strike="noStrike" cap="none" normalizeH="0" baseline="0" dirty="0">
                        <a:ln>
                          <a:noFill/>
                        </a:ln>
                        <a:solidFill>
                          <a:srgbClr val="990000"/>
                        </a:solidFill>
                        <a:effectLst/>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672568">
                <a:tc>
                  <a:txBody>
                    <a:bodyPr/>
                    <a:lstStyle/>
                    <a:p>
                      <a:pPr marL="0" marR="0" lvl="0" indent="0" algn="just" defTabSz="784225" rtl="0" eaLnBrk="1" fontAlgn="base" latinLnBrk="0" hangingPunct="1">
                        <a:lnSpc>
                          <a:spcPct val="100000"/>
                        </a:lnSpc>
                        <a:spcBef>
                          <a:spcPct val="30000"/>
                        </a:spcBef>
                        <a:spcAft>
                          <a:spcPct val="0"/>
                        </a:spcAft>
                        <a:buClr>
                          <a:srgbClr val="808080"/>
                        </a:buClr>
                        <a:buSzPct val="60000"/>
                        <a:buFont typeface="Wingdings" pitchFamily="2" charset="2"/>
                        <a:buNone/>
                        <a:tabLst/>
                        <a:defRPr/>
                      </a:pPr>
                      <a:r>
                        <a:rPr kumimoji="0" lang="zh-CN" altLang="en-US" sz="1600" u="none" strike="noStrike" cap="none" normalizeH="0" baseline="0" dirty="0">
                          <a:ln>
                            <a:noFill/>
                          </a:ln>
                          <a:effectLst/>
                        </a:rPr>
                        <a:t>不需要更改现有的网络拓扑，兼容性好</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784225" rtl="0" eaLnBrk="1" fontAlgn="base" latinLnBrk="0" hangingPunct="1">
                        <a:lnSpc>
                          <a:spcPct val="100000"/>
                        </a:lnSpc>
                        <a:spcBef>
                          <a:spcPct val="30000"/>
                        </a:spcBef>
                        <a:spcAft>
                          <a:spcPct val="0"/>
                        </a:spcAft>
                        <a:buClr>
                          <a:srgbClr val="808080"/>
                        </a:buClr>
                        <a:buSzPct val="60000"/>
                        <a:buFont typeface="Wingdings" pitchFamily="2" charset="2"/>
                        <a:buNone/>
                        <a:tabLst/>
                        <a:defRPr/>
                      </a:pPr>
                      <a:r>
                        <a:rPr kumimoji="0" lang="zh-CN" altLang="en-US" sz="1600" u="none" strike="noStrike" kern="1200" cap="none" spc="0" normalizeH="0" baseline="0" noProof="0" dirty="0">
                          <a:ln>
                            <a:noFill/>
                          </a:ln>
                          <a:effectLst/>
                          <a:uLnTx/>
                          <a:uFillTx/>
                        </a:rPr>
                        <a:t>需要修改逻辑拓扑</a:t>
                      </a:r>
                      <a:endParaRPr kumimoji="0" lang="zh-CN" altLang="en-US" sz="1600" b="0" i="0" u="none" strike="noStrike" kern="1200" cap="none" spc="0" normalizeH="0" baseline="0" noProof="0" dirty="0">
                        <a:ln>
                          <a:noFill/>
                        </a:ln>
                        <a:solidFill>
                          <a:srgbClr val="000000"/>
                        </a:solidFill>
                        <a:effectLst/>
                        <a:uLnTx/>
                        <a:uFillTx/>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89761">
                <a:tc>
                  <a:txBody>
                    <a:bodyPr/>
                    <a:lstStyle/>
                    <a:p>
                      <a:pPr marL="0" marR="0" lvl="0" indent="0" algn="just" defTabSz="784225" rtl="0" eaLnBrk="1" fontAlgn="base" latinLnBrk="0" hangingPunct="1">
                        <a:lnSpc>
                          <a:spcPct val="100000"/>
                        </a:lnSpc>
                        <a:spcBef>
                          <a:spcPct val="30000"/>
                        </a:spcBef>
                        <a:spcAft>
                          <a:spcPct val="0"/>
                        </a:spcAft>
                        <a:buClr>
                          <a:srgbClr val="808080"/>
                        </a:buClr>
                        <a:buSzPct val="60000"/>
                        <a:buFont typeface="Wingdings" pitchFamily="2" charset="2"/>
                        <a:buNone/>
                        <a:tabLst/>
                        <a:defRPr/>
                      </a:pPr>
                      <a:r>
                        <a:rPr kumimoji="0" lang="zh-CN" altLang="en-US" sz="1600" u="none" strike="noStrike" cap="none" normalizeH="0" baseline="0" dirty="0">
                          <a:ln>
                            <a:noFill/>
                          </a:ln>
                          <a:effectLst/>
                        </a:rPr>
                        <a:t>配置方便，客户机不知道自己是客户机</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784225" rtl="0" eaLnBrk="1" fontAlgn="base" latinLnBrk="0" hangingPunct="1">
                        <a:lnSpc>
                          <a:spcPct val="100000"/>
                        </a:lnSpc>
                        <a:spcBef>
                          <a:spcPct val="30000"/>
                        </a:spcBef>
                        <a:spcAft>
                          <a:spcPct val="0"/>
                        </a:spcAft>
                        <a:buClr>
                          <a:srgbClr val="808080"/>
                        </a:buClr>
                        <a:buSzPct val="60000"/>
                        <a:buFont typeface="Wingdings" pitchFamily="2" charset="2"/>
                        <a:buNone/>
                        <a:tabLst/>
                        <a:defRPr/>
                      </a:pPr>
                      <a:r>
                        <a:rPr kumimoji="0" lang="zh-CN" altLang="en-US" sz="1600" u="none" strike="noStrike" kern="1200" cap="none" spc="0" normalizeH="0" baseline="0" noProof="0" dirty="0">
                          <a:ln>
                            <a:noFill/>
                          </a:ln>
                          <a:effectLst/>
                          <a:uLnTx/>
                          <a:uFillTx/>
                        </a:rPr>
                        <a:t>所有设备需要重新进行配置，且所有设备必须支持联盟功能</a:t>
                      </a:r>
                      <a:endParaRPr kumimoji="0" lang="zh-CN" altLang="en-US" sz="1600" b="0" i="0" u="none" strike="noStrike" kern="1200" cap="none" spc="0" normalizeH="0" baseline="0" noProof="0" dirty="0">
                        <a:ln>
                          <a:noFill/>
                        </a:ln>
                        <a:solidFill>
                          <a:srgbClr val="000000"/>
                        </a:solidFill>
                        <a:effectLst/>
                        <a:uLnTx/>
                        <a:uFillTx/>
                        <a:latin typeface="微软雅黑" pitchFamily="34" charset="-122"/>
                        <a:ea typeface="微软雅黑"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00707">
                <a:tc>
                  <a:txBody>
                    <a:bodyPr/>
                    <a:lstStyle/>
                    <a:p>
                      <a:pPr marL="0" marR="0" lvl="0" indent="0" algn="just" defTabSz="784225" rtl="0" eaLnBrk="1" fontAlgn="base" latinLnBrk="0" hangingPunct="1">
                        <a:lnSpc>
                          <a:spcPct val="100000"/>
                        </a:lnSpc>
                        <a:spcBef>
                          <a:spcPct val="30000"/>
                        </a:spcBef>
                        <a:spcAft>
                          <a:spcPct val="0"/>
                        </a:spcAft>
                        <a:buClr>
                          <a:srgbClr val="808080"/>
                        </a:buClr>
                        <a:buSzPct val="60000"/>
                        <a:buFont typeface="Wingdings" pitchFamily="2" charset="2"/>
                        <a:buNone/>
                        <a:tabLst/>
                        <a:defRPr/>
                      </a:pPr>
                      <a:r>
                        <a:rPr kumimoji="0" lang="zh-CN" altLang="en-US" sz="1600" u="none" strike="noStrike" cap="none" normalizeH="0" baseline="0" dirty="0">
                          <a:ln>
                            <a:noFill/>
                          </a:ln>
                          <a:effectLst/>
                        </a:rPr>
                        <a:t>集群与集群之间仍然需要全连接</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784225" rtl="0" eaLnBrk="1" fontAlgn="base" latinLnBrk="0" hangingPunct="1">
                        <a:lnSpc>
                          <a:spcPct val="100000"/>
                        </a:lnSpc>
                        <a:spcBef>
                          <a:spcPct val="30000"/>
                        </a:spcBef>
                        <a:spcAft>
                          <a:spcPct val="0"/>
                        </a:spcAft>
                        <a:buClr>
                          <a:srgbClr val="808080"/>
                        </a:buClr>
                        <a:buSzPct val="60000"/>
                        <a:buFont typeface="Wingdings" pitchFamily="2" charset="2"/>
                        <a:buNone/>
                        <a:tabLst/>
                        <a:defRPr/>
                      </a:pPr>
                      <a:r>
                        <a:rPr kumimoji="0" lang="zh-CN" altLang="en-US" sz="1600" u="none" strike="noStrike" kern="1200" cap="none" spc="0" normalizeH="0" baseline="0" noProof="0" dirty="0">
                          <a:ln>
                            <a:noFill/>
                          </a:ln>
                          <a:effectLst/>
                          <a:uLnTx/>
                          <a:uFillTx/>
                        </a:rPr>
                        <a:t>联盟的子</a:t>
                      </a:r>
                      <a:r>
                        <a:rPr kumimoji="0" lang="en-US" altLang="zh-CN" sz="1600" u="none" strike="noStrike" kern="1200" cap="none" spc="0" normalizeH="0" baseline="0" noProof="0" dirty="0">
                          <a:ln>
                            <a:noFill/>
                          </a:ln>
                          <a:effectLst/>
                          <a:uLnTx/>
                          <a:uFillTx/>
                        </a:rPr>
                        <a:t>AS</a:t>
                      </a:r>
                      <a:r>
                        <a:rPr kumimoji="0" lang="zh-CN" altLang="en-US" sz="1600" u="none" strike="noStrike" kern="1200" cap="none" spc="0" normalizeH="0" baseline="0" noProof="0" dirty="0">
                          <a:ln>
                            <a:noFill/>
                          </a:ln>
                          <a:effectLst/>
                          <a:uLnTx/>
                          <a:uFillTx/>
                        </a:rPr>
                        <a:t>之间是特殊的</a:t>
                      </a:r>
                      <a:r>
                        <a:rPr kumimoji="0" lang="en-US" altLang="zh-CN" sz="1600" u="none" strike="noStrike" kern="1200" cap="none" spc="0" normalizeH="0" baseline="0" noProof="0" dirty="0">
                          <a:ln>
                            <a:noFill/>
                          </a:ln>
                          <a:effectLst/>
                          <a:uLnTx/>
                          <a:uFillTx/>
                        </a:rPr>
                        <a:t>EBGP</a:t>
                      </a:r>
                      <a:r>
                        <a:rPr kumimoji="0" lang="zh-CN" altLang="en-US" sz="1600" u="none" strike="noStrike" kern="1200" cap="none" spc="0" normalizeH="0" baseline="0" noProof="0" dirty="0">
                          <a:ln>
                            <a:noFill/>
                          </a:ln>
                          <a:effectLst/>
                          <a:uLnTx/>
                          <a:uFillTx/>
                        </a:rPr>
                        <a:t>连接，不需要全连接</a:t>
                      </a:r>
                      <a:endParaRPr kumimoji="0" lang="zh-CN" altLang="en-US" sz="16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92595">
                <a:tc>
                  <a:txBody>
                    <a:bodyPr/>
                    <a:lstStyle/>
                    <a:p>
                      <a:pPr marL="0" marR="0" lvl="0" indent="0" algn="just" defTabSz="784225" rtl="0" eaLnBrk="1" fontAlgn="base" latinLnBrk="0" hangingPunct="1">
                        <a:lnSpc>
                          <a:spcPct val="100000"/>
                        </a:lnSpc>
                        <a:spcBef>
                          <a:spcPct val="30000"/>
                        </a:spcBef>
                        <a:spcAft>
                          <a:spcPct val="0"/>
                        </a:spcAft>
                        <a:buClr>
                          <a:srgbClr val="808080"/>
                        </a:buClr>
                        <a:buSzPct val="60000"/>
                        <a:buFont typeface="Wingdings" pitchFamily="2" charset="2"/>
                        <a:buNone/>
                        <a:tabLst/>
                        <a:defRPr/>
                      </a:pPr>
                      <a:r>
                        <a:rPr kumimoji="0" lang="zh-CN" altLang="en-US" sz="1600" u="none" strike="noStrike" cap="none" normalizeH="0" baseline="0" dirty="0">
                          <a:ln>
                            <a:noFill/>
                          </a:ln>
                          <a:effectLst/>
                        </a:rPr>
                        <a:t>在大型网络中应用广泛</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just" defTabSz="784225" rtl="0" eaLnBrk="1" fontAlgn="base" latinLnBrk="0" hangingPunct="1">
                        <a:lnSpc>
                          <a:spcPct val="100000"/>
                        </a:lnSpc>
                        <a:spcBef>
                          <a:spcPct val="30000"/>
                        </a:spcBef>
                        <a:spcAft>
                          <a:spcPct val="0"/>
                        </a:spcAft>
                        <a:buClr>
                          <a:srgbClr val="808080"/>
                        </a:buClr>
                        <a:buSzPct val="60000"/>
                        <a:buFont typeface="Wingdings" pitchFamily="2" charset="2"/>
                        <a:buNone/>
                        <a:tabLst/>
                        <a:defRPr/>
                      </a:pPr>
                      <a:r>
                        <a:rPr kumimoji="0" lang="zh-CN" altLang="en-US" sz="1600" u="none" strike="noStrike" kern="1200" cap="none" normalizeH="0" baseline="0" dirty="0">
                          <a:ln>
                            <a:noFill/>
                          </a:ln>
                          <a:effectLst/>
                        </a:rPr>
                        <a:t>应用较少</a:t>
                      </a:r>
                      <a:endParaRPr kumimoji="0" lang="zh-CN" altLang="en-US" sz="1600" b="0" i="0" u="none" strike="noStrike" kern="1200" cap="none" normalizeH="0" baseline="0" dirty="0">
                        <a:ln>
                          <a:noFill/>
                        </a:ln>
                        <a:solidFill>
                          <a:schemeClr val="tx1"/>
                        </a:solidFill>
                        <a:effectLst/>
                        <a:latin typeface="微软雅黑" pitchFamily="34" charset="-122"/>
                        <a:ea typeface="微软雅黑" pitchFamily="34" charset="-122"/>
                        <a:cs typeface="+mn-cs"/>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60399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olidFill>
                  <a:schemeClr val="bg1">
                    <a:lumMod val="50000"/>
                  </a:schemeClr>
                </a:solidFill>
              </a:rPr>
              <a:t>BGP</a:t>
            </a:r>
            <a:r>
              <a:rPr lang="zh-CN" altLang="en-US" dirty="0">
                <a:solidFill>
                  <a:schemeClr val="bg1">
                    <a:lumMod val="50000"/>
                  </a:schemeClr>
                </a:solidFill>
              </a:rPr>
              <a:t>大规模路由应用</a:t>
            </a:r>
            <a:endParaRPr lang="en-US" altLang="zh-CN" dirty="0">
              <a:solidFill>
                <a:schemeClr val="bg1">
                  <a:lumMod val="50000"/>
                </a:schemeClr>
              </a:solidFill>
            </a:endParaRPr>
          </a:p>
          <a:p>
            <a:r>
              <a:rPr lang="en-US" altLang="zh-CN" b="1" dirty="0"/>
              <a:t>BGP</a:t>
            </a:r>
            <a:r>
              <a:rPr lang="zh-CN" altLang="en-US" b="1" dirty="0"/>
              <a:t>扩展特性</a:t>
            </a:r>
          </a:p>
          <a:p>
            <a:r>
              <a:rPr lang="en-US" altLang="zh-CN" dirty="0">
                <a:solidFill>
                  <a:schemeClr val="bg1">
                    <a:lumMod val="50000"/>
                  </a:schemeClr>
                </a:solidFill>
              </a:rPr>
              <a:t>BGP</a:t>
            </a:r>
            <a:r>
              <a:rPr lang="zh-CN" altLang="en-US" dirty="0">
                <a:solidFill>
                  <a:schemeClr val="bg1">
                    <a:lumMod val="50000"/>
                  </a:schemeClr>
                </a:solidFill>
              </a:rPr>
              <a:t>增强特性</a:t>
            </a:r>
            <a:endParaRPr lang="en-US" altLang="zh-CN" dirty="0">
              <a:solidFill>
                <a:schemeClr val="bg1">
                  <a:lumMod val="50000"/>
                </a:schemeClr>
              </a:solidFill>
            </a:endParaRPr>
          </a:p>
          <a:p>
            <a:r>
              <a:rPr lang="en-US" altLang="zh-CN" dirty="0">
                <a:solidFill>
                  <a:schemeClr val="bg1">
                    <a:lumMod val="50000"/>
                  </a:schemeClr>
                </a:solidFill>
              </a:rPr>
              <a:t>Internet</a:t>
            </a:r>
            <a:r>
              <a:rPr lang="zh-CN" altLang="en-US" dirty="0">
                <a:solidFill>
                  <a:schemeClr val="bg1">
                    <a:lumMod val="50000"/>
                  </a:schemeClr>
                </a:solidFill>
              </a:rPr>
              <a:t>设计理念</a:t>
            </a:r>
            <a:endParaRPr lang="en-US" altLang="zh-CN" dirty="0">
              <a:solidFill>
                <a:schemeClr val="bg1">
                  <a:lumMod val="50000"/>
                </a:schemeClr>
              </a:solidFill>
            </a:endParaRPr>
          </a:p>
          <a:p>
            <a:r>
              <a:rPr lang="en-US" altLang="zh-CN" dirty="0">
                <a:solidFill>
                  <a:schemeClr val="bg1">
                    <a:lumMod val="50000"/>
                  </a:schemeClr>
                </a:solidFill>
              </a:rPr>
              <a:t>BGP</a:t>
            </a:r>
            <a:r>
              <a:rPr lang="zh-CN" altLang="en-US" dirty="0">
                <a:solidFill>
                  <a:schemeClr val="bg1">
                    <a:lumMod val="50000"/>
                  </a:schemeClr>
                </a:solidFill>
              </a:rPr>
              <a:t>故障诊断及排除</a:t>
            </a:r>
            <a:endParaRPr lang="en-US" altLang="zh-CN" dirty="0">
              <a:solidFill>
                <a:schemeClr val="bg1">
                  <a:lumMod val="50000"/>
                </a:schemeClr>
              </a:solidFill>
            </a:endParaRPr>
          </a:p>
          <a:p>
            <a:r>
              <a:rPr lang="en-US" altLang="zh-CN" dirty="0">
                <a:solidFill>
                  <a:schemeClr val="bg1">
                    <a:lumMod val="50000"/>
                  </a:schemeClr>
                </a:solidFill>
              </a:rPr>
              <a:t>BGP</a:t>
            </a:r>
            <a:r>
              <a:rPr lang="zh-CN" altLang="en-US" dirty="0">
                <a:solidFill>
                  <a:schemeClr val="bg1">
                    <a:lumMod val="50000"/>
                  </a:schemeClr>
                </a:solidFill>
              </a:rPr>
              <a:t>故障诊断及排除</a:t>
            </a:r>
            <a:endParaRPr lang="en-US" altLang="zh-CN"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017405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BGP</a:t>
            </a:r>
            <a:r>
              <a:rPr lang="zh-CN" altLang="en-US" dirty="0"/>
              <a:t>扩展特性 </a:t>
            </a:r>
            <a:r>
              <a:rPr lang="en-US" altLang="zh-CN" dirty="0"/>
              <a:t>- </a:t>
            </a:r>
            <a:r>
              <a:rPr lang="zh-CN" altLang="en-US" dirty="0"/>
              <a:t>安全特性</a:t>
            </a:r>
          </a:p>
        </p:txBody>
      </p:sp>
      <p:sp>
        <p:nvSpPr>
          <p:cNvPr id="4" name="文本占位符 3"/>
          <p:cNvSpPr>
            <a:spLocks noGrp="1"/>
          </p:cNvSpPr>
          <p:nvPr>
            <p:ph type="body" sz="quarter" idx="10"/>
          </p:nvPr>
        </p:nvSpPr>
        <p:spPr/>
        <p:txBody>
          <a:bodyPr/>
          <a:lstStyle/>
          <a:p>
            <a:r>
              <a:rPr lang="en-US" altLang="zh-CN"/>
              <a:t>BGP</a:t>
            </a:r>
            <a:r>
              <a:rPr lang="zh-CN" altLang="en-US"/>
              <a:t>安全特性</a:t>
            </a:r>
          </a:p>
          <a:p>
            <a:r>
              <a:rPr lang="en-US" altLang="zh-CN"/>
              <a:t>MD5</a:t>
            </a:r>
          </a:p>
          <a:p>
            <a:r>
              <a:rPr lang="en-US" altLang="zh-CN"/>
              <a:t>GTSM</a:t>
            </a:r>
          </a:p>
          <a:p>
            <a:r>
              <a:rPr lang="zh-CN" altLang="en-US"/>
              <a:t>限制从对等体接收的路由数量</a:t>
            </a:r>
          </a:p>
          <a:p>
            <a:r>
              <a:rPr lang="en-US" altLang="zh-CN"/>
              <a:t>AS_Path</a:t>
            </a:r>
            <a:r>
              <a:rPr lang="zh-CN" altLang="en-US"/>
              <a:t>长度保护</a:t>
            </a:r>
          </a:p>
          <a:p>
            <a:endParaRPr lang="en-US" altLang="zh-CN"/>
          </a:p>
        </p:txBody>
      </p:sp>
    </p:spTree>
    <p:extLst>
      <p:ext uri="{BB962C8B-B14F-4D97-AF65-F5344CB8AC3E}">
        <p14:creationId xmlns:p14="http://schemas.microsoft.com/office/powerpoint/2010/main" val="1268412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BGP</a:t>
            </a:r>
            <a:r>
              <a:rPr lang="zh-CN" altLang="en-US" dirty="0"/>
              <a:t>扩展特性 </a:t>
            </a:r>
            <a:r>
              <a:rPr lang="en-US" altLang="zh-CN" dirty="0"/>
              <a:t>- </a:t>
            </a:r>
            <a:r>
              <a:rPr lang="zh-CN" altLang="en-US" dirty="0"/>
              <a:t>路由衰减</a:t>
            </a:r>
          </a:p>
        </p:txBody>
      </p:sp>
      <p:sp>
        <p:nvSpPr>
          <p:cNvPr id="4" name="文本占位符 3"/>
          <p:cNvSpPr>
            <a:spLocks noGrp="1"/>
          </p:cNvSpPr>
          <p:nvPr>
            <p:ph type="body" sz="quarter" idx="10"/>
          </p:nvPr>
        </p:nvSpPr>
        <p:spPr>
          <a:xfrm>
            <a:off x="912285" y="1233488"/>
            <a:ext cx="10560048" cy="791356"/>
          </a:xfrm>
        </p:spPr>
        <p:txBody>
          <a:bodyPr/>
          <a:lstStyle/>
          <a:p>
            <a:r>
              <a:rPr lang="zh-CN" altLang="en-US">
                <a:latin typeface="微软雅黑" pitchFamily="34" charset="-122"/>
                <a:ea typeface="微软雅黑" pitchFamily="34" charset="-122"/>
              </a:rPr>
              <a:t>路由衰减用来解决路由不稳定的问题</a:t>
            </a:r>
            <a:endParaRPr lang="en-US" altLang="zh-CN">
              <a:latin typeface="微软雅黑" pitchFamily="34" charset="-122"/>
              <a:ea typeface="微软雅黑" pitchFamily="34" charset="-122"/>
            </a:endParaRPr>
          </a:p>
          <a:p>
            <a:endParaRPr lang="en-US" altLang="zh-CN"/>
          </a:p>
        </p:txBody>
      </p:sp>
      <p:grpSp>
        <p:nvGrpSpPr>
          <p:cNvPr id="2" name="组合 1"/>
          <p:cNvGrpSpPr/>
          <p:nvPr/>
        </p:nvGrpSpPr>
        <p:grpSpPr>
          <a:xfrm>
            <a:off x="1271916" y="1945294"/>
            <a:ext cx="8895103" cy="4422610"/>
            <a:chOff x="1084584" y="1634682"/>
            <a:chExt cx="8895103" cy="4422610"/>
          </a:xfrm>
        </p:grpSpPr>
        <p:cxnSp>
          <p:nvCxnSpPr>
            <p:cNvPr id="7" name="直接箭头连接符 6"/>
            <p:cNvCxnSpPr/>
            <p:nvPr/>
          </p:nvCxnSpPr>
          <p:spPr bwMode="auto">
            <a:xfrm>
              <a:off x="3342692" y="5596884"/>
              <a:ext cx="649209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直接箭头连接符 8"/>
            <p:cNvCxnSpPr/>
            <p:nvPr/>
          </p:nvCxnSpPr>
          <p:spPr bwMode="auto">
            <a:xfrm flipV="1">
              <a:off x="3342692" y="1780826"/>
              <a:ext cx="0" cy="381605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连接符 10"/>
            <p:cNvCxnSpPr/>
            <p:nvPr/>
          </p:nvCxnSpPr>
          <p:spPr bwMode="auto">
            <a:xfrm>
              <a:off x="3342692" y="5060350"/>
              <a:ext cx="5087937"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14" name="文本框 13"/>
            <p:cNvSpPr txBox="1"/>
            <p:nvPr/>
          </p:nvSpPr>
          <p:spPr bwMode="auto">
            <a:xfrm>
              <a:off x="2172029" y="4920452"/>
              <a:ext cx="1234119"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a:solidFill>
                    <a:srgbClr val="000000"/>
                  </a:solidFill>
                  <a:latin typeface="+mn-ea"/>
                  <a:ea typeface="+mn-ea"/>
                  <a:cs typeface="Arial" pitchFamily="34" charset="0"/>
                </a:rPr>
                <a:t>Reuse</a:t>
              </a:r>
              <a:r>
                <a:rPr lang="zh-CN" altLang="en-US" sz="1400">
                  <a:solidFill>
                    <a:srgbClr val="000000"/>
                  </a:solidFill>
                  <a:latin typeface="+mn-ea"/>
                  <a:ea typeface="+mn-ea"/>
                  <a:cs typeface="Arial" pitchFamily="34" charset="0"/>
                </a:rPr>
                <a:t> </a:t>
              </a:r>
              <a:r>
                <a:rPr lang="en-US" altLang="zh-CN" sz="1400">
                  <a:solidFill>
                    <a:srgbClr val="000000"/>
                  </a:solidFill>
                  <a:latin typeface="+mn-ea"/>
                  <a:ea typeface="+mn-ea"/>
                  <a:cs typeface="Arial" pitchFamily="34" charset="0"/>
                </a:rPr>
                <a:t>Value</a:t>
              </a:r>
              <a:endParaRPr lang="zh-CN" altLang="en-US" sz="1400" dirty="0">
                <a:solidFill>
                  <a:srgbClr val="000000"/>
                </a:solidFill>
                <a:latin typeface="+mn-ea"/>
                <a:ea typeface="+mn-ea"/>
                <a:cs typeface="Arial" pitchFamily="34" charset="0"/>
              </a:endParaRPr>
            </a:p>
          </p:txBody>
        </p:sp>
        <p:cxnSp>
          <p:nvCxnSpPr>
            <p:cNvPr id="16" name="直接连接符 15"/>
            <p:cNvCxnSpPr/>
            <p:nvPr/>
          </p:nvCxnSpPr>
          <p:spPr bwMode="auto">
            <a:xfrm>
              <a:off x="3342692" y="4156724"/>
              <a:ext cx="5087937"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17" name="文本框 16"/>
            <p:cNvSpPr txBox="1"/>
            <p:nvPr/>
          </p:nvSpPr>
          <p:spPr bwMode="auto">
            <a:xfrm>
              <a:off x="1884941" y="4066608"/>
              <a:ext cx="1504705"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a:solidFill>
                    <a:srgbClr val="000000"/>
                  </a:solidFill>
                  <a:latin typeface="+mn-ea"/>
                  <a:ea typeface="+mn-ea"/>
                  <a:cs typeface="Arial" pitchFamily="34" charset="0"/>
                </a:rPr>
                <a:t>Suppress Value</a:t>
              </a:r>
              <a:endParaRPr lang="zh-CN" altLang="en-US" sz="1400" dirty="0">
                <a:solidFill>
                  <a:srgbClr val="000000"/>
                </a:solidFill>
                <a:latin typeface="+mn-ea"/>
                <a:ea typeface="+mn-ea"/>
                <a:cs typeface="Arial" pitchFamily="34" charset="0"/>
              </a:endParaRPr>
            </a:p>
          </p:txBody>
        </p:sp>
        <p:sp>
          <p:nvSpPr>
            <p:cNvPr id="18" name="文本框 17"/>
            <p:cNvSpPr txBox="1"/>
            <p:nvPr/>
          </p:nvSpPr>
          <p:spPr bwMode="auto">
            <a:xfrm>
              <a:off x="1084584" y="2428532"/>
              <a:ext cx="2397578"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a:latin typeface="+mn-ea"/>
                  <a:ea typeface="+mn-ea"/>
                </a:rPr>
                <a:t>Maximum suppress Value</a:t>
              </a:r>
              <a:endParaRPr lang="zh-CN" altLang="en-US" sz="1400" dirty="0">
                <a:solidFill>
                  <a:srgbClr val="000000"/>
                </a:solidFill>
                <a:latin typeface="+mn-ea"/>
                <a:ea typeface="+mn-ea"/>
                <a:cs typeface="Arial" pitchFamily="34" charset="0"/>
              </a:endParaRPr>
            </a:p>
          </p:txBody>
        </p:sp>
        <p:cxnSp>
          <p:nvCxnSpPr>
            <p:cNvPr id="24" name="直接连接符 23"/>
            <p:cNvCxnSpPr/>
            <p:nvPr/>
          </p:nvCxnSpPr>
          <p:spPr bwMode="auto">
            <a:xfrm>
              <a:off x="3342692" y="2561082"/>
              <a:ext cx="5087937" cy="0"/>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26" name="文本框 25"/>
            <p:cNvSpPr txBox="1"/>
            <p:nvPr/>
          </p:nvSpPr>
          <p:spPr bwMode="auto">
            <a:xfrm>
              <a:off x="1854346" y="1815134"/>
              <a:ext cx="134940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latin typeface="+mn-ea"/>
                  <a:ea typeface="+mn-ea"/>
                </a:rPr>
                <a:t>Penalty Value</a:t>
              </a:r>
              <a:endParaRPr lang="zh-CN" altLang="en-US" sz="1400" dirty="0">
                <a:solidFill>
                  <a:srgbClr val="000000"/>
                </a:solidFill>
                <a:latin typeface="+mn-ea"/>
                <a:ea typeface="+mn-ea"/>
                <a:cs typeface="Arial" pitchFamily="34" charset="0"/>
              </a:endParaRPr>
            </a:p>
          </p:txBody>
        </p:sp>
        <p:sp>
          <p:nvSpPr>
            <p:cNvPr id="27" name="文本框 26"/>
            <p:cNvSpPr txBox="1"/>
            <p:nvPr/>
          </p:nvSpPr>
          <p:spPr bwMode="auto">
            <a:xfrm>
              <a:off x="9356184" y="5740900"/>
              <a:ext cx="623503"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a:solidFill>
                    <a:srgbClr val="000000"/>
                  </a:solidFill>
                  <a:latin typeface="+mn-ea"/>
                  <a:ea typeface="+mn-ea"/>
                  <a:cs typeface="Arial" pitchFamily="34" charset="0"/>
                </a:rPr>
                <a:t>Time</a:t>
              </a:r>
              <a:endParaRPr lang="zh-CN" altLang="en-US" sz="1400" dirty="0">
                <a:solidFill>
                  <a:srgbClr val="000000"/>
                </a:solidFill>
                <a:latin typeface="+mn-ea"/>
                <a:ea typeface="+mn-ea"/>
                <a:cs typeface="Arial" pitchFamily="34" charset="0"/>
              </a:endParaRPr>
            </a:p>
          </p:txBody>
        </p:sp>
        <p:cxnSp>
          <p:nvCxnSpPr>
            <p:cNvPr id="29" name="直接连接符 28"/>
            <p:cNvCxnSpPr/>
            <p:nvPr/>
          </p:nvCxnSpPr>
          <p:spPr bwMode="auto">
            <a:xfrm>
              <a:off x="4202866" y="4862426"/>
              <a:ext cx="0" cy="7344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a:off x="4202196" y="4862426"/>
              <a:ext cx="107950" cy="12239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直接连接符 38"/>
            <p:cNvCxnSpPr/>
            <p:nvPr/>
          </p:nvCxnSpPr>
          <p:spPr bwMode="auto">
            <a:xfrm>
              <a:off x="4202196" y="4862426"/>
              <a:ext cx="0" cy="7344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直接连接符 39"/>
            <p:cNvCxnSpPr/>
            <p:nvPr/>
          </p:nvCxnSpPr>
          <p:spPr bwMode="auto">
            <a:xfrm>
              <a:off x="4313321" y="4250358"/>
              <a:ext cx="0" cy="7344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4316497" y="4258435"/>
              <a:ext cx="66389" cy="1332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a:off x="4382886" y="3646367"/>
              <a:ext cx="0" cy="7344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直接连接符 43"/>
            <p:cNvCxnSpPr/>
            <p:nvPr/>
          </p:nvCxnSpPr>
          <p:spPr bwMode="auto">
            <a:xfrm>
              <a:off x="4382886" y="3649755"/>
              <a:ext cx="107950" cy="33393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直接连接符 47"/>
            <p:cNvCxnSpPr/>
            <p:nvPr/>
          </p:nvCxnSpPr>
          <p:spPr bwMode="auto">
            <a:xfrm>
              <a:off x="4490898" y="3242246"/>
              <a:ext cx="0" cy="7344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直接连接符 48"/>
            <p:cNvCxnSpPr/>
            <p:nvPr/>
          </p:nvCxnSpPr>
          <p:spPr bwMode="auto">
            <a:xfrm>
              <a:off x="4490836" y="3235264"/>
              <a:ext cx="72070" cy="3208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直接连接符 50"/>
            <p:cNvCxnSpPr/>
            <p:nvPr/>
          </p:nvCxnSpPr>
          <p:spPr bwMode="auto">
            <a:xfrm>
              <a:off x="4562559" y="2821664"/>
              <a:ext cx="0" cy="7344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直接连接符 51"/>
            <p:cNvCxnSpPr/>
            <p:nvPr/>
          </p:nvCxnSpPr>
          <p:spPr bwMode="auto">
            <a:xfrm>
              <a:off x="4562559" y="2827928"/>
              <a:ext cx="36351" cy="31370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直接连接符 53"/>
            <p:cNvCxnSpPr/>
            <p:nvPr/>
          </p:nvCxnSpPr>
          <p:spPr bwMode="auto">
            <a:xfrm>
              <a:off x="4598910" y="2561082"/>
              <a:ext cx="0" cy="58054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直接连接符 55"/>
            <p:cNvCxnSpPr/>
            <p:nvPr/>
          </p:nvCxnSpPr>
          <p:spPr bwMode="auto">
            <a:xfrm>
              <a:off x="4598909" y="2554600"/>
              <a:ext cx="35311" cy="17969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直接连接符 57"/>
            <p:cNvCxnSpPr/>
            <p:nvPr/>
          </p:nvCxnSpPr>
          <p:spPr bwMode="auto">
            <a:xfrm>
              <a:off x="4635584" y="2561081"/>
              <a:ext cx="0" cy="1732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直接连接符 59"/>
            <p:cNvCxnSpPr/>
            <p:nvPr/>
          </p:nvCxnSpPr>
          <p:spPr bwMode="auto">
            <a:xfrm>
              <a:off x="4633895" y="2569149"/>
              <a:ext cx="35311" cy="17969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直接连接符 60"/>
            <p:cNvCxnSpPr/>
            <p:nvPr/>
          </p:nvCxnSpPr>
          <p:spPr bwMode="auto">
            <a:xfrm>
              <a:off x="4670570" y="2567565"/>
              <a:ext cx="0" cy="18127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直接连接符 63"/>
            <p:cNvCxnSpPr/>
            <p:nvPr/>
          </p:nvCxnSpPr>
          <p:spPr bwMode="auto">
            <a:xfrm>
              <a:off x="4668879" y="2567565"/>
              <a:ext cx="35311" cy="17969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直接连接符 64"/>
            <p:cNvCxnSpPr/>
            <p:nvPr/>
          </p:nvCxnSpPr>
          <p:spPr bwMode="auto">
            <a:xfrm>
              <a:off x="4705554" y="2565981"/>
              <a:ext cx="0" cy="18127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直接连接符 65"/>
            <p:cNvCxnSpPr/>
            <p:nvPr/>
          </p:nvCxnSpPr>
          <p:spPr bwMode="auto">
            <a:xfrm>
              <a:off x="4713534" y="2563952"/>
              <a:ext cx="421975" cy="15927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8" name="直接连接符 67"/>
            <p:cNvCxnSpPr/>
            <p:nvPr/>
          </p:nvCxnSpPr>
          <p:spPr bwMode="auto">
            <a:xfrm>
              <a:off x="4691063" y="2285260"/>
              <a:ext cx="15958" cy="3311624"/>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73" name="直接连接符 72"/>
            <p:cNvCxnSpPr/>
            <p:nvPr/>
          </p:nvCxnSpPr>
          <p:spPr bwMode="auto">
            <a:xfrm>
              <a:off x="5135509" y="2285260"/>
              <a:ext cx="3461" cy="331308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02" name="直接箭头连接符 101"/>
            <p:cNvCxnSpPr/>
            <p:nvPr/>
          </p:nvCxnSpPr>
          <p:spPr bwMode="auto">
            <a:xfrm>
              <a:off x="4715264" y="2427792"/>
              <a:ext cx="421975" cy="0"/>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04" name="直接箭头连接符 103"/>
            <p:cNvCxnSpPr/>
            <p:nvPr/>
          </p:nvCxnSpPr>
          <p:spPr bwMode="auto">
            <a:xfrm flipH="1">
              <a:off x="4900556" y="1995028"/>
              <a:ext cx="526446" cy="281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5" name="文本框 104"/>
            <p:cNvSpPr txBox="1"/>
            <p:nvPr/>
          </p:nvSpPr>
          <p:spPr bwMode="auto">
            <a:xfrm>
              <a:off x="5515110" y="1634682"/>
              <a:ext cx="740523"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zh-CN" altLang="en-US" sz="1400" dirty="0">
                  <a:solidFill>
                    <a:srgbClr val="000000"/>
                  </a:solidFill>
                  <a:latin typeface="+mn-ea"/>
                  <a:ea typeface="+mn-ea"/>
                  <a:cs typeface="Arial" pitchFamily="34" charset="0"/>
                </a:rPr>
                <a:t>半衰期</a:t>
              </a:r>
            </a:p>
          </p:txBody>
        </p:sp>
        <p:cxnSp>
          <p:nvCxnSpPr>
            <p:cNvPr id="107" name="直接连接符 106"/>
            <p:cNvCxnSpPr/>
            <p:nvPr/>
          </p:nvCxnSpPr>
          <p:spPr bwMode="auto">
            <a:xfrm>
              <a:off x="5135509" y="4156724"/>
              <a:ext cx="431016" cy="71933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2" name="直接连接符 111"/>
            <p:cNvCxnSpPr/>
            <p:nvPr/>
          </p:nvCxnSpPr>
          <p:spPr bwMode="auto">
            <a:xfrm>
              <a:off x="5566525" y="4862426"/>
              <a:ext cx="435896" cy="36722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4" name="直接连接符 113"/>
            <p:cNvCxnSpPr/>
            <p:nvPr/>
          </p:nvCxnSpPr>
          <p:spPr bwMode="auto">
            <a:xfrm>
              <a:off x="6002421" y="5236844"/>
              <a:ext cx="433388" cy="1805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8" name="直接连接符 117"/>
            <p:cNvCxnSpPr/>
            <p:nvPr/>
          </p:nvCxnSpPr>
          <p:spPr bwMode="auto">
            <a:xfrm>
              <a:off x="5552479" y="2276872"/>
              <a:ext cx="3461" cy="331308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19" name="直接连接符 118"/>
            <p:cNvCxnSpPr/>
            <p:nvPr/>
          </p:nvCxnSpPr>
          <p:spPr bwMode="auto">
            <a:xfrm>
              <a:off x="6020531" y="2276872"/>
              <a:ext cx="3461" cy="331308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20" name="直接连接符 119"/>
            <p:cNvCxnSpPr/>
            <p:nvPr/>
          </p:nvCxnSpPr>
          <p:spPr bwMode="auto">
            <a:xfrm>
              <a:off x="6438948" y="2276872"/>
              <a:ext cx="3461" cy="331308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21" name="直接箭头连接符 120"/>
            <p:cNvCxnSpPr/>
            <p:nvPr/>
          </p:nvCxnSpPr>
          <p:spPr bwMode="auto">
            <a:xfrm>
              <a:off x="5130504" y="2428532"/>
              <a:ext cx="421975" cy="0"/>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22" name="直接箭头连接符 121"/>
            <p:cNvCxnSpPr/>
            <p:nvPr/>
          </p:nvCxnSpPr>
          <p:spPr bwMode="auto">
            <a:xfrm>
              <a:off x="5569899" y="2427792"/>
              <a:ext cx="450632" cy="0"/>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24" name="直接箭头连接符 123"/>
            <p:cNvCxnSpPr/>
            <p:nvPr/>
          </p:nvCxnSpPr>
          <p:spPr bwMode="auto">
            <a:xfrm>
              <a:off x="6013834" y="2427792"/>
              <a:ext cx="421975" cy="0"/>
            </a:xfrm>
            <a:prstGeom prst="straightConnector1">
              <a:avLst/>
            </a:prstGeom>
            <a:solidFill>
              <a:schemeClr val="accent1"/>
            </a:solidFill>
            <a:ln w="9525" cap="flat" cmpd="sng" algn="ctr">
              <a:solidFill>
                <a:schemeClr val="tx1"/>
              </a:solidFill>
              <a:prstDash val="solid"/>
              <a:round/>
              <a:headEnd type="triangle"/>
              <a:tailEnd type="triangle"/>
            </a:ln>
            <a:effectLst/>
          </p:spPr>
        </p:cxnSp>
        <p:cxnSp>
          <p:nvCxnSpPr>
            <p:cNvPr id="125" name="直接箭头连接符 124"/>
            <p:cNvCxnSpPr/>
            <p:nvPr/>
          </p:nvCxnSpPr>
          <p:spPr bwMode="auto">
            <a:xfrm flipH="1">
              <a:off x="5296600" y="1987839"/>
              <a:ext cx="367353" cy="2974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7" name="直接箭头连接符 126"/>
            <p:cNvCxnSpPr/>
            <p:nvPr/>
          </p:nvCxnSpPr>
          <p:spPr bwMode="auto">
            <a:xfrm flipH="1">
              <a:off x="5787204" y="2018780"/>
              <a:ext cx="68286" cy="3218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0" name="直接箭头连接符 129"/>
            <p:cNvCxnSpPr/>
            <p:nvPr/>
          </p:nvCxnSpPr>
          <p:spPr bwMode="auto">
            <a:xfrm>
              <a:off x="6139664" y="2031957"/>
              <a:ext cx="98218" cy="30856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1517958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olidFill>
                  <a:schemeClr val="bg1">
                    <a:lumMod val="50000"/>
                  </a:schemeClr>
                </a:solidFill>
              </a:rPr>
              <a:t>BGP</a:t>
            </a:r>
            <a:r>
              <a:rPr lang="zh-CN" altLang="en-US" dirty="0">
                <a:solidFill>
                  <a:schemeClr val="bg1">
                    <a:lumMod val="50000"/>
                  </a:schemeClr>
                </a:solidFill>
              </a:rPr>
              <a:t>大规模路由应用</a:t>
            </a:r>
            <a:endParaRPr lang="en-US" altLang="zh-CN" dirty="0">
              <a:solidFill>
                <a:schemeClr val="bg1">
                  <a:lumMod val="50000"/>
                </a:schemeClr>
              </a:solidFill>
            </a:endParaRPr>
          </a:p>
          <a:p>
            <a:r>
              <a:rPr lang="en-US" altLang="zh-CN" dirty="0">
                <a:solidFill>
                  <a:schemeClr val="bg1">
                    <a:lumMod val="50000"/>
                  </a:schemeClr>
                </a:solidFill>
              </a:rPr>
              <a:t>BGP</a:t>
            </a:r>
            <a:r>
              <a:rPr lang="zh-CN" altLang="en-US" dirty="0">
                <a:solidFill>
                  <a:schemeClr val="bg1">
                    <a:lumMod val="50000"/>
                  </a:schemeClr>
                </a:solidFill>
              </a:rPr>
              <a:t>扩展特性</a:t>
            </a:r>
          </a:p>
          <a:p>
            <a:r>
              <a:rPr lang="en-US" altLang="zh-CN" b="1" dirty="0"/>
              <a:t>BGP</a:t>
            </a:r>
            <a:r>
              <a:rPr lang="zh-CN" altLang="en-US" b="1" dirty="0"/>
              <a:t>增强特性</a:t>
            </a:r>
            <a:endParaRPr lang="en-US" altLang="zh-CN" b="1" dirty="0"/>
          </a:p>
          <a:p>
            <a:r>
              <a:rPr lang="en-US" altLang="zh-CN" dirty="0">
                <a:solidFill>
                  <a:schemeClr val="bg1">
                    <a:lumMod val="50000"/>
                  </a:schemeClr>
                </a:solidFill>
              </a:rPr>
              <a:t>Internet</a:t>
            </a:r>
            <a:r>
              <a:rPr lang="zh-CN" altLang="en-US" dirty="0">
                <a:solidFill>
                  <a:schemeClr val="bg1">
                    <a:lumMod val="50000"/>
                  </a:schemeClr>
                </a:solidFill>
              </a:rPr>
              <a:t>设计理念</a:t>
            </a:r>
            <a:endParaRPr lang="en-US" altLang="zh-CN" dirty="0">
              <a:solidFill>
                <a:schemeClr val="bg1">
                  <a:lumMod val="50000"/>
                </a:schemeClr>
              </a:solidFill>
            </a:endParaRPr>
          </a:p>
          <a:p>
            <a:r>
              <a:rPr lang="en-US" altLang="zh-CN" dirty="0">
                <a:solidFill>
                  <a:schemeClr val="bg1">
                    <a:lumMod val="50000"/>
                  </a:schemeClr>
                </a:solidFill>
              </a:rPr>
              <a:t>BGP</a:t>
            </a:r>
            <a:r>
              <a:rPr lang="zh-CN" altLang="en-US" dirty="0">
                <a:solidFill>
                  <a:schemeClr val="bg1">
                    <a:lumMod val="50000"/>
                  </a:schemeClr>
                </a:solidFill>
              </a:rPr>
              <a:t>故障诊断及排除</a:t>
            </a:r>
            <a:endParaRPr lang="en-US" altLang="zh-CN" dirty="0">
              <a:solidFill>
                <a:schemeClr val="bg1">
                  <a:lumMod val="50000"/>
                </a:schemeClr>
              </a:solidFill>
            </a:endParaRPr>
          </a:p>
          <a:p>
            <a:r>
              <a:rPr lang="en-US" altLang="zh-CN" dirty="0">
                <a:solidFill>
                  <a:schemeClr val="bg1">
                    <a:lumMod val="50000"/>
                  </a:schemeClr>
                </a:solidFill>
              </a:rPr>
              <a:t>BGP</a:t>
            </a:r>
            <a:r>
              <a:rPr lang="zh-CN" altLang="en-US" dirty="0">
                <a:solidFill>
                  <a:schemeClr val="bg1">
                    <a:lumMod val="50000"/>
                  </a:schemeClr>
                </a:solidFill>
              </a:rPr>
              <a:t>故障诊断及排除</a:t>
            </a:r>
            <a:endParaRPr lang="en-US" altLang="zh-CN" dirty="0">
              <a:solidFill>
                <a:schemeClr val="bg1">
                  <a:lumMod val="50000"/>
                </a:schemeClr>
              </a:solidFill>
            </a:endParaRPr>
          </a:p>
          <a:p>
            <a:endParaRPr lang="zh-CN" altLang="en-US" dirty="0"/>
          </a:p>
        </p:txBody>
      </p:sp>
    </p:spTree>
    <p:extLst>
      <p:ext uri="{BB962C8B-B14F-4D97-AF65-F5344CB8AC3E}">
        <p14:creationId xmlns:p14="http://schemas.microsoft.com/office/powerpoint/2010/main" val="78269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BGP</a:t>
            </a:r>
            <a:r>
              <a:rPr lang="zh-CN" altLang="en-US"/>
              <a:t>增强特性</a:t>
            </a:r>
            <a:r>
              <a:rPr lang="en-US" altLang="zh-CN"/>
              <a:t> - BGP ORF</a:t>
            </a:r>
            <a:endParaRPr lang="zh-CN" altLang="en-US" dirty="0"/>
          </a:p>
        </p:txBody>
      </p:sp>
      <p:sp>
        <p:nvSpPr>
          <p:cNvPr id="4" name="文本占位符 3"/>
          <p:cNvSpPr>
            <a:spLocks noGrp="1"/>
          </p:cNvSpPr>
          <p:nvPr>
            <p:ph type="body" sz="quarter" idx="10"/>
          </p:nvPr>
        </p:nvSpPr>
        <p:spPr/>
        <p:txBody>
          <a:bodyPr/>
          <a:lstStyle/>
          <a:p>
            <a:r>
              <a:rPr lang="en-US" altLang="zh-CN" dirty="0"/>
              <a:t>BGP</a:t>
            </a:r>
            <a:r>
              <a:rPr lang="zh-CN" altLang="en-US" dirty="0"/>
              <a:t>基于前缀的</a:t>
            </a:r>
            <a:r>
              <a:rPr lang="en-US" altLang="zh-CN" dirty="0"/>
              <a:t>ORF</a:t>
            </a:r>
            <a:r>
              <a:rPr lang="zh-CN" altLang="en-US" dirty="0"/>
              <a:t>（ </a:t>
            </a:r>
            <a:r>
              <a:rPr lang="en-US" altLang="zh-CN" dirty="0"/>
              <a:t>Outbound Route Filtering </a:t>
            </a:r>
            <a:r>
              <a:rPr lang="zh-CN" altLang="en-US" dirty="0"/>
              <a:t>）功能：</a:t>
            </a:r>
          </a:p>
          <a:p>
            <a:pPr lvl="1"/>
            <a:r>
              <a:rPr lang="zh-CN" altLang="en-US" dirty="0"/>
              <a:t>基于本地的入口策略构建对端的出口策略，实现</a:t>
            </a:r>
            <a:r>
              <a:rPr lang="en-US" altLang="zh-CN" dirty="0"/>
              <a:t>BGP</a:t>
            </a:r>
            <a:r>
              <a:rPr lang="zh-CN" altLang="en-US" dirty="0"/>
              <a:t>按需发布路由；</a:t>
            </a:r>
          </a:p>
          <a:p>
            <a:pPr lvl="1"/>
            <a:r>
              <a:rPr lang="zh-CN" altLang="en-US" dirty="0"/>
              <a:t>包括基于前缀的</a:t>
            </a:r>
            <a:r>
              <a:rPr lang="en-US" altLang="zh-CN" dirty="0"/>
              <a:t>ORF</a:t>
            </a:r>
            <a:r>
              <a:rPr lang="zh-CN" altLang="en-US" dirty="0"/>
              <a:t>和</a:t>
            </a:r>
            <a:r>
              <a:rPr lang="en-US" altLang="zh-CN" dirty="0"/>
              <a:t>VPN ORF</a:t>
            </a:r>
            <a:r>
              <a:rPr lang="zh-CN" altLang="en-US" dirty="0"/>
              <a:t>。</a:t>
            </a:r>
            <a:endParaRPr lang="en-US" altLang="zh-CN" dirty="0"/>
          </a:p>
          <a:p>
            <a:endParaRPr lang="en-US" altLang="zh-CN" dirty="0"/>
          </a:p>
        </p:txBody>
      </p:sp>
      <p:sp>
        <p:nvSpPr>
          <p:cNvPr id="23" name="TextBox 48"/>
          <p:cNvSpPr txBox="1"/>
          <p:nvPr/>
        </p:nvSpPr>
        <p:spPr>
          <a:xfrm>
            <a:off x="8835552" y="3763413"/>
            <a:ext cx="1904964" cy="738664"/>
          </a:xfrm>
          <a:prstGeom prst="rect">
            <a:avLst/>
          </a:prstGeom>
          <a:noFill/>
        </p:spPr>
        <p:txBody>
          <a:bodyPr wrap="square" rtlCol="0">
            <a:spAutoFit/>
          </a:bodyPr>
          <a:lstStyle/>
          <a:p>
            <a:r>
              <a:rPr lang="zh-CN" altLang="en-US" sz="1400" dirty="0">
                <a:latin typeface="微软雅黑" pitchFamily="34" charset="-122"/>
                <a:ea typeface="微软雅黑" pitchFamily="34" charset="-122"/>
                <a:cs typeface="Arial" pitchFamily="34" charset="0"/>
              </a:rPr>
              <a:t>将基于前缀的入口策略打包到</a:t>
            </a:r>
            <a:r>
              <a:rPr lang="en-US" altLang="zh-CN" sz="1400" dirty="0">
                <a:latin typeface="微软雅黑" pitchFamily="34" charset="-122"/>
                <a:ea typeface="微软雅黑" pitchFamily="34" charset="-122"/>
                <a:cs typeface="Arial" pitchFamily="34" charset="0"/>
              </a:rPr>
              <a:t>Route-Refresh</a:t>
            </a:r>
            <a:r>
              <a:rPr lang="zh-CN" altLang="en-US" sz="1400" dirty="0">
                <a:latin typeface="微软雅黑" pitchFamily="34" charset="-122"/>
                <a:ea typeface="微软雅黑" pitchFamily="34" charset="-122"/>
                <a:cs typeface="Arial" pitchFamily="34" charset="0"/>
              </a:rPr>
              <a:t>报文</a:t>
            </a:r>
          </a:p>
        </p:txBody>
      </p:sp>
      <p:cxnSp>
        <p:nvCxnSpPr>
          <p:cNvPr id="27" name="直接箭头连接符 26"/>
          <p:cNvCxnSpPr/>
          <p:nvPr/>
        </p:nvCxnSpPr>
        <p:spPr bwMode="auto">
          <a:xfrm flipH="1">
            <a:off x="8907560" y="4483493"/>
            <a:ext cx="1296144" cy="0"/>
          </a:xfrm>
          <a:prstGeom prst="straightConnector1">
            <a:avLst/>
          </a:prstGeom>
          <a:ln w="25400">
            <a:solidFill>
              <a:srgbClr val="C00000"/>
            </a:solidFill>
            <a:headEnd type="arrow"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bwMode="auto">
          <a:xfrm flipH="1">
            <a:off x="8907560" y="5779637"/>
            <a:ext cx="1296144" cy="0"/>
          </a:xfrm>
          <a:prstGeom prst="straightConnector1">
            <a:avLst/>
          </a:prstGeom>
          <a:ln w="25400">
            <a:solidFill>
              <a:srgbClr val="7030A0"/>
            </a:solidFill>
            <a:prstDash val="dash"/>
            <a:headEnd type="arrow"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9" name="TextBox 64"/>
          <p:cNvSpPr txBox="1"/>
          <p:nvPr/>
        </p:nvSpPr>
        <p:spPr>
          <a:xfrm>
            <a:off x="8835552" y="4771525"/>
            <a:ext cx="1904964" cy="954107"/>
          </a:xfrm>
          <a:prstGeom prst="rect">
            <a:avLst/>
          </a:prstGeom>
          <a:noFill/>
        </p:spPr>
        <p:txBody>
          <a:bodyPr wrap="square" rtlCol="0">
            <a:spAutoFit/>
          </a:bodyPr>
          <a:lstStyle/>
          <a:p>
            <a:r>
              <a:rPr lang="zh-CN" altLang="en-US" sz="1400" dirty="0">
                <a:latin typeface="微软雅黑" pitchFamily="34" charset="-122"/>
                <a:ea typeface="微软雅黑" pitchFamily="34" charset="-122"/>
                <a:cs typeface="Arial" pitchFamily="34" charset="0"/>
              </a:rPr>
              <a:t>根据收到的</a:t>
            </a:r>
            <a:r>
              <a:rPr lang="en-US" altLang="zh-CN" sz="1400" dirty="0">
                <a:latin typeface="微软雅黑" pitchFamily="34" charset="-122"/>
                <a:ea typeface="微软雅黑" pitchFamily="34" charset="-122"/>
                <a:cs typeface="Arial" pitchFamily="34" charset="0"/>
              </a:rPr>
              <a:t>Route-Refresh</a:t>
            </a:r>
            <a:r>
              <a:rPr lang="zh-CN" altLang="en-US" sz="1400" dirty="0">
                <a:latin typeface="微软雅黑" pitchFamily="34" charset="-122"/>
                <a:ea typeface="微软雅黑" pitchFamily="34" charset="-122"/>
                <a:cs typeface="Arial" pitchFamily="34" charset="0"/>
              </a:rPr>
              <a:t>构建出口策略，并将通过</a:t>
            </a:r>
            <a:r>
              <a:rPr lang="en-US" altLang="zh-CN" sz="1400" dirty="0">
                <a:latin typeface="微软雅黑" pitchFamily="34" charset="-122"/>
                <a:ea typeface="微软雅黑" pitchFamily="34" charset="-122"/>
                <a:cs typeface="Arial" pitchFamily="34" charset="0"/>
              </a:rPr>
              <a:t>Route-Refresh</a:t>
            </a:r>
            <a:r>
              <a:rPr lang="zh-CN" altLang="en-US" sz="1400" dirty="0">
                <a:latin typeface="微软雅黑" pitchFamily="34" charset="-122"/>
                <a:ea typeface="微软雅黑" pitchFamily="34" charset="-122"/>
                <a:cs typeface="Arial" pitchFamily="34" charset="0"/>
              </a:rPr>
              <a:t>报文发送路由</a:t>
            </a:r>
          </a:p>
        </p:txBody>
      </p:sp>
      <p:grpSp>
        <p:nvGrpSpPr>
          <p:cNvPr id="8" name="组合 7"/>
          <p:cNvGrpSpPr/>
          <p:nvPr/>
        </p:nvGrpSpPr>
        <p:grpSpPr>
          <a:xfrm>
            <a:off x="1775520" y="3176972"/>
            <a:ext cx="6048672" cy="2520280"/>
            <a:chOff x="1775520" y="3176972"/>
            <a:chExt cx="6048672" cy="2520280"/>
          </a:xfrm>
        </p:grpSpPr>
        <p:sp>
          <p:nvSpPr>
            <p:cNvPr id="5" name="矩形 4"/>
            <p:cNvSpPr/>
            <p:nvPr/>
          </p:nvSpPr>
          <p:spPr bwMode="auto">
            <a:xfrm>
              <a:off x="3647728" y="3320988"/>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RR</a:t>
              </a:r>
            </a:p>
          </p:txBody>
        </p:sp>
        <p:sp>
          <p:nvSpPr>
            <p:cNvPr id="7" name="矩形 6"/>
            <p:cNvSpPr/>
            <p:nvPr/>
          </p:nvSpPr>
          <p:spPr bwMode="auto">
            <a:xfrm>
              <a:off x="4439816" y="5308158"/>
              <a:ext cx="936104" cy="327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 1</a:t>
              </a:r>
            </a:p>
          </p:txBody>
        </p:sp>
        <p:cxnSp>
          <p:nvCxnSpPr>
            <p:cNvPr id="9" name="直接箭头连接符 8"/>
            <p:cNvCxnSpPr/>
            <p:nvPr/>
          </p:nvCxnSpPr>
          <p:spPr bwMode="auto">
            <a:xfrm flipV="1">
              <a:off x="2855640" y="3969060"/>
              <a:ext cx="648072" cy="864096"/>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0" name="TextBox 21"/>
            <p:cNvSpPr txBox="1"/>
            <p:nvPr/>
          </p:nvSpPr>
          <p:spPr>
            <a:xfrm>
              <a:off x="2006076" y="3367735"/>
              <a:ext cx="902811" cy="338554"/>
            </a:xfrm>
            <a:prstGeom prst="rect">
              <a:avLst/>
            </a:prstGeom>
            <a:noFill/>
          </p:spPr>
          <p:txBody>
            <a:bodyPr wrap="none" rtlCol="0">
              <a:spAutoFit/>
            </a:bodyPr>
            <a:lstStyle/>
            <a:p>
              <a:r>
                <a:rPr lang="en-US" altLang="zh-CN" sz="1600" b="1" dirty="0">
                  <a:latin typeface="+mn-ea"/>
                  <a:ea typeface="+mn-ea"/>
                </a:rPr>
                <a:t>AS 100</a:t>
              </a:r>
            </a:p>
          </p:txBody>
        </p:sp>
        <p:sp>
          <p:nvSpPr>
            <p:cNvPr id="11" name="圆角矩形 10"/>
            <p:cNvSpPr/>
            <p:nvPr/>
          </p:nvSpPr>
          <p:spPr bwMode="auto">
            <a:xfrm>
              <a:off x="6528048" y="4041068"/>
              <a:ext cx="1296144" cy="1584176"/>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12" name="TextBox 26"/>
            <p:cNvSpPr txBox="1"/>
            <p:nvPr/>
          </p:nvSpPr>
          <p:spPr>
            <a:xfrm>
              <a:off x="6724714" y="4144939"/>
              <a:ext cx="902811" cy="338554"/>
            </a:xfrm>
            <a:prstGeom prst="rect">
              <a:avLst/>
            </a:prstGeom>
            <a:noFill/>
          </p:spPr>
          <p:txBody>
            <a:bodyPr wrap="none" rtlCol="0">
              <a:spAutoFit/>
            </a:bodyPr>
            <a:lstStyle/>
            <a:p>
              <a:r>
                <a:rPr lang="en-US" altLang="zh-CN" sz="1600" b="1" dirty="0">
                  <a:latin typeface="+mn-ea"/>
                  <a:ea typeface="+mn-ea"/>
                </a:rPr>
                <a:t>AS 200</a:t>
              </a:r>
            </a:p>
          </p:txBody>
        </p:sp>
        <p:sp>
          <p:nvSpPr>
            <p:cNvPr id="13" name="圆角矩形 12"/>
            <p:cNvSpPr/>
            <p:nvPr/>
          </p:nvSpPr>
          <p:spPr bwMode="auto">
            <a:xfrm>
              <a:off x="1775520" y="3176972"/>
              <a:ext cx="3744416" cy="2520280"/>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15" name="矩形 14"/>
            <p:cNvSpPr/>
            <p:nvPr/>
          </p:nvSpPr>
          <p:spPr bwMode="auto">
            <a:xfrm>
              <a:off x="6924091" y="4689140"/>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p:txBody>
        </p:sp>
        <p:cxnSp>
          <p:nvCxnSpPr>
            <p:cNvPr id="16" name="直接连接符 15"/>
            <p:cNvCxnSpPr/>
            <p:nvPr/>
          </p:nvCxnSpPr>
          <p:spPr bwMode="auto">
            <a:xfrm flipH="1">
              <a:off x="2999656" y="3897052"/>
              <a:ext cx="792088" cy="108012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bwMode="auto">
            <a:xfrm>
              <a:off x="4079776" y="3897052"/>
              <a:ext cx="792088" cy="108012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连接符 17"/>
            <p:cNvCxnSpPr>
              <a:stCxn id="32" idx="3"/>
              <a:endCxn id="33" idx="1"/>
            </p:cNvCxnSpPr>
            <p:nvPr/>
          </p:nvCxnSpPr>
          <p:spPr bwMode="auto">
            <a:xfrm flipV="1">
              <a:off x="5120744" y="5107847"/>
              <a:ext cx="1878503" cy="1"/>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0" name="矩形 19"/>
            <p:cNvSpPr/>
            <p:nvPr/>
          </p:nvSpPr>
          <p:spPr bwMode="auto">
            <a:xfrm>
              <a:off x="2508610" y="5304071"/>
              <a:ext cx="88709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Client 2</a:t>
              </a:r>
            </a:p>
          </p:txBody>
        </p:sp>
        <p:cxnSp>
          <p:nvCxnSpPr>
            <p:cNvPr id="21" name="直接箭头连接符 20"/>
            <p:cNvCxnSpPr/>
            <p:nvPr/>
          </p:nvCxnSpPr>
          <p:spPr bwMode="auto">
            <a:xfrm flipH="1" flipV="1">
              <a:off x="4295800" y="3897052"/>
              <a:ext cx="648072" cy="864096"/>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bwMode="auto">
            <a:xfrm>
              <a:off x="5375920" y="4977172"/>
              <a:ext cx="1224136"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bwMode="auto">
            <a:xfrm>
              <a:off x="4007768" y="4113076"/>
              <a:ext cx="648072" cy="864096"/>
            </a:xfrm>
            <a:prstGeom prst="straightConnector1">
              <a:avLst/>
            </a:prstGeom>
            <a:ln w="25400">
              <a:solidFill>
                <a:srgbClr val="7030A0"/>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bwMode="auto">
            <a:xfrm flipH="1">
              <a:off x="5447928" y="5265204"/>
              <a:ext cx="1080120" cy="0"/>
            </a:xfrm>
            <a:prstGeom prst="straightConnector1">
              <a:avLst/>
            </a:prstGeom>
            <a:ln w="25400">
              <a:solidFill>
                <a:srgbClr val="7030A0"/>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bwMode="auto">
            <a:xfrm flipH="1">
              <a:off x="3215680" y="4185084"/>
              <a:ext cx="576064" cy="792088"/>
            </a:xfrm>
            <a:prstGeom prst="straightConnector1">
              <a:avLst/>
            </a:prstGeom>
            <a:ln w="25400">
              <a:solidFill>
                <a:srgbClr val="7030A0"/>
              </a:solidFill>
              <a:prstDash val="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30" name="Picture 12" descr="E:\2016.01\1.12 扁平化图标\蓝色\AR-蓝色最新-40.png"/>
            <p:cNvPicPr>
              <a:picLocks noChangeAspect="1" noChangeArrowheads="1"/>
            </p:cNvPicPr>
            <p:nvPr/>
          </p:nvPicPr>
          <p:blipFill>
            <a:blip r:embed="rId3" cstate="print"/>
            <a:srcRect/>
            <a:stretch>
              <a:fillRect/>
            </a:stretch>
          </p:blipFill>
          <p:spPr bwMode="auto">
            <a:xfrm>
              <a:off x="2750776" y="4977172"/>
              <a:ext cx="425753" cy="348343"/>
            </a:xfrm>
            <a:prstGeom prst="rect">
              <a:avLst/>
            </a:prstGeom>
            <a:noFill/>
          </p:spPr>
        </p:pic>
        <p:pic>
          <p:nvPicPr>
            <p:cNvPr id="31" name="Picture 12" descr="E:\2016.01\1.12 扁平化图标\蓝色\AR-蓝色最新-40.png"/>
            <p:cNvPicPr>
              <a:picLocks noChangeAspect="1" noChangeArrowheads="1"/>
            </p:cNvPicPr>
            <p:nvPr/>
          </p:nvPicPr>
          <p:blipFill>
            <a:blip r:embed="rId3" cstate="print"/>
            <a:srcRect/>
            <a:stretch>
              <a:fillRect/>
            </a:stretch>
          </p:blipFill>
          <p:spPr bwMode="auto">
            <a:xfrm>
              <a:off x="3720928" y="3592205"/>
              <a:ext cx="425753" cy="348343"/>
            </a:xfrm>
            <a:prstGeom prst="rect">
              <a:avLst/>
            </a:prstGeom>
            <a:noFill/>
          </p:spPr>
        </p:pic>
        <p:pic>
          <p:nvPicPr>
            <p:cNvPr id="32" name="Picture 12" descr="E:\2016.01\1.12 扁平化图标\蓝色\AR-蓝色最新-40.png"/>
            <p:cNvPicPr>
              <a:picLocks noChangeAspect="1" noChangeArrowheads="1"/>
            </p:cNvPicPr>
            <p:nvPr/>
          </p:nvPicPr>
          <p:blipFill>
            <a:blip r:embed="rId3" cstate="print"/>
            <a:srcRect/>
            <a:stretch>
              <a:fillRect/>
            </a:stretch>
          </p:blipFill>
          <p:spPr bwMode="auto">
            <a:xfrm>
              <a:off x="4694991" y="4933676"/>
              <a:ext cx="425753" cy="348343"/>
            </a:xfrm>
            <a:prstGeom prst="rect">
              <a:avLst/>
            </a:prstGeom>
            <a:noFill/>
          </p:spPr>
        </p:pic>
        <p:pic>
          <p:nvPicPr>
            <p:cNvPr id="33" name="Picture 12" descr="E:\2016.01\1.12 扁平化图标\蓝色\AR-蓝色最新-40.png"/>
            <p:cNvPicPr>
              <a:picLocks noChangeAspect="1" noChangeArrowheads="1"/>
            </p:cNvPicPr>
            <p:nvPr/>
          </p:nvPicPr>
          <p:blipFill>
            <a:blip r:embed="rId3" cstate="print"/>
            <a:srcRect/>
            <a:stretch>
              <a:fillRect/>
            </a:stretch>
          </p:blipFill>
          <p:spPr bwMode="auto">
            <a:xfrm>
              <a:off x="6999247" y="4933675"/>
              <a:ext cx="425753" cy="348343"/>
            </a:xfrm>
            <a:prstGeom prst="rect">
              <a:avLst/>
            </a:prstGeom>
            <a:noFill/>
          </p:spPr>
        </p:pic>
      </p:grpSp>
    </p:spTree>
    <p:extLst>
      <p:ext uri="{BB962C8B-B14F-4D97-AF65-F5344CB8AC3E}">
        <p14:creationId xmlns:p14="http://schemas.microsoft.com/office/powerpoint/2010/main" val="2504996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BGP</a:t>
            </a:r>
            <a:r>
              <a:rPr lang="zh-CN" altLang="en-US" dirty="0"/>
              <a:t>增强特性</a:t>
            </a:r>
            <a:r>
              <a:rPr lang="en-US" altLang="zh-CN" dirty="0"/>
              <a:t> - Active-Route-Advertise</a:t>
            </a:r>
            <a:endParaRPr lang="zh-CN" altLang="en-US" dirty="0"/>
          </a:p>
        </p:txBody>
      </p:sp>
      <p:sp>
        <p:nvSpPr>
          <p:cNvPr id="4" name="文本占位符 3"/>
          <p:cNvSpPr>
            <a:spLocks noGrp="1"/>
          </p:cNvSpPr>
          <p:nvPr>
            <p:ph type="body" sz="quarter" idx="10"/>
          </p:nvPr>
        </p:nvSpPr>
        <p:spPr/>
        <p:txBody>
          <a:bodyPr/>
          <a:lstStyle/>
          <a:p>
            <a:r>
              <a:rPr lang="en-US" altLang="zh-CN" dirty="0"/>
              <a:t>Active-Route-Advertise</a:t>
            </a:r>
          </a:p>
          <a:p>
            <a:pPr lvl="1"/>
            <a:r>
              <a:rPr lang="zh-CN" altLang="en-US" dirty="0"/>
              <a:t>只有当</a:t>
            </a:r>
            <a:r>
              <a:rPr lang="en-US" altLang="zh-CN" dirty="0"/>
              <a:t>BGP</a:t>
            </a:r>
            <a:r>
              <a:rPr lang="zh-CN" altLang="en-US" dirty="0"/>
              <a:t>路由被成功的安装进</a:t>
            </a:r>
            <a:r>
              <a:rPr lang="en-US" altLang="zh-CN" dirty="0"/>
              <a:t>IP</a:t>
            </a:r>
            <a:r>
              <a:rPr lang="zh-CN" altLang="en-US" dirty="0"/>
              <a:t>或</a:t>
            </a:r>
            <a:r>
              <a:rPr lang="en-US" altLang="zh-CN" dirty="0"/>
              <a:t>IPv6</a:t>
            </a:r>
            <a:r>
              <a:rPr lang="zh-CN" altLang="en-US" dirty="0"/>
              <a:t>路由表，该路由才能被发送给邻居。</a:t>
            </a:r>
          </a:p>
          <a:p>
            <a:endParaRPr lang="en-US" altLang="zh-CN" dirty="0"/>
          </a:p>
        </p:txBody>
      </p:sp>
      <p:grpSp>
        <p:nvGrpSpPr>
          <p:cNvPr id="29" name="组合 28"/>
          <p:cNvGrpSpPr/>
          <p:nvPr/>
        </p:nvGrpSpPr>
        <p:grpSpPr>
          <a:xfrm>
            <a:off x="1883532" y="2744924"/>
            <a:ext cx="6444716" cy="2882842"/>
            <a:chOff x="1883532" y="2744924"/>
            <a:chExt cx="6444716" cy="2882842"/>
          </a:xfrm>
        </p:grpSpPr>
        <p:cxnSp>
          <p:nvCxnSpPr>
            <p:cNvPr id="5" name="直接连接符 4"/>
            <p:cNvCxnSpPr>
              <a:stCxn id="10" idx="3"/>
              <a:endCxn id="22" idx="1"/>
            </p:cNvCxnSpPr>
            <p:nvPr/>
          </p:nvCxnSpPr>
          <p:spPr bwMode="auto">
            <a:xfrm>
              <a:off x="3615855" y="3857023"/>
              <a:ext cx="834547" cy="1"/>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 name="矩形 5"/>
            <p:cNvSpPr/>
            <p:nvPr/>
          </p:nvSpPr>
          <p:spPr bwMode="auto">
            <a:xfrm>
              <a:off x="4367808" y="3429000"/>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微软雅黑" pitchFamily="34" charset="-122"/>
                  <a:ea typeface="宋体" charset="-122"/>
                </a:rPr>
                <a:t>R1</a:t>
              </a:r>
            </a:p>
          </p:txBody>
        </p:sp>
        <p:sp>
          <p:nvSpPr>
            <p:cNvPr id="8" name="矩形 7"/>
            <p:cNvSpPr/>
            <p:nvPr/>
          </p:nvSpPr>
          <p:spPr bwMode="auto">
            <a:xfrm>
              <a:off x="6744072" y="3429000"/>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微软雅黑" pitchFamily="34" charset="-122"/>
                  <a:ea typeface="宋体" charset="-122"/>
                </a:rPr>
                <a:t>R2</a:t>
              </a:r>
            </a:p>
          </p:txBody>
        </p:sp>
        <p:pic>
          <p:nvPicPr>
            <p:cNvPr id="10" name="Picture 2"/>
            <p:cNvPicPr>
              <a:picLocks noChangeAspect="1" noChangeArrowheads="1"/>
            </p:cNvPicPr>
            <p:nvPr/>
          </p:nvPicPr>
          <p:blipFill>
            <a:blip r:embed="rId3" cstate="print"/>
            <a:srcRect/>
            <a:stretch>
              <a:fillRect/>
            </a:stretch>
          </p:blipFill>
          <p:spPr bwMode="auto">
            <a:xfrm>
              <a:off x="2139691" y="3286475"/>
              <a:ext cx="1476164" cy="1141095"/>
            </a:xfrm>
            <a:prstGeom prst="rect">
              <a:avLst/>
            </a:prstGeom>
            <a:noFill/>
            <a:ln w="9525">
              <a:noFill/>
              <a:miter lim="800000"/>
              <a:headEnd/>
              <a:tailEnd/>
            </a:ln>
          </p:spPr>
        </p:pic>
        <p:sp>
          <p:nvSpPr>
            <p:cNvPr id="11" name="TextBox 43"/>
            <p:cNvSpPr txBox="1"/>
            <p:nvPr/>
          </p:nvSpPr>
          <p:spPr>
            <a:xfrm>
              <a:off x="2303517" y="3573016"/>
              <a:ext cx="1306442" cy="523220"/>
            </a:xfrm>
            <a:prstGeom prst="rect">
              <a:avLst/>
            </a:prstGeom>
            <a:noFill/>
          </p:spPr>
          <p:txBody>
            <a:bodyPr wrap="square" rtlCol="0">
              <a:spAutoFit/>
            </a:bodyPr>
            <a:lstStyle/>
            <a:p>
              <a:r>
                <a:rPr lang="en-US" altLang="zh-CN" sz="1400" dirty="0">
                  <a:latin typeface="微软雅黑" pitchFamily="34" charset="-122"/>
                  <a:ea typeface="微软雅黑" pitchFamily="34" charset="-122"/>
                  <a:cs typeface="Arial" pitchFamily="34" charset="0"/>
                </a:rPr>
                <a:t>IPv4 or IPv6</a:t>
              </a:r>
            </a:p>
            <a:p>
              <a:r>
                <a:rPr lang="en-US" altLang="zh-CN" sz="1400" dirty="0">
                  <a:latin typeface="微软雅黑" pitchFamily="34" charset="-122"/>
                  <a:ea typeface="微软雅黑" pitchFamily="34" charset="-122"/>
                  <a:cs typeface="Arial" pitchFamily="34" charset="0"/>
                </a:rPr>
                <a:t>  network</a:t>
              </a:r>
            </a:p>
          </p:txBody>
        </p:sp>
        <p:cxnSp>
          <p:nvCxnSpPr>
            <p:cNvPr id="12" name="直接连接符 11"/>
            <p:cNvCxnSpPr>
              <a:stCxn id="22" idx="3"/>
              <a:endCxn id="23" idx="1"/>
            </p:cNvCxnSpPr>
            <p:nvPr/>
          </p:nvCxnSpPr>
          <p:spPr bwMode="auto">
            <a:xfrm>
              <a:off x="4876155" y="3857024"/>
              <a:ext cx="1939925"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bwMode="auto">
            <a:xfrm>
              <a:off x="5433524" y="4064318"/>
              <a:ext cx="612067"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4" name="圆角矩形 13"/>
            <p:cNvSpPr/>
            <p:nvPr/>
          </p:nvSpPr>
          <p:spPr bwMode="auto">
            <a:xfrm>
              <a:off x="1883532" y="2744924"/>
              <a:ext cx="3060340" cy="2340260"/>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sp>
          <p:nvSpPr>
            <p:cNvPr id="15" name="TextBox 48"/>
            <p:cNvSpPr txBox="1"/>
            <p:nvPr/>
          </p:nvSpPr>
          <p:spPr>
            <a:xfrm>
              <a:off x="3791744" y="4165339"/>
              <a:ext cx="811441" cy="307777"/>
            </a:xfrm>
            <a:prstGeom prst="rect">
              <a:avLst/>
            </a:prstGeom>
            <a:noFill/>
          </p:spPr>
          <p:txBody>
            <a:bodyPr wrap="none" rtlCol="0">
              <a:spAutoFit/>
            </a:bodyPr>
            <a:lstStyle/>
            <a:p>
              <a:r>
                <a:rPr lang="en-US" altLang="zh-CN" sz="1400" b="1" dirty="0">
                  <a:latin typeface="微软雅黑" pitchFamily="34" charset="-122"/>
                  <a:ea typeface="微软雅黑" pitchFamily="34" charset="-122"/>
                </a:rPr>
                <a:t>AS 100</a:t>
              </a:r>
            </a:p>
          </p:txBody>
        </p:sp>
        <p:sp>
          <p:nvSpPr>
            <p:cNvPr id="16" name="圆角矩形 15"/>
            <p:cNvSpPr/>
            <p:nvPr/>
          </p:nvSpPr>
          <p:spPr bwMode="auto">
            <a:xfrm>
              <a:off x="6420036" y="2744924"/>
              <a:ext cx="1908212" cy="2340260"/>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sp>
          <p:nvSpPr>
            <p:cNvPr id="17" name="TextBox 50"/>
            <p:cNvSpPr txBox="1"/>
            <p:nvPr/>
          </p:nvSpPr>
          <p:spPr>
            <a:xfrm>
              <a:off x="7104112" y="4257092"/>
              <a:ext cx="811441" cy="307777"/>
            </a:xfrm>
            <a:prstGeom prst="rect">
              <a:avLst/>
            </a:prstGeom>
            <a:noFill/>
          </p:spPr>
          <p:txBody>
            <a:bodyPr wrap="none" rtlCol="0">
              <a:spAutoFit/>
            </a:bodyPr>
            <a:lstStyle/>
            <a:p>
              <a:r>
                <a:rPr lang="en-US" altLang="zh-CN" sz="1400" b="1" dirty="0">
                  <a:latin typeface="微软雅黑" pitchFamily="34" charset="-122"/>
                  <a:ea typeface="微软雅黑" pitchFamily="34" charset="-122"/>
                </a:rPr>
                <a:t>AS 200</a:t>
              </a:r>
            </a:p>
          </p:txBody>
        </p:sp>
        <p:cxnSp>
          <p:nvCxnSpPr>
            <p:cNvPr id="18" name="直接箭头连接符 17"/>
            <p:cNvCxnSpPr/>
            <p:nvPr/>
          </p:nvCxnSpPr>
          <p:spPr bwMode="auto">
            <a:xfrm flipV="1">
              <a:off x="4655840" y="4041068"/>
              <a:ext cx="0" cy="900100"/>
            </a:xfrm>
            <a:prstGeom prst="straightConnector1">
              <a:avLst/>
            </a:prstGeom>
            <a:ln w="1905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9" name="TextBox 54"/>
            <p:cNvSpPr txBox="1"/>
            <p:nvPr/>
          </p:nvSpPr>
          <p:spPr>
            <a:xfrm>
              <a:off x="3673168" y="5104546"/>
              <a:ext cx="1980220" cy="523220"/>
            </a:xfrm>
            <a:prstGeom prst="rect">
              <a:avLst/>
            </a:prstGeom>
            <a:noFill/>
          </p:spPr>
          <p:txBody>
            <a:bodyPr wrap="square" rtlCol="0">
              <a:spAutoFit/>
            </a:bodyPr>
            <a:lstStyle/>
            <a:p>
              <a:r>
                <a:rPr lang="en-US" altLang="zh-CN" sz="1400">
                  <a:latin typeface="微软雅黑" pitchFamily="34" charset="-122"/>
                  <a:ea typeface="微软雅黑" pitchFamily="34" charset="-122"/>
                  <a:cs typeface="Arial" pitchFamily="34" charset="0"/>
                </a:rPr>
                <a:t>BGP</a:t>
              </a:r>
              <a:r>
                <a:rPr lang="zh-CN" altLang="en-US" sz="1400">
                  <a:latin typeface="微软雅黑" pitchFamily="34" charset="-122"/>
                  <a:ea typeface="微软雅黑" pitchFamily="34" charset="-122"/>
                  <a:cs typeface="Arial" pitchFamily="34" charset="0"/>
                </a:rPr>
                <a:t>路由</a:t>
              </a:r>
              <a:r>
                <a:rPr lang="en-US" altLang="zh-CN" sz="1400">
                  <a:latin typeface="微软雅黑" pitchFamily="34" charset="-122"/>
                  <a:ea typeface="微软雅黑" pitchFamily="34" charset="-122"/>
                  <a:cs typeface="Arial" pitchFamily="34" charset="0"/>
                </a:rPr>
                <a:t>Route1</a:t>
              </a:r>
              <a:r>
                <a:rPr lang="zh-CN" altLang="en-US" sz="1400">
                  <a:latin typeface="微软雅黑" pitchFamily="34" charset="-122"/>
                  <a:ea typeface="微软雅黑" pitchFamily="34" charset="-122"/>
                  <a:cs typeface="Arial" pitchFamily="34" charset="0"/>
                </a:rPr>
                <a:t>被加载到</a:t>
              </a:r>
              <a:r>
                <a:rPr lang="en-US" altLang="zh-CN" sz="1400">
                  <a:latin typeface="微软雅黑" pitchFamily="34" charset="-122"/>
                  <a:ea typeface="微软雅黑" pitchFamily="34" charset="-122"/>
                  <a:cs typeface="Arial" pitchFamily="34" charset="0"/>
                </a:rPr>
                <a:t>IP</a:t>
              </a:r>
              <a:r>
                <a:rPr lang="zh-CN" altLang="en-US" sz="1400">
                  <a:latin typeface="微软雅黑" pitchFamily="34" charset="-122"/>
                  <a:ea typeface="微软雅黑" pitchFamily="34" charset="-122"/>
                  <a:cs typeface="Arial" pitchFamily="34" charset="0"/>
                </a:rPr>
                <a:t>或</a:t>
              </a:r>
              <a:r>
                <a:rPr lang="en-US" altLang="zh-CN" sz="1400">
                  <a:latin typeface="微软雅黑" pitchFamily="34" charset="-122"/>
                  <a:ea typeface="微软雅黑" pitchFamily="34" charset="-122"/>
                  <a:cs typeface="Arial" pitchFamily="34" charset="0"/>
                </a:rPr>
                <a:t>IPv6</a:t>
              </a:r>
              <a:r>
                <a:rPr lang="zh-CN" altLang="en-US" sz="1400">
                  <a:latin typeface="微软雅黑" pitchFamily="34" charset="-122"/>
                  <a:ea typeface="微软雅黑" pitchFamily="34" charset="-122"/>
                  <a:cs typeface="Arial" pitchFamily="34" charset="0"/>
                </a:rPr>
                <a:t>路由表中</a:t>
              </a:r>
            </a:p>
          </p:txBody>
        </p:sp>
        <p:sp>
          <p:nvSpPr>
            <p:cNvPr id="20" name="TextBox 55"/>
            <p:cNvSpPr txBox="1"/>
            <p:nvPr/>
          </p:nvSpPr>
          <p:spPr>
            <a:xfrm>
              <a:off x="5119761" y="4123281"/>
              <a:ext cx="1497764"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cs typeface="Arial" pitchFamily="34" charset="0"/>
                </a:rPr>
                <a:t>通告</a:t>
              </a:r>
              <a:r>
                <a:rPr lang="en-US" altLang="zh-CN" sz="1400" dirty="0">
                  <a:latin typeface="微软雅黑" pitchFamily="34" charset="-122"/>
                  <a:ea typeface="微软雅黑" pitchFamily="34" charset="-122"/>
                  <a:cs typeface="Arial" pitchFamily="34" charset="0"/>
                </a:rPr>
                <a:t>Route1</a:t>
              </a:r>
              <a:endParaRPr lang="zh-CN" altLang="en-US" sz="1400" dirty="0">
                <a:latin typeface="微软雅黑" pitchFamily="34" charset="-122"/>
                <a:ea typeface="微软雅黑" pitchFamily="34" charset="-122"/>
                <a:cs typeface="Arial" pitchFamily="34" charset="0"/>
              </a:endParaRPr>
            </a:p>
          </p:txBody>
        </p:sp>
        <p:pic>
          <p:nvPicPr>
            <p:cNvPr id="22" name="Picture 12" descr="E:\2016.01\1.12 扁平化图标\蓝色\AR-蓝色最新-40.png"/>
            <p:cNvPicPr>
              <a:picLocks noChangeAspect="1" noChangeArrowheads="1"/>
            </p:cNvPicPr>
            <p:nvPr/>
          </p:nvPicPr>
          <p:blipFill>
            <a:blip r:embed="rId4" cstate="print"/>
            <a:srcRect/>
            <a:stretch>
              <a:fillRect/>
            </a:stretch>
          </p:blipFill>
          <p:spPr bwMode="auto">
            <a:xfrm>
              <a:off x="4450402" y="3682852"/>
              <a:ext cx="425753" cy="348343"/>
            </a:xfrm>
            <a:prstGeom prst="rect">
              <a:avLst/>
            </a:prstGeom>
            <a:noFill/>
          </p:spPr>
        </p:pic>
        <p:pic>
          <p:nvPicPr>
            <p:cNvPr id="23" name="Picture 12" descr="E:\2016.01\1.12 扁平化图标\蓝色\AR-蓝色最新-40.png"/>
            <p:cNvPicPr>
              <a:picLocks noChangeAspect="1" noChangeArrowheads="1"/>
            </p:cNvPicPr>
            <p:nvPr/>
          </p:nvPicPr>
          <p:blipFill>
            <a:blip r:embed="rId4" cstate="print"/>
            <a:srcRect/>
            <a:stretch>
              <a:fillRect/>
            </a:stretch>
          </p:blipFill>
          <p:spPr bwMode="auto">
            <a:xfrm>
              <a:off x="6816080" y="3682852"/>
              <a:ext cx="425753" cy="348343"/>
            </a:xfrm>
            <a:prstGeom prst="rect">
              <a:avLst/>
            </a:prstGeom>
            <a:noFill/>
          </p:spPr>
        </p:pic>
      </p:grpSp>
    </p:spTree>
    <p:extLst>
      <p:ext uri="{BB962C8B-B14F-4D97-AF65-F5344CB8AC3E}">
        <p14:creationId xmlns:p14="http://schemas.microsoft.com/office/powerpoint/2010/main" val="166268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D9DA24-5B66-4453-B135-6056797D82C4}"/>
              </a:ext>
            </a:extLst>
          </p:cNvPr>
          <p:cNvSpPr>
            <a:spLocks noGrp="1"/>
          </p:cNvSpPr>
          <p:nvPr>
            <p:ph type="body" sz="quarter" idx="10"/>
          </p:nvPr>
        </p:nvSpPr>
        <p:spPr/>
        <p:txBody>
          <a:bodyPr/>
          <a:lstStyle/>
          <a:p>
            <a:r>
              <a:rPr lang="en-US" altLang="zh-CN"/>
              <a:t>BGP</a:t>
            </a:r>
            <a:r>
              <a:rPr lang="zh-CN" altLang="en-US"/>
              <a:t>提供各种高级特性与技术供使用</a:t>
            </a:r>
            <a:endParaRPr lang="en-US" altLang="zh-CN"/>
          </a:p>
          <a:p>
            <a:r>
              <a:rPr lang="zh-CN" altLang="en-US"/>
              <a:t>合理运用各种特性与技术可提升网络性能</a:t>
            </a:r>
            <a:endParaRPr lang="en-US" altLang="zh-CN"/>
          </a:p>
          <a:p>
            <a:r>
              <a:rPr lang="en-US" altLang="zh-CN"/>
              <a:t>BGP</a:t>
            </a:r>
            <a:r>
              <a:rPr lang="zh-CN" altLang="en-US"/>
              <a:t>网络可能存在的问题</a:t>
            </a:r>
            <a:endParaRPr lang="en-US" altLang="zh-CN"/>
          </a:p>
          <a:p>
            <a:endParaRPr lang="en-US" altLang="zh-CN"/>
          </a:p>
          <a:p>
            <a:endParaRPr lang="zh-CN" altLang="en-US"/>
          </a:p>
        </p:txBody>
      </p:sp>
    </p:spTree>
    <p:extLst>
      <p:ext uri="{BB962C8B-B14F-4D97-AF65-F5344CB8AC3E}">
        <p14:creationId xmlns:p14="http://schemas.microsoft.com/office/powerpoint/2010/main" val="266103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BGP</a:t>
            </a:r>
            <a:r>
              <a:rPr lang="zh-CN" altLang="en-US"/>
              <a:t>增强特性</a:t>
            </a:r>
            <a:r>
              <a:rPr lang="en-US" altLang="zh-CN"/>
              <a:t> - 4</a:t>
            </a:r>
            <a:r>
              <a:rPr lang="zh-CN" altLang="en-US"/>
              <a:t>字节</a:t>
            </a:r>
            <a:r>
              <a:rPr lang="en-US" altLang="zh-CN"/>
              <a:t>AS</a:t>
            </a:r>
            <a:r>
              <a:rPr lang="zh-CN" altLang="en-US"/>
              <a:t>号概念</a:t>
            </a:r>
            <a:endParaRPr lang="zh-CN" altLang="en-US" dirty="0"/>
          </a:p>
        </p:txBody>
      </p:sp>
      <p:sp>
        <p:nvSpPr>
          <p:cNvPr id="4" name="文本占位符 3"/>
          <p:cNvSpPr>
            <a:spLocks noGrp="1"/>
          </p:cNvSpPr>
          <p:nvPr>
            <p:ph type="body" sz="quarter" idx="10"/>
          </p:nvPr>
        </p:nvSpPr>
        <p:spPr/>
        <p:txBody>
          <a:bodyPr/>
          <a:lstStyle/>
          <a:p>
            <a:r>
              <a:rPr lang="en-US" altLang="zh-CN" sz="2000" dirty="0"/>
              <a:t>4</a:t>
            </a:r>
            <a:r>
              <a:rPr lang="zh-CN" altLang="en-US" sz="2000" dirty="0"/>
              <a:t>字节</a:t>
            </a:r>
            <a:r>
              <a:rPr lang="en-US" altLang="zh-CN" sz="2000" dirty="0"/>
              <a:t>AS</a:t>
            </a:r>
            <a:r>
              <a:rPr lang="zh-CN" altLang="en-US" sz="2000" dirty="0"/>
              <a:t>号</a:t>
            </a:r>
          </a:p>
          <a:p>
            <a:pPr lvl="1"/>
            <a:r>
              <a:rPr lang="en-US" altLang="zh-CN" sz="1800" dirty="0"/>
              <a:t>4</a:t>
            </a:r>
            <a:r>
              <a:rPr lang="zh-CN" altLang="en-US" sz="1800" dirty="0"/>
              <a:t>字节</a:t>
            </a:r>
            <a:r>
              <a:rPr lang="en-US" altLang="zh-CN" sz="1800" dirty="0"/>
              <a:t>AS</a:t>
            </a:r>
            <a:r>
              <a:rPr lang="zh-CN" altLang="en-US" sz="1800" dirty="0"/>
              <a:t>号特性是将</a:t>
            </a:r>
            <a:r>
              <a:rPr lang="en-US" altLang="zh-CN" sz="1800" dirty="0"/>
              <a:t>AS</a:t>
            </a:r>
            <a:r>
              <a:rPr lang="zh-CN" altLang="en-US" sz="1800" dirty="0"/>
              <a:t>号的编码范围由</a:t>
            </a:r>
            <a:r>
              <a:rPr lang="en-US" altLang="zh-CN" sz="1800" dirty="0"/>
              <a:t>2</a:t>
            </a:r>
            <a:r>
              <a:rPr lang="zh-CN" altLang="en-US" sz="1800" dirty="0"/>
              <a:t>字节扩大为</a:t>
            </a:r>
            <a:r>
              <a:rPr lang="en-US" altLang="zh-CN" sz="1800" dirty="0"/>
              <a:t>4</a:t>
            </a:r>
            <a:r>
              <a:rPr lang="zh-CN" altLang="en-US" sz="1800" dirty="0"/>
              <a:t>字节。</a:t>
            </a:r>
          </a:p>
          <a:p>
            <a:r>
              <a:rPr lang="zh-CN" altLang="en-US" sz="2000" dirty="0"/>
              <a:t>协议扩展</a:t>
            </a:r>
          </a:p>
          <a:p>
            <a:pPr lvl="1"/>
            <a:r>
              <a:rPr lang="zh-CN" altLang="en-US" sz="1800" dirty="0"/>
              <a:t>定义了一种新的</a:t>
            </a:r>
            <a:r>
              <a:rPr lang="en-US" altLang="zh-CN" sz="1800" dirty="0"/>
              <a:t>Open</a:t>
            </a:r>
            <a:r>
              <a:rPr lang="zh-CN" altLang="en-US" sz="1800" dirty="0"/>
              <a:t>能力码用于进行</a:t>
            </a:r>
            <a:r>
              <a:rPr lang="en-US" altLang="zh-CN" sz="1800" dirty="0"/>
              <a:t>BGP</a:t>
            </a:r>
            <a:r>
              <a:rPr lang="zh-CN" altLang="en-US" sz="1800" dirty="0"/>
              <a:t>连接的能力协商；</a:t>
            </a:r>
          </a:p>
          <a:p>
            <a:pPr lvl="1"/>
            <a:r>
              <a:rPr lang="en-US" altLang="zh-CN" sz="1800" dirty="0"/>
              <a:t>2</a:t>
            </a:r>
            <a:r>
              <a:rPr lang="zh-CN" altLang="en-US" sz="1800" dirty="0"/>
              <a:t>种新的可选过渡属性，</a:t>
            </a:r>
            <a:r>
              <a:rPr lang="en-US" altLang="zh-CN" sz="1800" dirty="0"/>
              <a:t>AS4_Path</a:t>
            </a:r>
            <a:r>
              <a:rPr lang="zh-CN" altLang="en-US" sz="1800" dirty="0"/>
              <a:t>和</a:t>
            </a:r>
            <a:r>
              <a:rPr lang="en-US" altLang="zh-CN" sz="1800" dirty="0"/>
              <a:t>AS4_Aggregator</a:t>
            </a:r>
            <a:r>
              <a:rPr lang="zh-CN" altLang="en-US" sz="1800" dirty="0"/>
              <a:t>属性；</a:t>
            </a:r>
          </a:p>
          <a:p>
            <a:pPr lvl="1"/>
            <a:r>
              <a:rPr lang="zh-CN" altLang="en-US" sz="1800" dirty="0"/>
              <a:t>定义</a:t>
            </a:r>
            <a:r>
              <a:rPr lang="en-US" altLang="zh-CN" sz="1800" dirty="0"/>
              <a:t>AS_TRANS</a:t>
            </a:r>
            <a:r>
              <a:rPr lang="zh-CN" altLang="en-US" sz="1800" dirty="0"/>
              <a:t>（保留值为</a:t>
            </a:r>
            <a:r>
              <a:rPr lang="en-US" altLang="zh-CN" sz="1800" dirty="0"/>
              <a:t>23456</a:t>
            </a:r>
            <a:r>
              <a:rPr lang="zh-CN" altLang="en-US" sz="1800" dirty="0"/>
              <a:t>）用于衔接</a:t>
            </a:r>
            <a:r>
              <a:rPr lang="en-US" altLang="zh-CN" sz="1800" dirty="0"/>
              <a:t>2</a:t>
            </a:r>
            <a:r>
              <a:rPr lang="zh-CN" altLang="en-US" sz="1800" dirty="0"/>
              <a:t>字节</a:t>
            </a:r>
            <a:r>
              <a:rPr lang="en-US" altLang="zh-CN" sz="1800" dirty="0"/>
              <a:t>AS</a:t>
            </a:r>
            <a:r>
              <a:rPr lang="zh-CN" altLang="en-US" sz="1800" dirty="0"/>
              <a:t>和</a:t>
            </a:r>
            <a:r>
              <a:rPr lang="en-US" altLang="zh-CN" sz="1800" dirty="0"/>
              <a:t>4</a:t>
            </a:r>
            <a:r>
              <a:rPr lang="zh-CN" altLang="en-US" sz="1800" dirty="0"/>
              <a:t>字节</a:t>
            </a:r>
            <a:r>
              <a:rPr lang="en-US" altLang="zh-CN" sz="1800" dirty="0"/>
              <a:t>AS</a:t>
            </a:r>
            <a:r>
              <a:rPr lang="zh-CN" altLang="en-US" sz="1800" dirty="0"/>
              <a:t>。</a:t>
            </a:r>
            <a:endParaRPr lang="en-US" altLang="zh-CN" sz="1800" dirty="0"/>
          </a:p>
          <a:p>
            <a:endParaRPr lang="en-US" altLang="zh-CN" sz="2000" dirty="0"/>
          </a:p>
        </p:txBody>
      </p:sp>
      <p:grpSp>
        <p:nvGrpSpPr>
          <p:cNvPr id="58" name="组合 57"/>
          <p:cNvGrpSpPr/>
          <p:nvPr/>
        </p:nvGrpSpPr>
        <p:grpSpPr>
          <a:xfrm>
            <a:off x="1487488" y="4221088"/>
            <a:ext cx="9596003" cy="2102256"/>
            <a:chOff x="1487488" y="4221088"/>
            <a:chExt cx="9596003" cy="2102256"/>
          </a:xfrm>
        </p:grpSpPr>
        <p:pic>
          <p:nvPicPr>
            <p:cNvPr id="5" name="Picture 2"/>
            <p:cNvPicPr>
              <a:picLocks noChangeAspect="1" noChangeArrowheads="1"/>
            </p:cNvPicPr>
            <p:nvPr/>
          </p:nvPicPr>
          <p:blipFill>
            <a:blip r:embed="rId3" cstate="print"/>
            <a:srcRect/>
            <a:stretch>
              <a:fillRect/>
            </a:stretch>
          </p:blipFill>
          <p:spPr bwMode="auto">
            <a:xfrm>
              <a:off x="1631504" y="5013176"/>
              <a:ext cx="1152128" cy="576064"/>
            </a:xfrm>
            <a:prstGeom prst="rect">
              <a:avLst/>
            </a:prstGeom>
            <a:noFill/>
            <a:ln w="9525">
              <a:noFill/>
              <a:miter lim="800000"/>
              <a:headEnd/>
              <a:tailEnd/>
            </a:ln>
          </p:spPr>
        </p:pic>
        <p:sp>
          <p:nvSpPr>
            <p:cNvPr id="7" name="矩形 6"/>
            <p:cNvSpPr/>
            <p:nvPr/>
          </p:nvSpPr>
          <p:spPr bwMode="auto">
            <a:xfrm>
              <a:off x="4619836" y="4653136"/>
              <a:ext cx="1152128"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p>
            <a:p>
              <a:pPr marL="0" marR="0" indent="0" algn="ctr" defTabSz="914400" rtl="0" eaLnBrk="1" fontAlgn="base" latinLnBrk="0" hangingPunct="1">
                <a:lnSpc>
                  <a:spcPct val="100000"/>
                </a:lnSpc>
                <a:spcBef>
                  <a:spcPct val="0"/>
                </a:spcBef>
                <a:spcAft>
                  <a:spcPct val="0"/>
                </a:spcAft>
                <a:buClr>
                  <a:srgbClr val="CC9900"/>
                </a:buClr>
                <a:buSzTx/>
                <a:tabLst/>
              </a:pPr>
              <a:r>
                <a:rPr lang="zh-CN" altLang="en-US" sz="1400" dirty="0">
                  <a:latin typeface="+mn-ea"/>
                  <a:ea typeface="+mn-ea"/>
                </a:rPr>
                <a:t>支持</a:t>
              </a:r>
              <a:r>
                <a:rPr lang="en-US" altLang="zh-CN" sz="1400" dirty="0">
                  <a:latin typeface="+mn-ea"/>
                  <a:ea typeface="+mn-ea"/>
                </a:rPr>
                <a:t>4</a:t>
              </a:r>
              <a:r>
                <a:rPr lang="zh-CN" altLang="en-US" sz="1400" dirty="0">
                  <a:latin typeface="+mn-ea"/>
                  <a:ea typeface="+mn-ea"/>
                </a:rPr>
                <a:t>字节</a:t>
              </a:r>
              <a:r>
                <a:rPr lang="en-US" altLang="zh-CN" sz="1400" dirty="0">
                  <a:latin typeface="+mn-ea"/>
                  <a:ea typeface="+mn-ea"/>
                </a:rPr>
                <a:t>AS</a:t>
              </a:r>
            </a:p>
          </p:txBody>
        </p:sp>
        <p:sp>
          <p:nvSpPr>
            <p:cNvPr id="9" name="矩形 8"/>
            <p:cNvSpPr/>
            <p:nvPr/>
          </p:nvSpPr>
          <p:spPr bwMode="auto">
            <a:xfrm>
              <a:off x="6492044" y="4653136"/>
              <a:ext cx="1152128"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R3</a:t>
              </a:r>
            </a:p>
            <a:p>
              <a:pPr marL="0" marR="0" indent="0" algn="ctr" defTabSz="914400" rtl="0" eaLnBrk="1" fontAlgn="base" latinLnBrk="0" hangingPunct="1">
                <a:lnSpc>
                  <a:spcPct val="100000"/>
                </a:lnSpc>
                <a:spcBef>
                  <a:spcPct val="0"/>
                </a:spcBef>
                <a:spcAft>
                  <a:spcPct val="0"/>
                </a:spcAft>
                <a:buClr>
                  <a:srgbClr val="CC9900"/>
                </a:buClr>
                <a:buSzTx/>
                <a:tabLst/>
              </a:pPr>
              <a:r>
                <a:rPr lang="zh-CN" altLang="en-US" sz="1400" dirty="0">
                  <a:latin typeface="+mn-ea"/>
                  <a:ea typeface="+mn-ea"/>
                </a:rPr>
                <a:t>支持</a:t>
              </a:r>
              <a:r>
                <a:rPr lang="en-US" altLang="zh-CN" sz="1400" dirty="0">
                  <a:latin typeface="+mn-ea"/>
                  <a:ea typeface="+mn-ea"/>
                </a:rPr>
                <a:t>2</a:t>
              </a:r>
              <a:r>
                <a:rPr lang="zh-CN" altLang="en-US" sz="1400" dirty="0">
                  <a:latin typeface="+mn-ea"/>
                  <a:ea typeface="+mn-ea"/>
                </a:rPr>
                <a:t>字节</a:t>
              </a:r>
              <a:r>
                <a:rPr lang="en-US" altLang="zh-CN" sz="1400" dirty="0">
                  <a:latin typeface="+mn-ea"/>
                  <a:ea typeface="+mn-ea"/>
                </a:rPr>
                <a:t>AS</a:t>
              </a:r>
            </a:p>
          </p:txBody>
        </p:sp>
        <p:sp>
          <p:nvSpPr>
            <p:cNvPr id="11" name="矩形 10"/>
            <p:cNvSpPr/>
            <p:nvPr/>
          </p:nvSpPr>
          <p:spPr bwMode="auto">
            <a:xfrm>
              <a:off x="8364252" y="4653136"/>
              <a:ext cx="1152128"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R4</a:t>
              </a:r>
            </a:p>
            <a:p>
              <a:pPr marL="0" marR="0" indent="0" algn="ctr" defTabSz="914400" rtl="0" eaLnBrk="1" fontAlgn="base" latinLnBrk="0" hangingPunct="1">
                <a:lnSpc>
                  <a:spcPct val="100000"/>
                </a:lnSpc>
                <a:spcBef>
                  <a:spcPct val="0"/>
                </a:spcBef>
                <a:spcAft>
                  <a:spcPct val="0"/>
                </a:spcAft>
                <a:buClr>
                  <a:srgbClr val="CC9900"/>
                </a:buClr>
                <a:buSzTx/>
                <a:tabLst/>
              </a:pPr>
              <a:r>
                <a:rPr lang="zh-CN" altLang="en-US" sz="1400" dirty="0">
                  <a:latin typeface="+mn-ea"/>
                  <a:ea typeface="+mn-ea"/>
                </a:rPr>
                <a:t>支持</a:t>
              </a:r>
              <a:r>
                <a:rPr lang="en-US" altLang="zh-CN" sz="1400" dirty="0">
                  <a:latin typeface="+mn-ea"/>
                  <a:ea typeface="+mn-ea"/>
                </a:rPr>
                <a:t>4</a:t>
              </a:r>
              <a:r>
                <a:rPr lang="zh-CN" altLang="en-US" sz="1400" dirty="0">
                  <a:latin typeface="+mn-ea"/>
                  <a:ea typeface="+mn-ea"/>
                </a:rPr>
                <a:t>字节</a:t>
              </a:r>
              <a:r>
                <a:rPr lang="en-US" altLang="zh-CN" sz="1400" dirty="0">
                  <a:latin typeface="+mn-ea"/>
                  <a:ea typeface="+mn-ea"/>
                </a:rPr>
                <a:t>AS</a:t>
              </a:r>
            </a:p>
          </p:txBody>
        </p:sp>
        <p:sp>
          <p:nvSpPr>
            <p:cNvPr id="12" name="矩形 11"/>
            <p:cNvSpPr/>
            <p:nvPr/>
          </p:nvSpPr>
          <p:spPr bwMode="auto">
            <a:xfrm>
              <a:off x="2819636" y="4653136"/>
              <a:ext cx="1152128" cy="46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a:p>
              <a:pPr marL="0" marR="0" indent="0" algn="ctr" defTabSz="914400" rtl="0" eaLnBrk="1" fontAlgn="base" latinLnBrk="0" hangingPunct="1">
                <a:lnSpc>
                  <a:spcPct val="100000"/>
                </a:lnSpc>
                <a:spcBef>
                  <a:spcPct val="0"/>
                </a:spcBef>
                <a:spcAft>
                  <a:spcPct val="0"/>
                </a:spcAft>
                <a:buClr>
                  <a:srgbClr val="CC9900"/>
                </a:buClr>
                <a:buSzTx/>
                <a:tabLst/>
              </a:pPr>
              <a:r>
                <a:rPr lang="zh-CN" altLang="en-US" sz="1400" dirty="0">
                  <a:latin typeface="+mn-ea"/>
                  <a:ea typeface="+mn-ea"/>
                </a:rPr>
                <a:t>支持</a:t>
              </a:r>
              <a:r>
                <a:rPr lang="en-US" altLang="zh-CN" sz="1400" dirty="0">
                  <a:latin typeface="+mn-ea"/>
                  <a:ea typeface="+mn-ea"/>
                </a:rPr>
                <a:t>4</a:t>
              </a:r>
              <a:r>
                <a:rPr lang="zh-CN" altLang="en-US" sz="1400" dirty="0">
                  <a:latin typeface="+mn-ea"/>
                  <a:ea typeface="+mn-ea"/>
                </a:rPr>
                <a:t>字节</a:t>
              </a:r>
              <a:r>
                <a:rPr lang="en-US" altLang="zh-CN" sz="1400" dirty="0">
                  <a:latin typeface="+mn-ea"/>
                  <a:ea typeface="+mn-ea"/>
                </a:rPr>
                <a:t>AS</a:t>
              </a:r>
            </a:p>
          </p:txBody>
        </p:sp>
        <p:cxnSp>
          <p:nvCxnSpPr>
            <p:cNvPr id="13" name="直接连接符 12"/>
            <p:cNvCxnSpPr>
              <a:stCxn id="41" idx="3"/>
              <a:endCxn id="45" idx="1"/>
            </p:cNvCxnSpPr>
            <p:nvPr/>
          </p:nvCxnSpPr>
          <p:spPr bwMode="auto">
            <a:xfrm>
              <a:off x="3639364" y="5300366"/>
              <a:ext cx="1281281"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 name="直接连接符 13"/>
            <p:cNvCxnSpPr>
              <a:stCxn id="45" idx="3"/>
              <a:endCxn id="46" idx="1"/>
            </p:cNvCxnSpPr>
            <p:nvPr/>
          </p:nvCxnSpPr>
          <p:spPr bwMode="auto">
            <a:xfrm>
              <a:off x="5346398" y="5300366"/>
              <a:ext cx="1409304"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 name="直接连接符 14"/>
            <p:cNvCxnSpPr>
              <a:endCxn id="47" idx="1"/>
            </p:cNvCxnSpPr>
            <p:nvPr/>
          </p:nvCxnSpPr>
          <p:spPr bwMode="auto">
            <a:xfrm>
              <a:off x="7032104" y="5300365"/>
              <a:ext cx="1726004" cy="1"/>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6" name="圆角矩形 15"/>
            <p:cNvSpPr/>
            <p:nvPr/>
          </p:nvSpPr>
          <p:spPr bwMode="auto">
            <a:xfrm>
              <a:off x="1487488" y="4221088"/>
              <a:ext cx="2448272" cy="1440160"/>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sp>
          <p:nvSpPr>
            <p:cNvPr id="17" name="圆角矩形 16"/>
            <p:cNvSpPr/>
            <p:nvPr/>
          </p:nvSpPr>
          <p:spPr bwMode="auto">
            <a:xfrm>
              <a:off x="4583832" y="4221088"/>
              <a:ext cx="1152128" cy="1440160"/>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sp>
          <p:nvSpPr>
            <p:cNvPr id="18" name="圆角矩形 17"/>
            <p:cNvSpPr/>
            <p:nvPr/>
          </p:nvSpPr>
          <p:spPr bwMode="auto">
            <a:xfrm>
              <a:off x="6456040" y="4221088"/>
              <a:ext cx="1152128" cy="1440160"/>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sp>
          <p:nvSpPr>
            <p:cNvPr id="19" name="圆角矩形 18"/>
            <p:cNvSpPr/>
            <p:nvPr/>
          </p:nvSpPr>
          <p:spPr bwMode="auto">
            <a:xfrm>
              <a:off x="8328248" y="4221088"/>
              <a:ext cx="1080120" cy="1440160"/>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sp>
          <p:nvSpPr>
            <p:cNvPr id="20" name="矩形 19"/>
            <p:cNvSpPr/>
            <p:nvPr/>
          </p:nvSpPr>
          <p:spPr bwMode="auto">
            <a:xfrm>
              <a:off x="3677343" y="5367526"/>
              <a:ext cx="1164905" cy="251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200" dirty="0">
                  <a:latin typeface="+mn-ea"/>
                  <a:ea typeface="+mn-ea"/>
                </a:rPr>
                <a:t>New Session</a:t>
              </a:r>
            </a:p>
          </p:txBody>
        </p:sp>
        <p:sp>
          <p:nvSpPr>
            <p:cNvPr id="21" name="矩形 20"/>
            <p:cNvSpPr/>
            <p:nvPr/>
          </p:nvSpPr>
          <p:spPr bwMode="auto">
            <a:xfrm>
              <a:off x="5567228" y="5392272"/>
              <a:ext cx="108012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200" dirty="0">
                  <a:latin typeface="+mn-ea"/>
                  <a:ea typeface="+mn-ea"/>
                </a:rPr>
                <a:t>Old Session</a:t>
              </a:r>
            </a:p>
          </p:txBody>
        </p:sp>
        <p:sp>
          <p:nvSpPr>
            <p:cNvPr id="22" name="矩形 21"/>
            <p:cNvSpPr/>
            <p:nvPr/>
          </p:nvSpPr>
          <p:spPr bwMode="auto">
            <a:xfrm>
              <a:off x="7481117" y="5392272"/>
              <a:ext cx="1080120"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200" dirty="0">
                  <a:latin typeface="+mn-ea"/>
                  <a:ea typeface="+mn-ea"/>
                </a:rPr>
                <a:t>Old Session</a:t>
              </a:r>
            </a:p>
          </p:txBody>
        </p:sp>
        <p:cxnSp>
          <p:nvCxnSpPr>
            <p:cNvPr id="23" name="直接箭头连接符 22"/>
            <p:cNvCxnSpPr/>
            <p:nvPr/>
          </p:nvCxnSpPr>
          <p:spPr bwMode="auto">
            <a:xfrm>
              <a:off x="3647728" y="5661248"/>
              <a:ext cx="1224136"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4" name="TextBox 41"/>
            <p:cNvSpPr txBox="1"/>
            <p:nvPr/>
          </p:nvSpPr>
          <p:spPr>
            <a:xfrm>
              <a:off x="1734221" y="5024763"/>
              <a:ext cx="1152128" cy="461665"/>
            </a:xfrm>
            <a:prstGeom prst="rect">
              <a:avLst/>
            </a:prstGeom>
            <a:noFill/>
          </p:spPr>
          <p:txBody>
            <a:bodyPr wrap="square" rtlCol="0">
              <a:spAutoFit/>
            </a:bodyPr>
            <a:lstStyle/>
            <a:p>
              <a:r>
                <a:rPr lang="en-US" altLang="zh-CN" sz="1200" dirty="0">
                  <a:latin typeface="+mn-ea"/>
                  <a:ea typeface="+mn-ea"/>
                  <a:cs typeface="Arial" pitchFamily="34" charset="0"/>
                </a:rPr>
                <a:t>IPv4 or IPv6</a:t>
              </a:r>
            </a:p>
            <a:p>
              <a:r>
                <a:rPr lang="en-US" altLang="zh-CN" sz="1200" dirty="0">
                  <a:latin typeface="+mn-ea"/>
                  <a:ea typeface="+mn-ea"/>
                  <a:cs typeface="Arial" pitchFamily="34" charset="0"/>
                </a:rPr>
                <a:t>  network</a:t>
              </a:r>
            </a:p>
          </p:txBody>
        </p:sp>
        <p:sp>
          <p:nvSpPr>
            <p:cNvPr id="25" name="TextBox 44"/>
            <p:cNvSpPr txBox="1"/>
            <p:nvPr/>
          </p:nvSpPr>
          <p:spPr>
            <a:xfrm>
              <a:off x="2135560" y="4293096"/>
              <a:ext cx="862737" cy="307777"/>
            </a:xfrm>
            <a:prstGeom prst="rect">
              <a:avLst/>
            </a:prstGeom>
            <a:noFill/>
          </p:spPr>
          <p:txBody>
            <a:bodyPr wrap="none" rtlCol="0">
              <a:spAutoFit/>
            </a:bodyPr>
            <a:lstStyle/>
            <a:p>
              <a:r>
                <a:rPr lang="en-US" altLang="zh-CN" sz="1400" b="1" dirty="0">
                  <a:latin typeface="+mn-ea"/>
                  <a:ea typeface="+mn-ea"/>
                </a:rPr>
                <a:t>AS 10.1</a:t>
              </a:r>
            </a:p>
          </p:txBody>
        </p:sp>
        <p:sp>
          <p:nvSpPr>
            <p:cNvPr id="26" name="TextBox 45"/>
            <p:cNvSpPr txBox="1"/>
            <p:nvPr/>
          </p:nvSpPr>
          <p:spPr>
            <a:xfrm>
              <a:off x="4554607" y="4221088"/>
              <a:ext cx="862737" cy="307777"/>
            </a:xfrm>
            <a:prstGeom prst="rect">
              <a:avLst/>
            </a:prstGeom>
            <a:noFill/>
          </p:spPr>
          <p:txBody>
            <a:bodyPr wrap="none" rtlCol="0">
              <a:spAutoFit/>
            </a:bodyPr>
            <a:lstStyle/>
            <a:p>
              <a:r>
                <a:rPr lang="en-US" altLang="zh-CN" sz="1400" b="1" dirty="0">
                  <a:latin typeface="+mn-ea"/>
                  <a:ea typeface="+mn-ea"/>
                </a:rPr>
                <a:t>AS 20.1</a:t>
              </a:r>
            </a:p>
          </p:txBody>
        </p:sp>
        <p:sp>
          <p:nvSpPr>
            <p:cNvPr id="27" name="TextBox 46"/>
            <p:cNvSpPr txBox="1"/>
            <p:nvPr/>
          </p:nvSpPr>
          <p:spPr>
            <a:xfrm>
              <a:off x="6463939" y="4221088"/>
              <a:ext cx="700833" cy="307777"/>
            </a:xfrm>
            <a:prstGeom prst="rect">
              <a:avLst/>
            </a:prstGeom>
            <a:noFill/>
          </p:spPr>
          <p:txBody>
            <a:bodyPr wrap="none" rtlCol="0">
              <a:spAutoFit/>
            </a:bodyPr>
            <a:lstStyle/>
            <a:p>
              <a:r>
                <a:rPr lang="en-US" altLang="zh-CN" sz="1400" b="1" dirty="0">
                  <a:latin typeface="+mn-ea"/>
                  <a:ea typeface="+mn-ea"/>
                </a:rPr>
                <a:t>AS 30</a:t>
              </a:r>
            </a:p>
          </p:txBody>
        </p:sp>
        <p:sp>
          <p:nvSpPr>
            <p:cNvPr id="28" name="TextBox 48"/>
            <p:cNvSpPr txBox="1"/>
            <p:nvPr/>
          </p:nvSpPr>
          <p:spPr>
            <a:xfrm>
              <a:off x="8371031" y="4221088"/>
              <a:ext cx="862737" cy="307777"/>
            </a:xfrm>
            <a:prstGeom prst="rect">
              <a:avLst/>
            </a:prstGeom>
            <a:noFill/>
          </p:spPr>
          <p:txBody>
            <a:bodyPr wrap="none" rtlCol="0">
              <a:spAutoFit/>
            </a:bodyPr>
            <a:lstStyle/>
            <a:p>
              <a:r>
                <a:rPr lang="en-US" altLang="zh-CN" sz="1400" b="1" dirty="0">
                  <a:latin typeface="+mn-ea"/>
                  <a:ea typeface="+mn-ea"/>
                </a:rPr>
                <a:t>AS 40.1</a:t>
              </a:r>
            </a:p>
          </p:txBody>
        </p:sp>
        <p:sp>
          <p:nvSpPr>
            <p:cNvPr id="29" name="矩形 28"/>
            <p:cNvSpPr/>
            <p:nvPr/>
          </p:nvSpPr>
          <p:spPr bwMode="auto">
            <a:xfrm>
              <a:off x="3539716" y="5680304"/>
              <a:ext cx="1404156" cy="28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200" dirty="0">
                  <a:latin typeface="+mn-ea"/>
                  <a:ea typeface="+mn-ea"/>
                </a:rPr>
                <a:t>AS4_Path=(10.1)</a:t>
              </a:r>
            </a:p>
          </p:txBody>
        </p:sp>
        <p:cxnSp>
          <p:nvCxnSpPr>
            <p:cNvPr id="30" name="直接连接符 29"/>
            <p:cNvCxnSpPr>
              <a:stCxn id="5" idx="3"/>
              <a:endCxn id="41" idx="1"/>
            </p:cNvCxnSpPr>
            <p:nvPr/>
          </p:nvCxnSpPr>
          <p:spPr bwMode="auto">
            <a:xfrm flipV="1">
              <a:off x="2783632" y="5300366"/>
              <a:ext cx="429979" cy="842"/>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bwMode="auto">
            <a:xfrm>
              <a:off x="5519936" y="5697252"/>
              <a:ext cx="1224136"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3" name="矩形 32"/>
            <p:cNvSpPr/>
            <p:nvPr/>
          </p:nvSpPr>
          <p:spPr bwMode="auto">
            <a:xfrm>
              <a:off x="5123892" y="5732404"/>
              <a:ext cx="205222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200" dirty="0">
                  <a:latin typeface="+mn-ea"/>
                  <a:ea typeface="+mn-ea"/>
                </a:rPr>
                <a:t>AS4_Path=(20.1,10.1)</a:t>
              </a:r>
            </a:p>
            <a:p>
              <a:pPr algn="ctr">
                <a:buClr>
                  <a:srgbClr val="CC9900"/>
                </a:buClr>
              </a:pPr>
              <a:r>
                <a:rPr lang="en-US" altLang="zh-CN" sz="1200" dirty="0" err="1">
                  <a:latin typeface="+mn-ea"/>
                  <a:ea typeface="+mn-ea"/>
                </a:rPr>
                <a:t>AS_Path</a:t>
              </a:r>
              <a:r>
                <a:rPr lang="en-US" altLang="zh-CN" sz="1200" dirty="0">
                  <a:latin typeface="+mn-ea"/>
                  <a:ea typeface="+mn-ea"/>
                </a:rPr>
                <a:t>=(23456,23456)</a:t>
              </a:r>
            </a:p>
          </p:txBody>
        </p:sp>
        <p:cxnSp>
          <p:nvCxnSpPr>
            <p:cNvPr id="34" name="直接箭头连接符 33"/>
            <p:cNvCxnSpPr/>
            <p:nvPr/>
          </p:nvCxnSpPr>
          <p:spPr bwMode="auto">
            <a:xfrm>
              <a:off x="7464152" y="5697252"/>
              <a:ext cx="1224136"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5" name="矩形 34"/>
            <p:cNvSpPr/>
            <p:nvPr/>
          </p:nvSpPr>
          <p:spPr bwMode="auto">
            <a:xfrm>
              <a:off x="7034899" y="5747280"/>
              <a:ext cx="223224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200" dirty="0">
                  <a:latin typeface="+mn-ea"/>
                  <a:ea typeface="+mn-ea"/>
                </a:rPr>
                <a:t>AS4_Path=(20.1,10.1)</a:t>
              </a:r>
            </a:p>
            <a:p>
              <a:pPr algn="ctr">
                <a:buClr>
                  <a:srgbClr val="CC9900"/>
                </a:buClr>
              </a:pPr>
              <a:r>
                <a:rPr lang="en-US" altLang="zh-CN" sz="1200" dirty="0" err="1">
                  <a:latin typeface="+mn-ea"/>
                  <a:ea typeface="+mn-ea"/>
                </a:rPr>
                <a:t>AS_Path</a:t>
              </a:r>
              <a:r>
                <a:rPr lang="en-US" altLang="zh-CN" sz="1200" dirty="0">
                  <a:latin typeface="+mn-ea"/>
                  <a:ea typeface="+mn-ea"/>
                </a:rPr>
                <a:t>=(30,23456,23456)</a:t>
              </a:r>
            </a:p>
          </p:txBody>
        </p:sp>
        <p:sp>
          <p:nvSpPr>
            <p:cNvPr id="37" name="TextBox 48"/>
            <p:cNvSpPr txBox="1"/>
            <p:nvPr/>
          </p:nvSpPr>
          <p:spPr>
            <a:xfrm>
              <a:off x="10025928" y="5311509"/>
              <a:ext cx="930612" cy="276999"/>
            </a:xfrm>
            <a:prstGeom prst="rect">
              <a:avLst/>
            </a:prstGeom>
            <a:noFill/>
          </p:spPr>
          <p:txBody>
            <a:bodyPr wrap="square" rtlCol="0">
              <a:spAutoFit/>
            </a:bodyPr>
            <a:lstStyle/>
            <a:p>
              <a:pPr algn="ctr"/>
              <a:r>
                <a:rPr lang="en-US" altLang="zh-CN" sz="1200" dirty="0">
                  <a:latin typeface="+mn-ea"/>
                  <a:ea typeface="+mn-ea"/>
                  <a:cs typeface="Arial" pitchFamily="34" charset="0"/>
                </a:rPr>
                <a:t>UPDATE </a:t>
              </a:r>
              <a:endParaRPr lang="zh-CN" altLang="en-US" sz="1200" dirty="0">
                <a:latin typeface="+mn-ea"/>
                <a:ea typeface="+mn-ea"/>
                <a:cs typeface="Arial" pitchFamily="34" charset="0"/>
              </a:endParaRPr>
            </a:p>
          </p:txBody>
        </p:sp>
        <p:cxnSp>
          <p:nvCxnSpPr>
            <p:cNvPr id="38" name="直接箭头连接符 37"/>
            <p:cNvCxnSpPr/>
            <p:nvPr/>
          </p:nvCxnSpPr>
          <p:spPr bwMode="auto">
            <a:xfrm flipH="1">
              <a:off x="9787347" y="5661248"/>
              <a:ext cx="1296144" cy="0"/>
            </a:xfrm>
            <a:prstGeom prst="straightConnector1">
              <a:avLst/>
            </a:prstGeom>
            <a:ln w="25400">
              <a:solidFill>
                <a:srgbClr val="C00000"/>
              </a:solidFill>
              <a:headEnd type="arrow"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41" name="Picture 12" descr="E:\2016.01\1.12 扁平化图标\蓝色\AR-蓝色最新-40.png"/>
            <p:cNvPicPr>
              <a:picLocks noChangeAspect="1" noChangeArrowheads="1"/>
            </p:cNvPicPr>
            <p:nvPr/>
          </p:nvPicPr>
          <p:blipFill>
            <a:blip r:embed="rId4" cstate="print"/>
            <a:srcRect/>
            <a:stretch>
              <a:fillRect/>
            </a:stretch>
          </p:blipFill>
          <p:spPr bwMode="auto">
            <a:xfrm>
              <a:off x="3213611" y="5126194"/>
              <a:ext cx="425753" cy="348343"/>
            </a:xfrm>
            <a:prstGeom prst="rect">
              <a:avLst/>
            </a:prstGeom>
            <a:noFill/>
          </p:spPr>
        </p:pic>
        <p:pic>
          <p:nvPicPr>
            <p:cNvPr id="45" name="Picture 12" descr="E:\2016.01\1.12 扁平化图标\蓝色\AR-蓝色最新-40.png"/>
            <p:cNvPicPr>
              <a:picLocks noChangeAspect="1" noChangeArrowheads="1"/>
            </p:cNvPicPr>
            <p:nvPr/>
          </p:nvPicPr>
          <p:blipFill>
            <a:blip r:embed="rId4" cstate="print"/>
            <a:srcRect/>
            <a:stretch>
              <a:fillRect/>
            </a:stretch>
          </p:blipFill>
          <p:spPr bwMode="auto">
            <a:xfrm>
              <a:off x="4920645" y="5126194"/>
              <a:ext cx="425753" cy="348344"/>
            </a:xfrm>
            <a:prstGeom prst="rect">
              <a:avLst/>
            </a:prstGeom>
            <a:noFill/>
          </p:spPr>
        </p:pic>
        <p:pic>
          <p:nvPicPr>
            <p:cNvPr id="46" name="Picture 12" descr="E:\2016.01\1.12 扁平化图标\蓝色\AR-蓝色最新-40.png"/>
            <p:cNvPicPr>
              <a:picLocks noChangeAspect="1" noChangeArrowheads="1"/>
            </p:cNvPicPr>
            <p:nvPr/>
          </p:nvPicPr>
          <p:blipFill>
            <a:blip r:embed="rId4" cstate="print"/>
            <a:srcRect/>
            <a:stretch>
              <a:fillRect/>
            </a:stretch>
          </p:blipFill>
          <p:spPr bwMode="auto">
            <a:xfrm>
              <a:off x="6755702" y="5126194"/>
              <a:ext cx="425753" cy="348344"/>
            </a:xfrm>
            <a:prstGeom prst="rect">
              <a:avLst/>
            </a:prstGeom>
            <a:noFill/>
          </p:spPr>
        </p:pic>
        <p:pic>
          <p:nvPicPr>
            <p:cNvPr id="47" name="Picture 12" descr="E:\2016.01\1.12 扁平化图标\蓝色\AR-蓝色最新-40.png"/>
            <p:cNvPicPr>
              <a:picLocks noChangeAspect="1" noChangeArrowheads="1"/>
            </p:cNvPicPr>
            <p:nvPr/>
          </p:nvPicPr>
          <p:blipFill>
            <a:blip r:embed="rId4" cstate="print"/>
            <a:srcRect/>
            <a:stretch>
              <a:fillRect/>
            </a:stretch>
          </p:blipFill>
          <p:spPr bwMode="auto">
            <a:xfrm>
              <a:off x="8758108" y="5126194"/>
              <a:ext cx="425753" cy="348344"/>
            </a:xfrm>
            <a:prstGeom prst="rect">
              <a:avLst/>
            </a:prstGeom>
            <a:noFill/>
          </p:spPr>
        </p:pic>
      </p:grpSp>
    </p:spTree>
    <p:extLst>
      <p:ext uri="{BB962C8B-B14F-4D97-AF65-F5344CB8AC3E}">
        <p14:creationId xmlns:p14="http://schemas.microsoft.com/office/powerpoint/2010/main" val="1899465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593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BGP</a:t>
            </a:r>
            <a:r>
              <a:rPr lang="zh-CN" altLang="en-US"/>
              <a:t>增强特性</a:t>
            </a:r>
            <a:r>
              <a:rPr lang="en-US" altLang="zh-CN"/>
              <a:t> - </a:t>
            </a:r>
            <a:r>
              <a:rPr lang="zh-CN" altLang="en-US"/>
              <a:t>按策略进行下一跳迭代</a:t>
            </a:r>
            <a:endParaRPr lang="zh-CN" altLang="en-US" dirty="0"/>
          </a:p>
        </p:txBody>
      </p:sp>
      <p:sp>
        <p:nvSpPr>
          <p:cNvPr id="4" name="文本占位符 3"/>
          <p:cNvSpPr>
            <a:spLocks noGrp="1"/>
          </p:cNvSpPr>
          <p:nvPr>
            <p:ph type="body" sz="quarter" idx="10"/>
          </p:nvPr>
        </p:nvSpPr>
        <p:spPr/>
        <p:txBody>
          <a:bodyPr/>
          <a:lstStyle/>
          <a:p>
            <a:r>
              <a:rPr lang="zh-CN" altLang="en-US"/>
              <a:t>按策略进行下一跳迭代</a:t>
            </a:r>
          </a:p>
          <a:p>
            <a:pPr lvl="1"/>
            <a:r>
              <a:rPr lang="zh-CN" altLang="en-US"/>
              <a:t>通过配置路由策略来限制迭代到的路由。如果路由不能通过路由策略，则该路由迭代失败。</a:t>
            </a:r>
          </a:p>
          <a:p>
            <a:endParaRPr lang="en-US" altLang="zh-CN" dirty="0"/>
          </a:p>
        </p:txBody>
      </p:sp>
      <p:grpSp>
        <p:nvGrpSpPr>
          <p:cNvPr id="9" name="组合 8"/>
          <p:cNvGrpSpPr/>
          <p:nvPr/>
        </p:nvGrpSpPr>
        <p:grpSpPr>
          <a:xfrm>
            <a:off x="2711624" y="2852936"/>
            <a:ext cx="6753535" cy="2880320"/>
            <a:chOff x="3157905" y="3109863"/>
            <a:chExt cx="6753535" cy="2880320"/>
          </a:xfrm>
        </p:grpSpPr>
        <p:sp>
          <p:nvSpPr>
            <p:cNvPr id="24" name="矩形 23"/>
            <p:cNvSpPr/>
            <p:nvPr/>
          </p:nvSpPr>
          <p:spPr bwMode="auto">
            <a:xfrm>
              <a:off x="5699956" y="411797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p:txBody>
        </p:sp>
        <p:sp>
          <p:nvSpPr>
            <p:cNvPr id="25" name="矩形 24"/>
            <p:cNvSpPr/>
            <p:nvPr/>
          </p:nvSpPr>
          <p:spPr bwMode="auto">
            <a:xfrm>
              <a:off x="7140116" y="325387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p>
          </p:txBody>
        </p:sp>
        <p:sp>
          <p:nvSpPr>
            <p:cNvPr id="26" name="矩形 25"/>
            <p:cNvSpPr/>
            <p:nvPr/>
          </p:nvSpPr>
          <p:spPr bwMode="auto">
            <a:xfrm>
              <a:off x="7198652" y="5662939"/>
              <a:ext cx="549952" cy="260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R3</a:t>
              </a:r>
            </a:p>
          </p:txBody>
        </p:sp>
        <p:cxnSp>
          <p:nvCxnSpPr>
            <p:cNvPr id="27" name="直接连接符 26"/>
            <p:cNvCxnSpPr>
              <a:stCxn id="40" idx="1"/>
              <a:endCxn id="39" idx="3"/>
            </p:cNvCxnSpPr>
            <p:nvPr/>
          </p:nvCxnSpPr>
          <p:spPr bwMode="auto">
            <a:xfrm flipH="1" flipV="1">
              <a:off x="4310033" y="4565298"/>
              <a:ext cx="1437963" cy="1"/>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28" name="Picture 2"/>
            <p:cNvPicPr>
              <a:picLocks noChangeAspect="1" noChangeArrowheads="1"/>
            </p:cNvPicPr>
            <p:nvPr/>
          </p:nvPicPr>
          <p:blipFill>
            <a:blip r:embed="rId3" cstate="print"/>
            <a:srcRect/>
            <a:stretch>
              <a:fillRect/>
            </a:stretch>
          </p:blipFill>
          <p:spPr bwMode="auto">
            <a:xfrm>
              <a:off x="8724292" y="4333999"/>
              <a:ext cx="1152128" cy="576064"/>
            </a:xfrm>
            <a:prstGeom prst="rect">
              <a:avLst/>
            </a:prstGeom>
            <a:noFill/>
            <a:ln w="9525">
              <a:noFill/>
              <a:miter lim="800000"/>
              <a:headEnd/>
              <a:tailEnd/>
            </a:ln>
          </p:spPr>
        </p:pic>
        <p:sp>
          <p:nvSpPr>
            <p:cNvPr id="29" name="TextBox 59"/>
            <p:cNvSpPr txBox="1"/>
            <p:nvPr/>
          </p:nvSpPr>
          <p:spPr>
            <a:xfrm>
              <a:off x="8759312" y="4478015"/>
              <a:ext cx="1152128" cy="307777"/>
            </a:xfrm>
            <a:prstGeom prst="rect">
              <a:avLst/>
            </a:prstGeom>
            <a:noFill/>
          </p:spPr>
          <p:txBody>
            <a:bodyPr wrap="square" rtlCol="0">
              <a:spAutoFit/>
            </a:bodyPr>
            <a:lstStyle/>
            <a:p>
              <a:r>
                <a:rPr lang="en-US" altLang="zh-CN" sz="1400" dirty="0">
                  <a:latin typeface="+mn-ea"/>
                  <a:ea typeface="+mn-ea"/>
                  <a:cs typeface="Arial" pitchFamily="34" charset="0"/>
                </a:rPr>
                <a:t>10.0.0.0/24</a:t>
              </a:r>
            </a:p>
          </p:txBody>
        </p:sp>
        <p:cxnSp>
          <p:nvCxnSpPr>
            <p:cNvPr id="30" name="直接连接符 29"/>
            <p:cNvCxnSpPr/>
            <p:nvPr/>
          </p:nvCxnSpPr>
          <p:spPr bwMode="auto">
            <a:xfrm flipV="1">
              <a:off x="6204012" y="3685927"/>
              <a:ext cx="1008112" cy="792088"/>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bwMode="auto">
            <a:xfrm>
              <a:off x="6059996" y="4550023"/>
              <a:ext cx="1152128" cy="864096"/>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bwMode="auto">
            <a:xfrm>
              <a:off x="7644172" y="3685927"/>
              <a:ext cx="1296144" cy="72008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bwMode="auto">
            <a:xfrm flipH="1">
              <a:off x="7644172" y="4838055"/>
              <a:ext cx="1296144" cy="576064"/>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4" name="圆角矩形 33"/>
            <p:cNvSpPr/>
            <p:nvPr/>
          </p:nvSpPr>
          <p:spPr bwMode="auto">
            <a:xfrm>
              <a:off x="4403812" y="3109863"/>
              <a:ext cx="4104456" cy="2880320"/>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35" name="矩形 34"/>
            <p:cNvSpPr/>
            <p:nvPr/>
          </p:nvSpPr>
          <p:spPr bwMode="auto">
            <a:xfrm>
              <a:off x="6933825" y="3911424"/>
              <a:ext cx="1332148" cy="615276"/>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Loopback</a:t>
              </a:r>
              <a:r>
                <a:rPr kumimoji="0" lang="en-US" altLang="zh-CN" sz="1400" b="0" i="0" u="none" strike="noStrike" cap="none" normalizeH="0" dirty="0">
                  <a:ln>
                    <a:noFill/>
                  </a:ln>
                  <a:solidFill>
                    <a:schemeClr val="tx1"/>
                  </a:solidFill>
                  <a:effectLst/>
                  <a:latin typeface="+mn-ea"/>
                  <a:ea typeface="+mn-ea"/>
                </a:rPr>
                <a:t> 0</a:t>
              </a: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sz="1400" baseline="0" dirty="0">
                  <a:latin typeface="+mn-ea"/>
                  <a:ea typeface="+mn-ea"/>
                </a:rPr>
                <a:t>2.2.2.2</a:t>
              </a:r>
              <a:endParaRPr kumimoji="0" lang="zh-CN" altLang="en-US" sz="1400" b="0" i="0" u="none" strike="noStrike" cap="none" normalizeH="0" baseline="0" dirty="0">
                <a:ln>
                  <a:noFill/>
                </a:ln>
                <a:solidFill>
                  <a:schemeClr val="tx1"/>
                </a:solidFill>
                <a:effectLst/>
                <a:latin typeface="+mn-ea"/>
                <a:ea typeface="+mn-ea"/>
              </a:endParaRPr>
            </a:p>
          </p:txBody>
        </p:sp>
        <p:sp>
          <p:nvSpPr>
            <p:cNvPr id="36" name="矩形 35"/>
            <p:cNvSpPr/>
            <p:nvPr/>
          </p:nvSpPr>
          <p:spPr bwMode="auto">
            <a:xfrm>
              <a:off x="6970802" y="4700686"/>
              <a:ext cx="1197865" cy="485264"/>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Loopback</a:t>
              </a:r>
              <a:r>
                <a:rPr kumimoji="0" lang="en-US" altLang="zh-CN" sz="1400" b="0" i="0" u="none" strike="noStrike" cap="none" normalizeH="0" dirty="0">
                  <a:ln>
                    <a:noFill/>
                  </a:ln>
                  <a:solidFill>
                    <a:schemeClr val="tx1"/>
                  </a:solidFill>
                  <a:effectLst/>
                  <a:latin typeface="+mn-ea"/>
                  <a:ea typeface="+mn-ea"/>
                </a:rPr>
                <a:t> 0</a:t>
              </a: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sz="1400" baseline="0" dirty="0">
                  <a:latin typeface="+mn-ea"/>
                  <a:ea typeface="+mn-ea"/>
                </a:rPr>
                <a:t>3.3.3.3</a:t>
              </a:r>
              <a:endParaRPr kumimoji="0" lang="zh-CN" altLang="en-US" sz="1400" b="0" i="0" u="none" strike="noStrike" cap="none" normalizeH="0" baseline="0" dirty="0">
                <a:ln>
                  <a:noFill/>
                </a:ln>
                <a:solidFill>
                  <a:schemeClr val="tx1"/>
                </a:solidFill>
                <a:effectLst/>
                <a:latin typeface="+mn-ea"/>
                <a:ea typeface="+mn-ea"/>
              </a:endParaRPr>
            </a:p>
          </p:txBody>
        </p:sp>
        <p:sp>
          <p:nvSpPr>
            <p:cNvPr id="37" name="TextBox 79"/>
            <p:cNvSpPr txBox="1"/>
            <p:nvPr/>
          </p:nvSpPr>
          <p:spPr>
            <a:xfrm>
              <a:off x="5339916" y="5414119"/>
              <a:ext cx="811441" cy="307777"/>
            </a:xfrm>
            <a:prstGeom prst="rect">
              <a:avLst/>
            </a:prstGeom>
            <a:noFill/>
          </p:spPr>
          <p:txBody>
            <a:bodyPr wrap="none" rtlCol="0">
              <a:spAutoFit/>
            </a:bodyPr>
            <a:lstStyle/>
            <a:p>
              <a:r>
                <a:rPr lang="en-US" altLang="zh-CN" sz="1400" b="1" dirty="0">
                  <a:latin typeface="+mn-ea"/>
                  <a:ea typeface="+mn-ea"/>
                </a:rPr>
                <a:t>AS 100</a:t>
              </a:r>
            </a:p>
          </p:txBody>
        </p:sp>
        <p:sp>
          <p:nvSpPr>
            <p:cNvPr id="38" name="矩形 37"/>
            <p:cNvSpPr/>
            <p:nvPr/>
          </p:nvSpPr>
          <p:spPr bwMode="auto">
            <a:xfrm>
              <a:off x="4446511" y="4587938"/>
              <a:ext cx="1451897" cy="543216"/>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Ethernet0/0/0</a:t>
              </a:r>
            </a:p>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2.2.2.100</a:t>
              </a:r>
              <a:r>
                <a:rPr lang="en-US" altLang="zh-CN" sz="1400" dirty="0">
                  <a:latin typeface="+mn-ea"/>
                  <a:ea typeface="+mn-ea"/>
                </a:rPr>
                <a:t>/24</a:t>
              </a:r>
              <a:endParaRPr kumimoji="0" lang="zh-CN" altLang="en-US" sz="1400" b="0" i="0" u="none" strike="noStrike" cap="none" normalizeH="0" baseline="0" dirty="0">
                <a:ln>
                  <a:noFill/>
                </a:ln>
                <a:solidFill>
                  <a:schemeClr val="tx1"/>
                </a:solidFill>
                <a:effectLst/>
                <a:latin typeface="+mn-ea"/>
                <a:ea typeface="+mn-ea"/>
              </a:endParaRPr>
            </a:p>
          </p:txBody>
        </p:sp>
        <p:pic>
          <p:nvPicPr>
            <p:cNvPr id="39" name="Picture 2"/>
            <p:cNvPicPr>
              <a:picLocks noChangeAspect="1" noChangeArrowheads="1"/>
            </p:cNvPicPr>
            <p:nvPr/>
          </p:nvPicPr>
          <p:blipFill>
            <a:blip r:embed="rId3" cstate="print"/>
            <a:srcRect/>
            <a:stretch>
              <a:fillRect/>
            </a:stretch>
          </p:blipFill>
          <p:spPr bwMode="auto">
            <a:xfrm>
              <a:off x="3157905" y="4277266"/>
              <a:ext cx="1152128" cy="576064"/>
            </a:xfrm>
            <a:prstGeom prst="rect">
              <a:avLst/>
            </a:prstGeom>
            <a:noFill/>
            <a:ln w="9525">
              <a:noFill/>
              <a:miter lim="800000"/>
              <a:headEnd/>
              <a:tailEnd/>
            </a:ln>
          </p:spPr>
        </p:pic>
        <p:pic>
          <p:nvPicPr>
            <p:cNvPr id="40" name="Picture 12" descr="E:\2016.01\1.12 扁平化图标\蓝色\AR-蓝色最新-40.png"/>
            <p:cNvPicPr>
              <a:picLocks noChangeAspect="1" noChangeArrowheads="1"/>
            </p:cNvPicPr>
            <p:nvPr/>
          </p:nvPicPr>
          <p:blipFill>
            <a:blip r:embed="rId4" cstate="print"/>
            <a:srcRect/>
            <a:stretch>
              <a:fillRect/>
            </a:stretch>
          </p:blipFill>
          <p:spPr bwMode="auto">
            <a:xfrm>
              <a:off x="5747996" y="4366847"/>
              <a:ext cx="485104" cy="396903"/>
            </a:xfrm>
            <a:prstGeom prst="rect">
              <a:avLst/>
            </a:prstGeom>
            <a:noFill/>
          </p:spPr>
        </p:pic>
        <p:pic>
          <p:nvPicPr>
            <p:cNvPr id="41" name="Picture 12" descr="E:\2016.01\1.12 扁平化图标\蓝色\AR-蓝色最新-40.png"/>
            <p:cNvPicPr>
              <a:picLocks noChangeAspect="1" noChangeArrowheads="1"/>
            </p:cNvPicPr>
            <p:nvPr/>
          </p:nvPicPr>
          <p:blipFill>
            <a:blip r:embed="rId4" cstate="print"/>
            <a:srcRect/>
            <a:stretch>
              <a:fillRect/>
            </a:stretch>
          </p:blipFill>
          <p:spPr bwMode="auto">
            <a:xfrm>
              <a:off x="7181612" y="3505048"/>
              <a:ext cx="485104" cy="396903"/>
            </a:xfrm>
            <a:prstGeom prst="rect">
              <a:avLst/>
            </a:prstGeom>
            <a:noFill/>
          </p:spPr>
        </p:pic>
        <p:pic>
          <p:nvPicPr>
            <p:cNvPr id="42" name="Picture 12" descr="E:\2016.01\1.12 扁平化图标\蓝色\AR-蓝色最新-40.png"/>
            <p:cNvPicPr>
              <a:picLocks noChangeAspect="1" noChangeArrowheads="1"/>
            </p:cNvPicPr>
            <p:nvPr/>
          </p:nvPicPr>
          <p:blipFill>
            <a:blip r:embed="rId4" cstate="print"/>
            <a:srcRect/>
            <a:stretch>
              <a:fillRect/>
            </a:stretch>
          </p:blipFill>
          <p:spPr bwMode="auto">
            <a:xfrm>
              <a:off x="7231076" y="5277538"/>
              <a:ext cx="485104" cy="396903"/>
            </a:xfrm>
            <a:prstGeom prst="rect">
              <a:avLst/>
            </a:prstGeom>
            <a:noFill/>
          </p:spPr>
        </p:pic>
      </p:grpSp>
    </p:spTree>
    <p:extLst>
      <p:ext uri="{BB962C8B-B14F-4D97-AF65-F5344CB8AC3E}">
        <p14:creationId xmlns:p14="http://schemas.microsoft.com/office/powerpoint/2010/main" val="2623552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olidFill>
                  <a:schemeClr val="bg1">
                    <a:lumMod val="50000"/>
                  </a:schemeClr>
                </a:solidFill>
              </a:rPr>
              <a:t>BGP</a:t>
            </a:r>
            <a:r>
              <a:rPr lang="zh-CN" altLang="en-US" dirty="0">
                <a:solidFill>
                  <a:schemeClr val="bg1">
                    <a:lumMod val="50000"/>
                  </a:schemeClr>
                </a:solidFill>
              </a:rPr>
              <a:t>大规模路由应用</a:t>
            </a:r>
            <a:endParaRPr lang="en-US" altLang="zh-CN" dirty="0">
              <a:solidFill>
                <a:schemeClr val="bg1">
                  <a:lumMod val="50000"/>
                </a:schemeClr>
              </a:solidFill>
            </a:endParaRPr>
          </a:p>
          <a:p>
            <a:r>
              <a:rPr lang="en-US" altLang="zh-CN" dirty="0">
                <a:solidFill>
                  <a:schemeClr val="bg1">
                    <a:lumMod val="50000"/>
                  </a:schemeClr>
                </a:solidFill>
              </a:rPr>
              <a:t>BGP</a:t>
            </a:r>
            <a:r>
              <a:rPr lang="zh-CN" altLang="en-US" dirty="0">
                <a:solidFill>
                  <a:schemeClr val="bg1">
                    <a:lumMod val="50000"/>
                  </a:schemeClr>
                </a:solidFill>
              </a:rPr>
              <a:t>扩展特性</a:t>
            </a:r>
          </a:p>
          <a:p>
            <a:r>
              <a:rPr lang="en-US" altLang="zh-CN" dirty="0">
                <a:solidFill>
                  <a:schemeClr val="bg1">
                    <a:lumMod val="50000"/>
                  </a:schemeClr>
                </a:solidFill>
              </a:rPr>
              <a:t>BGP</a:t>
            </a:r>
            <a:r>
              <a:rPr lang="zh-CN" altLang="en-US" dirty="0">
                <a:solidFill>
                  <a:schemeClr val="bg1">
                    <a:lumMod val="50000"/>
                  </a:schemeClr>
                </a:solidFill>
              </a:rPr>
              <a:t>增强特性</a:t>
            </a:r>
            <a:endParaRPr lang="en-US" altLang="zh-CN" dirty="0">
              <a:solidFill>
                <a:schemeClr val="bg1">
                  <a:lumMod val="50000"/>
                </a:schemeClr>
              </a:solidFill>
            </a:endParaRPr>
          </a:p>
          <a:p>
            <a:r>
              <a:rPr lang="en-US" altLang="zh-CN" b="1" dirty="0"/>
              <a:t>Internet</a:t>
            </a:r>
            <a:r>
              <a:rPr lang="zh-CN" altLang="en-US" b="1" dirty="0"/>
              <a:t>设计理念</a:t>
            </a:r>
            <a:endParaRPr lang="en-US" altLang="zh-CN" b="1" dirty="0"/>
          </a:p>
          <a:p>
            <a:r>
              <a:rPr lang="en-US" altLang="zh-CN" dirty="0">
                <a:solidFill>
                  <a:schemeClr val="bg1">
                    <a:lumMod val="50000"/>
                  </a:schemeClr>
                </a:solidFill>
              </a:rPr>
              <a:t>BGP</a:t>
            </a:r>
            <a:r>
              <a:rPr lang="zh-CN" altLang="en-US" dirty="0">
                <a:solidFill>
                  <a:schemeClr val="bg1">
                    <a:lumMod val="50000"/>
                  </a:schemeClr>
                </a:solidFill>
              </a:rPr>
              <a:t>故障诊断及排除</a:t>
            </a:r>
            <a:endParaRPr lang="en-US" altLang="zh-CN" dirty="0">
              <a:solidFill>
                <a:schemeClr val="bg1">
                  <a:lumMod val="50000"/>
                </a:schemeClr>
              </a:solidFill>
            </a:endParaRPr>
          </a:p>
          <a:p>
            <a:r>
              <a:rPr lang="en-US" altLang="zh-CN" dirty="0">
                <a:solidFill>
                  <a:schemeClr val="bg1">
                    <a:lumMod val="50000"/>
                  </a:schemeClr>
                </a:solidFill>
              </a:rPr>
              <a:t>BGP</a:t>
            </a:r>
            <a:r>
              <a:rPr lang="zh-CN" altLang="en-US" dirty="0">
                <a:solidFill>
                  <a:schemeClr val="bg1">
                    <a:lumMod val="50000"/>
                  </a:schemeClr>
                </a:solidFill>
              </a:rPr>
              <a:t>故障诊断及排除</a:t>
            </a:r>
            <a:endParaRPr lang="en-US" altLang="zh-CN" dirty="0">
              <a:solidFill>
                <a:schemeClr val="bg1">
                  <a:lumMod val="50000"/>
                </a:schemeClr>
              </a:solidFill>
            </a:endParaRPr>
          </a:p>
          <a:p>
            <a:endParaRPr lang="en-US" altLang="zh-CN" dirty="0">
              <a:solidFill>
                <a:schemeClr val="bg1">
                  <a:lumMod val="50000"/>
                </a:schemeClr>
              </a:solidFill>
            </a:endParaRPr>
          </a:p>
          <a:p>
            <a:endParaRPr lang="zh-CN" altLang="en-US" dirty="0"/>
          </a:p>
        </p:txBody>
      </p:sp>
    </p:spTree>
    <p:extLst>
      <p:ext uri="{BB962C8B-B14F-4D97-AF65-F5344CB8AC3E}">
        <p14:creationId xmlns:p14="http://schemas.microsoft.com/office/powerpoint/2010/main" val="2518067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什么样的网络需要</a:t>
            </a:r>
            <a:r>
              <a:rPr lang="en-US" altLang="zh-CN"/>
              <a:t>BGP</a:t>
            </a:r>
            <a:endParaRPr lang="zh-CN" altLang="en-US" dirty="0"/>
          </a:p>
        </p:txBody>
      </p:sp>
      <p:sp>
        <p:nvSpPr>
          <p:cNvPr id="4" name="文本占位符 3"/>
          <p:cNvSpPr>
            <a:spLocks noGrp="1"/>
          </p:cNvSpPr>
          <p:nvPr>
            <p:ph type="body" sz="quarter" idx="10"/>
          </p:nvPr>
        </p:nvSpPr>
        <p:spPr/>
        <p:txBody>
          <a:bodyPr/>
          <a:lstStyle/>
          <a:p>
            <a:r>
              <a:rPr lang="zh-CN" altLang="en-US"/>
              <a:t>这些网络需要</a:t>
            </a:r>
            <a:r>
              <a:rPr lang="en-US" altLang="zh-CN"/>
              <a:t>BGP</a:t>
            </a:r>
            <a:r>
              <a:rPr lang="zh-CN" altLang="en-US"/>
              <a:t>吗？</a:t>
            </a:r>
            <a:endParaRPr lang="en-US" altLang="zh-CN"/>
          </a:p>
        </p:txBody>
      </p:sp>
      <p:sp>
        <p:nvSpPr>
          <p:cNvPr id="6" name="圆角矩形 5"/>
          <p:cNvSpPr/>
          <p:nvPr/>
        </p:nvSpPr>
        <p:spPr bwMode="auto">
          <a:xfrm>
            <a:off x="1199456" y="4293096"/>
            <a:ext cx="2303292" cy="1800200"/>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sp>
        <p:nvSpPr>
          <p:cNvPr id="7" name="圆角矩形 6"/>
          <p:cNvSpPr/>
          <p:nvPr/>
        </p:nvSpPr>
        <p:spPr bwMode="auto">
          <a:xfrm>
            <a:off x="1199456" y="2143518"/>
            <a:ext cx="2308304" cy="1862902"/>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1466235" y="4511232"/>
            <a:ext cx="614724" cy="502956"/>
          </a:xfrm>
          <a:prstGeom prst="rect">
            <a:avLst/>
          </a:prstGeom>
          <a:noFill/>
        </p:spPr>
      </p:pic>
      <p:pic>
        <p:nvPicPr>
          <p:cNvPr id="11" name="Picture 12" descr="E:\2016.01\1.12 扁平化图标\蓝色\AR-蓝色最新-40.png"/>
          <p:cNvPicPr>
            <a:picLocks noChangeAspect="1" noChangeArrowheads="1"/>
          </p:cNvPicPr>
          <p:nvPr/>
        </p:nvPicPr>
        <p:blipFill>
          <a:blip r:embed="rId3" cstate="print"/>
          <a:srcRect/>
          <a:stretch>
            <a:fillRect/>
          </a:stretch>
        </p:blipFill>
        <p:spPr bwMode="auto">
          <a:xfrm>
            <a:off x="1466235" y="3074969"/>
            <a:ext cx="614724" cy="502956"/>
          </a:xfrm>
          <a:prstGeom prst="rect">
            <a:avLst/>
          </a:prstGeom>
          <a:noFill/>
        </p:spPr>
      </p:pic>
      <p:sp>
        <p:nvSpPr>
          <p:cNvPr id="2" name="文本框 1"/>
          <p:cNvSpPr txBox="1"/>
          <p:nvPr/>
        </p:nvSpPr>
        <p:spPr bwMode="auto">
          <a:xfrm>
            <a:off x="2762463" y="3676456"/>
            <a:ext cx="569001"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lt"/>
                <a:ea typeface="+mn-ea"/>
                <a:cs typeface="Arial" pitchFamily="34" charset="0"/>
              </a:rPr>
              <a:t>ISP1</a:t>
            </a:r>
            <a:endParaRPr lang="zh-CN" altLang="en-US" sz="1400" b="1" dirty="0">
              <a:solidFill>
                <a:srgbClr val="000000"/>
              </a:solidFill>
              <a:latin typeface="+mn-lt"/>
              <a:ea typeface="+mn-ea"/>
              <a:cs typeface="Arial" pitchFamily="34" charset="0"/>
            </a:endParaRPr>
          </a:p>
        </p:txBody>
      </p:sp>
      <p:cxnSp>
        <p:nvCxnSpPr>
          <p:cNvPr id="18" name="直接连接符 17"/>
          <p:cNvCxnSpPr>
            <a:stCxn id="11" idx="2"/>
            <a:endCxn id="8" idx="0"/>
          </p:cNvCxnSpPr>
          <p:nvPr/>
        </p:nvCxnSpPr>
        <p:spPr bwMode="auto">
          <a:xfrm>
            <a:off x="1773597" y="3577925"/>
            <a:ext cx="0" cy="93330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 name="圆角矩形 18"/>
          <p:cNvSpPr/>
          <p:nvPr/>
        </p:nvSpPr>
        <p:spPr bwMode="auto">
          <a:xfrm>
            <a:off x="4317719" y="4247162"/>
            <a:ext cx="2556284" cy="1800200"/>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sp>
        <p:nvSpPr>
          <p:cNvPr id="20" name="圆角矩形 19"/>
          <p:cNvSpPr/>
          <p:nvPr/>
        </p:nvSpPr>
        <p:spPr bwMode="auto">
          <a:xfrm>
            <a:off x="4317719" y="2097584"/>
            <a:ext cx="2551272" cy="1908836"/>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pic>
        <p:nvPicPr>
          <p:cNvPr id="21" name="Picture 12" descr="E:\2016.01\1.12 扁平化图标\蓝色\AR-蓝色最新-40.png"/>
          <p:cNvPicPr>
            <a:picLocks noChangeAspect="1" noChangeArrowheads="1"/>
          </p:cNvPicPr>
          <p:nvPr/>
        </p:nvPicPr>
        <p:blipFill>
          <a:blip r:embed="rId3" cstate="print"/>
          <a:srcRect/>
          <a:stretch>
            <a:fillRect/>
          </a:stretch>
        </p:blipFill>
        <p:spPr bwMode="auto">
          <a:xfrm>
            <a:off x="4584498" y="4465298"/>
            <a:ext cx="614724" cy="502956"/>
          </a:xfrm>
          <a:prstGeom prst="rect">
            <a:avLst/>
          </a:prstGeom>
          <a:noFill/>
        </p:spPr>
      </p:pic>
      <p:pic>
        <p:nvPicPr>
          <p:cNvPr id="22" name="Picture 12" descr="E:\2016.01\1.12 扁平化图标\蓝色\AR-蓝色最新-40.png"/>
          <p:cNvPicPr>
            <a:picLocks noChangeAspect="1" noChangeArrowheads="1"/>
          </p:cNvPicPr>
          <p:nvPr/>
        </p:nvPicPr>
        <p:blipFill>
          <a:blip r:embed="rId3" cstate="print"/>
          <a:srcRect/>
          <a:stretch>
            <a:fillRect/>
          </a:stretch>
        </p:blipFill>
        <p:spPr bwMode="auto">
          <a:xfrm>
            <a:off x="4584498" y="3029035"/>
            <a:ext cx="614724" cy="502956"/>
          </a:xfrm>
          <a:prstGeom prst="rect">
            <a:avLst/>
          </a:prstGeom>
          <a:noFill/>
        </p:spPr>
      </p:pic>
      <p:sp>
        <p:nvSpPr>
          <p:cNvPr id="23" name="文本框 22"/>
          <p:cNvSpPr txBox="1"/>
          <p:nvPr/>
        </p:nvSpPr>
        <p:spPr bwMode="auto">
          <a:xfrm>
            <a:off x="6165225" y="3672627"/>
            <a:ext cx="569001"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a:solidFill>
                  <a:srgbClr val="000000"/>
                </a:solidFill>
                <a:latin typeface="+mn-lt"/>
                <a:ea typeface="+mn-ea"/>
                <a:cs typeface="Arial" pitchFamily="34" charset="0"/>
              </a:rPr>
              <a:t>ISP1</a:t>
            </a:r>
            <a:endParaRPr lang="zh-CN" altLang="en-US" sz="1400" b="1" dirty="0">
              <a:solidFill>
                <a:srgbClr val="000000"/>
              </a:solidFill>
              <a:latin typeface="+mn-lt"/>
              <a:ea typeface="+mn-ea"/>
              <a:cs typeface="Arial" pitchFamily="34" charset="0"/>
            </a:endParaRPr>
          </a:p>
        </p:txBody>
      </p:sp>
      <p:cxnSp>
        <p:nvCxnSpPr>
          <p:cNvPr id="25" name="直接连接符 24"/>
          <p:cNvCxnSpPr>
            <a:stCxn id="22" idx="2"/>
            <a:endCxn id="21" idx="0"/>
          </p:cNvCxnSpPr>
          <p:nvPr/>
        </p:nvCxnSpPr>
        <p:spPr bwMode="auto">
          <a:xfrm>
            <a:off x="4891860" y="3531991"/>
            <a:ext cx="0" cy="93330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直接连接符 26"/>
          <p:cNvCxnSpPr>
            <a:stCxn id="8" idx="2"/>
            <a:endCxn id="59" idx="0"/>
          </p:cNvCxnSpPr>
          <p:nvPr/>
        </p:nvCxnSpPr>
        <p:spPr bwMode="auto">
          <a:xfrm>
            <a:off x="1773597" y="5014188"/>
            <a:ext cx="521299" cy="205603"/>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8" name="Picture 12" descr="E:\2016.01\1.12 扁平化图标\蓝色\AR-蓝色最新-40.png"/>
          <p:cNvPicPr>
            <a:picLocks noChangeAspect="1" noChangeArrowheads="1"/>
          </p:cNvPicPr>
          <p:nvPr/>
        </p:nvPicPr>
        <p:blipFill>
          <a:blip r:embed="rId3" cstate="print"/>
          <a:srcRect/>
          <a:stretch>
            <a:fillRect/>
          </a:stretch>
        </p:blipFill>
        <p:spPr bwMode="auto">
          <a:xfrm>
            <a:off x="5444308" y="4465298"/>
            <a:ext cx="614724" cy="502956"/>
          </a:xfrm>
          <a:prstGeom prst="rect">
            <a:avLst/>
          </a:prstGeom>
          <a:noFill/>
        </p:spPr>
      </p:pic>
      <p:pic>
        <p:nvPicPr>
          <p:cNvPr id="29" name="Picture 12" descr="E:\2016.01\1.12 扁平化图标\蓝色\AR-蓝色最新-40.png"/>
          <p:cNvPicPr>
            <a:picLocks noChangeAspect="1" noChangeArrowheads="1"/>
          </p:cNvPicPr>
          <p:nvPr/>
        </p:nvPicPr>
        <p:blipFill>
          <a:blip r:embed="rId3" cstate="print"/>
          <a:srcRect/>
          <a:stretch>
            <a:fillRect/>
          </a:stretch>
        </p:blipFill>
        <p:spPr bwMode="auto">
          <a:xfrm>
            <a:off x="5444308" y="3029035"/>
            <a:ext cx="614724" cy="502956"/>
          </a:xfrm>
          <a:prstGeom prst="rect">
            <a:avLst/>
          </a:prstGeom>
          <a:noFill/>
        </p:spPr>
      </p:pic>
      <p:cxnSp>
        <p:nvCxnSpPr>
          <p:cNvPr id="30" name="直接连接符 29"/>
          <p:cNvCxnSpPr>
            <a:stCxn id="29" idx="2"/>
            <a:endCxn id="28" idx="0"/>
          </p:cNvCxnSpPr>
          <p:nvPr/>
        </p:nvCxnSpPr>
        <p:spPr bwMode="auto">
          <a:xfrm>
            <a:off x="5751670" y="3531991"/>
            <a:ext cx="0" cy="93330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直接连接符 31"/>
          <p:cNvCxnSpPr>
            <a:stCxn id="21" idx="2"/>
            <a:endCxn id="65" idx="0"/>
          </p:cNvCxnSpPr>
          <p:nvPr/>
        </p:nvCxnSpPr>
        <p:spPr bwMode="auto">
          <a:xfrm>
            <a:off x="4891860" y="4968254"/>
            <a:ext cx="697919" cy="2848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直接连接符 33"/>
          <p:cNvCxnSpPr>
            <a:stCxn id="28" idx="2"/>
            <a:endCxn id="65" idx="0"/>
          </p:cNvCxnSpPr>
          <p:nvPr/>
        </p:nvCxnSpPr>
        <p:spPr bwMode="auto">
          <a:xfrm flipH="1">
            <a:off x="5589779" y="4968254"/>
            <a:ext cx="161891" cy="28487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圆角矩形 34"/>
          <p:cNvSpPr/>
          <p:nvPr/>
        </p:nvSpPr>
        <p:spPr bwMode="auto">
          <a:xfrm>
            <a:off x="7765013" y="4252708"/>
            <a:ext cx="3551568" cy="1800200"/>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sp>
        <p:nvSpPr>
          <p:cNvPr id="36" name="圆角矩形 35"/>
          <p:cNvSpPr/>
          <p:nvPr/>
        </p:nvSpPr>
        <p:spPr bwMode="auto">
          <a:xfrm>
            <a:off x="7765013" y="2097583"/>
            <a:ext cx="1449213" cy="1891435"/>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pic>
        <p:nvPicPr>
          <p:cNvPr id="37" name="Picture 12" descr="E:\2016.01\1.12 扁平化图标\蓝色\AR-蓝色最新-40.png"/>
          <p:cNvPicPr>
            <a:picLocks noChangeAspect="1" noChangeArrowheads="1"/>
          </p:cNvPicPr>
          <p:nvPr/>
        </p:nvPicPr>
        <p:blipFill>
          <a:blip r:embed="rId3" cstate="print"/>
          <a:srcRect/>
          <a:stretch>
            <a:fillRect/>
          </a:stretch>
        </p:blipFill>
        <p:spPr bwMode="auto">
          <a:xfrm>
            <a:off x="8031792" y="4470844"/>
            <a:ext cx="614724" cy="502956"/>
          </a:xfrm>
          <a:prstGeom prst="rect">
            <a:avLst/>
          </a:prstGeom>
          <a:noFill/>
        </p:spPr>
      </p:pic>
      <p:pic>
        <p:nvPicPr>
          <p:cNvPr id="38" name="Picture 12" descr="E:\2016.01\1.12 扁平化图标\蓝色\AR-蓝色最新-40.png"/>
          <p:cNvPicPr>
            <a:picLocks noChangeAspect="1" noChangeArrowheads="1"/>
          </p:cNvPicPr>
          <p:nvPr/>
        </p:nvPicPr>
        <p:blipFill>
          <a:blip r:embed="rId3" cstate="print"/>
          <a:srcRect/>
          <a:stretch>
            <a:fillRect/>
          </a:stretch>
        </p:blipFill>
        <p:spPr bwMode="auto">
          <a:xfrm>
            <a:off x="8031792" y="3034581"/>
            <a:ext cx="614724" cy="502956"/>
          </a:xfrm>
          <a:prstGeom prst="rect">
            <a:avLst/>
          </a:prstGeom>
          <a:noFill/>
        </p:spPr>
      </p:pic>
      <p:sp>
        <p:nvSpPr>
          <p:cNvPr id="39" name="文本框 38"/>
          <p:cNvSpPr txBox="1"/>
          <p:nvPr/>
        </p:nvSpPr>
        <p:spPr bwMode="auto">
          <a:xfrm>
            <a:off x="8580276" y="3676456"/>
            <a:ext cx="569001"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lt"/>
                <a:ea typeface="+mn-ea"/>
                <a:cs typeface="Arial" pitchFamily="34" charset="0"/>
              </a:rPr>
              <a:t>ISP1</a:t>
            </a:r>
            <a:endParaRPr lang="zh-CN" altLang="en-US" sz="1400" b="1" dirty="0">
              <a:solidFill>
                <a:srgbClr val="000000"/>
              </a:solidFill>
              <a:latin typeface="+mn-lt"/>
              <a:ea typeface="+mn-ea"/>
              <a:cs typeface="Arial" pitchFamily="34" charset="0"/>
            </a:endParaRPr>
          </a:p>
        </p:txBody>
      </p:sp>
      <p:cxnSp>
        <p:nvCxnSpPr>
          <p:cNvPr id="41" name="直接连接符 40"/>
          <p:cNvCxnSpPr>
            <a:stCxn id="38" idx="2"/>
            <a:endCxn id="37" idx="0"/>
          </p:cNvCxnSpPr>
          <p:nvPr/>
        </p:nvCxnSpPr>
        <p:spPr bwMode="auto">
          <a:xfrm>
            <a:off x="8339154" y="3537537"/>
            <a:ext cx="0" cy="93330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2" name="直接连接符 41"/>
          <p:cNvCxnSpPr>
            <a:stCxn id="37" idx="2"/>
            <a:endCxn id="72" idx="1"/>
          </p:cNvCxnSpPr>
          <p:nvPr/>
        </p:nvCxnSpPr>
        <p:spPr bwMode="auto">
          <a:xfrm>
            <a:off x="8339154" y="4973800"/>
            <a:ext cx="328207" cy="50136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3" name="圆角矩形 42"/>
          <p:cNvSpPr/>
          <p:nvPr/>
        </p:nvSpPr>
        <p:spPr bwMode="auto">
          <a:xfrm>
            <a:off x="9875738" y="2090754"/>
            <a:ext cx="1440842" cy="1915665"/>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pic>
        <p:nvPicPr>
          <p:cNvPr id="44" name="Picture 12" descr="E:\2016.01\1.12 扁平化图标\蓝色\AR-蓝色最新-40.png"/>
          <p:cNvPicPr>
            <a:picLocks noChangeAspect="1" noChangeArrowheads="1"/>
          </p:cNvPicPr>
          <p:nvPr/>
        </p:nvPicPr>
        <p:blipFill>
          <a:blip r:embed="rId3" cstate="print"/>
          <a:srcRect/>
          <a:stretch>
            <a:fillRect/>
          </a:stretch>
        </p:blipFill>
        <p:spPr bwMode="auto">
          <a:xfrm>
            <a:off x="10142516" y="3027752"/>
            <a:ext cx="614724" cy="502956"/>
          </a:xfrm>
          <a:prstGeom prst="rect">
            <a:avLst/>
          </a:prstGeom>
          <a:noFill/>
        </p:spPr>
      </p:pic>
      <p:sp>
        <p:nvSpPr>
          <p:cNvPr id="45" name="文本框 44"/>
          <p:cNvSpPr txBox="1"/>
          <p:nvPr/>
        </p:nvSpPr>
        <p:spPr bwMode="auto">
          <a:xfrm>
            <a:off x="10662054" y="3681611"/>
            <a:ext cx="569001"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lt"/>
                <a:ea typeface="+mn-ea"/>
                <a:cs typeface="Arial" pitchFamily="34" charset="0"/>
              </a:rPr>
              <a:t>ISP2</a:t>
            </a:r>
            <a:endParaRPr lang="zh-CN" altLang="en-US" sz="1400" b="1" dirty="0">
              <a:solidFill>
                <a:srgbClr val="000000"/>
              </a:solidFill>
              <a:latin typeface="+mn-lt"/>
              <a:ea typeface="+mn-ea"/>
              <a:cs typeface="Arial" pitchFamily="34" charset="0"/>
            </a:endParaRPr>
          </a:p>
        </p:txBody>
      </p:sp>
      <p:pic>
        <p:nvPicPr>
          <p:cNvPr id="46" name="Picture 12" descr="E:\2016.01\1.12 扁平化图标\蓝色\AR-蓝色最新-40.png"/>
          <p:cNvPicPr>
            <a:picLocks noChangeAspect="1" noChangeArrowheads="1"/>
          </p:cNvPicPr>
          <p:nvPr/>
        </p:nvPicPr>
        <p:blipFill>
          <a:blip r:embed="rId3" cstate="print"/>
          <a:srcRect/>
          <a:stretch>
            <a:fillRect/>
          </a:stretch>
        </p:blipFill>
        <p:spPr bwMode="auto">
          <a:xfrm>
            <a:off x="10142516" y="4465298"/>
            <a:ext cx="614724" cy="502956"/>
          </a:xfrm>
          <a:prstGeom prst="rect">
            <a:avLst/>
          </a:prstGeom>
          <a:noFill/>
        </p:spPr>
      </p:pic>
      <p:cxnSp>
        <p:nvCxnSpPr>
          <p:cNvPr id="48" name="直接连接符 47"/>
          <p:cNvCxnSpPr>
            <a:stCxn id="44" idx="2"/>
            <a:endCxn id="46" idx="0"/>
          </p:cNvCxnSpPr>
          <p:nvPr/>
        </p:nvCxnSpPr>
        <p:spPr bwMode="auto">
          <a:xfrm>
            <a:off x="10449878" y="3530708"/>
            <a:ext cx="0" cy="93459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0" name="直接连接符 49"/>
          <p:cNvCxnSpPr>
            <a:stCxn id="72" idx="3"/>
            <a:endCxn id="46" idx="2"/>
          </p:cNvCxnSpPr>
          <p:nvPr/>
        </p:nvCxnSpPr>
        <p:spPr bwMode="auto">
          <a:xfrm flipV="1">
            <a:off x="10168886" y="4968254"/>
            <a:ext cx="280992" cy="506909"/>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9" name="Picture 2"/>
          <p:cNvPicPr>
            <a:picLocks noChangeAspect="1" noChangeArrowheads="1"/>
          </p:cNvPicPr>
          <p:nvPr/>
        </p:nvPicPr>
        <p:blipFill>
          <a:blip r:embed="rId4" cstate="print"/>
          <a:srcRect/>
          <a:stretch>
            <a:fillRect/>
          </a:stretch>
        </p:blipFill>
        <p:spPr bwMode="auto">
          <a:xfrm>
            <a:off x="1544133" y="5219791"/>
            <a:ext cx="1501525" cy="750763"/>
          </a:xfrm>
          <a:prstGeom prst="rect">
            <a:avLst/>
          </a:prstGeom>
          <a:noFill/>
          <a:ln w="9525">
            <a:noFill/>
            <a:miter lim="800000"/>
            <a:headEnd/>
            <a:tailEnd/>
          </a:ln>
        </p:spPr>
      </p:pic>
      <p:sp>
        <p:nvSpPr>
          <p:cNvPr id="64" name="文本框 63"/>
          <p:cNvSpPr txBox="1"/>
          <p:nvPr/>
        </p:nvSpPr>
        <p:spPr bwMode="auto">
          <a:xfrm>
            <a:off x="1808518" y="5300722"/>
            <a:ext cx="1085167" cy="53183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latin typeface="+mn-lt"/>
                <a:ea typeface="+mn-ea"/>
                <a:cs typeface="Arial" pitchFamily="34" charset="0"/>
              </a:rPr>
              <a:t>IPv4 or IPv6</a:t>
            </a:r>
          </a:p>
          <a:p>
            <a:pPr algn="ctr" defTabSz="1001649" eaLnBrk="0" hangingPunct="0"/>
            <a:r>
              <a:rPr lang="en-US" altLang="zh-CN" sz="1400" dirty="0">
                <a:solidFill>
                  <a:srgbClr val="000000"/>
                </a:solidFill>
                <a:latin typeface="+mn-lt"/>
                <a:ea typeface="+mn-ea"/>
                <a:cs typeface="Arial" pitchFamily="34" charset="0"/>
              </a:rPr>
              <a:t>network</a:t>
            </a:r>
            <a:endParaRPr lang="zh-CN" altLang="en-US" sz="1400" dirty="0">
              <a:solidFill>
                <a:srgbClr val="000000"/>
              </a:solidFill>
              <a:latin typeface="+mn-lt"/>
              <a:ea typeface="+mn-ea"/>
              <a:cs typeface="Arial" pitchFamily="34" charset="0"/>
            </a:endParaRPr>
          </a:p>
        </p:txBody>
      </p:sp>
      <p:pic>
        <p:nvPicPr>
          <p:cNvPr id="65" name="Picture 2"/>
          <p:cNvPicPr>
            <a:picLocks noChangeAspect="1" noChangeArrowheads="1"/>
          </p:cNvPicPr>
          <p:nvPr/>
        </p:nvPicPr>
        <p:blipFill>
          <a:blip r:embed="rId4" cstate="print"/>
          <a:srcRect/>
          <a:stretch>
            <a:fillRect/>
          </a:stretch>
        </p:blipFill>
        <p:spPr bwMode="auto">
          <a:xfrm>
            <a:off x="4839016" y="5253129"/>
            <a:ext cx="1501525" cy="750763"/>
          </a:xfrm>
          <a:prstGeom prst="rect">
            <a:avLst/>
          </a:prstGeom>
          <a:noFill/>
          <a:ln w="9525">
            <a:noFill/>
            <a:miter lim="800000"/>
            <a:headEnd/>
            <a:tailEnd/>
          </a:ln>
        </p:spPr>
      </p:pic>
      <p:sp>
        <p:nvSpPr>
          <p:cNvPr id="66" name="文本框 65"/>
          <p:cNvSpPr txBox="1"/>
          <p:nvPr/>
        </p:nvSpPr>
        <p:spPr bwMode="auto">
          <a:xfrm>
            <a:off x="5080058" y="5320195"/>
            <a:ext cx="1085167" cy="53183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latin typeface="+mn-lt"/>
                <a:ea typeface="+mn-ea"/>
                <a:cs typeface="Arial" pitchFamily="34" charset="0"/>
              </a:rPr>
              <a:t>IPv4 or IPv6</a:t>
            </a:r>
          </a:p>
          <a:p>
            <a:pPr algn="ctr" defTabSz="1001649" eaLnBrk="0" hangingPunct="0"/>
            <a:r>
              <a:rPr lang="en-US" altLang="zh-CN" sz="1400" dirty="0">
                <a:solidFill>
                  <a:srgbClr val="000000"/>
                </a:solidFill>
                <a:latin typeface="+mn-lt"/>
                <a:ea typeface="+mn-ea"/>
                <a:cs typeface="Arial" pitchFamily="34" charset="0"/>
              </a:rPr>
              <a:t>network</a:t>
            </a:r>
            <a:endParaRPr lang="zh-CN" altLang="en-US" sz="1400" dirty="0">
              <a:solidFill>
                <a:srgbClr val="000000"/>
              </a:solidFill>
              <a:latin typeface="+mn-lt"/>
              <a:ea typeface="+mn-ea"/>
              <a:cs typeface="Arial" pitchFamily="34" charset="0"/>
            </a:endParaRPr>
          </a:p>
        </p:txBody>
      </p:sp>
      <p:pic>
        <p:nvPicPr>
          <p:cNvPr id="72" name="Picture 2"/>
          <p:cNvPicPr>
            <a:picLocks noChangeAspect="1" noChangeArrowheads="1"/>
          </p:cNvPicPr>
          <p:nvPr/>
        </p:nvPicPr>
        <p:blipFill>
          <a:blip r:embed="rId4" cstate="print"/>
          <a:srcRect/>
          <a:stretch>
            <a:fillRect/>
          </a:stretch>
        </p:blipFill>
        <p:spPr bwMode="auto">
          <a:xfrm>
            <a:off x="8667361" y="5099781"/>
            <a:ext cx="1501525" cy="750763"/>
          </a:xfrm>
          <a:prstGeom prst="rect">
            <a:avLst/>
          </a:prstGeom>
          <a:noFill/>
          <a:ln w="9525">
            <a:noFill/>
            <a:miter lim="800000"/>
            <a:headEnd/>
            <a:tailEnd/>
          </a:ln>
        </p:spPr>
      </p:pic>
      <p:sp>
        <p:nvSpPr>
          <p:cNvPr id="73" name="文本框 72"/>
          <p:cNvSpPr txBox="1"/>
          <p:nvPr/>
        </p:nvSpPr>
        <p:spPr bwMode="auto">
          <a:xfrm>
            <a:off x="8927967" y="5219791"/>
            <a:ext cx="1085167" cy="53183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dirty="0">
                <a:solidFill>
                  <a:srgbClr val="000000"/>
                </a:solidFill>
                <a:latin typeface="+mn-lt"/>
                <a:ea typeface="+mn-ea"/>
                <a:cs typeface="Arial" pitchFamily="34" charset="0"/>
              </a:rPr>
              <a:t>IPv4 or IPv6</a:t>
            </a:r>
          </a:p>
          <a:p>
            <a:pPr algn="ctr" defTabSz="1001649" eaLnBrk="0" hangingPunct="0"/>
            <a:r>
              <a:rPr lang="en-US" altLang="zh-CN" sz="1400" dirty="0">
                <a:solidFill>
                  <a:srgbClr val="000000"/>
                </a:solidFill>
                <a:latin typeface="+mn-lt"/>
                <a:ea typeface="+mn-ea"/>
                <a:cs typeface="Arial" pitchFamily="34" charset="0"/>
              </a:rPr>
              <a:t>network</a:t>
            </a:r>
            <a:endParaRPr lang="zh-CN" altLang="en-US" sz="1400" dirty="0">
              <a:solidFill>
                <a:srgbClr val="000000"/>
              </a:solidFill>
              <a:latin typeface="+mn-lt"/>
              <a:ea typeface="+mn-ea"/>
              <a:cs typeface="Arial" pitchFamily="34" charset="0"/>
            </a:endParaRPr>
          </a:p>
        </p:txBody>
      </p:sp>
      <p:grpSp>
        <p:nvGrpSpPr>
          <p:cNvPr id="12" name="组合 11"/>
          <p:cNvGrpSpPr/>
          <p:nvPr/>
        </p:nvGrpSpPr>
        <p:grpSpPr>
          <a:xfrm>
            <a:off x="5974983" y="1274081"/>
            <a:ext cx="1561177" cy="750763"/>
            <a:chOff x="5974983" y="1189784"/>
            <a:chExt cx="1561177" cy="750763"/>
          </a:xfrm>
        </p:grpSpPr>
        <p:pic>
          <p:nvPicPr>
            <p:cNvPr id="85" name="Picture 2"/>
            <p:cNvPicPr>
              <a:picLocks noChangeAspect="1" noChangeArrowheads="1"/>
            </p:cNvPicPr>
            <p:nvPr/>
          </p:nvPicPr>
          <p:blipFill>
            <a:blip r:embed="rId4" cstate="print"/>
            <a:srcRect/>
            <a:stretch>
              <a:fillRect/>
            </a:stretch>
          </p:blipFill>
          <p:spPr bwMode="auto">
            <a:xfrm>
              <a:off x="5974983" y="1189784"/>
              <a:ext cx="1561177" cy="750763"/>
            </a:xfrm>
            <a:prstGeom prst="rect">
              <a:avLst/>
            </a:prstGeom>
            <a:noFill/>
            <a:ln w="9525">
              <a:noFill/>
              <a:miter lim="800000"/>
              <a:headEnd/>
              <a:tailEnd/>
            </a:ln>
          </p:spPr>
        </p:pic>
        <p:sp>
          <p:nvSpPr>
            <p:cNvPr id="86" name="文本框 85"/>
            <p:cNvSpPr txBox="1"/>
            <p:nvPr/>
          </p:nvSpPr>
          <p:spPr bwMode="auto">
            <a:xfrm>
              <a:off x="6253349" y="1330807"/>
              <a:ext cx="1118242"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800" dirty="0">
                  <a:solidFill>
                    <a:srgbClr val="000000"/>
                  </a:solidFill>
                  <a:latin typeface="+mn-lt"/>
                  <a:ea typeface="+mn-ea"/>
                  <a:cs typeface="Arial" pitchFamily="34" charset="0"/>
                </a:rPr>
                <a:t>Internet</a:t>
              </a:r>
              <a:endParaRPr lang="zh-CN" altLang="en-US" sz="1800" dirty="0">
                <a:solidFill>
                  <a:srgbClr val="000000"/>
                </a:solidFill>
                <a:latin typeface="+mn-lt"/>
                <a:ea typeface="+mn-ea"/>
                <a:cs typeface="Arial" pitchFamily="34" charset="0"/>
              </a:endParaRPr>
            </a:p>
          </p:txBody>
        </p:sp>
      </p:grpSp>
      <p:cxnSp>
        <p:nvCxnSpPr>
          <p:cNvPr id="88" name="直接连接符 87"/>
          <p:cNvCxnSpPr>
            <a:stCxn id="11" idx="0"/>
            <a:endCxn id="85" idx="1"/>
          </p:cNvCxnSpPr>
          <p:nvPr/>
        </p:nvCxnSpPr>
        <p:spPr bwMode="auto">
          <a:xfrm flipV="1">
            <a:off x="1773597" y="1649463"/>
            <a:ext cx="4201386" cy="142550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1" name="直接连接符 90"/>
          <p:cNvCxnSpPr>
            <a:stCxn id="22" idx="0"/>
            <a:endCxn id="85" idx="2"/>
          </p:cNvCxnSpPr>
          <p:nvPr/>
        </p:nvCxnSpPr>
        <p:spPr bwMode="auto">
          <a:xfrm flipV="1">
            <a:off x="4891860" y="2024844"/>
            <a:ext cx="1863712" cy="100419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3" name="直接连接符 92"/>
          <p:cNvCxnSpPr>
            <a:stCxn id="29" idx="0"/>
            <a:endCxn id="85" idx="2"/>
          </p:cNvCxnSpPr>
          <p:nvPr/>
        </p:nvCxnSpPr>
        <p:spPr bwMode="auto">
          <a:xfrm flipV="1">
            <a:off x="5751670" y="2024844"/>
            <a:ext cx="1003902" cy="100419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5" name="直接连接符 94"/>
          <p:cNvCxnSpPr>
            <a:stCxn id="38" idx="0"/>
            <a:endCxn id="85" idx="3"/>
          </p:cNvCxnSpPr>
          <p:nvPr/>
        </p:nvCxnSpPr>
        <p:spPr bwMode="auto">
          <a:xfrm flipH="1" flipV="1">
            <a:off x="7536160" y="1649463"/>
            <a:ext cx="802994" cy="13851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7" name="直接连接符 96"/>
          <p:cNvCxnSpPr>
            <a:stCxn id="44" idx="0"/>
            <a:endCxn id="85" idx="3"/>
          </p:cNvCxnSpPr>
          <p:nvPr/>
        </p:nvCxnSpPr>
        <p:spPr bwMode="auto">
          <a:xfrm flipH="1" flipV="1">
            <a:off x="7536160" y="1649463"/>
            <a:ext cx="2913718" cy="137828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04480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fade">
                                      <p:cBhvr>
                                        <p:cTn id="40" dur="500"/>
                                        <p:tgtEl>
                                          <p:spTgt spid="6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500"/>
                                        <p:tgtEl>
                                          <p:spTgt spid="66"/>
                                        </p:tgtEl>
                                      </p:cBhvr>
                                    </p:animEffect>
                                  </p:childTnLst>
                                </p:cTn>
                              </p:par>
                              <p:par>
                                <p:cTn id="44" presetID="10" presetClass="entr" presetSubtype="0" fill="hold" nodeType="withEffect">
                                  <p:stCondLst>
                                    <p:cond delay="0"/>
                                  </p:stCondLst>
                                  <p:childTnLst>
                                    <p:set>
                                      <p:cBhvr>
                                        <p:cTn id="45" dur="1" fill="hold">
                                          <p:stCondLst>
                                            <p:cond delay="0"/>
                                          </p:stCondLst>
                                        </p:cTn>
                                        <p:tgtEl>
                                          <p:spTgt spid="91"/>
                                        </p:tgtEl>
                                        <p:attrNameLst>
                                          <p:attrName>style.visibility</p:attrName>
                                        </p:attrNameLst>
                                      </p:cBhvr>
                                      <p:to>
                                        <p:strVal val="visible"/>
                                      </p:to>
                                    </p:set>
                                    <p:animEffect transition="in" filter="fade">
                                      <p:cBhvr>
                                        <p:cTn id="46" dur="500"/>
                                        <p:tgtEl>
                                          <p:spTgt spid="91"/>
                                        </p:tgtEl>
                                      </p:cBhvr>
                                    </p:animEffect>
                                  </p:childTnLst>
                                </p:cTn>
                              </p:par>
                              <p:par>
                                <p:cTn id="47" presetID="10" presetClass="entr" presetSubtype="0" fill="hold" nodeType="with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fade">
                                      <p:cBhvr>
                                        <p:cTn id="49" dur="500"/>
                                        <p:tgtEl>
                                          <p:spTgt spid="9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10" presetClass="entr" presetSubtype="0"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par>
                                <p:cTn id="67" presetID="10" presetClass="entr" presetSubtype="0"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par>
                                <p:cTn id="70" presetID="10"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fade">
                                      <p:cBhvr>
                                        <p:cTn id="78" dur="500"/>
                                        <p:tgtEl>
                                          <p:spTgt spid="4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500"/>
                                        <p:tgtEl>
                                          <p:spTgt spid="45"/>
                                        </p:tgtEl>
                                      </p:cBhvr>
                                    </p:animEffect>
                                  </p:childTnLst>
                                </p:cTn>
                              </p:par>
                              <p:par>
                                <p:cTn id="82" presetID="10" presetClass="entr" presetSubtype="0" fill="hold" nodeType="with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500"/>
                                        <p:tgtEl>
                                          <p:spTgt spid="46"/>
                                        </p:tgtEl>
                                      </p:cBhvr>
                                    </p:animEffect>
                                  </p:childTnLst>
                                </p:cTn>
                              </p:par>
                              <p:par>
                                <p:cTn id="85" presetID="10" presetClass="entr" presetSubtype="0"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500"/>
                                        <p:tgtEl>
                                          <p:spTgt spid="48"/>
                                        </p:tgtEl>
                                      </p:cBhvr>
                                    </p:animEffect>
                                  </p:childTnLst>
                                </p:cTn>
                              </p:par>
                              <p:par>
                                <p:cTn id="88" presetID="10" presetClass="entr" presetSubtype="0" fill="hold"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fade">
                                      <p:cBhvr>
                                        <p:cTn id="90" dur="500"/>
                                        <p:tgtEl>
                                          <p:spTgt spid="50"/>
                                        </p:tgtEl>
                                      </p:cBhvr>
                                    </p:animEffect>
                                  </p:childTnLst>
                                </p:cTn>
                              </p:par>
                              <p:par>
                                <p:cTn id="91" presetID="10" presetClass="entr" presetSubtype="0" fill="hold" nodeType="withEffect">
                                  <p:stCondLst>
                                    <p:cond delay="0"/>
                                  </p:stCondLst>
                                  <p:childTnLst>
                                    <p:set>
                                      <p:cBhvr>
                                        <p:cTn id="92" dur="1" fill="hold">
                                          <p:stCondLst>
                                            <p:cond delay="0"/>
                                          </p:stCondLst>
                                        </p:cTn>
                                        <p:tgtEl>
                                          <p:spTgt spid="72"/>
                                        </p:tgtEl>
                                        <p:attrNameLst>
                                          <p:attrName>style.visibility</p:attrName>
                                        </p:attrNameLst>
                                      </p:cBhvr>
                                      <p:to>
                                        <p:strVal val="visible"/>
                                      </p:to>
                                    </p:set>
                                    <p:animEffect transition="in" filter="fade">
                                      <p:cBhvr>
                                        <p:cTn id="93" dur="500"/>
                                        <p:tgtEl>
                                          <p:spTgt spid="7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73"/>
                                        </p:tgtEl>
                                        <p:attrNameLst>
                                          <p:attrName>style.visibility</p:attrName>
                                        </p:attrNameLst>
                                      </p:cBhvr>
                                      <p:to>
                                        <p:strVal val="visible"/>
                                      </p:to>
                                    </p:set>
                                    <p:animEffect transition="in" filter="fade">
                                      <p:cBhvr>
                                        <p:cTn id="96" dur="500"/>
                                        <p:tgtEl>
                                          <p:spTgt spid="73"/>
                                        </p:tgtEl>
                                      </p:cBhvr>
                                    </p:animEffect>
                                  </p:childTnLst>
                                </p:cTn>
                              </p:par>
                              <p:par>
                                <p:cTn id="97" presetID="10" presetClass="entr" presetSubtype="0" fill="hold" nodeType="withEffect">
                                  <p:stCondLst>
                                    <p:cond delay="0"/>
                                  </p:stCondLst>
                                  <p:childTnLst>
                                    <p:set>
                                      <p:cBhvr>
                                        <p:cTn id="98" dur="1" fill="hold">
                                          <p:stCondLst>
                                            <p:cond delay="0"/>
                                          </p:stCondLst>
                                        </p:cTn>
                                        <p:tgtEl>
                                          <p:spTgt spid="95"/>
                                        </p:tgtEl>
                                        <p:attrNameLst>
                                          <p:attrName>style.visibility</p:attrName>
                                        </p:attrNameLst>
                                      </p:cBhvr>
                                      <p:to>
                                        <p:strVal val="visible"/>
                                      </p:to>
                                    </p:set>
                                    <p:animEffect transition="in" filter="fade">
                                      <p:cBhvr>
                                        <p:cTn id="99" dur="500"/>
                                        <p:tgtEl>
                                          <p:spTgt spid="95"/>
                                        </p:tgtEl>
                                      </p:cBhvr>
                                    </p:animEffect>
                                  </p:childTnLst>
                                </p:cTn>
                              </p:par>
                              <p:par>
                                <p:cTn id="100" presetID="10" presetClass="entr" presetSubtype="0" fill="hold" nodeType="withEffect">
                                  <p:stCondLst>
                                    <p:cond delay="0"/>
                                  </p:stCondLst>
                                  <p:childTnLst>
                                    <p:set>
                                      <p:cBhvr>
                                        <p:cTn id="101" dur="1" fill="hold">
                                          <p:stCondLst>
                                            <p:cond delay="0"/>
                                          </p:stCondLst>
                                        </p:cTn>
                                        <p:tgtEl>
                                          <p:spTgt spid="97"/>
                                        </p:tgtEl>
                                        <p:attrNameLst>
                                          <p:attrName>style.visibility</p:attrName>
                                        </p:attrNameLst>
                                      </p:cBhvr>
                                      <p:to>
                                        <p:strVal val="visible"/>
                                      </p:to>
                                    </p:set>
                                    <p:animEffect transition="in" filter="fade">
                                      <p:cBhvr>
                                        <p:cTn id="10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p:bldP spid="35" grpId="0" animBg="1"/>
      <p:bldP spid="36" grpId="0" animBg="1"/>
      <p:bldP spid="39" grpId="0"/>
      <p:bldP spid="43" grpId="0" animBg="1"/>
      <p:bldP spid="45" grpId="0"/>
      <p:bldP spid="66" grpId="0"/>
      <p:bldP spid="73"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1173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什么样的网络需要</a:t>
            </a:r>
            <a:r>
              <a:rPr lang="en-US" altLang="zh-CN"/>
              <a:t>BGP - </a:t>
            </a:r>
            <a:r>
              <a:rPr lang="zh-CN" altLang="en-US"/>
              <a:t>几点考虑</a:t>
            </a:r>
            <a:endParaRPr lang="zh-CN" altLang="en-US" dirty="0"/>
          </a:p>
        </p:txBody>
      </p:sp>
      <p:sp>
        <p:nvSpPr>
          <p:cNvPr id="4" name="文本占位符 3"/>
          <p:cNvSpPr>
            <a:spLocks noGrp="1"/>
          </p:cNvSpPr>
          <p:nvPr>
            <p:ph type="body" sz="quarter" idx="10"/>
          </p:nvPr>
        </p:nvSpPr>
        <p:spPr/>
        <p:txBody>
          <a:bodyPr/>
          <a:lstStyle/>
          <a:p>
            <a:r>
              <a:rPr lang="zh-CN" altLang="en-US" dirty="0"/>
              <a:t>路由规模庞大且无法聚合；</a:t>
            </a:r>
            <a:endParaRPr lang="en-US" altLang="zh-CN" dirty="0"/>
          </a:p>
          <a:p>
            <a:r>
              <a:rPr lang="zh-CN" altLang="en-US" dirty="0"/>
              <a:t>跨经营实体时（沟通不便利、信息保密）；</a:t>
            </a:r>
            <a:endParaRPr lang="en-US" altLang="zh-CN" dirty="0"/>
          </a:p>
          <a:p>
            <a:r>
              <a:rPr lang="zh-CN" altLang="en-US" dirty="0"/>
              <a:t>一个路由选择域内运行了多种</a:t>
            </a:r>
            <a:r>
              <a:rPr lang="en-US" altLang="zh-CN" dirty="0"/>
              <a:t>IGP</a:t>
            </a:r>
            <a:r>
              <a:rPr lang="zh-CN" altLang="en-US" dirty="0"/>
              <a:t>协议；</a:t>
            </a:r>
            <a:endParaRPr lang="en-US" altLang="zh-CN" dirty="0"/>
          </a:p>
          <a:p>
            <a:r>
              <a:rPr lang="en-US" altLang="zh-CN" dirty="0"/>
              <a:t>IGP</a:t>
            </a:r>
            <a:r>
              <a:rPr lang="zh-CN" altLang="en-US" dirty="0"/>
              <a:t>无法提供相应的工具来实施所需策略；</a:t>
            </a:r>
            <a:endParaRPr lang="en-US" altLang="zh-CN" dirty="0"/>
          </a:p>
          <a:p>
            <a:r>
              <a:rPr lang="zh-CN" altLang="en-US" dirty="0"/>
              <a:t>多</a:t>
            </a:r>
            <a:r>
              <a:rPr lang="en-US" altLang="zh-CN" dirty="0"/>
              <a:t>ISP</a:t>
            </a:r>
            <a:r>
              <a:rPr lang="zh-CN" altLang="en-US" dirty="0"/>
              <a:t>归属网络；</a:t>
            </a:r>
            <a:endParaRPr lang="en-US" altLang="zh-CN" dirty="0"/>
          </a:p>
          <a:p>
            <a:r>
              <a:rPr lang="en-US" altLang="zh-CN" dirty="0"/>
              <a:t>      …….</a:t>
            </a:r>
          </a:p>
          <a:p>
            <a:endParaRPr lang="en-US" altLang="zh-CN" dirty="0"/>
          </a:p>
          <a:p>
            <a:r>
              <a:rPr lang="zh-CN" altLang="en-US" dirty="0"/>
              <a:t>当符合以上的情况，且充分考虑工程实施，网络规划等内容之后可以考虑部署</a:t>
            </a:r>
            <a:r>
              <a:rPr lang="en-US" altLang="zh-CN" dirty="0"/>
              <a:t>BGP</a:t>
            </a:r>
            <a:r>
              <a:rPr lang="zh-CN" altLang="en-US" dirty="0"/>
              <a:t>。</a:t>
            </a:r>
            <a:endParaRPr lang="en-US" altLang="zh-CN" dirty="0"/>
          </a:p>
        </p:txBody>
      </p:sp>
    </p:spTree>
    <p:extLst>
      <p:ext uri="{BB962C8B-B14F-4D97-AF65-F5344CB8AC3E}">
        <p14:creationId xmlns:p14="http://schemas.microsoft.com/office/powerpoint/2010/main" val="3557557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什么样的网络需要</a:t>
            </a:r>
            <a:r>
              <a:rPr lang="en-US" altLang="zh-CN"/>
              <a:t>BGP - </a:t>
            </a:r>
            <a:r>
              <a:rPr lang="zh-CN" altLang="en-US"/>
              <a:t>潜在危险</a:t>
            </a:r>
            <a:endParaRPr lang="zh-CN" altLang="en-US" dirty="0"/>
          </a:p>
        </p:txBody>
      </p:sp>
      <p:sp>
        <p:nvSpPr>
          <p:cNvPr id="4" name="文本占位符 3"/>
          <p:cNvSpPr>
            <a:spLocks noGrp="1"/>
          </p:cNvSpPr>
          <p:nvPr>
            <p:ph type="body" sz="quarter" idx="10"/>
          </p:nvPr>
        </p:nvSpPr>
        <p:spPr/>
        <p:txBody>
          <a:bodyPr/>
          <a:lstStyle/>
          <a:p>
            <a:r>
              <a:rPr lang="en-US" altLang="zh-CN"/>
              <a:t>BGP</a:t>
            </a:r>
            <a:r>
              <a:rPr lang="zh-CN" altLang="en-US"/>
              <a:t>路由劫持</a:t>
            </a:r>
            <a:endParaRPr lang="en-US" altLang="zh-CN"/>
          </a:p>
          <a:p>
            <a:r>
              <a:rPr lang="zh-CN" altLang="en-US"/>
              <a:t>不对称路由</a:t>
            </a:r>
            <a:endParaRPr lang="en-US" altLang="zh-CN"/>
          </a:p>
          <a:p>
            <a:r>
              <a:rPr lang="en-US" altLang="zh-CN"/>
              <a:t>     ……</a:t>
            </a:r>
          </a:p>
          <a:p>
            <a:endParaRPr lang="en-US" altLang="zh-CN"/>
          </a:p>
          <a:p>
            <a:endParaRPr lang="en-US" altLang="zh-CN"/>
          </a:p>
          <a:p>
            <a:endParaRPr lang="en-US" altLang="zh-CN"/>
          </a:p>
          <a:p>
            <a:endParaRPr lang="en-US" altLang="zh-CN"/>
          </a:p>
          <a:p>
            <a:endParaRPr lang="en-US" altLang="zh-CN"/>
          </a:p>
          <a:p>
            <a:endParaRPr lang="en-US" altLang="zh-CN"/>
          </a:p>
        </p:txBody>
      </p:sp>
    </p:spTree>
    <p:extLst>
      <p:ext uri="{BB962C8B-B14F-4D97-AF65-F5344CB8AC3E}">
        <p14:creationId xmlns:p14="http://schemas.microsoft.com/office/powerpoint/2010/main" val="2299128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8108" y="1289316"/>
            <a:ext cx="1218860" cy="765331"/>
          </a:xfrm>
          <a:prstGeom prst="rect">
            <a:avLst/>
          </a:prstGeom>
        </p:spPr>
      </p:pic>
      <p:sp>
        <p:nvSpPr>
          <p:cNvPr id="3" name="标题 2"/>
          <p:cNvSpPr>
            <a:spLocks noGrp="1"/>
          </p:cNvSpPr>
          <p:nvPr>
            <p:ph type="title"/>
          </p:nvPr>
        </p:nvSpPr>
        <p:spPr/>
        <p:txBody>
          <a:bodyPr/>
          <a:lstStyle/>
          <a:p>
            <a:r>
              <a:rPr lang="en-US" altLang="zh-CN"/>
              <a:t>BGP</a:t>
            </a:r>
            <a:r>
              <a:rPr lang="zh-CN" altLang="en-US"/>
              <a:t>网络部署及维护注意事项</a:t>
            </a:r>
            <a:endParaRPr lang="zh-CN" altLang="en-US" dirty="0"/>
          </a:p>
        </p:txBody>
      </p:sp>
      <p:sp>
        <p:nvSpPr>
          <p:cNvPr id="4" name="文本占位符 3"/>
          <p:cNvSpPr>
            <a:spLocks noGrp="1"/>
          </p:cNvSpPr>
          <p:nvPr>
            <p:ph type="body" sz="quarter" idx="10"/>
          </p:nvPr>
        </p:nvSpPr>
        <p:spPr>
          <a:xfrm>
            <a:off x="912285" y="1233488"/>
            <a:ext cx="5183715" cy="4680000"/>
          </a:xfrm>
        </p:spPr>
        <p:txBody>
          <a:bodyPr/>
          <a:lstStyle/>
          <a:p>
            <a:r>
              <a:rPr lang="zh-CN" altLang="en-US" dirty="0"/>
              <a:t>以一个多</a:t>
            </a:r>
            <a:r>
              <a:rPr lang="en-US" altLang="zh-CN" dirty="0"/>
              <a:t>ISP</a:t>
            </a:r>
            <a:r>
              <a:rPr lang="zh-CN" altLang="en-US" dirty="0"/>
              <a:t>归属自治系统为例：</a:t>
            </a:r>
            <a:endParaRPr lang="en-US" altLang="zh-CN" dirty="0"/>
          </a:p>
          <a:p>
            <a:pPr lvl="1"/>
            <a:r>
              <a:rPr lang="zh-CN" altLang="en-US" sz="1800" dirty="0"/>
              <a:t>公司</a:t>
            </a:r>
            <a:r>
              <a:rPr lang="en-US" altLang="zh-CN" sz="1800" dirty="0"/>
              <a:t>A</a:t>
            </a:r>
            <a:r>
              <a:rPr lang="zh-CN" altLang="en-US" sz="1800" dirty="0"/>
              <a:t>连接两个</a:t>
            </a:r>
            <a:r>
              <a:rPr lang="en-US" altLang="zh-CN" sz="1800" dirty="0"/>
              <a:t>AS</a:t>
            </a:r>
            <a:r>
              <a:rPr lang="zh-CN" altLang="en-US" sz="1800" dirty="0"/>
              <a:t>，由于配置失误，将</a:t>
            </a:r>
            <a:r>
              <a:rPr lang="en-US" altLang="zh-CN" sz="1800" dirty="0"/>
              <a:t>ISP1</a:t>
            </a:r>
            <a:r>
              <a:rPr lang="zh-CN" altLang="en-US" sz="1800" dirty="0"/>
              <a:t>宣告的路由宣告进入了</a:t>
            </a:r>
            <a:r>
              <a:rPr lang="en-US" altLang="zh-CN" sz="1800" dirty="0"/>
              <a:t>ISP2</a:t>
            </a:r>
            <a:r>
              <a:rPr lang="zh-CN" altLang="en-US" sz="1800" dirty="0"/>
              <a:t>。</a:t>
            </a:r>
            <a:endParaRPr lang="en-US" altLang="zh-CN" sz="1800" dirty="0"/>
          </a:p>
          <a:p>
            <a:pPr lvl="1"/>
            <a:r>
              <a:rPr lang="zh-CN" altLang="en-US" sz="1800"/>
              <a:t>注意筛选</a:t>
            </a:r>
            <a:r>
              <a:rPr lang="en-US" altLang="zh-CN" sz="1800"/>
              <a:t>ISP</a:t>
            </a:r>
            <a:r>
              <a:rPr lang="zh-CN" altLang="en-US" sz="1800"/>
              <a:t>发布的路由，根据自身业</a:t>
            </a:r>
            <a:endParaRPr lang="en-US" altLang="zh-CN" sz="1800"/>
          </a:p>
          <a:p>
            <a:pPr marL="401637" lvl="1" indent="0">
              <a:buNone/>
            </a:pPr>
            <a:r>
              <a:rPr lang="zh-CN" altLang="en-US" sz="1800"/>
              <a:t>    务情况进行路由选择。</a:t>
            </a:r>
            <a:endParaRPr lang="en-US" altLang="zh-CN" sz="1800"/>
          </a:p>
          <a:p>
            <a:pPr lvl="1"/>
            <a:r>
              <a:rPr lang="zh-CN" altLang="en-US" sz="1800"/>
              <a:t>时刻关注对端</a:t>
            </a:r>
            <a:r>
              <a:rPr lang="en-US" altLang="zh-CN" sz="1800"/>
              <a:t>AS</a:t>
            </a:r>
            <a:r>
              <a:rPr lang="zh-CN" altLang="en-US" sz="1800"/>
              <a:t>对网络</a:t>
            </a:r>
            <a:endParaRPr lang="en-US" altLang="zh-CN" sz="1800"/>
          </a:p>
          <a:p>
            <a:pPr marL="401637" lvl="1" indent="0">
              <a:buNone/>
            </a:pPr>
            <a:r>
              <a:rPr lang="zh-CN" altLang="en-US" sz="1800"/>
              <a:t>    的操作，防止因对端误</a:t>
            </a:r>
            <a:endParaRPr lang="en-US" altLang="zh-CN" sz="1800"/>
          </a:p>
          <a:p>
            <a:pPr marL="401637" lvl="1" indent="0">
              <a:buNone/>
            </a:pPr>
            <a:r>
              <a:rPr lang="en-US" altLang="zh-CN" sz="1800"/>
              <a:t>    </a:t>
            </a:r>
            <a:r>
              <a:rPr lang="zh-CN" altLang="en-US" sz="1800"/>
              <a:t>操作而对本网造成危害。</a:t>
            </a:r>
            <a:endParaRPr lang="en-US" altLang="zh-CN" sz="1800" dirty="0"/>
          </a:p>
          <a:p>
            <a:endParaRPr lang="en-US" altLang="zh-CN" dirty="0"/>
          </a:p>
          <a:p>
            <a:endParaRPr lang="en-US" altLang="zh-CN" dirty="0"/>
          </a:p>
          <a:p>
            <a:endParaRPr lang="en-US" altLang="zh-CN" dirty="0"/>
          </a:p>
          <a:p>
            <a:endParaRPr lang="en-US" altLang="zh-CN" dirty="0"/>
          </a:p>
          <a:p>
            <a:endParaRPr lang="en-US" altLang="zh-CN" dirty="0"/>
          </a:p>
        </p:txBody>
      </p:sp>
      <p:sp>
        <p:nvSpPr>
          <p:cNvPr id="5" name="圆角矩形 4"/>
          <p:cNvSpPr/>
          <p:nvPr/>
        </p:nvSpPr>
        <p:spPr bwMode="auto">
          <a:xfrm>
            <a:off x="5596579" y="4569811"/>
            <a:ext cx="3983615" cy="169688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sp>
        <p:nvSpPr>
          <p:cNvPr id="6" name="圆角矩形 5"/>
          <p:cNvSpPr/>
          <p:nvPr/>
        </p:nvSpPr>
        <p:spPr bwMode="auto">
          <a:xfrm>
            <a:off x="5596580" y="2414687"/>
            <a:ext cx="1763005" cy="186844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pic>
        <p:nvPicPr>
          <p:cNvPr id="7" name="Picture 12" descr="E:\2016.01\1.12 扁平化图标\蓝色\AR-蓝色最新-40.png"/>
          <p:cNvPicPr>
            <a:picLocks noChangeAspect="1" noChangeArrowheads="1"/>
          </p:cNvPicPr>
          <p:nvPr/>
        </p:nvPicPr>
        <p:blipFill>
          <a:blip r:embed="rId4" cstate="print"/>
          <a:srcRect/>
          <a:stretch>
            <a:fillRect/>
          </a:stretch>
        </p:blipFill>
        <p:spPr bwMode="auto">
          <a:xfrm>
            <a:off x="5863359" y="4787947"/>
            <a:ext cx="614724" cy="502956"/>
          </a:xfrm>
          <a:prstGeom prst="rect">
            <a:avLst/>
          </a:prstGeom>
          <a:noFill/>
        </p:spPr>
      </p:pic>
      <p:pic>
        <p:nvPicPr>
          <p:cNvPr id="8" name="Picture 12" descr="E:\2016.01\1.12 扁平化图标\蓝色\AR-蓝色最新-40.png"/>
          <p:cNvPicPr>
            <a:picLocks noChangeAspect="1" noChangeArrowheads="1"/>
          </p:cNvPicPr>
          <p:nvPr/>
        </p:nvPicPr>
        <p:blipFill>
          <a:blip r:embed="rId4" cstate="print"/>
          <a:srcRect/>
          <a:stretch>
            <a:fillRect/>
          </a:stretch>
        </p:blipFill>
        <p:spPr bwMode="auto">
          <a:xfrm>
            <a:off x="5863359" y="3351684"/>
            <a:ext cx="614724" cy="502956"/>
          </a:xfrm>
          <a:prstGeom prst="rect">
            <a:avLst/>
          </a:prstGeom>
          <a:noFill/>
        </p:spPr>
      </p:pic>
      <p:sp>
        <p:nvSpPr>
          <p:cNvPr id="9" name="文本框 8"/>
          <p:cNvSpPr txBox="1"/>
          <p:nvPr/>
        </p:nvSpPr>
        <p:spPr bwMode="auto">
          <a:xfrm>
            <a:off x="5581054" y="2544969"/>
            <a:ext cx="59945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ISP1</a:t>
            </a:r>
            <a:endParaRPr lang="zh-CN" altLang="en-US" sz="1400" b="1" dirty="0">
              <a:solidFill>
                <a:srgbClr val="000000"/>
              </a:solidFill>
              <a:latin typeface="+mn-ea"/>
              <a:ea typeface="+mn-ea"/>
              <a:cs typeface="Arial" pitchFamily="34" charset="0"/>
            </a:endParaRPr>
          </a:p>
        </p:txBody>
      </p:sp>
      <p:cxnSp>
        <p:nvCxnSpPr>
          <p:cNvPr id="10" name="直接连接符 9"/>
          <p:cNvCxnSpPr>
            <a:stCxn id="8" idx="2"/>
            <a:endCxn id="7" idx="0"/>
          </p:cNvCxnSpPr>
          <p:nvPr/>
        </p:nvCxnSpPr>
        <p:spPr bwMode="auto">
          <a:xfrm>
            <a:off x="6170721" y="3854640"/>
            <a:ext cx="0" cy="93330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 name="直接连接符 10"/>
          <p:cNvCxnSpPr>
            <a:stCxn id="7" idx="2"/>
            <a:endCxn id="18" idx="1"/>
          </p:cNvCxnSpPr>
          <p:nvPr/>
        </p:nvCxnSpPr>
        <p:spPr bwMode="auto">
          <a:xfrm>
            <a:off x="6170721" y="5290903"/>
            <a:ext cx="328207" cy="50136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 name="圆角矩形 11"/>
          <p:cNvSpPr/>
          <p:nvPr/>
        </p:nvSpPr>
        <p:spPr bwMode="auto">
          <a:xfrm>
            <a:off x="7876702" y="2407858"/>
            <a:ext cx="1763005" cy="186844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pic>
        <p:nvPicPr>
          <p:cNvPr id="13" name="Picture 12" descr="E:\2016.01\1.12 扁平化图标\蓝色\AR-蓝色最新-40.png"/>
          <p:cNvPicPr>
            <a:picLocks noChangeAspect="1" noChangeArrowheads="1"/>
          </p:cNvPicPr>
          <p:nvPr/>
        </p:nvPicPr>
        <p:blipFill>
          <a:blip r:embed="rId4" cstate="print"/>
          <a:srcRect/>
          <a:stretch>
            <a:fillRect/>
          </a:stretch>
        </p:blipFill>
        <p:spPr bwMode="auto">
          <a:xfrm>
            <a:off x="8143481" y="3344855"/>
            <a:ext cx="614724" cy="502956"/>
          </a:xfrm>
          <a:prstGeom prst="rect">
            <a:avLst/>
          </a:prstGeom>
          <a:noFill/>
        </p:spPr>
      </p:pic>
      <p:sp>
        <p:nvSpPr>
          <p:cNvPr id="14" name="文本框 13"/>
          <p:cNvSpPr txBox="1"/>
          <p:nvPr/>
        </p:nvSpPr>
        <p:spPr bwMode="auto">
          <a:xfrm>
            <a:off x="9040250" y="2541555"/>
            <a:ext cx="59945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a:solidFill>
                  <a:srgbClr val="000000"/>
                </a:solidFill>
                <a:latin typeface="+mn-ea"/>
                <a:ea typeface="+mn-ea"/>
                <a:cs typeface="Arial" pitchFamily="34" charset="0"/>
              </a:rPr>
              <a:t>ISP2</a:t>
            </a:r>
            <a:endParaRPr lang="zh-CN" altLang="en-US" sz="1400" b="1" dirty="0">
              <a:solidFill>
                <a:srgbClr val="000000"/>
              </a:solidFill>
              <a:latin typeface="+mn-ea"/>
              <a:ea typeface="+mn-ea"/>
              <a:cs typeface="Arial" pitchFamily="34" charset="0"/>
            </a:endParaRPr>
          </a:p>
        </p:txBody>
      </p:sp>
      <p:pic>
        <p:nvPicPr>
          <p:cNvPr id="15" name="Picture 12" descr="E:\2016.01\1.12 扁平化图标\蓝色\AR-蓝色最新-40.png"/>
          <p:cNvPicPr>
            <a:picLocks noChangeAspect="1" noChangeArrowheads="1"/>
          </p:cNvPicPr>
          <p:nvPr/>
        </p:nvPicPr>
        <p:blipFill>
          <a:blip r:embed="rId4" cstate="print"/>
          <a:srcRect/>
          <a:stretch>
            <a:fillRect/>
          </a:stretch>
        </p:blipFill>
        <p:spPr bwMode="auto">
          <a:xfrm>
            <a:off x="8143481" y="4782401"/>
            <a:ext cx="614724" cy="502956"/>
          </a:xfrm>
          <a:prstGeom prst="rect">
            <a:avLst/>
          </a:prstGeom>
          <a:noFill/>
        </p:spPr>
      </p:pic>
      <p:cxnSp>
        <p:nvCxnSpPr>
          <p:cNvPr id="16" name="直接连接符 15"/>
          <p:cNvCxnSpPr>
            <a:stCxn id="13" idx="2"/>
            <a:endCxn id="15" idx="0"/>
          </p:cNvCxnSpPr>
          <p:nvPr/>
        </p:nvCxnSpPr>
        <p:spPr bwMode="auto">
          <a:xfrm>
            <a:off x="8450843" y="3847811"/>
            <a:ext cx="0" cy="93459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直接连接符 16"/>
          <p:cNvCxnSpPr>
            <a:stCxn id="18" idx="3"/>
            <a:endCxn id="15" idx="2"/>
          </p:cNvCxnSpPr>
          <p:nvPr/>
        </p:nvCxnSpPr>
        <p:spPr bwMode="auto">
          <a:xfrm flipV="1">
            <a:off x="8000453" y="5285357"/>
            <a:ext cx="450390" cy="506909"/>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8" name="Picture 2"/>
          <p:cNvPicPr>
            <a:picLocks noChangeAspect="1" noChangeArrowheads="1"/>
          </p:cNvPicPr>
          <p:nvPr/>
        </p:nvPicPr>
        <p:blipFill>
          <a:blip r:embed="rId5" cstate="print"/>
          <a:srcRect/>
          <a:stretch>
            <a:fillRect/>
          </a:stretch>
        </p:blipFill>
        <p:spPr bwMode="auto">
          <a:xfrm>
            <a:off x="6498928" y="5416884"/>
            <a:ext cx="1501525" cy="750763"/>
          </a:xfrm>
          <a:prstGeom prst="rect">
            <a:avLst/>
          </a:prstGeom>
          <a:noFill/>
          <a:ln w="9525">
            <a:noFill/>
            <a:miter lim="800000"/>
            <a:headEnd/>
            <a:tailEnd/>
          </a:ln>
        </p:spPr>
      </p:pic>
      <p:sp>
        <p:nvSpPr>
          <p:cNvPr id="19" name="文本框 18"/>
          <p:cNvSpPr txBox="1"/>
          <p:nvPr/>
        </p:nvSpPr>
        <p:spPr bwMode="auto">
          <a:xfrm>
            <a:off x="6730834" y="5549958"/>
            <a:ext cx="1218217" cy="531835"/>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a:solidFill>
                  <a:srgbClr val="000000"/>
                </a:solidFill>
                <a:latin typeface="+mn-ea"/>
                <a:ea typeface="+mn-ea"/>
                <a:cs typeface="Arial" pitchFamily="34" charset="0"/>
              </a:rPr>
              <a:t>IPv4 or IPv6</a:t>
            </a:r>
          </a:p>
          <a:p>
            <a:pPr algn="ctr" defTabSz="1001649" eaLnBrk="0" hangingPunct="0"/>
            <a:r>
              <a:rPr lang="en-US" altLang="zh-CN" sz="1400">
                <a:solidFill>
                  <a:srgbClr val="000000"/>
                </a:solidFill>
                <a:latin typeface="+mn-ea"/>
                <a:ea typeface="+mn-ea"/>
                <a:cs typeface="Arial" pitchFamily="34" charset="0"/>
              </a:rPr>
              <a:t>network</a:t>
            </a:r>
            <a:endParaRPr lang="zh-CN" altLang="en-US" sz="1400" dirty="0">
              <a:solidFill>
                <a:srgbClr val="000000"/>
              </a:solidFill>
              <a:latin typeface="+mn-ea"/>
              <a:ea typeface="+mn-ea"/>
              <a:cs typeface="Arial" pitchFamily="34" charset="0"/>
            </a:endParaRPr>
          </a:p>
        </p:txBody>
      </p:sp>
      <p:cxnSp>
        <p:nvCxnSpPr>
          <p:cNvPr id="20" name="直接连接符 19"/>
          <p:cNvCxnSpPr>
            <a:stCxn id="8" idx="0"/>
            <a:endCxn id="26" idx="2"/>
          </p:cNvCxnSpPr>
          <p:nvPr/>
        </p:nvCxnSpPr>
        <p:spPr bwMode="auto">
          <a:xfrm flipV="1">
            <a:off x="6170721" y="2054647"/>
            <a:ext cx="1506817" cy="129703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直接连接符 20"/>
          <p:cNvCxnSpPr>
            <a:stCxn id="13" idx="0"/>
            <a:endCxn id="26" idx="2"/>
          </p:cNvCxnSpPr>
          <p:nvPr/>
        </p:nvCxnSpPr>
        <p:spPr bwMode="auto">
          <a:xfrm flipH="1" flipV="1">
            <a:off x="7677538" y="2054647"/>
            <a:ext cx="773305" cy="129020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5" name="文本框 24"/>
          <p:cNvSpPr txBox="1"/>
          <p:nvPr/>
        </p:nvSpPr>
        <p:spPr bwMode="auto">
          <a:xfrm>
            <a:off x="7131355" y="1455523"/>
            <a:ext cx="1118242" cy="377947"/>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800" dirty="0">
                <a:solidFill>
                  <a:srgbClr val="000000"/>
                </a:solidFill>
                <a:latin typeface="+mn-ea"/>
                <a:ea typeface="+mn-ea"/>
                <a:cs typeface="Arial" pitchFamily="34" charset="0"/>
              </a:rPr>
              <a:t>Internet</a:t>
            </a:r>
            <a:endParaRPr lang="zh-CN" altLang="en-US" sz="1800" dirty="0">
              <a:solidFill>
                <a:srgbClr val="000000"/>
              </a:solidFill>
              <a:latin typeface="+mn-ea"/>
              <a:ea typeface="+mn-ea"/>
              <a:cs typeface="Arial" pitchFamily="34" charset="0"/>
            </a:endParaRPr>
          </a:p>
        </p:txBody>
      </p:sp>
      <p:pic>
        <p:nvPicPr>
          <p:cNvPr id="27" name="图片 26"/>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061607" y="4259675"/>
            <a:ext cx="540000" cy="442800"/>
          </a:xfrm>
          <a:prstGeom prst="rect">
            <a:avLst/>
          </a:prstGeom>
        </p:spPr>
      </p:pic>
      <p:pic>
        <p:nvPicPr>
          <p:cNvPr id="28" name="图片 27"/>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4084472" y="3387730"/>
            <a:ext cx="540000" cy="442800"/>
          </a:xfrm>
          <a:prstGeom prst="rect">
            <a:avLst/>
          </a:prstGeom>
        </p:spPr>
      </p:pic>
      <p:cxnSp>
        <p:nvCxnSpPr>
          <p:cNvPr id="30" name="直接连接符 29"/>
          <p:cNvCxnSpPr>
            <a:stCxn id="28" idx="3"/>
            <a:endCxn id="8" idx="1"/>
          </p:cNvCxnSpPr>
          <p:nvPr/>
        </p:nvCxnSpPr>
        <p:spPr bwMode="auto">
          <a:xfrm flipV="1">
            <a:off x="4624472" y="3603162"/>
            <a:ext cx="123888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直接连接符 31"/>
          <p:cNvCxnSpPr>
            <a:stCxn id="27" idx="3"/>
            <a:endCxn id="8" idx="1"/>
          </p:cNvCxnSpPr>
          <p:nvPr/>
        </p:nvCxnSpPr>
        <p:spPr bwMode="auto">
          <a:xfrm flipV="1">
            <a:off x="4601607" y="3603162"/>
            <a:ext cx="1261752" cy="877913"/>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4" name="图片 33"/>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10380476" y="3334530"/>
            <a:ext cx="540000" cy="442800"/>
          </a:xfrm>
          <a:prstGeom prst="rect">
            <a:avLst/>
          </a:prstGeom>
        </p:spPr>
      </p:pic>
      <p:pic>
        <p:nvPicPr>
          <p:cNvPr id="35" name="图片 34"/>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10380476" y="2486695"/>
            <a:ext cx="540000" cy="442800"/>
          </a:xfrm>
          <a:prstGeom prst="rect">
            <a:avLst/>
          </a:prstGeom>
        </p:spPr>
      </p:pic>
      <p:cxnSp>
        <p:nvCxnSpPr>
          <p:cNvPr id="37" name="直接连接符 36"/>
          <p:cNvCxnSpPr>
            <a:stCxn id="13" idx="3"/>
            <a:endCxn id="35" idx="1"/>
          </p:cNvCxnSpPr>
          <p:nvPr/>
        </p:nvCxnSpPr>
        <p:spPr bwMode="auto">
          <a:xfrm flipV="1">
            <a:off x="8758205" y="2708095"/>
            <a:ext cx="1622271" cy="88823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直接连接符 38"/>
          <p:cNvCxnSpPr>
            <a:stCxn id="13" idx="3"/>
            <a:endCxn id="34" idx="1"/>
          </p:cNvCxnSpPr>
          <p:nvPr/>
        </p:nvCxnSpPr>
        <p:spPr bwMode="auto">
          <a:xfrm flipV="1">
            <a:off x="8758205" y="3555930"/>
            <a:ext cx="1622271" cy="4040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0" name="文本框 39"/>
          <p:cNvSpPr txBox="1"/>
          <p:nvPr/>
        </p:nvSpPr>
        <p:spPr bwMode="auto">
          <a:xfrm>
            <a:off x="8220864" y="5762053"/>
            <a:ext cx="1246558"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Company A</a:t>
            </a:r>
            <a:endParaRPr lang="zh-CN" altLang="en-US" sz="1400" b="1" dirty="0">
              <a:solidFill>
                <a:srgbClr val="000000"/>
              </a:solidFill>
              <a:latin typeface="+mn-ea"/>
              <a:ea typeface="+mn-ea"/>
              <a:cs typeface="Arial" pitchFamily="34" charset="0"/>
            </a:endParaRPr>
          </a:p>
        </p:txBody>
      </p:sp>
    </p:spTree>
    <p:extLst>
      <p:ext uri="{BB962C8B-B14F-4D97-AF65-F5344CB8AC3E}">
        <p14:creationId xmlns:p14="http://schemas.microsoft.com/office/powerpoint/2010/main" val="2838681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Internet</a:t>
            </a:r>
            <a:r>
              <a:rPr lang="zh-CN" altLang="en-US" dirty="0"/>
              <a:t>设计理念</a:t>
            </a:r>
            <a:r>
              <a:rPr lang="en-US" altLang="zh-CN" dirty="0"/>
              <a:t> - </a:t>
            </a:r>
            <a:r>
              <a:rPr lang="zh-CN" altLang="en-US" dirty="0"/>
              <a:t>优化</a:t>
            </a:r>
            <a:r>
              <a:rPr lang="en-US" altLang="zh-CN" dirty="0"/>
              <a:t>BGP</a:t>
            </a:r>
            <a:r>
              <a:rPr lang="zh-CN" altLang="en-US" dirty="0"/>
              <a:t>能力</a:t>
            </a:r>
          </a:p>
        </p:txBody>
      </p:sp>
      <p:sp>
        <p:nvSpPr>
          <p:cNvPr id="4" name="文本占位符 3"/>
          <p:cNvSpPr>
            <a:spLocks noGrp="1"/>
          </p:cNvSpPr>
          <p:nvPr>
            <p:ph type="body" sz="quarter" idx="10"/>
          </p:nvPr>
        </p:nvSpPr>
        <p:spPr/>
        <p:txBody>
          <a:bodyPr/>
          <a:lstStyle/>
          <a:p>
            <a:r>
              <a:rPr lang="zh-CN" altLang="en-US"/>
              <a:t>优化</a:t>
            </a:r>
            <a:r>
              <a:rPr lang="en-US" altLang="zh-CN"/>
              <a:t>BGP</a:t>
            </a:r>
            <a:r>
              <a:rPr lang="zh-CN" altLang="en-US"/>
              <a:t>能力</a:t>
            </a:r>
          </a:p>
          <a:p>
            <a:pPr lvl="1"/>
            <a:r>
              <a:rPr lang="zh-CN" altLang="en-US"/>
              <a:t>建立对等体会话</a:t>
            </a:r>
          </a:p>
          <a:p>
            <a:pPr lvl="1"/>
            <a:r>
              <a:rPr lang="zh-CN" altLang="en-US"/>
              <a:t>路由更新起源</a:t>
            </a:r>
          </a:p>
          <a:p>
            <a:pPr lvl="1"/>
            <a:r>
              <a:rPr lang="zh-CN" altLang="en-US"/>
              <a:t>优化路由策略</a:t>
            </a:r>
          </a:p>
          <a:p>
            <a:pPr lvl="1"/>
            <a:r>
              <a:rPr lang="zh-CN" altLang="en-US"/>
              <a:t>路由过滤和属性控制</a:t>
            </a:r>
          </a:p>
          <a:p>
            <a:pPr lvl="1"/>
            <a:r>
              <a:rPr lang="zh-CN" altLang="en-US"/>
              <a:t>路由聚合</a:t>
            </a:r>
          </a:p>
          <a:p>
            <a:endParaRPr lang="en-US" altLang="zh-CN"/>
          </a:p>
        </p:txBody>
      </p:sp>
    </p:spTree>
    <p:extLst>
      <p:ext uri="{BB962C8B-B14F-4D97-AF65-F5344CB8AC3E}">
        <p14:creationId xmlns:p14="http://schemas.microsoft.com/office/powerpoint/2010/main" val="157798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学完本课程后，您将能够：</a:t>
            </a:r>
          </a:p>
          <a:p>
            <a:pPr lvl="1"/>
            <a:r>
              <a:rPr lang="zh-CN" altLang="en-US"/>
              <a:t>熟悉</a:t>
            </a:r>
            <a:r>
              <a:rPr lang="en-US" altLang="zh-CN"/>
              <a:t>BGP</a:t>
            </a:r>
            <a:r>
              <a:rPr lang="zh-CN" altLang="en-US"/>
              <a:t>在大规模路由场景下的常用工具及技术</a:t>
            </a:r>
            <a:endParaRPr lang="en-US" altLang="zh-CN"/>
          </a:p>
          <a:p>
            <a:pPr lvl="1"/>
            <a:r>
              <a:rPr lang="zh-CN" altLang="en-US"/>
              <a:t>了解</a:t>
            </a:r>
            <a:r>
              <a:rPr lang="en-US" altLang="zh-CN"/>
              <a:t>BGP</a:t>
            </a:r>
            <a:r>
              <a:rPr lang="zh-CN" altLang="en-US"/>
              <a:t>的各种扩展特性和增强特性</a:t>
            </a:r>
            <a:endParaRPr lang="en-US" altLang="zh-CN"/>
          </a:p>
          <a:p>
            <a:pPr lvl="1"/>
            <a:r>
              <a:rPr lang="zh-CN" altLang="en-US"/>
              <a:t>理解</a:t>
            </a:r>
            <a:r>
              <a:rPr lang="en-US" altLang="zh-CN"/>
              <a:t>Internet</a:t>
            </a:r>
            <a:r>
              <a:rPr lang="zh-CN" altLang="en-US"/>
              <a:t>设计的概念</a:t>
            </a:r>
            <a:endParaRPr lang="en-US" altLang="zh-CN"/>
          </a:p>
          <a:p>
            <a:pPr lvl="1"/>
            <a:r>
              <a:rPr lang="zh-CN" altLang="en-US"/>
              <a:t>掌握</a:t>
            </a:r>
            <a:r>
              <a:rPr lang="en-US" altLang="zh-CN"/>
              <a:t>BGP</a:t>
            </a:r>
            <a:r>
              <a:rPr lang="zh-CN" altLang="en-US"/>
              <a:t>属性配置和故障排查</a:t>
            </a:r>
            <a:endParaRPr lang="zh-CN" altLang="en-US" dirty="0"/>
          </a:p>
        </p:txBody>
      </p:sp>
    </p:spTree>
    <p:extLst>
      <p:ext uri="{BB962C8B-B14F-4D97-AF65-F5344CB8AC3E}">
        <p14:creationId xmlns:p14="http://schemas.microsoft.com/office/powerpoint/2010/main" val="2353229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Internet</a:t>
            </a:r>
            <a:r>
              <a:rPr lang="zh-CN" altLang="en-US"/>
              <a:t>设计理念</a:t>
            </a:r>
            <a:r>
              <a:rPr lang="en-US" altLang="zh-CN"/>
              <a:t> - </a:t>
            </a:r>
            <a:r>
              <a:rPr lang="zh-CN" altLang="en-US"/>
              <a:t>提高</a:t>
            </a:r>
            <a:r>
              <a:rPr lang="en-US" altLang="zh-CN"/>
              <a:t>BGP</a:t>
            </a:r>
            <a:r>
              <a:rPr lang="zh-CN" altLang="en-US"/>
              <a:t>可用性</a:t>
            </a:r>
            <a:endParaRPr lang="zh-CN" altLang="en-US" dirty="0"/>
          </a:p>
        </p:txBody>
      </p:sp>
      <p:sp>
        <p:nvSpPr>
          <p:cNvPr id="4" name="文本占位符 3"/>
          <p:cNvSpPr>
            <a:spLocks noGrp="1"/>
          </p:cNvSpPr>
          <p:nvPr>
            <p:ph type="body" sz="quarter" idx="10"/>
          </p:nvPr>
        </p:nvSpPr>
        <p:spPr/>
        <p:txBody>
          <a:bodyPr/>
          <a:lstStyle/>
          <a:p>
            <a:r>
              <a:rPr lang="zh-CN" altLang="en-US"/>
              <a:t>提高</a:t>
            </a:r>
            <a:r>
              <a:rPr lang="en-US" altLang="zh-CN"/>
              <a:t>BGP</a:t>
            </a:r>
            <a:r>
              <a:rPr lang="zh-CN" altLang="en-US"/>
              <a:t>可用性</a:t>
            </a:r>
          </a:p>
          <a:p>
            <a:pPr lvl="1"/>
            <a:r>
              <a:rPr lang="zh-CN" altLang="en-US"/>
              <a:t>冗余</a:t>
            </a:r>
          </a:p>
          <a:p>
            <a:pPr lvl="1"/>
            <a:r>
              <a:rPr lang="zh-CN" altLang="en-US"/>
              <a:t>流量对称</a:t>
            </a:r>
          </a:p>
          <a:p>
            <a:pPr lvl="1"/>
            <a:r>
              <a:rPr lang="zh-CN" altLang="en-US"/>
              <a:t>负载均衡</a:t>
            </a:r>
          </a:p>
          <a:p>
            <a:endParaRPr lang="en-US" altLang="zh-CN"/>
          </a:p>
        </p:txBody>
      </p:sp>
    </p:spTree>
    <p:extLst>
      <p:ext uri="{BB962C8B-B14F-4D97-AF65-F5344CB8AC3E}">
        <p14:creationId xmlns:p14="http://schemas.microsoft.com/office/powerpoint/2010/main" val="132020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Internet</a:t>
            </a:r>
            <a:r>
              <a:rPr lang="zh-CN" altLang="en-US" dirty="0"/>
              <a:t>设计理念</a:t>
            </a:r>
            <a:r>
              <a:rPr lang="en-US" altLang="zh-CN" dirty="0"/>
              <a:t> - </a:t>
            </a:r>
            <a:r>
              <a:rPr lang="zh-CN" altLang="en-US" dirty="0"/>
              <a:t>控制</a:t>
            </a:r>
            <a:r>
              <a:rPr lang="en-US" altLang="zh-CN" dirty="0"/>
              <a:t>AS</a:t>
            </a:r>
            <a:r>
              <a:rPr lang="zh-CN" altLang="en-US" dirty="0"/>
              <a:t>内部路由</a:t>
            </a:r>
          </a:p>
        </p:txBody>
      </p:sp>
      <p:sp>
        <p:nvSpPr>
          <p:cNvPr id="4" name="文本占位符 3"/>
          <p:cNvSpPr>
            <a:spLocks noGrp="1"/>
          </p:cNvSpPr>
          <p:nvPr>
            <p:ph type="body" sz="quarter" idx="10"/>
          </p:nvPr>
        </p:nvSpPr>
        <p:spPr/>
        <p:txBody>
          <a:bodyPr/>
          <a:lstStyle/>
          <a:p>
            <a:r>
              <a:rPr lang="zh-CN" altLang="en-US"/>
              <a:t>控制</a:t>
            </a:r>
            <a:r>
              <a:rPr lang="en-US" altLang="zh-CN"/>
              <a:t>AS</a:t>
            </a:r>
            <a:r>
              <a:rPr lang="zh-CN" altLang="en-US"/>
              <a:t>内部路由</a:t>
            </a:r>
          </a:p>
          <a:p>
            <a:pPr lvl="1"/>
            <a:r>
              <a:rPr lang="zh-CN" altLang="en-US"/>
              <a:t>非</a:t>
            </a:r>
            <a:r>
              <a:rPr lang="en-US" altLang="zh-CN"/>
              <a:t>BGP</a:t>
            </a:r>
            <a:r>
              <a:rPr lang="zh-CN" altLang="en-US"/>
              <a:t>路由与</a:t>
            </a:r>
            <a:r>
              <a:rPr lang="en-US" altLang="zh-CN"/>
              <a:t>BGP</a:t>
            </a:r>
            <a:r>
              <a:rPr lang="zh-CN" altLang="en-US"/>
              <a:t>路由之间的交互</a:t>
            </a:r>
          </a:p>
          <a:p>
            <a:pPr lvl="1"/>
            <a:r>
              <a:rPr lang="zh-CN" altLang="en-US"/>
              <a:t>默认路由</a:t>
            </a:r>
          </a:p>
          <a:p>
            <a:pPr lvl="1"/>
            <a:r>
              <a:rPr lang="zh-CN" altLang="en-US"/>
              <a:t>策略路由</a:t>
            </a:r>
          </a:p>
          <a:p>
            <a:endParaRPr lang="en-US" altLang="zh-CN"/>
          </a:p>
        </p:txBody>
      </p:sp>
    </p:spTree>
    <p:extLst>
      <p:ext uri="{BB962C8B-B14F-4D97-AF65-F5344CB8AC3E}">
        <p14:creationId xmlns:p14="http://schemas.microsoft.com/office/powerpoint/2010/main" val="3216761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Internet</a:t>
            </a:r>
            <a:r>
              <a:rPr lang="zh-CN" altLang="en-US" dirty="0"/>
              <a:t>设计理念</a:t>
            </a:r>
            <a:r>
              <a:rPr lang="en-US" altLang="zh-CN" dirty="0"/>
              <a:t> - </a:t>
            </a:r>
            <a:r>
              <a:rPr lang="zh-CN" altLang="en-US" dirty="0"/>
              <a:t>控制大型</a:t>
            </a:r>
            <a:r>
              <a:rPr lang="en-US" altLang="zh-CN" dirty="0"/>
              <a:t>AS</a:t>
            </a:r>
            <a:endParaRPr lang="zh-CN" altLang="en-US" dirty="0"/>
          </a:p>
        </p:txBody>
      </p:sp>
      <p:sp>
        <p:nvSpPr>
          <p:cNvPr id="4" name="文本占位符 3"/>
          <p:cNvSpPr>
            <a:spLocks noGrp="1"/>
          </p:cNvSpPr>
          <p:nvPr>
            <p:ph type="body" sz="quarter" idx="10"/>
          </p:nvPr>
        </p:nvSpPr>
        <p:spPr/>
        <p:txBody>
          <a:bodyPr/>
          <a:lstStyle/>
          <a:p>
            <a:r>
              <a:rPr lang="zh-CN" altLang="en-US"/>
              <a:t>控制大型</a:t>
            </a:r>
            <a:r>
              <a:rPr lang="en-US" altLang="zh-CN"/>
              <a:t>AS</a:t>
            </a:r>
          </a:p>
          <a:p>
            <a:pPr lvl="1"/>
            <a:r>
              <a:rPr lang="en-US" altLang="zh-CN"/>
              <a:t>BGP</a:t>
            </a:r>
            <a:r>
              <a:rPr lang="zh-CN" altLang="en-US"/>
              <a:t>按组打包</a:t>
            </a:r>
          </a:p>
          <a:p>
            <a:pPr lvl="1"/>
            <a:r>
              <a:rPr lang="zh-CN" altLang="en-US"/>
              <a:t>路由反射器</a:t>
            </a:r>
          </a:p>
          <a:p>
            <a:pPr lvl="1"/>
            <a:r>
              <a:rPr lang="zh-CN" altLang="en-US"/>
              <a:t>联盟</a:t>
            </a:r>
          </a:p>
          <a:p>
            <a:endParaRPr lang="en-US" altLang="zh-CN"/>
          </a:p>
        </p:txBody>
      </p:sp>
    </p:spTree>
    <p:extLst>
      <p:ext uri="{BB962C8B-B14F-4D97-AF65-F5344CB8AC3E}">
        <p14:creationId xmlns:p14="http://schemas.microsoft.com/office/powerpoint/2010/main" val="1739278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Internet</a:t>
            </a:r>
            <a:r>
              <a:rPr lang="zh-CN" altLang="en-US" dirty="0"/>
              <a:t>设计理念</a:t>
            </a:r>
            <a:r>
              <a:rPr lang="en-US" altLang="zh-CN" dirty="0"/>
              <a:t> - </a:t>
            </a:r>
            <a:r>
              <a:rPr lang="zh-CN" altLang="en-US" dirty="0"/>
              <a:t>设计稳定的</a:t>
            </a:r>
            <a:r>
              <a:rPr lang="en-US" altLang="zh-CN" dirty="0"/>
              <a:t>Internet</a:t>
            </a:r>
            <a:endParaRPr lang="zh-CN" altLang="en-US" dirty="0"/>
          </a:p>
        </p:txBody>
      </p:sp>
      <p:sp>
        <p:nvSpPr>
          <p:cNvPr id="4" name="文本占位符 3"/>
          <p:cNvSpPr>
            <a:spLocks noGrp="1"/>
          </p:cNvSpPr>
          <p:nvPr>
            <p:ph type="body" sz="quarter" idx="10"/>
          </p:nvPr>
        </p:nvSpPr>
        <p:spPr/>
        <p:txBody>
          <a:bodyPr/>
          <a:lstStyle/>
          <a:p>
            <a:r>
              <a:rPr lang="zh-CN" altLang="en-US"/>
              <a:t>设计稳定的</a:t>
            </a:r>
            <a:r>
              <a:rPr lang="en-US" altLang="zh-CN"/>
              <a:t>Internet</a:t>
            </a:r>
          </a:p>
          <a:p>
            <a:pPr lvl="1"/>
            <a:r>
              <a:rPr lang="zh-CN" altLang="en-US"/>
              <a:t>减少不稳定路由的产生</a:t>
            </a:r>
          </a:p>
          <a:p>
            <a:pPr lvl="1"/>
            <a:r>
              <a:rPr lang="zh-CN" altLang="en-US"/>
              <a:t>提升</a:t>
            </a:r>
            <a:r>
              <a:rPr lang="en-US" altLang="zh-CN"/>
              <a:t>BGP</a:t>
            </a:r>
            <a:r>
              <a:rPr lang="zh-CN" altLang="en-US"/>
              <a:t>稳定性</a:t>
            </a:r>
          </a:p>
          <a:p>
            <a:endParaRPr lang="en-US" altLang="zh-CN"/>
          </a:p>
        </p:txBody>
      </p:sp>
    </p:spTree>
    <p:extLst>
      <p:ext uri="{BB962C8B-B14F-4D97-AF65-F5344CB8AC3E}">
        <p14:creationId xmlns:p14="http://schemas.microsoft.com/office/powerpoint/2010/main" val="535442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solidFill>
                  <a:schemeClr val="bg1">
                    <a:lumMod val="50000"/>
                  </a:schemeClr>
                </a:solidFill>
              </a:rPr>
              <a:t>BGP</a:t>
            </a:r>
            <a:r>
              <a:rPr lang="zh-CN" altLang="en-US" dirty="0">
                <a:solidFill>
                  <a:schemeClr val="bg1">
                    <a:lumMod val="50000"/>
                  </a:schemeClr>
                </a:solidFill>
              </a:rPr>
              <a:t>大规模路由应用</a:t>
            </a:r>
            <a:endParaRPr lang="en-US" altLang="zh-CN" dirty="0">
              <a:solidFill>
                <a:schemeClr val="bg1">
                  <a:lumMod val="50000"/>
                </a:schemeClr>
              </a:solidFill>
            </a:endParaRPr>
          </a:p>
          <a:p>
            <a:r>
              <a:rPr lang="en-US" altLang="zh-CN" dirty="0">
                <a:solidFill>
                  <a:schemeClr val="bg1">
                    <a:lumMod val="50000"/>
                  </a:schemeClr>
                </a:solidFill>
              </a:rPr>
              <a:t>BGP</a:t>
            </a:r>
            <a:r>
              <a:rPr lang="zh-CN" altLang="en-US" dirty="0">
                <a:solidFill>
                  <a:schemeClr val="bg1">
                    <a:lumMod val="50000"/>
                  </a:schemeClr>
                </a:solidFill>
              </a:rPr>
              <a:t>扩展特性</a:t>
            </a:r>
          </a:p>
          <a:p>
            <a:r>
              <a:rPr lang="en-US" altLang="zh-CN" dirty="0">
                <a:solidFill>
                  <a:schemeClr val="bg1">
                    <a:lumMod val="50000"/>
                  </a:schemeClr>
                </a:solidFill>
              </a:rPr>
              <a:t>BGP</a:t>
            </a:r>
            <a:r>
              <a:rPr lang="zh-CN" altLang="en-US" dirty="0">
                <a:solidFill>
                  <a:schemeClr val="bg1">
                    <a:lumMod val="50000"/>
                  </a:schemeClr>
                </a:solidFill>
              </a:rPr>
              <a:t>增强特性</a:t>
            </a:r>
            <a:endParaRPr lang="en-US" altLang="zh-CN" dirty="0">
              <a:solidFill>
                <a:schemeClr val="bg1">
                  <a:lumMod val="50000"/>
                </a:schemeClr>
              </a:solidFill>
            </a:endParaRPr>
          </a:p>
          <a:p>
            <a:r>
              <a:rPr lang="en-US" altLang="zh-CN" dirty="0">
                <a:solidFill>
                  <a:schemeClr val="bg1">
                    <a:lumMod val="50000"/>
                  </a:schemeClr>
                </a:solidFill>
              </a:rPr>
              <a:t>Internet</a:t>
            </a:r>
            <a:r>
              <a:rPr lang="zh-CN" altLang="en-US" dirty="0">
                <a:solidFill>
                  <a:schemeClr val="bg1">
                    <a:lumMod val="50000"/>
                  </a:schemeClr>
                </a:solidFill>
              </a:rPr>
              <a:t>设计理念</a:t>
            </a:r>
            <a:endParaRPr lang="en-US" altLang="zh-CN" dirty="0">
              <a:solidFill>
                <a:schemeClr val="bg1">
                  <a:lumMod val="50000"/>
                </a:schemeClr>
              </a:solidFill>
            </a:endParaRPr>
          </a:p>
          <a:p>
            <a:r>
              <a:rPr lang="en-US" altLang="zh-CN" b="1" dirty="0"/>
              <a:t>BGP</a:t>
            </a:r>
            <a:r>
              <a:rPr lang="zh-CN" altLang="en-US" b="1" dirty="0"/>
              <a:t>高级配置</a:t>
            </a:r>
            <a:endParaRPr lang="en-US" altLang="zh-CN" b="1" dirty="0"/>
          </a:p>
          <a:p>
            <a:r>
              <a:rPr lang="en-US" altLang="zh-CN" dirty="0">
                <a:solidFill>
                  <a:schemeClr val="bg1">
                    <a:lumMod val="50000"/>
                  </a:schemeClr>
                </a:solidFill>
              </a:rPr>
              <a:t>BGP</a:t>
            </a:r>
            <a:r>
              <a:rPr lang="zh-CN" altLang="en-US" dirty="0">
                <a:solidFill>
                  <a:schemeClr val="bg1">
                    <a:lumMod val="50000"/>
                  </a:schemeClr>
                </a:solidFill>
              </a:rPr>
              <a:t>故障诊断及排除</a:t>
            </a:r>
            <a:endParaRPr lang="en-US" altLang="zh-CN" dirty="0">
              <a:solidFill>
                <a:schemeClr val="bg1">
                  <a:lumMod val="50000"/>
                </a:schemeClr>
              </a:solidFill>
            </a:endParaRPr>
          </a:p>
          <a:p>
            <a:endParaRPr lang="zh-CN" altLang="en-US" dirty="0"/>
          </a:p>
        </p:txBody>
      </p:sp>
    </p:spTree>
    <p:extLst>
      <p:ext uri="{BB962C8B-B14F-4D97-AF65-F5344CB8AC3E}">
        <p14:creationId xmlns:p14="http://schemas.microsoft.com/office/powerpoint/2010/main" val="3021092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配置对等体组 </a:t>
            </a:r>
            <a:r>
              <a:rPr lang="en-US" altLang="zh-CN" dirty="0"/>
              <a:t>(1)</a:t>
            </a:r>
            <a:endParaRPr lang="zh-CN" altLang="en-US" dirty="0"/>
          </a:p>
        </p:txBody>
      </p:sp>
      <p:sp>
        <p:nvSpPr>
          <p:cNvPr id="4" name="文本占位符 3"/>
          <p:cNvSpPr>
            <a:spLocks noGrp="1"/>
          </p:cNvSpPr>
          <p:nvPr>
            <p:ph type="body" sz="quarter" idx="10"/>
          </p:nvPr>
        </p:nvSpPr>
        <p:spPr/>
        <p:txBody>
          <a:bodyPr/>
          <a:lstStyle/>
          <a:p>
            <a:r>
              <a:rPr lang="zh-CN" altLang="en-US" dirty="0"/>
              <a:t>配置需求：</a:t>
            </a:r>
          </a:p>
          <a:p>
            <a:pPr lvl="1"/>
            <a:r>
              <a:rPr lang="zh-CN" altLang="en-US" dirty="0"/>
              <a:t>底层</a:t>
            </a:r>
            <a:r>
              <a:rPr lang="en-US" altLang="zh-CN" dirty="0"/>
              <a:t>IGP</a:t>
            </a:r>
            <a:r>
              <a:rPr lang="zh-CN" altLang="en-US" dirty="0"/>
              <a:t>协议已经部署完成，所有设备均处于</a:t>
            </a:r>
            <a:r>
              <a:rPr lang="en-US" altLang="zh-CN" dirty="0"/>
              <a:t>OSPF</a:t>
            </a:r>
            <a:r>
              <a:rPr lang="zh-CN" altLang="en-US" dirty="0"/>
              <a:t>骨干区域中；</a:t>
            </a:r>
          </a:p>
          <a:p>
            <a:pPr lvl="1"/>
            <a:r>
              <a:rPr lang="en-US" altLang="zh-CN" dirty="0"/>
              <a:t>R4</a:t>
            </a:r>
            <a:r>
              <a:rPr lang="zh-CN" altLang="en-US" dirty="0"/>
              <a:t>、</a:t>
            </a:r>
            <a:r>
              <a:rPr lang="en-US" altLang="zh-CN" dirty="0"/>
              <a:t>R5</a:t>
            </a:r>
            <a:r>
              <a:rPr lang="zh-CN" altLang="en-US" dirty="0"/>
              <a:t>、</a:t>
            </a:r>
            <a:r>
              <a:rPr lang="en-US" altLang="zh-CN" dirty="0"/>
              <a:t>R6</a:t>
            </a:r>
            <a:r>
              <a:rPr lang="zh-CN" altLang="en-US" dirty="0"/>
              <a:t>之间使用</a:t>
            </a:r>
            <a:r>
              <a:rPr lang="en-US" altLang="zh-CN" dirty="0"/>
              <a:t>loopback</a:t>
            </a:r>
            <a:r>
              <a:rPr lang="zh-CN" altLang="en-US" dirty="0"/>
              <a:t>接口建立</a:t>
            </a:r>
            <a:r>
              <a:rPr lang="en-US" altLang="zh-CN" dirty="0"/>
              <a:t>EBGP</a:t>
            </a:r>
            <a:r>
              <a:rPr lang="zh-CN" altLang="en-US" dirty="0"/>
              <a:t>邻居关系，要求</a:t>
            </a:r>
            <a:r>
              <a:rPr lang="en-US" altLang="zh-CN" dirty="0"/>
              <a:t>R4</a:t>
            </a:r>
            <a:r>
              <a:rPr lang="zh-CN" altLang="en-US" dirty="0"/>
              <a:t>的配置方式能够尽量节约资源。</a:t>
            </a:r>
          </a:p>
          <a:p>
            <a:endParaRPr lang="en-US" altLang="zh-CN" dirty="0"/>
          </a:p>
        </p:txBody>
      </p:sp>
      <p:cxnSp>
        <p:nvCxnSpPr>
          <p:cNvPr id="9" name="直接连接符 8"/>
          <p:cNvCxnSpPr>
            <a:stCxn id="39" idx="0"/>
            <a:endCxn id="40" idx="1"/>
          </p:cNvCxnSpPr>
          <p:nvPr/>
        </p:nvCxnSpPr>
        <p:spPr bwMode="auto">
          <a:xfrm flipV="1">
            <a:off x="3311599" y="3842546"/>
            <a:ext cx="706723" cy="104509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直接连接符 9"/>
          <p:cNvCxnSpPr>
            <a:stCxn id="40" idx="3"/>
            <a:endCxn id="41" idx="0"/>
          </p:cNvCxnSpPr>
          <p:nvPr/>
        </p:nvCxnSpPr>
        <p:spPr bwMode="auto">
          <a:xfrm>
            <a:off x="4411653" y="3842546"/>
            <a:ext cx="632582" cy="104509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 name="直接连接符 11"/>
          <p:cNvCxnSpPr>
            <a:stCxn id="39" idx="3"/>
            <a:endCxn id="41" idx="1"/>
          </p:cNvCxnSpPr>
          <p:nvPr/>
        </p:nvCxnSpPr>
        <p:spPr bwMode="auto">
          <a:xfrm>
            <a:off x="3508264" y="5048547"/>
            <a:ext cx="1339305"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直接连接符 12"/>
          <p:cNvCxnSpPr>
            <a:stCxn id="40" idx="3"/>
            <a:endCxn id="42" idx="1"/>
          </p:cNvCxnSpPr>
          <p:nvPr/>
        </p:nvCxnSpPr>
        <p:spPr bwMode="auto">
          <a:xfrm>
            <a:off x="4411653" y="3842546"/>
            <a:ext cx="1192692"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6" name="圆角矩形 15"/>
          <p:cNvSpPr/>
          <p:nvPr/>
        </p:nvSpPr>
        <p:spPr bwMode="auto">
          <a:xfrm>
            <a:off x="2279576" y="3212976"/>
            <a:ext cx="4139952" cy="2700512"/>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17" name="圆角矩形 16"/>
          <p:cNvSpPr/>
          <p:nvPr/>
        </p:nvSpPr>
        <p:spPr bwMode="auto">
          <a:xfrm>
            <a:off x="7608168" y="3049215"/>
            <a:ext cx="2664296" cy="115212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18" name="TextBox 164"/>
          <p:cNvSpPr txBox="1"/>
          <p:nvPr/>
        </p:nvSpPr>
        <p:spPr>
          <a:xfrm>
            <a:off x="5371329" y="5545230"/>
            <a:ext cx="811441" cy="307777"/>
          </a:xfrm>
          <a:prstGeom prst="rect">
            <a:avLst/>
          </a:prstGeom>
          <a:noFill/>
        </p:spPr>
        <p:txBody>
          <a:bodyPr wrap="none" rtlCol="0">
            <a:spAutoFit/>
          </a:bodyPr>
          <a:lstStyle/>
          <a:p>
            <a:r>
              <a:rPr lang="en-US" altLang="zh-CN" sz="1400" b="1" dirty="0">
                <a:latin typeface="+mn-ea"/>
                <a:ea typeface="+mn-ea"/>
              </a:rPr>
              <a:t>AS 100</a:t>
            </a:r>
          </a:p>
        </p:txBody>
      </p:sp>
      <p:sp>
        <p:nvSpPr>
          <p:cNvPr id="19" name="TextBox 165"/>
          <p:cNvSpPr txBox="1"/>
          <p:nvPr/>
        </p:nvSpPr>
        <p:spPr>
          <a:xfrm>
            <a:off x="9480376" y="5209455"/>
            <a:ext cx="811441" cy="307777"/>
          </a:xfrm>
          <a:prstGeom prst="rect">
            <a:avLst/>
          </a:prstGeom>
          <a:noFill/>
        </p:spPr>
        <p:txBody>
          <a:bodyPr wrap="none" rtlCol="0">
            <a:spAutoFit/>
          </a:bodyPr>
          <a:lstStyle/>
          <a:p>
            <a:r>
              <a:rPr lang="en-US" altLang="zh-CN" sz="1400" b="1" dirty="0">
                <a:latin typeface="+mn-ea"/>
                <a:ea typeface="+mn-ea"/>
              </a:rPr>
              <a:t>AS 300</a:t>
            </a:r>
          </a:p>
        </p:txBody>
      </p:sp>
      <p:pic>
        <p:nvPicPr>
          <p:cNvPr id="20" name="Picture 2"/>
          <p:cNvPicPr>
            <a:picLocks noChangeAspect="1" noChangeArrowheads="1"/>
          </p:cNvPicPr>
          <p:nvPr/>
        </p:nvPicPr>
        <p:blipFill>
          <a:blip r:embed="rId3" cstate="print"/>
          <a:srcRect/>
          <a:stretch>
            <a:fillRect/>
          </a:stretch>
        </p:blipFill>
        <p:spPr bwMode="auto">
          <a:xfrm>
            <a:off x="2446617" y="3425148"/>
            <a:ext cx="1152128" cy="739825"/>
          </a:xfrm>
          <a:prstGeom prst="rect">
            <a:avLst/>
          </a:prstGeom>
          <a:noFill/>
          <a:ln w="9525">
            <a:noFill/>
            <a:miter lim="800000"/>
            <a:headEnd/>
            <a:tailEnd/>
          </a:ln>
        </p:spPr>
      </p:pic>
      <p:sp>
        <p:nvSpPr>
          <p:cNvPr id="21" name="TextBox 184"/>
          <p:cNvSpPr txBox="1"/>
          <p:nvPr/>
        </p:nvSpPr>
        <p:spPr>
          <a:xfrm>
            <a:off x="2476853" y="3524576"/>
            <a:ext cx="1289891" cy="523220"/>
          </a:xfrm>
          <a:prstGeom prst="rect">
            <a:avLst/>
          </a:prstGeom>
          <a:noFill/>
        </p:spPr>
        <p:txBody>
          <a:bodyPr wrap="square" rtlCol="0">
            <a:spAutoFit/>
          </a:bodyPr>
          <a:lstStyle/>
          <a:p>
            <a:r>
              <a:rPr lang="en-US" altLang="zh-CN" sz="1400" dirty="0">
                <a:latin typeface="+mn-ea"/>
                <a:ea typeface="+mn-ea"/>
                <a:cs typeface="Arial" pitchFamily="34" charset="0"/>
              </a:rPr>
              <a:t>IPv4 or IPv6</a:t>
            </a:r>
          </a:p>
          <a:p>
            <a:r>
              <a:rPr lang="en-US" altLang="zh-CN" sz="1400" dirty="0">
                <a:latin typeface="+mn-ea"/>
                <a:ea typeface="+mn-ea"/>
                <a:cs typeface="Arial" pitchFamily="34" charset="0"/>
              </a:rPr>
              <a:t>  network </a:t>
            </a:r>
          </a:p>
        </p:txBody>
      </p:sp>
      <p:pic>
        <p:nvPicPr>
          <p:cNvPr id="22" name="Picture 2"/>
          <p:cNvPicPr>
            <a:picLocks noChangeAspect="1" noChangeArrowheads="1"/>
          </p:cNvPicPr>
          <p:nvPr/>
        </p:nvPicPr>
        <p:blipFill>
          <a:blip r:embed="rId3" cstate="print"/>
          <a:srcRect/>
          <a:stretch>
            <a:fillRect/>
          </a:stretch>
        </p:blipFill>
        <p:spPr bwMode="auto">
          <a:xfrm>
            <a:off x="8616280" y="4512060"/>
            <a:ext cx="1296144" cy="720080"/>
          </a:xfrm>
          <a:prstGeom prst="rect">
            <a:avLst/>
          </a:prstGeom>
          <a:noFill/>
          <a:ln w="9525">
            <a:noFill/>
            <a:miter lim="800000"/>
            <a:headEnd/>
            <a:tailEnd/>
          </a:ln>
        </p:spPr>
      </p:pic>
      <p:pic>
        <p:nvPicPr>
          <p:cNvPr id="24" name="Picture 2"/>
          <p:cNvPicPr>
            <a:picLocks noChangeAspect="1" noChangeArrowheads="1"/>
          </p:cNvPicPr>
          <p:nvPr/>
        </p:nvPicPr>
        <p:blipFill>
          <a:blip r:embed="rId3" cstate="print"/>
          <a:srcRect/>
          <a:stretch>
            <a:fillRect/>
          </a:stretch>
        </p:blipFill>
        <p:spPr bwMode="auto">
          <a:xfrm>
            <a:off x="8627269" y="3231089"/>
            <a:ext cx="1296144" cy="720080"/>
          </a:xfrm>
          <a:prstGeom prst="rect">
            <a:avLst/>
          </a:prstGeom>
          <a:noFill/>
          <a:ln w="9525">
            <a:noFill/>
            <a:miter lim="800000"/>
            <a:headEnd/>
            <a:tailEnd/>
          </a:ln>
        </p:spPr>
      </p:pic>
      <p:cxnSp>
        <p:nvCxnSpPr>
          <p:cNvPr id="26" name="直接连接符 25"/>
          <p:cNvCxnSpPr>
            <a:stCxn id="42" idx="3"/>
            <a:endCxn id="43" idx="1"/>
          </p:cNvCxnSpPr>
          <p:nvPr/>
        </p:nvCxnSpPr>
        <p:spPr bwMode="auto">
          <a:xfrm flipV="1">
            <a:off x="5997676" y="3600365"/>
            <a:ext cx="1980713" cy="242181"/>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直接连接符 26"/>
          <p:cNvCxnSpPr>
            <a:stCxn id="42" idx="3"/>
            <a:endCxn id="44" idx="1"/>
          </p:cNvCxnSpPr>
          <p:nvPr/>
        </p:nvCxnSpPr>
        <p:spPr bwMode="auto">
          <a:xfrm>
            <a:off x="5997676" y="3842546"/>
            <a:ext cx="1970532" cy="1029554"/>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8" name="圆角矩形 27"/>
          <p:cNvSpPr/>
          <p:nvPr/>
        </p:nvSpPr>
        <p:spPr bwMode="auto">
          <a:xfrm>
            <a:off x="7680176" y="4345359"/>
            <a:ext cx="2592288" cy="115212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29" name="TextBox 142"/>
          <p:cNvSpPr txBox="1"/>
          <p:nvPr/>
        </p:nvSpPr>
        <p:spPr>
          <a:xfrm>
            <a:off x="9480376" y="3913311"/>
            <a:ext cx="811441" cy="307777"/>
          </a:xfrm>
          <a:prstGeom prst="rect">
            <a:avLst/>
          </a:prstGeom>
          <a:noFill/>
        </p:spPr>
        <p:txBody>
          <a:bodyPr wrap="none" rtlCol="0">
            <a:spAutoFit/>
          </a:bodyPr>
          <a:lstStyle/>
          <a:p>
            <a:r>
              <a:rPr lang="en-US" altLang="zh-CN" sz="1400" b="1" dirty="0">
                <a:latin typeface="+mn-ea"/>
                <a:ea typeface="+mn-ea"/>
              </a:rPr>
              <a:t>AS 200</a:t>
            </a:r>
          </a:p>
        </p:txBody>
      </p:sp>
      <p:sp>
        <p:nvSpPr>
          <p:cNvPr id="30" name="TextBox 184"/>
          <p:cNvSpPr txBox="1"/>
          <p:nvPr/>
        </p:nvSpPr>
        <p:spPr>
          <a:xfrm>
            <a:off x="8753625" y="3318610"/>
            <a:ext cx="1228300" cy="523220"/>
          </a:xfrm>
          <a:prstGeom prst="rect">
            <a:avLst/>
          </a:prstGeom>
          <a:noFill/>
        </p:spPr>
        <p:txBody>
          <a:bodyPr wrap="square" rtlCol="0">
            <a:spAutoFit/>
          </a:bodyPr>
          <a:lstStyle/>
          <a:p>
            <a:r>
              <a:rPr lang="en-US" altLang="zh-CN" sz="1400" dirty="0">
                <a:latin typeface="+mn-ea"/>
                <a:ea typeface="+mn-ea"/>
                <a:cs typeface="Arial" pitchFamily="34" charset="0"/>
              </a:rPr>
              <a:t>IPv4 or IPv6</a:t>
            </a:r>
          </a:p>
          <a:p>
            <a:r>
              <a:rPr lang="en-US" altLang="zh-CN" sz="1400" dirty="0">
                <a:latin typeface="+mn-ea"/>
                <a:ea typeface="+mn-ea"/>
                <a:cs typeface="Arial" pitchFamily="34" charset="0"/>
              </a:rPr>
              <a:t>  network </a:t>
            </a:r>
          </a:p>
        </p:txBody>
      </p:sp>
      <p:sp>
        <p:nvSpPr>
          <p:cNvPr id="31" name="TextBox 184"/>
          <p:cNvSpPr txBox="1"/>
          <p:nvPr/>
        </p:nvSpPr>
        <p:spPr>
          <a:xfrm>
            <a:off x="8736471" y="4610490"/>
            <a:ext cx="1368998" cy="523220"/>
          </a:xfrm>
          <a:prstGeom prst="rect">
            <a:avLst/>
          </a:prstGeom>
          <a:noFill/>
        </p:spPr>
        <p:txBody>
          <a:bodyPr wrap="square" rtlCol="0">
            <a:spAutoFit/>
          </a:bodyPr>
          <a:lstStyle/>
          <a:p>
            <a:r>
              <a:rPr lang="en-US" altLang="zh-CN" sz="1400" dirty="0">
                <a:latin typeface="+mn-ea"/>
                <a:ea typeface="+mn-ea"/>
                <a:cs typeface="Arial" pitchFamily="34" charset="0"/>
              </a:rPr>
              <a:t>IPv4 or IPv6</a:t>
            </a:r>
          </a:p>
          <a:p>
            <a:r>
              <a:rPr lang="en-US" altLang="zh-CN" sz="1400" dirty="0">
                <a:latin typeface="+mn-ea"/>
                <a:ea typeface="+mn-ea"/>
                <a:cs typeface="Arial" pitchFamily="34" charset="0"/>
              </a:rPr>
              <a:t>  network </a:t>
            </a:r>
          </a:p>
        </p:txBody>
      </p:sp>
      <p:cxnSp>
        <p:nvCxnSpPr>
          <p:cNvPr id="32" name="直接连接符 31"/>
          <p:cNvCxnSpPr>
            <a:stCxn id="43" idx="3"/>
            <a:endCxn id="24" idx="1"/>
          </p:cNvCxnSpPr>
          <p:nvPr/>
        </p:nvCxnSpPr>
        <p:spPr bwMode="auto">
          <a:xfrm flipV="1">
            <a:off x="8371720" y="3591129"/>
            <a:ext cx="25554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直接连接符 33"/>
          <p:cNvCxnSpPr>
            <a:stCxn id="44" idx="3"/>
            <a:endCxn id="22" idx="1"/>
          </p:cNvCxnSpPr>
          <p:nvPr/>
        </p:nvCxnSpPr>
        <p:spPr bwMode="auto">
          <a:xfrm>
            <a:off x="8361539" y="4872100"/>
            <a:ext cx="25474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TextBox 166"/>
          <p:cNvSpPr txBox="1"/>
          <p:nvPr/>
        </p:nvSpPr>
        <p:spPr>
          <a:xfrm>
            <a:off x="3892995" y="4328711"/>
            <a:ext cx="593432" cy="307777"/>
          </a:xfrm>
          <a:prstGeom prst="rect">
            <a:avLst/>
          </a:prstGeom>
          <a:noFill/>
        </p:spPr>
        <p:txBody>
          <a:bodyPr wrap="none" rtlCol="0">
            <a:spAutoFit/>
          </a:bodyPr>
          <a:lstStyle/>
          <a:p>
            <a:r>
              <a:rPr lang="en-US" altLang="zh-CN" sz="1400" dirty="0">
                <a:solidFill>
                  <a:srgbClr val="C00000"/>
                </a:solidFill>
                <a:latin typeface="+mn-ea"/>
                <a:ea typeface="+mn-ea"/>
              </a:rPr>
              <a:t>IBGP</a:t>
            </a:r>
          </a:p>
        </p:txBody>
      </p:sp>
      <p:sp>
        <p:nvSpPr>
          <p:cNvPr id="37" name="TextBox 166"/>
          <p:cNvSpPr txBox="1"/>
          <p:nvPr/>
        </p:nvSpPr>
        <p:spPr>
          <a:xfrm>
            <a:off x="4785825" y="3525351"/>
            <a:ext cx="593432" cy="307777"/>
          </a:xfrm>
          <a:prstGeom prst="rect">
            <a:avLst/>
          </a:prstGeom>
          <a:noFill/>
        </p:spPr>
        <p:txBody>
          <a:bodyPr wrap="none" rtlCol="0">
            <a:spAutoFit/>
          </a:bodyPr>
          <a:lstStyle/>
          <a:p>
            <a:r>
              <a:rPr lang="en-US" altLang="zh-CN" sz="1400" dirty="0">
                <a:solidFill>
                  <a:srgbClr val="C00000"/>
                </a:solidFill>
                <a:latin typeface="+mn-ea"/>
                <a:ea typeface="+mn-ea"/>
              </a:rPr>
              <a:t>IBGP</a:t>
            </a:r>
          </a:p>
        </p:txBody>
      </p:sp>
      <p:pic>
        <p:nvPicPr>
          <p:cNvPr id="39" name="Picture 12" descr="E:\2016.01\1.12 扁平化图标\蓝色\AR-蓝色最新-40.png"/>
          <p:cNvPicPr>
            <a:picLocks noChangeAspect="1" noChangeArrowheads="1"/>
          </p:cNvPicPr>
          <p:nvPr/>
        </p:nvPicPr>
        <p:blipFill>
          <a:blip r:embed="rId4" cstate="print"/>
          <a:srcRect/>
          <a:stretch>
            <a:fillRect/>
          </a:stretch>
        </p:blipFill>
        <p:spPr bwMode="auto">
          <a:xfrm>
            <a:off x="3114933" y="4887639"/>
            <a:ext cx="393331" cy="321816"/>
          </a:xfrm>
          <a:prstGeom prst="rect">
            <a:avLst/>
          </a:prstGeom>
          <a:noFill/>
        </p:spPr>
      </p:pic>
      <p:pic>
        <p:nvPicPr>
          <p:cNvPr id="40" name="Picture 12" descr="E:\2016.01\1.12 扁平化图标\蓝色\AR-蓝色最新-40.png"/>
          <p:cNvPicPr>
            <a:picLocks noChangeAspect="1" noChangeArrowheads="1"/>
          </p:cNvPicPr>
          <p:nvPr/>
        </p:nvPicPr>
        <p:blipFill>
          <a:blip r:embed="rId4" cstate="print"/>
          <a:srcRect/>
          <a:stretch>
            <a:fillRect/>
          </a:stretch>
        </p:blipFill>
        <p:spPr bwMode="auto">
          <a:xfrm>
            <a:off x="4018322" y="3681638"/>
            <a:ext cx="393331" cy="321816"/>
          </a:xfrm>
          <a:prstGeom prst="rect">
            <a:avLst/>
          </a:prstGeom>
          <a:noFill/>
        </p:spPr>
      </p:pic>
      <p:pic>
        <p:nvPicPr>
          <p:cNvPr id="41" name="Picture 12" descr="E:\2016.01\1.12 扁平化图标\蓝色\AR-蓝色最新-40.png"/>
          <p:cNvPicPr>
            <a:picLocks noChangeAspect="1" noChangeArrowheads="1"/>
          </p:cNvPicPr>
          <p:nvPr/>
        </p:nvPicPr>
        <p:blipFill>
          <a:blip r:embed="rId4" cstate="print"/>
          <a:srcRect/>
          <a:stretch>
            <a:fillRect/>
          </a:stretch>
        </p:blipFill>
        <p:spPr bwMode="auto">
          <a:xfrm>
            <a:off x="4847569" y="4887639"/>
            <a:ext cx="393331" cy="321816"/>
          </a:xfrm>
          <a:prstGeom prst="rect">
            <a:avLst/>
          </a:prstGeom>
          <a:noFill/>
        </p:spPr>
      </p:pic>
      <p:pic>
        <p:nvPicPr>
          <p:cNvPr id="42" name="Picture 12" descr="E:\2016.01\1.12 扁平化图标\蓝色\AR-蓝色最新-40.png"/>
          <p:cNvPicPr>
            <a:picLocks noChangeAspect="1" noChangeArrowheads="1"/>
          </p:cNvPicPr>
          <p:nvPr/>
        </p:nvPicPr>
        <p:blipFill>
          <a:blip r:embed="rId4" cstate="print"/>
          <a:srcRect/>
          <a:stretch>
            <a:fillRect/>
          </a:stretch>
        </p:blipFill>
        <p:spPr bwMode="auto">
          <a:xfrm>
            <a:off x="5604345" y="3681638"/>
            <a:ext cx="393331" cy="321816"/>
          </a:xfrm>
          <a:prstGeom prst="rect">
            <a:avLst/>
          </a:prstGeom>
          <a:noFill/>
        </p:spPr>
      </p:pic>
      <p:pic>
        <p:nvPicPr>
          <p:cNvPr id="43" name="Picture 12" descr="E:\2016.01\1.12 扁平化图标\蓝色\AR-蓝色最新-40.png"/>
          <p:cNvPicPr>
            <a:picLocks noChangeAspect="1" noChangeArrowheads="1"/>
          </p:cNvPicPr>
          <p:nvPr/>
        </p:nvPicPr>
        <p:blipFill>
          <a:blip r:embed="rId4" cstate="print"/>
          <a:srcRect/>
          <a:stretch>
            <a:fillRect/>
          </a:stretch>
        </p:blipFill>
        <p:spPr bwMode="auto">
          <a:xfrm>
            <a:off x="7978389" y="3439457"/>
            <a:ext cx="393331" cy="321816"/>
          </a:xfrm>
          <a:prstGeom prst="rect">
            <a:avLst/>
          </a:prstGeom>
          <a:noFill/>
        </p:spPr>
      </p:pic>
      <p:pic>
        <p:nvPicPr>
          <p:cNvPr id="44" name="Picture 12" descr="E:\2016.01\1.12 扁平化图标\蓝色\AR-蓝色最新-40.png"/>
          <p:cNvPicPr>
            <a:picLocks noChangeAspect="1" noChangeArrowheads="1"/>
          </p:cNvPicPr>
          <p:nvPr/>
        </p:nvPicPr>
        <p:blipFill>
          <a:blip r:embed="rId4" cstate="print"/>
          <a:srcRect/>
          <a:stretch>
            <a:fillRect/>
          </a:stretch>
        </p:blipFill>
        <p:spPr bwMode="auto">
          <a:xfrm>
            <a:off x="7968208" y="4711192"/>
            <a:ext cx="393331" cy="321816"/>
          </a:xfrm>
          <a:prstGeom prst="rect">
            <a:avLst/>
          </a:prstGeom>
          <a:noFill/>
        </p:spPr>
      </p:pic>
      <p:sp>
        <p:nvSpPr>
          <p:cNvPr id="45" name="矩形 44"/>
          <p:cNvSpPr/>
          <p:nvPr/>
        </p:nvSpPr>
        <p:spPr bwMode="auto">
          <a:xfrm>
            <a:off x="3010923" y="523540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p:txBody>
      </p:sp>
      <p:sp>
        <p:nvSpPr>
          <p:cNvPr id="46" name="矩形 45"/>
          <p:cNvSpPr/>
          <p:nvPr/>
        </p:nvSpPr>
        <p:spPr bwMode="auto">
          <a:xfrm>
            <a:off x="3926955" y="3445933"/>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p>
        </p:txBody>
      </p:sp>
      <p:sp>
        <p:nvSpPr>
          <p:cNvPr id="47" name="矩形 46"/>
          <p:cNvSpPr/>
          <p:nvPr/>
        </p:nvSpPr>
        <p:spPr bwMode="auto">
          <a:xfrm>
            <a:off x="4795265" y="520945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R3</a:t>
            </a:r>
          </a:p>
        </p:txBody>
      </p:sp>
      <p:sp>
        <p:nvSpPr>
          <p:cNvPr id="48" name="矩形 47"/>
          <p:cNvSpPr/>
          <p:nvPr/>
        </p:nvSpPr>
        <p:spPr bwMode="auto">
          <a:xfrm>
            <a:off x="5484556" y="3439457"/>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R4</a:t>
            </a:r>
          </a:p>
        </p:txBody>
      </p:sp>
      <p:sp>
        <p:nvSpPr>
          <p:cNvPr id="49" name="矩形 48"/>
          <p:cNvSpPr/>
          <p:nvPr/>
        </p:nvSpPr>
        <p:spPr bwMode="auto">
          <a:xfrm>
            <a:off x="7887022" y="3174486"/>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R5</a:t>
            </a:r>
          </a:p>
        </p:txBody>
      </p:sp>
      <p:sp>
        <p:nvSpPr>
          <p:cNvPr id="50" name="矩形 49"/>
          <p:cNvSpPr/>
          <p:nvPr/>
        </p:nvSpPr>
        <p:spPr bwMode="auto">
          <a:xfrm>
            <a:off x="7873221" y="4433033"/>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R6</a:t>
            </a:r>
          </a:p>
        </p:txBody>
      </p:sp>
      <p:cxnSp>
        <p:nvCxnSpPr>
          <p:cNvPr id="52" name="直接连接符 51"/>
          <p:cNvCxnSpPr>
            <a:stCxn id="39" idx="0"/>
            <a:endCxn id="20" idx="2"/>
          </p:cNvCxnSpPr>
          <p:nvPr/>
        </p:nvCxnSpPr>
        <p:spPr bwMode="auto">
          <a:xfrm flipH="1" flipV="1">
            <a:off x="3022681" y="4164973"/>
            <a:ext cx="288918" cy="722666"/>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930248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配置对等体组 </a:t>
            </a:r>
            <a:r>
              <a:rPr lang="en-US" altLang="zh-CN"/>
              <a:t>(2)</a:t>
            </a:r>
            <a:endParaRPr lang="zh-CN" altLang="en-US" dirty="0"/>
          </a:p>
        </p:txBody>
      </p:sp>
      <p:sp>
        <p:nvSpPr>
          <p:cNvPr id="51" name="矩形 50"/>
          <p:cNvSpPr/>
          <p:nvPr/>
        </p:nvSpPr>
        <p:spPr bwMode="auto">
          <a:xfrm flipH="1">
            <a:off x="1487488" y="3356992"/>
            <a:ext cx="3245350" cy="2998403"/>
          </a:xfrm>
          <a:prstGeom prst="rect">
            <a:avLst/>
          </a:prstGeom>
          <a:solidFill>
            <a:schemeClr val="bg1">
              <a:lumMod val="85000"/>
            </a:schemeClr>
          </a:solidFill>
          <a:ln>
            <a:noFill/>
            <a:prstDash val="dash"/>
          </a:ln>
          <a:effectLst/>
        </p:spPr>
        <p:txBody>
          <a:bodyPr vert="horz" wrap="square" lIns="91440" tIns="45720" rIns="91440" bIns="45720" numCol="1" rtlCol="0" anchor="t" anchorCtr="0" compatLnSpc="1">
            <a:prstTxWarp prst="textNoShape">
              <a:avLst/>
            </a:prstTxWarp>
          </a:bodyPr>
          <a:lstStyle/>
          <a:p>
            <a:r>
              <a:rPr lang="en-US" altLang="zh-CN" sz="1200" dirty="0" err="1">
                <a:latin typeface="+mn-ea"/>
                <a:ea typeface="+mn-ea"/>
              </a:rPr>
              <a:t>bgp</a:t>
            </a:r>
            <a:r>
              <a:rPr lang="en-US" altLang="zh-CN" sz="1200" dirty="0">
                <a:latin typeface="+mn-ea"/>
                <a:ea typeface="+mn-ea"/>
              </a:rPr>
              <a:t> 100</a:t>
            </a:r>
            <a:endParaRPr lang="zh-CN" altLang="en-US" sz="1200" dirty="0">
              <a:latin typeface="+mn-ea"/>
              <a:ea typeface="+mn-ea"/>
            </a:endParaRPr>
          </a:p>
          <a:p>
            <a:r>
              <a:rPr lang="en-US" altLang="zh-CN" sz="1200" dirty="0">
                <a:latin typeface="+mn-ea"/>
                <a:ea typeface="+mn-ea"/>
              </a:rPr>
              <a:t>group 100 external</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peer 100 </a:t>
            </a:r>
            <a:r>
              <a:rPr lang="en-US" altLang="zh-CN" sz="1200" dirty="0" err="1">
                <a:latin typeface="+mn-ea"/>
                <a:ea typeface="+mn-ea"/>
              </a:rPr>
              <a:t>ebgp</a:t>
            </a:r>
            <a:r>
              <a:rPr lang="en-US" altLang="zh-CN" sz="1200" dirty="0">
                <a:latin typeface="+mn-ea"/>
                <a:ea typeface="+mn-ea"/>
              </a:rPr>
              <a:t>-max-hop 2</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peer 100 connect-interface LoopBack0</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peer 5.5.5.5 as-number 200</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peer 5.5.5.5 group 100</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peer 6.6.6.6 as-number 300</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peer 6.6.6.6 group 100</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ipv4-family unicast</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undo synchronization</a:t>
            </a:r>
            <a:endParaRPr lang="zh-CN" altLang="en-US" sz="1200" dirty="0">
              <a:latin typeface="+mn-ea"/>
              <a:ea typeface="+mn-ea"/>
            </a:endParaRPr>
          </a:p>
          <a:p>
            <a:r>
              <a:rPr lang="en-US" altLang="zh-CN" sz="1200" dirty="0">
                <a:latin typeface="+mn-ea"/>
                <a:ea typeface="+mn-ea"/>
              </a:rPr>
              <a:t>  peer 100 enable</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peer 5.5.5.5 enable</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peer 5.5.5.5 group 100</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peer 6.6.6.6 enable</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peer 6.6.6.6 group 100</a:t>
            </a:r>
          </a:p>
        </p:txBody>
      </p:sp>
      <p:grpSp>
        <p:nvGrpSpPr>
          <p:cNvPr id="57" name="组合 56"/>
          <p:cNvGrpSpPr/>
          <p:nvPr/>
        </p:nvGrpSpPr>
        <p:grpSpPr>
          <a:xfrm>
            <a:off x="1487488" y="1233487"/>
            <a:ext cx="8164786" cy="2339529"/>
            <a:chOff x="1487488" y="1233487"/>
            <a:chExt cx="8164786" cy="2339529"/>
          </a:xfrm>
        </p:grpSpPr>
        <p:cxnSp>
          <p:nvCxnSpPr>
            <p:cNvPr id="9" name="直接连接符 8"/>
            <p:cNvCxnSpPr>
              <a:stCxn id="39" idx="0"/>
              <a:endCxn id="40" idx="1"/>
            </p:cNvCxnSpPr>
            <p:nvPr/>
          </p:nvCxnSpPr>
          <p:spPr bwMode="auto">
            <a:xfrm flipV="1">
              <a:off x="2519511" y="1700808"/>
              <a:ext cx="706723" cy="1078854"/>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直接连接符 9"/>
            <p:cNvCxnSpPr>
              <a:stCxn id="40" idx="3"/>
              <a:endCxn id="41" idx="0"/>
            </p:cNvCxnSpPr>
            <p:nvPr/>
          </p:nvCxnSpPr>
          <p:spPr bwMode="auto">
            <a:xfrm>
              <a:off x="3619565" y="1700808"/>
              <a:ext cx="594971" cy="1075917"/>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 name="直接连接符 11"/>
            <p:cNvCxnSpPr>
              <a:stCxn id="39" idx="3"/>
              <a:endCxn id="41" idx="1"/>
            </p:cNvCxnSpPr>
            <p:nvPr/>
          </p:nvCxnSpPr>
          <p:spPr bwMode="auto">
            <a:xfrm flipV="1">
              <a:off x="2716176" y="2937633"/>
              <a:ext cx="1301694"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直接连接符 12"/>
            <p:cNvCxnSpPr>
              <a:stCxn id="40" idx="3"/>
              <a:endCxn id="42" idx="1"/>
            </p:cNvCxnSpPr>
            <p:nvPr/>
          </p:nvCxnSpPr>
          <p:spPr bwMode="auto">
            <a:xfrm>
              <a:off x="3619565" y="1700808"/>
              <a:ext cx="1327295"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6" name="圆角矩形 15"/>
            <p:cNvSpPr/>
            <p:nvPr/>
          </p:nvSpPr>
          <p:spPr bwMode="auto">
            <a:xfrm>
              <a:off x="1487488" y="1233487"/>
              <a:ext cx="4139952" cy="2087391"/>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17" name="圆角矩形 16"/>
            <p:cNvSpPr/>
            <p:nvPr/>
          </p:nvSpPr>
          <p:spPr bwMode="auto">
            <a:xfrm>
              <a:off x="6968625" y="1268760"/>
              <a:ext cx="2664296" cy="1046314"/>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18" name="TextBox 164"/>
            <p:cNvSpPr txBox="1"/>
            <p:nvPr/>
          </p:nvSpPr>
          <p:spPr>
            <a:xfrm>
              <a:off x="4743485" y="3017391"/>
              <a:ext cx="811441" cy="307777"/>
            </a:xfrm>
            <a:prstGeom prst="rect">
              <a:avLst/>
            </a:prstGeom>
            <a:noFill/>
          </p:spPr>
          <p:txBody>
            <a:bodyPr wrap="none" rtlCol="0">
              <a:spAutoFit/>
            </a:bodyPr>
            <a:lstStyle/>
            <a:p>
              <a:r>
                <a:rPr lang="en-US" altLang="zh-CN" sz="1400" b="1" dirty="0">
                  <a:latin typeface="+mn-ea"/>
                  <a:ea typeface="+mn-ea"/>
                </a:rPr>
                <a:t>AS 100</a:t>
              </a:r>
            </a:p>
          </p:txBody>
        </p:sp>
        <p:sp>
          <p:nvSpPr>
            <p:cNvPr id="19" name="TextBox 165"/>
            <p:cNvSpPr txBox="1"/>
            <p:nvPr/>
          </p:nvSpPr>
          <p:spPr>
            <a:xfrm>
              <a:off x="8840833" y="3265239"/>
              <a:ext cx="811441" cy="307777"/>
            </a:xfrm>
            <a:prstGeom prst="rect">
              <a:avLst/>
            </a:prstGeom>
            <a:noFill/>
          </p:spPr>
          <p:txBody>
            <a:bodyPr wrap="none" rtlCol="0">
              <a:spAutoFit/>
            </a:bodyPr>
            <a:lstStyle/>
            <a:p>
              <a:r>
                <a:rPr lang="en-US" altLang="zh-CN" sz="1400" b="1" dirty="0">
                  <a:latin typeface="+mn-ea"/>
                  <a:ea typeface="+mn-ea"/>
                </a:rPr>
                <a:t>AS 300</a:t>
              </a:r>
            </a:p>
          </p:txBody>
        </p:sp>
        <p:pic>
          <p:nvPicPr>
            <p:cNvPr id="20" name="Picture 2"/>
            <p:cNvPicPr>
              <a:picLocks noChangeAspect="1" noChangeArrowheads="1"/>
            </p:cNvPicPr>
            <p:nvPr/>
          </p:nvPicPr>
          <p:blipFill>
            <a:blip r:embed="rId3" cstate="print"/>
            <a:srcRect/>
            <a:stretch>
              <a:fillRect/>
            </a:stretch>
          </p:blipFill>
          <p:spPr bwMode="auto">
            <a:xfrm>
              <a:off x="1654529" y="1317171"/>
              <a:ext cx="1152128" cy="739825"/>
            </a:xfrm>
            <a:prstGeom prst="rect">
              <a:avLst/>
            </a:prstGeom>
            <a:noFill/>
            <a:ln w="9525">
              <a:noFill/>
              <a:miter lim="800000"/>
              <a:headEnd/>
              <a:tailEnd/>
            </a:ln>
          </p:spPr>
        </p:pic>
        <p:sp>
          <p:nvSpPr>
            <p:cNvPr id="21" name="TextBox 184"/>
            <p:cNvSpPr txBox="1"/>
            <p:nvPr/>
          </p:nvSpPr>
          <p:spPr>
            <a:xfrm>
              <a:off x="1659636" y="1417388"/>
              <a:ext cx="1212448" cy="523220"/>
            </a:xfrm>
            <a:prstGeom prst="rect">
              <a:avLst/>
            </a:prstGeom>
            <a:noFill/>
          </p:spPr>
          <p:txBody>
            <a:bodyPr wrap="square" rtlCol="0">
              <a:spAutoFit/>
            </a:bodyPr>
            <a:lstStyle/>
            <a:p>
              <a:r>
                <a:rPr lang="en-US" altLang="zh-CN" sz="1400" dirty="0">
                  <a:latin typeface="+mn-ea"/>
                  <a:ea typeface="+mn-ea"/>
                  <a:cs typeface="Arial" pitchFamily="34" charset="0"/>
                </a:rPr>
                <a:t>IPv4 or IPv6</a:t>
              </a:r>
            </a:p>
            <a:p>
              <a:r>
                <a:rPr lang="en-US" altLang="zh-CN" sz="1400" dirty="0">
                  <a:latin typeface="+mn-ea"/>
                  <a:ea typeface="+mn-ea"/>
                  <a:cs typeface="Arial" pitchFamily="34" charset="0"/>
                </a:rPr>
                <a:t>  network </a:t>
              </a:r>
            </a:p>
          </p:txBody>
        </p:sp>
        <p:pic>
          <p:nvPicPr>
            <p:cNvPr id="22" name="Picture 2"/>
            <p:cNvPicPr>
              <a:picLocks noChangeAspect="1" noChangeArrowheads="1"/>
            </p:cNvPicPr>
            <p:nvPr/>
          </p:nvPicPr>
          <p:blipFill>
            <a:blip r:embed="rId3" cstate="print"/>
            <a:srcRect/>
            <a:stretch>
              <a:fillRect/>
            </a:stretch>
          </p:blipFill>
          <p:spPr bwMode="auto">
            <a:xfrm>
              <a:off x="8012233" y="2564904"/>
              <a:ext cx="1296144" cy="720080"/>
            </a:xfrm>
            <a:prstGeom prst="rect">
              <a:avLst/>
            </a:prstGeom>
            <a:noFill/>
            <a:ln w="9525">
              <a:noFill/>
              <a:miter lim="800000"/>
              <a:headEnd/>
              <a:tailEnd/>
            </a:ln>
          </p:spPr>
        </p:pic>
        <p:pic>
          <p:nvPicPr>
            <p:cNvPr id="24" name="Picture 2"/>
            <p:cNvPicPr>
              <a:picLocks noChangeAspect="1" noChangeArrowheads="1"/>
            </p:cNvPicPr>
            <p:nvPr/>
          </p:nvPicPr>
          <p:blipFill>
            <a:blip r:embed="rId3" cstate="print"/>
            <a:srcRect/>
            <a:stretch>
              <a:fillRect/>
            </a:stretch>
          </p:blipFill>
          <p:spPr bwMode="auto">
            <a:xfrm>
              <a:off x="8012233" y="1340768"/>
              <a:ext cx="1296144" cy="720080"/>
            </a:xfrm>
            <a:prstGeom prst="rect">
              <a:avLst/>
            </a:prstGeom>
            <a:noFill/>
            <a:ln w="9525">
              <a:noFill/>
              <a:miter lim="800000"/>
              <a:headEnd/>
              <a:tailEnd/>
            </a:ln>
          </p:spPr>
        </p:pic>
        <p:cxnSp>
          <p:nvCxnSpPr>
            <p:cNvPr id="26" name="直接连接符 25"/>
            <p:cNvCxnSpPr>
              <a:stCxn id="42" idx="3"/>
              <a:endCxn id="43" idx="1"/>
            </p:cNvCxnSpPr>
            <p:nvPr/>
          </p:nvCxnSpPr>
          <p:spPr bwMode="auto">
            <a:xfrm>
              <a:off x="5340191" y="1700808"/>
              <a:ext cx="2134695"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直接连接符 26"/>
            <p:cNvCxnSpPr>
              <a:endCxn id="44" idx="1"/>
            </p:cNvCxnSpPr>
            <p:nvPr/>
          </p:nvCxnSpPr>
          <p:spPr bwMode="auto">
            <a:xfrm>
              <a:off x="5339408" y="1805334"/>
              <a:ext cx="2119932" cy="112255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8" name="圆角矩形 27"/>
            <p:cNvSpPr/>
            <p:nvPr/>
          </p:nvSpPr>
          <p:spPr bwMode="auto">
            <a:xfrm>
              <a:off x="6968625" y="2401143"/>
              <a:ext cx="2664296" cy="115212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29" name="TextBox 142"/>
            <p:cNvSpPr txBox="1"/>
            <p:nvPr/>
          </p:nvSpPr>
          <p:spPr>
            <a:xfrm>
              <a:off x="8840833" y="1969095"/>
              <a:ext cx="811441" cy="307777"/>
            </a:xfrm>
            <a:prstGeom prst="rect">
              <a:avLst/>
            </a:prstGeom>
            <a:noFill/>
          </p:spPr>
          <p:txBody>
            <a:bodyPr wrap="none" rtlCol="0">
              <a:spAutoFit/>
            </a:bodyPr>
            <a:lstStyle/>
            <a:p>
              <a:r>
                <a:rPr lang="en-US" altLang="zh-CN" sz="1400" b="1" dirty="0">
                  <a:latin typeface="+mn-ea"/>
                  <a:ea typeface="+mn-ea"/>
                </a:rPr>
                <a:t>AS 200</a:t>
              </a:r>
            </a:p>
          </p:txBody>
        </p:sp>
        <p:sp>
          <p:nvSpPr>
            <p:cNvPr id="30" name="TextBox 184"/>
            <p:cNvSpPr txBox="1"/>
            <p:nvPr/>
          </p:nvSpPr>
          <p:spPr>
            <a:xfrm>
              <a:off x="8155360" y="1426130"/>
              <a:ext cx="1230354" cy="523220"/>
            </a:xfrm>
            <a:prstGeom prst="rect">
              <a:avLst/>
            </a:prstGeom>
            <a:noFill/>
          </p:spPr>
          <p:txBody>
            <a:bodyPr wrap="square" rtlCol="0">
              <a:spAutoFit/>
            </a:bodyPr>
            <a:lstStyle/>
            <a:p>
              <a:r>
                <a:rPr lang="en-US" altLang="zh-CN" sz="1400" dirty="0">
                  <a:latin typeface="+mn-ea"/>
                  <a:ea typeface="+mn-ea"/>
                  <a:cs typeface="Arial" pitchFamily="34" charset="0"/>
                </a:rPr>
                <a:t>IPv4 or IPv6</a:t>
              </a:r>
            </a:p>
            <a:p>
              <a:r>
                <a:rPr lang="en-US" altLang="zh-CN" sz="1400" dirty="0">
                  <a:latin typeface="+mn-ea"/>
                  <a:ea typeface="+mn-ea"/>
                  <a:cs typeface="Arial" pitchFamily="34" charset="0"/>
                </a:rPr>
                <a:t>  network </a:t>
              </a:r>
            </a:p>
          </p:txBody>
        </p:sp>
        <p:sp>
          <p:nvSpPr>
            <p:cNvPr id="31" name="TextBox 184"/>
            <p:cNvSpPr txBox="1"/>
            <p:nvPr/>
          </p:nvSpPr>
          <p:spPr>
            <a:xfrm>
              <a:off x="8168559" y="2670011"/>
              <a:ext cx="1204016" cy="523220"/>
            </a:xfrm>
            <a:prstGeom prst="rect">
              <a:avLst/>
            </a:prstGeom>
            <a:noFill/>
          </p:spPr>
          <p:txBody>
            <a:bodyPr wrap="square" rtlCol="0">
              <a:spAutoFit/>
            </a:bodyPr>
            <a:lstStyle/>
            <a:p>
              <a:r>
                <a:rPr lang="en-US" altLang="zh-CN" sz="1400" dirty="0">
                  <a:latin typeface="+mn-ea"/>
                  <a:ea typeface="+mn-ea"/>
                  <a:cs typeface="Arial" pitchFamily="34" charset="0"/>
                </a:rPr>
                <a:t>IPv4 or IPv6</a:t>
              </a:r>
            </a:p>
            <a:p>
              <a:r>
                <a:rPr lang="en-US" altLang="zh-CN" sz="1400" dirty="0">
                  <a:latin typeface="+mn-ea"/>
                  <a:ea typeface="+mn-ea"/>
                  <a:cs typeface="Arial" pitchFamily="34" charset="0"/>
                </a:rPr>
                <a:t>  network </a:t>
              </a:r>
            </a:p>
          </p:txBody>
        </p:sp>
        <p:cxnSp>
          <p:nvCxnSpPr>
            <p:cNvPr id="32" name="直接连接符 31"/>
            <p:cNvCxnSpPr>
              <a:stCxn id="43" idx="3"/>
              <a:endCxn id="24" idx="1"/>
            </p:cNvCxnSpPr>
            <p:nvPr/>
          </p:nvCxnSpPr>
          <p:spPr bwMode="auto">
            <a:xfrm>
              <a:off x="7868217" y="1700808"/>
              <a:ext cx="14401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直接连接符 33"/>
            <p:cNvCxnSpPr>
              <a:stCxn id="44" idx="3"/>
              <a:endCxn id="22" idx="1"/>
            </p:cNvCxnSpPr>
            <p:nvPr/>
          </p:nvCxnSpPr>
          <p:spPr bwMode="auto">
            <a:xfrm flipV="1">
              <a:off x="7852671" y="2924944"/>
              <a:ext cx="159562" cy="294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TextBox 166"/>
            <p:cNvSpPr txBox="1"/>
            <p:nvPr/>
          </p:nvSpPr>
          <p:spPr>
            <a:xfrm>
              <a:off x="3179168" y="2263206"/>
              <a:ext cx="593432" cy="307777"/>
            </a:xfrm>
            <a:prstGeom prst="rect">
              <a:avLst/>
            </a:prstGeom>
            <a:noFill/>
          </p:spPr>
          <p:txBody>
            <a:bodyPr wrap="none" rtlCol="0">
              <a:spAutoFit/>
            </a:bodyPr>
            <a:lstStyle/>
            <a:p>
              <a:r>
                <a:rPr lang="en-US" altLang="zh-CN" sz="1400" dirty="0">
                  <a:solidFill>
                    <a:srgbClr val="C00000"/>
                  </a:solidFill>
                  <a:latin typeface="+mn-ea"/>
                  <a:ea typeface="+mn-ea"/>
                </a:rPr>
                <a:t>IBGP</a:t>
              </a:r>
            </a:p>
          </p:txBody>
        </p:sp>
        <p:sp>
          <p:nvSpPr>
            <p:cNvPr id="37" name="TextBox 166"/>
            <p:cNvSpPr txBox="1"/>
            <p:nvPr/>
          </p:nvSpPr>
          <p:spPr>
            <a:xfrm>
              <a:off x="4114485" y="1429140"/>
              <a:ext cx="593432" cy="307777"/>
            </a:xfrm>
            <a:prstGeom prst="rect">
              <a:avLst/>
            </a:prstGeom>
            <a:noFill/>
          </p:spPr>
          <p:txBody>
            <a:bodyPr wrap="none" rtlCol="0">
              <a:spAutoFit/>
            </a:bodyPr>
            <a:lstStyle/>
            <a:p>
              <a:r>
                <a:rPr lang="en-US" altLang="zh-CN" sz="1400" dirty="0">
                  <a:solidFill>
                    <a:srgbClr val="C00000"/>
                  </a:solidFill>
                  <a:latin typeface="+mn-ea"/>
                  <a:ea typeface="+mn-ea"/>
                </a:rPr>
                <a:t>IBGP</a:t>
              </a:r>
            </a:p>
          </p:txBody>
        </p:sp>
        <p:pic>
          <p:nvPicPr>
            <p:cNvPr id="39" name="Picture 12" descr="E:\2016.01\1.12 扁平化图标\蓝色\AR-蓝色最新-40.png"/>
            <p:cNvPicPr>
              <a:picLocks noChangeAspect="1" noChangeArrowheads="1"/>
            </p:cNvPicPr>
            <p:nvPr/>
          </p:nvPicPr>
          <p:blipFill>
            <a:blip r:embed="rId4" cstate="print"/>
            <a:srcRect/>
            <a:stretch>
              <a:fillRect/>
            </a:stretch>
          </p:blipFill>
          <p:spPr bwMode="auto">
            <a:xfrm>
              <a:off x="2322845" y="2779662"/>
              <a:ext cx="393331" cy="321816"/>
            </a:xfrm>
            <a:prstGeom prst="rect">
              <a:avLst/>
            </a:prstGeom>
            <a:noFill/>
          </p:spPr>
        </p:pic>
        <p:pic>
          <p:nvPicPr>
            <p:cNvPr id="40" name="Picture 12" descr="E:\2016.01\1.12 扁平化图标\蓝色\AR-蓝色最新-40.png"/>
            <p:cNvPicPr>
              <a:picLocks noChangeAspect="1" noChangeArrowheads="1"/>
            </p:cNvPicPr>
            <p:nvPr/>
          </p:nvPicPr>
          <p:blipFill>
            <a:blip r:embed="rId4" cstate="print"/>
            <a:srcRect/>
            <a:stretch>
              <a:fillRect/>
            </a:stretch>
          </p:blipFill>
          <p:spPr bwMode="auto">
            <a:xfrm>
              <a:off x="3226234" y="1539900"/>
              <a:ext cx="393331" cy="321816"/>
            </a:xfrm>
            <a:prstGeom prst="rect">
              <a:avLst/>
            </a:prstGeom>
            <a:noFill/>
          </p:spPr>
        </p:pic>
        <p:pic>
          <p:nvPicPr>
            <p:cNvPr id="41" name="Picture 12" descr="E:\2016.01\1.12 扁平化图标\蓝色\AR-蓝色最新-40.png"/>
            <p:cNvPicPr>
              <a:picLocks noChangeAspect="1" noChangeArrowheads="1"/>
            </p:cNvPicPr>
            <p:nvPr/>
          </p:nvPicPr>
          <p:blipFill>
            <a:blip r:embed="rId4" cstate="print"/>
            <a:srcRect/>
            <a:stretch>
              <a:fillRect/>
            </a:stretch>
          </p:blipFill>
          <p:spPr bwMode="auto">
            <a:xfrm>
              <a:off x="4017870" y="2776725"/>
              <a:ext cx="393331" cy="321816"/>
            </a:xfrm>
            <a:prstGeom prst="rect">
              <a:avLst/>
            </a:prstGeom>
            <a:noFill/>
          </p:spPr>
        </p:pic>
        <p:pic>
          <p:nvPicPr>
            <p:cNvPr id="42" name="Picture 12" descr="E:\2016.01\1.12 扁平化图标\蓝色\AR-蓝色最新-40.png"/>
            <p:cNvPicPr>
              <a:picLocks noChangeAspect="1" noChangeArrowheads="1"/>
            </p:cNvPicPr>
            <p:nvPr/>
          </p:nvPicPr>
          <p:blipFill>
            <a:blip r:embed="rId4" cstate="print"/>
            <a:srcRect/>
            <a:stretch>
              <a:fillRect/>
            </a:stretch>
          </p:blipFill>
          <p:spPr bwMode="auto">
            <a:xfrm>
              <a:off x="4946860" y="1539900"/>
              <a:ext cx="393331" cy="321816"/>
            </a:xfrm>
            <a:prstGeom prst="rect">
              <a:avLst/>
            </a:prstGeom>
            <a:noFill/>
          </p:spPr>
        </p:pic>
        <p:pic>
          <p:nvPicPr>
            <p:cNvPr id="43" name="Picture 12" descr="E:\2016.01\1.12 扁平化图标\蓝色\AR-蓝色最新-40.png"/>
            <p:cNvPicPr>
              <a:picLocks noChangeAspect="1" noChangeArrowheads="1"/>
            </p:cNvPicPr>
            <p:nvPr/>
          </p:nvPicPr>
          <p:blipFill>
            <a:blip r:embed="rId4" cstate="print"/>
            <a:srcRect/>
            <a:stretch>
              <a:fillRect/>
            </a:stretch>
          </p:blipFill>
          <p:spPr bwMode="auto">
            <a:xfrm>
              <a:off x="7474886" y="1539900"/>
              <a:ext cx="393331" cy="321816"/>
            </a:xfrm>
            <a:prstGeom prst="rect">
              <a:avLst/>
            </a:prstGeom>
            <a:noFill/>
          </p:spPr>
        </p:pic>
        <p:pic>
          <p:nvPicPr>
            <p:cNvPr id="44" name="Picture 12" descr="E:\2016.01\1.12 扁平化图标\蓝色\AR-蓝色最新-40.png"/>
            <p:cNvPicPr>
              <a:picLocks noChangeAspect="1" noChangeArrowheads="1"/>
            </p:cNvPicPr>
            <p:nvPr/>
          </p:nvPicPr>
          <p:blipFill>
            <a:blip r:embed="rId4" cstate="print"/>
            <a:srcRect/>
            <a:stretch>
              <a:fillRect/>
            </a:stretch>
          </p:blipFill>
          <p:spPr bwMode="auto">
            <a:xfrm>
              <a:off x="7459340" y="2766976"/>
              <a:ext cx="393331" cy="321816"/>
            </a:xfrm>
            <a:prstGeom prst="rect">
              <a:avLst/>
            </a:prstGeom>
            <a:noFill/>
          </p:spPr>
        </p:pic>
        <p:sp>
          <p:nvSpPr>
            <p:cNvPr id="45" name="矩形 44"/>
            <p:cNvSpPr/>
            <p:nvPr/>
          </p:nvSpPr>
          <p:spPr bwMode="auto">
            <a:xfrm>
              <a:off x="2237055" y="3029471"/>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p:txBody>
        </p:sp>
        <p:sp>
          <p:nvSpPr>
            <p:cNvPr id="46" name="矩形 45"/>
            <p:cNvSpPr/>
            <p:nvPr/>
          </p:nvSpPr>
          <p:spPr bwMode="auto">
            <a:xfrm>
              <a:off x="3120834" y="131880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p>
          </p:txBody>
        </p:sp>
        <p:sp>
          <p:nvSpPr>
            <p:cNvPr id="47" name="矩形 46"/>
            <p:cNvSpPr/>
            <p:nvPr/>
          </p:nvSpPr>
          <p:spPr bwMode="auto">
            <a:xfrm>
              <a:off x="3935254" y="3063268"/>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R3</a:t>
              </a:r>
            </a:p>
          </p:txBody>
        </p:sp>
        <p:sp>
          <p:nvSpPr>
            <p:cNvPr id="48" name="矩形 47"/>
            <p:cNvSpPr/>
            <p:nvPr/>
          </p:nvSpPr>
          <p:spPr bwMode="auto">
            <a:xfrm>
              <a:off x="4849991" y="131880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mn-ea"/>
                  <a:ea typeface="+mn-ea"/>
                </a:rPr>
                <a:t>R4</a:t>
              </a:r>
              <a:endParaRPr lang="en-US" altLang="zh-CN" sz="1400" dirty="0">
                <a:latin typeface="+mn-ea"/>
                <a:ea typeface="+mn-ea"/>
              </a:endParaRPr>
            </a:p>
          </p:txBody>
        </p:sp>
        <p:sp>
          <p:nvSpPr>
            <p:cNvPr id="49" name="矩形 48"/>
            <p:cNvSpPr/>
            <p:nvPr/>
          </p:nvSpPr>
          <p:spPr bwMode="auto">
            <a:xfrm>
              <a:off x="7372188" y="129937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mn-ea"/>
                  <a:ea typeface="+mn-ea"/>
                </a:rPr>
                <a:t>R5</a:t>
              </a:r>
              <a:endParaRPr lang="en-US" altLang="zh-CN" sz="1400" dirty="0">
                <a:latin typeface="+mn-ea"/>
                <a:ea typeface="+mn-ea"/>
              </a:endParaRPr>
            </a:p>
          </p:txBody>
        </p:sp>
        <p:sp>
          <p:nvSpPr>
            <p:cNvPr id="50" name="矩形 49"/>
            <p:cNvSpPr/>
            <p:nvPr/>
          </p:nvSpPr>
          <p:spPr bwMode="auto">
            <a:xfrm>
              <a:off x="7383519" y="2528900"/>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mn-ea"/>
                  <a:ea typeface="+mn-ea"/>
                </a:rPr>
                <a:t>R6</a:t>
              </a:r>
              <a:endParaRPr lang="en-US" altLang="zh-CN" sz="1400" dirty="0">
                <a:latin typeface="+mn-ea"/>
                <a:ea typeface="+mn-ea"/>
              </a:endParaRPr>
            </a:p>
          </p:txBody>
        </p:sp>
        <p:cxnSp>
          <p:nvCxnSpPr>
            <p:cNvPr id="52" name="直接连接符 51"/>
            <p:cNvCxnSpPr>
              <a:stCxn id="39" idx="0"/>
              <a:endCxn id="20" idx="2"/>
            </p:cNvCxnSpPr>
            <p:nvPr/>
          </p:nvCxnSpPr>
          <p:spPr bwMode="auto">
            <a:xfrm flipH="1" flipV="1">
              <a:off x="2230593" y="2056996"/>
              <a:ext cx="288918" cy="722666"/>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53" name="直接连接符 52"/>
          <p:cNvCxnSpPr>
            <a:endCxn id="42" idx="2"/>
          </p:cNvCxnSpPr>
          <p:nvPr/>
        </p:nvCxnSpPr>
        <p:spPr bwMode="auto">
          <a:xfrm flipV="1">
            <a:off x="4511318" y="1861716"/>
            <a:ext cx="632208" cy="1478170"/>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3" name="矩形 32"/>
          <p:cNvSpPr/>
          <p:nvPr/>
        </p:nvSpPr>
        <p:spPr>
          <a:xfrm>
            <a:off x="4851531" y="4153088"/>
            <a:ext cx="6216104" cy="1384995"/>
          </a:xfrm>
          <a:prstGeom prst="rect">
            <a:avLst/>
          </a:prstGeom>
          <a:solidFill>
            <a:schemeClr val="bg1">
              <a:lumMod val="85000"/>
            </a:schemeClr>
          </a:solidFill>
          <a:ln>
            <a:noFill/>
          </a:ln>
        </p:spPr>
        <p:txBody>
          <a:bodyPr wrap="square">
            <a:spAutoFit/>
          </a:bodyPr>
          <a:lstStyle/>
          <a:p>
            <a:r>
              <a:rPr lang="en-US" altLang="zh-CN" sz="1200" dirty="0">
                <a:latin typeface="+mn-ea"/>
                <a:ea typeface="+mn-ea"/>
              </a:rPr>
              <a:t>[R4]display </a:t>
            </a:r>
            <a:r>
              <a:rPr lang="en-US" altLang="zh-CN" sz="1200" dirty="0" err="1">
                <a:latin typeface="+mn-ea"/>
                <a:ea typeface="+mn-ea"/>
              </a:rPr>
              <a:t>bgp</a:t>
            </a:r>
            <a:r>
              <a:rPr lang="en-US" altLang="zh-CN" sz="1200" dirty="0">
                <a:latin typeface="+mn-ea"/>
                <a:ea typeface="+mn-ea"/>
              </a:rPr>
              <a:t> peer </a:t>
            </a:r>
          </a:p>
          <a:p>
            <a:r>
              <a:rPr lang="en-US" altLang="zh-CN" sz="1200" dirty="0">
                <a:latin typeface="+mn-ea"/>
                <a:ea typeface="+mn-ea"/>
              </a:rPr>
              <a:t>BGP local router ID : 4.4.4.4</a:t>
            </a:r>
          </a:p>
          <a:p>
            <a:r>
              <a:rPr lang="en-US" altLang="zh-CN" sz="1200" dirty="0">
                <a:latin typeface="+mn-ea"/>
                <a:ea typeface="+mn-ea"/>
              </a:rPr>
              <a:t> Local AS number : 100</a:t>
            </a:r>
          </a:p>
          <a:p>
            <a:r>
              <a:rPr lang="en-US" altLang="zh-CN" sz="1200" dirty="0">
                <a:latin typeface="+mn-ea"/>
                <a:ea typeface="+mn-ea"/>
              </a:rPr>
              <a:t> Total number of peers : 2		  Peers in established state : 2</a:t>
            </a:r>
          </a:p>
          <a:p>
            <a:r>
              <a:rPr lang="en-US" altLang="zh-CN" sz="1200" dirty="0">
                <a:latin typeface="+mn-ea"/>
                <a:ea typeface="+mn-ea"/>
              </a:rPr>
              <a:t>  Peer       V    AS  </a:t>
            </a:r>
            <a:r>
              <a:rPr lang="en-US" altLang="zh-CN" sz="1200" dirty="0" err="1">
                <a:latin typeface="+mn-ea"/>
                <a:ea typeface="+mn-ea"/>
              </a:rPr>
              <a:t>MsgRcvd</a:t>
            </a:r>
            <a:r>
              <a:rPr lang="en-US" altLang="zh-CN" sz="1200" dirty="0">
                <a:latin typeface="+mn-ea"/>
                <a:ea typeface="+mn-ea"/>
              </a:rPr>
              <a:t>  </a:t>
            </a:r>
            <a:r>
              <a:rPr lang="en-US" altLang="zh-CN" sz="1200" dirty="0" err="1">
                <a:latin typeface="+mn-ea"/>
                <a:ea typeface="+mn-ea"/>
              </a:rPr>
              <a:t>MsgSent</a:t>
            </a:r>
            <a:r>
              <a:rPr lang="en-US" altLang="zh-CN" sz="1200" dirty="0">
                <a:latin typeface="+mn-ea"/>
                <a:ea typeface="+mn-ea"/>
              </a:rPr>
              <a:t>  </a:t>
            </a:r>
            <a:r>
              <a:rPr lang="en-US" altLang="zh-CN" sz="1200" dirty="0" err="1">
                <a:latin typeface="+mn-ea"/>
                <a:ea typeface="+mn-ea"/>
              </a:rPr>
              <a:t>OutQ</a:t>
            </a:r>
            <a:r>
              <a:rPr lang="en-US" altLang="zh-CN" sz="1200" dirty="0">
                <a:latin typeface="+mn-ea"/>
                <a:ea typeface="+mn-ea"/>
              </a:rPr>
              <a:t>  Up/Down       State </a:t>
            </a:r>
            <a:r>
              <a:rPr lang="en-US" altLang="zh-CN" sz="1200" dirty="0" err="1">
                <a:latin typeface="+mn-ea"/>
                <a:ea typeface="+mn-ea"/>
              </a:rPr>
              <a:t>PrefRcv</a:t>
            </a:r>
            <a:endParaRPr lang="en-US" altLang="zh-CN" sz="1200" dirty="0">
              <a:latin typeface="+mn-ea"/>
              <a:ea typeface="+mn-ea"/>
            </a:endParaRPr>
          </a:p>
          <a:p>
            <a:r>
              <a:rPr lang="en-US" altLang="zh-CN" sz="1200" dirty="0">
                <a:latin typeface="+mn-ea"/>
                <a:ea typeface="+mn-ea"/>
              </a:rPr>
              <a:t>  5.5.5.5    4    200        3              3           0      00:01:06 Established       0</a:t>
            </a:r>
          </a:p>
          <a:p>
            <a:r>
              <a:rPr lang="en-US" altLang="zh-CN" sz="1200" dirty="0">
                <a:latin typeface="+mn-ea"/>
                <a:ea typeface="+mn-ea"/>
              </a:rPr>
              <a:t>  6.6.6.6    4    300        2              2           0      00:00:50 Established       0</a:t>
            </a:r>
          </a:p>
        </p:txBody>
      </p:sp>
    </p:spTree>
    <p:extLst>
      <p:ext uri="{BB962C8B-B14F-4D97-AF65-F5344CB8AC3E}">
        <p14:creationId xmlns:p14="http://schemas.microsoft.com/office/powerpoint/2010/main" val="2877397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682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配置</a:t>
            </a:r>
            <a:r>
              <a:rPr lang="en-US" altLang="zh-CN"/>
              <a:t>BGP</a:t>
            </a:r>
            <a:r>
              <a:rPr lang="zh-CN" altLang="en-US"/>
              <a:t>自动聚合和缺省路由</a:t>
            </a:r>
            <a:endParaRPr lang="zh-CN" altLang="en-US" dirty="0"/>
          </a:p>
        </p:txBody>
      </p:sp>
      <p:sp>
        <p:nvSpPr>
          <p:cNvPr id="4" name="文本占位符 3"/>
          <p:cNvSpPr>
            <a:spLocks noGrp="1"/>
          </p:cNvSpPr>
          <p:nvPr>
            <p:ph type="body" sz="quarter" idx="10"/>
          </p:nvPr>
        </p:nvSpPr>
        <p:spPr/>
        <p:txBody>
          <a:bodyPr/>
          <a:lstStyle/>
          <a:p>
            <a:r>
              <a:rPr lang="zh-CN" altLang="en-US" dirty="0"/>
              <a:t>对</a:t>
            </a:r>
            <a:r>
              <a:rPr lang="en-US" altLang="zh-CN" dirty="0"/>
              <a:t>AS 300</a:t>
            </a:r>
            <a:r>
              <a:rPr lang="zh-CN" altLang="en-US" dirty="0"/>
              <a:t>进行路径优化，需求如下：</a:t>
            </a:r>
          </a:p>
          <a:p>
            <a:pPr lvl="1"/>
            <a:r>
              <a:rPr lang="zh-CN" altLang="en-US" dirty="0"/>
              <a:t>将网络</a:t>
            </a:r>
            <a:r>
              <a:rPr lang="en-US" altLang="zh-CN" dirty="0"/>
              <a:t>172.16.X.0/24</a:t>
            </a:r>
            <a:r>
              <a:rPr lang="zh-CN" altLang="en-US" dirty="0"/>
              <a:t>引入到</a:t>
            </a:r>
            <a:r>
              <a:rPr lang="en-US" altLang="zh-CN" dirty="0"/>
              <a:t>BGP</a:t>
            </a:r>
            <a:r>
              <a:rPr lang="zh-CN" altLang="en-US" dirty="0"/>
              <a:t>中，并做自动汇总；</a:t>
            </a:r>
          </a:p>
          <a:p>
            <a:pPr lvl="1"/>
            <a:r>
              <a:rPr lang="zh-CN" altLang="en-US" dirty="0"/>
              <a:t>当</a:t>
            </a:r>
            <a:r>
              <a:rPr lang="en-US" altLang="zh-CN" dirty="0"/>
              <a:t>R4</a:t>
            </a:r>
            <a:r>
              <a:rPr lang="zh-CN" altLang="en-US" dirty="0"/>
              <a:t>上存在</a:t>
            </a:r>
            <a:r>
              <a:rPr lang="en-US" altLang="zh-CN" dirty="0"/>
              <a:t>172.16.0.0/16</a:t>
            </a:r>
            <a:r>
              <a:rPr lang="zh-CN" altLang="en-US" dirty="0"/>
              <a:t>路由的时候，需要往</a:t>
            </a:r>
            <a:r>
              <a:rPr lang="en-US" altLang="zh-CN" dirty="0"/>
              <a:t>AS300</a:t>
            </a:r>
            <a:r>
              <a:rPr lang="zh-CN" altLang="en-US" dirty="0"/>
              <a:t>下发缺省路由。</a:t>
            </a:r>
          </a:p>
          <a:p>
            <a:endParaRPr lang="en-US" altLang="zh-CN" dirty="0"/>
          </a:p>
        </p:txBody>
      </p:sp>
      <p:cxnSp>
        <p:nvCxnSpPr>
          <p:cNvPr id="40" name="直接连接符 39"/>
          <p:cNvCxnSpPr>
            <a:stCxn id="62" idx="0"/>
            <a:endCxn id="63" idx="2"/>
          </p:cNvCxnSpPr>
          <p:nvPr/>
        </p:nvCxnSpPr>
        <p:spPr bwMode="auto">
          <a:xfrm flipV="1">
            <a:off x="2663527" y="3933689"/>
            <a:ext cx="903389" cy="922106"/>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1" name="直接连接符 40"/>
          <p:cNvCxnSpPr>
            <a:stCxn id="63" idx="2"/>
            <a:endCxn id="64" idx="0"/>
          </p:cNvCxnSpPr>
          <p:nvPr/>
        </p:nvCxnSpPr>
        <p:spPr bwMode="auto">
          <a:xfrm>
            <a:off x="3566916" y="3933689"/>
            <a:ext cx="922575" cy="922106"/>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2" name="直接连接符 41"/>
          <p:cNvCxnSpPr>
            <a:stCxn id="62" idx="3"/>
            <a:endCxn id="64" idx="1"/>
          </p:cNvCxnSpPr>
          <p:nvPr/>
        </p:nvCxnSpPr>
        <p:spPr bwMode="auto">
          <a:xfrm>
            <a:off x="2860192" y="5016703"/>
            <a:ext cx="1432633"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3" name="直接连接符 42"/>
          <p:cNvCxnSpPr>
            <a:stCxn id="63" idx="3"/>
            <a:endCxn id="65" idx="1"/>
          </p:cNvCxnSpPr>
          <p:nvPr/>
        </p:nvCxnSpPr>
        <p:spPr bwMode="auto">
          <a:xfrm>
            <a:off x="3763581" y="3772781"/>
            <a:ext cx="1327295"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4" name="圆角矩形 43"/>
          <p:cNvSpPr/>
          <p:nvPr/>
        </p:nvSpPr>
        <p:spPr bwMode="auto">
          <a:xfrm>
            <a:off x="1631504" y="3176972"/>
            <a:ext cx="4139952" cy="2448272"/>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45" name="圆角矩形 44"/>
          <p:cNvSpPr/>
          <p:nvPr/>
        </p:nvSpPr>
        <p:spPr bwMode="auto">
          <a:xfrm>
            <a:off x="7112641" y="3176972"/>
            <a:ext cx="2664296" cy="115212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46" name="TextBox 164"/>
          <p:cNvSpPr txBox="1"/>
          <p:nvPr/>
        </p:nvSpPr>
        <p:spPr>
          <a:xfrm>
            <a:off x="4969691" y="5183323"/>
            <a:ext cx="811441" cy="307777"/>
          </a:xfrm>
          <a:prstGeom prst="rect">
            <a:avLst/>
          </a:prstGeom>
          <a:noFill/>
        </p:spPr>
        <p:txBody>
          <a:bodyPr wrap="none" rtlCol="0">
            <a:spAutoFit/>
          </a:bodyPr>
          <a:lstStyle/>
          <a:p>
            <a:r>
              <a:rPr lang="en-US" altLang="zh-CN" sz="1400" b="1" dirty="0">
                <a:latin typeface="+mn-ea"/>
                <a:ea typeface="+mn-ea"/>
              </a:rPr>
              <a:t>AS 100</a:t>
            </a:r>
          </a:p>
        </p:txBody>
      </p:sp>
      <p:sp>
        <p:nvSpPr>
          <p:cNvPr id="47" name="TextBox 165"/>
          <p:cNvSpPr txBox="1"/>
          <p:nvPr/>
        </p:nvSpPr>
        <p:spPr>
          <a:xfrm>
            <a:off x="8984849" y="5337212"/>
            <a:ext cx="811441" cy="307777"/>
          </a:xfrm>
          <a:prstGeom prst="rect">
            <a:avLst/>
          </a:prstGeom>
          <a:noFill/>
        </p:spPr>
        <p:txBody>
          <a:bodyPr wrap="none" rtlCol="0">
            <a:spAutoFit/>
          </a:bodyPr>
          <a:lstStyle/>
          <a:p>
            <a:r>
              <a:rPr lang="en-US" altLang="zh-CN" sz="1400" b="1" dirty="0">
                <a:latin typeface="+mn-ea"/>
                <a:ea typeface="+mn-ea"/>
              </a:rPr>
              <a:t>AS 300</a:t>
            </a:r>
          </a:p>
        </p:txBody>
      </p:sp>
      <p:pic>
        <p:nvPicPr>
          <p:cNvPr id="48" name="Picture 2"/>
          <p:cNvPicPr>
            <a:picLocks noChangeAspect="1" noChangeArrowheads="1"/>
          </p:cNvPicPr>
          <p:nvPr/>
        </p:nvPicPr>
        <p:blipFill>
          <a:blip r:embed="rId3" cstate="print"/>
          <a:srcRect/>
          <a:stretch>
            <a:fillRect/>
          </a:stretch>
        </p:blipFill>
        <p:spPr bwMode="auto">
          <a:xfrm>
            <a:off x="1798545" y="3389144"/>
            <a:ext cx="1152128" cy="739825"/>
          </a:xfrm>
          <a:prstGeom prst="rect">
            <a:avLst/>
          </a:prstGeom>
          <a:noFill/>
          <a:ln w="9525">
            <a:noFill/>
            <a:miter lim="800000"/>
            <a:headEnd/>
            <a:tailEnd/>
          </a:ln>
        </p:spPr>
      </p:pic>
      <p:sp>
        <p:nvSpPr>
          <p:cNvPr id="49" name="TextBox 184"/>
          <p:cNvSpPr txBox="1"/>
          <p:nvPr/>
        </p:nvSpPr>
        <p:spPr>
          <a:xfrm>
            <a:off x="1830536" y="3463369"/>
            <a:ext cx="1152128" cy="523220"/>
          </a:xfrm>
          <a:prstGeom prst="rect">
            <a:avLst/>
          </a:prstGeom>
          <a:noFill/>
        </p:spPr>
        <p:txBody>
          <a:bodyPr wrap="square" rtlCol="0">
            <a:spAutoFit/>
          </a:bodyPr>
          <a:lstStyle/>
          <a:p>
            <a:r>
              <a:rPr lang="en-US" altLang="zh-CN" sz="1400" dirty="0">
                <a:latin typeface="+mn-ea"/>
                <a:ea typeface="+mn-ea"/>
                <a:cs typeface="Arial" pitchFamily="34" charset="0"/>
              </a:rPr>
              <a:t>10.0.0.0/24</a:t>
            </a:r>
          </a:p>
          <a:p>
            <a:r>
              <a:rPr lang="en-US" altLang="zh-CN" sz="1400" dirty="0">
                <a:latin typeface="+mn-ea"/>
                <a:ea typeface="+mn-ea"/>
                <a:cs typeface="Arial" pitchFamily="34" charset="0"/>
              </a:rPr>
              <a:t>10.0.1.0/24</a:t>
            </a:r>
          </a:p>
        </p:txBody>
      </p:sp>
      <p:pic>
        <p:nvPicPr>
          <p:cNvPr id="50" name="Picture 2"/>
          <p:cNvPicPr>
            <a:picLocks noChangeAspect="1" noChangeArrowheads="1"/>
          </p:cNvPicPr>
          <p:nvPr/>
        </p:nvPicPr>
        <p:blipFill>
          <a:blip r:embed="rId3" cstate="print"/>
          <a:srcRect/>
          <a:stretch>
            <a:fillRect/>
          </a:stretch>
        </p:blipFill>
        <p:spPr bwMode="auto">
          <a:xfrm>
            <a:off x="8156249" y="4636877"/>
            <a:ext cx="1620688" cy="720080"/>
          </a:xfrm>
          <a:prstGeom prst="rect">
            <a:avLst/>
          </a:prstGeom>
          <a:noFill/>
          <a:ln w="9525">
            <a:noFill/>
            <a:miter lim="800000"/>
            <a:headEnd/>
            <a:tailEnd/>
          </a:ln>
        </p:spPr>
      </p:pic>
      <p:pic>
        <p:nvPicPr>
          <p:cNvPr id="51" name="Picture 2"/>
          <p:cNvPicPr>
            <a:picLocks noChangeAspect="1" noChangeArrowheads="1"/>
          </p:cNvPicPr>
          <p:nvPr/>
        </p:nvPicPr>
        <p:blipFill>
          <a:blip r:embed="rId3" cstate="print"/>
          <a:srcRect/>
          <a:stretch>
            <a:fillRect/>
          </a:stretch>
        </p:blipFill>
        <p:spPr bwMode="auto">
          <a:xfrm>
            <a:off x="8156249" y="3412741"/>
            <a:ext cx="1620688" cy="720080"/>
          </a:xfrm>
          <a:prstGeom prst="rect">
            <a:avLst/>
          </a:prstGeom>
          <a:noFill/>
          <a:ln w="9525">
            <a:noFill/>
            <a:miter lim="800000"/>
            <a:headEnd/>
            <a:tailEnd/>
          </a:ln>
        </p:spPr>
      </p:pic>
      <p:cxnSp>
        <p:nvCxnSpPr>
          <p:cNvPr id="52" name="直接连接符 51"/>
          <p:cNvCxnSpPr>
            <a:stCxn id="65" idx="3"/>
            <a:endCxn id="66" idx="1"/>
          </p:cNvCxnSpPr>
          <p:nvPr/>
        </p:nvCxnSpPr>
        <p:spPr bwMode="auto">
          <a:xfrm>
            <a:off x="5484207" y="3772781"/>
            <a:ext cx="2134695"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直接连接符 52"/>
          <p:cNvCxnSpPr>
            <a:stCxn id="65" idx="3"/>
            <a:endCxn id="67" idx="1"/>
          </p:cNvCxnSpPr>
          <p:nvPr/>
        </p:nvCxnSpPr>
        <p:spPr bwMode="auto">
          <a:xfrm>
            <a:off x="5484207" y="3772781"/>
            <a:ext cx="2119149" cy="1227076"/>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4" name="圆角矩形 53"/>
          <p:cNvSpPr/>
          <p:nvPr/>
        </p:nvSpPr>
        <p:spPr bwMode="auto">
          <a:xfrm>
            <a:off x="7184649" y="4473116"/>
            <a:ext cx="2592288" cy="115212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55" name="TextBox 142"/>
          <p:cNvSpPr txBox="1"/>
          <p:nvPr/>
        </p:nvSpPr>
        <p:spPr>
          <a:xfrm>
            <a:off x="8984849" y="4041068"/>
            <a:ext cx="811441" cy="307777"/>
          </a:xfrm>
          <a:prstGeom prst="rect">
            <a:avLst/>
          </a:prstGeom>
          <a:noFill/>
        </p:spPr>
        <p:txBody>
          <a:bodyPr wrap="none" rtlCol="0">
            <a:spAutoFit/>
          </a:bodyPr>
          <a:lstStyle/>
          <a:p>
            <a:r>
              <a:rPr lang="en-US" altLang="zh-CN" sz="1400" b="1" dirty="0">
                <a:latin typeface="+mn-ea"/>
                <a:ea typeface="+mn-ea"/>
              </a:rPr>
              <a:t>AS 200</a:t>
            </a:r>
          </a:p>
        </p:txBody>
      </p:sp>
      <p:sp>
        <p:nvSpPr>
          <p:cNvPr id="56" name="TextBox 184"/>
          <p:cNvSpPr txBox="1"/>
          <p:nvPr/>
        </p:nvSpPr>
        <p:spPr>
          <a:xfrm>
            <a:off x="8366055" y="3496051"/>
            <a:ext cx="1410882" cy="523220"/>
          </a:xfrm>
          <a:prstGeom prst="rect">
            <a:avLst/>
          </a:prstGeom>
          <a:noFill/>
        </p:spPr>
        <p:txBody>
          <a:bodyPr wrap="square" rtlCol="0">
            <a:spAutoFit/>
          </a:bodyPr>
          <a:lstStyle/>
          <a:p>
            <a:r>
              <a:rPr lang="en-US" altLang="zh-CN" sz="1400" dirty="0">
                <a:latin typeface="+mn-ea"/>
                <a:ea typeface="+mn-ea"/>
                <a:cs typeface="Arial" pitchFamily="34" charset="0"/>
              </a:rPr>
              <a:t>172.15.1.0/24</a:t>
            </a:r>
          </a:p>
          <a:p>
            <a:r>
              <a:rPr lang="en-US" altLang="zh-CN" sz="1400" dirty="0">
                <a:latin typeface="+mn-ea"/>
                <a:ea typeface="+mn-ea"/>
                <a:cs typeface="Arial" pitchFamily="34" charset="0"/>
              </a:rPr>
              <a:t>172.15.2.0/24</a:t>
            </a:r>
          </a:p>
        </p:txBody>
      </p:sp>
      <p:sp>
        <p:nvSpPr>
          <p:cNvPr id="57" name="TextBox 184"/>
          <p:cNvSpPr txBox="1"/>
          <p:nvPr/>
        </p:nvSpPr>
        <p:spPr>
          <a:xfrm>
            <a:off x="8407939" y="4766084"/>
            <a:ext cx="1368998" cy="523220"/>
          </a:xfrm>
          <a:prstGeom prst="rect">
            <a:avLst/>
          </a:prstGeom>
          <a:noFill/>
        </p:spPr>
        <p:txBody>
          <a:bodyPr wrap="square" rtlCol="0">
            <a:spAutoFit/>
          </a:bodyPr>
          <a:lstStyle/>
          <a:p>
            <a:r>
              <a:rPr lang="en-US" altLang="zh-CN" sz="1400" dirty="0">
                <a:latin typeface="+mn-ea"/>
                <a:ea typeface="+mn-ea"/>
                <a:cs typeface="Arial" pitchFamily="34" charset="0"/>
              </a:rPr>
              <a:t>172.16.1.1/24</a:t>
            </a:r>
          </a:p>
          <a:p>
            <a:r>
              <a:rPr lang="en-US" altLang="zh-CN" sz="1400" dirty="0">
                <a:latin typeface="+mn-ea"/>
                <a:ea typeface="+mn-ea"/>
                <a:cs typeface="Arial" pitchFamily="34" charset="0"/>
              </a:rPr>
              <a:t>172.16.2.0/24</a:t>
            </a:r>
          </a:p>
        </p:txBody>
      </p:sp>
      <p:cxnSp>
        <p:nvCxnSpPr>
          <p:cNvPr id="58" name="直接连接符 57"/>
          <p:cNvCxnSpPr>
            <a:stCxn id="66" idx="3"/>
            <a:endCxn id="51" idx="1"/>
          </p:cNvCxnSpPr>
          <p:nvPr/>
        </p:nvCxnSpPr>
        <p:spPr bwMode="auto">
          <a:xfrm>
            <a:off x="8012233" y="3772781"/>
            <a:ext cx="14401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直接连接符 58"/>
          <p:cNvCxnSpPr>
            <a:stCxn id="67" idx="3"/>
            <a:endCxn id="50" idx="1"/>
          </p:cNvCxnSpPr>
          <p:nvPr/>
        </p:nvCxnSpPr>
        <p:spPr bwMode="auto">
          <a:xfrm flipV="1">
            <a:off x="7996687" y="4996917"/>
            <a:ext cx="159562" cy="294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0" name="TextBox 166"/>
          <p:cNvSpPr txBox="1"/>
          <p:nvPr/>
        </p:nvSpPr>
        <p:spPr>
          <a:xfrm>
            <a:off x="3323184" y="4335179"/>
            <a:ext cx="593432" cy="307777"/>
          </a:xfrm>
          <a:prstGeom prst="rect">
            <a:avLst/>
          </a:prstGeom>
          <a:noFill/>
        </p:spPr>
        <p:txBody>
          <a:bodyPr wrap="none" rtlCol="0">
            <a:spAutoFit/>
          </a:bodyPr>
          <a:lstStyle/>
          <a:p>
            <a:r>
              <a:rPr lang="en-US" altLang="zh-CN" sz="1400" dirty="0">
                <a:solidFill>
                  <a:srgbClr val="C00000"/>
                </a:solidFill>
                <a:latin typeface="+mn-ea"/>
                <a:ea typeface="+mn-ea"/>
              </a:rPr>
              <a:t>IBGP</a:t>
            </a:r>
          </a:p>
        </p:txBody>
      </p:sp>
      <p:sp>
        <p:nvSpPr>
          <p:cNvPr id="61" name="TextBox 166"/>
          <p:cNvSpPr txBox="1"/>
          <p:nvPr/>
        </p:nvSpPr>
        <p:spPr>
          <a:xfrm>
            <a:off x="4258501" y="3501113"/>
            <a:ext cx="593432" cy="307777"/>
          </a:xfrm>
          <a:prstGeom prst="rect">
            <a:avLst/>
          </a:prstGeom>
          <a:noFill/>
        </p:spPr>
        <p:txBody>
          <a:bodyPr wrap="none" rtlCol="0">
            <a:spAutoFit/>
          </a:bodyPr>
          <a:lstStyle/>
          <a:p>
            <a:r>
              <a:rPr lang="en-US" altLang="zh-CN" sz="1400" dirty="0">
                <a:solidFill>
                  <a:srgbClr val="C00000"/>
                </a:solidFill>
                <a:latin typeface="+mn-ea"/>
                <a:ea typeface="+mn-ea"/>
              </a:rPr>
              <a:t>IBGP</a:t>
            </a:r>
          </a:p>
        </p:txBody>
      </p:sp>
      <p:pic>
        <p:nvPicPr>
          <p:cNvPr id="62" name="Picture 12" descr="E:\2016.01\1.12 扁平化图标\蓝色\AR-蓝色最新-40.png"/>
          <p:cNvPicPr>
            <a:picLocks noChangeAspect="1" noChangeArrowheads="1"/>
          </p:cNvPicPr>
          <p:nvPr/>
        </p:nvPicPr>
        <p:blipFill>
          <a:blip r:embed="rId4" cstate="print"/>
          <a:srcRect/>
          <a:stretch>
            <a:fillRect/>
          </a:stretch>
        </p:blipFill>
        <p:spPr bwMode="auto">
          <a:xfrm>
            <a:off x="2466861" y="4855795"/>
            <a:ext cx="393331" cy="321816"/>
          </a:xfrm>
          <a:prstGeom prst="rect">
            <a:avLst/>
          </a:prstGeom>
          <a:noFill/>
        </p:spPr>
      </p:pic>
      <p:pic>
        <p:nvPicPr>
          <p:cNvPr id="63" name="Picture 12" descr="E:\2016.01\1.12 扁平化图标\蓝色\AR-蓝色最新-40.png"/>
          <p:cNvPicPr>
            <a:picLocks noChangeAspect="1" noChangeArrowheads="1"/>
          </p:cNvPicPr>
          <p:nvPr/>
        </p:nvPicPr>
        <p:blipFill>
          <a:blip r:embed="rId4" cstate="print"/>
          <a:srcRect/>
          <a:stretch>
            <a:fillRect/>
          </a:stretch>
        </p:blipFill>
        <p:spPr bwMode="auto">
          <a:xfrm>
            <a:off x="3370250" y="3611873"/>
            <a:ext cx="393331" cy="321816"/>
          </a:xfrm>
          <a:prstGeom prst="rect">
            <a:avLst/>
          </a:prstGeom>
          <a:noFill/>
        </p:spPr>
      </p:pic>
      <p:pic>
        <p:nvPicPr>
          <p:cNvPr id="64" name="Picture 12" descr="E:\2016.01\1.12 扁平化图标\蓝色\AR-蓝色最新-40.png"/>
          <p:cNvPicPr>
            <a:picLocks noChangeAspect="1" noChangeArrowheads="1"/>
          </p:cNvPicPr>
          <p:nvPr/>
        </p:nvPicPr>
        <p:blipFill>
          <a:blip r:embed="rId4" cstate="print"/>
          <a:srcRect/>
          <a:stretch>
            <a:fillRect/>
          </a:stretch>
        </p:blipFill>
        <p:spPr bwMode="auto">
          <a:xfrm>
            <a:off x="4292825" y="4855795"/>
            <a:ext cx="393331" cy="321816"/>
          </a:xfrm>
          <a:prstGeom prst="rect">
            <a:avLst/>
          </a:prstGeom>
          <a:noFill/>
        </p:spPr>
      </p:pic>
      <p:pic>
        <p:nvPicPr>
          <p:cNvPr id="65" name="Picture 12" descr="E:\2016.01\1.12 扁平化图标\蓝色\AR-蓝色最新-40.png"/>
          <p:cNvPicPr>
            <a:picLocks noChangeAspect="1" noChangeArrowheads="1"/>
          </p:cNvPicPr>
          <p:nvPr/>
        </p:nvPicPr>
        <p:blipFill>
          <a:blip r:embed="rId4" cstate="print"/>
          <a:srcRect/>
          <a:stretch>
            <a:fillRect/>
          </a:stretch>
        </p:blipFill>
        <p:spPr bwMode="auto">
          <a:xfrm>
            <a:off x="5090876" y="3611873"/>
            <a:ext cx="393331" cy="321816"/>
          </a:xfrm>
          <a:prstGeom prst="rect">
            <a:avLst/>
          </a:prstGeom>
          <a:noFill/>
        </p:spPr>
      </p:pic>
      <p:pic>
        <p:nvPicPr>
          <p:cNvPr id="66" name="Picture 12" descr="E:\2016.01\1.12 扁平化图标\蓝色\AR-蓝色最新-40.png"/>
          <p:cNvPicPr>
            <a:picLocks noChangeAspect="1" noChangeArrowheads="1"/>
          </p:cNvPicPr>
          <p:nvPr/>
        </p:nvPicPr>
        <p:blipFill>
          <a:blip r:embed="rId4" cstate="print"/>
          <a:srcRect/>
          <a:stretch>
            <a:fillRect/>
          </a:stretch>
        </p:blipFill>
        <p:spPr bwMode="auto">
          <a:xfrm>
            <a:off x="7618902" y="3611873"/>
            <a:ext cx="393331" cy="321816"/>
          </a:xfrm>
          <a:prstGeom prst="rect">
            <a:avLst/>
          </a:prstGeom>
          <a:noFill/>
        </p:spPr>
      </p:pic>
      <p:pic>
        <p:nvPicPr>
          <p:cNvPr id="67" name="Picture 12" descr="E:\2016.01\1.12 扁平化图标\蓝色\AR-蓝色最新-40.png"/>
          <p:cNvPicPr>
            <a:picLocks noChangeAspect="1" noChangeArrowheads="1"/>
          </p:cNvPicPr>
          <p:nvPr/>
        </p:nvPicPr>
        <p:blipFill>
          <a:blip r:embed="rId4" cstate="print"/>
          <a:srcRect/>
          <a:stretch>
            <a:fillRect/>
          </a:stretch>
        </p:blipFill>
        <p:spPr bwMode="auto">
          <a:xfrm>
            <a:off x="7603356" y="4838949"/>
            <a:ext cx="393331" cy="321816"/>
          </a:xfrm>
          <a:prstGeom prst="rect">
            <a:avLst/>
          </a:prstGeom>
          <a:noFill/>
        </p:spPr>
      </p:pic>
      <p:sp>
        <p:nvSpPr>
          <p:cNvPr id="68" name="矩形 67"/>
          <p:cNvSpPr/>
          <p:nvPr/>
        </p:nvSpPr>
        <p:spPr bwMode="auto">
          <a:xfrm>
            <a:off x="2348669" y="517086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p:txBody>
      </p:sp>
      <p:sp>
        <p:nvSpPr>
          <p:cNvPr id="69" name="矩形 68"/>
          <p:cNvSpPr/>
          <p:nvPr/>
        </p:nvSpPr>
        <p:spPr bwMode="auto">
          <a:xfrm>
            <a:off x="3289502" y="3358856"/>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p>
        </p:txBody>
      </p:sp>
      <p:sp>
        <p:nvSpPr>
          <p:cNvPr id="70" name="矩形 69"/>
          <p:cNvSpPr/>
          <p:nvPr/>
        </p:nvSpPr>
        <p:spPr bwMode="auto">
          <a:xfrm>
            <a:off x="4201459" y="5176827"/>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R3</a:t>
            </a:r>
          </a:p>
        </p:txBody>
      </p:sp>
      <p:sp>
        <p:nvSpPr>
          <p:cNvPr id="71" name="矩形 70"/>
          <p:cNvSpPr/>
          <p:nvPr/>
        </p:nvSpPr>
        <p:spPr bwMode="auto">
          <a:xfrm>
            <a:off x="5007301" y="3356992"/>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mn-ea"/>
                <a:ea typeface="+mn-ea"/>
              </a:rPr>
              <a:t>R4</a:t>
            </a:r>
            <a:endParaRPr lang="en-US" altLang="zh-CN" sz="1400" dirty="0">
              <a:latin typeface="+mn-ea"/>
              <a:ea typeface="+mn-ea"/>
            </a:endParaRPr>
          </a:p>
        </p:txBody>
      </p:sp>
      <p:sp>
        <p:nvSpPr>
          <p:cNvPr id="72" name="矩形 71"/>
          <p:cNvSpPr/>
          <p:nvPr/>
        </p:nvSpPr>
        <p:spPr bwMode="auto">
          <a:xfrm>
            <a:off x="7516204" y="337134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mn-ea"/>
                <a:ea typeface="+mn-ea"/>
              </a:rPr>
              <a:t>R5</a:t>
            </a:r>
            <a:endParaRPr lang="en-US" altLang="zh-CN" sz="1400" dirty="0">
              <a:latin typeface="+mn-ea"/>
              <a:ea typeface="+mn-ea"/>
            </a:endParaRPr>
          </a:p>
        </p:txBody>
      </p:sp>
      <p:sp>
        <p:nvSpPr>
          <p:cNvPr id="73" name="矩形 72"/>
          <p:cNvSpPr/>
          <p:nvPr/>
        </p:nvSpPr>
        <p:spPr bwMode="auto">
          <a:xfrm>
            <a:off x="7527535" y="4600873"/>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mn-ea"/>
                <a:ea typeface="+mn-ea"/>
              </a:rPr>
              <a:t>R6</a:t>
            </a:r>
            <a:endParaRPr lang="en-US" altLang="zh-CN" sz="1400" dirty="0">
              <a:latin typeface="+mn-ea"/>
              <a:ea typeface="+mn-ea"/>
            </a:endParaRPr>
          </a:p>
        </p:txBody>
      </p:sp>
      <p:cxnSp>
        <p:nvCxnSpPr>
          <p:cNvPr id="74" name="直接连接符 73"/>
          <p:cNvCxnSpPr>
            <a:stCxn id="62" idx="0"/>
            <a:endCxn id="48" idx="2"/>
          </p:cNvCxnSpPr>
          <p:nvPr/>
        </p:nvCxnSpPr>
        <p:spPr bwMode="auto">
          <a:xfrm flipH="1" flipV="1">
            <a:off x="2374609" y="4128969"/>
            <a:ext cx="288918" cy="72682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537818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配置</a:t>
            </a:r>
            <a:r>
              <a:rPr lang="en-US" altLang="zh-CN"/>
              <a:t>BGP</a:t>
            </a:r>
            <a:r>
              <a:rPr lang="zh-CN" altLang="en-US"/>
              <a:t>自动聚合和缺省路由</a:t>
            </a:r>
            <a:endParaRPr lang="zh-CN" altLang="en-US" dirty="0"/>
          </a:p>
        </p:txBody>
      </p:sp>
      <p:cxnSp>
        <p:nvCxnSpPr>
          <p:cNvPr id="40" name="直接连接符 39"/>
          <p:cNvCxnSpPr>
            <a:stCxn id="62" idx="0"/>
            <a:endCxn id="63" idx="2"/>
          </p:cNvCxnSpPr>
          <p:nvPr/>
        </p:nvCxnSpPr>
        <p:spPr bwMode="auto">
          <a:xfrm flipV="1">
            <a:off x="3031689" y="2761816"/>
            <a:ext cx="903389" cy="883835"/>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1" name="直接连接符 40"/>
          <p:cNvCxnSpPr>
            <a:stCxn id="63" idx="2"/>
            <a:endCxn id="64" idx="0"/>
          </p:cNvCxnSpPr>
          <p:nvPr/>
        </p:nvCxnSpPr>
        <p:spPr bwMode="auto">
          <a:xfrm>
            <a:off x="3935078" y="2761816"/>
            <a:ext cx="922575" cy="883835"/>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2" name="直接连接符 41"/>
          <p:cNvCxnSpPr>
            <a:stCxn id="62" idx="3"/>
            <a:endCxn id="64" idx="1"/>
          </p:cNvCxnSpPr>
          <p:nvPr/>
        </p:nvCxnSpPr>
        <p:spPr bwMode="auto">
          <a:xfrm>
            <a:off x="3228354" y="3806559"/>
            <a:ext cx="1432633"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3" name="直接连接符 42"/>
          <p:cNvCxnSpPr>
            <a:stCxn id="63" idx="3"/>
            <a:endCxn id="65" idx="1"/>
          </p:cNvCxnSpPr>
          <p:nvPr/>
        </p:nvCxnSpPr>
        <p:spPr bwMode="auto">
          <a:xfrm>
            <a:off x="4131743" y="2600908"/>
            <a:ext cx="1327295"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4" name="圆角矩形 43"/>
          <p:cNvSpPr/>
          <p:nvPr/>
        </p:nvSpPr>
        <p:spPr bwMode="auto">
          <a:xfrm>
            <a:off x="1999666" y="1991060"/>
            <a:ext cx="4139952" cy="2424040"/>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sp>
        <p:nvSpPr>
          <p:cNvPr id="45" name="圆角矩形 44"/>
          <p:cNvSpPr/>
          <p:nvPr/>
        </p:nvSpPr>
        <p:spPr bwMode="auto">
          <a:xfrm>
            <a:off x="7480803" y="1991060"/>
            <a:ext cx="2664296" cy="1032696"/>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sp>
        <p:nvSpPr>
          <p:cNvPr id="46" name="TextBox 164"/>
          <p:cNvSpPr txBox="1"/>
          <p:nvPr/>
        </p:nvSpPr>
        <p:spPr>
          <a:xfrm>
            <a:off x="5337853" y="3973179"/>
            <a:ext cx="811441" cy="307777"/>
          </a:xfrm>
          <a:prstGeom prst="rect">
            <a:avLst/>
          </a:prstGeom>
          <a:noFill/>
        </p:spPr>
        <p:txBody>
          <a:bodyPr wrap="none" rtlCol="0">
            <a:spAutoFit/>
          </a:bodyPr>
          <a:lstStyle/>
          <a:p>
            <a:r>
              <a:rPr lang="en-US" altLang="zh-CN" sz="1400" b="1" dirty="0">
                <a:latin typeface="微软雅黑" pitchFamily="34" charset="-122"/>
                <a:ea typeface="微软雅黑" pitchFamily="34" charset="-122"/>
              </a:rPr>
              <a:t>AS 100</a:t>
            </a:r>
          </a:p>
        </p:txBody>
      </p:sp>
      <p:sp>
        <p:nvSpPr>
          <p:cNvPr id="47" name="TextBox 165"/>
          <p:cNvSpPr txBox="1"/>
          <p:nvPr/>
        </p:nvSpPr>
        <p:spPr>
          <a:xfrm>
            <a:off x="9328063" y="3917383"/>
            <a:ext cx="811441" cy="307777"/>
          </a:xfrm>
          <a:prstGeom prst="rect">
            <a:avLst/>
          </a:prstGeom>
          <a:noFill/>
        </p:spPr>
        <p:txBody>
          <a:bodyPr wrap="none" rtlCol="0">
            <a:spAutoFit/>
          </a:bodyPr>
          <a:lstStyle/>
          <a:p>
            <a:r>
              <a:rPr lang="en-US" altLang="zh-CN" sz="1400" b="1" dirty="0">
                <a:latin typeface="微软雅黑" pitchFamily="34" charset="-122"/>
                <a:ea typeface="微软雅黑" pitchFamily="34" charset="-122"/>
              </a:rPr>
              <a:t>AS 300</a:t>
            </a:r>
          </a:p>
        </p:txBody>
      </p:sp>
      <p:pic>
        <p:nvPicPr>
          <p:cNvPr id="48" name="Picture 2"/>
          <p:cNvPicPr>
            <a:picLocks noChangeAspect="1" noChangeArrowheads="1"/>
          </p:cNvPicPr>
          <p:nvPr/>
        </p:nvPicPr>
        <p:blipFill>
          <a:blip r:embed="rId3" cstate="print"/>
          <a:srcRect/>
          <a:stretch>
            <a:fillRect/>
          </a:stretch>
        </p:blipFill>
        <p:spPr bwMode="auto">
          <a:xfrm>
            <a:off x="2166707" y="2179000"/>
            <a:ext cx="1152128" cy="739825"/>
          </a:xfrm>
          <a:prstGeom prst="rect">
            <a:avLst/>
          </a:prstGeom>
          <a:noFill/>
          <a:ln w="9525">
            <a:noFill/>
            <a:miter lim="800000"/>
            <a:headEnd/>
            <a:tailEnd/>
          </a:ln>
        </p:spPr>
      </p:pic>
      <p:sp>
        <p:nvSpPr>
          <p:cNvPr id="49" name="TextBox 184"/>
          <p:cNvSpPr txBox="1"/>
          <p:nvPr/>
        </p:nvSpPr>
        <p:spPr>
          <a:xfrm>
            <a:off x="2207568" y="2276872"/>
            <a:ext cx="1152128" cy="523220"/>
          </a:xfrm>
          <a:prstGeom prst="rect">
            <a:avLst/>
          </a:prstGeom>
          <a:noFill/>
        </p:spPr>
        <p:txBody>
          <a:bodyPr wrap="square" rtlCol="0">
            <a:spAutoFit/>
          </a:bodyPr>
          <a:lstStyle/>
          <a:p>
            <a:r>
              <a:rPr lang="en-US" altLang="zh-CN" sz="1400" dirty="0">
                <a:latin typeface="微软雅黑" pitchFamily="34" charset="-122"/>
                <a:ea typeface="微软雅黑" pitchFamily="34" charset="-122"/>
                <a:cs typeface="Arial" pitchFamily="34" charset="0"/>
              </a:rPr>
              <a:t>10.0.0.0/24</a:t>
            </a:r>
          </a:p>
          <a:p>
            <a:r>
              <a:rPr lang="en-US" altLang="zh-CN" sz="1400" dirty="0">
                <a:latin typeface="微软雅黑" pitchFamily="34" charset="-122"/>
                <a:ea typeface="微软雅黑" pitchFamily="34" charset="-122"/>
                <a:cs typeface="Arial" pitchFamily="34" charset="0"/>
              </a:rPr>
              <a:t>10.0.1.0/24</a:t>
            </a:r>
          </a:p>
        </p:txBody>
      </p:sp>
      <p:pic>
        <p:nvPicPr>
          <p:cNvPr id="50" name="Picture 2"/>
          <p:cNvPicPr>
            <a:picLocks noChangeAspect="1" noChangeArrowheads="1"/>
          </p:cNvPicPr>
          <p:nvPr/>
        </p:nvPicPr>
        <p:blipFill>
          <a:blip r:embed="rId3" cstate="print"/>
          <a:srcRect/>
          <a:stretch>
            <a:fillRect/>
          </a:stretch>
        </p:blipFill>
        <p:spPr bwMode="auto">
          <a:xfrm>
            <a:off x="8524411" y="3176972"/>
            <a:ext cx="1620688" cy="720080"/>
          </a:xfrm>
          <a:prstGeom prst="rect">
            <a:avLst/>
          </a:prstGeom>
          <a:noFill/>
          <a:ln w="9525">
            <a:noFill/>
            <a:miter lim="800000"/>
            <a:headEnd/>
            <a:tailEnd/>
          </a:ln>
        </p:spPr>
      </p:pic>
      <p:pic>
        <p:nvPicPr>
          <p:cNvPr id="51" name="Picture 2"/>
          <p:cNvPicPr>
            <a:picLocks noChangeAspect="1" noChangeArrowheads="1"/>
          </p:cNvPicPr>
          <p:nvPr/>
        </p:nvPicPr>
        <p:blipFill>
          <a:blip r:embed="rId3" cstate="print"/>
          <a:srcRect/>
          <a:stretch>
            <a:fillRect/>
          </a:stretch>
        </p:blipFill>
        <p:spPr bwMode="auto">
          <a:xfrm>
            <a:off x="8524411" y="2240868"/>
            <a:ext cx="1620688" cy="720080"/>
          </a:xfrm>
          <a:prstGeom prst="rect">
            <a:avLst/>
          </a:prstGeom>
          <a:noFill/>
          <a:ln w="9525">
            <a:noFill/>
            <a:miter lim="800000"/>
            <a:headEnd/>
            <a:tailEnd/>
          </a:ln>
        </p:spPr>
      </p:pic>
      <p:cxnSp>
        <p:nvCxnSpPr>
          <p:cNvPr id="52" name="直接连接符 51"/>
          <p:cNvCxnSpPr>
            <a:stCxn id="65" idx="3"/>
            <a:endCxn id="66" idx="1"/>
          </p:cNvCxnSpPr>
          <p:nvPr/>
        </p:nvCxnSpPr>
        <p:spPr bwMode="auto">
          <a:xfrm>
            <a:off x="5852369" y="2600908"/>
            <a:ext cx="2134695"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直接连接符 52"/>
          <p:cNvCxnSpPr>
            <a:stCxn id="65" idx="3"/>
            <a:endCxn id="67" idx="1"/>
          </p:cNvCxnSpPr>
          <p:nvPr/>
        </p:nvCxnSpPr>
        <p:spPr bwMode="auto">
          <a:xfrm>
            <a:off x="5852369" y="2600908"/>
            <a:ext cx="2119149" cy="936104"/>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4" name="圆角矩形 53"/>
          <p:cNvSpPr/>
          <p:nvPr/>
        </p:nvSpPr>
        <p:spPr bwMode="auto">
          <a:xfrm>
            <a:off x="7475308" y="3104964"/>
            <a:ext cx="2669791" cy="1077743"/>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sp>
        <p:nvSpPr>
          <p:cNvPr id="55" name="TextBox 142"/>
          <p:cNvSpPr txBox="1"/>
          <p:nvPr/>
        </p:nvSpPr>
        <p:spPr>
          <a:xfrm>
            <a:off x="9328064" y="1969095"/>
            <a:ext cx="811441" cy="307777"/>
          </a:xfrm>
          <a:prstGeom prst="rect">
            <a:avLst/>
          </a:prstGeom>
          <a:noFill/>
        </p:spPr>
        <p:txBody>
          <a:bodyPr wrap="none" rtlCol="0">
            <a:spAutoFit/>
          </a:bodyPr>
          <a:lstStyle/>
          <a:p>
            <a:r>
              <a:rPr lang="en-US" altLang="zh-CN" sz="1400" b="1" dirty="0">
                <a:latin typeface="微软雅黑" pitchFamily="34" charset="-122"/>
                <a:ea typeface="微软雅黑" pitchFamily="34" charset="-122"/>
              </a:rPr>
              <a:t>AS 200</a:t>
            </a:r>
          </a:p>
        </p:txBody>
      </p:sp>
      <p:sp>
        <p:nvSpPr>
          <p:cNvPr id="56" name="TextBox 184"/>
          <p:cNvSpPr txBox="1"/>
          <p:nvPr/>
        </p:nvSpPr>
        <p:spPr>
          <a:xfrm>
            <a:off x="8652284" y="2324178"/>
            <a:ext cx="1405287" cy="523220"/>
          </a:xfrm>
          <a:prstGeom prst="rect">
            <a:avLst/>
          </a:prstGeom>
          <a:noFill/>
        </p:spPr>
        <p:txBody>
          <a:bodyPr wrap="square" rtlCol="0">
            <a:spAutoFit/>
          </a:bodyPr>
          <a:lstStyle/>
          <a:p>
            <a:r>
              <a:rPr lang="en-US" altLang="zh-CN" sz="1400" dirty="0">
                <a:latin typeface="微软雅黑" pitchFamily="34" charset="-122"/>
                <a:ea typeface="微软雅黑" pitchFamily="34" charset="-122"/>
                <a:cs typeface="Arial" pitchFamily="34" charset="0"/>
              </a:rPr>
              <a:t>172.15.1.0/24</a:t>
            </a:r>
          </a:p>
          <a:p>
            <a:r>
              <a:rPr lang="en-US" altLang="zh-CN" sz="1400" dirty="0">
                <a:latin typeface="微软雅黑" pitchFamily="34" charset="-122"/>
                <a:ea typeface="微软雅黑" pitchFamily="34" charset="-122"/>
                <a:cs typeface="Arial" pitchFamily="34" charset="0"/>
              </a:rPr>
              <a:t>172.15.2.0/24</a:t>
            </a:r>
          </a:p>
        </p:txBody>
      </p:sp>
      <p:sp>
        <p:nvSpPr>
          <p:cNvPr id="57" name="TextBox 184"/>
          <p:cNvSpPr txBox="1"/>
          <p:nvPr/>
        </p:nvSpPr>
        <p:spPr>
          <a:xfrm>
            <a:off x="8694169" y="3284984"/>
            <a:ext cx="1563644" cy="523220"/>
          </a:xfrm>
          <a:prstGeom prst="rect">
            <a:avLst/>
          </a:prstGeom>
          <a:noFill/>
        </p:spPr>
        <p:txBody>
          <a:bodyPr wrap="square" rtlCol="0">
            <a:spAutoFit/>
          </a:bodyPr>
          <a:lstStyle/>
          <a:p>
            <a:r>
              <a:rPr lang="en-US" altLang="zh-CN" sz="1400" dirty="0">
                <a:latin typeface="微软雅黑" pitchFamily="34" charset="-122"/>
                <a:ea typeface="微软雅黑" pitchFamily="34" charset="-122"/>
                <a:cs typeface="Arial" pitchFamily="34" charset="0"/>
              </a:rPr>
              <a:t>172.16.1.1/24</a:t>
            </a:r>
          </a:p>
          <a:p>
            <a:r>
              <a:rPr lang="en-US" altLang="zh-CN" sz="1400" dirty="0">
                <a:latin typeface="微软雅黑" pitchFamily="34" charset="-122"/>
                <a:ea typeface="微软雅黑" pitchFamily="34" charset="-122"/>
                <a:cs typeface="Arial" pitchFamily="34" charset="0"/>
              </a:rPr>
              <a:t>172.16.2.0/24</a:t>
            </a:r>
          </a:p>
        </p:txBody>
      </p:sp>
      <p:cxnSp>
        <p:nvCxnSpPr>
          <p:cNvPr id="58" name="直接连接符 57"/>
          <p:cNvCxnSpPr>
            <a:stCxn id="66" idx="3"/>
            <a:endCxn id="51" idx="1"/>
          </p:cNvCxnSpPr>
          <p:nvPr/>
        </p:nvCxnSpPr>
        <p:spPr bwMode="auto">
          <a:xfrm>
            <a:off x="8380395" y="2600908"/>
            <a:ext cx="144016"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直接连接符 58"/>
          <p:cNvCxnSpPr>
            <a:stCxn id="67" idx="3"/>
            <a:endCxn id="50" idx="1"/>
          </p:cNvCxnSpPr>
          <p:nvPr/>
        </p:nvCxnSpPr>
        <p:spPr bwMode="auto">
          <a:xfrm>
            <a:off x="8364849" y="3537012"/>
            <a:ext cx="15956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0" name="TextBox 166"/>
          <p:cNvSpPr txBox="1"/>
          <p:nvPr/>
        </p:nvSpPr>
        <p:spPr>
          <a:xfrm>
            <a:off x="3647728" y="3074934"/>
            <a:ext cx="593432" cy="307777"/>
          </a:xfrm>
          <a:prstGeom prst="rect">
            <a:avLst/>
          </a:prstGeom>
          <a:noFill/>
        </p:spPr>
        <p:txBody>
          <a:bodyPr wrap="none" rtlCol="0">
            <a:spAutoFit/>
          </a:bodyPr>
          <a:lstStyle/>
          <a:p>
            <a:r>
              <a:rPr lang="en-US" altLang="zh-CN" sz="1400" dirty="0">
                <a:solidFill>
                  <a:srgbClr val="C00000"/>
                </a:solidFill>
                <a:latin typeface="微软雅黑" pitchFamily="34" charset="-122"/>
                <a:ea typeface="微软雅黑" pitchFamily="34" charset="-122"/>
              </a:rPr>
              <a:t>IBGP</a:t>
            </a:r>
          </a:p>
        </p:txBody>
      </p:sp>
      <p:sp>
        <p:nvSpPr>
          <p:cNvPr id="61" name="TextBox 166"/>
          <p:cNvSpPr txBox="1"/>
          <p:nvPr/>
        </p:nvSpPr>
        <p:spPr>
          <a:xfrm>
            <a:off x="4583045" y="2329135"/>
            <a:ext cx="593432" cy="307777"/>
          </a:xfrm>
          <a:prstGeom prst="rect">
            <a:avLst/>
          </a:prstGeom>
          <a:noFill/>
        </p:spPr>
        <p:txBody>
          <a:bodyPr wrap="none" rtlCol="0">
            <a:spAutoFit/>
          </a:bodyPr>
          <a:lstStyle/>
          <a:p>
            <a:r>
              <a:rPr lang="en-US" altLang="zh-CN" sz="1400" dirty="0">
                <a:solidFill>
                  <a:srgbClr val="C00000"/>
                </a:solidFill>
                <a:latin typeface="微软雅黑" pitchFamily="34" charset="-122"/>
                <a:ea typeface="微软雅黑" pitchFamily="34" charset="-122"/>
              </a:rPr>
              <a:t>IBGP</a:t>
            </a:r>
          </a:p>
        </p:txBody>
      </p:sp>
      <p:pic>
        <p:nvPicPr>
          <p:cNvPr id="62" name="Picture 12" descr="E:\2016.01\1.12 扁平化图标\蓝色\AR-蓝色最新-40.png"/>
          <p:cNvPicPr>
            <a:picLocks noChangeAspect="1" noChangeArrowheads="1"/>
          </p:cNvPicPr>
          <p:nvPr/>
        </p:nvPicPr>
        <p:blipFill>
          <a:blip r:embed="rId4" cstate="print"/>
          <a:srcRect/>
          <a:stretch>
            <a:fillRect/>
          </a:stretch>
        </p:blipFill>
        <p:spPr bwMode="auto">
          <a:xfrm>
            <a:off x="2835023" y="3645651"/>
            <a:ext cx="393331" cy="321816"/>
          </a:xfrm>
          <a:prstGeom prst="rect">
            <a:avLst/>
          </a:prstGeom>
          <a:noFill/>
        </p:spPr>
      </p:pic>
      <p:pic>
        <p:nvPicPr>
          <p:cNvPr id="63" name="Picture 12" descr="E:\2016.01\1.12 扁平化图标\蓝色\AR-蓝色最新-40.png"/>
          <p:cNvPicPr>
            <a:picLocks noChangeAspect="1" noChangeArrowheads="1"/>
          </p:cNvPicPr>
          <p:nvPr/>
        </p:nvPicPr>
        <p:blipFill>
          <a:blip r:embed="rId4" cstate="print"/>
          <a:srcRect/>
          <a:stretch>
            <a:fillRect/>
          </a:stretch>
        </p:blipFill>
        <p:spPr bwMode="auto">
          <a:xfrm>
            <a:off x="3738412" y="2440000"/>
            <a:ext cx="393331" cy="321816"/>
          </a:xfrm>
          <a:prstGeom prst="rect">
            <a:avLst/>
          </a:prstGeom>
          <a:noFill/>
        </p:spPr>
      </p:pic>
      <p:pic>
        <p:nvPicPr>
          <p:cNvPr id="64" name="Picture 12" descr="E:\2016.01\1.12 扁平化图标\蓝色\AR-蓝色最新-40.png"/>
          <p:cNvPicPr>
            <a:picLocks noChangeAspect="1" noChangeArrowheads="1"/>
          </p:cNvPicPr>
          <p:nvPr/>
        </p:nvPicPr>
        <p:blipFill>
          <a:blip r:embed="rId4" cstate="print"/>
          <a:srcRect/>
          <a:stretch>
            <a:fillRect/>
          </a:stretch>
        </p:blipFill>
        <p:spPr bwMode="auto">
          <a:xfrm>
            <a:off x="4660987" y="3645651"/>
            <a:ext cx="393331" cy="321816"/>
          </a:xfrm>
          <a:prstGeom prst="rect">
            <a:avLst/>
          </a:prstGeom>
          <a:noFill/>
        </p:spPr>
      </p:pic>
      <p:pic>
        <p:nvPicPr>
          <p:cNvPr id="65" name="Picture 12" descr="E:\2016.01\1.12 扁平化图标\蓝色\AR-蓝色最新-40.png"/>
          <p:cNvPicPr>
            <a:picLocks noChangeAspect="1" noChangeArrowheads="1"/>
          </p:cNvPicPr>
          <p:nvPr/>
        </p:nvPicPr>
        <p:blipFill>
          <a:blip r:embed="rId4" cstate="print"/>
          <a:srcRect/>
          <a:stretch>
            <a:fillRect/>
          </a:stretch>
        </p:blipFill>
        <p:spPr bwMode="auto">
          <a:xfrm>
            <a:off x="5459038" y="2440000"/>
            <a:ext cx="393331" cy="321816"/>
          </a:xfrm>
          <a:prstGeom prst="rect">
            <a:avLst/>
          </a:prstGeom>
          <a:noFill/>
        </p:spPr>
      </p:pic>
      <p:pic>
        <p:nvPicPr>
          <p:cNvPr id="66" name="Picture 12" descr="E:\2016.01\1.12 扁平化图标\蓝色\AR-蓝色最新-40.png"/>
          <p:cNvPicPr>
            <a:picLocks noChangeAspect="1" noChangeArrowheads="1"/>
          </p:cNvPicPr>
          <p:nvPr/>
        </p:nvPicPr>
        <p:blipFill>
          <a:blip r:embed="rId4" cstate="print"/>
          <a:srcRect/>
          <a:stretch>
            <a:fillRect/>
          </a:stretch>
        </p:blipFill>
        <p:spPr bwMode="auto">
          <a:xfrm>
            <a:off x="7987064" y="2440000"/>
            <a:ext cx="393331" cy="321816"/>
          </a:xfrm>
          <a:prstGeom prst="rect">
            <a:avLst/>
          </a:prstGeom>
          <a:noFill/>
        </p:spPr>
      </p:pic>
      <p:pic>
        <p:nvPicPr>
          <p:cNvPr id="67" name="Picture 12" descr="E:\2016.01\1.12 扁平化图标\蓝色\AR-蓝色最新-40.png"/>
          <p:cNvPicPr>
            <a:picLocks noChangeAspect="1" noChangeArrowheads="1"/>
          </p:cNvPicPr>
          <p:nvPr/>
        </p:nvPicPr>
        <p:blipFill>
          <a:blip r:embed="rId4" cstate="print"/>
          <a:srcRect/>
          <a:stretch>
            <a:fillRect/>
          </a:stretch>
        </p:blipFill>
        <p:spPr bwMode="auto">
          <a:xfrm>
            <a:off x="7971518" y="3376104"/>
            <a:ext cx="393331" cy="321816"/>
          </a:xfrm>
          <a:prstGeom prst="rect">
            <a:avLst/>
          </a:prstGeom>
          <a:noFill/>
        </p:spPr>
      </p:pic>
      <p:sp>
        <p:nvSpPr>
          <p:cNvPr id="68" name="矩形 67"/>
          <p:cNvSpPr/>
          <p:nvPr/>
        </p:nvSpPr>
        <p:spPr bwMode="auto">
          <a:xfrm>
            <a:off x="2749233" y="3933056"/>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微软雅黑" pitchFamily="34" charset="-122"/>
                <a:ea typeface="宋体" charset="-122"/>
              </a:rPr>
              <a:t>R1</a:t>
            </a:r>
          </a:p>
        </p:txBody>
      </p:sp>
      <p:sp>
        <p:nvSpPr>
          <p:cNvPr id="69" name="矩形 68"/>
          <p:cNvSpPr/>
          <p:nvPr/>
        </p:nvSpPr>
        <p:spPr bwMode="auto">
          <a:xfrm>
            <a:off x="3684717" y="218511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微软雅黑" pitchFamily="34" charset="-122"/>
                <a:ea typeface="宋体" charset="-122"/>
              </a:rPr>
              <a:t>R2</a:t>
            </a:r>
          </a:p>
        </p:txBody>
      </p:sp>
      <p:sp>
        <p:nvSpPr>
          <p:cNvPr id="70" name="矩形 69"/>
          <p:cNvSpPr/>
          <p:nvPr/>
        </p:nvSpPr>
        <p:spPr bwMode="auto">
          <a:xfrm>
            <a:off x="4569621" y="3933056"/>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微软雅黑" pitchFamily="34" charset="-122"/>
                <a:ea typeface="宋体" charset="-122"/>
              </a:rPr>
              <a:t>R3</a:t>
            </a:r>
            <a:endParaRPr lang="en-US" altLang="zh-CN" sz="1400" dirty="0">
              <a:latin typeface="微软雅黑" pitchFamily="34" charset="-122"/>
              <a:ea typeface="宋体" charset="-122"/>
            </a:endParaRPr>
          </a:p>
        </p:txBody>
      </p:sp>
      <p:sp>
        <p:nvSpPr>
          <p:cNvPr id="71" name="矩形 70"/>
          <p:cNvSpPr/>
          <p:nvPr/>
        </p:nvSpPr>
        <p:spPr bwMode="auto">
          <a:xfrm>
            <a:off x="5362169" y="218511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微软雅黑" pitchFamily="34" charset="-122"/>
                <a:ea typeface="宋体" charset="-122"/>
              </a:rPr>
              <a:t>R4</a:t>
            </a:r>
            <a:endParaRPr lang="en-US" altLang="zh-CN" sz="1400" dirty="0">
              <a:latin typeface="微软雅黑" pitchFamily="34" charset="-122"/>
              <a:ea typeface="宋体" charset="-122"/>
            </a:endParaRPr>
          </a:p>
        </p:txBody>
      </p:sp>
      <p:sp>
        <p:nvSpPr>
          <p:cNvPr id="72" name="矩形 71"/>
          <p:cNvSpPr/>
          <p:nvPr/>
        </p:nvSpPr>
        <p:spPr bwMode="auto">
          <a:xfrm>
            <a:off x="7884366" y="218511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微软雅黑" pitchFamily="34" charset="-122"/>
                <a:ea typeface="宋体" charset="-122"/>
              </a:rPr>
              <a:t>R5</a:t>
            </a:r>
            <a:endParaRPr lang="en-US" altLang="zh-CN" sz="1400" dirty="0">
              <a:latin typeface="微软雅黑" pitchFamily="34" charset="-122"/>
              <a:ea typeface="宋体" charset="-122"/>
            </a:endParaRPr>
          </a:p>
        </p:txBody>
      </p:sp>
      <p:sp>
        <p:nvSpPr>
          <p:cNvPr id="73" name="矩形 72"/>
          <p:cNvSpPr/>
          <p:nvPr/>
        </p:nvSpPr>
        <p:spPr bwMode="auto">
          <a:xfrm>
            <a:off x="7895697" y="310496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微软雅黑" pitchFamily="34" charset="-122"/>
                <a:ea typeface="宋体" charset="-122"/>
              </a:rPr>
              <a:t>R6</a:t>
            </a:r>
          </a:p>
        </p:txBody>
      </p:sp>
      <p:cxnSp>
        <p:nvCxnSpPr>
          <p:cNvPr id="74" name="直接连接符 73"/>
          <p:cNvCxnSpPr>
            <a:stCxn id="62" idx="0"/>
            <a:endCxn id="48" idx="2"/>
          </p:cNvCxnSpPr>
          <p:nvPr/>
        </p:nvCxnSpPr>
        <p:spPr bwMode="auto">
          <a:xfrm flipH="1" flipV="1">
            <a:off x="2742771" y="2918825"/>
            <a:ext cx="288918" cy="72682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75" name="矩形 74"/>
          <p:cNvSpPr/>
          <p:nvPr/>
        </p:nvSpPr>
        <p:spPr bwMode="auto">
          <a:xfrm flipH="1">
            <a:off x="2218395" y="1268760"/>
            <a:ext cx="6829931" cy="667184"/>
          </a:xfrm>
          <a:prstGeom prst="rect">
            <a:avLst/>
          </a:prstGeom>
          <a:solidFill>
            <a:schemeClr val="bg1">
              <a:lumMod val="85000"/>
            </a:schemeClr>
          </a:solidFill>
          <a:ln>
            <a:noFill/>
            <a:prstDash val="dash"/>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200" dirty="0" err="1">
                <a:latin typeface="微软雅黑" pitchFamily="34" charset="-122"/>
                <a:ea typeface="宋体" charset="-122"/>
              </a:rPr>
              <a:t>bgp</a:t>
            </a:r>
            <a:r>
              <a:rPr lang="en-US" altLang="zh-CN" sz="1200" dirty="0">
                <a:latin typeface="微软雅黑" pitchFamily="34" charset="-122"/>
                <a:ea typeface="宋体" charset="-122"/>
              </a:rPr>
              <a:t> 100</a:t>
            </a:r>
          </a:p>
          <a:p>
            <a:pPr>
              <a:buClr>
                <a:srgbClr val="CC9900"/>
              </a:buClr>
            </a:pPr>
            <a:r>
              <a:rPr lang="en-US" altLang="zh-CN" sz="1200" dirty="0">
                <a:latin typeface="微软雅黑" pitchFamily="34" charset="-122"/>
                <a:ea typeface="宋体" charset="-122"/>
              </a:rPr>
              <a:t> ipv4-family </a:t>
            </a:r>
            <a:r>
              <a:rPr lang="en-US" altLang="zh-CN" sz="1200" dirty="0" err="1">
                <a:latin typeface="微软雅黑" pitchFamily="34" charset="-122"/>
                <a:ea typeface="宋体" charset="-122"/>
              </a:rPr>
              <a:t>unicast</a:t>
            </a:r>
            <a:endParaRPr lang="en-US" altLang="zh-CN" sz="1200" dirty="0">
              <a:latin typeface="微软雅黑" pitchFamily="34" charset="-122"/>
              <a:ea typeface="宋体" charset="-122"/>
            </a:endParaRPr>
          </a:p>
          <a:p>
            <a:pPr>
              <a:buClr>
                <a:srgbClr val="CC9900"/>
              </a:buClr>
            </a:pPr>
            <a:r>
              <a:rPr lang="en-US" altLang="zh-CN" sz="1200" dirty="0">
                <a:latin typeface="微软雅黑" pitchFamily="34" charset="-122"/>
                <a:ea typeface="宋体" charset="-122"/>
              </a:rPr>
              <a:t>  peer 6.6.6.6 default-route-advertise conditional-route-match-all 172.16.0.0 255.255.0.0</a:t>
            </a:r>
            <a:endParaRPr lang="en-US" altLang="zh-CN" sz="1200" dirty="0">
              <a:solidFill>
                <a:srgbClr val="C00000"/>
              </a:solidFill>
              <a:latin typeface="微软雅黑" pitchFamily="34" charset="-122"/>
              <a:ea typeface="宋体" charset="-122"/>
            </a:endParaRPr>
          </a:p>
        </p:txBody>
      </p:sp>
      <p:cxnSp>
        <p:nvCxnSpPr>
          <p:cNvPr id="76" name="直接连接符 75"/>
          <p:cNvCxnSpPr/>
          <p:nvPr/>
        </p:nvCxnSpPr>
        <p:spPr bwMode="auto">
          <a:xfrm flipV="1">
            <a:off x="5926301" y="1952431"/>
            <a:ext cx="1055540" cy="520722"/>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7" name="矩形 76"/>
          <p:cNvSpPr/>
          <p:nvPr/>
        </p:nvSpPr>
        <p:spPr bwMode="auto">
          <a:xfrm flipH="1">
            <a:off x="6535072" y="4287381"/>
            <a:ext cx="3610027" cy="2080541"/>
          </a:xfrm>
          <a:prstGeom prst="rect">
            <a:avLst/>
          </a:prstGeom>
          <a:solidFill>
            <a:schemeClr val="bg1">
              <a:lumMod val="85000"/>
            </a:schemeClr>
          </a:solidFill>
          <a:ln>
            <a:noFill/>
            <a:prstDash val="dash"/>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200" dirty="0" err="1">
                <a:latin typeface="微软雅黑" pitchFamily="34" charset="-122"/>
                <a:ea typeface="宋体" charset="-122"/>
              </a:rPr>
              <a:t>bgp</a:t>
            </a:r>
            <a:r>
              <a:rPr lang="en-US" altLang="zh-CN" sz="1200" dirty="0">
                <a:latin typeface="微软雅黑" pitchFamily="34" charset="-122"/>
                <a:ea typeface="宋体" charset="-122"/>
              </a:rPr>
              <a:t> 300</a:t>
            </a:r>
          </a:p>
          <a:p>
            <a:pPr>
              <a:buClr>
                <a:srgbClr val="CC9900"/>
              </a:buClr>
            </a:pPr>
            <a:r>
              <a:rPr lang="en-US" altLang="zh-CN" sz="1200" dirty="0">
                <a:latin typeface="微软雅黑" pitchFamily="34" charset="-122"/>
                <a:ea typeface="宋体" charset="-122"/>
              </a:rPr>
              <a:t> #</a:t>
            </a:r>
          </a:p>
          <a:p>
            <a:pPr>
              <a:buClr>
                <a:srgbClr val="CC9900"/>
              </a:buClr>
            </a:pPr>
            <a:r>
              <a:rPr lang="en-US" altLang="zh-CN" sz="1200" dirty="0">
                <a:latin typeface="微软雅黑" pitchFamily="34" charset="-122"/>
                <a:ea typeface="宋体" charset="-122"/>
              </a:rPr>
              <a:t> ipv4-family </a:t>
            </a:r>
            <a:r>
              <a:rPr lang="en-US" altLang="zh-CN" sz="1200" dirty="0" err="1">
                <a:latin typeface="微软雅黑" pitchFamily="34" charset="-122"/>
                <a:ea typeface="宋体" charset="-122"/>
              </a:rPr>
              <a:t>unicast</a:t>
            </a:r>
            <a:endParaRPr lang="en-US" altLang="zh-CN" sz="1200" dirty="0">
              <a:latin typeface="微软雅黑" pitchFamily="34" charset="-122"/>
              <a:ea typeface="宋体" charset="-122"/>
            </a:endParaRPr>
          </a:p>
          <a:p>
            <a:pPr>
              <a:buClr>
                <a:srgbClr val="CC9900"/>
              </a:buClr>
            </a:pPr>
            <a:r>
              <a:rPr lang="en-US" altLang="zh-CN" sz="1200" dirty="0">
                <a:latin typeface="微软雅黑" pitchFamily="34" charset="-122"/>
                <a:ea typeface="宋体" charset="-122"/>
              </a:rPr>
              <a:t>  summary automatic</a:t>
            </a:r>
          </a:p>
          <a:p>
            <a:pPr>
              <a:buClr>
                <a:srgbClr val="CC9900"/>
              </a:buClr>
            </a:pPr>
            <a:r>
              <a:rPr lang="en-US" altLang="zh-CN" sz="1200" dirty="0">
                <a:latin typeface="微软雅黑" pitchFamily="34" charset="-122"/>
                <a:ea typeface="宋体" charset="-122"/>
              </a:rPr>
              <a:t>  import-route direct route-policy DIRECT</a:t>
            </a:r>
          </a:p>
          <a:p>
            <a:pPr>
              <a:buClr>
                <a:srgbClr val="CC9900"/>
              </a:buClr>
            </a:pPr>
            <a:r>
              <a:rPr lang="en-US" altLang="zh-CN" sz="1200" dirty="0">
                <a:latin typeface="微软雅黑" pitchFamily="34" charset="-122"/>
                <a:ea typeface="宋体" charset="-122"/>
              </a:rPr>
              <a:t>#</a:t>
            </a:r>
          </a:p>
          <a:p>
            <a:pPr>
              <a:buClr>
                <a:srgbClr val="CC9900"/>
              </a:buClr>
            </a:pPr>
            <a:r>
              <a:rPr lang="en-US" altLang="zh-CN" sz="1200" dirty="0">
                <a:latin typeface="微软雅黑" pitchFamily="34" charset="-122"/>
                <a:ea typeface="宋体" charset="-122"/>
              </a:rPr>
              <a:t>route-policy DIRECT permit node 10</a:t>
            </a:r>
          </a:p>
          <a:p>
            <a:pPr>
              <a:buClr>
                <a:srgbClr val="CC9900"/>
              </a:buClr>
            </a:pPr>
            <a:r>
              <a:rPr lang="en-US" altLang="zh-CN" sz="1200" dirty="0">
                <a:latin typeface="微软雅黑" pitchFamily="34" charset="-122"/>
                <a:ea typeface="宋体" charset="-122"/>
              </a:rPr>
              <a:t> if-match </a:t>
            </a:r>
            <a:r>
              <a:rPr lang="en-US" altLang="zh-CN" sz="1200" dirty="0" err="1">
                <a:latin typeface="微软雅黑" pitchFamily="34" charset="-122"/>
                <a:ea typeface="宋体" charset="-122"/>
              </a:rPr>
              <a:t>ip</a:t>
            </a:r>
            <a:r>
              <a:rPr lang="en-US" altLang="zh-CN" sz="1200" dirty="0">
                <a:latin typeface="微软雅黑" pitchFamily="34" charset="-122"/>
                <a:ea typeface="宋体" charset="-122"/>
              </a:rPr>
              <a:t>-prefix 10</a:t>
            </a:r>
          </a:p>
          <a:p>
            <a:pPr>
              <a:buClr>
                <a:srgbClr val="CC9900"/>
              </a:buClr>
            </a:pPr>
            <a:r>
              <a:rPr lang="en-US" altLang="zh-CN" sz="1200" dirty="0">
                <a:latin typeface="微软雅黑" pitchFamily="34" charset="-122"/>
                <a:ea typeface="宋体" charset="-122"/>
              </a:rPr>
              <a:t>#</a:t>
            </a:r>
          </a:p>
          <a:p>
            <a:pPr>
              <a:buClr>
                <a:srgbClr val="CC9900"/>
              </a:buClr>
            </a:pPr>
            <a:r>
              <a:rPr lang="en-US" altLang="zh-CN" sz="1200" dirty="0" err="1">
                <a:latin typeface="微软雅黑" pitchFamily="34" charset="-122"/>
                <a:ea typeface="宋体" charset="-122"/>
              </a:rPr>
              <a:t>ip</a:t>
            </a:r>
            <a:r>
              <a:rPr lang="en-US" altLang="zh-CN" sz="1200" dirty="0">
                <a:latin typeface="微软雅黑" pitchFamily="34" charset="-122"/>
                <a:ea typeface="宋体" charset="-122"/>
              </a:rPr>
              <a:t> </a:t>
            </a:r>
            <a:r>
              <a:rPr lang="en-US" altLang="zh-CN" sz="1200" dirty="0" err="1">
                <a:latin typeface="微软雅黑" pitchFamily="34" charset="-122"/>
                <a:ea typeface="宋体" charset="-122"/>
              </a:rPr>
              <a:t>ip</a:t>
            </a:r>
            <a:r>
              <a:rPr lang="en-US" altLang="zh-CN" sz="1200" dirty="0">
                <a:latin typeface="微软雅黑" pitchFamily="34" charset="-122"/>
                <a:ea typeface="宋体" charset="-122"/>
              </a:rPr>
              <a:t>-prefix 10 index 10 permit 172.16.1.0 24</a:t>
            </a:r>
          </a:p>
          <a:p>
            <a:pPr>
              <a:buClr>
                <a:srgbClr val="CC9900"/>
              </a:buClr>
            </a:pPr>
            <a:r>
              <a:rPr lang="en-US" altLang="zh-CN" sz="1200" dirty="0" err="1">
                <a:latin typeface="微软雅黑" pitchFamily="34" charset="-122"/>
                <a:ea typeface="宋体" charset="-122"/>
              </a:rPr>
              <a:t>ip</a:t>
            </a:r>
            <a:r>
              <a:rPr lang="en-US" altLang="zh-CN" sz="1200" dirty="0">
                <a:latin typeface="微软雅黑" pitchFamily="34" charset="-122"/>
                <a:ea typeface="宋体" charset="-122"/>
              </a:rPr>
              <a:t> </a:t>
            </a:r>
            <a:r>
              <a:rPr lang="en-US" altLang="zh-CN" sz="1200" dirty="0" err="1">
                <a:latin typeface="微软雅黑" pitchFamily="34" charset="-122"/>
                <a:ea typeface="宋体" charset="-122"/>
              </a:rPr>
              <a:t>ip</a:t>
            </a:r>
            <a:r>
              <a:rPr lang="en-US" altLang="zh-CN" sz="1200" dirty="0">
                <a:latin typeface="微软雅黑" pitchFamily="34" charset="-122"/>
                <a:ea typeface="宋体" charset="-122"/>
              </a:rPr>
              <a:t>-prefix 10 index 20 permit 172.16.2.0 24</a:t>
            </a:r>
            <a:endParaRPr lang="en-US" altLang="zh-CN" sz="1200" dirty="0">
              <a:solidFill>
                <a:srgbClr val="C00000"/>
              </a:solidFill>
              <a:latin typeface="微软雅黑" pitchFamily="34" charset="-122"/>
              <a:ea typeface="宋体" charset="-122"/>
            </a:endParaRPr>
          </a:p>
        </p:txBody>
      </p:sp>
      <p:cxnSp>
        <p:nvCxnSpPr>
          <p:cNvPr id="78" name="直接连接符 77"/>
          <p:cNvCxnSpPr/>
          <p:nvPr/>
        </p:nvCxnSpPr>
        <p:spPr bwMode="auto">
          <a:xfrm flipH="1">
            <a:off x="6772649" y="3673015"/>
            <a:ext cx="1214415" cy="607941"/>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 name="矩形 4"/>
          <p:cNvSpPr/>
          <p:nvPr/>
        </p:nvSpPr>
        <p:spPr>
          <a:xfrm>
            <a:off x="1177467" y="4834621"/>
            <a:ext cx="5134557" cy="1384995"/>
          </a:xfrm>
          <a:prstGeom prst="rect">
            <a:avLst/>
          </a:prstGeom>
          <a:solidFill>
            <a:schemeClr val="bg1">
              <a:lumMod val="85000"/>
            </a:schemeClr>
          </a:solidFill>
          <a:ln>
            <a:noFill/>
          </a:ln>
        </p:spPr>
        <p:txBody>
          <a:bodyPr wrap="square">
            <a:spAutoFit/>
          </a:bodyPr>
          <a:lstStyle/>
          <a:p>
            <a:pPr>
              <a:buClr>
                <a:srgbClr val="CC9900"/>
              </a:buClr>
            </a:pPr>
            <a:r>
              <a:rPr lang="en-US" altLang="zh-CN" sz="1200" dirty="0">
                <a:latin typeface="微软雅黑" pitchFamily="34" charset="-122"/>
              </a:rPr>
              <a:t>[R6]display </a:t>
            </a:r>
            <a:r>
              <a:rPr lang="en-US" altLang="zh-CN" sz="1200" dirty="0" err="1">
                <a:latin typeface="微软雅黑" pitchFamily="34" charset="-122"/>
              </a:rPr>
              <a:t>bgp</a:t>
            </a:r>
            <a:r>
              <a:rPr lang="en-US" altLang="zh-CN" sz="1200" dirty="0">
                <a:latin typeface="微软雅黑" pitchFamily="34" charset="-122"/>
              </a:rPr>
              <a:t> routing-table </a:t>
            </a:r>
          </a:p>
          <a:p>
            <a:pPr>
              <a:buClr>
                <a:srgbClr val="CC9900"/>
              </a:buClr>
            </a:pPr>
            <a:r>
              <a:rPr lang="en-US" altLang="zh-CN" sz="1200" dirty="0">
                <a:latin typeface="微软雅黑" pitchFamily="34" charset="-122"/>
              </a:rPr>
              <a:t>       Network            </a:t>
            </a:r>
            <a:r>
              <a:rPr lang="en-US" altLang="zh-CN" sz="1200" dirty="0" err="1">
                <a:latin typeface="微软雅黑" pitchFamily="34" charset="-122"/>
              </a:rPr>
              <a:t>NextHop</a:t>
            </a:r>
            <a:r>
              <a:rPr lang="en-US" altLang="zh-CN" sz="1200" dirty="0">
                <a:latin typeface="微软雅黑" pitchFamily="34" charset="-122"/>
              </a:rPr>
              <a:t>    MED     </a:t>
            </a:r>
            <a:r>
              <a:rPr lang="en-US" altLang="zh-CN" sz="1200" dirty="0" err="1">
                <a:latin typeface="微软雅黑" pitchFamily="34" charset="-122"/>
              </a:rPr>
              <a:t>LocPrf</a:t>
            </a:r>
            <a:r>
              <a:rPr lang="en-US" altLang="zh-CN" sz="1200" dirty="0">
                <a:latin typeface="微软雅黑" pitchFamily="34" charset="-122"/>
              </a:rPr>
              <a:t>    </a:t>
            </a:r>
            <a:r>
              <a:rPr lang="en-US" altLang="zh-CN" sz="1200" dirty="0" err="1">
                <a:latin typeface="微软雅黑" pitchFamily="34" charset="-122"/>
              </a:rPr>
              <a:t>PrefVal</a:t>
            </a:r>
            <a:r>
              <a:rPr lang="en-US" altLang="zh-CN" sz="1200" dirty="0">
                <a:latin typeface="微软雅黑" pitchFamily="34" charset="-122"/>
              </a:rPr>
              <a:t> Path/</a:t>
            </a:r>
            <a:r>
              <a:rPr lang="en-US" altLang="zh-CN" sz="1200" dirty="0" err="1">
                <a:latin typeface="微软雅黑" pitchFamily="34" charset="-122"/>
              </a:rPr>
              <a:t>Ogn</a:t>
            </a:r>
            <a:endParaRPr lang="en-US" altLang="zh-CN" sz="1200" dirty="0">
              <a:latin typeface="微软雅黑" pitchFamily="34" charset="-122"/>
            </a:endParaRPr>
          </a:p>
          <a:p>
            <a:pPr>
              <a:buClr>
                <a:srgbClr val="CC9900"/>
              </a:buClr>
            </a:pPr>
            <a:r>
              <a:rPr lang="en-US" altLang="zh-CN" sz="1200" dirty="0">
                <a:latin typeface="微软雅黑" pitchFamily="34" charset="-122"/>
              </a:rPr>
              <a:t> *&gt;   0.0.0.0                4.4.4.4         0                         0        100i</a:t>
            </a:r>
          </a:p>
          <a:p>
            <a:pPr>
              <a:buClr>
                <a:srgbClr val="CC9900"/>
              </a:buClr>
            </a:pPr>
            <a:r>
              <a:rPr lang="en-US" altLang="zh-CN" sz="1200" dirty="0">
                <a:latin typeface="微软雅黑" pitchFamily="34" charset="-122"/>
              </a:rPr>
              <a:t> *&gt;   10.0.0.0/24         4.4.4.4                                    0        100?</a:t>
            </a:r>
          </a:p>
          <a:p>
            <a:pPr>
              <a:buClr>
                <a:srgbClr val="CC9900"/>
              </a:buClr>
            </a:pPr>
            <a:r>
              <a:rPr lang="en-US" altLang="zh-CN" sz="1200" dirty="0">
                <a:latin typeface="微软雅黑" pitchFamily="34" charset="-122"/>
              </a:rPr>
              <a:t> *&gt;   172.16.0.0          127.0.0.1                                 0        ?</a:t>
            </a:r>
          </a:p>
          <a:p>
            <a:pPr>
              <a:buClr>
                <a:srgbClr val="CC9900"/>
              </a:buClr>
            </a:pPr>
            <a:r>
              <a:rPr lang="en-US" altLang="zh-CN" sz="1200" dirty="0">
                <a:latin typeface="微软雅黑" pitchFamily="34" charset="-122"/>
              </a:rPr>
              <a:t> s&gt;   172.16.1.0/24     0.0.0.0         0                          0        ?</a:t>
            </a:r>
          </a:p>
          <a:p>
            <a:pPr>
              <a:buClr>
                <a:srgbClr val="CC9900"/>
              </a:buClr>
            </a:pPr>
            <a:r>
              <a:rPr lang="en-US" altLang="zh-CN" sz="1200" dirty="0">
                <a:latin typeface="微软雅黑" pitchFamily="34" charset="-122"/>
              </a:rPr>
              <a:t> s&gt;   172.16.2.0/24     0.0.0.0         0                          0        ?</a:t>
            </a:r>
          </a:p>
        </p:txBody>
      </p:sp>
    </p:spTree>
    <p:extLst>
      <p:ext uri="{BB962C8B-B14F-4D97-AF65-F5344CB8AC3E}">
        <p14:creationId xmlns:p14="http://schemas.microsoft.com/office/powerpoint/2010/main" val="188352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par>
                                <p:cTn id="8" presetID="3" presetClass="entr" presetSubtype="10" fill="hold"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blinds(horizontal)">
                                      <p:cBhvr>
                                        <p:cTn id="10" dur="500"/>
                                        <p:tgtEl>
                                          <p:spTgt spid="7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blinds(horizontal)">
                                      <p:cBhvr>
                                        <p:cTn id="15" dur="500"/>
                                        <p:tgtEl>
                                          <p:spTgt spid="77"/>
                                        </p:tgtEl>
                                      </p:cBhvr>
                                    </p:animEffect>
                                  </p:childTnLst>
                                </p:cTn>
                              </p:par>
                              <p:par>
                                <p:cTn id="16" presetID="3" presetClass="entr" presetSubtype="1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blinds(horizontal)">
                                      <p:cBhvr>
                                        <p:cTn id="18"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b="1" dirty="0"/>
              <a:t>BGP</a:t>
            </a:r>
            <a:r>
              <a:rPr lang="zh-CN" altLang="en-US" b="1" dirty="0"/>
              <a:t>大规模路由应用</a:t>
            </a:r>
            <a:endParaRPr lang="en-US" altLang="zh-CN" b="1" dirty="0"/>
          </a:p>
          <a:p>
            <a:r>
              <a:rPr lang="en-US" altLang="zh-CN" dirty="0">
                <a:solidFill>
                  <a:schemeClr val="bg1">
                    <a:lumMod val="50000"/>
                  </a:schemeClr>
                </a:solidFill>
              </a:rPr>
              <a:t>BGP</a:t>
            </a:r>
            <a:r>
              <a:rPr lang="zh-CN" altLang="en-US" dirty="0">
                <a:solidFill>
                  <a:schemeClr val="bg1">
                    <a:lumMod val="50000"/>
                  </a:schemeClr>
                </a:solidFill>
              </a:rPr>
              <a:t>扩展特性</a:t>
            </a:r>
          </a:p>
          <a:p>
            <a:r>
              <a:rPr lang="en-US" altLang="zh-CN" dirty="0">
                <a:solidFill>
                  <a:schemeClr val="bg1">
                    <a:lumMod val="50000"/>
                  </a:schemeClr>
                </a:solidFill>
              </a:rPr>
              <a:t>BGP</a:t>
            </a:r>
            <a:r>
              <a:rPr lang="zh-CN" altLang="en-US" dirty="0">
                <a:solidFill>
                  <a:schemeClr val="bg1">
                    <a:lumMod val="50000"/>
                  </a:schemeClr>
                </a:solidFill>
              </a:rPr>
              <a:t>增强特性</a:t>
            </a:r>
            <a:endParaRPr lang="en-US" altLang="zh-CN" dirty="0">
              <a:solidFill>
                <a:schemeClr val="bg1">
                  <a:lumMod val="50000"/>
                </a:schemeClr>
              </a:solidFill>
            </a:endParaRPr>
          </a:p>
          <a:p>
            <a:r>
              <a:rPr lang="en-US" altLang="zh-CN" dirty="0">
                <a:solidFill>
                  <a:schemeClr val="bg1">
                    <a:lumMod val="50000"/>
                  </a:schemeClr>
                </a:solidFill>
              </a:rPr>
              <a:t>Internet</a:t>
            </a:r>
            <a:r>
              <a:rPr lang="zh-CN" altLang="en-US" dirty="0">
                <a:solidFill>
                  <a:schemeClr val="bg1">
                    <a:lumMod val="50000"/>
                  </a:schemeClr>
                </a:solidFill>
              </a:rPr>
              <a:t>设计理念</a:t>
            </a:r>
            <a:endParaRPr lang="en-US" altLang="zh-CN" dirty="0">
              <a:solidFill>
                <a:schemeClr val="bg1">
                  <a:lumMod val="50000"/>
                </a:schemeClr>
              </a:solidFill>
            </a:endParaRPr>
          </a:p>
          <a:p>
            <a:r>
              <a:rPr lang="en-US" altLang="zh-CN" dirty="0">
                <a:solidFill>
                  <a:schemeClr val="bg1">
                    <a:lumMod val="50000"/>
                  </a:schemeClr>
                </a:solidFill>
              </a:rPr>
              <a:t>BGP</a:t>
            </a:r>
            <a:r>
              <a:rPr lang="zh-CN" altLang="en-US" dirty="0">
                <a:solidFill>
                  <a:schemeClr val="bg1">
                    <a:lumMod val="50000"/>
                  </a:schemeClr>
                </a:solidFill>
              </a:rPr>
              <a:t>故障诊断及排除</a:t>
            </a:r>
            <a:endParaRPr lang="en-US" altLang="zh-CN" dirty="0">
              <a:solidFill>
                <a:schemeClr val="bg1">
                  <a:lumMod val="50000"/>
                </a:schemeClr>
              </a:solidFill>
            </a:endParaRPr>
          </a:p>
          <a:p>
            <a:r>
              <a:rPr lang="en-US" altLang="zh-CN" dirty="0">
                <a:solidFill>
                  <a:schemeClr val="bg1">
                    <a:lumMod val="50000"/>
                  </a:schemeClr>
                </a:solidFill>
              </a:rPr>
              <a:t>BGP</a:t>
            </a:r>
            <a:r>
              <a:rPr lang="zh-CN" altLang="en-US" dirty="0">
                <a:solidFill>
                  <a:schemeClr val="bg1">
                    <a:lumMod val="50000"/>
                  </a:schemeClr>
                </a:solidFill>
              </a:rPr>
              <a:t>故障诊断及排除</a:t>
            </a:r>
            <a:endParaRPr lang="en-US" altLang="zh-CN" dirty="0">
              <a:solidFill>
                <a:schemeClr val="bg1">
                  <a:lumMod val="50000"/>
                </a:schemeClr>
              </a:solidFill>
            </a:endParaRPr>
          </a:p>
          <a:p>
            <a:endParaRPr lang="zh-CN" altLang="en-US" dirty="0"/>
          </a:p>
        </p:txBody>
      </p:sp>
    </p:spTree>
    <p:extLst>
      <p:ext uri="{BB962C8B-B14F-4D97-AF65-F5344CB8AC3E}">
        <p14:creationId xmlns:p14="http://schemas.microsoft.com/office/powerpoint/2010/main" val="4194962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123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配置</a:t>
            </a:r>
            <a:r>
              <a:rPr lang="en-US" altLang="zh-CN" dirty="0"/>
              <a:t>BGP</a:t>
            </a:r>
            <a:r>
              <a:rPr lang="zh-CN" altLang="en-US" dirty="0"/>
              <a:t>手动聚合 </a:t>
            </a:r>
            <a:r>
              <a:rPr lang="en-US" altLang="zh-CN" dirty="0"/>
              <a:t>(1)</a:t>
            </a:r>
            <a:endParaRPr lang="zh-CN" altLang="en-US" dirty="0"/>
          </a:p>
        </p:txBody>
      </p:sp>
      <p:sp>
        <p:nvSpPr>
          <p:cNvPr id="4" name="文本占位符 3"/>
          <p:cNvSpPr>
            <a:spLocks noGrp="1"/>
          </p:cNvSpPr>
          <p:nvPr>
            <p:ph type="body" sz="quarter" idx="10"/>
          </p:nvPr>
        </p:nvSpPr>
        <p:spPr/>
        <p:txBody>
          <a:bodyPr/>
          <a:lstStyle/>
          <a:p>
            <a:r>
              <a:rPr lang="zh-CN" altLang="en-US" dirty="0"/>
              <a:t>配置需求：</a:t>
            </a:r>
          </a:p>
          <a:p>
            <a:pPr lvl="1"/>
            <a:r>
              <a:rPr lang="zh-CN" altLang="en-US"/>
              <a:t>在</a:t>
            </a:r>
            <a:r>
              <a:rPr lang="en-US" altLang="zh-CN"/>
              <a:t>R1</a:t>
            </a:r>
            <a:r>
              <a:rPr lang="zh-CN" altLang="en-US"/>
              <a:t>上引入网络</a:t>
            </a:r>
            <a:r>
              <a:rPr lang="en-US" altLang="zh-CN"/>
              <a:t>10.0.X.0/24 </a:t>
            </a:r>
            <a:r>
              <a:rPr lang="zh-CN" altLang="en-US"/>
              <a:t>同时将其</a:t>
            </a:r>
            <a:r>
              <a:rPr lang="en-US" altLang="zh-CN"/>
              <a:t>community</a:t>
            </a:r>
            <a:r>
              <a:rPr lang="zh-CN" altLang="en-US" dirty="0"/>
              <a:t>标记为</a:t>
            </a:r>
            <a:r>
              <a:rPr lang="en-US" altLang="zh-CN" dirty="0"/>
              <a:t>200:200</a:t>
            </a:r>
            <a:r>
              <a:rPr lang="zh-CN" altLang="en-US" dirty="0"/>
              <a:t>；</a:t>
            </a:r>
          </a:p>
          <a:p>
            <a:pPr lvl="1"/>
            <a:r>
              <a:rPr lang="zh-CN" altLang="en-US"/>
              <a:t>在</a:t>
            </a:r>
            <a:r>
              <a:rPr lang="en-US" altLang="zh-CN"/>
              <a:t>R1</a:t>
            </a:r>
            <a:r>
              <a:rPr lang="zh-CN" altLang="en-US"/>
              <a:t>上对</a:t>
            </a:r>
            <a:r>
              <a:rPr lang="en-US" altLang="zh-CN" dirty="0"/>
              <a:t>community</a:t>
            </a:r>
            <a:r>
              <a:rPr lang="zh-CN" altLang="en-US" dirty="0"/>
              <a:t>标记</a:t>
            </a:r>
            <a:r>
              <a:rPr lang="en-US" altLang="zh-CN" dirty="0"/>
              <a:t>200:200</a:t>
            </a:r>
            <a:r>
              <a:rPr lang="zh-CN" altLang="en-US" dirty="0"/>
              <a:t>对路由进行手工聚合，聚合后路由掩码为</a:t>
            </a:r>
            <a:r>
              <a:rPr lang="en-US" altLang="zh-CN" dirty="0"/>
              <a:t>/23</a:t>
            </a:r>
            <a:r>
              <a:rPr lang="zh-CN" altLang="en-US" dirty="0"/>
              <a:t>，并抑制明细路由，需充分考虑环路避免。</a:t>
            </a:r>
            <a:endParaRPr lang="en-US" altLang="zh-CN" dirty="0"/>
          </a:p>
          <a:p>
            <a:pPr lvl="1"/>
            <a:r>
              <a:rPr lang="zh-CN" altLang="en-US" dirty="0"/>
              <a:t>在</a:t>
            </a:r>
            <a:r>
              <a:rPr lang="en-US" altLang="zh-CN" dirty="0"/>
              <a:t>R4</a:t>
            </a:r>
            <a:r>
              <a:rPr lang="zh-CN" altLang="en-US" dirty="0"/>
              <a:t>上对</a:t>
            </a:r>
            <a:r>
              <a:rPr lang="en-US" altLang="zh-CN" dirty="0"/>
              <a:t>2010::x:0:0/96</a:t>
            </a:r>
            <a:r>
              <a:rPr lang="zh-CN" altLang="en-US" dirty="0"/>
              <a:t>网段进行聚合，聚合后掩码为</a:t>
            </a:r>
            <a:r>
              <a:rPr lang="en-US" altLang="zh-CN" dirty="0"/>
              <a:t>94</a:t>
            </a:r>
            <a:r>
              <a:rPr lang="zh-CN" altLang="en-US" dirty="0"/>
              <a:t>。</a:t>
            </a:r>
          </a:p>
          <a:p>
            <a:endParaRPr lang="en-US" altLang="zh-CN" dirty="0"/>
          </a:p>
        </p:txBody>
      </p:sp>
      <p:cxnSp>
        <p:nvCxnSpPr>
          <p:cNvPr id="5" name="直接连接符 4"/>
          <p:cNvCxnSpPr>
            <a:stCxn id="27" idx="0"/>
            <a:endCxn id="28" idx="2"/>
          </p:cNvCxnSpPr>
          <p:nvPr/>
        </p:nvCxnSpPr>
        <p:spPr bwMode="auto">
          <a:xfrm flipV="1">
            <a:off x="2699531" y="4598020"/>
            <a:ext cx="903389" cy="917946"/>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直接连接符 5"/>
          <p:cNvCxnSpPr>
            <a:stCxn id="28" idx="2"/>
            <a:endCxn id="29" idx="0"/>
          </p:cNvCxnSpPr>
          <p:nvPr/>
        </p:nvCxnSpPr>
        <p:spPr bwMode="auto">
          <a:xfrm>
            <a:off x="3602920" y="4598020"/>
            <a:ext cx="922575" cy="926267"/>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直接连接符 6"/>
          <p:cNvCxnSpPr>
            <a:stCxn id="27" idx="3"/>
            <a:endCxn id="29" idx="1"/>
          </p:cNvCxnSpPr>
          <p:nvPr/>
        </p:nvCxnSpPr>
        <p:spPr bwMode="auto">
          <a:xfrm>
            <a:off x="2896196" y="5676874"/>
            <a:ext cx="1432633" cy="8321"/>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直接连接符 7"/>
          <p:cNvCxnSpPr>
            <a:stCxn id="28" idx="3"/>
            <a:endCxn id="30" idx="1"/>
          </p:cNvCxnSpPr>
          <p:nvPr/>
        </p:nvCxnSpPr>
        <p:spPr bwMode="auto">
          <a:xfrm>
            <a:off x="3799585" y="4437112"/>
            <a:ext cx="1327295"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9" name="圆角矩形 8"/>
          <p:cNvSpPr/>
          <p:nvPr/>
        </p:nvSpPr>
        <p:spPr bwMode="auto">
          <a:xfrm>
            <a:off x="1667508" y="3841303"/>
            <a:ext cx="4139952" cy="2448272"/>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10" name="圆角矩形 9"/>
          <p:cNvSpPr/>
          <p:nvPr/>
        </p:nvSpPr>
        <p:spPr bwMode="auto">
          <a:xfrm>
            <a:off x="7220653" y="3897052"/>
            <a:ext cx="2592288" cy="115212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11" name="TextBox 164"/>
          <p:cNvSpPr txBox="1"/>
          <p:nvPr/>
        </p:nvSpPr>
        <p:spPr>
          <a:xfrm>
            <a:off x="5005695" y="5847654"/>
            <a:ext cx="811441" cy="307777"/>
          </a:xfrm>
          <a:prstGeom prst="rect">
            <a:avLst/>
          </a:prstGeom>
          <a:noFill/>
        </p:spPr>
        <p:txBody>
          <a:bodyPr wrap="none" rtlCol="0">
            <a:spAutoFit/>
          </a:bodyPr>
          <a:lstStyle/>
          <a:p>
            <a:r>
              <a:rPr lang="en-US" altLang="zh-CN" sz="1400" b="1" dirty="0">
                <a:latin typeface="+mn-ea"/>
                <a:ea typeface="+mn-ea"/>
              </a:rPr>
              <a:t>AS 100</a:t>
            </a:r>
          </a:p>
        </p:txBody>
      </p:sp>
      <p:sp>
        <p:nvSpPr>
          <p:cNvPr id="12" name="TextBox 165"/>
          <p:cNvSpPr txBox="1"/>
          <p:nvPr/>
        </p:nvSpPr>
        <p:spPr>
          <a:xfrm>
            <a:off x="9020853" y="6001543"/>
            <a:ext cx="811441" cy="307777"/>
          </a:xfrm>
          <a:prstGeom prst="rect">
            <a:avLst/>
          </a:prstGeom>
          <a:noFill/>
        </p:spPr>
        <p:txBody>
          <a:bodyPr wrap="none" rtlCol="0">
            <a:spAutoFit/>
          </a:bodyPr>
          <a:lstStyle/>
          <a:p>
            <a:r>
              <a:rPr lang="en-US" altLang="zh-CN" sz="1400" b="1" dirty="0">
                <a:latin typeface="+mn-ea"/>
                <a:ea typeface="+mn-ea"/>
              </a:rPr>
              <a:t>AS 300</a:t>
            </a:r>
          </a:p>
        </p:txBody>
      </p:sp>
      <p:pic>
        <p:nvPicPr>
          <p:cNvPr id="13" name="Picture 2"/>
          <p:cNvPicPr>
            <a:picLocks noChangeAspect="1" noChangeArrowheads="1"/>
          </p:cNvPicPr>
          <p:nvPr/>
        </p:nvPicPr>
        <p:blipFill>
          <a:blip r:embed="rId3" cstate="print"/>
          <a:srcRect/>
          <a:stretch>
            <a:fillRect/>
          </a:stretch>
        </p:blipFill>
        <p:spPr bwMode="auto">
          <a:xfrm>
            <a:off x="1834549" y="4053475"/>
            <a:ext cx="1152128" cy="739825"/>
          </a:xfrm>
          <a:prstGeom prst="rect">
            <a:avLst/>
          </a:prstGeom>
          <a:noFill/>
          <a:ln w="9525">
            <a:noFill/>
            <a:miter lim="800000"/>
            <a:headEnd/>
            <a:tailEnd/>
          </a:ln>
        </p:spPr>
      </p:pic>
      <p:sp>
        <p:nvSpPr>
          <p:cNvPr id="14" name="TextBox 184"/>
          <p:cNvSpPr txBox="1"/>
          <p:nvPr/>
        </p:nvSpPr>
        <p:spPr>
          <a:xfrm>
            <a:off x="1854299" y="4143688"/>
            <a:ext cx="1152128" cy="523220"/>
          </a:xfrm>
          <a:prstGeom prst="rect">
            <a:avLst/>
          </a:prstGeom>
          <a:noFill/>
        </p:spPr>
        <p:txBody>
          <a:bodyPr wrap="square" rtlCol="0">
            <a:spAutoFit/>
          </a:bodyPr>
          <a:lstStyle/>
          <a:p>
            <a:r>
              <a:rPr lang="en-US" altLang="zh-CN" sz="1400" dirty="0">
                <a:latin typeface="+mn-ea"/>
                <a:ea typeface="+mn-ea"/>
                <a:cs typeface="Arial" pitchFamily="34" charset="0"/>
              </a:rPr>
              <a:t>10.0.0.0/24</a:t>
            </a:r>
          </a:p>
          <a:p>
            <a:r>
              <a:rPr lang="en-US" altLang="zh-CN" sz="1400" dirty="0">
                <a:latin typeface="+mn-ea"/>
                <a:ea typeface="+mn-ea"/>
                <a:cs typeface="Arial" pitchFamily="34" charset="0"/>
              </a:rPr>
              <a:t>10.0.1.0/24</a:t>
            </a:r>
          </a:p>
        </p:txBody>
      </p:sp>
      <p:pic>
        <p:nvPicPr>
          <p:cNvPr id="15" name="Picture 2"/>
          <p:cNvPicPr>
            <a:picLocks noChangeAspect="1" noChangeArrowheads="1"/>
          </p:cNvPicPr>
          <p:nvPr/>
        </p:nvPicPr>
        <p:blipFill>
          <a:blip r:embed="rId3" cstate="print"/>
          <a:srcRect/>
          <a:stretch>
            <a:fillRect/>
          </a:stretch>
        </p:blipFill>
        <p:spPr bwMode="auto">
          <a:xfrm>
            <a:off x="8192253" y="5301208"/>
            <a:ext cx="1620688" cy="720080"/>
          </a:xfrm>
          <a:prstGeom prst="rect">
            <a:avLst/>
          </a:prstGeom>
          <a:noFill/>
          <a:ln w="9525">
            <a:noFill/>
            <a:miter lim="800000"/>
            <a:headEnd/>
            <a:tailEnd/>
          </a:ln>
        </p:spPr>
      </p:pic>
      <p:pic>
        <p:nvPicPr>
          <p:cNvPr id="16" name="Picture 2"/>
          <p:cNvPicPr>
            <a:picLocks noChangeAspect="1" noChangeArrowheads="1"/>
          </p:cNvPicPr>
          <p:nvPr/>
        </p:nvPicPr>
        <p:blipFill>
          <a:blip r:embed="rId3" cstate="print"/>
          <a:srcRect/>
          <a:stretch>
            <a:fillRect/>
          </a:stretch>
        </p:blipFill>
        <p:spPr bwMode="auto">
          <a:xfrm>
            <a:off x="8192253" y="4077072"/>
            <a:ext cx="1620688" cy="720080"/>
          </a:xfrm>
          <a:prstGeom prst="rect">
            <a:avLst/>
          </a:prstGeom>
          <a:noFill/>
          <a:ln w="9525">
            <a:noFill/>
            <a:miter lim="800000"/>
            <a:headEnd/>
            <a:tailEnd/>
          </a:ln>
        </p:spPr>
      </p:pic>
      <p:cxnSp>
        <p:nvCxnSpPr>
          <p:cNvPr id="17" name="直接连接符 16"/>
          <p:cNvCxnSpPr>
            <a:stCxn id="30" idx="3"/>
            <a:endCxn id="31" idx="1"/>
          </p:cNvCxnSpPr>
          <p:nvPr/>
        </p:nvCxnSpPr>
        <p:spPr bwMode="auto">
          <a:xfrm>
            <a:off x="5520211" y="4437112"/>
            <a:ext cx="2134695"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连接符 17"/>
          <p:cNvCxnSpPr>
            <a:stCxn id="30" idx="3"/>
            <a:endCxn id="32" idx="1"/>
          </p:cNvCxnSpPr>
          <p:nvPr/>
        </p:nvCxnSpPr>
        <p:spPr bwMode="auto">
          <a:xfrm>
            <a:off x="5520211" y="4437112"/>
            <a:ext cx="2119149" cy="1227076"/>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9" name="圆角矩形 18"/>
          <p:cNvSpPr/>
          <p:nvPr/>
        </p:nvSpPr>
        <p:spPr bwMode="auto">
          <a:xfrm>
            <a:off x="7220653" y="5137447"/>
            <a:ext cx="2592288" cy="115212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400" dirty="0">
              <a:solidFill>
                <a:srgbClr val="3499CC"/>
              </a:solidFill>
              <a:latin typeface="+mn-ea"/>
            </a:endParaRPr>
          </a:p>
        </p:txBody>
      </p:sp>
      <p:sp>
        <p:nvSpPr>
          <p:cNvPr id="20" name="TextBox 142"/>
          <p:cNvSpPr txBox="1"/>
          <p:nvPr/>
        </p:nvSpPr>
        <p:spPr>
          <a:xfrm>
            <a:off x="8980545" y="4743163"/>
            <a:ext cx="811441" cy="307777"/>
          </a:xfrm>
          <a:prstGeom prst="rect">
            <a:avLst/>
          </a:prstGeom>
          <a:noFill/>
        </p:spPr>
        <p:txBody>
          <a:bodyPr wrap="none" rtlCol="0">
            <a:spAutoFit/>
          </a:bodyPr>
          <a:lstStyle/>
          <a:p>
            <a:r>
              <a:rPr lang="en-US" altLang="zh-CN" sz="1400" b="1" dirty="0">
                <a:latin typeface="+mn-ea"/>
                <a:ea typeface="+mn-ea"/>
              </a:rPr>
              <a:t>AS 200</a:t>
            </a:r>
          </a:p>
        </p:txBody>
      </p:sp>
      <p:sp>
        <p:nvSpPr>
          <p:cNvPr id="21" name="TextBox 184"/>
          <p:cNvSpPr txBox="1"/>
          <p:nvPr/>
        </p:nvSpPr>
        <p:spPr>
          <a:xfrm>
            <a:off x="8336269" y="4146466"/>
            <a:ext cx="1463532" cy="523220"/>
          </a:xfrm>
          <a:prstGeom prst="rect">
            <a:avLst/>
          </a:prstGeom>
          <a:noFill/>
        </p:spPr>
        <p:txBody>
          <a:bodyPr wrap="square" rtlCol="0">
            <a:spAutoFit/>
          </a:bodyPr>
          <a:lstStyle/>
          <a:p>
            <a:r>
              <a:rPr lang="en-US" altLang="zh-CN" sz="1400" dirty="0">
                <a:latin typeface="+mn-ea"/>
                <a:ea typeface="+mn-ea"/>
                <a:cs typeface="Arial" pitchFamily="34" charset="0"/>
              </a:rPr>
              <a:t>2010:: /96</a:t>
            </a:r>
          </a:p>
          <a:p>
            <a:r>
              <a:rPr lang="en-US" altLang="zh-CN" sz="1400" dirty="0">
                <a:latin typeface="+mn-ea"/>
                <a:ea typeface="+mn-ea"/>
                <a:cs typeface="Arial" pitchFamily="34" charset="0"/>
              </a:rPr>
              <a:t>2010::1:0:0/96</a:t>
            </a:r>
          </a:p>
        </p:txBody>
      </p:sp>
      <p:sp>
        <p:nvSpPr>
          <p:cNvPr id="22" name="TextBox 184"/>
          <p:cNvSpPr txBox="1"/>
          <p:nvPr/>
        </p:nvSpPr>
        <p:spPr>
          <a:xfrm>
            <a:off x="8364162" y="5373216"/>
            <a:ext cx="1528560" cy="523220"/>
          </a:xfrm>
          <a:prstGeom prst="rect">
            <a:avLst/>
          </a:prstGeom>
          <a:noFill/>
        </p:spPr>
        <p:txBody>
          <a:bodyPr wrap="square" rtlCol="0">
            <a:spAutoFit/>
          </a:bodyPr>
          <a:lstStyle/>
          <a:p>
            <a:r>
              <a:rPr lang="en-US" altLang="zh-CN" sz="1400" dirty="0">
                <a:latin typeface="+mn-ea"/>
                <a:ea typeface="+mn-ea"/>
                <a:cs typeface="Arial" pitchFamily="34" charset="0"/>
              </a:rPr>
              <a:t>2010::2:0:0 /96</a:t>
            </a:r>
          </a:p>
          <a:p>
            <a:r>
              <a:rPr lang="en-US" altLang="zh-CN" sz="1400" dirty="0">
                <a:latin typeface="+mn-ea"/>
                <a:ea typeface="+mn-ea"/>
                <a:cs typeface="Arial" pitchFamily="34" charset="0"/>
              </a:rPr>
              <a:t>2010::3:0:0 /96</a:t>
            </a:r>
          </a:p>
        </p:txBody>
      </p:sp>
      <p:cxnSp>
        <p:nvCxnSpPr>
          <p:cNvPr id="23" name="直接连接符 22"/>
          <p:cNvCxnSpPr>
            <a:stCxn id="31" idx="3"/>
            <a:endCxn id="16" idx="1"/>
          </p:cNvCxnSpPr>
          <p:nvPr/>
        </p:nvCxnSpPr>
        <p:spPr bwMode="auto">
          <a:xfrm>
            <a:off x="8048237" y="4437112"/>
            <a:ext cx="14401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直接连接符 23"/>
          <p:cNvCxnSpPr>
            <a:stCxn id="32" idx="3"/>
            <a:endCxn id="15" idx="1"/>
          </p:cNvCxnSpPr>
          <p:nvPr/>
        </p:nvCxnSpPr>
        <p:spPr bwMode="auto">
          <a:xfrm flipV="1">
            <a:off x="8032691" y="5661248"/>
            <a:ext cx="159562" cy="294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 name="TextBox 166"/>
          <p:cNvSpPr txBox="1"/>
          <p:nvPr/>
        </p:nvSpPr>
        <p:spPr>
          <a:xfrm>
            <a:off x="3359188" y="4999510"/>
            <a:ext cx="593432" cy="307777"/>
          </a:xfrm>
          <a:prstGeom prst="rect">
            <a:avLst/>
          </a:prstGeom>
          <a:noFill/>
        </p:spPr>
        <p:txBody>
          <a:bodyPr wrap="none" rtlCol="0">
            <a:spAutoFit/>
          </a:bodyPr>
          <a:lstStyle/>
          <a:p>
            <a:r>
              <a:rPr lang="en-US" altLang="zh-CN" sz="1400" dirty="0">
                <a:solidFill>
                  <a:srgbClr val="C00000"/>
                </a:solidFill>
                <a:latin typeface="+mn-ea"/>
                <a:ea typeface="+mn-ea"/>
              </a:rPr>
              <a:t>IBGP</a:t>
            </a:r>
          </a:p>
        </p:txBody>
      </p:sp>
      <p:sp>
        <p:nvSpPr>
          <p:cNvPr id="26" name="TextBox 166"/>
          <p:cNvSpPr txBox="1"/>
          <p:nvPr/>
        </p:nvSpPr>
        <p:spPr>
          <a:xfrm>
            <a:off x="4294505" y="4165444"/>
            <a:ext cx="593432" cy="307777"/>
          </a:xfrm>
          <a:prstGeom prst="rect">
            <a:avLst/>
          </a:prstGeom>
          <a:noFill/>
        </p:spPr>
        <p:txBody>
          <a:bodyPr wrap="none" rtlCol="0">
            <a:spAutoFit/>
          </a:bodyPr>
          <a:lstStyle/>
          <a:p>
            <a:r>
              <a:rPr lang="en-US" altLang="zh-CN" sz="1400" dirty="0">
                <a:solidFill>
                  <a:srgbClr val="C00000"/>
                </a:solidFill>
                <a:latin typeface="+mn-ea"/>
                <a:ea typeface="+mn-ea"/>
              </a:rPr>
              <a:t>IBGP</a:t>
            </a:r>
          </a:p>
        </p:txBody>
      </p:sp>
      <p:pic>
        <p:nvPicPr>
          <p:cNvPr id="27" name="Picture 12" descr="E:\2016.01\1.12 扁平化图标\蓝色\AR-蓝色最新-40.png"/>
          <p:cNvPicPr>
            <a:picLocks noChangeAspect="1" noChangeArrowheads="1"/>
          </p:cNvPicPr>
          <p:nvPr/>
        </p:nvPicPr>
        <p:blipFill>
          <a:blip r:embed="rId4" cstate="print"/>
          <a:srcRect/>
          <a:stretch>
            <a:fillRect/>
          </a:stretch>
        </p:blipFill>
        <p:spPr bwMode="auto">
          <a:xfrm>
            <a:off x="2502865" y="5515966"/>
            <a:ext cx="393331" cy="321816"/>
          </a:xfrm>
          <a:prstGeom prst="rect">
            <a:avLst/>
          </a:prstGeom>
          <a:noFill/>
        </p:spPr>
      </p:pic>
      <p:pic>
        <p:nvPicPr>
          <p:cNvPr id="28" name="Picture 12" descr="E:\2016.01\1.12 扁平化图标\蓝色\AR-蓝色最新-40.png"/>
          <p:cNvPicPr>
            <a:picLocks noChangeAspect="1" noChangeArrowheads="1"/>
          </p:cNvPicPr>
          <p:nvPr/>
        </p:nvPicPr>
        <p:blipFill>
          <a:blip r:embed="rId4" cstate="print"/>
          <a:srcRect/>
          <a:stretch>
            <a:fillRect/>
          </a:stretch>
        </p:blipFill>
        <p:spPr bwMode="auto">
          <a:xfrm>
            <a:off x="3406254" y="4276204"/>
            <a:ext cx="393331" cy="321816"/>
          </a:xfrm>
          <a:prstGeom prst="rect">
            <a:avLst/>
          </a:prstGeom>
          <a:noFill/>
        </p:spPr>
      </p:pic>
      <p:pic>
        <p:nvPicPr>
          <p:cNvPr id="29" name="Picture 12" descr="E:\2016.01\1.12 扁平化图标\蓝色\AR-蓝色最新-40.png"/>
          <p:cNvPicPr>
            <a:picLocks noChangeAspect="1" noChangeArrowheads="1"/>
          </p:cNvPicPr>
          <p:nvPr/>
        </p:nvPicPr>
        <p:blipFill>
          <a:blip r:embed="rId4" cstate="print"/>
          <a:srcRect/>
          <a:stretch>
            <a:fillRect/>
          </a:stretch>
        </p:blipFill>
        <p:spPr bwMode="auto">
          <a:xfrm>
            <a:off x="4328829" y="5524287"/>
            <a:ext cx="393331" cy="321816"/>
          </a:xfrm>
          <a:prstGeom prst="rect">
            <a:avLst/>
          </a:prstGeom>
          <a:noFill/>
        </p:spPr>
      </p:pic>
      <p:pic>
        <p:nvPicPr>
          <p:cNvPr id="30" name="Picture 12" descr="E:\2016.01\1.12 扁平化图标\蓝色\AR-蓝色最新-40.png"/>
          <p:cNvPicPr>
            <a:picLocks noChangeAspect="1" noChangeArrowheads="1"/>
          </p:cNvPicPr>
          <p:nvPr/>
        </p:nvPicPr>
        <p:blipFill>
          <a:blip r:embed="rId4" cstate="print"/>
          <a:srcRect/>
          <a:stretch>
            <a:fillRect/>
          </a:stretch>
        </p:blipFill>
        <p:spPr bwMode="auto">
          <a:xfrm>
            <a:off x="5126880" y="4276204"/>
            <a:ext cx="393331" cy="321816"/>
          </a:xfrm>
          <a:prstGeom prst="rect">
            <a:avLst/>
          </a:prstGeom>
          <a:noFill/>
        </p:spPr>
      </p:pic>
      <p:pic>
        <p:nvPicPr>
          <p:cNvPr id="31" name="Picture 12" descr="E:\2016.01\1.12 扁平化图标\蓝色\AR-蓝色最新-40.png"/>
          <p:cNvPicPr>
            <a:picLocks noChangeAspect="1" noChangeArrowheads="1"/>
          </p:cNvPicPr>
          <p:nvPr/>
        </p:nvPicPr>
        <p:blipFill>
          <a:blip r:embed="rId4" cstate="print"/>
          <a:srcRect/>
          <a:stretch>
            <a:fillRect/>
          </a:stretch>
        </p:blipFill>
        <p:spPr bwMode="auto">
          <a:xfrm>
            <a:off x="7654906" y="4276204"/>
            <a:ext cx="393331" cy="321816"/>
          </a:xfrm>
          <a:prstGeom prst="rect">
            <a:avLst/>
          </a:prstGeom>
          <a:noFill/>
        </p:spPr>
      </p:pic>
      <p:pic>
        <p:nvPicPr>
          <p:cNvPr id="32" name="Picture 12" descr="E:\2016.01\1.12 扁平化图标\蓝色\AR-蓝色最新-40.png"/>
          <p:cNvPicPr>
            <a:picLocks noChangeAspect="1" noChangeArrowheads="1"/>
          </p:cNvPicPr>
          <p:nvPr/>
        </p:nvPicPr>
        <p:blipFill>
          <a:blip r:embed="rId4" cstate="print"/>
          <a:srcRect/>
          <a:stretch>
            <a:fillRect/>
          </a:stretch>
        </p:blipFill>
        <p:spPr bwMode="auto">
          <a:xfrm>
            <a:off x="7639360" y="5503280"/>
            <a:ext cx="393331" cy="321816"/>
          </a:xfrm>
          <a:prstGeom prst="rect">
            <a:avLst/>
          </a:prstGeom>
          <a:noFill/>
        </p:spPr>
      </p:pic>
      <p:sp>
        <p:nvSpPr>
          <p:cNvPr id="33" name="矩形 32"/>
          <p:cNvSpPr/>
          <p:nvPr/>
        </p:nvSpPr>
        <p:spPr bwMode="auto">
          <a:xfrm>
            <a:off x="2402180" y="5833913"/>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p:txBody>
      </p:sp>
      <p:sp>
        <p:nvSpPr>
          <p:cNvPr id="34" name="矩形 33"/>
          <p:cNvSpPr/>
          <p:nvPr/>
        </p:nvSpPr>
        <p:spPr bwMode="auto">
          <a:xfrm>
            <a:off x="3367872" y="4044343"/>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p>
        </p:txBody>
      </p:sp>
      <p:sp>
        <p:nvSpPr>
          <p:cNvPr id="35" name="矩形 34"/>
          <p:cNvSpPr/>
          <p:nvPr/>
        </p:nvSpPr>
        <p:spPr bwMode="auto">
          <a:xfrm>
            <a:off x="4237462" y="5828981"/>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R3</a:t>
            </a:r>
          </a:p>
        </p:txBody>
      </p:sp>
      <p:sp>
        <p:nvSpPr>
          <p:cNvPr id="36" name="矩形 35"/>
          <p:cNvSpPr/>
          <p:nvPr/>
        </p:nvSpPr>
        <p:spPr bwMode="auto">
          <a:xfrm>
            <a:off x="5031953" y="4044343"/>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R4</a:t>
            </a:r>
          </a:p>
        </p:txBody>
      </p:sp>
      <p:sp>
        <p:nvSpPr>
          <p:cNvPr id="37" name="矩形 36"/>
          <p:cNvSpPr/>
          <p:nvPr/>
        </p:nvSpPr>
        <p:spPr bwMode="auto">
          <a:xfrm>
            <a:off x="7563539" y="3996987"/>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R5</a:t>
            </a:r>
          </a:p>
        </p:txBody>
      </p:sp>
      <p:sp>
        <p:nvSpPr>
          <p:cNvPr id="38" name="矩形 37"/>
          <p:cNvSpPr/>
          <p:nvPr/>
        </p:nvSpPr>
        <p:spPr bwMode="auto">
          <a:xfrm>
            <a:off x="7563539" y="526520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mn-ea"/>
                <a:ea typeface="+mn-ea"/>
              </a:rPr>
              <a:t>R6</a:t>
            </a:r>
            <a:endParaRPr lang="en-US" altLang="zh-CN" sz="1400" dirty="0">
              <a:latin typeface="+mn-ea"/>
              <a:ea typeface="+mn-ea"/>
            </a:endParaRPr>
          </a:p>
        </p:txBody>
      </p:sp>
      <p:cxnSp>
        <p:nvCxnSpPr>
          <p:cNvPr id="39" name="直接连接符 38"/>
          <p:cNvCxnSpPr>
            <a:stCxn id="27" idx="0"/>
            <a:endCxn id="13" idx="2"/>
          </p:cNvCxnSpPr>
          <p:nvPr/>
        </p:nvCxnSpPr>
        <p:spPr bwMode="auto">
          <a:xfrm flipH="1" flipV="1">
            <a:off x="2410613" y="4793300"/>
            <a:ext cx="288918" cy="72266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0" name="TextBox 166"/>
          <p:cNvSpPr txBox="1"/>
          <p:nvPr/>
        </p:nvSpPr>
        <p:spPr>
          <a:xfrm>
            <a:off x="6360353" y="4437111"/>
            <a:ext cx="639919" cy="307777"/>
          </a:xfrm>
          <a:prstGeom prst="rect">
            <a:avLst/>
          </a:prstGeom>
          <a:noFill/>
        </p:spPr>
        <p:txBody>
          <a:bodyPr wrap="none" rtlCol="0">
            <a:spAutoFit/>
          </a:bodyPr>
          <a:lstStyle/>
          <a:p>
            <a:r>
              <a:rPr lang="en-US" altLang="zh-CN" sz="1400" dirty="0">
                <a:solidFill>
                  <a:srgbClr val="C00000"/>
                </a:solidFill>
                <a:latin typeface="+mn-ea"/>
                <a:ea typeface="+mn-ea"/>
              </a:rPr>
              <a:t>EBGP</a:t>
            </a:r>
          </a:p>
        </p:txBody>
      </p:sp>
      <p:sp>
        <p:nvSpPr>
          <p:cNvPr id="41" name="TextBox 166"/>
          <p:cNvSpPr txBox="1"/>
          <p:nvPr/>
        </p:nvSpPr>
        <p:spPr>
          <a:xfrm>
            <a:off x="6348028" y="5173451"/>
            <a:ext cx="639919" cy="307777"/>
          </a:xfrm>
          <a:prstGeom prst="rect">
            <a:avLst/>
          </a:prstGeom>
          <a:noFill/>
        </p:spPr>
        <p:txBody>
          <a:bodyPr wrap="none" rtlCol="0">
            <a:spAutoFit/>
          </a:bodyPr>
          <a:lstStyle/>
          <a:p>
            <a:r>
              <a:rPr lang="en-US" altLang="zh-CN" sz="1400" dirty="0">
                <a:solidFill>
                  <a:srgbClr val="C00000"/>
                </a:solidFill>
                <a:latin typeface="+mn-ea"/>
                <a:ea typeface="+mn-ea"/>
              </a:rPr>
              <a:t>EBGP</a:t>
            </a:r>
          </a:p>
        </p:txBody>
      </p:sp>
    </p:spTree>
    <p:extLst>
      <p:ext uri="{BB962C8B-B14F-4D97-AF65-F5344CB8AC3E}">
        <p14:creationId xmlns:p14="http://schemas.microsoft.com/office/powerpoint/2010/main" val="410614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配置</a:t>
            </a:r>
            <a:r>
              <a:rPr lang="en-US" altLang="zh-CN" dirty="0"/>
              <a:t>BGP</a:t>
            </a:r>
            <a:r>
              <a:rPr lang="zh-CN" altLang="en-US" dirty="0"/>
              <a:t>手动聚合 </a:t>
            </a:r>
            <a:r>
              <a:rPr lang="en-US" altLang="zh-CN" dirty="0"/>
              <a:t>(2)</a:t>
            </a:r>
            <a:endParaRPr lang="zh-CN" altLang="en-US" dirty="0"/>
          </a:p>
        </p:txBody>
      </p:sp>
      <p:sp>
        <p:nvSpPr>
          <p:cNvPr id="45" name="矩形 44"/>
          <p:cNvSpPr/>
          <p:nvPr/>
        </p:nvSpPr>
        <p:spPr>
          <a:xfrm>
            <a:off x="7308509" y="2596571"/>
            <a:ext cx="4190018" cy="1600438"/>
          </a:xfrm>
          <a:prstGeom prst="rect">
            <a:avLst/>
          </a:prstGeom>
          <a:solidFill>
            <a:schemeClr val="bg1">
              <a:lumMod val="85000"/>
            </a:schemeClr>
          </a:solidFill>
          <a:ln>
            <a:noFill/>
          </a:ln>
        </p:spPr>
        <p:txBody>
          <a:bodyPr wrap="square">
            <a:spAutoFit/>
          </a:bodyPr>
          <a:lstStyle/>
          <a:p>
            <a:r>
              <a:rPr lang="en-US" altLang="zh-CN" sz="1400" dirty="0">
                <a:latin typeface="+mn-ea"/>
                <a:ea typeface="+mn-ea"/>
              </a:rPr>
              <a:t>[R4]</a:t>
            </a:r>
          </a:p>
          <a:p>
            <a:r>
              <a:rPr lang="en-US" altLang="zh-CN" sz="1400" dirty="0" err="1">
                <a:latin typeface="+mn-ea"/>
                <a:ea typeface="+mn-ea"/>
              </a:rPr>
              <a:t>bgp</a:t>
            </a:r>
            <a:r>
              <a:rPr lang="en-US" altLang="zh-CN" sz="1400" dirty="0">
                <a:latin typeface="+mn-ea"/>
                <a:ea typeface="+mn-ea"/>
              </a:rPr>
              <a:t> 100</a:t>
            </a:r>
          </a:p>
          <a:p>
            <a:r>
              <a:rPr lang="en-US" altLang="zh-CN" sz="1400" dirty="0">
                <a:latin typeface="+mn-ea"/>
                <a:ea typeface="+mn-ea"/>
              </a:rPr>
              <a:t>#</a:t>
            </a:r>
          </a:p>
          <a:p>
            <a:r>
              <a:rPr lang="en-US" altLang="zh-CN" sz="1400" dirty="0">
                <a:latin typeface="+mn-ea"/>
                <a:ea typeface="+mn-ea"/>
              </a:rPr>
              <a:t> ipv6-family unicast</a:t>
            </a:r>
          </a:p>
          <a:p>
            <a:r>
              <a:rPr lang="en-US" altLang="zh-CN" sz="1400" dirty="0">
                <a:latin typeface="+mn-ea"/>
                <a:ea typeface="+mn-ea"/>
              </a:rPr>
              <a:t> aggregate 2010:: 94 detail-suppressed</a:t>
            </a:r>
          </a:p>
          <a:p>
            <a:r>
              <a:rPr lang="en-US" altLang="zh-CN" sz="1400" dirty="0">
                <a:latin typeface="+mn-ea"/>
                <a:ea typeface="+mn-ea"/>
              </a:rPr>
              <a:t> peer 2011::24:2 next-hop-local </a:t>
            </a:r>
          </a:p>
          <a:p>
            <a:r>
              <a:rPr lang="en-US" altLang="zh-CN" sz="1400" dirty="0">
                <a:latin typeface="+mn-ea"/>
                <a:ea typeface="+mn-ea"/>
              </a:rPr>
              <a:t># </a:t>
            </a:r>
          </a:p>
        </p:txBody>
      </p:sp>
      <p:sp>
        <p:nvSpPr>
          <p:cNvPr id="46" name="矩形 45"/>
          <p:cNvSpPr/>
          <p:nvPr/>
        </p:nvSpPr>
        <p:spPr bwMode="auto">
          <a:xfrm flipH="1">
            <a:off x="1019436" y="1358278"/>
            <a:ext cx="6048672" cy="2827704"/>
          </a:xfrm>
          <a:prstGeom prst="rect">
            <a:avLst/>
          </a:prstGeom>
          <a:solidFill>
            <a:schemeClr val="bg1">
              <a:lumMod val="85000"/>
            </a:schemeClr>
          </a:solidFill>
          <a:ln>
            <a:noFill/>
            <a:prstDash val="dash"/>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200" dirty="0">
                <a:latin typeface="微软雅黑" pitchFamily="34" charset="-122"/>
              </a:rPr>
              <a:t>[R1]</a:t>
            </a:r>
          </a:p>
          <a:p>
            <a:pPr>
              <a:buClr>
                <a:srgbClr val="CC9900"/>
              </a:buClr>
            </a:pPr>
            <a:r>
              <a:rPr lang="en-US" altLang="zh-CN" sz="1200" dirty="0" err="1">
                <a:latin typeface="微软雅黑" pitchFamily="34" charset="-122"/>
              </a:rPr>
              <a:t>bgp</a:t>
            </a:r>
            <a:r>
              <a:rPr lang="en-US" altLang="zh-CN" sz="1200" dirty="0">
                <a:latin typeface="微软雅黑" pitchFamily="34" charset="-122"/>
              </a:rPr>
              <a:t> 100</a:t>
            </a:r>
          </a:p>
          <a:p>
            <a:pPr>
              <a:buClr>
                <a:srgbClr val="CC9900"/>
              </a:buClr>
            </a:pPr>
            <a:r>
              <a:rPr lang="en-US" altLang="zh-CN" sz="1200" dirty="0">
                <a:latin typeface="微软雅黑" pitchFamily="34" charset="-122"/>
              </a:rPr>
              <a:t>  ipv4-family </a:t>
            </a:r>
            <a:r>
              <a:rPr lang="en-US" altLang="zh-CN" sz="1200" dirty="0" err="1">
                <a:latin typeface="微软雅黑" pitchFamily="34" charset="-122"/>
              </a:rPr>
              <a:t>unicast</a:t>
            </a:r>
            <a:endParaRPr lang="en-US" altLang="zh-CN" sz="1200" dirty="0">
              <a:latin typeface="微软雅黑" pitchFamily="34" charset="-122"/>
            </a:endParaRPr>
          </a:p>
          <a:p>
            <a:pPr>
              <a:buClr>
                <a:srgbClr val="CC9900"/>
              </a:buClr>
            </a:pPr>
            <a:r>
              <a:rPr lang="en-US" altLang="zh-CN" sz="1200" dirty="0">
                <a:latin typeface="微软雅黑" pitchFamily="34" charset="-122"/>
              </a:rPr>
              <a:t>  aggregate 10.0.0.0 255.255.254.0 as-set detail-suppressed origin-policy COMM</a:t>
            </a:r>
          </a:p>
          <a:p>
            <a:pPr>
              <a:buClr>
                <a:srgbClr val="CC9900"/>
              </a:buClr>
            </a:pPr>
            <a:r>
              <a:rPr lang="en-US" altLang="zh-CN" sz="1200" dirty="0">
                <a:latin typeface="微软雅黑" pitchFamily="34" charset="-122"/>
              </a:rPr>
              <a:t>  import-route direct route-policy DIRECT</a:t>
            </a:r>
          </a:p>
          <a:p>
            <a:pPr>
              <a:buClr>
                <a:srgbClr val="CC9900"/>
              </a:buClr>
            </a:pPr>
            <a:r>
              <a:rPr lang="en-US" altLang="zh-CN" sz="1200" dirty="0">
                <a:latin typeface="微软雅黑" pitchFamily="34" charset="-122"/>
              </a:rPr>
              <a:t>#</a:t>
            </a:r>
          </a:p>
          <a:p>
            <a:pPr>
              <a:buClr>
                <a:srgbClr val="CC9900"/>
              </a:buClr>
            </a:pPr>
            <a:r>
              <a:rPr lang="en-US" altLang="zh-CN" sz="1200" dirty="0">
                <a:latin typeface="微软雅黑" pitchFamily="34" charset="-122"/>
              </a:rPr>
              <a:t>route-policy DIRECT permit node 10</a:t>
            </a:r>
          </a:p>
          <a:p>
            <a:pPr>
              <a:buClr>
                <a:srgbClr val="CC9900"/>
              </a:buClr>
            </a:pPr>
            <a:r>
              <a:rPr lang="en-US" altLang="zh-CN" sz="1200" dirty="0">
                <a:latin typeface="微软雅黑" pitchFamily="34" charset="-122"/>
              </a:rPr>
              <a:t> if-match </a:t>
            </a:r>
            <a:r>
              <a:rPr lang="en-US" altLang="zh-CN" sz="1200" dirty="0" err="1">
                <a:latin typeface="微软雅黑" pitchFamily="34" charset="-122"/>
              </a:rPr>
              <a:t>ip</a:t>
            </a:r>
            <a:r>
              <a:rPr lang="en-US" altLang="zh-CN" sz="1200" dirty="0">
                <a:latin typeface="微软雅黑" pitchFamily="34" charset="-122"/>
              </a:rPr>
              <a:t>-prefix 10</a:t>
            </a:r>
          </a:p>
          <a:p>
            <a:pPr>
              <a:buClr>
                <a:srgbClr val="CC9900"/>
              </a:buClr>
            </a:pPr>
            <a:r>
              <a:rPr lang="en-US" altLang="zh-CN" sz="1200" dirty="0">
                <a:latin typeface="微软雅黑" pitchFamily="34" charset="-122"/>
              </a:rPr>
              <a:t> apply community 200:200</a:t>
            </a:r>
          </a:p>
          <a:p>
            <a:pPr>
              <a:buClr>
                <a:srgbClr val="CC9900"/>
              </a:buClr>
            </a:pPr>
            <a:r>
              <a:rPr lang="en-US" altLang="zh-CN" sz="1200" dirty="0">
                <a:latin typeface="微软雅黑" pitchFamily="34" charset="-122"/>
              </a:rPr>
              <a:t>#</a:t>
            </a:r>
          </a:p>
          <a:p>
            <a:pPr>
              <a:buClr>
                <a:srgbClr val="CC9900"/>
              </a:buClr>
            </a:pPr>
            <a:r>
              <a:rPr lang="en-US" altLang="zh-CN" sz="1200" dirty="0">
                <a:latin typeface="微软雅黑" pitchFamily="34" charset="-122"/>
              </a:rPr>
              <a:t>route-policy COMM permit node 10</a:t>
            </a:r>
          </a:p>
          <a:p>
            <a:pPr>
              <a:buClr>
                <a:srgbClr val="CC9900"/>
              </a:buClr>
            </a:pPr>
            <a:r>
              <a:rPr lang="en-US" altLang="zh-CN" sz="1200" dirty="0">
                <a:latin typeface="微软雅黑" pitchFamily="34" charset="-122"/>
              </a:rPr>
              <a:t> if-match community-filter 200:200</a:t>
            </a:r>
          </a:p>
          <a:p>
            <a:pPr>
              <a:buClr>
                <a:srgbClr val="CC9900"/>
              </a:buClr>
            </a:pPr>
            <a:r>
              <a:rPr lang="en-US" altLang="zh-CN" sz="1200" dirty="0">
                <a:latin typeface="微软雅黑" pitchFamily="34" charset="-122"/>
              </a:rPr>
              <a:t>#</a:t>
            </a:r>
          </a:p>
          <a:p>
            <a:pPr>
              <a:buClr>
                <a:srgbClr val="CC9900"/>
              </a:buClr>
            </a:pPr>
            <a:r>
              <a:rPr lang="en-US" altLang="zh-CN" sz="1200" dirty="0" err="1">
                <a:latin typeface="微软雅黑" pitchFamily="34" charset="-122"/>
              </a:rPr>
              <a:t>ip</a:t>
            </a:r>
            <a:r>
              <a:rPr lang="en-US" altLang="zh-CN" sz="1200" dirty="0">
                <a:latin typeface="微软雅黑" pitchFamily="34" charset="-122"/>
              </a:rPr>
              <a:t> </a:t>
            </a:r>
            <a:r>
              <a:rPr lang="en-US" altLang="zh-CN" sz="1200" dirty="0" err="1">
                <a:latin typeface="微软雅黑" pitchFamily="34" charset="-122"/>
              </a:rPr>
              <a:t>ip</a:t>
            </a:r>
            <a:r>
              <a:rPr lang="en-US" altLang="zh-CN" sz="1200" dirty="0">
                <a:latin typeface="微软雅黑" pitchFamily="34" charset="-122"/>
              </a:rPr>
              <a:t>-prefix 10 index 10 permit 10.0.1.0 24</a:t>
            </a:r>
          </a:p>
          <a:p>
            <a:pPr>
              <a:buClr>
                <a:srgbClr val="CC9900"/>
              </a:buClr>
            </a:pPr>
            <a:r>
              <a:rPr lang="en-US" altLang="zh-CN" sz="1200" dirty="0" err="1">
                <a:latin typeface="微软雅黑" pitchFamily="34" charset="-122"/>
              </a:rPr>
              <a:t>ip</a:t>
            </a:r>
            <a:r>
              <a:rPr lang="en-US" altLang="zh-CN" sz="1200" dirty="0">
                <a:latin typeface="微软雅黑" pitchFamily="34" charset="-122"/>
              </a:rPr>
              <a:t> </a:t>
            </a:r>
            <a:r>
              <a:rPr lang="en-US" altLang="zh-CN" sz="1200" dirty="0" err="1">
                <a:latin typeface="微软雅黑" pitchFamily="34" charset="-122"/>
              </a:rPr>
              <a:t>ip</a:t>
            </a:r>
            <a:r>
              <a:rPr lang="en-US" altLang="zh-CN" sz="1200" dirty="0">
                <a:latin typeface="微软雅黑" pitchFamily="34" charset="-122"/>
              </a:rPr>
              <a:t>-prefix 10 index 20 permit 10.0.0.0 24</a:t>
            </a:r>
          </a:p>
        </p:txBody>
      </p:sp>
      <p:sp>
        <p:nvSpPr>
          <p:cNvPr id="49" name="矩形 48"/>
          <p:cNvSpPr/>
          <p:nvPr/>
        </p:nvSpPr>
        <p:spPr>
          <a:xfrm>
            <a:off x="7308509" y="4424915"/>
            <a:ext cx="4188166" cy="1200329"/>
          </a:xfrm>
          <a:prstGeom prst="rect">
            <a:avLst/>
          </a:prstGeom>
          <a:solidFill>
            <a:schemeClr val="bg1">
              <a:lumMod val="85000"/>
            </a:schemeClr>
          </a:solidFill>
          <a:ln>
            <a:noFill/>
          </a:ln>
        </p:spPr>
        <p:txBody>
          <a:bodyPr wrap="square">
            <a:spAutoFit/>
          </a:bodyPr>
          <a:lstStyle/>
          <a:p>
            <a:r>
              <a:rPr lang="en-US" altLang="zh-CN" sz="1200" dirty="0">
                <a:latin typeface="+mn-ea"/>
                <a:ea typeface="+mn-ea"/>
              </a:rPr>
              <a:t>[R2]dis ipv6 routing-table protocol </a:t>
            </a:r>
            <a:r>
              <a:rPr lang="en-US" altLang="zh-CN" sz="1200" dirty="0" err="1">
                <a:latin typeface="+mn-ea"/>
                <a:ea typeface="+mn-ea"/>
              </a:rPr>
              <a:t>bgp</a:t>
            </a:r>
            <a:r>
              <a:rPr lang="en-US" altLang="zh-CN" sz="1200" dirty="0">
                <a:latin typeface="+mn-ea"/>
                <a:ea typeface="+mn-ea"/>
              </a:rPr>
              <a:t> </a:t>
            </a:r>
          </a:p>
          <a:p>
            <a:r>
              <a:rPr lang="en-US" altLang="zh-CN" sz="1200" dirty="0">
                <a:latin typeface="+mn-ea"/>
                <a:ea typeface="+mn-ea"/>
              </a:rPr>
              <a:t> Destination  : 2010::                           </a:t>
            </a:r>
            <a:r>
              <a:rPr lang="en-US" altLang="zh-CN" sz="1200" dirty="0" err="1">
                <a:latin typeface="+mn-ea"/>
                <a:ea typeface="+mn-ea"/>
              </a:rPr>
              <a:t>PrefixLength</a:t>
            </a:r>
            <a:r>
              <a:rPr lang="en-US" altLang="zh-CN" sz="1200" dirty="0">
                <a:latin typeface="+mn-ea"/>
                <a:ea typeface="+mn-ea"/>
              </a:rPr>
              <a:t> : 94</a:t>
            </a:r>
          </a:p>
          <a:p>
            <a:r>
              <a:rPr lang="en-US" altLang="zh-CN" sz="1200" dirty="0">
                <a:latin typeface="+mn-ea"/>
                <a:ea typeface="+mn-ea"/>
              </a:rPr>
              <a:t> </a:t>
            </a:r>
            <a:r>
              <a:rPr lang="en-US" altLang="zh-CN" sz="1200" dirty="0" err="1">
                <a:latin typeface="+mn-ea"/>
                <a:ea typeface="+mn-ea"/>
              </a:rPr>
              <a:t>NextHop</a:t>
            </a:r>
            <a:r>
              <a:rPr lang="en-US" altLang="zh-CN" sz="1200" dirty="0">
                <a:latin typeface="+mn-ea"/>
                <a:ea typeface="+mn-ea"/>
              </a:rPr>
              <a:t>      : 2011::24:4                     Preference   : 255</a:t>
            </a:r>
          </a:p>
          <a:p>
            <a:r>
              <a:rPr lang="en-US" altLang="zh-CN" sz="1200" dirty="0">
                <a:latin typeface="+mn-ea"/>
                <a:ea typeface="+mn-ea"/>
              </a:rPr>
              <a:t> Cost        	 : 0                                   Protocol    : IBGP</a:t>
            </a:r>
          </a:p>
          <a:p>
            <a:r>
              <a:rPr lang="en-US" altLang="zh-CN" sz="1200" dirty="0">
                <a:latin typeface="+mn-ea"/>
                <a:ea typeface="+mn-ea"/>
              </a:rPr>
              <a:t> </a:t>
            </a:r>
            <a:r>
              <a:rPr lang="en-US" altLang="zh-CN" sz="1200" dirty="0" err="1">
                <a:latin typeface="+mn-ea"/>
                <a:ea typeface="+mn-ea"/>
              </a:rPr>
              <a:t>RelayNextHop</a:t>
            </a:r>
            <a:r>
              <a:rPr lang="en-US" altLang="zh-CN" sz="1200" dirty="0">
                <a:latin typeface="+mn-ea"/>
                <a:ea typeface="+mn-ea"/>
              </a:rPr>
              <a:t> : ::                              </a:t>
            </a:r>
            <a:r>
              <a:rPr lang="en-US" altLang="zh-CN" sz="1200" dirty="0" err="1">
                <a:latin typeface="+mn-ea"/>
                <a:ea typeface="+mn-ea"/>
              </a:rPr>
              <a:t>TunnelID</a:t>
            </a:r>
            <a:r>
              <a:rPr lang="en-US" altLang="zh-CN" sz="1200" dirty="0">
                <a:latin typeface="+mn-ea"/>
                <a:ea typeface="+mn-ea"/>
              </a:rPr>
              <a:t>     : 0x0</a:t>
            </a:r>
          </a:p>
          <a:p>
            <a:r>
              <a:rPr lang="en-US" altLang="zh-CN" sz="1200" dirty="0">
                <a:latin typeface="+mn-ea"/>
                <a:ea typeface="+mn-ea"/>
              </a:rPr>
              <a:t> Interface   	 : GigabitEthernet0/0/0    Flags        : D</a:t>
            </a:r>
          </a:p>
        </p:txBody>
      </p:sp>
      <p:sp>
        <p:nvSpPr>
          <p:cNvPr id="54" name="矩形 53"/>
          <p:cNvSpPr/>
          <p:nvPr/>
        </p:nvSpPr>
        <p:spPr>
          <a:xfrm>
            <a:off x="1029594" y="4402056"/>
            <a:ext cx="6038514" cy="1600439"/>
          </a:xfrm>
          <a:prstGeom prst="rect">
            <a:avLst/>
          </a:prstGeom>
          <a:solidFill>
            <a:schemeClr val="bg1">
              <a:lumMod val="85000"/>
            </a:schemeClr>
          </a:solidFill>
          <a:ln>
            <a:noFill/>
          </a:ln>
        </p:spPr>
        <p:txBody>
          <a:bodyPr wrap="square">
            <a:noAutofit/>
          </a:bodyPr>
          <a:lstStyle/>
          <a:p>
            <a:pPr>
              <a:buClr>
                <a:srgbClr val="CC9900"/>
              </a:buClr>
            </a:pPr>
            <a:r>
              <a:rPr lang="en-US" altLang="zh-CN" sz="1200" dirty="0">
                <a:latin typeface="+mn-ea"/>
                <a:ea typeface="+mn-ea"/>
              </a:rPr>
              <a:t>[R4]dis </a:t>
            </a:r>
            <a:r>
              <a:rPr lang="en-US" altLang="zh-CN" sz="1200" dirty="0" err="1">
                <a:latin typeface="+mn-ea"/>
                <a:ea typeface="+mn-ea"/>
              </a:rPr>
              <a:t>bgp</a:t>
            </a:r>
            <a:r>
              <a:rPr lang="en-US" altLang="zh-CN" sz="1200" dirty="0">
                <a:latin typeface="+mn-ea"/>
                <a:ea typeface="+mn-ea"/>
              </a:rPr>
              <a:t> routing-table </a:t>
            </a:r>
          </a:p>
          <a:p>
            <a:pPr>
              <a:buClr>
                <a:srgbClr val="CC9900"/>
              </a:buClr>
            </a:pPr>
            <a:endParaRPr lang="en-US" altLang="zh-CN" sz="1200" dirty="0">
              <a:latin typeface="+mn-ea"/>
              <a:ea typeface="+mn-ea"/>
            </a:endParaRPr>
          </a:p>
          <a:p>
            <a:pPr>
              <a:buClr>
                <a:srgbClr val="CC9900"/>
              </a:buClr>
            </a:pPr>
            <a:r>
              <a:rPr lang="en-US" altLang="zh-CN" sz="1200" dirty="0">
                <a:latin typeface="+mn-ea"/>
                <a:ea typeface="+mn-ea"/>
              </a:rPr>
              <a:t>  Total Number of Routes: 5</a:t>
            </a:r>
          </a:p>
          <a:p>
            <a:pPr>
              <a:buClr>
                <a:srgbClr val="CC9900"/>
              </a:buClr>
            </a:pPr>
            <a:r>
              <a:rPr lang="en-US" altLang="zh-CN" sz="1200" dirty="0">
                <a:latin typeface="+mn-ea"/>
                <a:ea typeface="+mn-ea"/>
              </a:rPr>
              <a:t>      Network            </a:t>
            </a:r>
            <a:r>
              <a:rPr lang="en-US" altLang="zh-CN" sz="1200" dirty="0" err="1">
                <a:latin typeface="+mn-ea"/>
                <a:ea typeface="+mn-ea"/>
              </a:rPr>
              <a:t>NextHop</a:t>
            </a:r>
            <a:r>
              <a:rPr lang="en-US" altLang="zh-CN" sz="1200" dirty="0">
                <a:latin typeface="+mn-ea"/>
                <a:ea typeface="+mn-ea"/>
              </a:rPr>
              <a:t>        MED        </a:t>
            </a:r>
            <a:r>
              <a:rPr lang="en-US" altLang="zh-CN" sz="1200" dirty="0" err="1">
                <a:latin typeface="+mn-ea"/>
                <a:ea typeface="+mn-ea"/>
              </a:rPr>
              <a:t>LocPrf</a:t>
            </a:r>
            <a:r>
              <a:rPr lang="en-US" altLang="zh-CN" sz="1200" dirty="0">
                <a:latin typeface="+mn-ea"/>
                <a:ea typeface="+mn-ea"/>
              </a:rPr>
              <a:t>    </a:t>
            </a:r>
            <a:r>
              <a:rPr lang="en-US" altLang="zh-CN" sz="1200" dirty="0" err="1">
                <a:latin typeface="+mn-ea"/>
                <a:ea typeface="+mn-ea"/>
              </a:rPr>
              <a:t>PrefVal</a:t>
            </a:r>
            <a:r>
              <a:rPr lang="en-US" altLang="zh-CN" sz="1200" dirty="0">
                <a:latin typeface="+mn-ea"/>
                <a:ea typeface="+mn-ea"/>
              </a:rPr>
              <a:t> Path/</a:t>
            </a:r>
            <a:r>
              <a:rPr lang="en-US" altLang="zh-CN" sz="1200" dirty="0" err="1">
                <a:latin typeface="+mn-ea"/>
                <a:ea typeface="+mn-ea"/>
              </a:rPr>
              <a:t>Ogn</a:t>
            </a:r>
            <a:endParaRPr lang="en-US" altLang="zh-CN" sz="1200" dirty="0">
              <a:latin typeface="+mn-ea"/>
              <a:ea typeface="+mn-ea"/>
            </a:endParaRPr>
          </a:p>
          <a:p>
            <a:pPr>
              <a:buClr>
                <a:srgbClr val="CC9900"/>
              </a:buClr>
            </a:pPr>
            <a:endParaRPr lang="en-US" altLang="zh-CN" sz="1200" dirty="0">
              <a:latin typeface="+mn-ea"/>
              <a:ea typeface="+mn-ea"/>
            </a:endParaRPr>
          </a:p>
          <a:p>
            <a:pPr>
              <a:buClr>
                <a:srgbClr val="CC9900"/>
              </a:buClr>
            </a:pPr>
            <a:r>
              <a:rPr lang="en-US" altLang="zh-CN" sz="1200" dirty="0">
                <a:latin typeface="+mn-ea"/>
                <a:ea typeface="+mn-ea"/>
              </a:rPr>
              <a:t>*&gt;   </a:t>
            </a:r>
            <a:r>
              <a:rPr lang="en-US" altLang="zh-CN" sz="1200">
                <a:latin typeface="+mn-ea"/>
                <a:ea typeface="+mn-ea"/>
              </a:rPr>
              <a:t>10.0.0.0/23        1.1.1.1               </a:t>
            </a:r>
            <a:r>
              <a:rPr lang="en-US" altLang="zh-CN" sz="1200" dirty="0">
                <a:latin typeface="+mn-ea"/>
                <a:ea typeface="+mn-ea"/>
              </a:rPr>
              <a:t>0                     0                          </a:t>
            </a:r>
            <a:r>
              <a:rPr lang="zh-CN" altLang="en-US" sz="1200" dirty="0">
                <a:latin typeface="+mn-ea"/>
                <a:ea typeface="+mn-ea"/>
              </a:rPr>
              <a:t>？</a:t>
            </a:r>
            <a:endParaRPr lang="en-US" altLang="zh-CN" sz="1200" dirty="0">
              <a:latin typeface="+mn-ea"/>
              <a:ea typeface="+mn-ea"/>
            </a:endParaRPr>
          </a:p>
        </p:txBody>
      </p:sp>
    </p:spTree>
    <p:extLst>
      <p:ext uri="{BB962C8B-B14F-4D97-AF65-F5344CB8AC3E}">
        <p14:creationId xmlns:p14="http://schemas.microsoft.com/office/powerpoint/2010/main" val="8280028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a:solidFill>
                  <a:schemeClr val="bg1">
                    <a:lumMod val="50000"/>
                  </a:schemeClr>
                </a:solidFill>
              </a:rPr>
              <a:t>BGP</a:t>
            </a:r>
            <a:r>
              <a:rPr lang="zh-CN" altLang="en-US">
                <a:solidFill>
                  <a:schemeClr val="bg1">
                    <a:lumMod val="50000"/>
                  </a:schemeClr>
                </a:solidFill>
              </a:rPr>
              <a:t>大规模路由应用</a:t>
            </a:r>
            <a:endParaRPr lang="en-US" altLang="zh-CN">
              <a:solidFill>
                <a:schemeClr val="bg1">
                  <a:lumMod val="50000"/>
                </a:schemeClr>
              </a:solidFill>
            </a:endParaRPr>
          </a:p>
          <a:p>
            <a:r>
              <a:rPr lang="en-US" altLang="zh-CN">
                <a:solidFill>
                  <a:schemeClr val="bg1">
                    <a:lumMod val="50000"/>
                  </a:schemeClr>
                </a:solidFill>
              </a:rPr>
              <a:t>BGP</a:t>
            </a:r>
            <a:r>
              <a:rPr lang="zh-CN" altLang="en-US">
                <a:solidFill>
                  <a:schemeClr val="bg1">
                    <a:lumMod val="50000"/>
                  </a:schemeClr>
                </a:solidFill>
              </a:rPr>
              <a:t>扩展特性</a:t>
            </a:r>
          </a:p>
          <a:p>
            <a:r>
              <a:rPr lang="en-US" altLang="zh-CN">
                <a:solidFill>
                  <a:schemeClr val="bg1">
                    <a:lumMod val="50000"/>
                  </a:schemeClr>
                </a:solidFill>
              </a:rPr>
              <a:t>BGP</a:t>
            </a:r>
            <a:r>
              <a:rPr lang="zh-CN" altLang="en-US">
                <a:solidFill>
                  <a:schemeClr val="bg1">
                    <a:lumMod val="50000"/>
                  </a:schemeClr>
                </a:solidFill>
              </a:rPr>
              <a:t>增强特性</a:t>
            </a:r>
            <a:endParaRPr lang="en-US" altLang="zh-CN">
              <a:solidFill>
                <a:schemeClr val="bg1">
                  <a:lumMod val="50000"/>
                </a:schemeClr>
              </a:solidFill>
            </a:endParaRPr>
          </a:p>
          <a:p>
            <a:r>
              <a:rPr lang="en-US" altLang="zh-CN">
                <a:solidFill>
                  <a:schemeClr val="bg1">
                    <a:lumMod val="50000"/>
                  </a:schemeClr>
                </a:solidFill>
              </a:rPr>
              <a:t>Internet</a:t>
            </a:r>
            <a:r>
              <a:rPr lang="zh-CN" altLang="en-US">
                <a:solidFill>
                  <a:schemeClr val="bg1">
                    <a:lumMod val="50000"/>
                  </a:schemeClr>
                </a:solidFill>
              </a:rPr>
              <a:t>设计理念</a:t>
            </a:r>
            <a:endParaRPr lang="en-US" altLang="zh-CN">
              <a:solidFill>
                <a:schemeClr val="bg1">
                  <a:lumMod val="50000"/>
                </a:schemeClr>
              </a:solidFill>
            </a:endParaRPr>
          </a:p>
          <a:p>
            <a:r>
              <a:rPr lang="en-US" altLang="zh-CN">
                <a:solidFill>
                  <a:schemeClr val="bg1">
                    <a:lumMod val="50000"/>
                  </a:schemeClr>
                </a:solidFill>
              </a:rPr>
              <a:t>BGP</a:t>
            </a:r>
            <a:r>
              <a:rPr lang="zh-CN" altLang="en-US">
                <a:solidFill>
                  <a:schemeClr val="bg1">
                    <a:lumMod val="50000"/>
                  </a:schemeClr>
                </a:solidFill>
              </a:rPr>
              <a:t>高级配置</a:t>
            </a:r>
            <a:endParaRPr lang="en-US" altLang="zh-CN">
              <a:solidFill>
                <a:schemeClr val="bg1">
                  <a:lumMod val="50000"/>
                </a:schemeClr>
              </a:solidFill>
            </a:endParaRPr>
          </a:p>
          <a:p>
            <a:r>
              <a:rPr lang="en-US" altLang="zh-CN" b="1"/>
              <a:t>BGP</a:t>
            </a:r>
            <a:r>
              <a:rPr lang="zh-CN" altLang="en-US" b="1"/>
              <a:t>需求实现及故障排除</a:t>
            </a:r>
            <a:endParaRPr lang="en-US" altLang="zh-CN" b="1"/>
          </a:p>
          <a:p>
            <a:endParaRPr lang="zh-CN" altLang="en-US" dirty="0"/>
          </a:p>
        </p:txBody>
      </p:sp>
    </p:spTree>
    <p:extLst>
      <p:ext uri="{BB962C8B-B14F-4D97-AF65-F5344CB8AC3E}">
        <p14:creationId xmlns:p14="http://schemas.microsoft.com/office/powerpoint/2010/main" val="36430591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BGP</a:t>
            </a:r>
            <a:r>
              <a:rPr lang="zh-CN" altLang="en-US" dirty="0"/>
              <a:t>需求实现及故障排除</a:t>
            </a:r>
            <a:r>
              <a:rPr lang="en-US" altLang="zh-CN" dirty="0"/>
              <a:t> - </a:t>
            </a:r>
            <a:r>
              <a:rPr lang="zh-CN" altLang="en-US" dirty="0"/>
              <a:t>案例一 </a:t>
            </a:r>
            <a:r>
              <a:rPr lang="en-US" altLang="zh-CN" dirty="0"/>
              <a:t>(1)</a:t>
            </a:r>
            <a:endParaRPr lang="zh-CN" altLang="en-US" dirty="0"/>
          </a:p>
        </p:txBody>
      </p:sp>
      <p:sp>
        <p:nvSpPr>
          <p:cNvPr id="70" name="文本占位符 3"/>
          <p:cNvSpPr>
            <a:spLocks noGrp="1"/>
          </p:cNvSpPr>
          <p:nvPr>
            <p:ph type="body" sz="quarter" idx="10"/>
          </p:nvPr>
        </p:nvSpPr>
        <p:spPr/>
        <p:txBody>
          <a:bodyPr/>
          <a:lstStyle/>
          <a:p>
            <a:r>
              <a:rPr lang="zh-CN" altLang="en-US" sz="1600" dirty="0"/>
              <a:t>需求：</a:t>
            </a:r>
            <a:endParaRPr lang="en-US" altLang="zh-CN" sz="1600" dirty="0"/>
          </a:p>
          <a:p>
            <a:pPr lvl="1"/>
            <a:r>
              <a:rPr lang="en-US" altLang="zh-CN" sz="1400" dirty="0"/>
              <a:t>AS100</a:t>
            </a:r>
            <a:r>
              <a:rPr lang="zh-CN" altLang="en-US" sz="1400" dirty="0"/>
              <a:t>内运行</a:t>
            </a:r>
            <a:r>
              <a:rPr lang="en-US" altLang="zh-CN" sz="1400" dirty="0"/>
              <a:t>OSPF</a:t>
            </a:r>
            <a:r>
              <a:rPr lang="zh-CN" altLang="en-US" sz="1400" dirty="0"/>
              <a:t>，所有路由器均属于</a:t>
            </a:r>
            <a:r>
              <a:rPr lang="en-US" altLang="zh-CN" sz="1400" dirty="0"/>
              <a:t>AREA 0 </a:t>
            </a:r>
            <a:r>
              <a:rPr lang="zh-CN" altLang="en-US" sz="1400" dirty="0"/>
              <a:t>，直连路由器之间用</a:t>
            </a:r>
            <a:r>
              <a:rPr lang="en-US" altLang="zh-CN" sz="1400" dirty="0"/>
              <a:t>LOOPBACK 0</a:t>
            </a:r>
            <a:r>
              <a:rPr lang="zh-CN" altLang="en-US" sz="1400" dirty="0"/>
              <a:t>口建立</a:t>
            </a:r>
            <a:r>
              <a:rPr lang="en-US" altLang="zh-CN" sz="1400" dirty="0"/>
              <a:t>IBGP</a:t>
            </a:r>
            <a:r>
              <a:rPr lang="zh-CN" altLang="en-US" sz="1400" dirty="0"/>
              <a:t>，同时尽量减少</a:t>
            </a:r>
            <a:r>
              <a:rPr lang="en-US" altLang="zh-CN" sz="1400" dirty="0"/>
              <a:t>BGP</a:t>
            </a:r>
            <a:r>
              <a:rPr lang="zh-CN" altLang="en-US" sz="1400" dirty="0"/>
              <a:t>连接数；</a:t>
            </a:r>
            <a:endParaRPr lang="en-US" altLang="zh-CN" sz="1400" dirty="0"/>
          </a:p>
          <a:p>
            <a:pPr lvl="1"/>
            <a:r>
              <a:rPr lang="en-US" altLang="zh-CN" sz="1400" dirty="0"/>
              <a:t>R5</a:t>
            </a:r>
            <a:r>
              <a:rPr lang="zh-CN" altLang="en-US" sz="1400" dirty="0"/>
              <a:t>和</a:t>
            </a:r>
            <a:r>
              <a:rPr lang="en-US" altLang="zh-CN" sz="1400" dirty="0"/>
              <a:t>R6</a:t>
            </a:r>
            <a:r>
              <a:rPr lang="zh-CN" altLang="en-US" sz="1400" dirty="0"/>
              <a:t>用</a:t>
            </a:r>
            <a:r>
              <a:rPr lang="en-US" altLang="zh-CN" sz="1400" dirty="0"/>
              <a:t>LOOPBACK0</a:t>
            </a:r>
            <a:r>
              <a:rPr lang="zh-CN" altLang="en-US" sz="1400" dirty="0"/>
              <a:t>口建立</a:t>
            </a:r>
            <a:r>
              <a:rPr lang="en-US" altLang="zh-CN" sz="1400" dirty="0"/>
              <a:t>IBGP</a:t>
            </a:r>
            <a:r>
              <a:rPr lang="zh-CN" altLang="en-US" sz="1400" dirty="0"/>
              <a:t>关系，</a:t>
            </a:r>
            <a:r>
              <a:rPr lang="en-US" altLang="zh-CN" sz="1400" dirty="0"/>
              <a:t>R5</a:t>
            </a:r>
            <a:r>
              <a:rPr lang="zh-CN" altLang="en-US" sz="1400" dirty="0"/>
              <a:t>与</a:t>
            </a:r>
            <a:r>
              <a:rPr lang="en-US" altLang="zh-CN" sz="1400" dirty="0"/>
              <a:t>R3/R4</a:t>
            </a:r>
            <a:r>
              <a:rPr lang="zh-CN" altLang="en-US" sz="1400" dirty="0"/>
              <a:t>用直连口建立</a:t>
            </a:r>
            <a:r>
              <a:rPr lang="en-US" altLang="zh-CN" sz="1400" dirty="0"/>
              <a:t>EBGP</a:t>
            </a:r>
            <a:r>
              <a:rPr lang="zh-CN" altLang="en-US" sz="1400" dirty="0"/>
              <a:t>邻居关系，用</a:t>
            </a:r>
            <a:r>
              <a:rPr lang="en-US" altLang="zh-CN" sz="1400" dirty="0"/>
              <a:t>LOOPBACK 0 </a:t>
            </a:r>
            <a:r>
              <a:rPr lang="zh-CN" altLang="en-US" sz="1400" dirty="0"/>
              <a:t>口和</a:t>
            </a:r>
            <a:r>
              <a:rPr lang="en-US" altLang="zh-CN" sz="1400" dirty="0"/>
              <a:t>R7</a:t>
            </a:r>
            <a:r>
              <a:rPr lang="zh-CN" altLang="en-US" sz="1400" dirty="0"/>
              <a:t>建立</a:t>
            </a:r>
            <a:r>
              <a:rPr lang="en-US" altLang="zh-CN" sz="1400" dirty="0"/>
              <a:t>EBGP</a:t>
            </a:r>
            <a:r>
              <a:rPr lang="zh-CN" altLang="en-US" sz="1400" dirty="0"/>
              <a:t>邻居关系；</a:t>
            </a:r>
            <a:endParaRPr lang="en-US" altLang="zh-CN" sz="1400" dirty="0"/>
          </a:p>
          <a:p>
            <a:pPr lvl="1"/>
            <a:r>
              <a:rPr lang="en-US" altLang="zh-CN" sz="1400" dirty="0"/>
              <a:t>R1</a:t>
            </a:r>
            <a:r>
              <a:rPr lang="zh-CN" altLang="en-US" sz="1400" dirty="0"/>
              <a:t>直连</a:t>
            </a:r>
            <a:r>
              <a:rPr lang="en-US" altLang="zh-CN" sz="1400" dirty="0"/>
              <a:t>192.168.0.0/24</a:t>
            </a:r>
            <a:r>
              <a:rPr lang="zh-CN" altLang="en-US" sz="1400" dirty="0"/>
              <a:t>，</a:t>
            </a:r>
            <a:r>
              <a:rPr lang="en-US" altLang="zh-CN" sz="1400" dirty="0"/>
              <a:t>R2</a:t>
            </a:r>
            <a:r>
              <a:rPr lang="zh-CN" altLang="en-US" sz="1400" dirty="0"/>
              <a:t>直连</a:t>
            </a:r>
            <a:r>
              <a:rPr lang="en-US" altLang="zh-CN" sz="1400" dirty="0"/>
              <a:t>192.168.1.0/24</a:t>
            </a:r>
            <a:r>
              <a:rPr lang="zh-CN" altLang="en-US" sz="1400" dirty="0"/>
              <a:t>，</a:t>
            </a:r>
            <a:r>
              <a:rPr lang="en-US" altLang="zh-CN" sz="1400" dirty="0"/>
              <a:t>R7</a:t>
            </a:r>
            <a:r>
              <a:rPr lang="zh-CN" altLang="en-US" sz="1400" dirty="0"/>
              <a:t>直连</a:t>
            </a:r>
            <a:r>
              <a:rPr lang="en-US" altLang="zh-CN" sz="1400" dirty="0"/>
              <a:t>192.168.2.0/23</a:t>
            </a:r>
            <a:r>
              <a:rPr lang="zh-CN" altLang="en-US" sz="1400" dirty="0"/>
              <a:t>，要求这三个网段能互访，且</a:t>
            </a:r>
            <a:r>
              <a:rPr lang="en-US" altLang="zh-CN" sz="1400" dirty="0"/>
              <a:t>R6</a:t>
            </a:r>
            <a:r>
              <a:rPr lang="zh-CN" altLang="en-US" sz="1400" dirty="0"/>
              <a:t>上的路由条目尽可能的少。</a:t>
            </a:r>
          </a:p>
          <a:p>
            <a:endParaRPr lang="en-US" altLang="zh-CN" sz="1600" dirty="0"/>
          </a:p>
        </p:txBody>
      </p:sp>
      <p:grpSp>
        <p:nvGrpSpPr>
          <p:cNvPr id="29" name="组合 28"/>
          <p:cNvGrpSpPr/>
          <p:nvPr/>
        </p:nvGrpSpPr>
        <p:grpSpPr>
          <a:xfrm>
            <a:off x="1199456" y="3533392"/>
            <a:ext cx="9917596" cy="2615306"/>
            <a:chOff x="1199456" y="3533392"/>
            <a:chExt cx="9917596" cy="2615306"/>
          </a:xfrm>
        </p:grpSpPr>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3459130" y="4057814"/>
              <a:ext cx="540000" cy="441818"/>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3459130" y="5410247"/>
              <a:ext cx="540000" cy="441818"/>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4781573" y="4057814"/>
              <a:ext cx="540000" cy="441818"/>
            </a:xfrm>
            <a:prstGeom prst="rect">
              <a:avLst/>
            </a:prstGeom>
            <a:noFill/>
          </p:spPr>
        </p:pic>
        <p:pic>
          <p:nvPicPr>
            <p:cNvPr id="10" name="Picture 12" descr="E:\2016.01\1.12 扁平化图标\蓝色\AR-蓝色最新-40.png"/>
            <p:cNvPicPr>
              <a:picLocks noChangeAspect="1" noChangeArrowheads="1"/>
            </p:cNvPicPr>
            <p:nvPr/>
          </p:nvPicPr>
          <p:blipFill>
            <a:blip r:embed="rId3" cstate="print"/>
            <a:srcRect/>
            <a:stretch>
              <a:fillRect/>
            </a:stretch>
          </p:blipFill>
          <p:spPr bwMode="auto">
            <a:xfrm>
              <a:off x="4781573" y="5410247"/>
              <a:ext cx="540000" cy="441818"/>
            </a:xfrm>
            <a:prstGeom prst="rect">
              <a:avLst/>
            </a:prstGeom>
            <a:noFill/>
          </p:spPr>
        </p:pic>
        <p:sp>
          <p:nvSpPr>
            <p:cNvPr id="11" name="圆角矩形 10"/>
            <p:cNvSpPr/>
            <p:nvPr/>
          </p:nvSpPr>
          <p:spPr bwMode="auto">
            <a:xfrm>
              <a:off x="1199456" y="3537012"/>
              <a:ext cx="4663197" cy="2547826"/>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defPPr>
                <a:defRPr lang="zh-CN"/>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zh-CN" altLang="en-US" sz="1400">
                <a:solidFill>
                  <a:srgbClr val="3499CC"/>
                </a:solidFill>
                <a:latin typeface="+mn-ea"/>
              </a:endParaRPr>
            </a:p>
          </p:txBody>
        </p:sp>
        <p:pic>
          <p:nvPicPr>
            <p:cNvPr id="12" name="Picture 12" descr="E:\2016.01\1.12 扁平化图标\蓝色\AR-蓝色最新-40.png"/>
            <p:cNvPicPr>
              <a:picLocks noChangeAspect="1" noChangeArrowheads="1"/>
            </p:cNvPicPr>
            <p:nvPr/>
          </p:nvPicPr>
          <p:blipFill>
            <a:blip r:embed="rId3" cstate="print"/>
            <a:srcRect/>
            <a:stretch>
              <a:fillRect/>
            </a:stretch>
          </p:blipFill>
          <p:spPr bwMode="auto">
            <a:xfrm>
              <a:off x="7070743" y="4057814"/>
              <a:ext cx="540000" cy="441818"/>
            </a:xfrm>
            <a:prstGeom prst="rect">
              <a:avLst/>
            </a:prstGeom>
            <a:noFill/>
          </p:spPr>
        </p:pic>
        <p:sp>
          <p:nvSpPr>
            <p:cNvPr id="13" name="圆角矩形 12"/>
            <p:cNvSpPr/>
            <p:nvPr/>
          </p:nvSpPr>
          <p:spPr bwMode="auto">
            <a:xfrm>
              <a:off x="6618117" y="3533392"/>
              <a:ext cx="2188988" cy="2615306"/>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defPPr>
                <a:defRPr lang="zh-CN"/>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zh-CN" altLang="en-US" sz="1400">
                <a:solidFill>
                  <a:srgbClr val="3499CC"/>
                </a:solidFill>
                <a:latin typeface="+mn-ea"/>
              </a:endParaRPr>
            </a:p>
          </p:txBody>
        </p:sp>
        <p:pic>
          <p:nvPicPr>
            <p:cNvPr id="14" name="Picture 12" descr="E:\2016.01\1.12 扁平化图标\蓝色\AR-蓝色最新-40.png"/>
            <p:cNvPicPr>
              <a:picLocks noChangeAspect="1" noChangeArrowheads="1"/>
            </p:cNvPicPr>
            <p:nvPr/>
          </p:nvPicPr>
          <p:blipFill>
            <a:blip r:embed="rId3" cstate="print"/>
            <a:srcRect/>
            <a:stretch>
              <a:fillRect/>
            </a:stretch>
          </p:blipFill>
          <p:spPr bwMode="auto">
            <a:xfrm>
              <a:off x="9158743" y="4057814"/>
              <a:ext cx="540000" cy="441818"/>
            </a:xfrm>
            <a:prstGeom prst="rect">
              <a:avLst/>
            </a:prstGeom>
            <a:noFill/>
          </p:spPr>
        </p:pic>
        <p:sp>
          <p:nvSpPr>
            <p:cNvPr id="15" name="圆角矩形 14"/>
            <p:cNvSpPr/>
            <p:nvPr/>
          </p:nvSpPr>
          <p:spPr bwMode="auto">
            <a:xfrm>
              <a:off x="8904312" y="3533392"/>
              <a:ext cx="2212740" cy="2615306"/>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defPPr>
                <a:defRPr lang="zh-CN"/>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zh-CN" altLang="en-US" sz="1400">
                <a:solidFill>
                  <a:srgbClr val="3499CC"/>
                </a:solidFill>
                <a:latin typeface="+mn-ea"/>
              </a:endParaRPr>
            </a:p>
          </p:txBody>
        </p:sp>
        <p:cxnSp>
          <p:nvCxnSpPr>
            <p:cNvPr id="21" name="直接连接符 20"/>
            <p:cNvCxnSpPr>
              <a:stCxn id="7" idx="3"/>
              <a:endCxn id="9" idx="1"/>
            </p:cNvCxnSpPr>
            <p:nvPr/>
          </p:nvCxnSpPr>
          <p:spPr bwMode="auto">
            <a:xfrm>
              <a:off x="3999130" y="4278723"/>
              <a:ext cx="78244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直接连接符 21"/>
            <p:cNvCxnSpPr>
              <a:stCxn id="9" idx="2"/>
              <a:endCxn id="10" idx="0"/>
            </p:cNvCxnSpPr>
            <p:nvPr/>
          </p:nvCxnSpPr>
          <p:spPr bwMode="auto">
            <a:xfrm>
              <a:off x="5051573" y="4499632"/>
              <a:ext cx="0" cy="91061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直接连接符 22"/>
            <p:cNvCxnSpPr>
              <a:stCxn id="10" idx="1"/>
              <a:endCxn id="8" idx="3"/>
            </p:cNvCxnSpPr>
            <p:nvPr/>
          </p:nvCxnSpPr>
          <p:spPr bwMode="auto">
            <a:xfrm flipH="1">
              <a:off x="3999130" y="5631156"/>
              <a:ext cx="78244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直接连接符 23"/>
            <p:cNvCxnSpPr>
              <a:stCxn id="9" idx="3"/>
              <a:endCxn id="12" idx="1"/>
            </p:cNvCxnSpPr>
            <p:nvPr/>
          </p:nvCxnSpPr>
          <p:spPr bwMode="auto">
            <a:xfrm>
              <a:off x="5321573" y="4278723"/>
              <a:ext cx="174917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直接连接符 24"/>
            <p:cNvCxnSpPr>
              <a:stCxn id="10" idx="3"/>
              <a:endCxn id="12" idx="1"/>
            </p:cNvCxnSpPr>
            <p:nvPr/>
          </p:nvCxnSpPr>
          <p:spPr bwMode="auto">
            <a:xfrm flipV="1">
              <a:off x="5321573" y="4278723"/>
              <a:ext cx="1749170" cy="13524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直接连接符 26"/>
            <p:cNvCxnSpPr>
              <a:stCxn id="14" idx="1"/>
              <a:endCxn id="12" idx="3"/>
            </p:cNvCxnSpPr>
            <p:nvPr/>
          </p:nvCxnSpPr>
          <p:spPr bwMode="auto">
            <a:xfrm flipH="1">
              <a:off x="7610743" y="4278723"/>
              <a:ext cx="15480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0" name="文本框 29"/>
            <p:cNvSpPr txBox="1"/>
            <p:nvPr/>
          </p:nvSpPr>
          <p:spPr bwMode="auto">
            <a:xfrm>
              <a:off x="1236476" y="3555134"/>
              <a:ext cx="82868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AS 100</a:t>
              </a:r>
              <a:endParaRPr lang="zh-CN" altLang="en-US" sz="1400" b="1" dirty="0">
                <a:solidFill>
                  <a:srgbClr val="000000"/>
                </a:solidFill>
                <a:latin typeface="+mn-ea"/>
                <a:ea typeface="+mn-ea"/>
                <a:cs typeface="Arial" pitchFamily="34" charset="0"/>
              </a:endParaRPr>
            </a:p>
          </p:txBody>
        </p:sp>
        <p:sp>
          <p:nvSpPr>
            <p:cNvPr id="31" name="文本框 30"/>
            <p:cNvSpPr txBox="1"/>
            <p:nvPr/>
          </p:nvSpPr>
          <p:spPr bwMode="auto">
            <a:xfrm>
              <a:off x="10244878" y="5745768"/>
              <a:ext cx="82868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AS 300</a:t>
              </a:r>
              <a:endParaRPr lang="zh-CN" altLang="en-US" sz="1400" b="1" dirty="0">
                <a:solidFill>
                  <a:srgbClr val="000000"/>
                </a:solidFill>
                <a:latin typeface="+mn-ea"/>
                <a:ea typeface="+mn-ea"/>
                <a:cs typeface="Arial" pitchFamily="34" charset="0"/>
              </a:endParaRPr>
            </a:p>
          </p:txBody>
        </p:sp>
        <p:sp>
          <p:nvSpPr>
            <p:cNvPr id="32" name="文本框 31"/>
            <p:cNvSpPr txBox="1"/>
            <p:nvPr/>
          </p:nvSpPr>
          <p:spPr bwMode="auto">
            <a:xfrm>
              <a:off x="7769818" y="5773147"/>
              <a:ext cx="893513"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AS 200</a:t>
              </a:r>
              <a:endParaRPr lang="zh-CN" altLang="en-US" sz="1400" b="1" dirty="0">
                <a:solidFill>
                  <a:srgbClr val="000000"/>
                </a:solidFill>
                <a:latin typeface="+mn-ea"/>
                <a:ea typeface="+mn-ea"/>
                <a:cs typeface="Arial" pitchFamily="34" charset="0"/>
              </a:endParaRPr>
            </a:p>
          </p:txBody>
        </p:sp>
        <p:sp>
          <p:nvSpPr>
            <p:cNvPr id="35" name="矩形 34"/>
            <p:cNvSpPr/>
            <p:nvPr/>
          </p:nvSpPr>
          <p:spPr bwMode="auto">
            <a:xfrm>
              <a:off x="3475445" y="4493642"/>
              <a:ext cx="523543" cy="278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mn-ea"/>
                  <a:ea typeface="+mn-ea"/>
                </a:rPr>
                <a:t>R1</a:t>
              </a:r>
              <a:endParaRPr kumimoji="0" lang="zh-CN" altLang="en-US" sz="1400" b="0" i="0" u="none" strike="noStrike" cap="none" normalizeH="0" baseline="0">
                <a:ln>
                  <a:noFill/>
                </a:ln>
                <a:solidFill>
                  <a:schemeClr val="tx1"/>
                </a:solidFill>
                <a:effectLst/>
                <a:latin typeface="+mn-ea"/>
                <a:ea typeface="+mn-ea"/>
              </a:endParaRPr>
            </a:p>
          </p:txBody>
        </p:sp>
        <p:sp>
          <p:nvSpPr>
            <p:cNvPr id="36" name="矩形 35"/>
            <p:cNvSpPr/>
            <p:nvPr/>
          </p:nvSpPr>
          <p:spPr bwMode="auto">
            <a:xfrm>
              <a:off x="3422924" y="5832788"/>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mn-ea"/>
                  <a:ea typeface="+mn-ea"/>
                </a:rPr>
                <a:t>R2</a:t>
              </a:r>
              <a:endParaRPr kumimoji="0" lang="zh-CN" altLang="en-US" sz="1400" b="0" i="0" u="none" strike="noStrike" cap="none" normalizeH="0" baseline="0">
                <a:ln>
                  <a:noFill/>
                </a:ln>
                <a:solidFill>
                  <a:schemeClr val="tx1"/>
                </a:solidFill>
                <a:effectLst/>
                <a:latin typeface="+mn-ea"/>
                <a:ea typeface="+mn-ea"/>
              </a:endParaRPr>
            </a:p>
          </p:txBody>
        </p:sp>
        <p:sp>
          <p:nvSpPr>
            <p:cNvPr id="37" name="矩形 36"/>
            <p:cNvSpPr/>
            <p:nvPr/>
          </p:nvSpPr>
          <p:spPr bwMode="auto">
            <a:xfrm>
              <a:off x="4583832" y="4517673"/>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R3</a:t>
              </a:r>
              <a:endParaRPr kumimoji="0" lang="zh-CN" altLang="en-US" sz="1400" b="0" i="0" u="none" strike="noStrike" cap="none" normalizeH="0" baseline="0" dirty="0">
                <a:ln>
                  <a:noFill/>
                </a:ln>
                <a:solidFill>
                  <a:schemeClr val="tx1"/>
                </a:solidFill>
                <a:effectLst/>
                <a:latin typeface="+mn-ea"/>
                <a:ea typeface="+mn-ea"/>
              </a:endParaRPr>
            </a:p>
          </p:txBody>
        </p:sp>
        <p:sp>
          <p:nvSpPr>
            <p:cNvPr id="38" name="矩形 37"/>
            <p:cNvSpPr/>
            <p:nvPr/>
          </p:nvSpPr>
          <p:spPr bwMode="auto">
            <a:xfrm>
              <a:off x="4763096" y="5823547"/>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mn-ea"/>
                  <a:ea typeface="+mn-ea"/>
                </a:rPr>
                <a:t>R4</a:t>
              </a:r>
              <a:endParaRPr kumimoji="0" lang="zh-CN" altLang="en-US" sz="1400" b="0" i="0" u="none" strike="noStrike" cap="none" normalizeH="0" baseline="0">
                <a:ln>
                  <a:noFill/>
                </a:ln>
                <a:solidFill>
                  <a:schemeClr val="tx1"/>
                </a:solidFill>
                <a:effectLst/>
                <a:latin typeface="+mn-ea"/>
                <a:ea typeface="+mn-ea"/>
              </a:endParaRPr>
            </a:p>
          </p:txBody>
        </p:sp>
        <p:sp>
          <p:nvSpPr>
            <p:cNvPr id="39" name="矩形 38"/>
            <p:cNvSpPr/>
            <p:nvPr/>
          </p:nvSpPr>
          <p:spPr bwMode="auto">
            <a:xfrm>
              <a:off x="7042202" y="3826134"/>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mn-ea"/>
                  <a:ea typeface="+mn-ea"/>
                </a:rPr>
                <a:t>R5</a:t>
              </a:r>
              <a:endParaRPr kumimoji="0" lang="zh-CN" altLang="en-US" sz="1400" b="0" i="0" u="none" strike="noStrike" cap="none" normalizeH="0" baseline="0">
                <a:ln>
                  <a:noFill/>
                </a:ln>
                <a:solidFill>
                  <a:schemeClr val="tx1"/>
                </a:solidFill>
                <a:effectLst/>
                <a:latin typeface="+mn-ea"/>
                <a:ea typeface="+mn-ea"/>
              </a:endParaRPr>
            </a:p>
          </p:txBody>
        </p:sp>
        <p:sp>
          <p:nvSpPr>
            <p:cNvPr id="40" name="矩形 39"/>
            <p:cNvSpPr/>
            <p:nvPr/>
          </p:nvSpPr>
          <p:spPr bwMode="auto">
            <a:xfrm>
              <a:off x="9140711" y="3832488"/>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mn-ea"/>
                  <a:ea typeface="+mn-ea"/>
                </a:rPr>
                <a:t>R7</a:t>
              </a:r>
              <a:endParaRPr kumimoji="0" lang="zh-CN" altLang="en-US" sz="1400" b="0" i="0" u="none" strike="noStrike" cap="none" normalizeH="0" baseline="0">
                <a:ln>
                  <a:noFill/>
                </a:ln>
                <a:solidFill>
                  <a:schemeClr val="tx1"/>
                </a:solidFill>
                <a:effectLst/>
                <a:latin typeface="+mn-ea"/>
                <a:ea typeface="+mn-ea"/>
              </a:endParaRPr>
            </a:p>
          </p:txBody>
        </p:sp>
        <p:sp>
          <p:nvSpPr>
            <p:cNvPr id="44" name="矩形 43"/>
            <p:cNvSpPr/>
            <p:nvPr/>
          </p:nvSpPr>
          <p:spPr bwMode="auto">
            <a:xfrm>
              <a:off x="2593591" y="3755388"/>
              <a:ext cx="1320440" cy="36004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Loopback</a:t>
              </a:r>
              <a:r>
                <a:rPr kumimoji="0" lang="en-US" altLang="zh-CN" sz="1400" b="0" i="0" u="none" strike="noStrike" cap="none" normalizeH="0" dirty="0">
                  <a:ln>
                    <a:noFill/>
                  </a:ln>
                  <a:solidFill>
                    <a:schemeClr val="tx1"/>
                  </a:solidFill>
                  <a:effectLst/>
                  <a:latin typeface="+mn-ea"/>
                  <a:ea typeface="+mn-ea"/>
                </a:rPr>
                <a:t> 0</a:t>
              </a: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sz="1400" baseline="0" dirty="0">
                  <a:latin typeface="+mn-ea"/>
                  <a:ea typeface="+mn-ea"/>
                </a:rPr>
                <a:t>1.1.1.1</a:t>
              </a:r>
              <a:endParaRPr kumimoji="0" lang="zh-CN" altLang="en-US" sz="1400" b="0" i="0" u="none" strike="noStrike" cap="none" normalizeH="0" baseline="0" dirty="0">
                <a:ln>
                  <a:noFill/>
                </a:ln>
                <a:solidFill>
                  <a:schemeClr val="tx1"/>
                </a:solidFill>
                <a:effectLst/>
                <a:latin typeface="+mn-ea"/>
                <a:ea typeface="+mn-ea"/>
              </a:endParaRPr>
            </a:p>
          </p:txBody>
        </p:sp>
        <p:sp>
          <p:nvSpPr>
            <p:cNvPr id="45" name="矩形 44"/>
            <p:cNvSpPr/>
            <p:nvPr/>
          </p:nvSpPr>
          <p:spPr bwMode="auto">
            <a:xfrm>
              <a:off x="2603612" y="5144881"/>
              <a:ext cx="1261641" cy="473237"/>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Loopback</a:t>
              </a:r>
              <a:r>
                <a:rPr kumimoji="0" lang="en-US" altLang="zh-CN" sz="1400" b="0" i="0" u="none" strike="noStrike" cap="none" normalizeH="0" dirty="0">
                  <a:ln>
                    <a:noFill/>
                  </a:ln>
                  <a:solidFill>
                    <a:schemeClr val="tx1"/>
                  </a:solidFill>
                  <a:effectLst/>
                  <a:latin typeface="+mn-ea"/>
                  <a:ea typeface="+mn-ea"/>
                </a:rPr>
                <a:t> 0</a:t>
              </a: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sz="1400" baseline="0" dirty="0">
                  <a:latin typeface="+mn-ea"/>
                  <a:ea typeface="+mn-ea"/>
                </a:rPr>
                <a:t>2.2.2.2</a:t>
              </a:r>
              <a:endParaRPr kumimoji="0" lang="zh-CN" altLang="en-US" sz="1400" b="0" i="0" u="none" strike="noStrike" cap="none" normalizeH="0" baseline="0" dirty="0">
                <a:ln>
                  <a:noFill/>
                </a:ln>
                <a:solidFill>
                  <a:schemeClr val="tx1"/>
                </a:solidFill>
                <a:effectLst/>
                <a:latin typeface="+mn-ea"/>
                <a:ea typeface="+mn-ea"/>
              </a:endParaRPr>
            </a:p>
          </p:txBody>
        </p:sp>
        <p:sp>
          <p:nvSpPr>
            <p:cNvPr id="46" name="矩形 45"/>
            <p:cNvSpPr/>
            <p:nvPr/>
          </p:nvSpPr>
          <p:spPr bwMode="auto">
            <a:xfrm>
              <a:off x="3998988" y="3770100"/>
              <a:ext cx="1210157" cy="45811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Loopback</a:t>
              </a:r>
              <a:r>
                <a:rPr kumimoji="0" lang="en-US" altLang="zh-CN" sz="1400" b="0" i="0" u="none" strike="noStrike" cap="none" normalizeH="0" dirty="0">
                  <a:ln>
                    <a:noFill/>
                  </a:ln>
                  <a:solidFill>
                    <a:schemeClr val="tx1"/>
                  </a:solidFill>
                  <a:effectLst/>
                  <a:latin typeface="+mn-ea"/>
                  <a:ea typeface="+mn-ea"/>
                </a:rPr>
                <a:t> 0</a:t>
              </a: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3.3.3.3</a:t>
              </a:r>
              <a:endParaRPr kumimoji="0" lang="en-US" altLang="zh-CN" sz="1400" b="0" i="0" u="none" strike="noStrike" cap="none" normalizeH="0" dirty="0">
                <a:ln>
                  <a:noFill/>
                </a:ln>
                <a:solidFill>
                  <a:schemeClr val="tx1"/>
                </a:solidFill>
                <a:effectLst/>
                <a:latin typeface="+mn-ea"/>
                <a:ea typeface="+mn-ea"/>
              </a:endParaRPr>
            </a:p>
          </p:txBody>
        </p:sp>
        <p:sp>
          <p:nvSpPr>
            <p:cNvPr id="47" name="矩形 46"/>
            <p:cNvSpPr/>
            <p:nvPr/>
          </p:nvSpPr>
          <p:spPr bwMode="auto">
            <a:xfrm>
              <a:off x="3935760" y="5121808"/>
              <a:ext cx="1340314" cy="47336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Loopback</a:t>
              </a:r>
              <a:r>
                <a:rPr kumimoji="0" lang="en-US" altLang="zh-CN" sz="1400" b="0" i="0" u="none" strike="noStrike" cap="none" normalizeH="0" dirty="0">
                  <a:ln>
                    <a:noFill/>
                  </a:ln>
                  <a:solidFill>
                    <a:schemeClr val="tx1"/>
                  </a:solidFill>
                  <a:effectLst/>
                  <a:latin typeface="+mn-ea"/>
                  <a:ea typeface="+mn-ea"/>
                </a:rPr>
                <a:t> 0</a:t>
              </a: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4.4.4.4</a:t>
              </a:r>
              <a:endParaRPr kumimoji="0" lang="en-US" altLang="zh-CN" sz="1400" b="0" i="0" u="none" strike="noStrike" cap="none" normalizeH="0" dirty="0">
                <a:ln>
                  <a:noFill/>
                </a:ln>
                <a:solidFill>
                  <a:schemeClr val="tx1"/>
                </a:solidFill>
                <a:effectLst/>
                <a:latin typeface="+mn-ea"/>
                <a:ea typeface="+mn-ea"/>
              </a:endParaRPr>
            </a:p>
          </p:txBody>
        </p:sp>
        <p:sp>
          <p:nvSpPr>
            <p:cNvPr id="48" name="矩形 47"/>
            <p:cNvSpPr/>
            <p:nvPr/>
          </p:nvSpPr>
          <p:spPr bwMode="auto">
            <a:xfrm>
              <a:off x="7552800" y="4399128"/>
              <a:ext cx="1244677" cy="45835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Loopback</a:t>
              </a:r>
              <a:r>
                <a:rPr kumimoji="0" lang="en-US" altLang="zh-CN" sz="1400" b="0" i="0" u="none" strike="noStrike" cap="none" normalizeH="0" dirty="0">
                  <a:ln>
                    <a:noFill/>
                  </a:ln>
                  <a:solidFill>
                    <a:schemeClr val="tx1"/>
                  </a:solidFill>
                  <a:effectLst/>
                  <a:latin typeface="+mn-ea"/>
                  <a:ea typeface="+mn-ea"/>
                </a:rPr>
                <a:t> 0</a:t>
              </a: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5.5.5.5</a:t>
              </a:r>
              <a:endParaRPr kumimoji="0" lang="en-US" altLang="zh-CN" sz="1400" b="0" i="0" u="none" strike="noStrike" cap="none" normalizeH="0" dirty="0">
                <a:ln>
                  <a:noFill/>
                </a:ln>
                <a:solidFill>
                  <a:schemeClr val="tx1"/>
                </a:solidFill>
                <a:effectLst/>
                <a:latin typeface="+mn-ea"/>
                <a:ea typeface="+mn-ea"/>
              </a:endParaRPr>
            </a:p>
          </p:txBody>
        </p:sp>
        <p:sp>
          <p:nvSpPr>
            <p:cNvPr id="49" name="矩形 48"/>
            <p:cNvSpPr/>
            <p:nvPr/>
          </p:nvSpPr>
          <p:spPr bwMode="auto">
            <a:xfrm>
              <a:off x="7577083" y="5216550"/>
              <a:ext cx="1177298" cy="471040"/>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Loopback</a:t>
              </a:r>
              <a:r>
                <a:rPr kumimoji="0" lang="en-US" altLang="zh-CN" sz="1400" b="0" i="0" u="none" strike="noStrike" cap="none" normalizeH="0" dirty="0">
                  <a:ln>
                    <a:noFill/>
                  </a:ln>
                  <a:solidFill>
                    <a:schemeClr val="tx1"/>
                  </a:solidFill>
                  <a:effectLst/>
                  <a:latin typeface="+mn-ea"/>
                  <a:ea typeface="+mn-ea"/>
                </a:rPr>
                <a:t> 0</a:t>
              </a: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6.6.6.6</a:t>
              </a:r>
              <a:endParaRPr kumimoji="0" lang="en-US" altLang="zh-CN" sz="1400" b="0" i="0" u="none" strike="noStrike" cap="none" normalizeH="0" dirty="0">
                <a:ln>
                  <a:noFill/>
                </a:ln>
                <a:solidFill>
                  <a:schemeClr val="tx1"/>
                </a:solidFill>
                <a:effectLst/>
                <a:latin typeface="+mn-ea"/>
                <a:ea typeface="+mn-ea"/>
              </a:endParaRPr>
            </a:p>
          </p:txBody>
        </p:sp>
        <p:pic>
          <p:nvPicPr>
            <p:cNvPr id="64" name="Picture 12" descr="E:\2016.01\1.12 扁平化图标\蓝色\AR-蓝色最新-40.png"/>
            <p:cNvPicPr>
              <a:picLocks noChangeAspect="1" noChangeArrowheads="1"/>
            </p:cNvPicPr>
            <p:nvPr/>
          </p:nvPicPr>
          <p:blipFill>
            <a:blip r:embed="rId3" cstate="print"/>
            <a:srcRect/>
            <a:stretch>
              <a:fillRect/>
            </a:stretch>
          </p:blipFill>
          <p:spPr bwMode="auto">
            <a:xfrm>
              <a:off x="7070743" y="5410247"/>
              <a:ext cx="540000" cy="441818"/>
            </a:xfrm>
            <a:prstGeom prst="rect">
              <a:avLst/>
            </a:prstGeom>
            <a:noFill/>
          </p:spPr>
        </p:pic>
        <p:sp>
          <p:nvSpPr>
            <p:cNvPr id="65" name="矩形 64"/>
            <p:cNvSpPr/>
            <p:nvPr/>
          </p:nvSpPr>
          <p:spPr bwMode="auto">
            <a:xfrm>
              <a:off x="7047320" y="5774128"/>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mn-ea"/>
                  <a:ea typeface="+mn-ea"/>
                </a:rPr>
                <a:t>R6</a:t>
              </a:r>
              <a:endParaRPr kumimoji="0" lang="zh-CN" altLang="en-US" sz="1400" b="0" i="0" u="none" strike="noStrike" cap="none" normalizeH="0" baseline="0">
                <a:ln>
                  <a:noFill/>
                </a:ln>
                <a:solidFill>
                  <a:schemeClr val="tx1"/>
                </a:solidFill>
                <a:effectLst/>
                <a:latin typeface="+mn-ea"/>
                <a:ea typeface="+mn-ea"/>
              </a:endParaRPr>
            </a:p>
          </p:txBody>
        </p:sp>
        <p:cxnSp>
          <p:nvCxnSpPr>
            <p:cNvPr id="67" name="直接连接符 66"/>
            <p:cNvCxnSpPr>
              <a:stCxn id="12" idx="2"/>
              <a:endCxn id="64" idx="0"/>
            </p:cNvCxnSpPr>
            <p:nvPr/>
          </p:nvCxnSpPr>
          <p:spPr bwMode="auto">
            <a:xfrm>
              <a:off x="7340743" y="4499632"/>
              <a:ext cx="0" cy="910615"/>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9" name="矩形 68"/>
            <p:cNvSpPr/>
            <p:nvPr/>
          </p:nvSpPr>
          <p:spPr bwMode="auto">
            <a:xfrm>
              <a:off x="9795950" y="3991268"/>
              <a:ext cx="1252904" cy="507942"/>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Loopback</a:t>
              </a:r>
              <a:r>
                <a:rPr kumimoji="0" lang="en-US" altLang="zh-CN" sz="1400" b="0" i="0" u="none" strike="noStrike" cap="none" normalizeH="0" dirty="0">
                  <a:ln>
                    <a:noFill/>
                  </a:ln>
                  <a:solidFill>
                    <a:schemeClr val="tx1"/>
                  </a:solidFill>
                  <a:effectLst/>
                  <a:latin typeface="+mn-ea"/>
                  <a:ea typeface="+mn-ea"/>
                </a:rPr>
                <a:t> 0</a:t>
              </a: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7.7.7.7</a:t>
              </a:r>
              <a:endParaRPr kumimoji="0" lang="en-US" altLang="zh-CN" sz="1400" b="0" i="0" u="none" strike="noStrike" cap="none" normalizeH="0" dirty="0">
                <a:ln>
                  <a:noFill/>
                </a:ln>
                <a:solidFill>
                  <a:schemeClr val="tx1"/>
                </a:solidFill>
                <a:effectLst/>
                <a:latin typeface="+mn-ea"/>
                <a:ea typeface="+mn-ea"/>
              </a:endParaRPr>
            </a:p>
          </p:txBody>
        </p:sp>
        <p:pic>
          <p:nvPicPr>
            <p:cNvPr id="76" name="Picture 2"/>
            <p:cNvPicPr>
              <a:picLocks noChangeAspect="1" noChangeArrowheads="1"/>
            </p:cNvPicPr>
            <p:nvPr/>
          </p:nvPicPr>
          <p:blipFill>
            <a:blip r:embed="rId4" cstate="print"/>
            <a:srcRect/>
            <a:stretch>
              <a:fillRect/>
            </a:stretch>
          </p:blipFill>
          <p:spPr bwMode="auto">
            <a:xfrm>
              <a:off x="1281367" y="3908811"/>
              <a:ext cx="1374263" cy="739825"/>
            </a:xfrm>
            <a:prstGeom prst="rect">
              <a:avLst/>
            </a:prstGeom>
            <a:noFill/>
            <a:ln w="9525">
              <a:noFill/>
              <a:miter lim="800000"/>
              <a:headEnd/>
              <a:tailEnd/>
            </a:ln>
          </p:spPr>
        </p:pic>
        <p:sp>
          <p:nvSpPr>
            <p:cNvPr id="77" name="TextBox 184"/>
            <p:cNvSpPr txBox="1"/>
            <p:nvPr/>
          </p:nvSpPr>
          <p:spPr>
            <a:xfrm>
              <a:off x="1251538" y="4057426"/>
              <a:ext cx="1503569" cy="307777"/>
            </a:xfrm>
            <a:prstGeom prst="rect">
              <a:avLst/>
            </a:prstGeom>
            <a:noFill/>
          </p:spPr>
          <p:txBody>
            <a:bodyPr wrap="square" rtlCol="0">
              <a:spAutoFit/>
            </a:bodyPr>
            <a:lstStyle/>
            <a:p>
              <a:r>
                <a:rPr lang="en-US" altLang="zh-CN" sz="1400" dirty="0">
                  <a:latin typeface="+mn-ea"/>
                  <a:ea typeface="+mn-ea"/>
                  <a:cs typeface="Arial" pitchFamily="34" charset="0"/>
                </a:rPr>
                <a:t>192.168.0.0/24 </a:t>
              </a:r>
            </a:p>
          </p:txBody>
        </p:sp>
        <p:pic>
          <p:nvPicPr>
            <p:cNvPr id="78" name="Picture 2"/>
            <p:cNvPicPr>
              <a:picLocks noChangeAspect="1" noChangeArrowheads="1"/>
            </p:cNvPicPr>
            <p:nvPr/>
          </p:nvPicPr>
          <p:blipFill>
            <a:blip r:embed="rId4" cstate="print"/>
            <a:srcRect/>
            <a:stretch>
              <a:fillRect/>
            </a:stretch>
          </p:blipFill>
          <p:spPr bwMode="auto">
            <a:xfrm>
              <a:off x="1286087" y="5261244"/>
              <a:ext cx="1401841" cy="739825"/>
            </a:xfrm>
            <a:prstGeom prst="rect">
              <a:avLst/>
            </a:prstGeom>
            <a:noFill/>
            <a:ln w="9525">
              <a:noFill/>
              <a:miter lim="800000"/>
              <a:headEnd/>
              <a:tailEnd/>
            </a:ln>
          </p:spPr>
        </p:pic>
        <p:sp>
          <p:nvSpPr>
            <p:cNvPr id="79" name="TextBox 184"/>
            <p:cNvSpPr txBox="1"/>
            <p:nvPr/>
          </p:nvSpPr>
          <p:spPr>
            <a:xfrm>
              <a:off x="1235460" y="5471471"/>
              <a:ext cx="1587012" cy="307777"/>
            </a:xfrm>
            <a:prstGeom prst="rect">
              <a:avLst/>
            </a:prstGeom>
            <a:noFill/>
          </p:spPr>
          <p:txBody>
            <a:bodyPr wrap="square" rtlCol="0">
              <a:spAutoFit/>
            </a:bodyPr>
            <a:lstStyle/>
            <a:p>
              <a:r>
                <a:rPr lang="en-US" altLang="zh-CN" sz="1400" dirty="0">
                  <a:latin typeface="+mn-ea"/>
                  <a:ea typeface="+mn-ea"/>
                  <a:cs typeface="Arial" pitchFamily="34" charset="0"/>
                </a:rPr>
                <a:t>192.168.1.0/24</a:t>
              </a:r>
            </a:p>
          </p:txBody>
        </p:sp>
        <p:pic>
          <p:nvPicPr>
            <p:cNvPr id="80" name="Picture 2"/>
            <p:cNvPicPr>
              <a:picLocks noChangeAspect="1" noChangeArrowheads="1"/>
            </p:cNvPicPr>
            <p:nvPr/>
          </p:nvPicPr>
          <p:blipFill>
            <a:blip r:embed="rId4" cstate="print"/>
            <a:srcRect/>
            <a:stretch>
              <a:fillRect/>
            </a:stretch>
          </p:blipFill>
          <p:spPr bwMode="auto">
            <a:xfrm>
              <a:off x="9408882" y="4909000"/>
              <a:ext cx="1639972" cy="739825"/>
            </a:xfrm>
            <a:prstGeom prst="rect">
              <a:avLst/>
            </a:prstGeom>
            <a:noFill/>
            <a:ln w="9525">
              <a:noFill/>
              <a:miter lim="800000"/>
              <a:headEnd/>
              <a:tailEnd/>
            </a:ln>
          </p:spPr>
        </p:pic>
        <p:sp>
          <p:nvSpPr>
            <p:cNvPr id="81" name="TextBox 184"/>
            <p:cNvSpPr txBox="1"/>
            <p:nvPr/>
          </p:nvSpPr>
          <p:spPr>
            <a:xfrm>
              <a:off x="9483240" y="5107355"/>
              <a:ext cx="1494061" cy="307777"/>
            </a:xfrm>
            <a:prstGeom prst="rect">
              <a:avLst/>
            </a:prstGeom>
            <a:noFill/>
          </p:spPr>
          <p:txBody>
            <a:bodyPr wrap="square" rtlCol="0">
              <a:spAutoFit/>
            </a:bodyPr>
            <a:lstStyle/>
            <a:p>
              <a:r>
                <a:rPr lang="en-US" altLang="zh-CN" sz="1400" dirty="0">
                  <a:latin typeface="+mn-ea"/>
                  <a:ea typeface="+mn-ea"/>
                  <a:cs typeface="Arial" pitchFamily="34" charset="0"/>
                </a:rPr>
                <a:t>192.168.2.0/23</a:t>
              </a:r>
            </a:p>
          </p:txBody>
        </p:sp>
        <p:cxnSp>
          <p:nvCxnSpPr>
            <p:cNvPr id="83" name="直接连接符 82"/>
            <p:cNvCxnSpPr>
              <a:endCxn id="7" idx="1"/>
            </p:cNvCxnSpPr>
            <p:nvPr/>
          </p:nvCxnSpPr>
          <p:spPr bwMode="auto">
            <a:xfrm flipV="1">
              <a:off x="2617027" y="4278723"/>
              <a:ext cx="842103"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6" name="直接连接符 85"/>
            <p:cNvCxnSpPr>
              <a:endCxn id="8" idx="1"/>
            </p:cNvCxnSpPr>
            <p:nvPr/>
          </p:nvCxnSpPr>
          <p:spPr bwMode="auto">
            <a:xfrm flipV="1">
              <a:off x="2649325" y="5631156"/>
              <a:ext cx="809805"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a:stCxn id="80" idx="0"/>
              <a:endCxn id="14" idx="3"/>
            </p:cNvCxnSpPr>
            <p:nvPr/>
          </p:nvCxnSpPr>
          <p:spPr bwMode="auto">
            <a:xfrm flipH="1" flipV="1">
              <a:off x="9698743" y="4278723"/>
              <a:ext cx="530125" cy="630277"/>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466676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BGP</a:t>
            </a:r>
            <a:r>
              <a:rPr lang="zh-CN" altLang="en-US" dirty="0"/>
              <a:t>需求实现及故障排除</a:t>
            </a:r>
            <a:r>
              <a:rPr lang="en-US" altLang="zh-CN" dirty="0"/>
              <a:t> - </a:t>
            </a:r>
            <a:r>
              <a:rPr lang="zh-CN" altLang="en-US" dirty="0"/>
              <a:t>案例一 </a:t>
            </a:r>
            <a:r>
              <a:rPr lang="en-US" altLang="zh-CN" dirty="0"/>
              <a:t>(2)</a:t>
            </a:r>
            <a:endParaRPr lang="zh-CN" altLang="en-US" dirty="0"/>
          </a:p>
        </p:txBody>
      </p:sp>
      <p:sp>
        <p:nvSpPr>
          <p:cNvPr id="2" name="文本占位符 1"/>
          <p:cNvSpPr>
            <a:spLocks noGrp="1"/>
          </p:cNvSpPr>
          <p:nvPr>
            <p:ph type="body" sz="quarter" idx="10"/>
          </p:nvPr>
        </p:nvSpPr>
        <p:spPr/>
        <p:txBody>
          <a:bodyPr/>
          <a:lstStyle/>
          <a:p>
            <a:r>
              <a:rPr lang="en-US" altLang="zh-CN" sz="1800" dirty="0"/>
              <a:t>AS 100</a:t>
            </a:r>
            <a:r>
              <a:rPr lang="zh-CN" altLang="en-US" sz="1800" dirty="0"/>
              <a:t>内设备的配置：</a:t>
            </a:r>
          </a:p>
          <a:p>
            <a:endParaRPr lang="zh-CN" altLang="en-US" sz="1800" dirty="0"/>
          </a:p>
        </p:txBody>
      </p:sp>
      <p:sp>
        <p:nvSpPr>
          <p:cNvPr id="4" name="矩形 3"/>
          <p:cNvSpPr/>
          <p:nvPr/>
        </p:nvSpPr>
        <p:spPr>
          <a:xfrm>
            <a:off x="1288055" y="1700808"/>
            <a:ext cx="3367785" cy="2292935"/>
          </a:xfrm>
          <a:prstGeom prst="rect">
            <a:avLst/>
          </a:prstGeom>
          <a:solidFill>
            <a:schemeClr val="bg1">
              <a:lumMod val="85000"/>
            </a:schemeClr>
          </a:solidFill>
          <a:ln>
            <a:noFill/>
          </a:ln>
        </p:spPr>
        <p:txBody>
          <a:bodyPr wrap="square">
            <a:spAutoFit/>
          </a:bodyPr>
          <a:lstStyle/>
          <a:p>
            <a:r>
              <a:rPr lang="en-US" altLang="zh-CN" sz="1100" dirty="0">
                <a:latin typeface="+mn-ea"/>
                <a:ea typeface="+mn-ea"/>
              </a:rPr>
              <a:t>[R1]</a:t>
            </a:r>
          </a:p>
          <a:p>
            <a:r>
              <a:rPr lang="en-US" altLang="zh-CN" sz="1100" dirty="0" err="1">
                <a:latin typeface="+mn-ea"/>
                <a:ea typeface="+mn-ea"/>
              </a:rPr>
              <a:t>ospf</a:t>
            </a:r>
            <a:r>
              <a:rPr lang="en-US" altLang="zh-CN" sz="1100" dirty="0">
                <a:latin typeface="+mn-ea"/>
                <a:ea typeface="+mn-ea"/>
              </a:rPr>
              <a:t> 1 </a:t>
            </a:r>
            <a:endParaRPr lang="zh-CN" altLang="en-US" sz="1100" dirty="0">
              <a:latin typeface="+mn-ea"/>
              <a:ea typeface="+mn-ea"/>
            </a:endParaRPr>
          </a:p>
          <a:p>
            <a:r>
              <a:rPr lang="zh-CN" altLang="en-US" sz="1100" dirty="0">
                <a:latin typeface="+mn-ea"/>
                <a:ea typeface="+mn-ea"/>
              </a:rPr>
              <a:t> </a:t>
            </a:r>
            <a:r>
              <a:rPr lang="en-US" altLang="zh-CN" sz="1100" dirty="0">
                <a:latin typeface="+mn-ea"/>
                <a:ea typeface="+mn-ea"/>
              </a:rPr>
              <a:t>area 0.0.0.0 </a:t>
            </a:r>
            <a:endParaRPr lang="zh-CN" altLang="en-US" sz="1100" dirty="0">
              <a:latin typeface="+mn-ea"/>
              <a:ea typeface="+mn-ea"/>
            </a:endParaRPr>
          </a:p>
          <a:p>
            <a:r>
              <a:rPr lang="zh-CN" altLang="en-US" sz="1100" dirty="0">
                <a:latin typeface="+mn-ea"/>
                <a:ea typeface="+mn-ea"/>
              </a:rPr>
              <a:t>  </a:t>
            </a:r>
            <a:r>
              <a:rPr lang="en-US" altLang="zh-CN" sz="1100" dirty="0">
                <a:latin typeface="+mn-ea"/>
                <a:ea typeface="+mn-ea"/>
              </a:rPr>
              <a:t>network 1.1.1.1 0.0.0.0 </a:t>
            </a:r>
            <a:endParaRPr lang="zh-CN" altLang="en-US" sz="1100" dirty="0">
              <a:latin typeface="+mn-ea"/>
              <a:ea typeface="+mn-ea"/>
            </a:endParaRPr>
          </a:p>
          <a:p>
            <a:r>
              <a:rPr lang="zh-CN" altLang="en-US" sz="1100" dirty="0">
                <a:latin typeface="+mn-ea"/>
                <a:ea typeface="+mn-ea"/>
              </a:rPr>
              <a:t>  </a:t>
            </a:r>
            <a:r>
              <a:rPr lang="en-US" altLang="zh-CN" sz="1100" dirty="0">
                <a:latin typeface="+mn-ea"/>
                <a:ea typeface="+mn-ea"/>
              </a:rPr>
              <a:t>network 10.0.12.1 0.0.0.0 </a:t>
            </a:r>
            <a:endParaRPr lang="zh-CN" altLang="en-US" sz="1100" dirty="0">
              <a:latin typeface="+mn-ea"/>
              <a:ea typeface="+mn-ea"/>
            </a:endParaRPr>
          </a:p>
          <a:p>
            <a:r>
              <a:rPr lang="en-US" altLang="zh-CN" sz="1100" dirty="0">
                <a:latin typeface="+mn-ea"/>
                <a:ea typeface="+mn-ea"/>
              </a:rPr>
              <a:t>#</a:t>
            </a:r>
          </a:p>
          <a:p>
            <a:r>
              <a:rPr lang="en-US" altLang="zh-CN" sz="1100" dirty="0" err="1">
                <a:latin typeface="+mn-ea"/>
                <a:ea typeface="+mn-ea"/>
              </a:rPr>
              <a:t>bgp</a:t>
            </a:r>
            <a:r>
              <a:rPr lang="en-US" altLang="zh-CN" sz="1100" dirty="0">
                <a:latin typeface="+mn-ea"/>
                <a:ea typeface="+mn-ea"/>
              </a:rPr>
              <a:t> 100</a:t>
            </a:r>
          </a:p>
          <a:p>
            <a:r>
              <a:rPr lang="en-US" altLang="zh-CN" sz="1100" dirty="0">
                <a:latin typeface="+mn-ea"/>
                <a:ea typeface="+mn-ea"/>
              </a:rPr>
              <a:t> peer 2.2.2.2 as-number 100 </a:t>
            </a:r>
          </a:p>
          <a:p>
            <a:r>
              <a:rPr lang="en-US" altLang="zh-CN" sz="1100" dirty="0">
                <a:latin typeface="+mn-ea"/>
                <a:ea typeface="+mn-ea"/>
              </a:rPr>
              <a:t> peer 2.2.2.2 connect-interface LoopBack0</a:t>
            </a:r>
          </a:p>
          <a:p>
            <a:r>
              <a:rPr lang="en-US" altLang="zh-CN" sz="1100" dirty="0">
                <a:latin typeface="+mn-ea"/>
                <a:ea typeface="+mn-ea"/>
              </a:rPr>
              <a:t> #</a:t>
            </a:r>
          </a:p>
          <a:p>
            <a:r>
              <a:rPr lang="en-US" altLang="zh-CN" sz="1100" dirty="0">
                <a:latin typeface="+mn-ea"/>
                <a:ea typeface="+mn-ea"/>
              </a:rPr>
              <a:t> ipv4-family unicast</a:t>
            </a:r>
          </a:p>
          <a:p>
            <a:r>
              <a:rPr lang="en-US" altLang="zh-CN" sz="1100" dirty="0">
                <a:latin typeface="+mn-ea"/>
                <a:ea typeface="+mn-ea"/>
              </a:rPr>
              <a:t> network 192.168.0.0 </a:t>
            </a:r>
          </a:p>
          <a:p>
            <a:r>
              <a:rPr lang="en-US" altLang="zh-CN" sz="1100" dirty="0">
                <a:latin typeface="+mn-ea"/>
                <a:ea typeface="+mn-ea"/>
              </a:rPr>
              <a:t>  peer 2.2.2.2 enable</a:t>
            </a:r>
          </a:p>
        </p:txBody>
      </p:sp>
      <p:sp>
        <p:nvSpPr>
          <p:cNvPr id="54" name="矩形 53"/>
          <p:cNvSpPr/>
          <p:nvPr/>
        </p:nvSpPr>
        <p:spPr>
          <a:xfrm>
            <a:off x="1288055" y="4041068"/>
            <a:ext cx="3361942" cy="2292935"/>
          </a:xfrm>
          <a:prstGeom prst="rect">
            <a:avLst/>
          </a:prstGeom>
          <a:solidFill>
            <a:schemeClr val="bg1">
              <a:lumMod val="85000"/>
            </a:schemeClr>
          </a:solidFill>
          <a:ln>
            <a:noFill/>
          </a:ln>
        </p:spPr>
        <p:txBody>
          <a:bodyPr wrap="square">
            <a:spAutoFit/>
          </a:bodyPr>
          <a:lstStyle/>
          <a:p>
            <a:r>
              <a:rPr lang="en-US" altLang="zh-CN" sz="1100" dirty="0">
                <a:latin typeface="+mn-ea"/>
                <a:ea typeface="+mn-ea"/>
              </a:rPr>
              <a:t>[R4]</a:t>
            </a:r>
            <a:endParaRPr lang="zh-CN" altLang="en-US" sz="1100" dirty="0">
              <a:latin typeface="+mn-ea"/>
              <a:ea typeface="+mn-ea"/>
            </a:endParaRPr>
          </a:p>
          <a:p>
            <a:r>
              <a:rPr lang="en-US" altLang="zh-CN" sz="1100" dirty="0" err="1">
                <a:latin typeface="+mn-ea"/>
                <a:ea typeface="+mn-ea"/>
              </a:rPr>
              <a:t>ospf</a:t>
            </a:r>
            <a:r>
              <a:rPr lang="en-US" altLang="zh-CN" sz="1100" dirty="0">
                <a:latin typeface="+mn-ea"/>
                <a:ea typeface="+mn-ea"/>
              </a:rPr>
              <a:t> 1 </a:t>
            </a:r>
            <a:endParaRPr lang="zh-CN" altLang="en-US" sz="1100" dirty="0">
              <a:latin typeface="+mn-ea"/>
              <a:ea typeface="+mn-ea"/>
            </a:endParaRPr>
          </a:p>
          <a:p>
            <a:r>
              <a:rPr lang="zh-CN" altLang="en-US" sz="1100" dirty="0">
                <a:latin typeface="+mn-ea"/>
                <a:ea typeface="+mn-ea"/>
              </a:rPr>
              <a:t> </a:t>
            </a:r>
            <a:r>
              <a:rPr lang="en-US" altLang="zh-CN" sz="1100" dirty="0">
                <a:latin typeface="+mn-ea"/>
                <a:ea typeface="+mn-ea"/>
              </a:rPr>
              <a:t>area 0.0.0.0 </a:t>
            </a:r>
            <a:endParaRPr lang="zh-CN" altLang="en-US" sz="1100" dirty="0">
              <a:latin typeface="+mn-ea"/>
              <a:ea typeface="+mn-ea"/>
            </a:endParaRPr>
          </a:p>
          <a:p>
            <a:r>
              <a:rPr lang="zh-CN" altLang="en-US" sz="1100" dirty="0">
                <a:latin typeface="+mn-ea"/>
                <a:ea typeface="+mn-ea"/>
              </a:rPr>
              <a:t>  </a:t>
            </a:r>
            <a:r>
              <a:rPr lang="en-US" altLang="zh-CN" sz="1100" dirty="0">
                <a:latin typeface="+mn-ea"/>
                <a:ea typeface="+mn-ea"/>
              </a:rPr>
              <a:t>network 10.0.34.4 0.0.0.0 </a:t>
            </a:r>
            <a:endParaRPr lang="zh-CN" altLang="en-US" sz="1100" dirty="0">
              <a:latin typeface="+mn-ea"/>
              <a:ea typeface="+mn-ea"/>
            </a:endParaRPr>
          </a:p>
          <a:p>
            <a:r>
              <a:rPr lang="en-US" altLang="zh-CN" sz="1100" dirty="0">
                <a:latin typeface="+mn-ea"/>
                <a:ea typeface="+mn-ea"/>
              </a:rPr>
              <a:t>#</a:t>
            </a:r>
          </a:p>
          <a:p>
            <a:r>
              <a:rPr lang="en-US" altLang="zh-CN" sz="1100" dirty="0" err="1">
                <a:latin typeface="+mn-ea"/>
                <a:ea typeface="+mn-ea"/>
              </a:rPr>
              <a:t>bgp</a:t>
            </a:r>
            <a:r>
              <a:rPr lang="en-US" altLang="zh-CN" sz="1100" dirty="0">
                <a:latin typeface="+mn-ea"/>
                <a:ea typeface="+mn-ea"/>
              </a:rPr>
              <a:t> 100</a:t>
            </a:r>
          </a:p>
          <a:p>
            <a:r>
              <a:rPr lang="en-US" altLang="zh-CN" sz="1100" dirty="0">
                <a:latin typeface="+mn-ea"/>
                <a:ea typeface="+mn-ea"/>
              </a:rPr>
              <a:t> peer 3.3.3.3 as-number 100 </a:t>
            </a:r>
          </a:p>
          <a:p>
            <a:r>
              <a:rPr lang="en-US" altLang="zh-CN" sz="1100" dirty="0">
                <a:latin typeface="+mn-ea"/>
                <a:ea typeface="+mn-ea"/>
              </a:rPr>
              <a:t> peer 3.3.3.3 connect-interface LoopBack0</a:t>
            </a:r>
          </a:p>
          <a:p>
            <a:r>
              <a:rPr lang="en-US" altLang="zh-CN" sz="1100" dirty="0">
                <a:latin typeface="+mn-ea"/>
                <a:ea typeface="+mn-ea"/>
              </a:rPr>
              <a:t> peer 10.0.45.5 as-number 200 </a:t>
            </a:r>
          </a:p>
          <a:p>
            <a:r>
              <a:rPr lang="en-US" altLang="zh-CN" sz="1100" dirty="0">
                <a:latin typeface="+mn-ea"/>
                <a:ea typeface="+mn-ea"/>
              </a:rPr>
              <a:t> #</a:t>
            </a:r>
          </a:p>
          <a:p>
            <a:r>
              <a:rPr lang="en-US" altLang="zh-CN" sz="1100" dirty="0">
                <a:latin typeface="+mn-ea"/>
                <a:ea typeface="+mn-ea"/>
              </a:rPr>
              <a:t> ipv4-family unicast</a:t>
            </a:r>
          </a:p>
          <a:p>
            <a:r>
              <a:rPr lang="en-US" altLang="zh-CN" sz="1100" dirty="0">
                <a:latin typeface="+mn-ea"/>
                <a:ea typeface="+mn-ea"/>
              </a:rPr>
              <a:t> network 192.168.1.0 </a:t>
            </a:r>
          </a:p>
          <a:p>
            <a:r>
              <a:rPr lang="en-US" altLang="zh-CN" sz="1100" dirty="0">
                <a:latin typeface="+mn-ea"/>
                <a:ea typeface="+mn-ea"/>
              </a:rPr>
              <a:t>  peer 3.3.3.3 enable</a:t>
            </a:r>
          </a:p>
        </p:txBody>
      </p:sp>
      <p:sp>
        <p:nvSpPr>
          <p:cNvPr id="28" name="矩形 27"/>
          <p:cNvSpPr/>
          <p:nvPr/>
        </p:nvSpPr>
        <p:spPr>
          <a:xfrm>
            <a:off x="4711803" y="1700808"/>
            <a:ext cx="2961012" cy="4339650"/>
          </a:xfrm>
          <a:prstGeom prst="rect">
            <a:avLst/>
          </a:prstGeom>
          <a:solidFill>
            <a:schemeClr val="bg1">
              <a:lumMod val="85000"/>
            </a:schemeClr>
          </a:solidFill>
          <a:ln>
            <a:noFill/>
          </a:ln>
        </p:spPr>
        <p:txBody>
          <a:bodyPr wrap="square">
            <a:spAutoFit/>
          </a:bodyPr>
          <a:lstStyle/>
          <a:p>
            <a:r>
              <a:rPr lang="en-US" altLang="zh-CN" sz="1200" dirty="0">
                <a:latin typeface="+mn-ea"/>
                <a:ea typeface="+mn-ea"/>
              </a:rPr>
              <a:t>[R2]</a:t>
            </a:r>
          </a:p>
          <a:p>
            <a:r>
              <a:rPr lang="en-US" altLang="zh-CN" sz="1200" dirty="0" err="1">
                <a:latin typeface="+mn-ea"/>
                <a:ea typeface="+mn-ea"/>
              </a:rPr>
              <a:t>ospf</a:t>
            </a:r>
            <a:r>
              <a:rPr lang="en-US" altLang="zh-CN" sz="1200" dirty="0">
                <a:latin typeface="+mn-ea"/>
                <a:ea typeface="+mn-ea"/>
              </a:rPr>
              <a:t> 1 </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area 0.0.0.0 </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network 2.2.2.2 0.0.0.0 </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network 10.0.12.2 0.0.0.0 </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network 10.0.23.2 0.0.0.0 </a:t>
            </a:r>
          </a:p>
          <a:p>
            <a:r>
              <a:rPr lang="en-US" altLang="zh-CN" sz="1200" dirty="0">
                <a:latin typeface="+mn-ea"/>
                <a:ea typeface="+mn-ea"/>
              </a:rPr>
              <a:t>#</a:t>
            </a:r>
          </a:p>
          <a:p>
            <a:r>
              <a:rPr lang="en-US" altLang="zh-CN" sz="1200" dirty="0" err="1">
                <a:latin typeface="+mn-ea"/>
                <a:ea typeface="+mn-ea"/>
              </a:rPr>
              <a:t>bgp</a:t>
            </a:r>
            <a:r>
              <a:rPr lang="en-US" altLang="zh-CN" sz="1200" dirty="0">
                <a:latin typeface="+mn-ea"/>
                <a:ea typeface="+mn-ea"/>
              </a:rPr>
              <a:t> 100</a:t>
            </a:r>
          </a:p>
          <a:p>
            <a:r>
              <a:rPr lang="en-US" altLang="zh-CN" sz="1200" dirty="0">
                <a:latin typeface="+mn-ea"/>
                <a:ea typeface="+mn-ea"/>
              </a:rPr>
              <a:t> peer 1.1.1.1 as-number 100 </a:t>
            </a:r>
          </a:p>
          <a:p>
            <a:r>
              <a:rPr lang="en-US" altLang="zh-CN" sz="1200" dirty="0">
                <a:latin typeface="+mn-ea"/>
                <a:ea typeface="+mn-ea"/>
              </a:rPr>
              <a:t> peer 1.1.1.1 connect-interface LoopBack0</a:t>
            </a:r>
          </a:p>
          <a:p>
            <a:r>
              <a:rPr lang="en-US" altLang="zh-CN" sz="1200" dirty="0">
                <a:latin typeface="+mn-ea"/>
                <a:ea typeface="+mn-ea"/>
              </a:rPr>
              <a:t> peer 3.3.3.3 as-number 100 </a:t>
            </a:r>
          </a:p>
          <a:p>
            <a:r>
              <a:rPr lang="en-US" altLang="zh-CN" sz="1200" dirty="0">
                <a:latin typeface="+mn-ea"/>
                <a:ea typeface="+mn-ea"/>
              </a:rPr>
              <a:t> peer 3.3.3.3 connect-interface LoopBack0</a:t>
            </a:r>
          </a:p>
          <a:p>
            <a:r>
              <a:rPr lang="en-US" altLang="zh-CN" sz="1200" dirty="0">
                <a:latin typeface="+mn-ea"/>
                <a:ea typeface="+mn-ea"/>
              </a:rPr>
              <a:t> #</a:t>
            </a:r>
          </a:p>
          <a:p>
            <a:r>
              <a:rPr lang="en-US" altLang="zh-CN" sz="1200" dirty="0">
                <a:latin typeface="+mn-ea"/>
                <a:ea typeface="+mn-ea"/>
              </a:rPr>
              <a:t> ipv4-family unicast</a:t>
            </a:r>
          </a:p>
          <a:p>
            <a:r>
              <a:rPr lang="en-US" altLang="zh-CN" sz="1200" dirty="0">
                <a:latin typeface="+mn-ea"/>
                <a:ea typeface="+mn-ea"/>
              </a:rPr>
              <a:t>  undo synchronization</a:t>
            </a:r>
          </a:p>
          <a:p>
            <a:r>
              <a:rPr lang="en-US" altLang="zh-CN" sz="1200" dirty="0">
                <a:latin typeface="+mn-ea"/>
                <a:ea typeface="+mn-ea"/>
              </a:rPr>
              <a:t>  peer 1.1.1.1 enable</a:t>
            </a:r>
          </a:p>
          <a:p>
            <a:r>
              <a:rPr lang="en-US" altLang="zh-CN" sz="1200" dirty="0">
                <a:solidFill>
                  <a:srgbClr val="FF0000"/>
                </a:solidFill>
                <a:latin typeface="+mn-ea"/>
                <a:ea typeface="+mn-ea"/>
              </a:rPr>
              <a:t>  </a:t>
            </a:r>
            <a:r>
              <a:rPr lang="en-US" altLang="zh-CN" sz="1200" dirty="0">
                <a:solidFill>
                  <a:srgbClr val="C00000"/>
                </a:solidFill>
                <a:latin typeface="+mn-ea"/>
                <a:ea typeface="+mn-ea"/>
              </a:rPr>
              <a:t>peer 1.1.1.1 reflect-client</a:t>
            </a:r>
          </a:p>
          <a:p>
            <a:r>
              <a:rPr lang="en-US" altLang="zh-CN" sz="1200" dirty="0">
                <a:solidFill>
                  <a:srgbClr val="FF0000"/>
                </a:solidFill>
                <a:latin typeface="+mn-ea"/>
                <a:ea typeface="+mn-ea"/>
              </a:rPr>
              <a:t>  </a:t>
            </a:r>
            <a:r>
              <a:rPr lang="en-US" altLang="zh-CN" sz="1200" dirty="0">
                <a:latin typeface="+mn-ea"/>
                <a:ea typeface="+mn-ea"/>
              </a:rPr>
              <a:t>peer 1.1.1.1 next-hop-local</a:t>
            </a:r>
            <a:endParaRPr lang="en-US" altLang="zh-CN" sz="1200" dirty="0">
              <a:solidFill>
                <a:srgbClr val="FF0000"/>
              </a:solidFill>
              <a:latin typeface="+mn-ea"/>
              <a:ea typeface="+mn-ea"/>
            </a:endParaRPr>
          </a:p>
          <a:p>
            <a:r>
              <a:rPr lang="en-US" altLang="zh-CN" sz="1200" dirty="0">
                <a:latin typeface="+mn-ea"/>
                <a:ea typeface="+mn-ea"/>
              </a:rPr>
              <a:t>  peer 3.3.3.3 enable</a:t>
            </a:r>
          </a:p>
          <a:p>
            <a:r>
              <a:rPr lang="en-US" altLang="zh-CN" sz="1200" dirty="0">
                <a:latin typeface="+mn-ea"/>
                <a:ea typeface="+mn-ea"/>
              </a:rPr>
              <a:t>  peer 10.0.25.5 enable</a:t>
            </a:r>
          </a:p>
          <a:p>
            <a:r>
              <a:rPr lang="en-US" altLang="zh-CN" sz="1200" dirty="0">
                <a:latin typeface="+mn-ea"/>
                <a:ea typeface="+mn-ea"/>
              </a:rPr>
              <a:t>#</a:t>
            </a:r>
            <a:endParaRPr lang="zh-CN" altLang="en-US" sz="1200" dirty="0">
              <a:latin typeface="+mn-ea"/>
              <a:ea typeface="+mn-ea"/>
            </a:endParaRPr>
          </a:p>
        </p:txBody>
      </p:sp>
      <p:sp>
        <p:nvSpPr>
          <p:cNvPr id="72" name="矩形 71"/>
          <p:cNvSpPr/>
          <p:nvPr/>
        </p:nvSpPr>
        <p:spPr>
          <a:xfrm>
            <a:off x="7734621" y="1700808"/>
            <a:ext cx="2961012" cy="4524315"/>
          </a:xfrm>
          <a:prstGeom prst="rect">
            <a:avLst/>
          </a:prstGeom>
          <a:solidFill>
            <a:schemeClr val="bg1">
              <a:lumMod val="85000"/>
            </a:schemeClr>
          </a:solidFill>
          <a:ln>
            <a:noFill/>
          </a:ln>
        </p:spPr>
        <p:txBody>
          <a:bodyPr wrap="square">
            <a:spAutoFit/>
          </a:bodyPr>
          <a:lstStyle/>
          <a:p>
            <a:r>
              <a:rPr lang="en-US" altLang="zh-CN" sz="1200" dirty="0">
                <a:latin typeface="+mn-ea"/>
                <a:ea typeface="+mn-ea"/>
              </a:rPr>
              <a:t>[R3]</a:t>
            </a:r>
          </a:p>
          <a:p>
            <a:r>
              <a:rPr lang="en-US" altLang="zh-CN" sz="1200" dirty="0" err="1">
                <a:latin typeface="+mn-ea"/>
                <a:ea typeface="+mn-ea"/>
              </a:rPr>
              <a:t>ospf</a:t>
            </a:r>
            <a:r>
              <a:rPr lang="en-US" altLang="zh-CN" sz="1200" dirty="0">
                <a:latin typeface="+mn-ea"/>
                <a:ea typeface="+mn-ea"/>
              </a:rPr>
              <a:t> 1 </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area 0.0.0.0 </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network 3.3.3.3 0.0.0.0 </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network 10.0.34.3 0.0.0.0 </a:t>
            </a:r>
            <a:endParaRPr lang="zh-CN" altLang="en-US" sz="1200" dirty="0">
              <a:latin typeface="+mn-ea"/>
              <a:ea typeface="+mn-ea"/>
            </a:endParaRPr>
          </a:p>
          <a:p>
            <a:r>
              <a:rPr lang="zh-CN" altLang="en-US" sz="1200" dirty="0">
                <a:latin typeface="+mn-ea"/>
                <a:ea typeface="+mn-ea"/>
              </a:rPr>
              <a:t>  </a:t>
            </a:r>
            <a:r>
              <a:rPr lang="en-US" altLang="zh-CN" sz="1200" dirty="0">
                <a:latin typeface="+mn-ea"/>
                <a:ea typeface="+mn-ea"/>
              </a:rPr>
              <a:t>network 10.0.23.3 0.0.0.0 </a:t>
            </a:r>
          </a:p>
          <a:p>
            <a:r>
              <a:rPr lang="en-US" altLang="zh-CN" sz="1200" dirty="0">
                <a:latin typeface="+mn-ea"/>
                <a:ea typeface="+mn-ea"/>
              </a:rPr>
              <a:t>#</a:t>
            </a:r>
          </a:p>
          <a:p>
            <a:r>
              <a:rPr lang="en-US" altLang="zh-CN" sz="1200" dirty="0" err="1">
                <a:latin typeface="+mn-ea"/>
                <a:ea typeface="+mn-ea"/>
              </a:rPr>
              <a:t>bgp</a:t>
            </a:r>
            <a:r>
              <a:rPr lang="en-US" altLang="zh-CN" sz="1200" dirty="0">
                <a:latin typeface="+mn-ea"/>
                <a:ea typeface="+mn-ea"/>
              </a:rPr>
              <a:t> 100</a:t>
            </a:r>
          </a:p>
          <a:p>
            <a:r>
              <a:rPr lang="en-US" altLang="zh-CN" sz="1200" dirty="0">
                <a:latin typeface="+mn-ea"/>
                <a:ea typeface="+mn-ea"/>
              </a:rPr>
              <a:t> peer 2.2.2.2 as-number 100 </a:t>
            </a:r>
          </a:p>
          <a:p>
            <a:r>
              <a:rPr lang="en-US" altLang="zh-CN" sz="1200" dirty="0">
                <a:latin typeface="+mn-ea"/>
                <a:ea typeface="+mn-ea"/>
              </a:rPr>
              <a:t> peer 2.2.2.2 connect-interface LoopBack0</a:t>
            </a:r>
          </a:p>
          <a:p>
            <a:r>
              <a:rPr lang="en-US" altLang="zh-CN" sz="1200" dirty="0">
                <a:latin typeface="+mn-ea"/>
                <a:ea typeface="+mn-ea"/>
              </a:rPr>
              <a:t> peer 4.4.4.4 as-number 100 </a:t>
            </a:r>
          </a:p>
          <a:p>
            <a:r>
              <a:rPr lang="en-US" altLang="zh-CN" sz="1200" dirty="0">
                <a:latin typeface="+mn-ea"/>
                <a:ea typeface="+mn-ea"/>
              </a:rPr>
              <a:t> peer 4.4.4.4 connect-interface LoopBack0</a:t>
            </a:r>
          </a:p>
          <a:p>
            <a:r>
              <a:rPr lang="en-US" altLang="zh-CN" sz="1200" dirty="0">
                <a:latin typeface="+mn-ea"/>
                <a:ea typeface="+mn-ea"/>
              </a:rPr>
              <a:t> peer 10.0.35.5 as-number 200 </a:t>
            </a:r>
          </a:p>
          <a:p>
            <a:r>
              <a:rPr lang="en-US" altLang="zh-CN" sz="1200" dirty="0">
                <a:latin typeface="+mn-ea"/>
                <a:ea typeface="+mn-ea"/>
              </a:rPr>
              <a:t> #</a:t>
            </a:r>
          </a:p>
          <a:p>
            <a:r>
              <a:rPr lang="en-US" altLang="zh-CN" sz="1200" dirty="0">
                <a:latin typeface="+mn-ea"/>
                <a:ea typeface="+mn-ea"/>
              </a:rPr>
              <a:t> ipv4-family unicast</a:t>
            </a:r>
          </a:p>
          <a:p>
            <a:r>
              <a:rPr lang="en-US" altLang="zh-CN" sz="1200" dirty="0">
                <a:latin typeface="+mn-ea"/>
                <a:ea typeface="+mn-ea"/>
              </a:rPr>
              <a:t>  undo synchronization</a:t>
            </a:r>
          </a:p>
          <a:p>
            <a:r>
              <a:rPr lang="en-US" altLang="zh-CN" sz="1200" dirty="0">
                <a:latin typeface="+mn-ea"/>
                <a:ea typeface="+mn-ea"/>
              </a:rPr>
              <a:t>  peer 2.2.2.2 enable</a:t>
            </a:r>
          </a:p>
          <a:p>
            <a:r>
              <a:rPr lang="en-US" altLang="zh-CN" sz="1200" dirty="0">
                <a:latin typeface="+mn-ea"/>
                <a:ea typeface="+mn-ea"/>
              </a:rPr>
              <a:t>  peer 4.4.4.4 enable</a:t>
            </a:r>
          </a:p>
          <a:p>
            <a:r>
              <a:rPr lang="en-US" altLang="zh-CN" sz="1200" dirty="0">
                <a:latin typeface="+mn-ea"/>
                <a:ea typeface="+mn-ea"/>
              </a:rPr>
              <a:t>  </a:t>
            </a:r>
            <a:r>
              <a:rPr lang="en-US" altLang="zh-CN" sz="1200" dirty="0">
                <a:solidFill>
                  <a:srgbClr val="C00000"/>
                </a:solidFill>
                <a:latin typeface="+mn-ea"/>
                <a:ea typeface="+mn-ea"/>
              </a:rPr>
              <a:t>peer 4.4.4.4 reflect-client</a:t>
            </a:r>
          </a:p>
          <a:p>
            <a:r>
              <a:rPr lang="zh-CN" altLang="en-US" sz="1200" dirty="0">
                <a:latin typeface="+mn-ea"/>
                <a:ea typeface="+mn-ea"/>
              </a:rPr>
              <a:t>  </a:t>
            </a:r>
            <a:r>
              <a:rPr lang="en-US" altLang="zh-CN" sz="1200" dirty="0">
                <a:latin typeface="+mn-ea"/>
                <a:ea typeface="+mn-ea"/>
              </a:rPr>
              <a:t>peer 4.4.4.4 next-hop-local</a:t>
            </a:r>
            <a:endParaRPr lang="en-US" altLang="zh-CN" sz="1200" dirty="0">
              <a:solidFill>
                <a:srgbClr val="FF0000"/>
              </a:solidFill>
              <a:latin typeface="+mn-ea"/>
              <a:ea typeface="+mn-ea"/>
            </a:endParaRPr>
          </a:p>
          <a:p>
            <a:r>
              <a:rPr lang="en-US" altLang="zh-CN" sz="1200" dirty="0">
                <a:latin typeface="+mn-ea"/>
                <a:ea typeface="+mn-ea"/>
              </a:rPr>
              <a:t>  peer 10.0.35.5 enable</a:t>
            </a:r>
          </a:p>
          <a:p>
            <a:r>
              <a:rPr lang="en-US" altLang="zh-CN" sz="1200" dirty="0">
                <a:latin typeface="+mn-ea"/>
                <a:ea typeface="+mn-ea"/>
              </a:rPr>
              <a:t>#</a:t>
            </a:r>
          </a:p>
        </p:txBody>
      </p:sp>
    </p:spTree>
    <p:extLst>
      <p:ext uri="{BB962C8B-B14F-4D97-AF65-F5344CB8AC3E}">
        <p14:creationId xmlns:p14="http://schemas.microsoft.com/office/powerpoint/2010/main" val="28729478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BGP</a:t>
            </a:r>
            <a:r>
              <a:rPr lang="zh-CN" altLang="en-US" dirty="0"/>
              <a:t>需求实现及故障排除</a:t>
            </a:r>
            <a:r>
              <a:rPr lang="en-US" altLang="zh-CN" dirty="0"/>
              <a:t> - </a:t>
            </a:r>
            <a:r>
              <a:rPr lang="zh-CN" altLang="en-US" dirty="0"/>
              <a:t>案例一 </a:t>
            </a:r>
            <a:r>
              <a:rPr lang="en-US" altLang="zh-CN" dirty="0"/>
              <a:t>(3)</a:t>
            </a:r>
            <a:endParaRPr lang="zh-CN" altLang="en-US" dirty="0"/>
          </a:p>
        </p:txBody>
      </p:sp>
      <p:sp>
        <p:nvSpPr>
          <p:cNvPr id="4" name="文本占位符 3"/>
          <p:cNvSpPr>
            <a:spLocks noGrp="1"/>
          </p:cNvSpPr>
          <p:nvPr>
            <p:ph type="body" sz="quarter" idx="10"/>
          </p:nvPr>
        </p:nvSpPr>
        <p:spPr/>
        <p:txBody>
          <a:bodyPr/>
          <a:lstStyle/>
          <a:p>
            <a:r>
              <a:rPr lang="en-US" altLang="zh-CN" sz="1800" dirty="0"/>
              <a:t>AS 200</a:t>
            </a:r>
            <a:r>
              <a:rPr lang="zh-CN" altLang="en-US" sz="1800" dirty="0"/>
              <a:t>内设备的配置：</a:t>
            </a:r>
          </a:p>
          <a:p>
            <a:endParaRPr lang="zh-CN" altLang="en-US" sz="1800" dirty="0"/>
          </a:p>
          <a:p>
            <a:endParaRPr lang="zh-CN" altLang="en-US" sz="1800" dirty="0"/>
          </a:p>
        </p:txBody>
      </p:sp>
      <p:sp>
        <p:nvSpPr>
          <p:cNvPr id="5" name="矩形 4"/>
          <p:cNvSpPr/>
          <p:nvPr/>
        </p:nvSpPr>
        <p:spPr>
          <a:xfrm>
            <a:off x="1271464" y="1736812"/>
            <a:ext cx="5076564" cy="3416320"/>
          </a:xfrm>
          <a:prstGeom prst="rect">
            <a:avLst/>
          </a:prstGeom>
          <a:solidFill>
            <a:schemeClr val="bg1">
              <a:lumMod val="85000"/>
            </a:schemeClr>
          </a:solidFill>
          <a:ln>
            <a:noFill/>
          </a:ln>
        </p:spPr>
        <p:txBody>
          <a:bodyPr wrap="square">
            <a:spAutoFit/>
          </a:bodyPr>
          <a:lstStyle/>
          <a:p>
            <a:r>
              <a:rPr lang="en-US" altLang="zh-CN" sz="1200" dirty="0">
                <a:latin typeface="+mn-ea"/>
                <a:ea typeface="+mn-ea"/>
              </a:rPr>
              <a:t>[R5]</a:t>
            </a:r>
          </a:p>
          <a:p>
            <a:r>
              <a:rPr lang="en-US" altLang="zh-CN" sz="1200" dirty="0">
                <a:latin typeface="+mn-ea"/>
                <a:ea typeface="+mn-ea"/>
              </a:rPr>
              <a:t>#</a:t>
            </a:r>
          </a:p>
          <a:p>
            <a:r>
              <a:rPr lang="en-US" altLang="zh-CN" sz="1200" dirty="0" err="1">
                <a:latin typeface="+mn-ea"/>
                <a:ea typeface="+mn-ea"/>
              </a:rPr>
              <a:t>bgp</a:t>
            </a:r>
            <a:r>
              <a:rPr lang="en-US" altLang="zh-CN" sz="1200" dirty="0">
                <a:latin typeface="+mn-ea"/>
                <a:ea typeface="+mn-ea"/>
              </a:rPr>
              <a:t> 200</a:t>
            </a:r>
          </a:p>
          <a:p>
            <a:r>
              <a:rPr lang="en-US" altLang="zh-CN" sz="1200" dirty="0">
                <a:latin typeface="+mn-ea"/>
                <a:ea typeface="+mn-ea"/>
              </a:rPr>
              <a:t> peer 10.0.45.4 as-number 100 </a:t>
            </a:r>
          </a:p>
          <a:p>
            <a:r>
              <a:rPr lang="en-US" altLang="zh-CN" sz="1200" dirty="0">
                <a:latin typeface="+mn-ea"/>
                <a:ea typeface="+mn-ea"/>
              </a:rPr>
              <a:t> peer 10.0.35.3 as-number 100 </a:t>
            </a:r>
          </a:p>
          <a:p>
            <a:r>
              <a:rPr lang="en-US" altLang="zh-CN" sz="1200" dirty="0">
                <a:latin typeface="+mn-ea"/>
                <a:ea typeface="+mn-ea"/>
              </a:rPr>
              <a:t> peer 10.0.56.6 as-number 200</a:t>
            </a:r>
          </a:p>
          <a:p>
            <a:r>
              <a:rPr lang="en-US" altLang="zh-CN" sz="1200" dirty="0">
                <a:latin typeface="+mn-ea"/>
                <a:ea typeface="+mn-ea"/>
              </a:rPr>
              <a:t>peer 7.7.7.7 as-number 300</a:t>
            </a:r>
          </a:p>
          <a:p>
            <a:r>
              <a:rPr lang="en-US" altLang="zh-CN" sz="1200" dirty="0">
                <a:solidFill>
                  <a:srgbClr val="C00000"/>
                </a:solidFill>
                <a:latin typeface="+mn-ea"/>
                <a:ea typeface="+mn-ea"/>
              </a:rPr>
              <a:t>peer 7.7.7.7 </a:t>
            </a:r>
            <a:r>
              <a:rPr lang="en-US" altLang="zh-CN" sz="1200" dirty="0" err="1">
                <a:solidFill>
                  <a:srgbClr val="C00000"/>
                </a:solidFill>
                <a:latin typeface="+mn-ea"/>
                <a:ea typeface="+mn-ea"/>
              </a:rPr>
              <a:t>ebgp</a:t>
            </a:r>
            <a:r>
              <a:rPr lang="en-US" altLang="zh-CN" sz="1200" dirty="0">
                <a:solidFill>
                  <a:srgbClr val="C00000"/>
                </a:solidFill>
                <a:latin typeface="+mn-ea"/>
                <a:ea typeface="+mn-ea"/>
              </a:rPr>
              <a:t>-max-hop 2</a:t>
            </a:r>
          </a:p>
          <a:p>
            <a:r>
              <a:rPr lang="en-US" altLang="zh-CN" sz="1200" dirty="0">
                <a:latin typeface="+mn-ea"/>
                <a:ea typeface="+mn-ea"/>
              </a:rPr>
              <a:t> #</a:t>
            </a:r>
          </a:p>
          <a:p>
            <a:r>
              <a:rPr lang="en-US" altLang="zh-CN" sz="1200" dirty="0">
                <a:latin typeface="+mn-ea"/>
                <a:ea typeface="+mn-ea"/>
              </a:rPr>
              <a:t> ipv4-family unicast</a:t>
            </a:r>
          </a:p>
          <a:p>
            <a:r>
              <a:rPr lang="en-US" altLang="zh-CN" sz="1200" dirty="0">
                <a:latin typeface="+mn-ea"/>
                <a:ea typeface="+mn-ea"/>
              </a:rPr>
              <a:t>  undo synchronization</a:t>
            </a:r>
          </a:p>
          <a:p>
            <a:r>
              <a:rPr lang="en-US" altLang="zh-CN" sz="1200" dirty="0">
                <a:latin typeface="+mn-ea"/>
                <a:ea typeface="+mn-ea"/>
              </a:rPr>
              <a:t>  </a:t>
            </a:r>
            <a:r>
              <a:rPr lang="en-US" altLang="zh-CN" sz="1200" dirty="0">
                <a:solidFill>
                  <a:srgbClr val="C00000"/>
                </a:solidFill>
                <a:latin typeface="+mn-ea"/>
                <a:ea typeface="+mn-ea"/>
              </a:rPr>
              <a:t>aggregate 192.168.0.0 255.255.252.0 as-set detail-suppressed </a:t>
            </a:r>
          </a:p>
          <a:p>
            <a:r>
              <a:rPr lang="en-US" altLang="zh-CN" sz="1200" dirty="0">
                <a:latin typeface="+mn-ea"/>
                <a:ea typeface="+mn-ea"/>
              </a:rPr>
              <a:t>  peer 10.0.45.4 enable</a:t>
            </a:r>
          </a:p>
          <a:p>
            <a:r>
              <a:rPr lang="en-US" altLang="zh-CN" sz="1200" dirty="0">
                <a:latin typeface="+mn-ea"/>
                <a:ea typeface="+mn-ea"/>
              </a:rPr>
              <a:t>  peer 10.0.35.3 enable</a:t>
            </a:r>
          </a:p>
          <a:p>
            <a:r>
              <a:rPr lang="en-US" altLang="zh-CN" sz="1200" dirty="0">
                <a:latin typeface="+mn-ea"/>
                <a:ea typeface="+mn-ea"/>
              </a:rPr>
              <a:t>  peer 10.0.56.6 enable</a:t>
            </a:r>
          </a:p>
          <a:p>
            <a:r>
              <a:rPr lang="en-US" altLang="zh-CN" sz="1200" dirty="0">
                <a:latin typeface="+mn-ea"/>
                <a:ea typeface="+mn-ea"/>
              </a:rPr>
              <a:t>  peer 7.7.7.7 enable</a:t>
            </a:r>
          </a:p>
          <a:p>
            <a:r>
              <a:rPr lang="en-US" altLang="zh-CN" sz="1200" dirty="0">
                <a:latin typeface="+mn-ea"/>
                <a:ea typeface="+mn-ea"/>
              </a:rPr>
              <a:t>#</a:t>
            </a:r>
          </a:p>
          <a:p>
            <a:r>
              <a:rPr lang="en-US" altLang="zh-CN" sz="1200" dirty="0" err="1">
                <a:latin typeface="+mn-ea"/>
                <a:ea typeface="+mn-ea"/>
              </a:rPr>
              <a:t>ip</a:t>
            </a:r>
            <a:r>
              <a:rPr lang="en-US" altLang="zh-CN" sz="1200" dirty="0">
                <a:latin typeface="+mn-ea"/>
                <a:ea typeface="+mn-ea"/>
              </a:rPr>
              <a:t> route-static 7.7.7.7 255.255.255.255 10.0.57.7</a:t>
            </a:r>
            <a:endParaRPr lang="zh-CN" altLang="en-US" sz="1200" dirty="0">
              <a:latin typeface="+mn-ea"/>
              <a:ea typeface="+mn-ea"/>
            </a:endParaRPr>
          </a:p>
        </p:txBody>
      </p:sp>
      <p:sp>
        <p:nvSpPr>
          <p:cNvPr id="17" name="矩形 16"/>
          <p:cNvSpPr/>
          <p:nvPr/>
        </p:nvSpPr>
        <p:spPr>
          <a:xfrm>
            <a:off x="6707207" y="1736395"/>
            <a:ext cx="2952579" cy="1754326"/>
          </a:xfrm>
          <a:prstGeom prst="rect">
            <a:avLst/>
          </a:prstGeom>
          <a:solidFill>
            <a:schemeClr val="bg1">
              <a:lumMod val="85000"/>
            </a:schemeClr>
          </a:solidFill>
          <a:ln>
            <a:noFill/>
          </a:ln>
        </p:spPr>
        <p:txBody>
          <a:bodyPr wrap="square">
            <a:spAutoFit/>
          </a:bodyPr>
          <a:lstStyle/>
          <a:p>
            <a:r>
              <a:rPr lang="en-US" altLang="zh-CN" sz="1200" dirty="0">
                <a:latin typeface="+mn-ea"/>
                <a:ea typeface="+mn-ea"/>
              </a:rPr>
              <a:t>[R6]</a:t>
            </a:r>
          </a:p>
          <a:p>
            <a:r>
              <a:rPr lang="en-US" altLang="zh-CN" sz="1200" dirty="0">
                <a:latin typeface="+mn-ea"/>
                <a:ea typeface="+mn-ea"/>
              </a:rPr>
              <a:t>#</a:t>
            </a:r>
          </a:p>
          <a:p>
            <a:r>
              <a:rPr lang="en-US" altLang="zh-CN" sz="1200" dirty="0" err="1">
                <a:latin typeface="+mn-ea"/>
                <a:ea typeface="+mn-ea"/>
              </a:rPr>
              <a:t>bgp</a:t>
            </a:r>
            <a:r>
              <a:rPr lang="en-US" altLang="zh-CN" sz="1200" dirty="0">
                <a:latin typeface="+mn-ea"/>
                <a:ea typeface="+mn-ea"/>
              </a:rPr>
              <a:t> 200</a:t>
            </a:r>
          </a:p>
          <a:p>
            <a:r>
              <a:rPr lang="en-US" altLang="zh-CN" sz="1200" dirty="0">
                <a:latin typeface="+mn-ea"/>
                <a:ea typeface="+mn-ea"/>
              </a:rPr>
              <a:t>peer 10.0.56.6 as-number 200</a:t>
            </a:r>
          </a:p>
          <a:p>
            <a:r>
              <a:rPr lang="en-US" altLang="zh-CN" sz="1200" dirty="0">
                <a:latin typeface="+mn-ea"/>
                <a:ea typeface="+mn-ea"/>
              </a:rPr>
              <a:t>#</a:t>
            </a:r>
          </a:p>
          <a:p>
            <a:r>
              <a:rPr lang="en-US" altLang="zh-CN" sz="1200" dirty="0">
                <a:latin typeface="+mn-ea"/>
                <a:ea typeface="+mn-ea"/>
              </a:rPr>
              <a:t> ipv4-family unicast</a:t>
            </a:r>
          </a:p>
          <a:p>
            <a:r>
              <a:rPr lang="en-US" altLang="zh-CN" sz="1200" dirty="0">
                <a:latin typeface="+mn-ea"/>
                <a:ea typeface="+mn-ea"/>
              </a:rPr>
              <a:t>  undo synchronization</a:t>
            </a:r>
          </a:p>
          <a:p>
            <a:r>
              <a:rPr lang="en-US" altLang="zh-CN" sz="1200" dirty="0">
                <a:latin typeface="+mn-ea"/>
                <a:ea typeface="+mn-ea"/>
              </a:rPr>
              <a:t>  peer 10.0.56.5 enable</a:t>
            </a:r>
          </a:p>
          <a:p>
            <a:r>
              <a:rPr lang="en-US" altLang="zh-CN" sz="1200" dirty="0">
                <a:latin typeface="+mn-ea"/>
                <a:ea typeface="+mn-ea"/>
              </a:rPr>
              <a:t>#</a:t>
            </a:r>
          </a:p>
        </p:txBody>
      </p:sp>
      <p:sp>
        <p:nvSpPr>
          <p:cNvPr id="57" name="矩形 56"/>
          <p:cNvSpPr/>
          <p:nvPr/>
        </p:nvSpPr>
        <p:spPr>
          <a:xfrm>
            <a:off x="6707207" y="4190308"/>
            <a:ext cx="3780420" cy="2123658"/>
          </a:xfrm>
          <a:prstGeom prst="rect">
            <a:avLst/>
          </a:prstGeom>
          <a:solidFill>
            <a:schemeClr val="bg1">
              <a:lumMod val="85000"/>
            </a:schemeClr>
          </a:solidFill>
          <a:ln>
            <a:noFill/>
          </a:ln>
        </p:spPr>
        <p:txBody>
          <a:bodyPr wrap="square">
            <a:spAutoFit/>
          </a:bodyPr>
          <a:lstStyle/>
          <a:p>
            <a:r>
              <a:rPr lang="en-US" altLang="zh-CN" sz="1200" dirty="0">
                <a:latin typeface="+mn-ea"/>
                <a:ea typeface="+mn-ea"/>
              </a:rPr>
              <a:t>[R7]</a:t>
            </a:r>
          </a:p>
          <a:p>
            <a:r>
              <a:rPr lang="en-US" altLang="zh-CN" sz="1200" dirty="0">
                <a:latin typeface="+mn-ea"/>
                <a:ea typeface="+mn-ea"/>
              </a:rPr>
              <a:t>#</a:t>
            </a:r>
          </a:p>
          <a:p>
            <a:r>
              <a:rPr lang="en-US" altLang="zh-CN" sz="1200" dirty="0" err="1">
                <a:latin typeface="+mn-ea"/>
                <a:ea typeface="+mn-ea"/>
              </a:rPr>
              <a:t>bgp</a:t>
            </a:r>
            <a:r>
              <a:rPr lang="en-US" altLang="zh-CN" sz="1200" dirty="0">
                <a:latin typeface="+mn-ea"/>
                <a:ea typeface="+mn-ea"/>
              </a:rPr>
              <a:t> 300</a:t>
            </a:r>
          </a:p>
          <a:p>
            <a:r>
              <a:rPr lang="en-US" altLang="zh-CN" sz="1200" dirty="0">
                <a:latin typeface="+mn-ea"/>
                <a:ea typeface="+mn-ea"/>
              </a:rPr>
              <a:t>peer 5.5.5.5 as-number 200</a:t>
            </a:r>
          </a:p>
          <a:p>
            <a:r>
              <a:rPr lang="en-US" altLang="zh-CN" sz="1200" dirty="0">
                <a:latin typeface="+mn-ea"/>
                <a:ea typeface="+mn-ea"/>
              </a:rPr>
              <a:t>peer 5.5.5.5 </a:t>
            </a:r>
            <a:r>
              <a:rPr lang="en-US" altLang="zh-CN" sz="1200" dirty="0" err="1">
                <a:latin typeface="+mn-ea"/>
                <a:ea typeface="+mn-ea"/>
              </a:rPr>
              <a:t>ebgp</a:t>
            </a:r>
            <a:r>
              <a:rPr lang="en-US" altLang="zh-CN" sz="1200" dirty="0">
                <a:latin typeface="+mn-ea"/>
                <a:ea typeface="+mn-ea"/>
              </a:rPr>
              <a:t>-max-hop 2</a:t>
            </a:r>
          </a:p>
          <a:p>
            <a:r>
              <a:rPr lang="en-US" altLang="zh-CN" sz="1200" dirty="0">
                <a:latin typeface="+mn-ea"/>
                <a:ea typeface="+mn-ea"/>
              </a:rPr>
              <a:t>#</a:t>
            </a:r>
          </a:p>
          <a:p>
            <a:r>
              <a:rPr lang="en-US" altLang="zh-CN" sz="1200" dirty="0">
                <a:latin typeface="+mn-ea"/>
                <a:ea typeface="+mn-ea"/>
              </a:rPr>
              <a:t> ipv4-family unicast</a:t>
            </a:r>
          </a:p>
          <a:p>
            <a:r>
              <a:rPr lang="en-US" altLang="zh-CN" sz="1200" dirty="0">
                <a:latin typeface="+mn-ea"/>
                <a:ea typeface="+mn-ea"/>
              </a:rPr>
              <a:t>  undo synchronization</a:t>
            </a:r>
          </a:p>
          <a:p>
            <a:r>
              <a:rPr lang="en-US" altLang="zh-CN" sz="1200" dirty="0">
                <a:latin typeface="+mn-ea"/>
                <a:ea typeface="+mn-ea"/>
              </a:rPr>
              <a:t>  peer 5.5.5.5enable</a:t>
            </a:r>
          </a:p>
          <a:p>
            <a:r>
              <a:rPr lang="en-US" altLang="zh-CN" sz="1200" dirty="0">
                <a:latin typeface="+mn-ea"/>
                <a:ea typeface="+mn-ea"/>
              </a:rPr>
              <a:t>#</a:t>
            </a:r>
          </a:p>
          <a:p>
            <a:r>
              <a:rPr lang="en-US" altLang="zh-CN" sz="1200" dirty="0" err="1">
                <a:latin typeface="+mn-ea"/>
                <a:ea typeface="+mn-ea"/>
              </a:rPr>
              <a:t>ip</a:t>
            </a:r>
            <a:r>
              <a:rPr lang="en-US" altLang="zh-CN" sz="1200" dirty="0">
                <a:latin typeface="+mn-ea"/>
                <a:ea typeface="+mn-ea"/>
              </a:rPr>
              <a:t> route-static 5.5.5.5 255.255.255.255 10.0.57.5</a:t>
            </a:r>
            <a:endParaRPr lang="zh-CN" altLang="en-US" sz="1200" dirty="0">
              <a:latin typeface="+mn-ea"/>
              <a:ea typeface="+mn-ea"/>
            </a:endParaRPr>
          </a:p>
        </p:txBody>
      </p:sp>
      <p:sp>
        <p:nvSpPr>
          <p:cNvPr id="34" name="文本占位符 3"/>
          <p:cNvSpPr txBox="1">
            <a:spLocks/>
          </p:cNvSpPr>
          <p:nvPr/>
        </p:nvSpPr>
        <p:spPr bwMode="auto">
          <a:xfrm>
            <a:off x="6551488" y="3691704"/>
            <a:ext cx="4921375" cy="49338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just"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ea"/>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ea"/>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mn-ea"/>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n-ea"/>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n-ea"/>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r>
              <a:rPr lang="en-US" altLang="zh-CN" sz="1800" kern="0" dirty="0"/>
              <a:t>AS 300</a:t>
            </a:r>
            <a:r>
              <a:rPr lang="zh-CN" altLang="en-US" sz="1800" kern="0" dirty="0"/>
              <a:t>内设备的配置：</a:t>
            </a:r>
          </a:p>
          <a:p>
            <a:endParaRPr lang="zh-CN" altLang="en-US" sz="1800" kern="0" dirty="0"/>
          </a:p>
          <a:p>
            <a:endParaRPr lang="zh-CN" altLang="en-US" sz="1800" kern="0" dirty="0"/>
          </a:p>
        </p:txBody>
      </p:sp>
    </p:spTree>
    <p:extLst>
      <p:ext uri="{BB962C8B-B14F-4D97-AF65-F5344CB8AC3E}">
        <p14:creationId xmlns:p14="http://schemas.microsoft.com/office/powerpoint/2010/main" val="30762130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BGP</a:t>
            </a:r>
            <a:r>
              <a:rPr lang="zh-CN" altLang="en-US" dirty="0"/>
              <a:t>需求实现及故障排除</a:t>
            </a:r>
            <a:r>
              <a:rPr lang="en-US" altLang="zh-CN" dirty="0"/>
              <a:t> - </a:t>
            </a:r>
            <a:r>
              <a:rPr lang="zh-CN" altLang="en-US" dirty="0"/>
              <a:t>案例一 </a:t>
            </a:r>
            <a:r>
              <a:rPr lang="en-US" altLang="zh-CN" dirty="0"/>
              <a:t>(4)</a:t>
            </a:r>
            <a:endParaRPr lang="zh-CN" altLang="en-US" dirty="0"/>
          </a:p>
        </p:txBody>
      </p:sp>
      <p:sp>
        <p:nvSpPr>
          <p:cNvPr id="50" name="文本占位符 3"/>
          <p:cNvSpPr>
            <a:spLocks noGrp="1"/>
          </p:cNvSpPr>
          <p:nvPr>
            <p:ph type="body" sz="quarter" idx="10"/>
          </p:nvPr>
        </p:nvSpPr>
        <p:spPr/>
        <p:txBody>
          <a:bodyPr/>
          <a:lstStyle/>
          <a:p>
            <a:r>
              <a:rPr lang="zh-CN" altLang="en-US" sz="1800" dirty="0"/>
              <a:t>配置完成之后，所有</a:t>
            </a:r>
            <a:r>
              <a:rPr lang="en-US" altLang="zh-CN" sz="1800" dirty="0"/>
              <a:t>BGP</a:t>
            </a:r>
            <a:r>
              <a:rPr lang="zh-CN" altLang="en-US" sz="1800" dirty="0"/>
              <a:t>邻居建立正常，但是</a:t>
            </a:r>
            <a:r>
              <a:rPr lang="en-US" altLang="zh-CN" sz="1800" dirty="0"/>
              <a:t>AS100</a:t>
            </a:r>
            <a:r>
              <a:rPr lang="zh-CN" altLang="en-US" sz="1800" dirty="0"/>
              <a:t>中的两个网段无法访问</a:t>
            </a:r>
            <a:r>
              <a:rPr lang="en-US" altLang="zh-CN" sz="1800" dirty="0"/>
              <a:t>AS300</a:t>
            </a:r>
            <a:r>
              <a:rPr lang="zh-CN" altLang="en-US" sz="1800" dirty="0"/>
              <a:t>中的网段。</a:t>
            </a:r>
            <a:endParaRPr lang="en-US" altLang="zh-CN" sz="1800" dirty="0"/>
          </a:p>
          <a:p>
            <a:pPr lvl="1"/>
            <a:r>
              <a:rPr lang="zh-CN" altLang="en-US" sz="1600" dirty="0"/>
              <a:t>查看</a:t>
            </a:r>
            <a:r>
              <a:rPr lang="en-US" altLang="zh-CN" sz="1600" dirty="0"/>
              <a:t>R1</a:t>
            </a:r>
            <a:r>
              <a:rPr lang="zh-CN" altLang="en-US" sz="1600" dirty="0"/>
              <a:t>和</a:t>
            </a:r>
            <a:r>
              <a:rPr lang="en-US" altLang="zh-CN" sz="1600" dirty="0"/>
              <a:t>R3</a:t>
            </a:r>
            <a:r>
              <a:rPr lang="zh-CN" altLang="en-US" sz="1600" dirty="0"/>
              <a:t>的路由表：</a:t>
            </a:r>
            <a:endParaRPr lang="en-US" altLang="zh-CN" sz="1600" dirty="0"/>
          </a:p>
          <a:p>
            <a:pPr lvl="1"/>
            <a:endParaRPr lang="en-US" altLang="zh-CN" sz="1600" dirty="0"/>
          </a:p>
        </p:txBody>
      </p:sp>
      <p:sp>
        <p:nvSpPr>
          <p:cNvPr id="4" name="矩形 3"/>
          <p:cNvSpPr/>
          <p:nvPr/>
        </p:nvSpPr>
        <p:spPr>
          <a:xfrm>
            <a:off x="1631504" y="2060848"/>
            <a:ext cx="6048672" cy="2123658"/>
          </a:xfrm>
          <a:prstGeom prst="rect">
            <a:avLst/>
          </a:prstGeom>
          <a:solidFill>
            <a:schemeClr val="bg1">
              <a:lumMod val="85000"/>
            </a:schemeClr>
          </a:solidFill>
          <a:ln>
            <a:noFill/>
          </a:ln>
        </p:spPr>
        <p:txBody>
          <a:bodyPr wrap="square">
            <a:spAutoFit/>
          </a:bodyPr>
          <a:lstStyle/>
          <a:p>
            <a:r>
              <a:rPr lang="en-US" altLang="zh-CN" sz="1200" dirty="0">
                <a:latin typeface="+mn-ea"/>
                <a:ea typeface="+mn-ea"/>
              </a:rPr>
              <a:t>&lt;R1&gt;dis </a:t>
            </a:r>
            <a:r>
              <a:rPr lang="en-US" altLang="zh-CN" sz="1200" dirty="0" err="1">
                <a:latin typeface="+mn-ea"/>
                <a:ea typeface="+mn-ea"/>
              </a:rPr>
              <a:t>bgp</a:t>
            </a:r>
            <a:r>
              <a:rPr lang="en-US" altLang="zh-CN" sz="1200" dirty="0">
                <a:latin typeface="+mn-ea"/>
                <a:ea typeface="+mn-ea"/>
              </a:rPr>
              <a:t> routing-table</a:t>
            </a:r>
          </a:p>
          <a:p>
            <a:r>
              <a:rPr lang="en-US" altLang="zh-CN" sz="1200" dirty="0">
                <a:latin typeface="+mn-ea"/>
                <a:ea typeface="+mn-ea"/>
              </a:rPr>
              <a:t>Network            </a:t>
            </a:r>
            <a:r>
              <a:rPr lang="en-US" altLang="zh-CN" sz="1200" dirty="0" err="1">
                <a:latin typeface="+mn-ea"/>
                <a:ea typeface="+mn-ea"/>
              </a:rPr>
              <a:t>NextHop</a:t>
            </a:r>
            <a:r>
              <a:rPr lang="en-US" altLang="zh-CN" sz="1200" dirty="0">
                <a:latin typeface="+mn-ea"/>
                <a:ea typeface="+mn-ea"/>
              </a:rPr>
              <a:t>        MED        </a:t>
            </a:r>
            <a:r>
              <a:rPr lang="en-US" altLang="zh-CN" sz="1200" dirty="0" err="1">
                <a:latin typeface="+mn-ea"/>
                <a:ea typeface="+mn-ea"/>
              </a:rPr>
              <a:t>LocPrf</a:t>
            </a:r>
            <a:r>
              <a:rPr lang="en-US" altLang="zh-CN" sz="1200" dirty="0">
                <a:latin typeface="+mn-ea"/>
                <a:ea typeface="+mn-ea"/>
              </a:rPr>
              <a:t>    </a:t>
            </a:r>
            <a:r>
              <a:rPr lang="en-US" altLang="zh-CN" sz="1200" dirty="0" err="1">
                <a:latin typeface="+mn-ea"/>
                <a:ea typeface="+mn-ea"/>
              </a:rPr>
              <a:t>PrefVal</a:t>
            </a:r>
            <a:r>
              <a:rPr lang="en-US" altLang="zh-CN" sz="1200" dirty="0">
                <a:latin typeface="+mn-ea"/>
                <a:ea typeface="+mn-ea"/>
              </a:rPr>
              <a:t> Path/</a:t>
            </a:r>
            <a:r>
              <a:rPr lang="en-US" altLang="zh-CN" sz="1200" dirty="0" err="1">
                <a:latin typeface="+mn-ea"/>
                <a:ea typeface="+mn-ea"/>
              </a:rPr>
              <a:t>Ogn</a:t>
            </a:r>
            <a:endParaRPr lang="en-US" altLang="zh-CN" sz="1200" dirty="0">
              <a:latin typeface="+mn-ea"/>
              <a:ea typeface="+mn-ea"/>
            </a:endParaRPr>
          </a:p>
          <a:p>
            <a:endParaRPr lang="en-US" altLang="zh-CN" sz="1200" dirty="0">
              <a:latin typeface="+mn-ea"/>
              <a:ea typeface="+mn-ea"/>
            </a:endParaRPr>
          </a:p>
          <a:p>
            <a:r>
              <a:rPr lang="en-US" altLang="zh-CN" sz="1200" dirty="0">
                <a:latin typeface="+mn-ea"/>
                <a:ea typeface="+mn-ea"/>
              </a:rPr>
              <a:t> *&gt;   192.168.0.0        0.0.0.0         0                    	 0      </a:t>
            </a:r>
            <a:r>
              <a:rPr lang="en-US" altLang="zh-CN" sz="1200" dirty="0" err="1">
                <a:latin typeface="+mn-ea"/>
                <a:ea typeface="+mn-ea"/>
              </a:rPr>
              <a:t>i</a:t>
            </a:r>
            <a:endParaRPr lang="en-US" altLang="zh-CN" sz="1200" dirty="0">
              <a:latin typeface="+mn-ea"/>
              <a:ea typeface="+mn-ea"/>
            </a:endParaRPr>
          </a:p>
          <a:p>
            <a:r>
              <a:rPr lang="en-US" altLang="zh-CN" sz="1200" dirty="0">
                <a:latin typeface="+mn-ea"/>
                <a:ea typeface="+mn-ea"/>
              </a:rPr>
              <a:t> *&gt;</a:t>
            </a:r>
            <a:r>
              <a:rPr lang="en-US" altLang="zh-CN" sz="1200" dirty="0" err="1">
                <a:latin typeface="+mn-ea"/>
                <a:ea typeface="+mn-ea"/>
              </a:rPr>
              <a:t>i</a:t>
            </a:r>
            <a:r>
              <a:rPr lang="en-US" altLang="zh-CN" sz="1200" dirty="0">
                <a:latin typeface="+mn-ea"/>
                <a:ea typeface="+mn-ea"/>
              </a:rPr>
              <a:t>  192.168.1.0        4.4.4.4         0          100       	 0      I</a:t>
            </a:r>
          </a:p>
          <a:p>
            <a:endParaRPr lang="en-US" altLang="zh-CN" sz="1200" dirty="0">
              <a:latin typeface="+mn-ea"/>
              <a:ea typeface="+mn-ea"/>
            </a:endParaRPr>
          </a:p>
          <a:p>
            <a:r>
              <a:rPr lang="en-US" altLang="zh-CN" sz="1200" dirty="0">
                <a:latin typeface="+mn-ea"/>
                <a:ea typeface="+mn-ea"/>
              </a:rPr>
              <a:t>[R3-bgp]dis </a:t>
            </a:r>
            <a:r>
              <a:rPr lang="en-US" altLang="zh-CN" sz="1200" dirty="0" err="1">
                <a:latin typeface="+mn-ea"/>
                <a:ea typeface="+mn-ea"/>
              </a:rPr>
              <a:t>bgp</a:t>
            </a:r>
            <a:r>
              <a:rPr lang="en-US" altLang="zh-CN" sz="1200" dirty="0">
                <a:latin typeface="+mn-ea"/>
                <a:ea typeface="+mn-ea"/>
              </a:rPr>
              <a:t> routing-table</a:t>
            </a:r>
            <a:endParaRPr lang="zh-CN" altLang="en-US" sz="1200" dirty="0">
              <a:latin typeface="+mn-ea"/>
              <a:ea typeface="+mn-ea"/>
            </a:endParaRPr>
          </a:p>
          <a:p>
            <a:r>
              <a:rPr lang="en-US" altLang="zh-CN" sz="1200" dirty="0">
                <a:latin typeface="+mn-ea"/>
                <a:ea typeface="+mn-ea"/>
              </a:rPr>
              <a:t>Network            </a:t>
            </a:r>
            <a:r>
              <a:rPr lang="en-US" altLang="zh-CN" sz="1200" dirty="0" err="1">
                <a:latin typeface="+mn-ea"/>
                <a:ea typeface="+mn-ea"/>
              </a:rPr>
              <a:t>NextHop</a:t>
            </a:r>
            <a:r>
              <a:rPr lang="en-US" altLang="zh-CN" sz="1200" dirty="0">
                <a:latin typeface="+mn-ea"/>
                <a:ea typeface="+mn-ea"/>
              </a:rPr>
              <a:t>        MED        </a:t>
            </a:r>
            <a:r>
              <a:rPr lang="en-US" altLang="zh-CN" sz="1200" dirty="0" err="1">
                <a:latin typeface="+mn-ea"/>
                <a:ea typeface="+mn-ea"/>
              </a:rPr>
              <a:t>LocPrf</a:t>
            </a:r>
            <a:r>
              <a:rPr lang="en-US" altLang="zh-CN" sz="1200" dirty="0">
                <a:latin typeface="+mn-ea"/>
                <a:ea typeface="+mn-ea"/>
              </a:rPr>
              <a:t>    </a:t>
            </a:r>
            <a:r>
              <a:rPr lang="en-US" altLang="zh-CN" sz="1200" dirty="0" err="1">
                <a:latin typeface="+mn-ea"/>
                <a:ea typeface="+mn-ea"/>
              </a:rPr>
              <a:t>PrefVal</a:t>
            </a:r>
            <a:r>
              <a:rPr lang="en-US" altLang="zh-CN" sz="1200" dirty="0">
                <a:latin typeface="+mn-ea"/>
                <a:ea typeface="+mn-ea"/>
              </a:rPr>
              <a:t> Path/</a:t>
            </a:r>
            <a:r>
              <a:rPr lang="en-US" altLang="zh-CN" sz="1200" dirty="0" err="1">
                <a:latin typeface="+mn-ea"/>
                <a:ea typeface="+mn-ea"/>
              </a:rPr>
              <a:t>Ogn</a:t>
            </a:r>
            <a:endParaRPr lang="zh-CN" altLang="en-US" sz="1200" dirty="0">
              <a:latin typeface="+mn-ea"/>
              <a:ea typeface="+mn-ea"/>
            </a:endParaRPr>
          </a:p>
          <a:p>
            <a:endParaRPr lang="zh-CN" altLang="en-US" sz="1200" dirty="0">
              <a:latin typeface="+mn-ea"/>
              <a:ea typeface="+mn-ea"/>
            </a:endParaRPr>
          </a:p>
          <a:p>
            <a:r>
              <a:rPr lang="zh-CN" altLang="en-US" sz="1200" dirty="0">
                <a:latin typeface="+mn-ea"/>
                <a:ea typeface="+mn-ea"/>
              </a:rPr>
              <a:t> *</a:t>
            </a:r>
            <a:r>
              <a:rPr lang="nn-NO" altLang="zh-CN" sz="1200" dirty="0">
                <a:latin typeface="+mn-ea"/>
                <a:ea typeface="+mn-ea"/>
              </a:rPr>
              <a:t>&gt;i  192.168.0.0        1.1.1.1         0          100      	  0      i</a:t>
            </a:r>
            <a:endParaRPr lang="zh-CN" altLang="en-US" sz="1200" dirty="0">
              <a:latin typeface="+mn-ea"/>
              <a:ea typeface="+mn-ea"/>
            </a:endParaRPr>
          </a:p>
          <a:p>
            <a:r>
              <a:rPr lang="zh-CN" altLang="en-US" sz="1200" dirty="0">
                <a:latin typeface="+mn-ea"/>
                <a:ea typeface="+mn-ea"/>
              </a:rPr>
              <a:t> *</a:t>
            </a:r>
            <a:r>
              <a:rPr lang="nn-NO" altLang="zh-CN" sz="1200" dirty="0">
                <a:latin typeface="+mn-ea"/>
                <a:ea typeface="+mn-ea"/>
              </a:rPr>
              <a:t>&gt;i  192.168.1.0        4.4.4.4         0          100       	  0      i</a:t>
            </a:r>
            <a:endParaRPr lang="zh-CN" altLang="en-US" sz="1200" dirty="0">
              <a:latin typeface="+mn-ea"/>
              <a:ea typeface="+mn-ea"/>
            </a:endParaRPr>
          </a:p>
        </p:txBody>
      </p:sp>
      <p:sp>
        <p:nvSpPr>
          <p:cNvPr id="6" name="矩形 5"/>
          <p:cNvSpPr/>
          <p:nvPr/>
        </p:nvSpPr>
        <p:spPr>
          <a:xfrm>
            <a:off x="1631504" y="4221088"/>
            <a:ext cx="6048672" cy="2123658"/>
          </a:xfrm>
          <a:prstGeom prst="rect">
            <a:avLst/>
          </a:prstGeom>
          <a:solidFill>
            <a:schemeClr val="bg1">
              <a:lumMod val="85000"/>
            </a:schemeClr>
          </a:solidFill>
          <a:ln>
            <a:noFill/>
          </a:ln>
        </p:spPr>
        <p:txBody>
          <a:bodyPr wrap="square">
            <a:spAutoFit/>
          </a:bodyPr>
          <a:lstStyle/>
          <a:p>
            <a:r>
              <a:rPr lang="en-US" altLang="zh-CN" sz="1200" dirty="0">
                <a:latin typeface="+mn-ea"/>
                <a:ea typeface="+mn-ea"/>
              </a:rPr>
              <a:t>[R5]dis </a:t>
            </a:r>
            <a:r>
              <a:rPr lang="en-US" altLang="zh-CN" sz="1200" dirty="0" err="1">
                <a:latin typeface="+mn-ea"/>
                <a:ea typeface="+mn-ea"/>
              </a:rPr>
              <a:t>bgp</a:t>
            </a:r>
            <a:r>
              <a:rPr lang="en-US" altLang="zh-CN" sz="1200" dirty="0">
                <a:latin typeface="+mn-ea"/>
                <a:ea typeface="+mn-ea"/>
              </a:rPr>
              <a:t> routing-table </a:t>
            </a:r>
          </a:p>
          <a:p>
            <a:endParaRPr lang="en-US" altLang="zh-CN" sz="1200" dirty="0">
              <a:latin typeface="+mn-ea"/>
              <a:ea typeface="+mn-ea"/>
            </a:endParaRPr>
          </a:p>
          <a:p>
            <a:r>
              <a:rPr lang="en-US" altLang="zh-CN" sz="1200" dirty="0">
                <a:latin typeface="+mn-ea"/>
                <a:ea typeface="+mn-ea"/>
              </a:rPr>
              <a:t> Total Number of Routes: 6</a:t>
            </a:r>
          </a:p>
          <a:p>
            <a:r>
              <a:rPr lang="en-US" altLang="zh-CN" sz="1200" dirty="0">
                <a:latin typeface="+mn-ea"/>
                <a:ea typeface="+mn-ea"/>
              </a:rPr>
              <a:t>      Network            </a:t>
            </a:r>
            <a:r>
              <a:rPr lang="en-US" altLang="zh-CN" sz="1200" dirty="0" err="1">
                <a:latin typeface="+mn-ea"/>
                <a:ea typeface="+mn-ea"/>
              </a:rPr>
              <a:t>NextHop</a:t>
            </a:r>
            <a:r>
              <a:rPr lang="en-US" altLang="zh-CN" sz="1200" dirty="0">
                <a:latin typeface="+mn-ea"/>
                <a:ea typeface="+mn-ea"/>
              </a:rPr>
              <a:t>        MED        </a:t>
            </a:r>
            <a:r>
              <a:rPr lang="en-US" altLang="zh-CN" sz="1200" dirty="0" err="1">
                <a:latin typeface="+mn-ea"/>
                <a:ea typeface="+mn-ea"/>
              </a:rPr>
              <a:t>LocPrf</a:t>
            </a:r>
            <a:r>
              <a:rPr lang="en-US" altLang="zh-CN" sz="1200" dirty="0">
                <a:latin typeface="+mn-ea"/>
                <a:ea typeface="+mn-ea"/>
              </a:rPr>
              <a:t>    </a:t>
            </a:r>
            <a:r>
              <a:rPr lang="en-US" altLang="zh-CN" sz="1200" dirty="0" err="1">
                <a:latin typeface="+mn-ea"/>
                <a:ea typeface="+mn-ea"/>
              </a:rPr>
              <a:t>PrefVal</a:t>
            </a:r>
            <a:r>
              <a:rPr lang="en-US" altLang="zh-CN" sz="1200" dirty="0">
                <a:latin typeface="+mn-ea"/>
                <a:ea typeface="+mn-ea"/>
              </a:rPr>
              <a:t> Path/</a:t>
            </a:r>
            <a:r>
              <a:rPr lang="en-US" altLang="zh-CN" sz="1200" dirty="0" err="1">
                <a:latin typeface="+mn-ea"/>
                <a:ea typeface="+mn-ea"/>
              </a:rPr>
              <a:t>Ogn</a:t>
            </a:r>
            <a:endParaRPr lang="en-US" altLang="zh-CN" sz="1200" dirty="0">
              <a:latin typeface="+mn-ea"/>
              <a:ea typeface="+mn-ea"/>
            </a:endParaRPr>
          </a:p>
          <a:p>
            <a:endParaRPr lang="en-US" altLang="zh-CN" sz="1200" dirty="0">
              <a:latin typeface="+mn-ea"/>
              <a:ea typeface="+mn-ea"/>
            </a:endParaRPr>
          </a:p>
          <a:p>
            <a:r>
              <a:rPr lang="en-US" altLang="zh-CN" sz="1200" dirty="0">
                <a:latin typeface="+mn-ea"/>
                <a:ea typeface="+mn-ea"/>
              </a:rPr>
              <a:t> *&gt;   192.168.0.0/22     127.0.0.1                                  0          </a:t>
            </a:r>
            <a:r>
              <a:rPr lang="en-US" altLang="zh-CN" sz="1200" dirty="0">
                <a:solidFill>
                  <a:srgbClr val="FF0000"/>
                </a:solidFill>
                <a:latin typeface="+mn-ea"/>
                <a:ea typeface="+mn-ea"/>
              </a:rPr>
              <a:t> </a:t>
            </a:r>
            <a:r>
              <a:rPr lang="en-US" altLang="zh-CN" sz="1200" dirty="0">
                <a:solidFill>
                  <a:srgbClr val="C00000"/>
                </a:solidFill>
                <a:latin typeface="+mn-ea"/>
                <a:ea typeface="+mn-ea"/>
              </a:rPr>
              <a:t>{100 300}</a:t>
            </a:r>
            <a:r>
              <a:rPr lang="en-US" altLang="zh-CN" sz="1200" dirty="0" err="1">
                <a:solidFill>
                  <a:srgbClr val="C00000"/>
                </a:solidFill>
                <a:latin typeface="+mn-ea"/>
                <a:ea typeface="+mn-ea"/>
              </a:rPr>
              <a:t>i</a:t>
            </a:r>
            <a:endParaRPr lang="en-US" altLang="zh-CN" sz="1200" dirty="0">
              <a:solidFill>
                <a:srgbClr val="C00000"/>
              </a:solidFill>
              <a:latin typeface="+mn-ea"/>
              <a:ea typeface="+mn-ea"/>
            </a:endParaRPr>
          </a:p>
          <a:p>
            <a:r>
              <a:rPr lang="en-US" altLang="zh-CN" sz="1200" dirty="0">
                <a:latin typeface="+mn-ea"/>
                <a:ea typeface="+mn-ea"/>
              </a:rPr>
              <a:t> s&gt;   192.168.0.0          10.0.25.2                                   0              100i</a:t>
            </a:r>
          </a:p>
          <a:p>
            <a:r>
              <a:rPr lang="en-US" altLang="zh-CN" sz="1200" dirty="0">
                <a:latin typeface="+mn-ea"/>
                <a:ea typeface="+mn-ea"/>
              </a:rPr>
              <a:t> *                                  10.0.35.3                                   0              100i</a:t>
            </a:r>
          </a:p>
          <a:p>
            <a:r>
              <a:rPr lang="en-US" altLang="zh-CN" sz="1200" dirty="0">
                <a:latin typeface="+mn-ea"/>
                <a:ea typeface="+mn-ea"/>
              </a:rPr>
              <a:t> s&gt;   192.168.1.0          10.0.25.2                                   0              100i</a:t>
            </a:r>
          </a:p>
          <a:p>
            <a:r>
              <a:rPr lang="en-US" altLang="zh-CN" sz="1200" dirty="0">
                <a:latin typeface="+mn-ea"/>
                <a:ea typeface="+mn-ea"/>
              </a:rPr>
              <a:t> *                                  10.0.35.3                                   0              100i</a:t>
            </a:r>
          </a:p>
          <a:p>
            <a:r>
              <a:rPr lang="en-US" altLang="zh-CN" sz="1200" dirty="0">
                <a:latin typeface="+mn-ea"/>
                <a:ea typeface="+mn-ea"/>
              </a:rPr>
              <a:t> s&gt;   192.168.2.0/23     10.0.56.6      0                          0               300i</a:t>
            </a:r>
            <a:endParaRPr lang="zh-CN" altLang="en-US" sz="1200" dirty="0">
              <a:latin typeface="+mn-ea"/>
              <a:ea typeface="+mn-ea"/>
            </a:endParaRPr>
          </a:p>
        </p:txBody>
      </p:sp>
    </p:spTree>
    <p:extLst>
      <p:ext uri="{BB962C8B-B14F-4D97-AF65-F5344CB8AC3E}">
        <p14:creationId xmlns:p14="http://schemas.microsoft.com/office/powerpoint/2010/main" val="1388302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BGP</a:t>
            </a:r>
            <a:r>
              <a:rPr lang="zh-CN" altLang="en-US" dirty="0"/>
              <a:t>需求实现及故障排除</a:t>
            </a:r>
            <a:r>
              <a:rPr lang="en-US" altLang="zh-CN" dirty="0"/>
              <a:t> - </a:t>
            </a:r>
            <a:r>
              <a:rPr lang="zh-CN" altLang="en-US" dirty="0"/>
              <a:t>案例一 </a:t>
            </a:r>
            <a:r>
              <a:rPr lang="en-US" altLang="zh-CN" dirty="0"/>
              <a:t>(5)</a:t>
            </a:r>
            <a:endParaRPr lang="zh-CN" altLang="en-US" dirty="0"/>
          </a:p>
        </p:txBody>
      </p:sp>
      <p:sp>
        <p:nvSpPr>
          <p:cNvPr id="4" name="文本占位符 3"/>
          <p:cNvSpPr>
            <a:spLocks noGrp="1"/>
          </p:cNvSpPr>
          <p:nvPr>
            <p:ph type="body" sz="quarter" idx="10"/>
          </p:nvPr>
        </p:nvSpPr>
        <p:spPr/>
        <p:txBody>
          <a:bodyPr/>
          <a:lstStyle/>
          <a:p>
            <a:r>
              <a:rPr lang="zh-CN" altLang="en-US" sz="1800" dirty="0"/>
              <a:t>修改后的</a:t>
            </a:r>
            <a:r>
              <a:rPr lang="en-US" altLang="zh-CN" sz="1800" dirty="0"/>
              <a:t>R5</a:t>
            </a:r>
            <a:r>
              <a:rPr lang="zh-CN" altLang="en-US" sz="1800" dirty="0"/>
              <a:t>配置：</a:t>
            </a:r>
            <a:endParaRPr lang="en-US" altLang="zh-CN" sz="1800" dirty="0"/>
          </a:p>
          <a:p>
            <a:endParaRPr lang="en-US" altLang="zh-CN" sz="1800" dirty="0"/>
          </a:p>
          <a:p>
            <a:endParaRPr lang="en-US" altLang="zh-CN" sz="1800" dirty="0"/>
          </a:p>
          <a:p>
            <a:endParaRPr lang="en-US" altLang="zh-CN" sz="1800" dirty="0"/>
          </a:p>
          <a:p>
            <a:r>
              <a:rPr lang="zh-CN" altLang="en-US" sz="1800" dirty="0"/>
              <a:t>查看</a:t>
            </a:r>
            <a:r>
              <a:rPr lang="en-US" altLang="zh-CN" sz="1800" dirty="0"/>
              <a:t>R1</a:t>
            </a:r>
            <a:r>
              <a:rPr lang="zh-CN" altLang="en-US" sz="1800" dirty="0"/>
              <a:t>和</a:t>
            </a:r>
            <a:r>
              <a:rPr lang="en-US" altLang="zh-CN" sz="1800" dirty="0"/>
              <a:t>R3</a:t>
            </a:r>
            <a:r>
              <a:rPr lang="zh-CN" altLang="en-US" sz="1800" dirty="0"/>
              <a:t>的路由表：</a:t>
            </a:r>
            <a:endParaRPr lang="en-US" altLang="zh-CN" sz="1800" dirty="0"/>
          </a:p>
          <a:p>
            <a:endParaRPr lang="zh-CN" altLang="en-US" sz="1800" dirty="0"/>
          </a:p>
        </p:txBody>
      </p:sp>
      <p:sp>
        <p:nvSpPr>
          <p:cNvPr id="16" name="矩形 15"/>
          <p:cNvSpPr/>
          <p:nvPr/>
        </p:nvSpPr>
        <p:spPr>
          <a:xfrm>
            <a:off x="1307468" y="1772816"/>
            <a:ext cx="6096000" cy="1200329"/>
          </a:xfrm>
          <a:prstGeom prst="rect">
            <a:avLst/>
          </a:prstGeom>
          <a:solidFill>
            <a:schemeClr val="bg1">
              <a:lumMod val="85000"/>
            </a:schemeClr>
          </a:solidFill>
          <a:ln>
            <a:noFill/>
          </a:ln>
        </p:spPr>
        <p:txBody>
          <a:bodyPr>
            <a:spAutoFit/>
          </a:bodyPr>
          <a:lstStyle/>
          <a:p>
            <a:r>
              <a:rPr lang="en-US" altLang="zh-CN" sz="1200" dirty="0">
                <a:latin typeface="+mn-ea"/>
                <a:ea typeface="+mn-ea"/>
              </a:rPr>
              <a:t>#</a:t>
            </a:r>
          </a:p>
          <a:p>
            <a:r>
              <a:rPr lang="en-US" altLang="zh-CN" sz="1200" dirty="0" err="1">
                <a:latin typeface="+mn-ea"/>
                <a:ea typeface="+mn-ea"/>
              </a:rPr>
              <a:t>bgp</a:t>
            </a:r>
            <a:r>
              <a:rPr lang="en-US" altLang="zh-CN" sz="1200" dirty="0">
                <a:latin typeface="+mn-ea"/>
                <a:ea typeface="+mn-ea"/>
              </a:rPr>
              <a:t> 200</a:t>
            </a:r>
          </a:p>
          <a:p>
            <a:r>
              <a:rPr lang="en-US" altLang="zh-CN" sz="1200" dirty="0">
                <a:latin typeface="+mn-ea"/>
                <a:ea typeface="+mn-ea"/>
              </a:rPr>
              <a:t>#</a:t>
            </a:r>
          </a:p>
          <a:p>
            <a:r>
              <a:rPr lang="en-US" altLang="zh-CN" sz="1200" dirty="0">
                <a:latin typeface="+mn-ea"/>
                <a:ea typeface="+mn-ea"/>
              </a:rPr>
              <a:t> ipv4-family unicast</a:t>
            </a:r>
          </a:p>
          <a:p>
            <a:r>
              <a:rPr lang="en-US" altLang="zh-CN" sz="1200" dirty="0">
                <a:latin typeface="+mn-ea"/>
                <a:ea typeface="+mn-ea"/>
              </a:rPr>
              <a:t>  undo synchronization</a:t>
            </a:r>
          </a:p>
          <a:p>
            <a:r>
              <a:rPr lang="en-US" altLang="zh-CN" sz="1200" dirty="0">
                <a:latin typeface="+mn-ea"/>
                <a:ea typeface="+mn-ea"/>
              </a:rPr>
              <a:t>  </a:t>
            </a:r>
            <a:r>
              <a:rPr lang="en-US" altLang="zh-CN" sz="1200" dirty="0">
                <a:solidFill>
                  <a:srgbClr val="C00000"/>
                </a:solidFill>
                <a:latin typeface="+mn-ea"/>
                <a:ea typeface="+mn-ea"/>
              </a:rPr>
              <a:t>aggregate 192.168.0.0 255.255.252.0 detail-suppressed </a:t>
            </a:r>
          </a:p>
        </p:txBody>
      </p:sp>
      <p:sp>
        <p:nvSpPr>
          <p:cNvPr id="55" name="矩形 54"/>
          <p:cNvSpPr/>
          <p:nvPr/>
        </p:nvSpPr>
        <p:spPr>
          <a:xfrm>
            <a:off x="1307468" y="3573488"/>
            <a:ext cx="6096000" cy="2123658"/>
          </a:xfrm>
          <a:prstGeom prst="rect">
            <a:avLst/>
          </a:prstGeom>
          <a:solidFill>
            <a:schemeClr val="bg1">
              <a:lumMod val="85000"/>
            </a:schemeClr>
          </a:solidFill>
          <a:ln>
            <a:noFill/>
          </a:ln>
        </p:spPr>
        <p:txBody>
          <a:bodyPr wrap="square">
            <a:spAutoFit/>
          </a:bodyPr>
          <a:lstStyle/>
          <a:p>
            <a:r>
              <a:rPr lang="en-US" altLang="zh-CN" sz="1200" dirty="0">
                <a:latin typeface="+mn-ea"/>
                <a:ea typeface="+mn-ea"/>
              </a:rPr>
              <a:t>&lt;R1&gt;dis </a:t>
            </a:r>
            <a:r>
              <a:rPr lang="en-US" altLang="zh-CN" sz="1200" dirty="0" err="1">
                <a:latin typeface="+mn-ea"/>
                <a:ea typeface="+mn-ea"/>
              </a:rPr>
              <a:t>bgp</a:t>
            </a:r>
            <a:r>
              <a:rPr lang="en-US" altLang="zh-CN" sz="1200" dirty="0">
                <a:latin typeface="+mn-ea"/>
                <a:ea typeface="+mn-ea"/>
              </a:rPr>
              <a:t> routing-table</a:t>
            </a:r>
          </a:p>
          <a:p>
            <a:r>
              <a:rPr lang="en-US" altLang="zh-CN" sz="1200" dirty="0">
                <a:latin typeface="+mn-ea"/>
                <a:ea typeface="+mn-ea"/>
              </a:rPr>
              <a:t>        Network            </a:t>
            </a:r>
            <a:r>
              <a:rPr lang="en-US" altLang="zh-CN" sz="1200" dirty="0" err="1">
                <a:latin typeface="+mn-ea"/>
                <a:ea typeface="+mn-ea"/>
              </a:rPr>
              <a:t>NextHop</a:t>
            </a:r>
            <a:r>
              <a:rPr lang="en-US" altLang="zh-CN" sz="1200" dirty="0">
                <a:latin typeface="+mn-ea"/>
                <a:ea typeface="+mn-ea"/>
              </a:rPr>
              <a:t>       MED    </a:t>
            </a:r>
            <a:r>
              <a:rPr lang="en-US" altLang="zh-CN" sz="1200" dirty="0" err="1">
                <a:latin typeface="+mn-ea"/>
                <a:ea typeface="+mn-ea"/>
              </a:rPr>
              <a:t>LocPrf</a:t>
            </a:r>
            <a:r>
              <a:rPr lang="en-US" altLang="zh-CN" sz="1200" dirty="0">
                <a:latin typeface="+mn-ea"/>
                <a:ea typeface="+mn-ea"/>
              </a:rPr>
              <a:t>    </a:t>
            </a:r>
            <a:r>
              <a:rPr lang="en-US" altLang="zh-CN" sz="1200" dirty="0" err="1">
                <a:latin typeface="+mn-ea"/>
                <a:ea typeface="+mn-ea"/>
              </a:rPr>
              <a:t>PrefVal</a:t>
            </a:r>
            <a:r>
              <a:rPr lang="en-US" altLang="zh-CN" sz="1200" dirty="0">
                <a:latin typeface="+mn-ea"/>
                <a:ea typeface="+mn-ea"/>
              </a:rPr>
              <a:t> 	Path/</a:t>
            </a:r>
            <a:r>
              <a:rPr lang="en-US" altLang="zh-CN" sz="1200" dirty="0" err="1">
                <a:latin typeface="+mn-ea"/>
                <a:ea typeface="+mn-ea"/>
              </a:rPr>
              <a:t>Ogn</a:t>
            </a:r>
            <a:endParaRPr lang="en-US" altLang="zh-CN" sz="1200" dirty="0">
              <a:latin typeface="+mn-ea"/>
              <a:ea typeface="+mn-ea"/>
            </a:endParaRPr>
          </a:p>
          <a:p>
            <a:r>
              <a:rPr lang="zh-CN" altLang="en-US" sz="1200" dirty="0">
                <a:latin typeface="+mn-ea"/>
                <a:ea typeface="+mn-ea"/>
              </a:rPr>
              <a:t>*</a:t>
            </a:r>
            <a:r>
              <a:rPr lang="nn-NO" altLang="zh-CN" sz="1200" dirty="0">
                <a:latin typeface="+mn-ea"/>
                <a:ea typeface="+mn-ea"/>
              </a:rPr>
              <a:t>&gt;i   192.168.0.0/22     2.2.2.2                    100       	 0      	200i</a:t>
            </a:r>
            <a:endParaRPr lang="zh-CN" altLang="en-US" sz="1200" dirty="0">
              <a:latin typeface="+mn-ea"/>
              <a:ea typeface="+mn-ea"/>
            </a:endParaRPr>
          </a:p>
          <a:p>
            <a:r>
              <a:rPr lang="en-US" altLang="zh-CN" sz="1200" dirty="0">
                <a:latin typeface="+mn-ea"/>
                <a:ea typeface="+mn-ea"/>
              </a:rPr>
              <a:t> *&gt;   192.168.0.0          0.0.0.0         0                     	 0     	 </a:t>
            </a:r>
            <a:r>
              <a:rPr lang="en-US" altLang="zh-CN" sz="1200" dirty="0" err="1">
                <a:latin typeface="+mn-ea"/>
                <a:ea typeface="+mn-ea"/>
              </a:rPr>
              <a:t>i</a:t>
            </a:r>
            <a:endParaRPr lang="en-US" altLang="zh-CN" sz="1200" dirty="0">
              <a:latin typeface="+mn-ea"/>
              <a:ea typeface="+mn-ea"/>
            </a:endParaRPr>
          </a:p>
          <a:p>
            <a:r>
              <a:rPr lang="en-US" altLang="zh-CN" sz="1200" dirty="0">
                <a:latin typeface="+mn-ea"/>
                <a:ea typeface="+mn-ea"/>
              </a:rPr>
              <a:t> *&gt;</a:t>
            </a:r>
            <a:r>
              <a:rPr lang="en-US" altLang="zh-CN" sz="1200" dirty="0" err="1">
                <a:latin typeface="+mn-ea"/>
                <a:ea typeface="+mn-ea"/>
              </a:rPr>
              <a:t>i</a:t>
            </a:r>
            <a:r>
              <a:rPr lang="en-US" altLang="zh-CN" sz="1200" dirty="0">
                <a:latin typeface="+mn-ea"/>
                <a:ea typeface="+mn-ea"/>
              </a:rPr>
              <a:t>  192.168.1.0          4.4.4.4         0          100       	 0     	 I</a:t>
            </a:r>
          </a:p>
          <a:p>
            <a:endParaRPr lang="en-US" altLang="zh-CN" sz="1200" dirty="0">
              <a:latin typeface="+mn-ea"/>
              <a:ea typeface="+mn-ea"/>
            </a:endParaRPr>
          </a:p>
          <a:p>
            <a:r>
              <a:rPr lang="en-US" altLang="zh-CN" sz="1200" dirty="0">
                <a:latin typeface="+mn-ea"/>
                <a:ea typeface="+mn-ea"/>
              </a:rPr>
              <a:t>[R3-bgp]dis </a:t>
            </a:r>
            <a:r>
              <a:rPr lang="en-US" altLang="zh-CN" sz="1200" dirty="0" err="1">
                <a:latin typeface="+mn-ea"/>
                <a:ea typeface="+mn-ea"/>
              </a:rPr>
              <a:t>bgp</a:t>
            </a:r>
            <a:r>
              <a:rPr lang="en-US" altLang="zh-CN" sz="1200" dirty="0">
                <a:latin typeface="+mn-ea"/>
                <a:ea typeface="+mn-ea"/>
              </a:rPr>
              <a:t> routing-table</a:t>
            </a:r>
            <a:endParaRPr lang="zh-CN" altLang="en-US" sz="1200" dirty="0">
              <a:latin typeface="+mn-ea"/>
              <a:ea typeface="+mn-ea"/>
            </a:endParaRPr>
          </a:p>
          <a:p>
            <a:r>
              <a:rPr lang="en-US" altLang="zh-CN" sz="1200" dirty="0">
                <a:latin typeface="+mn-ea"/>
                <a:ea typeface="+mn-ea"/>
              </a:rPr>
              <a:t>        Network             </a:t>
            </a:r>
            <a:r>
              <a:rPr lang="en-US" altLang="zh-CN" sz="1200" dirty="0" err="1">
                <a:latin typeface="+mn-ea"/>
                <a:ea typeface="+mn-ea"/>
              </a:rPr>
              <a:t>NextHop</a:t>
            </a:r>
            <a:r>
              <a:rPr lang="en-US" altLang="zh-CN" sz="1200" dirty="0">
                <a:latin typeface="+mn-ea"/>
                <a:ea typeface="+mn-ea"/>
              </a:rPr>
              <a:t>       MED    </a:t>
            </a:r>
            <a:r>
              <a:rPr lang="en-US" altLang="zh-CN" sz="1200" dirty="0" err="1">
                <a:latin typeface="+mn-ea"/>
                <a:ea typeface="+mn-ea"/>
              </a:rPr>
              <a:t>LocPrf</a:t>
            </a:r>
            <a:r>
              <a:rPr lang="en-US" altLang="zh-CN" sz="1200" dirty="0">
                <a:latin typeface="+mn-ea"/>
                <a:ea typeface="+mn-ea"/>
              </a:rPr>
              <a:t>    </a:t>
            </a:r>
            <a:r>
              <a:rPr lang="en-US" altLang="zh-CN" sz="1200" dirty="0" err="1">
                <a:latin typeface="+mn-ea"/>
                <a:ea typeface="+mn-ea"/>
              </a:rPr>
              <a:t>PrefVal</a:t>
            </a:r>
            <a:r>
              <a:rPr lang="en-US" altLang="zh-CN" sz="1200" dirty="0">
                <a:latin typeface="+mn-ea"/>
                <a:ea typeface="+mn-ea"/>
              </a:rPr>
              <a:t> 	Path/</a:t>
            </a:r>
            <a:r>
              <a:rPr lang="en-US" altLang="zh-CN" sz="1200" dirty="0" err="1">
                <a:latin typeface="+mn-ea"/>
                <a:ea typeface="+mn-ea"/>
              </a:rPr>
              <a:t>Ogn</a:t>
            </a:r>
            <a:endParaRPr lang="zh-CN" altLang="en-US" sz="1200" dirty="0">
              <a:latin typeface="+mn-ea"/>
              <a:ea typeface="+mn-ea"/>
            </a:endParaRPr>
          </a:p>
          <a:p>
            <a:r>
              <a:rPr lang="zh-CN" altLang="en-US" sz="1200" dirty="0">
                <a:latin typeface="+mn-ea"/>
                <a:ea typeface="+mn-ea"/>
              </a:rPr>
              <a:t>*</a:t>
            </a:r>
            <a:r>
              <a:rPr lang="nn-NO" altLang="zh-CN" sz="1200" dirty="0">
                <a:latin typeface="+mn-ea"/>
                <a:ea typeface="+mn-ea"/>
              </a:rPr>
              <a:t>&gt;i   192.168.0.0/22     10.0.35.5                 100       	 0        	</a:t>
            </a:r>
            <a:r>
              <a:rPr lang="nn-NO" altLang="zh-CN" sz="1200" dirty="0">
                <a:solidFill>
                  <a:srgbClr val="C00000"/>
                </a:solidFill>
                <a:latin typeface="+mn-ea"/>
                <a:ea typeface="+mn-ea"/>
              </a:rPr>
              <a:t>200i</a:t>
            </a:r>
            <a:endParaRPr lang="zh-CN" altLang="en-US" sz="1200" dirty="0">
              <a:solidFill>
                <a:srgbClr val="C00000"/>
              </a:solidFill>
              <a:latin typeface="+mn-ea"/>
              <a:ea typeface="+mn-ea"/>
            </a:endParaRPr>
          </a:p>
          <a:p>
            <a:r>
              <a:rPr lang="zh-CN" altLang="en-US" sz="1200" dirty="0">
                <a:latin typeface="+mn-ea"/>
                <a:ea typeface="+mn-ea"/>
              </a:rPr>
              <a:t> *</a:t>
            </a:r>
            <a:r>
              <a:rPr lang="nn-NO" altLang="zh-CN" sz="1200" dirty="0">
                <a:latin typeface="+mn-ea"/>
                <a:ea typeface="+mn-ea"/>
              </a:rPr>
              <a:t>&gt;i  192.168.0.0           1.1.1.1         0         100       	 0        	 i</a:t>
            </a:r>
            <a:endParaRPr lang="zh-CN" altLang="en-US" sz="1200" dirty="0">
              <a:latin typeface="+mn-ea"/>
              <a:ea typeface="+mn-ea"/>
            </a:endParaRPr>
          </a:p>
          <a:p>
            <a:r>
              <a:rPr lang="zh-CN" altLang="en-US" sz="1200" dirty="0">
                <a:latin typeface="+mn-ea"/>
                <a:ea typeface="+mn-ea"/>
              </a:rPr>
              <a:t> *</a:t>
            </a:r>
            <a:r>
              <a:rPr lang="nn-NO" altLang="zh-CN" sz="1200" dirty="0">
                <a:latin typeface="+mn-ea"/>
                <a:ea typeface="+mn-ea"/>
              </a:rPr>
              <a:t>&gt;i  192.168.1.0           4.4.4.4         0          100        0       	 i</a:t>
            </a:r>
            <a:endParaRPr lang="zh-CN" altLang="en-US" sz="1200" dirty="0">
              <a:latin typeface="+mn-ea"/>
              <a:ea typeface="+mn-ea"/>
            </a:endParaRPr>
          </a:p>
        </p:txBody>
      </p:sp>
    </p:spTree>
    <p:extLst>
      <p:ext uri="{BB962C8B-B14F-4D97-AF65-F5344CB8AC3E}">
        <p14:creationId xmlns:p14="http://schemas.microsoft.com/office/powerpoint/2010/main" val="4141117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BGP</a:t>
            </a:r>
            <a:r>
              <a:rPr lang="zh-CN" altLang="en-US"/>
              <a:t>需求实现及故障排除</a:t>
            </a:r>
            <a:r>
              <a:rPr lang="en-US" altLang="zh-CN"/>
              <a:t> - </a:t>
            </a:r>
            <a:r>
              <a:rPr lang="zh-CN" altLang="en-US"/>
              <a:t>案例二 </a:t>
            </a:r>
            <a:r>
              <a:rPr lang="en-US" altLang="zh-CN"/>
              <a:t>(1)</a:t>
            </a:r>
            <a:endParaRPr lang="zh-CN" altLang="en-US" dirty="0"/>
          </a:p>
        </p:txBody>
      </p:sp>
      <p:sp>
        <p:nvSpPr>
          <p:cNvPr id="84" name="文本占位符 3"/>
          <p:cNvSpPr>
            <a:spLocks noGrp="1"/>
          </p:cNvSpPr>
          <p:nvPr>
            <p:ph type="body" sz="quarter" idx="10"/>
          </p:nvPr>
        </p:nvSpPr>
        <p:spPr/>
        <p:txBody>
          <a:bodyPr/>
          <a:lstStyle/>
          <a:p>
            <a:r>
              <a:rPr lang="zh-CN" altLang="en-US" sz="1800" dirty="0"/>
              <a:t>需求：</a:t>
            </a:r>
            <a:endParaRPr lang="en-US" altLang="zh-CN" sz="1800" dirty="0"/>
          </a:p>
          <a:p>
            <a:pPr lvl="1"/>
            <a:r>
              <a:rPr lang="en-US" altLang="zh-CN" sz="1600" dirty="0"/>
              <a:t>AS100</a:t>
            </a:r>
            <a:r>
              <a:rPr lang="zh-CN" altLang="en-US" sz="1600" dirty="0"/>
              <a:t>内运行</a:t>
            </a:r>
            <a:r>
              <a:rPr lang="en-US" altLang="zh-CN" sz="1600" dirty="0"/>
              <a:t>OSPF</a:t>
            </a:r>
            <a:r>
              <a:rPr lang="zh-CN" altLang="en-US" sz="1600" dirty="0"/>
              <a:t>，所有路由器均属于</a:t>
            </a:r>
            <a:r>
              <a:rPr lang="en-US" altLang="zh-CN" sz="1600" dirty="0"/>
              <a:t>AREA 0 </a:t>
            </a:r>
            <a:r>
              <a:rPr lang="zh-CN" altLang="en-US" sz="1600" dirty="0"/>
              <a:t>，路由器之间用</a:t>
            </a:r>
            <a:r>
              <a:rPr lang="en-US" altLang="zh-CN" sz="1600" dirty="0"/>
              <a:t>loopback0</a:t>
            </a:r>
            <a:r>
              <a:rPr lang="zh-CN" altLang="en-US" sz="1600" dirty="0"/>
              <a:t>口建立</a:t>
            </a:r>
            <a:r>
              <a:rPr lang="en-US" altLang="zh-CN" sz="1600" dirty="0"/>
              <a:t>IBGP</a:t>
            </a:r>
            <a:r>
              <a:rPr lang="zh-CN" altLang="en-US" sz="1600" dirty="0"/>
              <a:t>邻居关系，对等体关系如图中标识</a:t>
            </a:r>
            <a:endParaRPr lang="en-US" altLang="zh-CN" sz="1600" dirty="0"/>
          </a:p>
          <a:p>
            <a:pPr lvl="1"/>
            <a:r>
              <a:rPr lang="en-US" altLang="zh-CN" sz="1600" dirty="0"/>
              <a:t>R7</a:t>
            </a:r>
            <a:r>
              <a:rPr lang="zh-CN" altLang="en-US" sz="1600" dirty="0"/>
              <a:t>和</a:t>
            </a:r>
            <a:r>
              <a:rPr lang="en-US" altLang="zh-CN" sz="1600" dirty="0"/>
              <a:t>R5</a:t>
            </a:r>
            <a:r>
              <a:rPr lang="zh-CN" altLang="en-US" sz="1600" dirty="0"/>
              <a:t>及</a:t>
            </a:r>
            <a:r>
              <a:rPr lang="en-US" altLang="zh-CN" sz="1600" dirty="0"/>
              <a:t>R6</a:t>
            </a:r>
            <a:r>
              <a:rPr lang="zh-CN" altLang="en-US" sz="1600" dirty="0"/>
              <a:t>通过直连接口建立</a:t>
            </a:r>
            <a:r>
              <a:rPr lang="en-US" altLang="zh-CN" sz="1600" dirty="0"/>
              <a:t>EBGP</a:t>
            </a:r>
            <a:r>
              <a:rPr lang="zh-CN" altLang="en-US" sz="1600" dirty="0"/>
              <a:t>邻居关系。</a:t>
            </a:r>
            <a:endParaRPr lang="en-US" altLang="zh-CN" sz="1600" dirty="0"/>
          </a:p>
          <a:p>
            <a:pPr lvl="1"/>
            <a:r>
              <a:rPr lang="zh-CN" altLang="en-US" sz="1600" dirty="0"/>
              <a:t>为了所有路由器能学习到</a:t>
            </a:r>
            <a:r>
              <a:rPr lang="en-US" altLang="zh-CN" sz="1600" dirty="0"/>
              <a:t>AS200</a:t>
            </a:r>
            <a:r>
              <a:rPr lang="zh-CN" altLang="en-US" sz="1600" dirty="0"/>
              <a:t>的路由器，设置</a:t>
            </a:r>
            <a:r>
              <a:rPr lang="en-US" altLang="zh-CN" sz="1600" dirty="0"/>
              <a:t>RR</a:t>
            </a:r>
            <a:r>
              <a:rPr lang="zh-CN" altLang="en-US" sz="1600" dirty="0"/>
              <a:t>反射器，</a:t>
            </a:r>
            <a:r>
              <a:rPr lang="en-US" altLang="zh-CN" sz="1600" dirty="0"/>
              <a:t>R5</a:t>
            </a:r>
            <a:r>
              <a:rPr lang="zh-CN" altLang="en-US" sz="1600" dirty="0"/>
              <a:t>为</a:t>
            </a:r>
            <a:r>
              <a:rPr lang="en-US" altLang="zh-CN" sz="1600" dirty="0"/>
              <a:t>R3</a:t>
            </a:r>
            <a:r>
              <a:rPr lang="zh-CN" altLang="en-US" sz="1600" dirty="0"/>
              <a:t>的</a:t>
            </a:r>
            <a:r>
              <a:rPr lang="en-US" altLang="zh-CN" sz="1600" dirty="0"/>
              <a:t>client</a:t>
            </a:r>
            <a:r>
              <a:rPr lang="zh-CN" altLang="en-US" sz="1600" dirty="0"/>
              <a:t>，</a:t>
            </a:r>
            <a:r>
              <a:rPr lang="en-US" altLang="zh-CN" sz="1600" dirty="0"/>
              <a:t>R6</a:t>
            </a:r>
            <a:r>
              <a:rPr lang="zh-CN" altLang="en-US" sz="1600" dirty="0"/>
              <a:t>为</a:t>
            </a:r>
            <a:r>
              <a:rPr lang="en-US" altLang="zh-CN" sz="1600" dirty="0"/>
              <a:t>R4</a:t>
            </a:r>
            <a:r>
              <a:rPr lang="zh-CN" altLang="en-US" sz="1600" dirty="0"/>
              <a:t>的</a:t>
            </a:r>
            <a:r>
              <a:rPr lang="en-US" altLang="zh-CN" sz="1600" dirty="0"/>
              <a:t>client</a:t>
            </a:r>
          </a:p>
        </p:txBody>
      </p:sp>
      <p:pic>
        <p:nvPicPr>
          <p:cNvPr id="7" name="Picture 12" descr="E:\2016.01\1.12 扁平化图标\蓝色\AR-蓝色最新-40.png"/>
          <p:cNvPicPr>
            <a:picLocks noChangeAspect="1" noChangeArrowheads="1"/>
          </p:cNvPicPr>
          <p:nvPr/>
        </p:nvPicPr>
        <p:blipFill>
          <a:blip r:embed="rId3" cstate="print"/>
          <a:srcRect/>
          <a:stretch>
            <a:fillRect/>
          </a:stretch>
        </p:blipFill>
        <p:spPr bwMode="auto">
          <a:xfrm>
            <a:off x="2243702" y="3829427"/>
            <a:ext cx="540000" cy="441818"/>
          </a:xfrm>
          <a:prstGeom prst="rect">
            <a:avLst/>
          </a:prstGeom>
          <a:noFill/>
        </p:spPr>
      </p:pic>
      <p:pic>
        <p:nvPicPr>
          <p:cNvPr id="8" name="Picture 12" descr="E:\2016.01\1.12 扁平化图标\蓝色\AR-蓝色最新-40.png"/>
          <p:cNvPicPr>
            <a:picLocks noChangeAspect="1" noChangeArrowheads="1"/>
          </p:cNvPicPr>
          <p:nvPr/>
        </p:nvPicPr>
        <p:blipFill>
          <a:blip r:embed="rId3" cstate="print"/>
          <a:srcRect/>
          <a:stretch>
            <a:fillRect/>
          </a:stretch>
        </p:blipFill>
        <p:spPr bwMode="auto">
          <a:xfrm>
            <a:off x="2243702" y="5463459"/>
            <a:ext cx="540000" cy="441818"/>
          </a:xfrm>
          <a:prstGeom prst="rect">
            <a:avLst/>
          </a:prstGeom>
          <a:noFill/>
        </p:spPr>
      </p:pic>
      <p:pic>
        <p:nvPicPr>
          <p:cNvPr id="9" name="Picture 12" descr="E:\2016.01\1.12 扁平化图标\蓝色\AR-蓝色最新-40.png"/>
          <p:cNvPicPr>
            <a:picLocks noChangeAspect="1" noChangeArrowheads="1"/>
          </p:cNvPicPr>
          <p:nvPr/>
        </p:nvPicPr>
        <p:blipFill>
          <a:blip r:embed="rId3" cstate="print"/>
          <a:srcRect/>
          <a:stretch>
            <a:fillRect/>
          </a:stretch>
        </p:blipFill>
        <p:spPr bwMode="auto">
          <a:xfrm>
            <a:off x="4036214" y="3829427"/>
            <a:ext cx="540000" cy="441818"/>
          </a:xfrm>
          <a:prstGeom prst="rect">
            <a:avLst/>
          </a:prstGeom>
          <a:noFill/>
        </p:spPr>
      </p:pic>
      <p:pic>
        <p:nvPicPr>
          <p:cNvPr id="10" name="Picture 12" descr="E:\2016.01\1.12 扁平化图标\蓝色\AR-蓝色最新-40.png"/>
          <p:cNvPicPr>
            <a:picLocks noChangeAspect="1" noChangeArrowheads="1"/>
          </p:cNvPicPr>
          <p:nvPr/>
        </p:nvPicPr>
        <p:blipFill>
          <a:blip r:embed="rId3" cstate="print"/>
          <a:srcRect/>
          <a:stretch>
            <a:fillRect/>
          </a:stretch>
        </p:blipFill>
        <p:spPr bwMode="auto">
          <a:xfrm>
            <a:off x="4010237" y="5463459"/>
            <a:ext cx="540000" cy="441818"/>
          </a:xfrm>
          <a:prstGeom prst="rect">
            <a:avLst/>
          </a:prstGeom>
          <a:noFill/>
        </p:spPr>
      </p:pic>
      <p:sp>
        <p:nvSpPr>
          <p:cNvPr id="11" name="圆角矩形 10"/>
          <p:cNvSpPr/>
          <p:nvPr/>
        </p:nvSpPr>
        <p:spPr bwMode="auto">
          <a:xfrm>
            <a:off x="1019175" y="3505232"/>
            <a:ext cx="6187553" cy="2756029"/>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defPPr>
              <a:defRPr lang="zh-CN"/>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zh-CN" altLang="en-US" sz="1400">
              <a:solidFill>
                <a:srgbClr val="3499CC"/>
              </a:solidFill>
              <a:latin typeface="+mn-ea"/>
            </a:endParaRPr>
          </a:p>
        </p:txBody>
      </p:sp>
      <p:pic>
        <p:nvPicPr>
          <p:cNvPr id="12" name="Picture 12" descr="E:\2016.01\1.12 扁平化图标\蓝色\AR-蓝色最新-40.png"/>
          <p:cNvPicPr>
            <a:picLocks noChangeAspect="1" noChangeArrowheads="1"/>
          </p:cNvPicPr>
          <p:nvPr/>
        </p:nvPicPr>
        <p:blipFill>
          <a:blip r:embed="rId3" cstate="print"/>
          <a:srcRect/>
          <a:stretch>
            <a:fillRect/>
          </a:stretch>
        </p:blipFill>
        <p:spPr bwMode="auto">
          <a:xfrm>
            <a:off x="5708443" y="3829427"/>
            <a:ext cx="540000" cy="441818"/>
          </a:xfrm>
          <a:prstGeom prst="rect">
            <a:avLst/>
          </a:prstGeom>
          <a:noFill/>
        </p:spPr>
      </p:pic>
      <p:pic>
        <p:nvPicPr>
          <p:cNvPr id="14" name="Picture 12" descr="E:\2016.01\1.12 扁平化图标\蓝色\AR-蓝色最新-40.png"/>
          <p:cNvPicPr>
            <a:picLocks noChangeAspect="1" noChangeArrowheads="1"/>
          </p:cNvPicPr>
          <p:nvPr/>
        </p:nvPicPr>
        <p:blipFill>
          <a:blip r:embed="rId3" cstate="print"/>
          <a:srcRect/>
          <a:stretch>
            <a:fillRect/>
          </a:stretch>
        </p:blipFill>
        <p:spPr bwMode="auto">
          <a:xfrm>
            <a:off x="7661242" y="4813027"/>
            <a:ext cx="540000" cy="441818"/>
          </a:xfrm>
          <a:prstGeom prst="rect">
            <a:avLst/>
          </a:prstGeom>
          <a:noFill/>
        </p:spPr>
      </p:pic>
      <p:sp>
        <p:nvSpPr>
          <p:cNvPr id="15" name="圆角矩形 14"/>
          <p:cNvSpPr/>
          <p:nvPr/>
        </p:nvSpPr>
        <p:spPr bwMode="auto">
          <a:xfrm>
            <a:off x="7447267" y="3501613"/>
            <a:ext cx="2338659" cy="2615306"/>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defPPr>
              <a:defRPr lang="zh-CN"/>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zh-CN" altLang="en-US" sz="1400">
              <a:solidFill>
                <a:srgbClr val="3499CC"/>
              </a:solidFill>
              <a:latin typeface="+mn-ea"/>
            </a:endParaRPr>
          </a:p>
        </p:txBody>
      </p:sp>
      <p:cxnSp>
        <p:nvCxnSpPr>
          <p:cNvPr id="21" name="直接连接符 20"/>
          <p:cNvCxnSpPr>
            <a:stCxn id="7" idx="3"/>
            <a:endCxn id="9" idx="1"/>
          </p:cNvCxnSpPr>
          <p:nvPr/>
        </p:nvCxnSpPr>
        <p:spPr bwMode="auto">
          <a:xfrm>
            <a:off x="2783702" y="4050336"/>
            <a:ext cx="12525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直接连接符 22"/>
          <p:cNvCxnSpPr>
            <a:stCxn id="10" idx="1"/>
            <a:endCxn id="8" idx="3"/>
          </p:cNvCxnSpPr>
          <p:nvPr/>
        </p:nvCxnSpPr>
        <p:spPr bwMode="auto">
          <a:xfrm flipH="1">
            <a:off x="2783702" y="5684368"/>
            <a:ext cx="122653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直接连接符 23"/>
          <p:cNvCxnSpPr>
            <a:stCxn id="9" idx="3"/>
            <a:endCxn id="12" idx="1"/>
          </p:cNvCxnSpPr>
          <p:nvPr/>
        </p:nvCxnSpPr>
        <p:spPr bwMode="auto">
          <a:xfrm>
            <a:off x="4576214" y="4050336"/>
            <a:ext cx="113222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直接连接符 24"/>
          <p:cNvCxnSpPr>
            <a:stCxn id="10" idx="3"/>
            <a:endCxn id="64" idx="1"/>
          </p:cNvCxnSpPr>
          <p:nvPr/>
        </p:nvCxnSpPr>
        <p:spPr bwMode="auto">
          <a:xfrm>
            <a:off x="4550237" y="5684368"/>
            <a:ext cx="118335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直接连接符 26"/>
          <p:cNvCxnSpPr>
            <a:stCxn id="14" idx="1"/>
            <a:endCxn id="12" idx="3"/>
          </p:cNvCxnSpPr>
          <p:nvPr/>
        </p:nvCxnSpPr>
        <p:spPr bwMode="auto">
          <a:xfrm flipH="1" flipV="1">
            <a:off x="6248443" y="4050336"/>
            <a:ext cx="1412799" cy="98360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0" name="文本框 29"/>
          <p:cNvSpPr txBox="1"/>
          <p:nvPr/>
        </p:nvSpPr>
        <p:spPr bwMode="auto">
          <a:xfrm>
            <a:off x="6259143" y="3552748"/>
            <a:ext cx="82868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AS 100</a:t>
            </a:r>
            <a:endParaRPr lang="zh-CN" altLang="en-US" sz="1400" b="1" dirty="0">
              <a:solidFill>
                <a:srgbClr val="000000"/>
              </a:solidFill>
              <a:latin typeface="+mn-ea"/>
              <a:ea typeface="+mn-ea"/>
              <a:cs typeface="Arial" pitchFamily="34" charset="0"/>
            </a:endParaRPr>
          </a:p>
        </p:txBody>
      </p:sp>
      <p:sp>
        <p:nvSpPr>
          <p:cNvPr id="31" name="文本框 30"/>
          <p:cNvSpPr txBox="1"/>
          <p:nvPr/>
        </p:nvSpPr>
        <p:spPr bwMode="auto">
          <a:xfrm>
            <a:off x="8047257" y="3546690"/>
            <a:ext cx="82868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b="1" dirty="0">
                <a:solidFill>
                  <a:srgbClr val="000000"/>
                </a:solidFill>
                <a:latin typeface="+mn-ea"/>
                <a:ea typeface="+mn-ea"/>
                <a:cs typeface="Arial" pitchFamily="34" charset="0"/>
              </a:rPr>
              <a:t>AS 200</a:t>
            </a:r>
            <a:endParaRPr lang="zh-CN" altLang="en-US" sz="1400" b="1" dirty="0">
              <a:solidFill>
                <a:srgbClr val="000000"/>
              </a:solidFill>
              <a:latin typeface="+mn-ea"/>
              <a:ea typeface="+mn-ea"/>
              <a:cs typeface="Arial" pitchFamily="34" charset="0"/>
            </a:endParaRPr>
          </a:p>
        </p:txBody>
      </p:sp>
      <p:sp>
        <p:nvSpPr>
          <p:cNvPr id="35" name="矩形 34"/>
          <p:cNvSpPr/>
          <p:nvPr/>
        </p:nvSpPr>
        <p:spPr bwMode="auto">
          <a:xfrm>
            <a:off x="2243702" y="3570120"/>
            <a:ext cx="523543" cy="278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endParaRPr kumimoji="0" lang="zh-CN" altLang="en-US" sz="1400" b="0" i="0" u="none" strike="noStrike" cap="none" normalizeH="0" baseline="0" dirty="0">
              <a:ln>
                <a:noFill/>
              </a:ln>
              <a:solidFill>
                <a:schemeClr val="tx1"/>
              </a:solidFill>
              <a:effectLst/>
              <a:latin typeface="+mn-ea"/>
              <a:ea typeface="+mn-ea"/>
            </a:endParaRPr>
          </a:p>
        </p:txBody>
      </p:sp>
      <p:sp>
        <p:nvSpPr>
          <p:cNvPr id="36" name="矩形 35"/>
          <p:cNvSpPr/>
          <p:nvPr/>
        </p:nvSpPr>
        <p:spPr bwMode="auto">
          <a:xfrm>
            <a:off x="2199567" y="5877272"/>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endParaRPr kumimoji="0" lang="zh-CN" altLang="en-US" sz="1400" b="0" i="0" u="none" strike="noStrike" cap="none" normalizeH="0" baseline="0" dirty="0">
              <a:ln>
                <a:noFill/>
              </a:ln>
              <a:solidFill>
                <a:schemeClr val="tx1"/>
              </a:solidFill>
              <a:effectLst/>
              <a:latin typeface="+mn-ea"/>
              <a:ea typeface="+mn-ea"/>
            </a:endParaRPr>
          </a:p>
        </p:txBody>
      </p:sp>
      <p:sp>
        <p:nvSpPr>
          <p:cNvPr id="37" name="矩形 36"/>
          <p:cNvSpPr/>
          <p:nvPr/>
        </p:nvSpPr>
        <p:spPr bwMode="auto">
          <a:xfrm>
            <a:off x="4029671" y="3565418"/>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R3</a:t>
            </a:r>
            <a:endParaRPr kumimoji="0" lang="zh-CN" altLang="en-US" sz="1400" b="0" i="0" u="none" strike="noStrike" cap="none" normalizeH="0" baseline="0" dirty="0">
              <a:ln>
                <a:noFill/>
              </a:ln>
              <a:solidFill>
                <a:schemeClr val="tx1"/>
              </a:solidFill>
              <a:effectLst/>
              <a:latin typeface="+mn-ea"/>
              <a:ea typeface="+mn-ea"/>
            </a:endParaRPr>
          </a:p>
        </p:txBody>
      </p:sp>
      <p:sp>
        <p:nvSpPr>
          <p:cNvPr id="38" name="矩形 37"/>
          <p:cNvSpPr/>
          <p:nvPr/>
        </p:nvSpPr>
        <p:spPr bwMode="auto">
          <a:xfrm>
            <a:off x="3917949" y="5877272"/>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mn-ea"/>
                <a:ea typeface="+mn-ea"/>
              </a:rPr>
              <a:t>R4</a:t>
            </a:r>
            <a:endParaRPr kumimoji="0" lang="zh-CN" altLang="en-US" sz="1400" b="0" i="0" u="none" strike="noStrike" cap="none" normalizeH="0" baseline="0">
              <a:ln>
                <a:noFill/>
              </a:ln>
              <a:solidFill>
                <a:schemeClr val="tx1"/>
              </a:solidFill>
              <a:effectLst/>
              <a:latin typeface="+mn-ea"/>
              <a:ea typeface="+mn-ea"/>
            </a:endParaRPr>
          </a:p>
        </p:txBody>
      </p:sp>
      <p:sp>
        <p:nvSpPr>
          <p:cNvPr id="39" name="矩形 38"/>
          <p:cNvSpPr/>
          <p:nvPr/>
        </p:nvSpPr>
        <p:spPr bwMode="auto">
          <a:xfrm>
            <a:off x="5737178" y="3565418"/>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R5</a:t>
            </a:r>
            <a:endParaRPr kumimoji="0" lang="zh-CN" altLang="en-US" sz="1400" b="0" i="0" u="none" strike="noStrike" cap="none" normalizeH="0" baseline="0" dirty="0">
              <a:ln>
                <a:noFill/>
              </a:ln>
              <a:solidFill>
                <a:schemeClr val="tx1"/>
              </a:solidFill>
              <a:effectLst/>
              <a:latin typeface="+mn-ea"/>
              <a:ea typeface="+mn-ea"/>
            </a:endParaRPr>
          </a:p>
        </p:txBody>
      </p:sp>
      <p:sp>
        <p:nvSpPr>
          <p:cNvPr id="40" name="矩形 39"/>
          <p:cNvSpPr/>
          <p:nvPr/>
        </p:nvSpPr>
        <p:spPr bwMode="auto">
          <a:xfrm>
            <a:off x="7643210" y="5265204"/>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R7</a:t>
            </a:r>
            <a:endParaRPr kumimoji="0" lang="zh-CN" altLang="en-US" sz="1400" b="0" i="0" u="none" strike="noStrike" cap="none" normalizeH="0" baseline="0" dirty="0">
              <a:ln>
                <a:noFill/>
              </a:ln>
              <a:solidFill>
                <a:schemeClr val="tx1"/>
              </a:solidFill>
              <a:effectLst/>
              <a:latin typeface="+mn-ea"/>
              <a:ea typeface="+mn-ea"/>
            </a:endParaRPr>
          </a:p>
        </p:txBody>
      </p:sp>
      <p:sp>
        <p:nvSpPr>
          <p:cNvPr id="44" name="矩形 43"/>
          <p:cNvSpPr/>
          <p:nvPr/>
        </p:nvSpPr>
        <p:spPr bwMode="auto">
          <a:xfrm>
            <a:off x="2749460" y="3545827"/>
            <a:ext cx="1413140" cy="490673"/>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Loopback</a:t>
            </a:r>
            <a:r>
              <a:rPr kumimoji="0" lang="en-US" altLang="zh-CN" sz="1400" b="0" i="0" u="none" strike="noStrike" cap="none" normalizeH="0" dirty="0">
                <a:ln>
                  <a:noFill/>
                </a:ln>
                <a:solidFill>
                  <a:schemeClr val="tx1"/>
                </a:solidFill>
                <a:effectLst/>
                <a:latin typeface="+mn-ea"/>
                <a:ea typeface="+mn-ea"/>
              </a:rPr>
              <a:t> 0</a:t>
            </a: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sz="1400" baseline="0" dirty="0">
                <a:latin typeface="+mn-ea"/>
                <a:ea typeface="+mn-ea"/>
              </a:rPr>
              <a:t>1.1.1.1</a:t>
            </a:r>
            <a:endParaRPr kumimoji="0" lang="zh-CN" altLang="en-US" sz="1400" b="0" i="0" u="none" strike="noStrike" cap="none" normalizeH="0" baseline="0" dirty="0">
              <a:ln>
                <a:noFill/>
              </a:ln>
              <a:solidFill>
                <a:schemeClr val="tx1"/>
              </a:solidFill>
              <a:effectLst/>
              <a:latin typeface="+mn-ea"/>
              <a:ea typeface="+mn-ea"/>
            </a:endParaRPr>
          </a:p>
        </p:txBody>
      </p:sp>
      <p:sp>
        <p:nvSpPr>
          <p:cNvPr id="45" name="矩形 44"/>
          <p:cNvSpPr/>
          <p:nvPr/>
        </p:nvSpPr>
        <p:spPr bwMode="auto">
          <a:xfrm>
            <a:off x="2735333" y="5728569"/>
            <a:ext cx="1210625" cy="532693"/>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Loopback</a:t>
            </a:r>
            <a:r>
              <a:rPr kumimoji="0" lang="en-US" altLang="zh-CN" sz="1400" b="0" i="0" u="none" strike="noStrike" cap="none" normalizeH="0" dirty="0">
                <a:ln>
                  <a:noFill/>
                </a:ln>
                <a:solidFill>
                  <a:schemeClr val="tx1"/>
                </a:solidFill>
                <a:effectLst/>
                <a:latin typeface="+mn-ea"/>
                <a:ea typeface="+mn-ea"/>
              </a:rPr>
              <a:t> 0</a:t>
            </a: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sz="1400" baseline="0" dirty="0">
                <a:latin typeface="+mn-ea"/>
                <a:ea typeface="+mn-ea"/>
              </a:rPr>
              <a:t>2.2.2.2</a:t>
            </a:r>
            <a:endParaRPr kumimoji="0" lang="zh-CN" altLang="en-US" sz="1400" b="0" i="0" u="none" strike="noStrike" cap="none" normalizeH="0" baseline="0" dirty="0">
              <a:ln>
                <a:noFill/>
              </a:ln>
              <a:solidFill>
                <a:schemeClr val="tx1"/>
              </a:solidFill>
              <a:effectLst/>
              <a:latin typeface="+mn-ea"/>
              <a:ea typeface="+mn-ea"/>
            </a:endParaRPr>
          </a:p>
        </p:txBody>
      </p:sp>
      <p:sp>
        <p:nvSpPr>
          <p:cNvPr id="46" name="矩形 45"/>
          <p:cNvSpPr/>
          <p:nvPr/>
        </p:nvSpPr>
        <p:spPr bwMode="auto">
          <a:xfrm>
            <a:off x="4571599" y="3556922"/>
            <a:ext cx="1236369" cy="528741"/>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Loopback</a:t>
            </a:r>
            <a:r>
              <a:rPr kumimoji="0" lang="en-US" altLang="zh-CN" sz="1400" b="0" i="0" u="none" strike="noStrike" cap="none" normalizeH="0" dirty="0">
                <a:ln>
                  <a:noFill/>
                </a:ln>
                <a:solidFill>
                  <a:schemeClr val="tx1"/>
                </a:solidFill>
                <a:effectLst/>
                <a:latin typeface="+mn-ea"/>
                <a:ea typeface="+mn-ea"/>
              </a:rPr>
              <a:t> 0</a:t>
            </a: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3.3.3.3</a:t>
            </a:r>
            <a:endParaRPr kumimoji="0" lang="en-US" altLang="zh-CN" sz="1400" b="0" i="0" u="none" strike="noStrike" cap="none" normalizeH="0" dirty="0">
              <a:ln>
                <a:noFill/>
              </a:ln>
              <a:solidFill>
                <a:schemeClr val="tx1"/>
              </a:solidFill>
              <a:effectLst/>
              <a:latin typeface="+mn-ea"/>
              <a:ea typeface="+mn-ea"/>
            </a:endParaRPr>
          </a:p>
        </p:txBody>
      </p:sp>
      <p:sp>
        <p:nvSpPr>
          <p:cNvPr id="47" name="矩形 46"/>
          <p:cNvSpPr/>
          <p:nvPr/>
        </p:nvSpPr>
        <p:spPr bwMode="auto">
          <a:xfrm>
            <a:off x="4545526" y="5701653"/>
            <a:ext cx="1239323" cy="531646"/>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Loopback</a:t>
            </a:r>
            <a:r>
              <a:rPr kumimoji="0" lang="en-US" altLang="zh-CN" sz="1400" b="0" i="0" u="none" strike="noStrike" cap="none" normalizeH="0" dirty="0">
                <a:ln>
                  <a:noFill/>
                </a:ln>
                <a:solidFill>
                  <a:schemeClr val="tx1"/>
                </a:solidFill>
                <a:effectLst/>
                <a:latin typeface="+mn-ea"/>
                <a:ea typeface="+mn-ea"/>
              </a:rPr>
              <a:t> 0</a:t>
            </a:r>
          </a:p>
          <a:p>
            <a:pPr marL="0" marR="0" indent="0" algn="l"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4.4.4.4</a:t>
            </a:r>
            <a:endParaRPr kumimoji="0" lang="en-US" altLang="zh-CN" sz="1400" b="0" i="0" u="none" strike="noStrike" cap="none" normalizeH="0" dirty="0">
              <a:ln>
                <a:noFill/>
              </a:ln>
              <a:solidFill>
                <a:schemeClr val="tx1"/>
              </a:solidFill>
              <a:effectLst/>
              <a:latin typeface="+mn-ea"/>
              <a:ea typeface="+mn-ea"/>
            </a:endParaRPr>
          </a:p>
        </p:txBody>
      </p:sp>
      <p:sp>
        <p:nvSpPr>
          <p:cNvPr id="48" name="矩形 47"/>
          <p:cNvSpPr/>
          <p:nvPr/>
        </p:nvSpPr>
        <p:spPr bwMode="auto">
          <a:xfrm>
            <a:off x="5444566" y="4288093"/>
            <a:ext cx="1224579" cy="545975"/>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Loopback</a:t>
            </a:r>
            <a:r>
              <a:rPr kumimoji="0" lang="en-US" altLang="zh-CN" sz="1400" b="0" i="0" u="none" strike="noStrike" cap="none" normalizeH="0" dirty="0">
                <a:ln>
                  <a:noFill/>
                </a:ln>
                <a:solidFill>
                  <a:schemeClr val="tx1"/>
                </a:solidFill>
                <a:effectLst/>
                <a:latin typeface="+mn-ea"/>
                <a:ea typeface="+mn-ea"/>
              </a:rPr>
              <a:t> 0</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5.5.5.5</a:t>
            </a:r>
            <a:endParaRPr kumimoji="0" lang="en-US" altLang="zh-CN" sz="1400" b="0" i="0" u="none" strike="noStrike" cap="none" normalizeH="0" dirty="0">
              <a:ln>
                <a:noFill/>
              </a:ln>
              <a:solidFill>
                <a:schemeClr val="tx1"/>
              </a:solidFill>
              <a:effectLst/>
              <a:latin typeface="+mn-ea"/>
              <a:ea typeface="+mn-ea"/>
            </a:endParaRPr>
          </a:p>
        </p:txBody>
      </p:sp>
      <p:sp>
        <p:nvSpPr>
          <p:cNvPr id="49" name="矩形 48"/>
          <p:cNvSpPr/>
          <p:nvPr/>
        </p:nvSpPr>
        <p:spPr bwMode="auto">
          <a:xfrm>
            <a:off x="5393058" y="4962703"/>
            <a:ext cx="1316619" cy="527958"/>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Loopback</a:t>
            </a:r>
            <a:r>
              <a:rPr kumimoji="0" lang="en-US" altLang="zh-CN" sz="1400" b="0" i="0" u="none" strike="noStrike" cap="none" normalizeH="0" dirty="0">
                <a:ln>
                  <a:noFill/>
                </a:ln>
                <a:solidFill>
                  <a:schemeClr val="tx1"/>
                </a:solidFill>
                <a:effectLst/>
                <a:latin typeface="+mn-ea"/>
                <a:ea typeface="+mn-ea"/>
              </a:rPr>
              <a:t> 0</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6.6.6.6</a:t>
            </a:r>
            <a:endParaRPr kumimoji="0" lang="en-US" altLang="zh-CN" sz="1400" b="0" i="0" u="none" strike="noStrike" cap="none" normalizeH="0" dirty="0">
              <a:ln>
                <a:noFill/>
              </a:ln>
              <a:solidFill>
                <a:schemeClr val="tx1"/>
              </a:solidFill>
              <a:effectLst/>
              <a:latin typeface="+mn-ea"/>
              <a:ea typeface="+mn-ea"/>
            </a:endParaRPr>
          </a:p>
        </p:txBody>
      </p:sp>
      <p:pic>
        <p:nvPicPr>
          <p:cNvPr id="64" name="Picture 12" descr="E:\2016.01\1.12 扁平化图标\蓝色\AR-蓝色最新-40.png"/>
          <p:cNvPicPr>
            <a:picLocks noChangeAspect="1" noChangeArrowheads="1"/>
          </p:cNvPicPr>
          <p:nvPr/>
        </p:nvPicPr>
        <p:blipFill>
          <a:blip r:embed="rId3" cstate="print"/>
          <a:srcRect/>
          <a:stretch>
            <a:fillRect/>
          </a:stretch>
        </p:blipFill>
        <p:spPr bwMode="auto">
          <a:xfrm>
            <a:off x="5733588" y="5463459"/>
            <a:ext cx="540000" cy="441818"/>
          </a:xfrm>
          <a:prstGeom prst="rect">
            <a:avLst/>
          </a:prstGeom>
          <a:noFill/>
        </p:spPr>
      </p:pic>
      <p:sp>
        <p:nvSpPr>
          <p:cNvPr id="65" name="矩形 64"/>
          <p:cNvSpPr/>
          <p:nvPr/>
        </p:nvSpPr>
        <p:spPr bwMode="auto">
          <a:xfrm>
            <a:off x="5735917" y="5877272"/>
            <a:ext cx="5760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a:latin typeface="+mn-ea"/>
                <a:ea typeface="+mn-ea"/>
              </a:rPr>
              <a:t>R6</a:t>
            </a:r>
            <a:endParaRPr kumimoji="0" lang="zh-CN" altLang="en-US" sz="1400" b="0" i="0" u="none" strike="noStrike" cap="none" normalizeH="0" baseline="0">
              <a:ln>
                <a:noFill/>
              </a:ln>
              <a:solidFill>
                <a:schemeClr val="tx1"/>
              </a:solidFill>
              <a:effectLst/>
              <a:latin typeface="+mn-ea"/>
              <a:ea typeface="+mn-ea"/>
            </a:endParaRPr>
          </a:p>
        </p:txBody>
      </p:sp>
      <p:sp>
        <p:nvSpPr>
          <p:cNvPr id="69" name="矩形 68"/>
          <p:cNvSpPr/>
          <p:nvPr/>
        </p:nvSpPr>
        <p:spPr bwMode="auto">
          <a:xfrm>
            <a:off x="7363372" y="4272080"/>
            <a:ext cx="1209202" cy="540112"/>
          </a:xfrm>
          <a:prstGeom prst="rect">
            <a:avLst/>
          </a:prstGeom>
          <a:noFill/>
          <a:ln>
            <a:no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altLang="zh-CN" sz="1400" b="0" i="0" u="none" strike="noStrike" cap="none" normalizeH="0" baseline="0" dirty="0">
                <a:ln>
                  <a:noFill/>
                </a:ln>
                <a:solidFill>
                  <a:schemeClr val="tx1"/>
                </a:solidFill>
                <a:effectLst/>
                <a:latin typeface="+mn-ea"/>
                <a:ea typeface="+mn-ea"/>
              </a:rPr>
              <a:t>Loopback</a:t>
            </a:r>
            <a:r>
              <a:rPr kumimoji="0" lang="en-US" altLang="zh-CN" sz="1400" b="0" i="0" u="none" strike="noStrike" cap="none" normalizeH="0" dirty="0">
                <a:ln>
                  <a:noFill/>
                </a:ln>
                <a:solidFill>
                  <a:schemeClr val="tx1"/>
                </a:solidFill>
                <a:effectLst/>
                <a:latin typeface="+mn-ea"/>
                <a:ea typeface="+mn-ea"/>
              </a:rPr>
              <a:t> 0</a:t>
            </a:r>
          </a:p>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7.7.7.7</a:t>
            </a:r>
            <a:endParaRPr kumimoji="0" lang="en-US" altLang="zh-CN" sz="1400" b="0" i="0" u="none" strike="noStrike" cap="none" normalizeH="0" dirty="0">
              <a:ln>
                <a:noFill/>
              </a:ln>
              <a:solidFill>
                <a:schemeClr val="tx1"/>
              </a:solidFill>
              <a:effectLst/>
              <a:latin typeface="+mn-ea"/>
              <a:ea typeface="+mn-ea"/>
            </a:endParaRPr>
          </a:p>
        </p:txBody>
      </p:sp>
      <p:cxnSp>
        <p:nvCxnSpPr>
          <p:cNvPr id="83" name="直接连接符 82"/>
          <p:cNvCxnSpPr>
            <a:stCxn id="8" idx="0"/>
            <a:endCxn id="7" idx="2"/>
          </p:cNvCxnSpPr>
          <p:nvPr/>
        </p:nvCxnSpPr>
        <p:spPr bwMode="auto">
          <a:xfrm flipV="1">
            <a:off x="2513702" y="4271245"/>
            <a:ext cx="0" cy="11922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a:stCxn id="64" idx="3"/>
            <a:endCxn id="14" idx="1"/>
          </p:cNvCxnSpPr>
          <p:nvPr/>
        </p:nvCxnSpPr>
        <p:spPr bwMode="auto">
          <a:xfrm flipV="1">
            <a:off x="6273588" y="5033936"/>
            <a:ext cx="1387654" cy="6504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2" name="直接箭头连接符 81"/>
          <p:cNvCxnSpPr/>
          <p:nvPr/>
        </p:nvCxnSpPr>
        <p:spPr bwMode="auto">
          <a:xfrm>
            <a:off x="2783702" y="4289094"/>
            <a:ext cx="1352878" cy="1047927"/>
          </a:xfrm>
          <a:prstGeom prst="straightConnector1">
            <a:avLst/>
          </a:prstGeom>
          <a:solidFill>
            <a:schemeClr val="accent1"/>
          </a:solidFill>
          <a:ln w="9525" cap="flat" cmpd="sng" algn="ctr">
            <a:solidFill>
              <a:srgbClr val="C00000"/>
            </a:solidFill>
            <a:prstDash val="solid"/>
            <a:round/>
            <a:headEnd type="triangle"/>
            <a:tailEnd type="triangle"/>
          </a:ln>
          <a:effectLst/>
        </p:spPr>
      </p:cxnSp>
      <p:cxnSp>
        <p:nvCxnSpPr>
          <p:cNvPr id="89" name="直接箭头连接符 88"/>
          <p:cNvCxnSpPr/>
          <p:nvPr/>
        </p:nvCxnSpPr>
        <p:spPr bwMode="auto">
          <a:xfrm flipV="1">
            <a:off x="2808847" y="4240421"/>
            <a:ext cx="1179023" cy="1210100"/>
          </a:xfrm>
          <a:prstGeom prst="straightConnector1">
            <a:avLst/>
          </a:prstGeom>
          <a:solidFill>
            <a:schemeClr val="accent1"/>
          </a:solidFill>
          <a:ln w="9525" cap="flat" cmpd="sng" algn="ctr">
            <a:solidFill>
              <a:srgbClr val="C00000"/>
            </a:solidFill>
            <a:prstDash val="solid"/>
            <a:round/>
            <a:headEnd type="triangle"/>
            <a:tailEnd type="triangle"/>
          </a:ln>
          <a:effectLst/>
        </p:spPr>
      </p:cxnSp>
      <p:cxnSp>
        <p:nvCxnSpPr>
          <p:cNvPr id="91" name="直接箭头连接符 90"/>
          <p:cNvCxnSpPr/>
          <p:nvPr/>
        </p:nvCxnSpPr>
        <p:spPr bwMode="auto">
          <a:xfrm flipV="1">
            <a:off x="4280237" y="4324819"/>
            <a:ext cx="10075" cy="1079030"/>
          </a:xfrm>
          <a:prstGeom prst="straightConnector1">
            <a:avLst/>
          </a:prstGeom>
          <a:solidFill>
            <a:schemeClr val="accent1"/>
          </a:solidFill>
          <a:ln w="9525" cap="flat" cmpd="sng" algn="ctr">
            <a:solidFill>
              <a:srgbClr val="C00000"/>
            </a:solidFill>
            <a:prstDash val="solid"/>
            <a:round/>
            <a:headEnd type="triangle"/>
            <a:tailEnd type="triangle"/>
          </a:ln>
          <a:effectLst/>
        </p:spPr>
      </p:cxnSp>
      <p:cxnSp>
        <p:nvCxnSpPr>
          <p:cNvPr id="98" name="直接箭头连接符 97"/>
          <p:cNvCxnSpPr/>
          <p:nvPr/>
        </p:nvCxnSpPr>
        <p:spPr bwMode="auto">
          <a:xfrm>
            <a:off x="6408966" y="4001406"/>
            <a:ext cx="1115564" cy="780101"/>
          </a:xfrm>
          <a:prstGeom prst="straightConnector1">
            <a:avLst/>
          </a:prstGeom>
          <a:solidFill>
            <a:schemeClr val="accent1"/>
          </a:solidFill>
          <a:ln w="9525" cap="flat" cmpd="sng" algn="ctr">
            <a:solidFill>
              <a:srgbClr val="0070C0"/>
            </a:solidFill>
            <a:prstDash val="dash"/>
            <a:round/>
            <a:headEnd type="triangle"/>
            <a:tailEnd type="triangle"/>
          </a:ln>
          <a:effectLst/>
        </p:spPr>
      </p:cxnSp>
      <p:cxnSp>
        <p:nvCxnSpPr>
          <p:cNvPr id="100" name="直接箭头连接符 99"/>
          <p:cNvCxnSpPr/>
          <p:nvPr/>
        </p:nvCxnSpPr>
        <p:spPr bwMode="auto">
          <a:xfrm flipV="1">
            <a:off x="6422640" y="5253472"/>
            <a:ext cx="1124618" cy="512214"/>
          </a:xfrm>
          <a:prstGeom prst="straightConnector1">
            <a:avLst/>
          </a:prstGeom>
          <a:solidFill>
            <a:schemeClr val="accent1"/>
          </a:solidFill>
          <a:ln w="9525" cap="flat" cmpd="sng" algn="ctr">
            <a:solidFill>
              <a:srgbClr val="0070C0"/>
            </a:solidFill>
            <a:prstDash val="dash"/>
            <a:round/>
            <a:headEnd type="triangle"/>
            <a:tailEnd type="triangle"/>
          </a:ln>
          <a:effectLst/>
        </p:spPr>
      </p:cxnSp>
      <p:grpSp>
        <p:nvGrpSpPr>
          <p:cNvPr id="17" name="组合 16"/>
          <p:cNvGrpSpPr/>
          <p:nvPr/>
        </p:nvGrpSpPr>
        <p:grpSpPr>
          <a:xfrm>
            <a:off x="9840413" y="5093960"/>
            <a:ext cx="1584402" cy="892268"/>
            <a:chOff x="9785926" y="5087457"/>
            <a:chExt cx="1584402" cy="892268"/>
          </a:xfrm>
        </p:grpSpPr>
        <p:cxnSp>
          <p:nvCxnSpPr>
            <p:cNvPr id="94" name="直接箭头连接符 93"/>
            <p:cNvCxnSpPr/>
            <p:nvPr/>
          </p:nvCxnSpPr>
          <p:spPr bwMode="auto">
            <a:xfrm>
              <a:off x="9973771" y="5408359"/>
              <a:ext cx="1132672" cy="4402"/>
            </a:xfrm>
            <a:prstGeom prst="straightConnector1">
              <a:avLst/>
            </a:prstGeom>
            <a:solidFill>
              <a:schemeClr val="accent1"/>
            </a:solidFill>
            <a:ln w="9525" cap="flat" cmpd="sng" algn="ctr">
              <a:solidFill>
                <a:srgbClr val="C00000"/>
              </a:solidFill>
              <a:prstDash val="solid"/>
              <a:round/>
              <a:headEnd type="triangle"/>
              <a:tailEnd type="triangle"/>
            </a:ln>
            <a:effectLst/>
          </p:spPr>
        </p:cxnSp>
        <p:sp>
          <p:nvSpPr>
            <p:cNvPr id="96" name="文本框 95"/>
            <p:cNvSpPr txBox="1"/>
            <p:nvPr/>
          </p:nvSpPr>
          <p:spPr bwMode="auto">
            <a:xfrm>
              <a:off x="9785926" y="5087457"/>
              <a:ext cx="1508361"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a:solidFill>
                    <a:srgbClr val="C00000"/>
                  </a:solidFill>
                  <a:latin typeface="+mn-ea"/>
                  <a:ea typeface="+mn-ea"/>
                  <a:cs typeface="Arial" pitchFamily="34" charset="0"/>
                </a:rPr>
                <a:t>IBGP</a:t>
              </a:r>
              <a:r>
                <a:rPr lang="zh-CN" altLang="en-US" sz="1400">
                  <a:solidFill>
                    <a:srgbClr val="C00000"/>
                  </a:solidFill>
                  <a:latin typeface="+mn-ea"/>
                  <a:ea typeface="+mn-ea"/>
                  <a:cs typeface="Arial" pitchFamily="34" charset="0"/>
                </a:rPr>
                <a:t>对等体关系</a:t>
              </a:r>
              <a:endParaRPr lang="zh-CN" altLang="en-US" sz="1400" dirty="0">
                <a:solidFill>
                  <a:srgbClr val="C00000"/>
                </a:solidFill>
                <a:latin typeface="+mn-ea"/>
                <a:ea typeface="+mn-ea"/>
                <a:cs typeface="Arial" pitchFamily="34" charset="0"/>
              </a:endParaRPr>
            </a:p>
          </p:txBody>
        </p:sp>
        <p:cxnSp>
          <p:nvCxnSpPr>
            <p:cNvPr id="102" name="直接箭头连接符 101"/>
            <p:cNvCxnSpPr/>
            <p:nvPr/>
          </p:nvCxnSpPr>
          <p:spPr bwMode="auto">
            <a:xfrm>
              <a:off x="9973771" y="5979725"/>
              <a:ext cx="1132672" cy="0"/>
            </a:xfrm>
            <a:prstGeom prst="straightConnector1">
              <a:avLst/>
            </a:prstGeom>
            <a:solidFill>
              <a:schemeClr val="accent1"/>
            </a:solidFill>
            <a:ln w="9525" cap="flat" cmpd="sng" algn="ctr">
              <a:solidFill>
                <a:srgbClr val="0070C0"/>
              </a:solidFill>
              <a:prstDash val="dash"/>
              <a:round/>
              <a:headEnd type="triangle"/>
              <a:tailEnd type="triangle"/>
            </a:ln>
            <a:effectLst/>
          </p:spPr>
        </p:cxnSp>
        <p:sp>
          <p:nvSpPr>
            <p:cNvPr id="106" name="文本框 105"/>
            <p:cNvSpPr txBox="1"/>
            <p:nvPr/>
          </p:nvSpPr>
          <p:spPr bwMode="auto">
            <a:xfrm>
              <a:off x="9815481" y="5643740"/>
              <a:ext cx="1554847"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r>
                <a:rPr lang="en-US" altLang="zh-CN" sz="1400">
                  <a:solidFill>
                    <a:srgbClr val="00B0F0"/>
                  </a:solidFill>
                  <a:latin typeface="+mn-ea"/>
                  <a:ea typeface="+mn-ea"/>
                  <a:cs typeface="Arial" pitchFamily="34" charset="0"/>
                </a:rPr>
                <a:t>EBGP</a:t>
              </a:r>
              <a:r>
                <a:rPr lang="zh-CN" altLang="en-US" sz="1400">
                  <a:solidFill>
                    <a:srgbClr val="00B0F0"/>
                  </a:solidFill>
                  <a:latin typeface="+mn-ea"/>
                  <a:ea typeface="+mn-ea"/>
                  <a:cs typeface="Arial" pitchFamily="34" charset="0"/>
                </a:rPr>
                <a:t>对等体关系</a:t>
              </a:r>
              <a:endParaRPr lang="zh-CN" altLang="en-US" sz="1400" dirty="0">
                <a:solidFill>
                  <a:srgbClr val="00B0F0"/>
                </a:solidFill>
                <a:latin typeface="+mn-ea"/>
                <a:ea typeface="+mn-ea"/>
                <a:cs typeface="Arial" pitchFamily="34" charset="0"/>
              </a:endParaRPr>
            </a:p>
          </p:txBody>
        </p:sp>
      </p:grpSp>
      <p:pic>
        <p:nvPicPr>
          <p:cNvPr id="52" name="Picture 2"/>
          <p:cNvPicPr>
            <a:picLocks noChangeAspect="1" noChangeArrowheads="1"/>
          </p:cNvPicPr>
          <p:nvPr/>
        </p:nvPicPr>
        <p:blipFill>
          <a:blip r:embed="rId4" cstate="print"/>
          <a:srcRect/>
          <a:stretch>
            <a:fillRect/>
          </a:stretch>
        </p:blipFill>
        <p:spPr bwMode="auto">
          <a:xfrm>
            <a:off x="1071229" y="4560628"/>
            <a:ext cx="1418382" cy="739825"/>
          </a:xfrm>
          <a:prstGeom prst="rect">
            <a:avLst/>
          </a:prstGeom>
          <a:noFill/>
          <a:ln w="9525">
            <a:noFill/>
            <a:miter lim="800000"/>
            <a:headEnd/>
            <a:tailEnd/>
          </a:ln>
        </p:spPr>
      </p:pic>
      <p:cxnSp>
        <p:nvCxnSpPr>
          <p:cNvPr id="53" name="直接连接符 52"/>
          <p:cNvCxnSpPr>
            <a:stCxn id="52" idx="0"/>
            <a:endCxn id="7" idx="1"/>
          </p:cNvCxnSpPr>
          <p:nvPr/>
        </p:nvCxnSpPr>
        <p:spPr bwMode="auto">
          <a:xfrm flipV="1">
            <a:off x="1780420" y="4050336"/>
            <a:ext cx="463282" cy="5102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8" name="TextBox 184"/>
          <p:cNvSpPr txBox="1"/>
          <p:nvPr/>
        </p:nvSpPr>
        <p:spPr>
          <a:xfrm>
            <a:off x="1045251" y="4745798"/>
            <a:ext cx="1524685" cy="307777"/>
          </a:xfrm>
          <a:prstGeom prst="rect">
            <a:avLst/>
          </a:prstGeom>
          <a:noFill/>
        </p:spPr>
        <p:txBody>
          <a:bodyPr wrap="square" rtlCol="0">
            <a:spAutoFit/>
          </a:bodyPr>
          <a:lstStyle/>
          <a:p>
            <a:r>
              <a:rPr lang="en-US" altLang="zh-CN" sz="1400" dirty="0">
                <a:latin typeface="微软雅黑" pitchFamily="34" charset="-122"/>
                <a:ea typeface="微软雅黑" pitchFamily="34" charset="-122"/>
                <a:cs typeface="Arial" pitchFamily="34" charset="0"/>
              </a:rPr>
              <a:t>192.168.1.0/24</a:t>
            </a:r>
          </a:p>
        </p:txBody>
      </p:sp>
      <p:pic>
        <p:nvPicPr>
          <p:cNvPr id="59" name="Picture 2"/>
          <p:cNvPicPr>
            <a:picLocks noChangeAspect="1" noChangeArrowheads="1"/>
          </p:cNvPicPr>
          <p:nvPr/>
        </p:nvPicPr>
        <p:blipFill>
          <a:blip r:embed="rId4" cstate="print"/>
          <a:srcRect/>
          <a:stretch>
            <a:fillRect/>
          </a:stretch>
        </p:blipFill>
        <p:spPr bwMode="auto">
          <a:xfrm>
            <a:off x="8309324" y="4664024"/>
            <a:ext cx="1418382" cy="739825"/>
          </a:xfrm>
          <a:prstGeom prst="rect">
            <a:avLst/>
          </a:prstGeom>
          <a:noFill/>
          <a:ln w="9525">
            <a:noFill/>
            <a:miter lim="800000"/>
            <a:headEnd/>
            <a:tailEnd/>
          </a:ln>
        </p:spPr>
      </p:pic>
      <p:sp>
        <p:nvSpPr>
          <p:cNvPr id="60" name="TextBox 184"/>
          <p:cNvSpPr txBox="1"/>
          <p:nvPr/>
        </p:nvSpPr>
        <p:spPr>
          <a:xfrm>
            <a:off x="8292244" y="4842691"/>
            <a:ext cx="1452629" cy="307777"/>
          </a:xfrm>
          <a:prstGeom prst="rect">
            <a:avLst/>
          </a:prstGeom>
          <a:noFill/>
        </p:spPr>
        <p:txBody>
          <a:bodyPr wrap="square" rtlCol="0">
            <a:spAutoFit/>
          </a:bodyPr>
          <a:lstStyle/>
          <a:p>
            <a:r>
              <a:rPr lang="en-US" altLang="zh-CN" sz="1400" dirty="0">
                <a:latin typeface="微软雅黑" pitchFamily="34" charset="-122"/>
                <a:ea typeface="微软雅黑" pitchFamily="34" charset="-122"/>
                <a:cs typeface="Arial" pitchFamily="34" charset="0"/>
              </a:rPr>
              <a:t>192.168.2.0/24</a:t>
            </a:r>
          </a:p>
        </p:txBody>
      </p:sp>
      <p:cxnSp>
        <p:nvCxnSpPr>
          <p:cNvPr id="61" name="直接连接符 60"/>
          <p:cNvCxnSpPr>
            <a:stCxn id="14" idx="3"/>
            <a:endCxn id="59" idx="1"/>
          </p:cNvCxnSpPr>
          <p:nvPr/>
        </p:nvCxnSpPr>
        <p:spPr bwMode="auto">
          <a:xfrm>
            <a:off x="8201242" y="5033936"/>
            <a:ext cx="108082"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直接箭头连接符 53"/>
          <p:cNvCxnSpPr/>
          <p:nvPr/>
        </p:nvCxnSpPr>
        <p:spPr bwMode="auto">
          <a:xfrm flipH="1">
            <a:off x="4558088" y="4309568"/>
            <a:ext cx="1113228" cy="4103"/>
          </a:xfrm>
          <a:prstGeom prst="straightConnector1">
            <a:avLst/>
          </a:prstGeom>
          <a:solidFill>
            <a:schemeClr val="accent1"/>
          </a:solidFill>
          <a:ln w="9525" cap="flat" cmpd="sng" algn="ctr">
            <a:solidFill>
              <a:srgbClr val="C00000"/>
            </a:solidFill>
            <a:prstDash val="solid"/>
            <a:round/>
            <a:headEnd type="triangle"/>
            <a:tailEnd type="triangle"/>
          </a:ln>
          <a:effectLst/>
        </p:spPr>
      </p:cxnSp>
      <p:cxnSp>
        <p:nvCxnSpPr>
          <p:cNvPr id="55" name="直接箭头连接符 54"/>
          <p:cNvCxnSpPr/>
          <p:nvPr/>
        </p:nvCxnSpPr>
        <p:spPr bwMode="auto">
          <a:xfrm flipH="1">
            <a:off x="4605735" y="5445734"/>
            <a:ext cx="1113228" cy="4103"/>
          </a:xfrm>
          <a:prstGeom prst="straightConnector1">
            <a:avLst/>
          </a:prstGeom>
          <a:solidFill>
            <a:schemeClr val="accent1"/>
          </a:solidFill>
          <a:ln w="9525" cap="flat" cmpd="sng" algn="ctr">
            <a:solidFill>
              <a:srgbClr val="C00000"/>
            </a:solidFill>
            <a:prstDash val="solid"/>
            <a:round/>
            <a:headEnd type="triangle"/>
            <a:tailEnd type="triangle"/>
          </a:ln>
          <a:effectLst/>
        </p:spPr>
      </p:cxnSp>
    </p:spTree>
    <p:extLst>
      <p:ext uri="{BB962C8B-B14F-4D97-AF65-F5344CB8AC3E}">
        <p14:creationId xmlns:p14="http://schemas.microsoft.com/office/powerpoint/2010/main" val="2436551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BGP</a:t>
            </a:r>
            <a:r>
              <a:rPr lang="zh-CN" altLang="en-US"/>
              <a:t>大规模路由应用</a:t>
            </a:r>
            <a:endParaRPr lang="zh-CN" altLang="en-US" dirty="0"/>
          </a:p>
        </p:txBody>
      </p:sp>
      <p:sp>
        <p:nvSpPr>
          <p:cNvPr id="4" name="文本占位符 3"/>
          <p:cNvSpPr>
            <a:spLocks noGrp="1"/>
          </p:cNvSpPr>
          <p:nvPr>
            <p:ph type="body" sz="quarter" idx="10"/>
          </p:nvPr>
        </p:nvSpPr>
        <p:spPr/>
        <p:txBody>
          <a:bodyPr/>
          <a:lstStyle/>
          <a:p>
            <a:r>
              <a:rPr lang="zh-CN" altLang="en-US"/>
              <a:t>在较大规模组网或者路由条目较多的情况下，出于简化配置，减少路由条目，提升设备性能等等因素的考虑，会需要用到以下几种工具或技术：</a:t>
            </a:r>
            <a:endParaRPr lang="en-US" altLang="zh-CN"/>
          </a:p>
          <a:p>
            <a:pPr lvl="1"/>
            <a:r>
              <a:rPr lang="zh-CN" altLang="en-US"/>
              <a:t>路由聚合（</a:t>
            </a:r>
            <a:r>
              <a:rPr lang="en-US" altLang="zh-CN"/>
              <a:t>Aggregation</a:t>
            </a:r>
            <a:r>
              <a:rPr lang="zh-CN" altLang="en-US"/>
              <a:t>）</a:t>
            </a:r>
            <a:endParaRPr lang="en-US" altLang="zh-CN"/>
          </a:p>
          <a:p>
            <a:pPr lvl="1"/>
            <a:r>
              <a:rPr lang="zh-CN" altLang="en-US"/>
              <a:t>对等体组（</a:t>
            </a:r>
            <a:r>
              <a:rPr lang="en-US" altLang="zh-CN"/>
              <a:t>Peer Group</a:t>
            </a:r>
            <a:r>
              <a:rPr lang="zh-CN" altLang="en-US"/>
              <a:t>）</a:t>
            </a:r>
            <a:endParaRPr lang="en-US" altLang="zh-CN"/>
          </a:p>
          <a:p>
            <a:pPr lvl="1"/>
            <a:r>
              <a:rPr lang="zh-CN" altLang="en-US"/>
              <a:t>团体属性（</a:t>
            </a:r>
            <a:r>
              <a:rPr lang="en-US" altLang="zh-CN"/>
              <a:t>Community </a:t>
            </a:r>
            <a:r>
              <a:rPr lang="zh-CN" altLang="en-US"/>
              <a:t>）</a:t>
            </a:r>
            <a:endParaRPr lang="en-US" altLang="zh-CN"/>
          </a:p>
          <a:p>
            <a:pPr lvl="1"/>
            <a:r>
              <a:rPr lang="zh-CN" altLang="en-US"/>
              <a:t>路由反射（</a:t>
            </a:r>
            <a:r>
              <a:rPr lang="en-US" altLang="zh-CN"/>
              <a:t>Route Reflection </a:t>
            </a:r>
            <a:r>
              <a:rPr lang="zh-CN" altLang="en-US"/>
              <a:t>）</a:t>
            </a:r>
            <a:endParaRPr lang="en-US" altLang="zh-CN"/>
          </a:p>
          <a:p>
            <a:pPr lvl="1"/>
            <a:r>
              <a:rPr lang="en-US" altLang="zh-CN"/>
              <a:t>BGP</a:t>
            </a:r>
            <a:r>
              <a:rPr lang="zh-CN" altLang="en-US"/>
              <a:t>联盟（</a:t>
            </a:r>
            <a:r>
              <a:rPr lang="en-US" altLang="zh-CN"/>
              <a:t>Confederations </a:t>
            </a:r>
            <a:r>
              <a:rPr lang="zh-CN" altLang="en-US"/>
              <a:t>）</a:t>
            </a:r>
            <a:endParaRPr lang="en-US" altLang="zh-CN"/>
          </a:p>
        </p:txBody>
      </p:sp>
    </p:spTree>
    <p:extLst>
      <p:ext uri="{BB962C8B-B14F-4D97-AF65-F5344CB8AC3E}">
        <p14:creationId xmlns:p14="http://schemas.microsoft.com/office/powerpoint/2010/main" val="24394927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BGP</a:t>
            </a:r>
            <a:r>
              <a:rPr lang="zh-CN" altLang="en-US"/>
              <a:t>需求实现及故障排除</a:t>
            </a:r>
            <a:r>
              <a:rPr lang="en-US" altLang="zh-CN"/>
              <a:t> - </a:t>
            </a:r>
            <a:r>
              <a:rPr lang="zh-CN" altLang="en-US"/>
              <a:t>案例二 </a:t>
            </a:r>
            <a:r>
              <a:rPr lang="en-US" altLang="zh-CN"/>
              <a:t>(2)</a:t>
            </a:r>
            <a:endParaRPr lang="zh-CN" altLang="en-US" dirty="0"/>
          </a:p>
        </p:txBody>
      </p:sp>
      <p:sp>
        <p:nvSpPr>
          <p:cNvPr id="5" name="文本占位符 4"/>
          <p:cNvSpPr>
            <a:spLocks noGrp="1"/>
          </p:cNvSpPr>
          <p:nvPr>
            <p:ph type="body" sz="quarter" idx="10"/>
          </p:nvPr>
        </p:nvSpPr>
        <p:spPr/>
        <p:txBody>
          <a:bodyPr/>
          <a:lstStyle/>
          <a:p>
            <a:r>
              <a:rPr lang="en-US" altLang="zh-CN" dirty="0"/>
              <a:t>R1</a:t>
            </a:r>
            <a:r>
              <a:rPr lang="zh-CN" altLang="en-US" dirty="0"/>
              <a:t>与</a:t>
            </a:r>
            <a:r>
              <a:rPr lang="en-US" altLang="zh-CN" dirty="0"/>
              <a:t>R4</a:t>
            </a:r>
            <a:r>
              <a:rPr lang="zh-CN" altLang="en-US" dirty="0"/>
              <a:t>配置：</a:t>
            </a:r>
          </a:p>
        </p:txBody>
      </p:sp>
      <p:sp>
        <p:nvSpPr>
          <p:cNvPr id="4" name="矩形 3"/>
          <p:cNvSpPr/>
          <p:nvPr/>
        </p:nvSpPr>
        <p:spPr>
          <a:xfrm>
            <a:off x="1811524" y="2059687"/>
            <a:ext cx="3887833" cy="3754874"/>
          </a:xfrm>
          <a:prstGeom prst="rect">
            <a:avLst/>
          </a:prstGeom>
          <a:solidFill>
            <a:schemeClr val="bg1">
              <a:lumMod val="85000"/>
            </a:schemeClr>
          </a:solidFill>
          <a:ln>
            <a:noFill/>
          </a:ln>
        </p:spPr>
        <p:txBody>
          <a:bodyPr wrap="square">
            <a:spAutoFit/>
          </a:bodyPr>
          <a:lstStyle/>
          <a:p>
            <a:r>
              <a:rPr lang="en-US" altLang="zh-CN" sz="1400" dirty="0">
                <a:latin typeface="+mn-ea"/>
                <a:ea typeface="+mn-ea"/>
              </a:rPr>
              <a:t>[R1]</a:t>
            </a:r>
          </a:p>
          <a:p>
            <a:r>
              <a:rPr lang="en-US" altLang="zh-CN" sz="1400" dirty="0" err="1">
                <a:latin typeface="+mn-ea"/>
                <a:ea typeface="+mn-ea"/>
              </a:rPr>
              <a:t>ospf</a:t>
            </a:r>
            <a:r>
              <a:rPr lang="en-US" altLang="zh-CN" sz="1400" dirty="0">
                <a:latin typeface="+mn-ea"/>
                <a:ea typeface="+mn-ea"/>
              </a:rPr>
              <a:t> 1 router-id 1.1.1.1</a:t>
            </a:r>
          </a:p>
          <a:p>
            <a:r>
              <a:rPr lang="en-US" altLang="zh-CN" sz="1400" dirty="0">
                <a:latin typeface="+mn-ea"/>
                <a:ea typeface="+mn-ea"/>
              </a:rPr>
              <a:t> area 0.0.0.0</a:t>
            </a:r>
          </a:p>
          <a:p>
            <a:r>
              <a:rPr lang="en-US" altLang="zh-CN" sz="1400" dirty="0">
                <a:latin typeface="+mn-ea"/>
                <a:ea typeface="+mn-ea"/>
              </a:rPr>
              <a:t>  network 1.1.1.1 0.0.0.0</a:t>
            </a:r>
          </a:p>
          <a:p>
            <a:r>
              <a:rPr lang="en-US" altLang="zh-CN" sz="1400" dirty="0">
                <a:latin typeface="+mn-ea"/>
                <a:ea typeface="+mn-ea"/>
              </a:rPr>
              <a:t>  network 10.0.12.1 0.0.0.0</a:t>
            </a:r>
          </a:p>
          <a:p>
            <a:r>
              <a:rPr lang="en-US" altLang="zh-CN" sz="1400" dirty="0">
                <a:latin typeface="+mn-ea"/>
                <a:ea typeface="+mn-ea"/>
              </a:rPr>
              <a:t>  network 10.0.13.1 0.0.0.0</a:t>
            </a:r>
          </a:p>
          <a:p>
            <a:r>
              <a:rPr lang="en-US" altLang="zh-CN" sz="1400" dirty="0">
                <a:latin typeface="+mn-ea"/>
                <a:ea typeface="+mn-ea"/>
              </a:rPr>
              <a:t>#</a:t>
            </a:r>
          </a:p>
          <a:p>
            <a:r>
              <a:rPr lang="en-US" altLang="zh-CN" sz="1400" dirty="0" err="1">
                <a:latin typeface="+mn-ea"/>
                <a:ea typeface="+mn-ea"/>
              </a:rPr>
              <a:t>bgp</a:t>
            </a:r>
            <a:r>
              <a:rPr lang="en-US" altLang="zh-CN" sz="1400" dirty="0">
                <a:latin typeface="+mn-ea"/>
                <a:ea typeface="+mn-ea"/>
              </a:rPr>
              <a:t> 100</a:t>
            </a:r>
            <a:endParaRPr lang="zh-CN" altLang="en-US" sz="1400" dirty="0">
              <a:latin typeface="+mn-ea"/>
              <a:ea typeface="+mn-ea"/>
            </a:endParaRPr>
          </a:p>
          <a:p>
            <a:r>
              <a:rPr lang="zh-CN" altLang="en-US" sz="1400" dirty="0">
                <a:latin typeface="+mn-ea"/>
                <a:ea typeface="+mn-ea"/>
              </a:rPr>
              <a:t> </a:t>
            </a:r>
            <a:r>
              <a:rPr lang="en-US" altLang="zh-CN" sz="1400" dirty="0">
                <a:latin typeface="+mn-ea"/>
                <a:ea typeface="+mn-ea"/>
              </a:rPr>
              <a:t>peer 4.4.4.4 as-number 100</a:t>
            </a:r>
            <a:endParaRPr lang="zh-CN" altLang="en-US" sz="1400" dirty="0">
              <a:latin typeface="+mn-ea"/>
              <a:ea typeface="+mn-ea"/>
            </a:endParaRPr>
          </a:p>
          <a:p>
            <a:r>
              <a:rPr lang="zh-CN" altLang="en-US" sz="1400" dirty="0">
                <a:latin typeface="+mn-ea"/>
                <a:ea typeface="+mn-ea"/>
              </a:rPr>
              <a:t> </a:t>
            </a:r>
            <a:r>
              <a:rPr lang="en-US" altLang="zh-CN" sz="1400" dirty="0">
                <a:latin typeface="+mn-ea"/>
                <a:ea typeface="+mn-ea"/>
              </a:rPr>
              <a:t>peer 4.4.4.4 connect-interface LoopBack0</a:t>
            </a:r>
            <a:endParaRPr lang="zh-CN" altLang="en-US" sz="1400" dirty="0">
              <a:latin typeface="+mn-ea"/>
              <a:ea typeface="+mn-ea"/>
            </a:endParaRPr>
          </a:p>
          <a:p>
            <a:r>
              <a:rPr lang="zh-CN" altLang="en-US" sz="1400" dirty="0">
                <a:latin typeface="+mn-ea"/>
                <a:ea typeface="+mn-ea"/>
              </a:rPr>
              <a:t> </a:t>
            </a:r>
            <a:r>
              <a:rPr lang="en-US" altLang="zh-CN" sz="1400" dirty="0">
                <a:latin typeface="+mn-ea"/>
                <a:ea typeface="+mn-ea"/>
              </a:rPr>
              <a:t>#</a:t>
            </a:r>
            <a:endParaRPr lang="zh-CN" altLang="en-US" sz="1400" dirty="0">
              <a:latin typeface="+mn-ea"/>
              <a:ea typeface="+mn-ea"/>
            </a:endParaRPr>
          </a:p>
          <a:p>
            <a:r>
              <a:rPr lang="zh-CN" altLang="en-US" sz="1400" dirty="0">
                <a:latin typeface="+mn-ea"/>
                <a:ea typeface="+mn-ea"/>
              </a:rPr>
              <a:t> </a:t>
            </a:r>
            <a:r>
              <a:rPr lang="en-US" altLang="zh-CN" sz="1400" dirty="0">
                <a:latin typeface="+mn-ea"/>
                <a:ea typeface="+mn-ea"/>
              </a:rPr>
              <a:t>ipv4-family unicast</a:t>
            </a:r>
            <a:endParaRPr lang="zh-CN" altLang="en-US" sz="1400" dirty="0">
              <a:latin typeface="+mn-ea"/>
              <a:ea typeface="+mn-ea"/>
            </a:endParaRPr>
          </a:p>
          <a:p>
            <a:r>
              <a:rPr lang="zh-CN" altLang="en-US" sz="1400" dirty="0">
                <a:latin typeface="+mn-ea"/>
                <a:ea typeface="+mn-ea"/>
              </a:rPr>
              <a:t>  </a:t>
            </a:r>
            <a:r>
              <a:rPr lang="en-US" altLang="zh-CN" sz="1400" dirty="0">
                <a:latin typeface="+mn-ea"/>
                <a:ea typeface="+mn-ea"/>
              </a:rPr>
              <a:t>undo synchronization</a:t>
            </a:r>
          </a:p>
          <a:p>
            <a:r>
              <a:rPr lang="en-US" altLang="zh-CN" sz="1400" dirty="0">
                <a:latin typeface="+mn-ea"/>
                <a:ea typeface="+mn-ea"/>
              </a:rPr>
              <a:t>  network 192.168.1.0</a:t>
            </a:r>
          </a:p>
          <a:p>
            <a:r>
              <a:rPr lang="en-US" altLang="zh-CN" sz="1400" dirty="0">
                <a:latin typeface="+mn-ea"/>
                <a:ea typeface="+mn-ea"/>
              </a:rPr>
              <a:t> 255.255.255.0</a:t>
            </a:r>
          </a:p>
          <a:p>
            <a:r>
              <a:rPr lang="zh-CN" altLang="en-US" sz="1400" dirty="0">
                <a:latin typeface="+mn-ea"/>
                <a:ea typeface="+mn-ea"/>
              </a:rPr>
              <a:t>  </a:t>
            </a:r>
            <a:r>
              <a:rPr lang="en-US" altLang="zh-CN" sz="1400" dirty="0">
                <a:latin typeface="+mn-ea"/>
                <a:ea typeface="+mn-ea"/>
              </a:rPr>
              <a:t>peer 4.4.4.4 enable</a:t>
            </a:r>
            <a:endParaRPr lang="zh-CN" altLang="en-US" sz="1400" dirty="0">
              <a:latin typeface="+mn-ea"/>
              <a:ea typeface="+mn-ea"/>
            </a:endParaRPr>
          </a:p>
          <a:p>
            <a:endParaRPr lang="zh-CN" altLang="en-US" sz="1400" dirty="0">
              <a:latin typeface="+mn-ea"/>
              <a:ea typeface="+mn-ea"/>
            </a:endParaRPr>
          </a:p>
        </p:txBody>
      </p:sp>
      <p:sp>
        <p:nvSpPr>
          <p:cNvPr id="22" name="矩形 21"/>
          <p:cNvSpPr/>
          <p:nvPr/>
        </p:nvSpPr>
        <p:spPr>
          <a:xfrm>
            <a:off x="6312024" y="1354919"/>
            <a:ext cx="3852428" cy="5047536"/>
          </a:xfrm>
          <a:prstGeom prst="rect">
            <a:avLst/>
          </a:prstGeom>
          <a:solidFill>
            <a:schemeClr val="bg1">
              <a:lumMod val="85000"/>
            </a:schemeClr>
          </a:solidFill>
          <a:ln>
            <a:noFill/>
          </a:ln>
        </p:spPr>
        <p:txBody>
          <a:bodyPr wrap="square">
            <a:spAutoFit/>
          </a:bodyPr>
          <a:lstStyle/>
          <a:p>
            <a:r>
              <a:rPr lang="en-US" altLang="zh-CN" sz="1400" dirty="0">
                <a:latin typeface="+mn-ea"/>
                <a:ea typeface="+mn-ea"/>
              </a:rPr>
              <a:t>[R4]</a:t>
            </a:r>
          </a:p>
          <a:p>
            <a:r>
              <a:rPr lang="en-US" altLang="zh-CN" sz="1400" dirty="0">
                <a:latin typeface="+mn-ea"/>
                <a:ea typeface="+mn-ea"/>
              </a:rPr>
              <a:t>#</a:t>
            </a:r>
          </a:p>
          <a:p>
            <a:r>
              <a:rPr lang="en-US" altLang="zh-CN" sz="1400" dirty="0" err="1">
                <a:latin typeface="+mn-ea"/>
                <a:ea typeface="+mn-ea"/>
              </a:rPr>
              <a:t>ospf</a:t>
            </a:r>
            <a:r>
              <a:rPr lang="en-US" altLang="zh-CN" sz="1400" dirty="0">
                <a:latin typeface="+mn-ea"/>
                <a:ea typeface="+mn-ea"/>
              </a:rPr>
              <a:t> 1 router-id 4.4.4.4</a:t>
            </a:r>
          </a:p>
          <a:p>
            <a:r>
              <a:rPr lang="en-US" altLang="zh-CN" sz="1400" dirty="0">
                <a:latin typeface="+mn-ea"/>
                <a:ea typeface="+mn-ea"/>
              </a:rPr>
              <a:t> area 0.0.0.0</a:t>
            </a:r>
          </a:p>
          <a:p>
            <a:r>
              <a:rPr lang="en-US" altLang="zh-CN" sz="1400" dirty="0">
                <a:latin typeface="+mn-ea"/>
                <a:ea typeface="+mn-ea"/>
              </a:rPr>
              <a:t>  network 4.4.4.4 0.0.0.0</a:t>
            </a:r>
          </a:p>
          <a:p>
            <a:r>
              <a:rPr lang="en-US" altLang="zh-CN" sz="1400" dirty="0">
                <a:latin typeface="+mn-ea"/>
                <a:ea typeface="+mn-ea"/>
              </a:rPr>
              <a:t>  network 10.0.24.4 0.0.0.0</a:t>
            </a:r>
          </a:p>
          <a:p>
            <a:r>
              <a:rPr lang="en-US" altLang="zh-CN" sz="1400" dirty="0">
                <a:latin typeface="+mn-ea"/>
                <a:ea typeface="+mn-ea"/>
              </a:rPr>
              <a:t>  network 10.0.46.4 0.0.0.0</a:t>
            </a:r>
          </a:p>
          <a:p>
            <a:r>
              <a:rPr lang="en-US" altLang="zh-CN" sz="1400" dirty="0">
                <a:latin typeface="+mn-ea"/>
                <a:ea typeface="+mn-ea"/>
              </a:rPr>
              <a:t>#</a:t>
            </a:r>
          </a:p>
          <a:p>
            <a:r>
              <a:rPr lang="en-US" altLang="zh-CN" sz="1400" dirty="0">
                <a:latin typeface="+mn-ea"/>
                <a:ea typeface="+mn-ea"/>
              </a:rPr>
              <a:t>#</a:t>
            </a:r>
          </a:p>
          <a:p>
            <a:r>
              <a:rPr lang="en-US" altLang="zh-CN" sz="1400" dirty="0" err="1">
                <a:latin typeface="+mn-ea"/>
                <a:ea typeface="+mn-ea"/>
              </a:rPr>
              <a:t>bgp</a:t>
            </a:r>
            <a:r>
              <a:rPr lang="en-US" altLang="zh-CN" sz="1400" dirty="0">
                <a:latin typeface="+mn-ea"/>
                <a:ea typeface="+mn-ea"/>
              </a:rPr>
              <a:t> 100</a:t>
            </a:r>
          </a:p>
          <a:p>
            <a:r>
              <a:rPr lang="en-US" altLang="zh-CN" sz="1400" dirty="0">
                <a:latin typeface="+mn-ea"/>
                <a:ea typeface="+mn-ea"/>
              </a:rPr>
              <a:t> peer 1.1.1.1 as-number 100</a:t>
            </a:r>
          </a:p>
          <a:p>
            <a:r>
              <a:rPr lang="en-US" altLang="zh-CN" sz="1400" dirty="0">
                <a:latin typeface="+mn-ea"/>
                <a:ea typeface="+mn-ea"/>
              </a:rPr>
              <a:t> peer 1.1.1.1 connect-interface LoopBack0</a:t>
            </a:r>
          </a:p>
          <a:p>
            <a:r>
              <a:rPr lang="en-US" altLang="zh-CN" sz="1400" dirty="0">
                <a:latin typeface="+mn-ea"/>
              </a:rPr>
              <a:t> peer 3.3.3.3 as-number 100</a:t>
            </a:r>
          </a:p>
          <a:p>
            <a:r>
              <a:rPr lang="en-US" altLang="zh-CN" sz="1400" dirty="0">
                <a:latin typeface="+mn-ea"/>
              </a:rPr>
              <a:t> peer 3.3.3.3 connect-interface LoopBack0</a:t>
            </a:r>
          </a:p>
          <a:p>
            <a:r>
              <a:rPr lang="en-US" altLang="zh-CN" sz="1400" dirty="0">
                <a:latin typeface="+mn-ea"/>
                <a:ea typeface="+mn-ea"/>
              </a:rPr>
              <a:t> peer 6.6.6.6 as-number 100</a:t>
            </a:r>
          </a:p>
          <a:p>
            <a:r>
              <a:rPr lang="en-US" altLang="zh-CN" sz="1400" dirty="0">
                <a:latin typeface="+mn-ea"/>
                <a:ea typeface="+mn-ea"/>
              </a:rPr>
              <a:t> peer 6.6.6.6 connect-interface LoopBack0</a:t>
            </a:r>
          </a:p>
          <a:p>
            <a:r>
              <a:rPr lang="en-US" altLang="zh-CN" sz="1400" dirty="0">
                <a:latin typeface="+mn-ea"/>
                <a:ea typeface="+mn-ea"/>
              </a:rPr>
              <a:t> #</a:t>
            </a:r>
          </a:p>
          <a:p>
            <a:r>
              <a:rPr lang="en-US" altLang="zh-CN" sz="1400" dirty="0">
                <a:latin typeface="+mn-ea"/>
                <a:ea typeface="+mn-ea"/>
              </a:rPr>
              <a:t> ipv4-family unicast</a:t>
            </a:r>
          </a:p>
          <a:p>
            <a:r>
              <a:rPr lang="en-US" altLang="zh-CN" sz="1400" dirty="0">
                <a:latin typeface="+mn-ea"/>
                <a:ea typeface="+mn-ea"/>
              </a:rPr>
              <a:t>  undo synchronization</a:t>
            </a:r>
          </a:p>
          <a:p>
            <a:r>
              <a:rPr lang="en-US" altLang="zh-CN" sz="1400" dirty="0">
                <a:latin typeface="+mn-ea"/>
                <a:ea typeface="+mn-ea"/>
              </a:rPr>
              <a:t>  peer 1.1.1.1 enable</a:t>
            </a:r>
          </a:p>
          <a:p>
            <a:r>
              <a:rPr lang="en-US" altLang="zh-CN" sz="1400" dirty="0">
                <a:latin typeface="+mn-ea"/>
                <a:ea typeface="+mn-ea"/>
              </a:rPr>
              <a:t>  peer 6.6.6.6 enable</a:t>
            </a:r>
          </a:p>
          <a:p>
            <a:r>
              <a:rPr lang="en-US" altLang="zh-CN" sz="1400" dirty="0">
                <a:latin typeface="+mn-ea"/>
                <a:ea typeface="+mn-ea"/>
              </a:rPr>
              <a:t>  </a:t>
            </a:r>
            <a:r>
              <a:rPr lang="en-US" altLang="zh-CN" sz="1400" dirty="0">
                <a:solidFill>
                  <a:srgbClr val="C00000"/>
                </a:solidFill>
                <a:latin typeface="+mn-ea"/>
                <a:ea typeface="+mn-ea"/>
              </a:rPr>
              <a:t>peer 6.6.6.6 reflect-client</a:t>
            </a:r>
          </a:p>
          <a:p>
            <a:r>
              <a:rPr lang="en-US" altLang="zh-CN" sz="1400" dirty="0">
                <a:latin typeface="+mn-ea"/>
                <a:ea typeface="+mn-ea"/>
              </a:rPr>
              <a:t>#</a:t>
            </a:r>
          </a:p>
        </p:txBody>
      </p:sp>
    </p:spTree>
    <p:extLst>
      <p:ext uri="{BB962C8B-B14F-4D97-AF65-F5344CB8AC3E}">
        <p14:creationId xmlns:p14="http://schemas.microsoft.com/office/powerpoint/2010/main" val="17138101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BGP</a:t>
            </a:r>
            <a:r>
              <a:rPr lang="zh-CN" altLang="en-US"/>
              <a:t>需求实现及故障排除</a:t>
            </a:r>
            <a:r>
              <a:rPr lang="en-US" altLang="zh-CN"/>
              <a:t> - </a:t>
            </a:r>
            <a:r>
              <a:rPr lang="zh-CN" altLang="en-US"/>
              <a:t>案例二 </a:t>
            </a:r>
            <a:r>
              <a:rPr lang="en-US" altLang="zh-CN"/>
              <a:t>(3)</a:t>
            </a:r>
            <a:endParaRPr lang="zh-CN" altLang="en-US" dirty="0"/>
          </a:p>
        </p:txBody>
      </p:sp>
      <p:sp>
        <p:nvSpPr>
          <p:cNvPr id="5" name="文本占位符 4"/>
          <p:cNvSpPr>
            <a:spLocks noGrp="1"/>
          </p:cNvSpPr>
          <p:nvPr>
            <p:ph type="body" sz="quarter" idx="10"/>
          </p:nvPr>
        </p:nvSpPr>
        <p:spPr/>
        <p:txBody>
          <a:bodyPr/>
          <a:lstStyle/>
          <a:p>
            <a:r>
              <a:rPr lang="en-US" altLang="zh-CN" dirty="0"/>
              <a:t>R6</a:t>
            </a:r>
            <a:r>
              <a:rPr lang="zh-CN" altLang="en-US" dirty="0"/>
              <a:t>与</a:t>
            </a:r>
            <a:r>
              <a:rPr lang="en-US" altLang="zh-CN" dirty="0"/>
              <a:t>R7</a:t>
            </a:r>
            <a:r>
              <a:rPr lang="zh-CN" altLang="en-US" dirty="0"/>
              <a:t>配置：</a:t>
            </a:r>
          </a:p>
        </p:txBody>
      </p:sp>
      <p:sp>
        <p:nvSpPr>
          <p:cNvPr id="9" name="矩形 8"/>
          <p:cNvSpPr/>
          <p:nvPr/>
        </p:nvSpPr>
        <p:spPr>
          <a:xfrm>
            <a:off x="1918937" y="1943170"/>
            <a:ext cx="3780420" cy="3970318"/>
          </a:xfrm>
          <a:prstGeom prst="rect">
            <a:avLst/>
          </a:prstGeom>
          <a:solidFill>
            <a:schemeClr val="bg1">
              <a:lumMod val="85000"/>
            </a:schemeClr>
          </a:solidFill>
          <a:ln>
            <a:noFill/>
          </a:ln>
        </p:spPr>
        <p:txBody>
          <a:bodyPr wrap="square">
            <a:spAutoFit/>
          </a:bodyPr>
          <a:lstStyle/>
          <a:p>
            <a:r>
              <a:rPr lang="en-US" altLang="zh-CN" sz="1400" dirty="0">
                <a:latin typeface="+mn-ea"/>
                <a:ea typeface="+mn-ea"/>
              </a:rPr>
              <a:t>[R6]</a:t>
            </a:r>
          </a:p>
          <a:p>
            <a:r>
              <a:rPr lang="en-US" altLang="zh-CN" sz="1400" dirty="0" err="1">
                <a:latin typeface="+mn-ea"/>
                <a:ea typeface="+mn-ea"/>
              </a:rPr>
              <a:t>ospf</a:t>
            </a:r>
            <a:r>
              <a:rPr lang="en-US" altLang="zh-CN" sz="1400" dirty="0">
                <a:latin typeface="+mn-ea"/>
                <a:ea typeface="+mn-ea"/>
              </a:rPr>
              <a:t> 1 router-id 6.6.6.6</a:t>
            </a:r>
          </a:p>
          <a:p>
            <a:r>
              <a:rPr lang="en-US" altLang="zh-CN" sz="1400" dirty="0">
                <a:latin typeface="+mn-ea"/>
                <a:ea typeface="+mn-ea"/>
              </a:rPr>
              <a:t> area 0.0.0.0</a:t>
            </a:r>
          </a:p>
          <a:p>
            <a:r>
              <a:rPr lang="en-US" altLang="zh-CN" sz="1400" dirty="0">
                <a:latin typeface="+mn-ea"/>
                <a:ea typeface="+mn-ea"/>
              </a:rPr>
              <a:t>  network 6.6.6.6 0.0.0.0</a:t>
            </a:r>
          </a:p>
          <a:p>
            <a:r>
              <a:rPr lang="en-US" altLang="zh-CN" sz="1400" dirty="0">
                <a:latin typeface="+mn-ea"/>
                <a:ea typeface="+mn-ea"/>
              </a:rPr>
              <a:t>  network 10.0.46.6 0.0.0.0</a:t>
            </a:r>
          </a:p>
          <a:p>
            <a:r>
              <a:rPr lang="en-US" altLang="zh-CN" sz="1400" dirty="0">
                <a:latin typeface="+mn-ea"/>
                <a:ea typeface="+mn-ea"/>
              </a:rPr>
              <a:t>  network 10.0.67.6 0.0.0.0</a:t>
            </a:r>
          </a:p>
          <a:p>
            <a:r>
              <a:rPr lang="en-US" altLang="zh-CN" sz="1400" dirty="0">
                <a:latin typeface="+mn-ea"/>
                <a:ea typeface="+mn-ea"/>
              </a:rPr>
              <a:t>#</a:t>
            </a:r>
            <a:endParaRPr lang="zh-CN" altLang="en-US" sz="1400" dirty="0">
              <a:latin typeface="+mn-ea"/>
              <a:ea typeface="+mn-ea"/>
            </a:endParaRPr>
          </a:p>
          <a:p>
            <a:r>
              <a:rPr lang="en-US" altLang="zh-CN" sz="1400" dirty="0" err="1">
                <a:latin typeface="+mn-ea"/>
                <a:ea typeface="+mn-ea"/>
              </a:rPr>
              <a:t>bgp</a:t>
            </a:r>
            <a:r>
              <a:rPr lang="en-US" altLang="zh-CN" sz="1400" dirty="0">
                <a:latin typeface="+mn-ea"/>
                <a:ea typeface="+mn-ea"/>
              </a:rPr>
              <a:t> 100</a:t>
            </a:r>
          </a:p>
          <a:p>
            <a:r>
              <a:rPr lang="en-US" altLang="zh-CN" sz="1400" dirty="0">
                <a:latin typeface="+mn-ea"/>
                <a:ea typeface="+mn-ea"/>
              </a:rPr>
              <a:t> peer 4.4.4.4 as-number 100</a:t>
            </a:r>
          </a:p>
          <a:p>
            <a:r>
              <a:rPr lang="en-US" altLang="zh-CN" sz="1400" dirty="0">
                <a:latin typeface="+mn-ea"/>
                <a:ea typeface="+mn-ea"/>
              </a:rPr>
              <a:t> peer 4.4.4.4 connect-interface LoopBack0</a:t>
            </a:r>
          </a:p>
          <a:p>
            <a:r>
              <a:rPr lang="en-US" altLang="zh-CN" sz="1400" dirty="0">
                <a:solidFill>
                  <a:srgbClr val="C00000"/>
                </a:solidFill>
                <a:latin typeface="+mn-ea"/>
                <a:ea typeface="+mn-ea"/>
              </a:rPr>
              <a:t> peer 4.4.4.4 next-hop-local</a:t>
            </a:r>
          </a:p>
          <a:p>
            <a:r>
              <a:rPr lang="en-US" altLang="zh-CN" sz="1400" dirty="0">
                <a:latin typeface="+mn-ea"/>
                <a:ea typeface="+mn-ea"/>
              </a:rPr>
              <a:t> peer 10.0.67.7 as-number 200</a:t>
            </a:r>
          </a:p>
          <a:p>
            <a:r>
              <a:rPr lang="en-US" altLang="zh-CN" sz="1400" dirty="0">
                <a:latin typeface="+mn-ea"/>
                <a:ea typeface="+mn-ea"/>
              </a:rPr>
              <a:t> #</a:t>
            </a:r>
          </a:p>
          <a:p>
            <a:r>
              <a:rPr lang="en-US" altLang="zh-CN" sz="1400" dirty="0">
                <a:latin typeface="+mn-ea"/>
                <a:ea typeface="+mn-ea"/>
              </a:rPr>
              <a:t> ipv4-family unicast</a:t>
            </a:r>
          </a:p>
          <a:p>
            <a:r>
              <a:rPr lang="en-US" altLang="zh-CN" sz="1400" dirty="0">
                <a:latin typeface="+mn-ea"/>
                <a:ea typeface="+mn-ea"/>
              </a:rPr>
              <a:t>  undo synchronization</a:t>
            </a:r>
          </a:p>
          <a:p>
            <a:r>
              <a:rPr lang="en-US" altLang="zh-CN" sz="1400" dirty="0">
                <a:latin typeface="+mn-ea"/>
                <a:ea typeface="+mn-ea"/>
              </a:rPr>
              <a:t>  peer 4.4.4.4 enable</a:t>
            </a:r>
          </a:p>
          <a:p>
            <a:r>
              <a:rPr lang="en-US" altLang="zh-CN" sz="1400" dirty="0">
                <a:latin typeface="+mn-ea"/>
                <a:ea typeface="+mn-ea"/>
              </a:rPr>
              <a:t>  peer 10.0.67.7 enable</a:t>
            </a:r>
          </a:p>
          <a:p>
            <a:endParaRPr lang="en-US" altLang="zh-CN" sz="1400" dirty="0">
              <a:latin typeface="+mn-ea"/>
              <a:ea typeface="+mn-ea"/>
            </a:endParaRPr>
          </a:p>
        </p:txBody>
      </p:sp>
      <p:sp>
        <p:nvSpPr>
          <p:cNvPr id="10" name="矩形 9"/>
          <p:cNvSpPr/>
          <p:nvPr/>
        </p:nvSpPr>
        <p:spPr>
          <a:xfrm>
            <a:off x="6348028" y="2490574"/>
            <a:ext cx="3816424" cy="2893100"/>
          </a:xfrm>
          <a:prstGeom prst="rect">
            <a:avLst/>
          </a:prstGeom>
          <a:solidFill>
            <a:schemeClr val="bg1">
              <a:lumMod val="85000"/>
            </a:schemeClr>
          </a:solidFill>
          <a:ln>
            <a:noFill/>
          </a:ln>
        </p:spPr>
        <p:txBody>
          <a:bodyPr wrap="square">
            <a:spAutoFit/>
          </a:bodyPr>
          <a:lstStyle/>
          <a:p>
            <a:r>
              <a:rPr lang="en-US" altLang="zh-CN" sz="1400" dirty="0">
                <a:latin typeface="+mn-ea"/>
                <a:ea typeface="+mn-ea"/>
              </a:rPr>
              <a:t>[R7]</a:t>
            </a:r>
          </a:p>
          <a:p>
            <a:r>
              <a:rPr lang="en-US" altLang="zh-CN" sz="1400" dirty="0">
                <a:latin typeface="+mn-ea"/>
                <a:ea typeface="+mn-ea"/>
              </a:rPr>
              <a:t>#</a:t>
            </a:r>
          </a:p>
          <a:p>
            <a:r>
              <a:rPr lang="en-US" altLang="zh-CN" sz="1400" dirty="0" err="1">
                <a:latin typeface="+mn-ea"/>
                <a:ea typeface="+mn-ea"/>
              </a:rPr>
              <a:t>bgp</a:t>
            </a:r>
            <a:r>
              <a:rPr lang="en-US" altLang="zh-CN" sz="1400" dirty="0">
                <a:latin typeface="+mn-ea"/>
                <a:ea typeface="+mn-ea"/>
              </a:rPr>
              <a:t> 200</a:t>
            </a:r>
          </a:p>
          <a:p>
            <a:r>
              <a:rPr lang="en-US" altLang="zh-CN" sz="1400" dirty="0">
                <a:latin typeface="+mn-ea"/>
                <a:ea typeface="+mn-ea"/>
              </a:rPr>
              <a:t> router-id 7.7.7.7</a:t>
            </a:r>
          </a:p>
          <a:p>
            <a:r>
              <a:rPr lang="en-US" altLang="zh-CN" sz="1400" dirty="0">
                <a:latin typeface="+mn-ea"/>
                <a:ea typeface="+mn-ea"/>
              </a:rPr>
              <a:t> peer 10.0.57.5 as-number 100</a:t>
            </a:r>
          </a:p>
          <a:p>
            <a:r>
              <a:rPr lang="en-US" altLang="zh-CN" sz="1400" dirty="0">
                <a:latin typeface="+mn-ea"/>
                <a:ea typeface="+mn-ea"/>
              </a:rPr>
              <a:t> peer 10.0.67.6 as-number 100</a:t>
            </a:r>
          </a:p>
          <a:p>
            <a:r>
              <a:rPr lang="en-US" altLang="zh-CN" sz="1400" dirty="0">
                <a:latin typeface="+mn-ea"/>
                <a:ea typeface="+mn-ea"/>
              </a:rPr>
              <a:t> #</a:t>
            </a:r>
          </a:p>
          <a:p>
            <a:r>
              <a:rPr lang="en-US" altLang="zh-CN" sz="1400" dirty="0">
                <a:latin typeface="+mn-ea"/>
                <a:ea typeface="+mn-ea"/>
              </a:rPr>
              <a:t> ipv4-family unicast</a:t>
            </a:r>
          </a:p>
          <a:p>
            <a:r>
              <a:rPr lang="en-US" altLang="zh-CN" sz="1400" dirty="0">
                <a:latin typeface="+mn-ea"/>
                <a:ea typeface="+mn-ea"/>
              </a:rPr>
              <a:t>  undo synchronization</a:t>
            </a:r>
          </a:p>
          <a:p>
            <a:r>
              <a:rPr lang="en-US" altLang="zh-CN" sz="1400" dirty="0">
                <a:latin typeface="+mn-ea"/>
                <a:ea typeface="+mn-ea"/>
              </a:rPr>
              <a:t>  peer 10.0.57.5 enable</a:t>
            </a:r>
          </a:p>
          <a:p>
            <a:r>
              <a:rPr lang="en-US" altLang="zh-CN" sz="1400" dirty="0">
                <a:latin typeface="+mn-ea"/>
                <a:ea typeface="+mn-ea"/>
              </a:rPr>
              <a:t>  network 192.168.2.0 255.255.255.0</a:t>
            </a:r>
          </a:p>
          <a:p>
            <a:r>
              <a:rPr lang="en-US" altLang="zh-CN" sz="1400" dirty="0">
                <a:latin typeface="+mn-ea"/>
                <a:ea typeface="+mn-ea"/>
              </a:rPr>
              <a:t>  peer 10.0.67.6 enable</a:t>
            </a:r>
          </a:p>
          <a:p>
            <a:r>
              <a:rPr lang="en-US" altLang="zh-CN" sz="1400" dirty="0">
                <a:latin typeface="+mn-ea"/>
                <a:ea typeface="+mn-ea"/>
              </a:rPr>
              <a:t>#</a:t>
            </a:r>
            <a:endParaRPr lang="zh-CN" altLang="en-US" sz="1400" dirty="0">
              <a:latin typeface="+mn-ea"/>
              <a:ea typeface="+mn-ea"/>
            </a:endParaRPr>
          </a:p>
        </p:txBody>
      </p:sp>
    </p:spTree>
    <p:extLst>
      <p:ext uri="{BB962C8B-B14F-4D97-AF65-F5344CB8AC3E}">
        <p14:creationId xmlns:p14="http://schemas.microsoft.com/office/powerpoint/2010/main" val="29289933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BGP</a:t>
            </a:r>
            <a:r>
              <a:rPr lang="zh-CN" altLang="en-US"/>
              <a:t>需求实现及故障排除</a:t>
            </a:r>
            <a:r>
              <a:rPr lang="en-US" altLang="zh-CN"/>
              <a:t> - </a:t>
            </a:r>
            <a:r>
              <a:rPr lang="zh-CN" altLang="en-US"/>
              <a:t>案例二 </a:t>
            </a:r>
            <a:r>
              <a:rPr lang="en-US" altLang="zh-CN"/>
              <a:t>(4)</a:t>
            </a:r>
            <a:endParaRPr lang="zh-CN" altLang="en-US" dirty="0"/>
          </a:p>
        </p:txBody>
      </p:sp>
      <p:sp>
        <p:nvSpPr>
          <p:cNvPr id="13" name="文本占位符 12"/>
          <p:cNvSpPr>
            <a:spLocks noGrp="1"/>
          </p:cNvSpPr>
          <p:nvPr>
            <p:ph type="body" sz="quarter" idx="10"/>
          </p:nvPr>
        </p:nvSpPr>
        <p:spPr/>
        <p:txBody>
          <a:bodyPr/>
          <a:lstStyle/>
          <a:p>
            <a:r>
              <a:rPr lang="zh-CN" altLang="en-US" dirty="0"/>
              <a:t>查看</a:t>
            </a:r>
            <a:r>
              <a:rPr lang="en-US" altLang="zh-CN" dirty="0"/>
              <a:t>R1</a:t>
            </a:r>
            <a:r>
              <a:rPr lang="zh-CN" altLang="en-US" dirty="0"/>
              <a:t>与</a:t>
            </a:r>
            <a:r>
              <a:rPr lang="en-US" altLang="zh-CN" dirty="0"/>
              <a:t>R7</a:t>
            </a:r>
            <a:r>
              <a:rPr lang="zh-CN" altLang="en-US" dirty="0"/>
              <a:t>路由表项：</a:t>
            </a:r>
          </a:p>
        </p:txBody>
      </p:sp>
      <p:sp>
        <p:nvSpPr>
          <p:cNvPr id="2" name="矩形 1"/>
          <p:cNvSpPr/>
          <p:nvPr/>
        </p:nvSpPr>
        <p:spPr>
          <a:xfrm>
            <a:off x="1229940" y="3969060"/>
            <a:ext cx="6264696" cy="2308324"/>
          </a:xfrm>
          <a:prstGeom prst="rect">
            <a:avLst/>
          </a:prstGeom>
          <a:solidFill>
            <a:schemeClr val="bg1">
              <a:lumMod val="85000"/>
            </a:schemeClr>
          </a:solidFill>
          <a:ln>
            <a:noFill/>
          </a:ln>
        </p:spPr>
        <p:txBody>
          <a:bodyPr wrap="square">
            <a:spAutoFit/>
          </a:bodyPr>
          <a:lstStyle/>
          <a:p>
            <a:r>
              <a:rPr lang="en-US" altLang="zh-CN" sz="1200" dirty="0">
                <a:latin typeface="+mn-ea"/>
                <a:ea typeface="+mn-ea"/>
              </a:rPr>
              <a:t>&lt;R7&gt;dis </a:t>
            </a:r>
            <a:r>
              <a:rPr lang="en-US" altLang="zh-CN" sz="1200" dirty="0" err="1">
                <a:latin typeface="+mn-ea"/>
                <a:ea typeface="+mn-ea"/>
              </a:rPr>
              <a:t>bgp</a:t>
            </a:r>
            <a:r>
              <a:rPr lang="en-US" altLang="zh-CN" sz="1200" dirty="0">
                <a:latin typeface="+mn-ea"/>
                <a:ea typeface="+mn-ea"/>
              </a:rPr>
              <a:t> routing-table</a:t>
            </a:r>
          </a:p>
          <a:p>
            <a:endParaRPr lang="en-US" altLang="zh-CN" sz="1200" dirty="0">
              <a:latin typeface="+mn-ea"/>
              <a:ea typeface="+mn-ea"/>
            </a:endParaRPr>
          </a:p>
          <a:p>
            <a:r>
              <a:rPr lang="en-US" altLang="zh-CN" sz="1200" dirty="0">
                <a:latin typeface="+mn-ea"/>
                <a:ea typeface="+mn-ea"/>
              </a:rPr>
              <a:t> Total Number of Routes: 2</a:t>
            </a:r>
          </a:p>
          <a:p>
            <a:r>
              <a:rPr lang="en-US" altLang="zh-CN" sz="1200" dirty="0">
                <a:latin typeface="+mn-ea"/>
                <a:ea typeface="+mn-ea"/>
              </a:rPr>
              <a:t>         Network            </a:t>
            </a:r>
            <a:r>
              <a:rPr lang="en-US" altLang="zh-CN" sz="1200" dirty="0" err="1">
                <a:latin typeface="+mn-ea"/>
                <a:ea typeface="+mn-ea"/>
              </a:rPr>
              <a:t>NextHop</a:t>
            </a:r>
            <a:r>
              <a:rPr lang="en-US" altLang="zh-CN" sz="1200" dirty="0">
                <a:latin typeface="+mn-ea"/>
                <a:ea typeface="+mn-ea"/>
              </a:rPr>
              <a:t>        MED        </a:t>
            </a:r>
            <a:r>
              <a:rPr lang="en-US" altLang="zh-CN" sz="1200" dirty="0" err="1">
                <a:latin typeface="+mn-ea"/>
                <a:ea typeface="+mn-ea"/>
              </a:rPr>
              <a:t>LocPrf</a:t>
            </a:r>
            <a:r>
              <a:rPr lang="en-US" altLang="zh-CN" sz="1200" dirty="0">
                <a:latin typeface="+mn-ea"/>
                <a:ea typeface="+mn-ea"/>
              </a:rPr>
              <a:t>    </a:t>
            </a:r>
            <a:r>
              <a:rPr lang="en-US" altLang="zh-CN" sz="1200" dirty="0" err="1">
                <a:latin typeface="+mn-ea"/>
                <a:ea typeface="+mn-ea"/>
              </a:rPr>
              <a:t>PrefVal</a:t>
            </a:r>
            <a:r>
              <a:rPr lang="en-US" altLang="zh-CN" sz="1200" dirty="0">
                <a:latin typeface="+mn-ea"/>
                <a:ea typeface="+mn-ea"/>
              </a:rPr>
              <a:t> Path/</a:t>
            </a:r>
            <a:r>
              <a:rPr lang="en-US" altLang="zh-CN" sz="1200" dirty="0" err="1">
                <a:latin typeface="+mn-ea"/>
                <a:ea typeface="+mn-ea"/>
              </a:rPr>
              <a:t>Ogn</a:t>
            </a:r>
            <a:endParaRPr lang="en-US" altLang="zh-CN" sz="1200" dirty="0">
              <a:latin typeface="+mn-ea"/>
              <a:ea typeface="+mn-ea"/>
            </a:endParaRPr>
          </a:p>
          <a:p>
            <a:endParaRPr lang="en-US" altLang="zh-CN" sz="1200" dirty="0">
              <a:latin typeface="+mn-ea"/>
              <a:ea typeface="+mn-ea"/>
            </a:endParaRPr>
          </a:p>
          <a:p>
            <a:r>
              <a:rPr lang="en-US" altLang="zh-CN" sz="1200" dirty="0">
                <a:latin typeface="+mn-ea"/>
                <a:ea typeface="+mn-ea"/>
              </a:rPr>
              <a:t> *&gt;   192.168.1.0        10.0.67.6                             0      	100i</a:t>
            </a:r>
          </a:p>
          <a:p>
            <a:r>
              <a:rPr lang="en-US" altLang="zh-CN" sz="1200" dirty="0">
                <a:latin typeface="+mn-ea"/>
                <a:ea typeface="+mn-ea"/>
              </a:rPr>
              <a:t> *&gt;   192.168.2.0        0.0.0.0         	0              0      	I</a:t>
            </a:r>
          </a:p>
          <a:p>
            <a:endParaRPr lang="en-US" altLang="zh-CN" sz="1200" dirty="0">
              <a:latin typeface="+mn-ea"/>
              <a:ea typeface="+mn-ea"/>
            </a:endParaRPr>
          </a:p>
          <a:p>
            <a:r>
              <a:rPr lang="en-US" altLang="zh-CN" sz="1200" dirty="0">
                <a:latin typeface="+mn-ea"/>
                <a:ea typeface="+mn-ea"/>
              </a:rPr>
              <a:t>&lt;R7&gt;display </a:t>
            </a:r>
            <a:r>
              <a:rPr lang="en-US" altLang="zh-CN" sz="1200" dirty="0" err="1">
                <a:latin typeface="+mn-ea"/>
                <a:ea typeface="+mn-ea"/>
              </a:rPr>
              <a:t>ip</a:t>
            </a:r>
            <a:r>
              <a:rPr lang="en-US" altLang="zh-CN" sz="1200" dirty="0">
                <a:latin typeface="+mn-ea"/>
                <a:ea typeface="+mn-ea"/>
              </a:rPr>
              <a:t> routing-table </a:t>
            </a:r>
          </a:p>
          <a:p>
            <a:r>
              <a:rPr lang="en-US" altLang="zh-CN" sz="1200" dirty="0">
                <a:latin typeface="+mn-ea"/>
                <a:ea typeface="+mn-ea"/>
              </a:rPr>
              <a:t>Destination/Mask    Proto   Pre  Cost      Flags 	</a:t>
            </a:r>
            <a:r>
              <a:rPr lang="en-US" altLang="zh-CN" sz="1200" dirty="0" err="1">
                <a:latin typeface="+mn-ea"/>
                <a:ea typeface="+mn-ea"/>
              </a:rPr>
              <a:t>NextHop</a:t>
            </a:r>
            <a:r>
              <a:rPr lang="en-US" altLang="zh-CN" sz="1200" dirty="0">
                <a:latin typeface="+mn-ea"/>
                <a:ea typeface="+mn-ea"/>
              </a:rPr>
              <a:t>         Interface</a:t>
            </a:r>
          </a:p>
          <a:p>
            <a:r>
              <a:rPr lang="en-US" altLang="zh-CN" sz="1200" dirty="0">
                <a:latin typeface="+mn-ea"/>
                <a:ea typeface="+mn-ea"/>
              </a:rPr>
              <a:t>127.0.0.1/32	             Direct    0    0           D   	127.0.0.1       InLoopBack0</a:t>
            </a:r>
          </a:p>
          <a:p>
            <a:r>
              <a:rPr lang="en-US" altLang="zh-CN" sz="1200" dirty="0">
                <a:latin typeface="+mn-ea"/>
                <a:ea typeface="+mn-ea"/>
              </a:rPr>
              <a:t>192.168.1.0/24         EBGP    255  0           D   	10.0.67.6       Ethernet0/0/1</a:t>
            </a:r>
          </a:p>
        </p:txBody>
      </p:sp>
      <p:sp>
        <p:nvSpPr>
          <p:cNvPr id="5" name="矩形 4"/>
          <p:cNvSpPr/>
          <p:nvPr/>
        </p:nvSpPr>
        <p:spPr>
          <a:xfrm>
            <a:off x="1229940" y="1962012"/>
            <a:ext cx="5364596" cy="1754326"/>
          </a:xfrm>
          <a:prstGeom prst="rect">
            <a:avLst/>
          </a:prstGeom>
          <a:solidFill>
            <a:schemeClr val="bg1">
              <a:lumMod val="85000"/>
            </a:schemeClr>
          </a:solidFill>
          <a:ln>
            <a:noFill/>
          </a:ln>
        </p:spPr>
        <p:txBody>
          <a:bodyPr wrap="square">
            <a:spAutoFit/>
          </a:bodyPr>
          <a:lstStyle/>
          <a:p>
            <a:r>
              <a:rPr lang="en-US" altLang="zh-CN" sz="1200" dirty="0">
                <a:latin typeface="+mn-ea"/>
                <a:ea typeface="+mn-ea"/>
              </a:rPr>
              <a:t>[R1]dis </a:t>
            </a:r>
            <a:r>
              <a:rPr lang="en-US" altLang="zh-CN" sz="1200" dirty="0" err="1">
                <a:latin typeface="+mn-ea"/>
                <a:ea typeface="+mn-ea"/>
              </a:rPr>
              <a:t>bgp</a:t>
            </a:r>
            <a:r>
              <a:rPr lang="en-US" altLang="zh-CN" sz="1200" dirty="0">
                <a:latin typeface="+mn-ea"/>
                <a:ea typeface="+mn-ea"/>
              </a:rPr>
              <a:t> routing-table </a:t>
            </a:r>
          </a:p>
          <a:p>
            <a:endParaRPr lang="en-US" altLang="zh-CN" sz="1200" dirty="0">
              <a:latin typeface="+mn-ea"/>
              <a:ea typeface="+mn-ea"/>
            </a:endParaRPr>
          </a:p>
          <a:p>
            <a:r>
              <a:rPr lang="en-US" altLang="zh-CN" sz="1200" dirty="0">
                <a:latin typeface="+mn-ea"/>
                <a:ea typeface="+mn-ea"/>
              </a:rPr>
              <a:t> Total Number of Routes: 2</a:t>
            </a:r>
          </a:p>
          <a:p>
            <a:r>
              <a:rPr lang="en-US" altLang="zh-CN" sz="1200" dirty="0">
                <a:latin typeface="+mn-ea"/>
                <a:ea typeface="+mn-ea"/>
              </a:rPr>
              <a:t>        Network            </a:t>
            </a:r>
            <a:r>
              <a:rPr lang="en-US" altLang="zh-CN" sz="1200" dirty="0" err="1">
                <a:latin typeface="+mn-ea"/>
                <a:ea typeface="+mn-ea"/>
              </a:rPr>
              <a:t>NextHop</a:t>
            </a:r>
            <a:r>
              <a:rPr lang="en-US" altLang="zh-CN" sz="1200" dirty="0">
                <a:latin typeface="+mn-ea"/>
                <a:ea typeface="+mn-ea"/>
              </a:rPr>
              <a:t>        MED        </a:t>
            </a:r>
            <a:r>
              <a:rPr lang="en-US" altLang="zh-CN" sz="1200" dirty="0" err="1">
                <a:latin typeface="+mn-ea"/>
                <a:ea typeface="+mn-ea"/>
              </a:rPr>
              <a:t>LocPrf</a:t>
            </a:r>
            <a:r>
              <a:rPr lang="en-US" altLang="zh-CN" sz="1200" dirty="0">
                <a:latin typeface="+mn-ea"/>
                <a:ea typeface="+mn-ea"/>
              </a:rPr>
              <a:t>    </a:t>
            </a:r>
            <a:r>
              <a:rPr lang="en-US" altLang="zh-CN" sz="1200" dirty="0" err="1">
                <a:latin typeface="+mn-ea"/>
                <a:ea typeface="+mn-ea"/>
              </a:rPr>
              <a:t>PrefVal</a:t>
            </a:r>
            <a:r>
              <a:rPr lang="en-US" altLang="zh-CN" sz="1200" dirty="0">
                <a:latin typeface="+mn-ea"/>
                <a:ea typeface="+mn-ea"/>
              </a:rPr>
              <a:t> Path/</a:t>
            </a:r>
            <a:r>
              <a:rPr lang="en-US" altLang="zh-CN" sz="1200" dirty="0" err="1">
                <a:latin typeface="+mn-ea"/>
                <a:ea typeface="+mn-ea"/>
              </a:rPr>
              <a:t>Ogn</a:t>
            </a:r>
            <a:endParaRPr lang="en-US" altLang="zh-CN" sz="1200" dirty="0">
              <a:latin typeface="+mn-ea"/>
              <a:ea typeface="+mn-ea"/>
            </a:endParaRPr>
          </a:p>
          <a:p>
            <a:r>
              <a:rPr lang="en-US" altLang="zh-CN" sz="1200" dirty="0">
                <a:latin typeface="+mn-ea"/>
                <a:ea typeface="+mn-ea"/>
              </a:rPr>
              <a:t>*&gt;</a:t>
            </a:r>
            <a:r>
              <a:rPr lang="en-US" altLang="zh-CN" sz="1200" dirty="0" err="1">
                <a:latin typeface="+mn-ea"/>
                <a:ea typeface="+mn-ea"/>
              </a:rPr>
              <a:t>i</a:t>
            </a:r>
            <a:r>
              <a:rPr lang="en-US" altLang="zh-CN" sz="1200" dirty="0">
                <a:latin typeface="+mn-ea"/>
                <a:ea typeface="+mn-ea"/>
              </a:rPr>
              <a:t>  192.168.2.0        6.6.6.6      	 0          100        0      	200i</a:t>
            </a:r>
          </a:p>
          <a:p>
            <a:endParaRPr lang="en-US" altLang="zh-CN" sz="1200" dirty="0">
              <a:latin typeface="+mn-ea"/>
              <a:ea typeface="+mn-ea"/>
            </a:endParaRPr>
          </a:p>
          <a:p>
            <a:r>
              <a:rPr lang="en-US" altLang="zh-CN" sz="1200" dirty="0">
                <a:latin typeface="+mn-ea"/>
                <a:ea typeface="+mn-ea"/>
              </a:rPr>
              <a:t>[R1]display </a:t>
            </a:r>
            <a:r>
              <a:rPr lang="en-US" altLang="zh-CN" sz="1200" dirty="0" err="1">
                <a:latin typeface="+mn-ea"/>
                <a:ea typeface="+mn-ea"/>
              </a:rPr>
              <a:t>ip</a:t>
            </a:r>
            <a:r>
              <a:rPr lang="en-US" altLang="zh-CN" sz="1200" dirty="0">
                <a:latin typeface="+mn-ea"/>
                <a:ea typeface="+mn-ea"/>
              </a:rPr>
              <a:t> routing-table </a:t>
            </a:r>
          </a:p>
          <a:p>
            <a:r>
              <a:rPr lang="en-US" altLang="zh-CN" sz="1200" dirty="0">
                <a:latin typeface="+mn-ea"/>
                <a:ea typeface="+mn-ea"/>
              </a:rPr>
              <a:t>Destination/Mask    Proto   Pre  Cost     </a:t>
            </a:r>
            <a:r>
              <a:rPr lang="en-US" altLang="zh-CN" sz="1200" dirty="0" err="1">
                <a:latin typeface="+mn-ea"/>
                <a:ea typeface="+mn-ea"/>
              </a:rPr>
              <a:t>NextHop</a:t>
            </a:r>
            <a:r>
              <a:rPr lang="en-US" altLang="zh-CN" sz="1200" dirty="0">
                <a:latin typeface="+mn-ea"/>
                <a:ea typeface="+mn-ea"/>
              </a:rPr>
              <a:t>         Interface</a:t>
            </a:r>
          </a:p>
          <a:p>
            <a:r>
              <a:rPr lang="en-US" altLang="zh-CN" sz="1200" dirty="0">
                <a:latin typeface="+mn-ea"/>
                <a:ea typeface="+mn-ea"/>
              </a:rPr>
              <a:t>192.168.2.0/24         IBGP    255      0          6.6.6.6       Ethernet0/0/1</a:t>
            </a:r>
          </a:p>
        </p:txBody>
      </p:sp>
      <p:sp>
        <p:nvSpPr>
          <p:cNvPr id="6" name="矩形 5"/>
          <p:cNvSpPr/>
          <p:nvPr/>
        </p:nvSpPr>
        <p:spPr>
          <a:xfrm>
            <a:off x="6887655" y="1408014"/>
            <a:ext cx="4392921" cy="2308324"/>
          </a:xfrm>
          <a:prstGeom prst="rect">
            <a:avLst/>
          </a:prstGeom>
          <a:solidFill>
            <a:schemeClr val="bg1">
              <a:lumMod val="85000"/>
            </a:schemeClr>
          </a:solidFill>
          <a:ln>
            <a:noFill/>
          </a:ln>
        </p:spPr>
        <p:txBody>
          <a:bodyPr wrap="square">
            <a:spAutoFit/>
          </a:bodyPr>
          <a:lstStyle/>
          <a:p>
            <a:r>
              <a:rPr lang="en-US" altLang="zh-CN" sz="1200" dirty="0">
                <a:latin typeface="+mn-ea"/>
                <a:ea typeface="+mn-ea"/>
              </a:rPr>
              <a:t>[R1]ping -a 192.168.1.1 192.168.2.1</a:t>
            </a:r>
          </a:p>
          <a:p>
            <a:r>
              <a:rPr lang="en-US" altLang="zh-CN" sz="1200" dirty="0">
                <a:latin typeface="+mn-ea"/>
                <a:ea typeface="+mn-ea"/>
              </a:rPr>
              <a:t>  PING 192.168.2.1: 56  data bytes, press CTRL_C to break</a:t>
            </a:r>
          </a:p>
          <a:p>
            <a:r>
              <a:rPr lang="en-US" altLang="zh-CN" sz="1200" dirty="0">
                <a:solidFill>
                  <a:srgbClr val="C00000"/>
                </a:solidFill>
                <a:latin typeface="+mn-ea"/>
                <a:ea typeface="+mn-ea"/>
              </a:rPr>
              <a:t>    Request time out</a:t>
            </a:r>
          </a:p>
          <a:p>
            <a:r>
              <a:rPr lang="en-US" altLang="zh-CN" sz="1200" dirty="0">
                <a:solidFill>
                  <a:srgbClr val="C00000"/>
                </a:solidFill>
                <a:latin typeface="+mn-ea"/>
                <a:ea typeface="+mn-ea"/>
              </a:rPr>
              <a:t>    Request time out</a:t>
            </a:r>
          </a:p>
          <a:p>
            <a:r>
              <a:rPr lang="en-US" altLang="zh-CN" sz="1200" dirty="0">
                <a:solidFill>
                  <a:srgbClr val="C00000"/>
                </a:solidFill>
                <a:latin typeface="+mn-ea"/>
                <a:ea typeface="+mn-ea"/>
              </a:rPr>
              <a:t>    Request time out</a:t>
            </a:r>
          </a:p>
          <a:p>
            <a:r>
              <a:rPr lang="en-US" altLang="zh-CN" sz="1200" dirty="0">
                <a:solidFill>
                  <a:srgbClr val="C00000"/>
                </a:solidFill>
                <a:latin typeface="+mn-ea"/>
                <a:ea typeface="+mn-ea"/>
              </a:rPr>
              <a:t>    Request time out</a:t>
            </a:r>
          </a:p>
          <a:p>
            <a:r>
              <a:rPr lang="en-US" altLang="zh-CN" sz="1200" dirty="0">
                <a:solidFill>
                  <a:srgbClr val="C00000"/>
                </a:solidFill>
                <a:latin typeface="+mn-ea"/>
                <a:ea typeface="+mn-ea"/>
              </a:rPr>
              <a:t>    Request time out</a:t>
            </a:r>
          </a:p>
          <a:p>
            <a:endParaRPr lang="en-US" altLang="zh-CN" sz="1200" dirty="0">
              <a:latin typeface="+mn-ea"/>
              <a:ea typeface="+mn-ea"/>
            </a:endParaRPr>
          </a:p>
          <a:p>
            <a:r>
              <a:rPr lang="en-US" altLang="zh-CN" sz="1200" dirty="0">
                <a:latin typeface="+mn-ea"/>
                <a:ea typeface="+mn-ea"/>
              </a:rPr>
              <a:t>  --- 192.168.2.1 ping statistics ---</a:t>
            </a:r>
          </a:p>
          <a:p>
            <a:r>
              <a:rPr lang="en-US" altLang="zh-CN" sz="1200" dirty="0">
                <a:latin typeface="+mn-ea"/>
                <a:ea typeface="+mn-ea"/>
              </a:rPr>
              <a:t>    5 packet(s) transmitted</a:t>
            </a:r>
          </a:p>
          <a:p>
            <a:r>
              <a:rPr lang="en-US" altLang="zh-CN" sz="1200" dirty="0">
                <a:latin typeface="+mn-ea"/>
                <a:ea typeface="+mn-ea"/>
              </a:rPr>
              <a:t>    0 packet(s) received</a:t>
            </a:r>
          </a:p>
          <a:p>
            <a:r>
              <a:rPr lang="en-US" altLang="zh-CN" sz="1200" dirty="0">
                <a:solidFill>
                  <a:srgbClr val="FF0000"/>
                </a:solidFill>
                <a:latin typeface="+mn-ea"/>
                <a:ea typeface="+mn-ea"/>
              </a:rPr>
              <a:t>    </a:t>
            </a:r>
            <a:r>
              <a:rPr lang="en-US" altLang="zh-CN" sz="1200" dirty="0">
                <a:solidFill>
                  <a:srgbClr val="C00000"/>
                </a:solidFill>
                <a:latin typeface="+mn-ea"/>
                <a:ea typeface="+mn-ea"/>
              </a:rPr>
              <a:t>100.00% packet loss</a:t>
            </a:r>
          </a:p>
        </p:txBody>
      </p:sp>
    </p:spTree>
    <p:extLst>
      <p:ext uri="{BB962C8B-B14F-4D97-AF65-F5344CB8AC3E}">
        <p14:creationId xmlns:p14="http://schemas.microsoft.com/office/powerpoint/2010/main" val="6079454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BGP</a:t>
            </a:r>
            <a:r>
              <a:rPr lang="zh-CN" altLang="en-US" dirty="0"/>
              <a:t>需求实现及故障排除</a:t>
            </a:r>
            <a:r>
              <a:rPr lang="en-US" altLang="zh-CN" dirty="0"/>
              <a:t> - </a:t>
            </a:r>
            <a:r>
              <a:rPr lang="zh-CN" altLang="en-US" dirty="0"/>
              <a:t>案例二 </a:t>
            </a:r>
            <a:r>
              <a:rPr lang="en-US" altLang="zh-CN" dirty="0"/>
              <a:t>(5)</a:t>
            </a:r>
            <a:endParaRPr lang="zh-CN" altLang="en-US" dirty="0"/>
          </a:p>
        </p:txBody>
      </p:sp>
      <p:sp>
        <p:nvSpPr>
          <p:cNvPr id="4" name="文本占位符 3"/>
          <p:cNvSpPr>
            <a:spLocks noGrp="1"/>
          </p:cNvSpPr>
          <p:nvPr>
            <p:ph type="body" sz="quarter" idx="10"/>
          </p:nvPr>
        </p:nvSpPr>
        <p:spPr/>
        <p:txBody>
          <a:bodyPr/>
          <a:lstStyle/>
          <a:p>
            <a:r>
              <a:rPr lang="zh-CN" altLang="en-US" dirty="0"/>
              <a:t>查看</a:t>
            </a:r>
            <a:r>
              <a:rPr lang="en-US" altLang="zh-CN" dirty="0"/>
              <a:t>R1</a:t>
            </a:r>
            <a:r>
              <a:rPr lang="zh-CN" altLang="en-US" dirty="0"/>
              <a:t>与</a:t>
            </a:r>
            <a:r>
              <a:rPr lang="en-US" altLang="zh-CN" dirty="0"/>
              <a:t>R2</a:t>
            </a:r>
            <a:r>
              <a:rPr lang="zh-CN" altLang="en-US" dirty="0"/>
              <a:t>路由表项：</a:t>
            </a:r>
          </a:p>
          <a:p>
            <a:endParaRPr lang="zh-CN" altLang="en-US" dirty="0"/>
          </a:p>
        </p:txBody>
      </p:sp>
      <p:sp>
        <p:nvSpPr>
          <p:cNvPr id="13" name="矩形 12"/>
          <p:cNvSpPr/>
          <p:nvPr/>
        </p:nvSpPr>
        <p:spPr>
          <a:xfrm>
            <a:off x="1539536" y="2024844"/>
            <a:ext cx="6932728" cy="954107"/>
          </a:xfrm>
          <a:prstGeom prst="rect">
            <a:avLst/>
          </a:prstGeom>
          <a:solidFill>
            <a:schemeClr val="bg1">
              <a:lumMod val="85000"/>
            </a:schemeClr>
          </a:solidFill>
          <a:ln>
            <a:noFill/>
          </a:ln>
        </p:spPr>
        <p:txBody>
          <a:bodyPr wrap="square">
            <a:spAutoFit/>
          </a:bodyPr>
          <a:lstStyle/>
          <a:p>
            <a:r>
              <a:rPr lang="en-US" altLang="zh-CN" sz="1400" dirty="0">
                <a:latin typeface="+mn-ea"/>
                <a:ea typeface="+mn-ea"/>
              </a:rPr>
              <a:t>[R1]display </a:t>
            </a:r>
            <a:r>
              <a:rPr lang="en-US" altLang="zh-CN" sz="1400" dirty="0" err="1">
                <a:latin typeface="+mn-ea"/>
                <a:ea typeface="+mn-ea"/>
              </a:rPr>
              <a:t>ip</a:t>
            </a:r>
            <a:r>
              <a:rPr lang="en-US" altLang="zh-CN" sz="1400" dirty="0">
                <a:latin typeface="+mn-ea"/>
                <a:ea typeface="+mn-ea"/>
              </a:rPr>
              <a:t> routing-table </a:t>
            </a:r>
          </a:p>
          <a:p>
            <a:r>
              <a:rPr lang="en-US" altLang="zh-CN" sz="1400" dirty="0">
                <a:latin typeface="+mn-ea"/>
                <a:ea typeface="+mn-ea"/>
              </a:rPr>
              <a:t>Destination/Mask  Proto   Pre  Cost     </a:t>
            </a:r>
            <a:r>
              <a:rPr lang="en-US" altLang="zh-CN" sz="1400" dirty="0" err="1">
                <a:latin typeface="+mn-ea"/>
                <a:ea typeface="+mn-ea"/>
              </a:rPr>
              <a:t>NextHop</a:t>
            </a:r>
            <a:r>
              <a:rPr lang="en-US" altLang="zh-CN" sz="1400" dirty="0">
                <a:latin typeface="+mn-ea"/>
                <a:ea typeface="+mn-ea"/>
              </a:rPr>
              <a:t>         Interface</a:t>
            </a:r>
          </a:p>
          <a:p>
            <a:r>
              <a:rPr lang="en-US" altLang="zh-CN" sz="1400" dirty="0">
                <a:latin typeface="+mn-ea"/>
                <a:ea typeface="+mn-ea"/>
              </a:rPr>
              <a:t>192.168.2.0/24       IBGP    255    0        6.6.6.6           Ethernet0/0/1</a:t>
            </a:r>
          </a:p>
          <a:p>
            <a:r>
              <a:rPr lang="zh-CN" altLang="en-US" sz="1400" dirty="0">
                <a:solidFill>
                  <a:srgbClr val="C00000"/>
                </a:solidFill>
                <a:latin typeface="+mn-ea"/>
                <a:ea typeface="+mn-ea"/>
              </a:rPr>
              <a:t> </a:t>
            </a:r>
            <a:r>
              <a:rPr lang="en-US" altLang="zh-CN" sz="1400" dirty="0">
                <a:solidFill>
                  <a:srgbClr val="C00000"/>
                </a:solidFill>
                <a:latin typeface="+mn-ea"/>
                <a:ea typeface="+mn-ea"/>
              </a:rPr>
              <a:t>6.6.6.6/32              OSPF    10   	3        10.0.12.2       Ethernet0/0/1</a:t>
            </a:r>
            <a:endParaRPr lang="zh-CN" altLang="en-US" sz="1400" dirty="0">
              <a:solidFill>
                <a:srgbClr val="C00000"/>
              </a:solidFill>
              <a:latin typeface="+mn-ea"/>
              <a:ea typeface="+mn-ea"/>
            </a:endParaRPr>
          </a:p>
        </p:txBody>
      </p:sp>
      <p:sp>
        <p:nvSpPr>
          <p:cNvPr id="51" name="矩形 50"/>
          <p:cNvSpPr/>
          <p:nvPr/>
        </p:nvSpPr>
        <p:spPr>
          <a:xfrm>
            <a:off x="1539536" y="3489104"/>
            <a:ext cx="6932728" cy="954107"/>
          </a:xfrm>
          <a:prstGeom prst="rect">
            <a:avLst/>
          </a:prstGeom>
          <a:solidFill>
            <a:schemeClr val="bg1">
              <a:lumMod val="85000"/>
            </a:schemeClr>
          </a:solidFill>
          <a:ln>
            <a:noFill/>
          </a:ln>
        </p:spPr>
        <p:txBody>
          <a:bodyPr wrap="square">
            <a:spAutoFit/>
          </a:bodyPr>
          <a:lstStyle/>
          <a:p>
            <a:r>
              <a:rPr lang="en-US" altLang="zh-CN" sz="1400" dirty="0">
                <a:latin typeface="+mn-ea"/>
                <a:ea typeface="+mn-ea"/>
              </a:rPr>
              <a:t>[R2]display </a:t>
            </a:r>
            <a:r>
              <a:rPr lang="en-US" altLang="zh-CN" sz="1400" dirty="0" err="1">
                <a:latin typeface="+mn-ea"/>
                <a:ea typeface="+mn-ea"/>
              </a:rPr>
              <a:t>ip</a:t>
            </a:r>
            <a:r>
              <a:rPr lang="en-US" altLang="zh-CN" sz="1400" dirty="0">
                <a:latin typeface="+mn-ea"/>
                <a:ea typeface="+mn-ea"/>
              </a:rPr>
              <a:t> routing-table </a:t>
            </a:r>
          </a:p>
          <a:p>
            <a:r>
              <a:rPr lang="en-US" altLang="zh-CN" sz="1400" dirty="0">
                <a:latin typeface="+mn-ea"/>
                <a:ea typeface="+mn-ea"/>
              </a:rPr>
              <a:t>Destination/Mask  Proto   Pre  Cost      </a:t>
            </a:r>
            <a:r>
              <a:rPr lang="en-US" altLang="zh-CN" sz="1400" dirty="0" err="1">
                <a:latin typeface="+mn-ea"/>
                <a:ea typeface="+mn-ea"/>
              </a:rPr>
              <a:t>NextHop</a:t>
            </a:r>
            <a:r>
              <a:rPr lang="en-US" altLang="zh-CN" sz="1400" dirty="0">
                <a:latin typeface="+mn-ea"/>
                <a:ea typeface="+mn-ea"/>
              </a:rPr>
              <a:t>         Interface</a:t>
            </a:r>
          </a:p>
          <a:p>
            <a:r>
              <a:rPr lang="en-US" altLang="zh-CN" sz="1400" dirty="0">
                <a:latin typeface="+mn-ea"/>
                <a:ea typeface="+mn-ea"/>
              </a:rPr>
              <a:t>192.168.2.0/24       IBGP    255   0          5.5.5.5           Ethernet0/0/1</a:t>
            </a:r>
          </a:p>
          <a:p>
            <a:r>
              <a:rPr lang="zh-CN" altLang="en-US" sz="1400" dirty="0">
                <a:latin typeface="+mn-ea"/>
                <a:ea typeface="+mn-ea"/>
              </a:rPr>
              <a:t> </a:t>
            </a:r>
            <a:r>
              <a:rPr lang="en-US" altLang="zh-CN" sz="1400" dirty="0">
                <a:solidFill>
                  <a:srgbClr val="C00000"/>
                </a:solidFill>
                <a:latin typeface="+mn-ea"/>
                <a:ea typeface="+mn-ea"/>
              </a:rPr>
              <a:t>5.5.5.5/32              OSPF    10    3          10.0.12.1       Ethernet0/0/1</a:t>
            </a:r>
            <a:endParaRPr lang="zh-CN" altLang="en-US" sz="1400" dirty="0">
              <a:solidFill>
                <a:srgbClr val="C00000"/>
              </a:solidFill>
              <a:latin typeface="+mn-ea"/>
              <a:ea typeface="+mn-ea"/>
            </a:endParaRPr>
          </a:p>
        </p:txBody>
      </p:sp>
    </p:spTree>
    <p:extLst>
      <p:ext uri="{BB962C8B-B14F-4D97-AF65-F5344CB8AC3E}">
        <p14:creationId xmlns:p14="http://schemas.microsoft.com/office/powerpoint/2010/main" val="20940764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BGP</a:t>
            </a:r>
            <a:r>
              <a:rPr lang="zh-CN" altLang="en-US"/>
              <a:t>需求实现及故障排除</a:t>
            </a:r>
            <a:r>
              <a:rPr lang="en-US" altLang="zh-CN"/>
              <a:t> - </a:t>
            </a:r>
            <a:r>
              <a:rPr lang="zh-CN" altLang="en-US"/>
              <a:t>案例二 </a:t>
            </a:r>
            <a:r>
              <a:rPr lang="en-US" altLang="zh-CN"/>
              <a:t>(6)</a:t>
            </a:r>
            <a:endParaRPr lang="zh-CN" altLang="en-US" dirty="0"/>
          </a:p>
        </p:txBody>
      </p:sp>
      <p:sp>
        <p:nvSpPr>
          <p:cNvPr id="5" name="文本占位符 4"/>
          <p:cNvSpPr>
            <a:spLocks noGrp="1"/>
          </p:cNvSpPr>
          <p:nvPr>
            <p:ph type="body" sz="quarter" idx="10"/>
          </p:nvPr>
        </p:nvSpPr>
        <p:spPr/>
        <p:txBody>
          <a:bodyPr/>
          <a:lstStyle/>
          <a:p>
            <a:r>
              <a:rPr lang="zh-CN" altLang="en-US"/>
              <a:t>案例总结：</a:t>
            </a:r>
            <a:endParaRPr lang="en-US" altLang="zh-CN"/>
          </a:p>
          <a:p>
            <a:pPr lvl="1"/>
            <a:r>
              <a:rPr lang="zh-CN" altLang="en-US"/>
              <a:t>配置</a:t>
            </a:r>
            <a:r>
              <a:rPr lang="en-US" altLang="zh-CN"/>
              <a:t>RR</a:t>
            </a:r>
            <a:r>
              <a:rPr lang="zh-CN" altLang="en-US"/>
              <a:t>时，应遵循以下原则：</a:t>
            </a:r>
            <a:endParaRPr lang="en-US" altLang="zh-CN"/>
          </a:p>
          <a:p>
            <a:pPr lvl="2"/>
            <a:r>
              <a:rPr lang="zh-CN" altLang="en-US"/>
              <a:t>不要跨越非客户端建立客户端</a:t>
            </a:r>
          </a:p>
          <a:p>
            <a:pPr lvl="2"/>
            <a:r>
              <a:rPr lang="zh-CN" altLang="en-US"/>
              <a:t>不要跨越客户端建立非客户端对等体</a:t>
            </a:r>
          </a:p>
          <a:p>
            <a:pPr lvl="2"/>
            <a:r>
              <a:rPr lang="zh-CN" altLang="en-US"/>
              <a:t>客户端与非客户端之间不要建立</a:t>
            </a:r>
            <a:r>
              <a:rPr lang="en-US" altLang="zh-CN"/>
              <a:t>IBGP</a:t>
            </a:r>
            <a:r>
              <a:rPr lang="zh-CN" altLang="en-US"/>
              <a:t>会话</a:t>
            </a:r>
          </a:p>
          <a:p>
            <a:pPr lvl="2"/>
            <a:endParaRPr lang="zh-CN" altLang="en-US"/>
          </a:p>
          <a:p>
            <a:endParaRPr lang="zh-CN" altLang="en-US" dirty="0"/>
          </a:p>
        </p:txBody>
      </p:sp>
    </p:spTree>
    <p:extLst>
      <p:ext uri="{BB962C8B-B14F-4D97-AF65-F5344CB8AC3E}">
        <p14:creationId xmlns:p14="http://schemas.microsoft.com/office/powerpoint/2010/main" val="29925423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RR</a:t>
            </a:r>
            <a:r>
              <a:rPr lang="zh-CN" altLang="en-US" dirty="0"/>
              <a:t>在反射从</a:t>
            </a:r>
            <a:r>
              <a:rPr lang="en-US" altLang="zh-CN" dirty="0"/>
              <a:t>IBGP</a:t>
            </a:r>
            <a:r>
              <a:rPr lang="zh-CN" altLang="en-US" dirty="0"/>
              <a:t>发来的路由信息时，不允许修改其中任何的属性。 </a:t>
            </a:r>
            <a:r>
              <a:rPr lang="en-US" altLang="zh-CN" dirty="0"/>
              <a:t>(     )</a:t>
            </a:r>
          </a:p>
          <a:p>
            <a:pPr lvl="1"/>
            <a:r>
              <a:rPr lang="en-US" altLang="zh-CN" dirty="0"/>
              <a:t>T</a:t>
            </a:r>
          </a:p>
          <a:p>
            <a:pPr lvl="1"/>
            <a:r>
              <a:rPr lang="en-US" altLang="zh-CN" dirty="0"/>
              <a:t>F</a:t>
            </a:r>
          </a:p>
          <a:p>
            <a:pPr lvl="1"/>
            <a:endParaRPr lang="en-US" altLang="zh-CN" dirty="0"/>
          </a:p>
          <a:p>
            <a:r>
              <a:rPr lang="zh-CN" altLang="en-US" dirty="0"/>
              <a:t>简要说明一下路由聚合的分类以及注意事项等。</a:t>
            </a:r>
            <a:endParaRPr lang="en-US" altLang="zh-CN" dirty="0"/>
          </a:p>
          <a:p>
            <a:pPr lvl="1"/>
            <a:endParaRPr lang="en-US" altLang="zh-CN" dirty="0"/>
          </a:p>
          <a:p>
            <a:endParaRPr lang="en-US" altLang="zh-CN" dirty="0"/>
          </a:p>
        </p:txBody>
      </p:sp>
    </p:spTree>
    <p:extLst>
      <p:ext uri="{BB962C8B-B14F-4D97-AF65-F5344CB8AC3E}">
        <p14:creationId xmlns:p14="http://schemas.microsoft.com/office/powerpoint/2010/main" val="25346565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en-US" altLang="zh-CN" sz="2000" dirty="0"/>
              <a:t>BGP</a:t>
            </a:r>
            <a:r>
              <a:rPr lang="zh-CN" altLang="en-US" sz="2000" dirty="0"/>
              <a:t>大规模应用时的部署方案</a:t>
            </a:r>
            <a:endParaRPr lang="en-US" altLang="zh-CN" sz="2000" dirty="0"/>
          </a:p>
          <a:p>
            <a:pPr lvl="1"/>
            <a:r>
              <a:rPr lang="zh-CN" altLang="en-US" sz="1800" dirty="0"/>
              <a:t>路由聚合</a:t>
            </a:r>
            <a:endParaRPr lang="en-US" altLang="zh-CN" sz="1800" dirty="0"/>
          </a:p>
          <a:p>
            <a:pPr lvl="1"/>
            <a:r>
              <a:rPr lang="zh-CN" altLang="en-US" sz="1800" dirty="0"/>
              <a:t>对等体组</a:t>
            </a:r>
            <a:endParaRPr lang="en-US" altLang="zh-CN" sz="1800" dirty="0"/>
          </a:p>
          <a:p>
            <a:pPr lvl="1"/>
            <a:r>
              <a:rPr lang="zh-CN" altLang="en-US" sz="1800" dirty="0"/>
              <a:t>反射器</a:t>
            </a:r>
            <a:endParaRPr lang="en-US" altLang="zh-CN" sz="1800" dirty="0"/>
          </a:p>
          <a:p>
            <a:pPr lvl="1"/>
            <a:r>
              <a:rPr lang="zh-CN" altLang="en-US" sz="1800" dirty="0"/>
              <a:t>联邦</a:t>
            </a:r>
            <a:endParaRPr lang="en-US" altLang="zh-CN" sz="1800" dirty="0"/>
          </a:p>
          <a:p>
            <a:pPr lvl="1"/>
            <a:r>
              <a:rPr lang="zh-CN" altLang="en-US" sz="1800" dirty="0"/>
              <a:t>团体属性</a:t>
            </a:r>
            <a:endParaRPr lang="en-US" altLang="zh-CN" sz="1800" dirty="0"/>
          </a:p>
          <a:p>
            <a:r>
              <a:rPr lang="en-US" altLang="zh-CN" sz="2000" dirty="0"/>
              <a:t>Internet</a:t>
            </a:r>
            <a:r>
              <a:rPr lang="zh-CN" altLang="en-US" sz="2000" dirty="0"/>
              <a:t>设计理念</a:t>
            </a:r>
            <a:endParaRPr lang="en-US" altLang="zh-CN" sz="2000" dirty="0"/>
          </a:p>
          <a:p>
            <a:pPr lvl="1"/>
            <a:r>
              <a:rPr lang="zh-CN" altLang="en-US" sz="1800" dirty="0"/>
              <a:t>什么样的网络需要部署</a:t>
            </a:r>
            <a:r>
              <a:rPr lang="en-US" altLang="zh-CN" sz="1800" dirty="0"/>
              <a:t>BGP </a:t>
            </a:r>
          </a:p>
          <a:p>
            <a:pPr lvl="1"/>
            <a:r>
              <a:rPr lang="en-US" altLang="zh-CN" sz="1800" dirty="0"/>
              <a:t>BGP</a:t>
            </a:r>
            <a:r>
              <a:rPr lang="zh-CN" altLang="en-US" sz="1800" dirty="0"/>
              <a:t>的优化 </a:t>
            </a:r>
            <a:endParaRPr lang="en-US" altLang="zh-CN" sz="1800" dirty="0"/>
          </a:p>
          <a:p>
            <a:r>
              <a:rPr lang="en-US" altLang="zh-CN" sz="2000" dirty="0"/>
              <a:t>BGP</a:t>
            </a:r>
            <a:r>
              <a:rPr lang="zh-CN" altLang="en-US" sz="2000" dirty="0"/>
              <a:t>典型配置及故障排除</a:t>
            </a:r>
            <a:endParaRPr lang="en-US" altLang="zh-CN" sz="2000" dirty="0"/>
          </a:p>
        </p:txBody>
      </p:sp>
    </p:spTree>
    <p:extLst>
      <p:ext uri="{BB962C8B-B14F-4D97-AF65-F5344CB8AC3E}">
        <p14:creationId xmlns:p14="http://schemas.microsoft.com/office/powerpoint/2010/main" val="32485908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a:t>rfc3065: RFC 3065 Autonomous System Confederations for BGP</a:t>
            </a:r>
          </a:p>
          <a:p>
            <a:r>
              <a:rPr lang="en-US" altLang="zh-CN"/>
              <a:t>rfc4271: RFC 4271 A Border Gateway Protocol 4 (BGP-4)</a:t>
            </a:r>
          </a:p>
          <a:p>
            <a:r>
              <a:rPr lang="en-US" altLang="zh-CN"/>
              <a:t>rfc4360: RFC 4360 BGP Extended Communities Attribute</a:t>
            </a:r>
          </a:p>
          <a:p>
            <a:r>
              <a:rPr lang="en-US" altLang="zh-CN"/>
              <a:t>rfc4456: RFC 4456 BGP Route Reflection: An Alternative to Full Mesh Internal BGP (IBGP)</a:t>
            </a:r>
          </a:p>
          <a:p>
            <a:r>
              <a:rPr lang="en-US" altLang="zh-CN"/>
              <a:t>rfc4760: RFC 4760 Multiprotocol Extensions for BGP-4</a:t>
            </a:r>
          </a:p>
          <a:p>
            <a:r>
              <a:rPr lang="en-US" altLang="zh-CN"/>
              <a:t>rfc4893: RFC 4893 BGP Support for Four-octet AS Number Space </a:t>
            </a:r>
          </a:p>
          <a:p>
            <a:endParaRPr lang="zh-CN" altLang="en-US" dirty="0"/>
          </a:p>
        </p:txBody>
      </p:sp>
    </p:spTree>
    <p:extLst>
      <p:ext uri="{BB962C8B-B14F-4D97-AF65-F5344CB8AC3E}">
        <p14:creationId xmlns:p14="http://schemas.microsoft.com/office/powerpoint/2010/main" val="2882986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0"/>
          </p:nvPr>
        </p:nvSpPr>
        <p:spPr/>
        <p:txBody>
          <a:bodyPr/>
          <a:lstStyle/>
          <a:p>
            <a:r>
              <a:rPr lang="zh-CN" altLang="en-US"/>
              <a:t>华为</a:t>
            </a:r>
            <a:r>
              <a:rPr lang="en-US" altLang="zh-CN"/>
              <a:t>Learning</a:t>
            </a:r>
            <a:r>
              <a:rPr lang="zh-CN" altLang="en-US"/>
              <a:t>网站</a:t>
            </a:r>
            <a:endParaRPr lang="en-US" altLang="zh-CN"/>
          </a:p>
          <a:p>
            <a:pPr lvl="1"/>
            <a:r>
              <a:rPr lang="en-US" altLang="zh-CN"/>
              <a:t>http://support.huawei.com/learning/Index!toTrainIndex</a:t>
            </a:r>
          </a:p>
          <a:p>
            <a:r>
              <a:rPr lang="zh-CN" altLang="en-US"/>
              <a:t>华为</a:t>
            </a:r>
            <a:r>
              <a:rPr lang="en-US" altLang="zh-CN"/>
              <a:t>Support</a:t>
            </a:r>
            <a:r>
              <a:rPr lang="zh-CN" altLang="en-US"/>
              <a:t>案例库</a:t>
            </a:r>
            <a:endParaRPr lang="en-US" altLang="zh-CN"/>
          </a:p>
          <a:p>
            <a:pPr lvl="1"/>
            <a:r>
              <a:rPr lang="en-US" altLang="zh-CN"/>
              <a:t>http://support.huawei.com/enterprise/servicecenter?lang=zh</a:t>
            </a:r>
            <a:endParaRPr lang="zh-CN" altLang="en-US"/>
          </a:p>
          <a:p>
            <a:endParaRPr lang="zh-CN" altLang="en-US" dirty="0"/>
          </a:p>
        </p:txBody>
      </p:sp>
    </p:spTree>
    <p:extLst>
      <p:ext uri="{BB962C8B-B14F-4D97-AF65-F5344CB8AC3E}">
        <p14:creationId xmlns:p14="http://schemas.microsoft.com/office/powerpoint/2010/main" val="3007293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880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265487" y="1677441"/>
            <a:ext cx="7303121" cy="4308787"/>
            <a:chOff x="4639184" y="1496476"/>
            <a:chExt cx="7303121" cy="4308787"/>
          </a:xfrm>
        </p:grpSpPr>
        <p:cxnSp>
          <p:nvCxnSpPr>
            <p:cNvPr id="20" name="直接连接符 19"/>
            <p:cNvCxnSpPr>
              <a:stCxn id="25" idx="0"/>
              <a:endCxn id="48" idx="2"/>
            </p:cNvCxnSpPr>
            <p:nvPr/>
          </p:nvCxnSpPr>
          <p:spPr bwMode="auto">
            <a:xfrm flipV="1">
              <a:off x="5267908" y="4139614"/>
              <a:ext cx="2085" cy="657538"/>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1" name="矩形 20"/>
            <p:cNvSpPr/>
            <p:nvPr/>
          </p:nvSpPr>
          <p:spPr bwMode="auto">
            <a:xfrm>
              <a:off x="4639184" y="3867844"/>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p:txBody>
        </p:sp>
        <p:sp>
          <p:nvSpPr>
            <p:cNvPr id="23" name="矩形 22"/>
            <p:cNvSpPr/>
            <p:nvPr/>
          </p:nvSpPr>
          <p:spPr bwMode="auto">
            <a:xfrm>
              <a:off x="7231046" y="3587503"/>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p>
          </p:txBody>
        </p:sp>
        <p:pic>
          <p:nvPicPr>
            <p:cNvPr id="25" name="Picture 2"/>
            <p:cNvPicPr>
              <a:picLocks noChangeAspect="1" noChangeArrowheads="1"/>
            </p:cNvPicPr>
            <p:nvPr/>
          </p:nvPicPr>
          <p:blipFill>
            <a:blip r:embed="rId3" cstate="print"/>
            <a:srcRect/>
            <a:stretch>
              <a:fillRect/>
            </a:stretch>
          </p:blipFill>
          <p:spPr bwMode="auto">
            <a:xfrm>
              <a:off x="4691844" y="4797152"/>
              <a:ext cx="1152128" cy="576064"/>
            </a:xfrm>
            <a:prstGeom prst="rect">
              <a:avLst/>
            </a:prstGeom>
            <a:noFill/>
            <a:ln w="9525">
              <a:noFill/>
              <a:miter lim="800000"/>
              <a:headEnd/>
              <a:tailEnd/>
            </a:ln>
          </p:spPr>
        </p:pic>
        <p:sp>
          <p:nvSpPr>
            <p:cNvPr id="26" name="TextBox 51"/>
            <p:cNvSpPr txBox="1"/>
            <p:nvPr/>
          </p:nvSpPr>
          <p:spPr>
            <a:xfrm>
              <a:off x="4727848" y="4905163"/>
              <a:ext cx="1152128" cy="307777"/>
            </a:xfrm>
            <a:prstGeom prst="rect">
              <a:avLst/>
            </a:prstGeom>
            <a:noFill/>
          </p:spPr>
          <p:txBody>
            <a:bodyPr wrap="square" rtlCol="0">
              <a:spAutoFit/>
            </a:bodyPr>
            <a:lstStyle/>
            <a:p>
              <a:pPr algn="ctr"/>
              <a:r>
                <a:rPr lang="en-US" altLang="zh-CN" sz="1400" dirty="0">
                  <a:latin typeface="+mn-ea"/>
                  <a:ea typeface="+mn-ea"/>
                  <a:cs typeface="Arial" pitchFamily="34" charset="0"/>
                </a:rPr>
                <a:t>10.0.0.0/24</a:t>
              </a:r>
            </a:p>
          </p:txBody>
        </p:sp>
        <p:sp>
          <p:nvSpPr>
            <p:cNvPr id="27" name="矩形 26"/>
            <p:cNvSpPr/>
            <p:nvPr/>
          </p:nvSpPr>
          <p:spPr bwMode="auto">
            <a:xfrm>
              <a:off x="8418697" y="2131115"/>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R3</a:t>
              </a:r>
            </a:p>
          </p:txBody>
        </p:sp>
        <p:cxnSp>
          <p:nvCxnSpPr>
            <p:cNvPr id="29" name="直接连接符 28"/>
            <p:cNvCxnSpPr>
              <a:stCxn id="48" idx="3"/>
              <a:endCxn id="49" idx="1"/>
            </p:cNvCxnSpPr>
            <p:nvPr/>
          </p:nvCxnSpPr>
          <p:spPr bwMode="auto">
            <a:xfrm>
              <a:off x="5447928" y="3994031"/>
              <a:ext cx="1912592"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0" name="直接连接符 29"/>
            <p:cNvCxnSpPr>
              <a:stCxn id="49" idx="3"/>
              <a:endCxn id="51" idx="1"/>
            </p:cNvCxnSpPr>
            <p:nvPr/>
          </p:nvCxnSpPr>
          <p:spPr bwMode="auto">
            <a:xfrm flipV="1">
              <a:off x="7716390" y="2314151"/>
              <a:ext cx="1189623" cy="167988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1" name="圆角矩形 30"/>
            <p:cNvSpPr/>
            <p:nvPr/>
          </p:nvSpPr>
          <p:spPr bwMode="auto">
            <a:xfrm>
              <a:off x="4684778" y="3645022"/>
              <a:ext cx="1231202" cy="2160241"/>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sp>
          <p:nvSpPr>
            <p:cNvPr id="32" name="TextBox 29"/>
            <p:cNvSpPr txBox="1"/>
            <p:nvPr/>
          </p:nvSpPr>
          <p:spPr>
            <a:xfrm>
              <a:off x="5130187" y="5425479"/>
              <a:ext cx="811441" cy="307777"/>
            </a:xfrm>
            <a:prstGeom prst="rect">
              <a:avLst/>
            </a:prstGeom>
            <a:noFill/>
          </p:spPr>
          <p:txBody>
            <a:bodyPr wrap="none" rtlCol="0">
              <a:spAutoFit/>
            </a:bodyPr>
            <a:lstStyle/>
            <a:p>
              <a:r>
                <a:rPr lang="en-US" altLang="zh-CN" sz="1400" b="1" dirty="0">
                  <a:latin typeface="+mn-ea"/>
                  <a:ea typeface="+mn-ea"/>
                </a:rPr>
                <a:t>AS 100</a:t>
              </a:r>
            </a:p>
          </p:txBody>
        </p:sp>
        <p:sp>
          <p:nvSpPr>
            <p:cNvPr id="33" name="圆角矩形 32"/>
            <p:cNvSpPr/>
            <p:nvPr/>
          </p:nvSpPr>
          <p:spPr bwMode="auto">
            <a:xfrm>
              <a:off x="6924092" y="3429000"/>
              <a:ext cx="1368152" cy="115212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sp>
          <p:nvSpPr>
            <p:cNvPr id="34" name="TextBox 31"/>
            <p:cNvSpPr txBox="1"/>
            <p:nvPr/>
          </p:nvSpPr>
          <p:spPr>
            <a:xfrm>
              <a:off x="6996100" y="4221088"/>
              <a:ext cx="811441" cy="307777"/>
            </a:xfrm>
            <a:prstGeom prst="rect">
              <a:avLst/>
            </a:prstGeom>
            <a:noFill/>
          </p:spPr>
          <p:txBody>
            <a:bodyPr wrap="none" rtlCol="0">
              <a:spAutoFit/>
            </a:bodyPr>
            <a:lstStyle/>
            <a:p>
              <a:r>
                <a:rPr lang="en-US" altLang="zh-CN" sz="1400" b="1" dirty="0">
                  <a:latin typeface="+mn-ea"/>
                  <a:ea typeface="+mn-ea"/>
                </a:rPr>
                <a:t>AS 200</a:t>
              </a:r>
            </a:p>
          </p:txBody>
        </p:sp>
        <p:sp>
          <p:nvSpPr>
            <p:cNvPr id="35" name="圆角矩形 34"/>
            <p:cNvSpPr/>
            <p:nvPr/>
          </p:nvSpPr>
          <p:spPr bwMode="auto">
            <a:xfrm>
              <a:off x="8328248" y="1771075"/>
              <a:ext cx="1368152" cy="115212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cxnSp>
          <p:nvCxnSpPr>
            <p:cNvPr id="36" name="直接连接符 35"/>
            <p:cNvCxnSpPr>
              <a:stCxn id="51" idx="3"/>
            </p:cNvCxnSpPr>
            <p:nvPr/>
          </p:nvCxnSpPr>
          <p:spPr bwMode="auto">
            <a:xfrm>
              <a:off x="9261883" y="2314151"/>
              <a:ext cx="1046375"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7" name="TextBox 42"/>
            <p:cNvSpPr txBox="1"/>
            <p:nvPr/>
          </p:nvSpPr>
          <p:spPr>
            <a:xfrm>
              <a:off x="8371272" y="1746248"/>
              <a:ext cx="811441" cy="307777"/>
            </a:xfrm>
            <a:prstGeom prst="rect">
              <a:avLst/>
            </a:prstGeom>
            <a:noFill/>
          </p:spPr>
          <p:txBody>
            <a:bodyPr wrap="none" rtlCol="0">
              <a:spAutoFit/>
            </a:bodyPr>
            <a:lstStyle/>
            <a:p>
              <a:r>
                <a:rPr lang="en-US" altLang="zh-CN" sz="1400" b="1" dirty="0">
                  <a:latin typeface="+mn-ea"/>
                  <a:ea typeface="+mn-ea"/>
                </a:rPr>
                <a:t>AS 300</a:t>
              </a:r>
            </a:p>
          </p:txBody>
        </p:sp>
        <p:cxnSp>
          <p:nvCxnSpPr>
            <p:cNvPr id="38" name="直接箭头连接符 37"/>
            <p:cNvCxnSpPr/>
            <p:nvPr/>
          </p:nvCxnSpPr>
          <p:spPr bwMode="auto">
            <a:xfrm>
              <a:off x="5699956" y="3911365"/>
              <a:ext cx="1440160"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9" name="TextBox 49"/>
            <p:cNvSpPr txBox="1"/>
            <p:nvPr/>
          </p:nvSpPr>
          <p:spPr>
            <a:xfrm>
              <a:off x="5807863" y="3409835"/>
              <a:ext cx="1260140" cy="523220"/>
            </a:xfrm>
            <a:prstGeom prst="rect">
              <a:avLst/>
            </a:prstGeom>
            <a:noFill/>
          </p:spPr>
          <p:txBody>
            <a:bodyPr wrap="square" rtlCol="0">
              <a:spAutoFit/>
            </a:bodyPr>
            <a:lstStyle/>
            <a:p>
              <a:pPr algn="ctr"/>
              <a:r>
                <a:rPr lang="en-US" altLang="zh-CN" sz="1400" dirty="0">
                  <a:latin typeface="+mn-ea"/>
                  <a:ea typeface="+mn-ea"/>
                  <a:cs typeface="Arial" pitchFamily="34" charset="0"/>
                </a:rPr>
                <a:t>10.0.0.0/24 </a:t>
              </a:r>
            </a:p>
            <a:p>
              <a:pPr algn="ctr"/>
              <a:r>
                <a:rPr lang="en-US" altLang="zh-CN" sz="1400" dirty="0">
                  <a:latin typeface="+mn-ea"/>
                  <a:ea typeface="+mn-ea"/>
                  <a:cs typeface="Arial" pitchFamily="34" charset="0"/>
                </a:rPr>
                <a:t>(100)</a:t>
              </a:r>
              <a:endParaRPr lang="zh-CN" altLang="en-US" sz="1400" dirty="0">
                <a:latin typeface="+mn-ea"/>
                <a:ea typeface="+mn-ea"/>
                <a:cs typeface="Arial" pitchFamily="34" charset="0"/>
              </a:endParaRPr>
            </a:p>
          </p:txBody>
        </p:sp>
        <p:cxnSp>
          <p:nvCxnSpPr>
            <p:cNvPr id="40" name="直接箭头连接符 39"/>
            <p:cNvCxnSpPr/>
            <p:nvPr/>
          </p:nvCxnSpPr>
          <p:spPr bwMode="auto">
            <a:xfrm flipV="1">
              <a:off x="7799230" y="2625728"/>
              <a:ext cx="702517" cy="1005175"/>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1" name="TextBox 56"/>
            <p:cNvSpPr txBox="1"/>
            <p:nvPr/>
          </p:nvSpPr>
          <p:spPr>
            <a:xfrm rot="2239303">
              <a:off x="8107034" y="3250801"/>
              <a:ext cx="1209614" cy="523220"/>
            </a:xfrm>
            <a:prstGeom prst="rect">
              <a:avLst/>
            </a:prstGeom>
            <a:noFill/>
          </p:spPr>
          <p:txBody>
            <a:bodyPr wrap="square" rtlCol="0">
              <a:spAutoFit/>
            </a:bodyPr>
            <a:lstStyle/>
            <a:p>
              <a:pPr algn="ctr"/>
              <a:r>
                <a:rPr lang="en-US" altLang="zh-CN" sz="1400" dirty="0">
                  <a:latin typeface="+mn-ea"/>
                  <a:ea typeface="+mn-ea"/>
                  <a:cs typeface="Arial" pitchFamily="34" charset="0"/>
                </a:rPr>
                <a:t>10.0.0.0/24 </a:t>
              </a:r>
            </a:p>
            <a:p>
              <a:pPr algn="ctr"/>
              <a:r>
                <a:rPr lang="en-US" altLang="zh-CN" sz="1400" dirty="0">
                  <a:latin typeface="+mn-ea"/>
                  <a:ea typeface="+mn-ea"/>
                  <a:cs typeface="Arial" pitchFamily="34" charset="0"/>
                </a:rPr>
                <a:t>(200,100)</a:t>
              </a:r>
              <a:endParaRPr lang="zh-CN" altLang="en-US" sz="1400" dirty="0">
                <a:latin typeface="+mn-ea"/>
                <a:ea typeface="+mn-ea"/>
                <a:cs typeface="Arial" pitchFamily="34" charset="0"/>
              </a:endParaRPr>
            </a:p>
          </p:txBody>
        </p:sp>
        <p:cxnSp>
          <p:nvCxnSpPr>
            <p:cNvPr id="42" name="直接箭头连接符 41"/>
            <p:cNvCxnSpPr/>
            <p:nvPr/>
          </p:nvCxnSpPr>
          <p:spPr bwMode="auto">
            <a:xfrm>
              <a:off x="9732404" y="1988839"/>
              <a:ext cx="1872208"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3" name="TextBox 60"/>
            <p:cNvSpPr txBox="1"/>
            <p:nvPr/>
          </p:nvSpPr>
          <p:spPr>
            <a:xfrm>
              <a:off x="9594478" y="1496476"/>
              <a:ext cx="2347827" cy="738664"/>
            </a:xfrm>
            <a:prstGeom prst="rect">
              <a:avLst/>
            </a:prstGeom>
            <a:noFill/>
          </p:spPr>
          <p:txBody>
            <a:bodyPr wrap="square" rtlCol="0">
              <a:spAutoFit/>
            </a:bodyPr>
            <a:lstStyle/>
            <a:p>
              <a:pPr algn="ctr"/>
              <a:r>
                <a:rPr lang="en-US" altLang="zh-CN" sz="1400" dirty="0">
                  <a:latin typeface="+mn-ea"/>
                  <a:ea typeface="+mn-ea"/>
                  <a:cs typeface="Arial" pitchFamily="34" charset="0"/>
                </a:rPr>
                <a:t>10.0.0.0/8</a:t>
              </a:r>
            </a:p>
            <a:p>
              <a:pPr algn="ctr"/>
              <a:r>
                <a:rPr lang="en-US" altLang="zh-CN" sz="1400" dirty="0">
                  <a:latin typeface="+mn-ea"/>
                  <a:ea typeface="+mn-ea"/>
                  <a:cs typeface="Arial" pitchFamily="34" charset="0"/>
                </a:rPr>
                <a:t>(300)</a:t>
              </a:r>
            </a:p>
            <a:p>
              <a:pPr algn="ctr"/>
              <a:r>
                <a:rPr lang="en-US" altLang="zh-CN" sz="1400" dirty="0">
                  <a:latin typeface="+mn-ea"/>
                  <a:ea typeface="+mn-ea"/>
                  <a:cs typeface="Arial" pitchFamily="34" charset="0"/>
                </a:rPr>
                <a:t>Aggregator=300,3.3.3.3</a:t>
              </a:r>
              <a:endParaRPr lang="zh-CN" altLang="en-US" sz="1400" dirty="0">
                <a:latin typeface="+mn-ea"/>
                <a:ea typeface="+mn-ea"/>
                <a:cs typeface="Arial" pitchFamily="34" charset="0"/>
              </a:endParaRPr>
            </a:p>
          </p:txBody>
        </p:sp>
        <p:cxnSp>
          <p:nvCxnSpPr>
            <p:cNvPr id="44" name="直接箭头连接符 43"/>
            <p:cNvCxnSpPr/>
            <p:nvPr/>
          </p:nvCxnSpPr>
          <p:spPr bwMode="auto">
            <a:xfrm flipH="1" flipV="1">
              <a:off x="9192344" y="2563163"/>
              <a:ext cx="216024" cy="504056"/>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5" name="TextBox 64"/>
            <p:cNvSpPr txBox="1"/>
            <p:nvPr/>
          </p:nvSpPr>
          <p:spPr>
            <a:xfrm>
              <a:off x="9311408" y="3057908"/>
              <a:ext cx="1261884" cy="523220"/>
            </a:xfrm>
            <a:prstGeom prst="rect">
              <a:avLst/>
            </a:prstGeom>
            <a:noFill/>
          </p:spPr>
          <p:txBody>
            <a:bodyPr wrap="none" rtlCol="0">
              <a:spAutoFit/>
            </a:bodyPr>
            <a:lstStyle/>
            <a:p>
              <a:r>
                <a:rPr lang="zh-CN" altLang="en-US" sz="1400" dirty="0">
                  <a:latin typeface="+mn-ea"/>
                  <a:ea typeface="+mn-ea"/>
                </a:rPr>
                <a:t>执行路由聚合</a:t>
              </a:r>
              <a:endParaRPr lang="en-US" altLang="zh-CN" sz="1400" dirty="0">
                <a:latin typeface="+mn-ea"/>
                <a:ea typeface="+mn-ea"/>
              </a:endParaRPr>
            </a:p>
            <a:p>
              <a:r>
                <a:rPr lang="en-US" altLang="zh-CN" sz="1400" dirty="0">
                  <a:latin typeface="+mn-ea"/>
                  <a:ea typeface="+mn-ea"/>
                </a:rPr>
                <a:t>RID=3.3.3.3</a:t>
              </a:r>
            </a:p>
          </p:txBody>
        </p:sp>
        <p:pic>
          <p:nvPicPr>
            <p:cNvPr id="48" name="Picture 12" descr="E:\2016.01\1.12 扁平化图标\蓝色\AR-蓝色最新-40.png"/>
            <p:cNvPicPr>
              <a:picLocks noChangeAspect="1" noChangeArrowheads="1"/>
            </p:cNvPicPr>
            <p:nvPr/>
          </p:nvPicPr>
          <p:blipFill>
            <a:blip r:embed="rId4" cstate="print"/>
            <a:srcRect/>
            <a:stretch>
              <a:fillRect/>
            </a:stretch>
          </p:blipFill>
          <p:spPr bwMode="auto">
            <a:xfrm>
              <a:off x="5092058" y="3848448"/>
              <a:ext cx="355870" cy="291166"/>
            </a:xfrm>
            <a:prstGeom prst="rect">
              <a:avLst/>
            </a:prstGeom>
            <a:noFill/>
          </p:spPr>
        </p:pic>
        <p:pic>
          <p:nvPicPr>
            <p:cNvPr id="49" name="Picture 12" descr="E:\2016.01\1.12 扁平化图标\蓝色\AR-蓝色最新-40.png"/>
            <p:cNvPicPr>
              <a:picLocks noChangeAspect="1" noChangeArrowheads="1"/>
            </p:cNvPicPr>
            <p:nvPr/>
          </p:nvPicPr>
          <p:blipFill>
            <a:blip r:embed="rId4" cstate="print"/>
            <a:srcRect/>
            <a:stretch>
              <a:fillRect/>
            </a:stretch>
          </p:blipFill>
          <p:spPr bwMode="auto">
            <a:xfrm>
              <a:off x="7360520" y="3848448"/>
              <a:ext cx="355870" cy="291166"/>
            </a:xfrm>
            <a:prstGeom prst="rect">
              <a:avLst/>
            </a:prstGeom>
            <a:noFill/>
          </p:spPr>
        </p:pic>
        <p:pic>
          <p:nvPicPr>
            <p:cNvPr id="51" name="Picture 12" descr="E:\2016.01\1.12 扁平化图标\蓝色\AR-蓝色最新-40.png"/>
            <p:cNvPicPr>
              <a:picLocks noChangeAspect="1" noChangeArrowheads="1"/>
            </p:cNvPicPr>
            <p:nvPr/>
          </p:nvPicPr>
          <p:blipFill>
            <a:blip r:embed="rId4" cstate="print"/>
            <a:srcRect/>
            <a:stretch>
              <a:fillRect/>
            </a:stretch>
          </p:blipFill>
          <p:spPr bwMode="auto">
            <a:xfrm>
              <a:off x="8906013" y="2168568"/>
              <a:ext cx="355870" cy="291166"/>
            </a:xfrm>
            <a:prstGeom prst="rect">
              <a:avLst/>
            </a:prstGeom>
            <a:noFill/>
          </p:spPr>
        </p:pic>
      </p:grpSp>
      <p:sp>
        <p:nvSpPr>
          <p:cNvPr id="3" name="标题 2"/>
          <p:cNvSpPr>
            <a:spLocks noGrp="1"/>
          </p:cNvSpPr>
          <p:nvPr>
            <p:ph type="title"/>
          </p:nvPr>
        </p:nvSpPr>
        <p:spPr/>
        <p:txBody>
          <a:bodyPr/>
          <a:lstStyle/>
          <a:p>
            <a:r>
              <a:rPr lang="zh-CN" altLang="en-US"/>
              <a:t>路由聚合</a:t>
            </a:r>
            <a:endParaRPr lang="zh-CN" altLang="en-US" dirty="0"/>
          </a:p>
        </p:txBody>
      </p:sp>
      <p:sp>
        <p:nvSpPr>
          <p:cNvPr id="4" name="文本占位符 3"/>
          <p:cNvSpPr>
            <a:spLocks noGrp="1"/>
          </p:cNvSpPr>
          <p:nvPr>
            <p:ph type="body" sz="quarter" idx="10"/>
          </p:nvPr>
        </p:nvSpPr>
        <p:spPr/>
        <p:txBody>
          <a:bodyPr/>
          <a:lstStyle/>
          <a:p>
            <a:r>
              <a:rPr lang="zh-CN" altLang="en-US" sz="2000" dirty="0"/>
              <a:t>路由聚合</a:t>
            </a:r>
            <a:endParaRPr lang="en-US" altLang="zh-CN" sz="2000" dirty="0"/>
          </a:p>
          <a:p>
            <a:pPr lvl="2"/>
            <a:r>
              <a:rPr lang="zh-CN" altLang="en-US" sz="1600" dirty="0"/>
              <a:t>只向对等体发送聚合后的路由，从而缩小路由表规模</a:t>
            </a:r>
          </a:p>
          <a:p>
            <a:pPr lvl="2"/>
            <a:r>
              <a:rPr lang="zh-CN" altLang="en-US" sz="1600" dirty="0"/>
              <a:t>明细路由如果发生路由振荡，不会对网络造成影响</a:t>
            </a:r>
          </a:p>
          <a:p>
            <a:pPr lvl="2"/>
            <a:r>
              <a:rPr lang="zh-CN" altLang="en-US" sz="1600" dirty="0"/>
              <a:t>路由聚合分为自动聚合和手动聚合</a:t>
            </a:r>
          </a:p>
          <a:p>
            <a:pPr lvl="1"/>
            <a:r>
              <a:rPr lang="zh-CN" altLang="en-US" sz="1800" dirty="0"/>
              <a:t>对于</a:t>
            </a:r>
            <a:r>
              <a:rPr lang="en-US" altLang="zh-CN" sz="1800" dirty="0"/>
              <a:t>IPv4</a:t>
            </a:r>
            <a:r>
              <a:rPr lang="zh-CN" altLang="en-US" sz="1800" dirty="0"/>
              <a:t>路由，</a:t>
            </a:r>
            <a:r>
              <a:rPr lang="en-US" altLang="zh-CN" sz="1800" dirty="0"/>
              <a:t>BGP</a:t>
            </a:r>
            <a:r>
              <a:rPr lang="zh-CN" altLang="en-US" sz="1800" dirty="0"/>
              <a:t>支持</a:t>
            </a:r>
            <a:endParaRPr lang="en-US" altLang="zh-CN" sz="1800" dirty="0"/>
          </a:p>
          <a:p>
            <a:pPr lvl="2"/>
            <a:r>
              <a:rPr lang="zh-CN" altLang="en-US" sz="1600" dirty="0"/>
              <a:t>手工聚合</a:t>
            </a:r>
            <a:endParaRPr lang="en-US" altLang="zh-CN" sz="1600" dirty="0"/>
          </a:p>
          <a:p>
            <a:pPr lvl="2"/>
            <a:r>
              <a:rPr lang="zh-CN" altLang="en-US" sz="1600" dirty="0"/>
              <a:t>自动聚合</a:t>
            </a:r>
            <a:endParaRPr lang="en-US" altLang="zh-CN" sz="1600" dirty="0"/>
          </a:p>
          <a:p>
            <a:pPr lvl="1"/>
            <a:r>
              <a:rPr lang="zh-CN" altLang="en-US" sz="1800" dirty="0"/>
              <a:t>对于</a:t>
            </a:r>
            <a:r>
              <a:rPr lang="en-US" altLang="zh-CN" sz="1800" dirty="0"/>
              <a:t>IPv6</a:t>
            </a:r>
            <a:r>
              <a:rPr lang="zh-CN" altLang="en-US" sz="1800" dirty="0"/>
              <a:t>路由，</a:t>
            </a:r>
            <a:r>
              <a:rPr lang="en-US" altLang="zh-CN" sz="1800" dirty="0"/>
              <a:t>BGP</a:t>
            </a:r>
            <a:r>
              <a:rPr lang="zh-CN" altLang="en-US" sz="1800" dirty="0"/>
              <a:t>支持</a:t>
            </a:r>
            <a:endParaRPr lang="en-US" altLang="zh-CN" sz="1800" dirty="0"/>
          </a:p>
          <a:p>
            <a:pPr lvl="2"/>
            <a:r>
              <a:rPr lang="zh-CN" altLang="en-US" sz="1600" dirty="0"/>
              <a:t>手工聚合</a:t>
            </a:r>
            <a:endParaRPr lang="en-US" altLang="zh-CN" sz="1600" dirty="0"/>
          </a:p>
        </p:txBody>
      </p:sp>
    </p:spTree>
    <p:extLst>
      <p:ext uri="{BB962C8B-B14F-4D97-AF65-F5344CB8AC3E}">
        <p14:creationId xmlns:p14="http://schemas.microsoft.com/office/powerpoint/2010/main" val="285939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路由聚合</a:t>
            </a:r>
            <a:r>
              <a:rPr lang="en-US" altLang="zh-CN"/>
              <a:t> - </a:t>
            </a:r>
            <a:r>
              <a:rPr lang="zh-CN" altLang="en-US"/>
              <a:t>自动聚合</a:t>
            </a:r>
            <a:endParaRPr lang="zh-CN" altLang="en-US" dirty="0"/>
          </a:p>
        </p:txBody>
      </p:sp>
      <p:sp>
        <p:nvSpPr>
          <p:cNvPr id="4" name="文本占位符 3"/>
          <p:cNvSpPr>
            <a:spLocks noGrp="1"/>
          </p:cNvSpPr>
          <p:nvPr>
            <p:ph type="body" sz="quarter" idx="10"/>
          </p:nvPr>
        </p:nvSpPr>
        <p:spPr/>
        <p:txBody>
          <a:bodyPr/>
          <a:lstStyle/>
          <a:p>
            <a:r>
              <a:rPr lang="zh-CN" altLang="en-US"/>
              <a:t>自动聚合</a:t>
            </a:r>
            <a:endParaRPr lang="en-US" altLang="zh-CN"/>
          </a:p>
          <a:p>
            <a:pPr lvl="1"/>
            <a:r>
              <a:rPr lang="zh-CN" altLang="en-US"/>
              <a:t>对</a:t>
            </a:r>
            <a:r>
              <a:rPr lang="en-US" altLang="zh-CN"/>
              <a:t>BGP</a:t>
            </a:r>
            <a:r>
              <a:rPr lang="zh-CN" altLang="en-US"/>
              <a:t>引入的路由进行有类聚合；</a:t>
            </a:r>
          </a:p>
          <a:p>
            <a:pPr lvl="1"/>
            <a:r>
              <a:rPr lang="zh-CN" altLang="en-US"/>
              <a:t>配置聚合后，成员明细路由将被抑制；</a:t>
            </a:r>
          </a:p>
          <a:p>
            <a:pPr lvl="1"/>
            <a:r>
              <a:rPr lang="zh-CN" altLang="en-US"/>
              <a:t>仅对</a:t>
            </a:r>
            <a:r>
              <a:rPr lang="en-US" altLang="zh-CN"/>
              <a:t>import</a:t>
            </a:r>
            <a:r>
              <a:rPr lang="zh-CN" altLang="en-US"/>
              <a:t>引入的路由进行聚合。</a:t>
            </a:r>
          </a:p>
          <a:p>
            <a:pPr lvl="1"/>
            <a:endParaRPr lang="en-US" altLang="zh-CN" dirty="0"/>
          </a:p>
        </p:txBody>
      </p:sp>
      <p:grpSp>
        <p:nvGrpSpPr>
          <p:cNvPr id="26" name="组合 25"/>
          <p:cNvGrpSpPr/>
          <p:nvPr/>
        </p:nvGrpSpPr>
        <p:grpSpPr>
          <a:xfrm>
            <a:off x="2783632" y="3537012"/>
            <a:ext cx="6660740" cy="2052228"/>
            <a:chOff x="2783632" y="3537012"/>
            <a:chExt cx="6660740" cy="2052228"/>
          </a:xfrm>
        </p:grpSpPr>
        <p:cxnSp>
          <p:nvCxnSpPr>
            <p:cNvPr id="5" name="直接连接符 4"/>
            <p:cNvCxnSpPr>
              <a:stCxn id="10" idx="3"/>
              <a:endCxn id="19" idx="1"/>
            </p:cNvCxnSpPr>
            <p:nvPr/>
          </p:nvCxnSpPr>
          <p:spPr bwMode="auto">
            <a:xfrm>
              <a:off x="4295800" y="4576244"/>
              <a:ext cx="540120"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 name="矩形 5"/>
            <p:cNvSpPr/>
            <p:nvPr/>
          </p:nvSpPr>
          <p:spPr bwMode="auto">
            <a:xfrm>
              <a:off x="4835860" y="4098610"/>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微软雅黑" pitchFamily="34" charset="-122"/>
                  <a:ea typeface="宋体" charset="-122"/>
                </a:rPr>
                <a:t>R1</a:t>
              </a:r>
            </a:p>
          </p:txBody>
        </p:sp>
        <p:sp>
          <p:nvSpPr>
            <p:cNvPr id="8" name="矩形 7"/>
            <p:cNvSpPr/>
            <p:nvPr/>
          </p:nvSpPr>
          <p:spPr bwMode="auto">
            <a:xfrm>
              <a:off x="7662204" y="4098610"/>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微软雅黑" pitchFamily="34" charset="-122"/>
                  <a:ea typeface="宋体" charset="-122"/>
                </a:rPr>
                <a:t>R2</a:t>
              </a:r>
            </a:p>
          </p:txBody>
        </p:sp>
        <p:pic>
          <p:nvPicPr>
            <p:cNvPr id="10" name="Picture 2"/>
            <p:cNvPicPr>
              <a:picLocks noChangeAspect="1" noChangeArrowheads="1"/>
            </p:cNvPicPr>
            <p:nvPr/>
          </p:nvPicPr>
          <p:blipFill>
            <a:blip r:embed="rId3" cstate="print"/>
            <a:srcRect/>
            <a:stretch>
              <a:fillRect/>
            </a:stretch>
          </p:blipFill>
          <p:spPr bwMode="auto">
            <a:xfrm>
              <a:off x="2927648" y="4105941"/>
              <a:ext cx="1368152" cy="940605"/>
            </a:xfrm>
            <a:prstGeom prst="rect">
              <a:avLst/>
            </a:prstGeom>
            <a:noFill/>
            <a:ln w="9525">
              <a:noFill/>
              <a:miter lim="800000"/>
              <a:headEnd/>
              <a:tailEnd/>
            </a:ln>
          </p:spPr>
        </p:pic>
        <p:sp>
          <p:nvSpPr>
            <p:cNvPr id="11" name="TextBox 16"/>
            <p:cNvSpPr txBox="1"/>
            <p:nvPr/>
          </p:nvSpPr>
          <p:spPr>
            <a:xfrm>
              <a:off x="3076328" y="4190868"/>
              <a:ext cx="1152128" cy="738664"/>
            </a:xfrm>
            <a:prstGeom prst="rect">
              <a:avLst/>
            </a:prstGeom>
            <a:noFill/>
          </p:spPr>
          <p:txBody>
            <a:bodyPr wrap="square" rtlCol="0">
              <a:spAutoFit/>
            </a:bodyPr>
            <a:lstStyle/>
            <a:p>
              <a:r>
                <a:rPr lang="en-US" altLang="zh-CN" sz="1400" dirty="0">
                  <a:latin typeface="微软雅黑" pitchFamily="34" charset="-122"/>
                  <a:ea typeface="微软雅黑" pitchFamily="34" charset="-122"/>
                  <a:cs typeface="Arial" pitchFamily="34" charset="0"/>
                </a:rPr>
                <a:t>10.0.0.0/24</a:t>
              </a:r>
            </a:p>
            <a:p>
              <a:r>
                <a:rPr lang="en-US" altLang="zh-CN" sz="1400" dirty="0">
                  <a:latin typeface="微软雅黑" pitchFamily="34" charset="-122"/>
                  <a:ea typeface="微软雅黑" pitchFamily="34" charset="-122"/>
                  <a:cs typeface="Arial" pitchFamily="34" charset="0"/>
                </a:rPr>
                <a:t>10.0.1.0/24</a:t>
              </a:r>
            </a:p>
            <a:p>
              <a:r>
                <a:rPr lang="en-US" altLang="zh-CN" sz="1400" dirty="0">
                  <a:latin typeface="微软雅黑" pitchFamily="34" charset="-122"/>
                  <a:ea typeface="微软雅黑" pitchFamily="34" charset="-122"/>
                  <a:cs typeface="Arial" pitchFamily="34" charset="0"/>
                </a:rPr>
                <a:t>10.0.2.0/24</a:t>
              </a:r>
              <a:endParaRPr lang="zh-CN" altLang="en-US" sz="1400" dirty="0">
                <a:latin typeface="微软雅黑" pitchFamily="34" charset="-122"/>
                <a:ea typeface="微软雅黑" pitchFamily="34" charset="-122"/>
                <a:cs typeface="Arial" pitchFamily="34" charset="0"/>
              </a:endParaRPr>
            </a:p>
          </p:txBody>
        </p:sp>
        <p:cxnSp>
          <p:nvCxnSpPr>
            <p:cNvPr id="12" name="直接连接符 11"/>
            <p:cNvCxnSpPr>
              <a:stCxn id="19" idx="3"/>
              <a:endCxn id="20" idx="1"/>
            </p:cNvCxnSpPr>
            <p:nvPr/>
          </p:nvCxnSpPr>
          <p:spPr bwMode="auto">
            <a:xfrm>
              <a:off x="5375920" y="4576244"/>
              <a:ext cx="2286284"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bwMode="auto">
            <a:xfrm>
              <a:off x="5735960" y="4833156"/>
              <a:ext cx="1584176"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4" name="TextBox 19"/>
            <p:cNvSpPr txBox="1"/>
            <p:nvPr/>
          </p:nvSpPr>
          <p:spPr>
            <a:xfrm>
              <a:off x="5592587" y="4892657"/>
              <a:ext cx="1944216" cy="307777"/>
            </a:xfrm>
            <a:prstGeom prst="rect">
              <a:avLst/>
            </a:prstGeom>
            <a:noFill/>
          </p:spPr>
          <p:txBody>
            <a:bodyPr wrap="square" rtlCol="0">
              <a:spAutoFit/>
            </a:bodyPr>
            <a:lstStyle/>
            <a:p>
              <a:r>
                <a:rPr lang="zh-CN" altLang="en-US" sz="1400" dirty="0">
                  <a:latin typeface="微软雅黑" pitchFamily="34" charset="-122"/>
                  <a:ea typeface="微软雅黑" pitchFamily="34" charset="-122"/>
                  <a:cs typeface="Arial" pitchFamily="34" charset="0"/>
                </a:rPr>
                <a:t>聚合路由  </a:t>
              </a:r>
              <a:r>
                <a:rPr lang="en-US" altLang="zh-CN" sz="1400" dirty="0">
                  <a:latin typeface="微软雅黑" pitchFamily="34" charset="-122"/>
                  <a:ea typeface="微软雅黑" pitchFamily="34" charset="-122"/>
                  <a:cs typeface="Arial" pitchFamily="34" charset="0"/>
                </a:rPr>
                <a:t>10.0.0.0/8</a:t>
              </a:r>
              <a:endParaRPr lang="zh-CN" altLang="en-US" sz="1400" dirty="0">
                <a:latin typeface="微软雅黑" pitchFamily="34" charset="-122"/>
                <a:ea typeface="微软雅黑" pitchFamily="34" charset="-122"/>
                <a:cs typeface="Arial" pitchFamily="34" charset="0"/>
              </a:endParaRPr>
            </a:p>
          </p:txBody>
        </p:sp>
        <p:sp>
          <p:nvSpPr>
            <p:cNvPr id="15" name="圆角矩形 14"/>
            <p:cNvSpPr/>
            <p:nvPr/>
          </p:nvSpPr>
          <p:spPr bwMode="auto">
            <a:xfrm>
              <a:off x="2783632" y="3537012"/>
              <a:ext cx="2844316" cy="205222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sp>
          <p:nvSpPr>
            <p:cNvPr id="16" name="TextBox 26"/>
            <p:cNvSpPr txBox="1"/>
            <p:nvPr/>
          </p:nvSpPr>
          <p:spPr>
            <a:xfrm>
              <a:off x="4607802" y="5113567"/>
              <a:ext cx="811441" cy="307777"/>
            </a:xfrm>
            <a:prstGeom prst="rect">
              <a:avLst/>
            </a:prstGeom>
            <a:noFill/>
          </p:spPr>
          <p:txBody>
            <a:bodyPr wrap="none" rtlCol="0">
              <a:spAutoFit/>
            </a:bodyPr>
            <a:lstStyle/>
            <a:p>
              <a:r>
                <a:rPr lang="en-US" altLang="zh-CN" sz="1400" b="1" dirty="0">
                  <a:latin typeface="微软雅黑" pitchFamily="34" charset="-122"/>
                  <a:ea typeface="微软雅黑" pitchFamily="34" charset="-122"/>
                </a:rPr>
                <a:t>AS 100</a:t>
              </a:r>
            </a:p>
          </p:txBody>
        </p:sp>
        <p:sp>
          <p:nvSpPr>
            <p:cNvPr id="17" name="圆角矩形 16"/>
            <p:cNvSpPr/>
            <p:nvPr/>
          </p:nvSpPr>
          <p:spPr bwMode="auto">
            <a:xfrm>
              <a:off x="7464152" y="3537012"/>
              <a:ext cx="1980220" cy="205222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endParaRPr>
            </a:p>
          </p:txBody>
        </p:sp>
        <p:sp>
          <p:nvSpPr>
            <p:cNvPr id="18" name="TextBox 28"/>
            <p:cNvSpPr txBox="1"/>
            <p:nvPr/>
          </p:nvSpPr>
          <p:spPr>
            <a:xfrm>
              <a:off x="7639536" y="5109775"/>
              <a:ext cx="811441" cy="307777"/>
            </a:xfrm>
            <a:prstGeom prst="rect">
              <a:avLst/>
            </a:prstGeom>
            <a:noFill/>
          </p:spPr>
          <p:txBody>
            <a:bodyPr wrap="none" rtlCol="0">
              <a:spAutoFit/>
            </a:bodyPr>
            <a:lstStyle/>
            <a:p>
              <a:r>
                <a:rPr lang="en-US" altLang="zh-CN" sz="1400" b="1" dirty="0">
                  <a:latin typeface="微软雅黑" pitchFamily="34" charset="-122"/>
                  <a:ea typeface="微软雅黑" pitchFamily="34" charset="-122"/>
                </a:rPr>
                <a:t>AS 200</a:t>
              </a:r>
            </a:p>
          </p:txBody>
        </p:sp>
        <p:pic>
          <p:nvPicPr>
            <p:cNvPr id="19" name="Picture 12" descr="E:\2016.01\1.12 扁平化图标\蓝色\AR-蓝色最新-40.png"/>
            <p:cNvPicPr>
              <a:picLocks noChangeAspect="1" noChangeArrowheads="1"/>
            </p:cNvPicPr>
            <p:nvPr/>
          </p:nvPicPr>
          <p:blipFill>
            <a:blip r:embed="rId4" cstate="print"/>
            <a:srcRect/>
            <a:stretch>
              <a:fillRect/>
            </a:stretch>
          </p:blipFill>
          <p:spPr bwMode="auto">
            <a:xfrm>
              <a:off x="4835920" y="4355335"/>
              <a:ext cx="540000" cy="441818"/>
            </a:xfrm>
            <a:prstGeom prst="rect">
              <a:avLst/>
            </a:prstGeom>
            <a:noFill/>
          </p:spPr>
        </p:pic>
        <p:pic>
          <p:nvPicPr>
            <p:cNvPr id="20" name="Picture 12" descr="E:\2016.01\1.12 扁平化图标\蓝色\AR-蓝色最新-40.png"/>
            <p:cNvPicPr>
              <a:picLocks noChangeAspect="1" noChangeArrowheads="1"/>
            </p:cNvPicPr>
            <p:nvPr/>
          </p:nvPicPr>
          <p:blipFill>
            <a:blip r:embed="rId4" cstate="print"/>
            <a:srcRect/>
            <a:stretch>
              <a:fillRect/>
            </a:stretch>
          </p:blipFill>
          <p:spPr bwMode="auto">
            <a:xfrm>
              <a:off x="7662204" y="4355335"/>
              <a:ext cx="540000" cy="441818"/>
            </a:xfrm>
            <a:prstGeom prst="rect">
              <a:avLst/>
            </a:prstGeom>
            <a:noFill/>
          </p:spPr>
        </p:pic>
      </p:grpSp>
    </p:spTree>
    <p:extLst>
      <p:ext uri="{BB962C8B-B14F-4D97-AF65-F5344CB8AC3E}">
        <p14:creationId xmlns:p14="http://schemas.microsoft.com/office/powerpoint/2010/main" val="231295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路由聚合</a:t>
            </a:r>
            <a:r>
              <a:rPr lang="en-US" altLang="zh-CN" dirty="0"/>
              <a:t> - </a:t>
            </a:r>
            <a:r>
              <a:rPr lang="zh-CN" altLang="en-US" dirty="0"/>
              <a:t>手工聚合 </a:t>
            </a:r>
            <a:r>
              <a:rPr lang="en-US" altLang="zh-CN" dirty="0"/>
              <a:t>(1)</a:t>
            </a:r>
            <a:endParaRPr lang="zh-CN" altLang="en-US" dirty="0"/>
          </a:p>
        </p:txBody>
      </p:sp>
      <p:sp>
        <p:nvSpPr>
          <p:cNvPr id="4" name="文本占位符 3"/>
          <p:cNvSpPr>
            <a:spLocks noGrp="1"/>
          </p:cNvSpPr>
          <p:nvPr>
            <p:ph type="body" sz="quarter" idx="10"/>
          </p:nvPr>
        </p:nvSpPr>
        <p:spPr/>
        <p:txBody>
          <a:bodyPr/>
          <a:lstStyle/>
          <a:p>
            <a:r>
              <a:rPr lang="zh-CN" altLang="en-US" dirty="0"/>
              <a:t>手工聚合</a:t>
            </a:r>
            <a:endParaRPr lang="en-US" altLang="zh-CN" dirty="0"/>
          </a:p>
          <a:p>
            <a:pPr lvl="1"/>
            <a:r>
              <a:rPr lang="zh-CN" altLang="en-US" dirty="0"/>
              <a:t>对</a:t>
            </a:r>
            <a:r>
              <a:rPr lang="en-US" altLang="zh-CN" dirty="0"/>
              <a:t>BGP</a:t>
            </a:r>
            <a:r>
              <a:rPr lang="zh-CN" altLang="en-US" dirty="0"/>
              <a:t>本地路由表中的路由进行聚合。手动聚合可以控制聚合路由的属性，以及决定是否发布明细路由。</a:t>
            </a:r>
          </a:p>
          <a:p>
            <a:pPr lvl="1"/>
            <a:endParaRPr lang="en-US" altLang="zh-CN" dirty="0"/>
          </a:p>
        </p:txBody>
      </p:sp>
      <p:grpSp>
        <p:nvGrpSpPr>
          <p:cNvPr id="32" name="组合 31"/>
          <p:cNvGrpSpPr/>
          <p:nvPr/>
        </p:nvGrpSpPr>
        <p:grpSpPr>
          <a:xfrm>
            <a:off x="2165272" y="2744924"/>
            <a:ext cx="7819160" cy="3528392"/>
            <a:chOff x="3306956" y="2535617"/>
            <a:chExt cx="7819160" cy="3528392"/>
          </a:xfrm>
        </p:grpSpPr>
        <p:cxnSp>
          <p:nvCxnSpPr>
            <p:cNvPr id="5" name="直接连接符 4"/>
            <p:cNvCxnSpPr>
              <a:stCxn id="10" idx="0"/>
              <a:endCxn id="42" idx="2"/>
            </p:cNvCxnSpPr>
            <p:nvPr/>
          </p:nvCxnSpPr>
          <p:spPr bwMode="auto">
            <a:xfrm flipH="1" flipV="1">
              <a:off x="4067836" y="3391339"/>
              <a:ext cx="1496" cy="528323"/>
            </a:xfrm>
            <a:prstGeom prst="line">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 name="矩形 5"/>
            <p:cNvSpPr/>
            <p:nvPr/>
          </p:nvSpPr>
          <p:spPr bwMode="auto">
            <a:xfrm>
              <a:off x="3758501" y="282364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R1</a:t>
              </a:r>
            </a:p>
          </p:txBody>
        </p:sp>
        <p:sp>
          <p:nvSpPr>
            <p:cNvPr id="8" name="矩形 7"/>
            <p:cNvSpPr/>
            <p:nvPr/>
          </p:nvSpPr>
          <p:spPr bwMode="auto">
            <a:xfrm>
              <a:off x="6134765" y="282364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R2</a:t>
              </a:r>
            </a:p>
          </p:txBody>
        </p:sp>
        <p:pic>
          <p:nvPicPr>
            <p:cNvPr id="10" name="Picture 2"/>
            <p:cNvPicPr>
              <a:picLocks noChangeAspect="1" noChangeArrowheads="1"/>
            </p:cNvPicPr>
            <p:nvPr/>
          </p:nvPicPr>
          <p:blipFill>
            <a:blip r:embed="rId3" cstate="print"/>
            <a:srcRect/>
            <a:stretch>
              <a:fillRect/>
            </a:stretch>
          </p:blipFill>
          <p:spPr bwMode="auto">
            <a:xfrm>
              <a:off x="3493268" y="3919662"/>
              <a:ext cx="1152128" cy="576064"/>
            </a:xfrm>
            <a:prstGeom prst="rect">
              <a:avLst/>
            </a:prstGeom>
            <a:noFill/>
            <a:ln w="9525">
              <a:noFill/>
              <a:miter lim="800000"/>
              <a:headEnd/>
              <a:tailEnd/>
            </a:ln>
          </p:spPr>
        </p:pic>
        <p:sp>
          <p:nvSpPr>
            <p:cNvPr id="11" name="TextBox 46"/>
            <p:cNvSpPr txBox="1"/>
            <p:nvPr/>
          </p:nvSpPr>
          <p:spPr>
            <a:xfrm>
              <a:off x="3529272" y="4011781"/>
              <a:ext cx="1152128" cy="307777"/>
            </a:xfrm>
            <a:prstGeom prst="rect">
              <a:avLst/>
            </a:prstGeom>
            <a:noFill/>
          </p:spPr>
          <p:txBody>
            <a:bodyPr wrap="square" rtlCol="0">
              <a:spAutoFit/>
            </a:bodyPr>
            <a:lstStyle/>
            <a:p>
              <a:pPr algn="ctr"/>
              <a:r>
                <a:rPr lang="en-US" altLang="zh-CN" sz="1400" dirty="0">
                  <a:latin typeface="+mn-ea"/>
                  <a:ea typeface="+mn-ea"/>
                  <a:cs typeface="Arial" pitchFamily="34" charset="0"/>
                </a:rPr>
                <a:t>10.0.0.0/24</a:t>
              </a:r>
            </a:p>
          </p:txBody>
        </p:sp>
        <p:sp>
          <p:nvSpPr>
            <p:cNvPr id="12" name="矩形 11"/>
            <p:cNvSpPr/>
            <p:nvPr/>
          </p:nvSpPr>
          <p:spPr bwMode="auto">
            <a:xfrm>
              <a:off x="8006973" y="3903769"/>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R4</a:t>
              </a:r>
            </a:p>
          </p:txBody>
        </p:sp>
        <p:cxnSp>
          <p:nvCxnSpPr>
            <p:cNvPr id="14" name="直接连接符 13"/>
            <p:cNvCxnSpPr>
              <a:stCxn id="42" idx="3"/>
              <a:endCxn id="44" idx="1"/>
            </p:cNvCxnSpPr>
            <p:nvPr/>
          </p:nvCxnSpPr>
          <p:spPr bwMode="auto">
            <a:xfrm>
              <a:off x="4257084" y="3236500"/>
              <a:ext cx="1904992" cy="0"/>
            </a:xfrm>
            <a:prstGeom prst="line">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 name="直接连接符 14"/>
            <p:cNvCxnSpPr>
              <a:stCxn id="44" idx="3"/>
              <a:endCxn id="46" idx="1"/>
            </p:cNvCxnSpPr>
            <p:nvPr/>
          </p:nvCxnSpPr>
          <p:spPr bwMode="auto">
            <a:xfrm>
              <a:off x="6540572" y="3236500"/>
              <a:ext cx="1535688" cy="1092084"/>
            </a:xfrm>
            <a:prstGeom prst="line">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6" name="圆角矩形 15"/>
            <p:cNvSpPr/>
            <p:nvPr/>
          </p:nvSpPr>
          <p:spPr bwMode="auto">
            <a:xfrm>
              <a:off x="3306956" y="2699378"/>
              <a:ext cx="1512168" cy="2160240"/>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sp>
          <p:nvSpPr>
            <p:cNvPr id="17" name="TextBox 52"/>
            <p:cNvSpPr txBox="1"/>
            <p:nvPr/>
          </p:nvSpPr>
          <p:spPr>
            <a:xfrm>
              <a:off x="3980820" y="4532096"/>
              <a:ext cx="811441" cy="307777"/>
            </a:xfrm>
            <a:prstGeom prst="rect">
              <a:avLst/>
            </a:prstGeom>
            <a:noFill/>
          </p:spPr>
          <p:txBody>
            <a:bodyPr wrap="none" rtlCol="0">
              <a:spAutoFit/>
            </a:bodyPr>
            <a:lstStyle/>
            <a:p>
              <a:r>
                <a:rPr lang="en-US" altLang="zh-CN" sz="1400" b="1" dirty="0">
                  <a:latin typeface="+mn-ea"/>
                  <a:ea typeface="+mn-ea"/>
                </a:rPr>
                <a:t>AS 100</a:t>
              </a:r>
            </a:p>
          </p:txBody>
        </p:sp>
        <p:sp>
          <p:nvSpPr>
            <p:cNvPr id="18" name="圆角矩形 17"/>
            <p:cNvSpPr/>
            <p:nvPr/>
          </p:nvSpPr>
          <p:spPr bwMode="auto">
            <a:xfrm>
              <a:off x="5774725" y="2679633"/>
              <a:ext cx="1368152" cy="115212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sp>
          <p:nvSpPr>
            <p:cNvPr id="19" name="TextBox 54"/>
            <p:cNvSpPr txBox="1"/>
            <p:nvPr/>
          </p:nvSpPr>
          <p:spPr>
            <a:xfrm>
              <a:off x="5846733" y="3471721"/>
              <a:ext cx="811441" cy="307777"/>
            </a:xfrm>
            <a:prstGeom prst="rect">
              <a:avLst/>
            </a:prstGeom>
            <a:noFill/>
          </p:spPr>
          <p:txBody>
            <a:bodyPr wrap="none" rtlCol="0">
              <a:spAutoFit/>
            </a:bodyPr>
            <a:lstStyle/>
            <a:p>
              <a:r>
                <a:rPr lang="en-US" altLang="zh-CN" sz="1400" b="1" dirty="0">
                  <a:latin typeface="+mn-ea"/>
                  <a:ea typeface="+mn-ea"/>
                </a:rPr>
                <a:t>AS 200</a:t>
              </a:r>
            </a:p>
          </p:txBody>
        </p:sp>
        <p:sp>
          <p:nvSpPr>
            <p:cNvPr id="20" name="圆角矩形 19"/>
            <p:cNvSpPr/>
            <p:nvPr/>
          </p:nvSpPr>
          <p:spPr bwMode="auto">
            <a:xfrm>
              <a:off x="7574925" y="3759753"/>
              <a:ext cx="1368152" cy="1152128"/>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cxnSp>
          <p:nvCxnSpPr>
            <p:cNvPr id="21" name="直接连接符 20"/>
            <p:cNvCxnSpPr>
              <a:stCxn id="46" idx="3"/>
            </p:cNvCxnSpPr>
            <p:nvPr/>
          </p:nvCxnSpPr>
          <p:spPr bwMode="auto">
            <a:xfrm flipV="1">
              <a:off x="8454756" y="4319558"/>
              <a:ext cx="1064385" cy="0"/>
            </a:xfrm>
            <a:prstGeom prst="line">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2" name="TextBox 57"/>
            <p:cNvSpPr txBox="1"/>
            <p:nvPr/>
          </p:nvSpPr>
          <p:spPr>
            <a:xfrm>
              <a:off x="7574925" y="4551841"/>
              <a:ext cx="811441" cy="307777"/>
            </a:xfrm>
            <a:prstGeom prst="rect">
              <a:avLst/>
            </a:prstGeom>
            <a:noFill/>
          </p:spPr>
          <p:txBody>
            <a:bodyPr wrap="none" rtlCol="0">
              <a:spAutoFit/>
            </a:bodyPr>
            <a:lstStyle/>
            <a:p>
              <a:r>
                <a:rPr lang="en-US" altLang="zh-CN" sz="1400" b="1" dirty="0">
                  <a:latin typeface="+mn-ea"/>
                  <a:ea typeface="+mn-ea"/>
                </a:rPr>
                <a:t>AS 400</a:t>
              </a:r>
            </a:p>
          </p:txBody>
        </p:sp>
        <p:cxnSp>
          <p:nvCxnSpPr>
            <p:cNvPr id="23" name="直接箭头连接符 22"/>
            <p:cNvCxnSpPr/>
            <p:nvPr/>
          </p:nvCxnSpPr>
          <p:spPr bwMode="auto">
            <a:xfrm>
              <a:off x="4550589" y="3039673"/>
              <a:ext cx="1440160"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4" name="TextBox 59"/>
            <p:cNvSpPr txBox="1"/>
            <p:nvPr/>
          </p:nvSpPr>
          <p:spPr>
            <a:xfrm>
              <a:off x="4645396" y="2535617"/>
              <a:ext cx="1256616" cy="523220"/>
            </a:xfrm>
            <a:prstGeom prst="rect">
              <a:avLst/>
            </a:prstGeom>
            <a:noFill/>
          </p:spPr>
          <p:txBody>
            <a:bodyPr wrap="square" rtlCol="0">
              <a:spAutoFit/>
            </a:bodyPr>
            <a:lstStyle/>
            <a:p>
              <a:pPr algn="ctr"/>
              <a:r>
                <a:rPr lang="en-US" altLang="zh-CN" sz="1400">
                  <a:latin typeface="+mn-ea"/>
                  <a:ea typeface="+mn-ea"/>
                  <a:cs typeface="Arial" pitchFamily="34" charset="0"/>
                </a:rPr>
                <a:t>10.0.0.0/24 </a:t>
              </a:r>
              <a:endParaRPr lang="en-US" altLang="zh-CN" sz="1400" dirty="0">
                <a:latin typeface="+mn-ea"/>
                <a:ea typeface="+mn-ea"/>
                <a:cs typeface="Arial" pitchFamily="34" charset="0"/>
              </a:endParaRPr>
            </a:p>
            <a:p>
              <a:pPr algn="ctr"/>
              <a:r>
                <a:rPr lang="en-US" altLang="zh-CN" sz="1400" dirty="0">
                  <a:latin typeface="+mn-ea"/>
                  <a:ea typeface="+mn-ea"/>
                  <a:cs typeface="Arial" pitchFamily="34" charset="0"/>
                </a:rPr>
                <a:t>(100)</a:t>
              </a:r>
              <a:endParaRPr lang="zh-CN" altLang="en-US" sz="1400" dirty="0">
                <a:latin typeface="+mn-ea"/>
                <a:ea typeface="+mn-ea"/>
                <a:cs typeface="Arial" pitchFamily="34" charset="0"/>
              </a:endParaRPr>
            </a:p>
          </p:txBody>
        </p:sp>
        <p:cxnSp>
          <p:nvCxnSpPr>
            <p:cNvPr id="25" name="直接箭头连接符 24"/>
            <p:cNvCxnSpPr>
              <a:endCxn id="12" idx="1"/>
            </p:cNvCxnSpPr>
            <p:nvPr/>
          </p:nvCxnSpPr>
          <p:spPr bwMode="auto">
            <a:xfrm>
              <a:off x="6998861" y="3255697"/>
              <a:ext cx="1008112" cy="756084"/>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6" name="TextBox 61"/>
            <p:cNvSpPr txBox="1"/>
            <p:nvPr/>
          </p:nvSpPr>
          <p:spPr>
            <a:xfrm rot="2239303">
              <a:off x="7056794" y="3113204"/>
              <a:ext cx="1208610" cy="523220"/>
            </a:xfrm>
            <a:prstGeom prst="rect">
              <a:avLst/>
            </a:prstGeom>
            <a:noFill/>
          </p:spPr>
          <p:txBody>
            <a:bodyPr wrap="square" rtlCol="0">
              <a:spAutoFit/>
            </a:bodyPr>
            <a:lstStyle/>
            <a:p>
              <a:pPr algn="ctr"/>
              <a:r>
                <a:rPr lang="en-US" altLang="zh-CN" sz="1400" dirty="0">
                  <a:latin typeface="+mn-ea"/>
                  <a:ea typeface="+mn-ea"/>
                  <a:cs typeface="Arial" pitchFamily="34" charset="0"/>
                </a:rPr>
                <a:t>10.0.0.0/24</a:t>
              </a:r>
            </a:p>
            <a:p>
              <a:pPr algn="ctr"/>
              <a:r>
                <a:rPr lang="en-US" altLang="zh-CN" sz="1400" dirty="0">
                  <a:latin typeface="+mn-ea"/>
                  <a:ea typeface="+mn-ea"/>
                  <a:cs typeface="Arial" pitchFamily="34" charset="0"/>
                </a:rPr>
                <a:t>(200,100)</a:t>
              </a:r>
              <a:endParaRPr lang="zh-CN" altLang="en-US" sz="1400" dirty="0">
                <a:latin typeface="+mn-ea"/>
                <a:ea typeface="+mn-ea"/>
                <a:cs typeface="Arial" pitchFamily="34" charset="0"/>
              </a:endParaRPr>
            </a:p>
          </p:txBody>
        </p:sp>
        <p:cxnSp>
          <p:nvCxnSpPr>
            <p:cNvPr id="27" name="直接箭头连接符 26"/>
            <p:cNvCxnSpPr/>
            <p:nvPr/>
          </p:nvCxnSpPr>
          <p:spPr bwMode="auto">
            <a:xfrm>
              <a:off x="9015085" y="4119793"/>
              <a:ext cx="1440160" cy="0"/>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bwMode="auto">
            <a:xfrm flipH="1" flipV="1">
              <a:off x="8439021" y="4551841"/>
              <a:ext cx="216024" cy="504056"/>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9" name="TextBox 65"/>
            <p:cNvSpPr txBox="1"/>
            <p:nvPr/>
          </p:nvSpPr>
          <p:spPr>
            <a:xfrm>
              <a:off x="8583037" y="4983889"/>
              <a:ext cx="1261884" cy="307777"/>
            </a:xfrm>
            <a:prstGeom prst="rect">
              <a:avLst/>
            </a:prstGeom>
            <a:noFill/>
          </p:spPr>
          <p:txBody>
            <a:bodyPr wrap="none" rtlCol="0">
              <a:spAutoFit/>
            </a:bodyPr>
            <a:lstStyle/>
            <a:p>
              <a:r>
                <a:rPr lang="zh-CN" altLang="en-US" sz="1400" dirty="0">
                  <a:latin typeface="+mn-ea"/>
                  <a:ea typeface="+mn-ea"/>
                </a:rPr>
                <a:t>执行手动聚合</a:t>
              </a:r>
            </a:p>
          </p:txBody>
        </p:sp>
        <p:cxnSp>
          <p:nvCxnSpPr>
            <p:cNvPr id="30" name="直接连接符 29"/>
            <p:cNvCxnSpPr>
              <a:stCxn id="33" idx="0"/>
              <a:endCxn id="48" idx="2"/>
            </p:cNvCxnSpPr>
            <p:nvPr/>
          </p:nvCxnSpPr>
          <p:spPr bwMode="auto">
            <a:xfrm flipH="1" flipV="1">
              <a:off x="6505497" y="4695647"/>
              <a:ext cx="1511" cy="412725"/>
            </a:xfrm>
            <a:prstGeom prst="line">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1" name="矩形 30"/>
            <p:cNvSpPr/>
            <p:nvPr/>
          </p:nvSpPr>
          <p:spPr bwMode="auto">
            <a:xfrm>
              <a:off x="6206773" y="4119793"/>
              <a:ext cx="576064"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altLang="zh-CN" sz="1400" dirty="0">
                  <a:latin typeface="+mn-ea"/>
                  <a:ea typeface="+mn-ea"/>
                </a:rPr>
                <a:t>R3</a:t>
              </a:r>
            </a:p>
          </p:txBody>
        </p:sp>
        <p:pic>
          <p:nvPicPr>
            <p:cNvPr id="33" name="Picture 2"/>
            <p:cNvPicPr>
              <a:picLocks noChangeAspect="1" noChangeArrowheads="1"/>
            </p:cNvPicPr>
            <p:nvPr/>
          </p:nvPicPr>
          <p:blipFill>
            <a:blip r:embed="rId3" cstate="print"/>
            <a:srcRect/>
            <a:stretch>
              <a:fillRect/>
            </a:stretch>
          </p:blipFill>
          <p:spPr bwMode="auto">
            <a:xfrm>
              <a:off x="5930944" y="5108372"/>
              <a:ext cx="1152128" cy="576064"/>
            </a:xfrm>
            <a:prstGeom prst="rect">
              <a:avLst/>
            </a:prstGeom>
            <a:noFill/>
            <a:ln w="9525">
              <a:noFill/>
              <a:miter lim="800000"/>
              <a:headEnd/>
              <a:tailEnd/>
            </a:ln>
          </p:spPr>
        </p:pic>
        <p:sp>
          <p:nvSpPr>
            <p:cNvPr id="34" name="TextBox 66"/>
            <p:cNvSpPr txBox="1"/>
            <p:nvPr/>
          </p:nvSpPr>
          <p:spPr>
            <a:xfrm>
              <a:off x="5941540" y="5229932"/>
              <a:ext cx="1152128" cy="307777"/>
            </a:xfrm>
            <a:prstGeom prst="rect">
              <a:avLst/>
            </a:prstGeom>
            <a:noFill/>
          </p:spPr>
          <p:txBody>
            <a:bodyPr wrap="square" rtlCol="0">
              <a:spAutoFit/>
            </a:bodyPr>
            <a:lstStyle/>
            <a:p>
              <a:pPr algn="ctr"/>
              <a:r>
                <a:rPr lang="en-US" altLang="zh-CN" sz="1400" dirty="0">
                  <a:latin typeface="+mn-ea"/>
                  <a:ea typeface="+mn-ea"/>
                  <a:cs typeface="Arial" pitchFamily="34" charset="0"/>
                </a:rPr>
                <a:t>10.0.1.0/24</a:t>
              </a:r>
            </a:p>
          </p:txBody>
        </p:sp>
        <p:sp>
          <p:nvSpPr>
            <p:cNvPr id="35" name="圆角矩形 34"/>
            <p:cNvSpPr/>
            <p:nvPr/>
          </p:nvSpPr>
          <p:spPr bwMode="auto">
            <a:xfrm>
              <a:off x="5702717" y="4047785"/>
              <a:ext cx="1512168" cy="2016224"/>
            </a:xfrm>
            <a:prstGeom prst="roundRect">
              <a:avLst/>
            </a:prstGeom>
            <a:ln>
              <a:solidFill>
                <a:srgbClr val="3499CC"/>
              </a:solidFill>
              <a:prstDash val="dash"/>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solidFill>
                  <a:srgbClr val="3499CC"/>
                </a:solidFill>
                <a:latin typeface="+mn-ea"/>
              </a:endParaRPr>
            </a:p>
          </p:txBody>
        </p:sp>
        <p:sp>
          <p:nvSpPr>
            <p:cNvPr id="36" name="TextBox 68"/>
            <p:cNvSpPr txBox="1"/>
            <p:nvPr/>
          </p:nvSpPr>
          <p:spPr>
            <a:xfrm>
              <a:off x="6350789" y="5703969"/>
              <a:ext cx="811441" cy="307777"/>
            </a:xfrm>
            <a:prstGeom prst="rect">
              <a:avLst/>
            </a:prstGeom>
            <a:noFill/>
          </p:spPr>
          <p:txBody>
            <a:bodyPr wrap="none" rtlCol="0">
              <a:spAutoFit/>
            </a:bodyPr>
            <a:lstStyle/>
            <a:p>
              <a:r>
                <a:rPr lang="en-US" altLang="zh-CN" sz="1400" b="1" dirty="0">
                  <a:latin typeface="+mn-ea"/>
                  <a:ea typeface="+mn-ea"/>
                </a:rPr>
                <a:t>AS 300</a:t>
              </a:r>
            </a:p>
          </p:txBody>
        </p:sp>
        <p:cxnSp>
          <p:nvCxnSpPr>
            <p:cNvPr id="37" name="直接连接符 36"/>
            <p:cNvCxnSpPr>
              <a:stCxn id="48" idx="3"/>
              <a:endCxn id="46" idx="1"/>
            </p:cNvCxnSpPr>
            <p:nvPr/>
          </p:nvCxnSpPr>
          <p:spPr bwMode="auto">
            <a:xfrm flipV="1">
              <a:off x="6694745" y="4328584"/>
              <a:ext cx="1381515" cy="212224"/>
            </a:xfrm>
            <a:prstGeom prst="line">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8" name="TextBox 72"/>
            <p:cNvSpPr txBox="1"/>
            <p:nvPr/>
          </p:nvSpPr>
          <p:spPr>
            <a:xfrm rot="21416760">
              <a:off x="6581351" y="3960507"/>
              <a:ext cx="1219325" cy="523220"/>
            </a:xfrm>
            <a:prstGeom prst="rect">
              <a:avLst/>
            </a:prstGeom>
            <a:noFill/>
          </p:spPr>
          <p:txBody>
            <a:bodyPr wrap="square" rtlCol="0">
              <a:spAutoFit/>
            </a:bodyPr>
            <a:lstStyle/>
            <a:p>
              <a:pPr algn="ctr"/>
              <a:r>
                <a:rPr lang="en-US" altLang="zh-CN" sz="1400" dirty="0">
                  <a:latin typeface="+mn-ea"/>
                  <a:ea typeface="+mn-ea"/>
                  <a:cs typeface="Arial" pitchFamily="34" charset="0"/>
                </a:rPr>
                <a:t>10.0.1.0/24</a:t>
              </a:r>
            </a:p>
            <a:p>
              <a:pPr algn="ctr"/>
              <a:r>
                <a:rPr lang="en-US" altLang="zh-CN" sz="1400" dirty="0">
                  <a:latin typeface="+mn-ea"/>
                  <a:ea typeface="+mn-ea"/>
                  <a:cs typeface="Arial" pitchFamily="34" charset="0"/>
                </a:rPr>
                <a:t>(300)</a:t>
              </a:r>
              <a:endParaRPr lang="zh-CN" altLang="en-US" sz="1400" dirty="0">
                <a:latin typeface="+mn-ea"/>
                <a:ea typeface="+mn-ea"/>
                <a:cs typeface="Arial" pitchFamily="34" charset="0"/>
              </a:endParaRPr>
            </a:p>
          </p:txBody>
        </p:sp>
        <p:cxnSp>
          <p:nvCxnSpPr>
            <p:cNvPr id="39" name="直接箭头连接符 38"/>
            <p:cNvCxnSpPr/>
            <p:nvPr/>
          </p:nvCxnSpPr>
          <p:spPr bwMode="auto">
            <a:xfrm flipV="1">
              <a:off x="6782837" y="4479833"/>
              <a:ext cx="1080120" cy="216024"/>
            </a:xfrm>
            <a:prstGeom prst="straightConnector1">
              <a:avLst/>
            </a:prstGeom>
            <a:ln w="25400">
              <a:solidFill>
                <a:srgbClr val="C00000"/>
              </a:solidFill>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0" name="TextBox 63"/>
            <p:cNvSpPr txBox="1"/>
            <p:nvPr/>
          </p:nvSpPr>
          <p:spPr>
            <a:xfrm>
              <a:off x="9037884" y="3363709"/>
              <a:ext cx="2088232" cy="738664"/>
            </a:xfrm>
            <a:prstGeom prst="rect">
              <a:avLst/>
            </a:prstGeom>
            <a:noFill/>
          </p:spPr>
          <p:txBody>
            <a:bodyPr wrap="square" rtlCol="0">
              <a:spAutoFit/>
            </a:bodyPr>
            <a:lstStyle/>
            <a:p>
              <a:r>
                <a:rPr lang="en-US" altLang="zh-CN" sz="1400" dirty="0">
                  <a:latin typeface="+mn-ea"/>
                  <a:ea typeface="+mn-ea"/>
                  <a:cs typeface="Arial" pitchFamily="34" charset="0"/>
                </a:rPr>
                <a:t>10.0.0.0/23</a:t>
              </a:r>
            </a:p>
            <a:p>
              <a:r>
                <a:rPr lang="en-US" altLang="zh-CN" sz="1400" dirty="0">
                  <a:latin typeface="+mn-ea"/>
                  <a:ea typeface="+mn-ea"/>
                  <a:cs typeface="Arial" pitchFamily="34" charset="0"/>
                </a:rPr>
                <a:t>AS_SET (200,100,300)</a:t>
              </a:r>
            </a:p>
            <a:p>
              <a:r>
                <a:rPr lang="en-US" altLang="zh-CN" sz="1400" dirty="0">
                  <a:latin typeface="+mn-ea"/>
                  <a:ea typeface="+mn-ea"/>
                  <a:cs typeface="Arial" pitchFamily="34" charset="0"/>
                </a:rPr>
                <a:t>AS_SEQUENCE(300)</a:t>
              </a:r>
            </a:p>
          </p:txBody>
        </p:sp>
        <p:pic>
          <p:nvPicPr>
            <p:cNvPr id="42" name="Picture 12" descr="E:\2016.01\1.12 扁平化图标\蓝色\AR-蓝色最新-40.png"/>
            <p:cNvPicPr>
              <a:picLocks noChangeAspect="1" noChangeArrowheads="1"/>
            </p:cNvPicPr>
            <p:nvPr/>
          </p:nvPicPr>
          <p:blipFill>
            <a:blip r:embed="rId4" cstate="print"/>
            <a:srcRect/>
            <a:stretch>
              <a:fillRect/>
            </a:stretch>
          </p:blipFill>
          <p:spPr bwMode="auto">
            <a:xfrm>
              <a:off x="3878588" y="3081661"/>
              <a:ext cx="378496" cy="309678"/>
            </a:xfrm>
            <a:prstGeom prst="rect">
              <a:avLst/>
            </a:prstGeom>
            <a:noFill/>
          </p:spPr>
        </p:pic>
        <p:pic>
          <p:nvPicPr>
            <p:cNvPr id="44" name="Picture 12" descr="E:\2016.01\1.12 扁平化图标\蓝色\AR-蓝色最新-40.png"/>
            <p:cNvPicPr>
              <a:picLocks noChangeAspect="1" noChangeArrowheads="1"/>
            </p:cNvPicPr>
            <p:nvPr/>
          </p:nvPicPr>
          <p:blipFill>
            <a:blip r:embed="rId4" cstate="print"/>
            <a:srcRect/>
            <a:stretch>
              <a:fillRect/>
            </a:stretch>
          </p:blipFill>
          <p:spPr bwMode="auto">
            <a:xfrm>
              <a:off x="6162076" y="3081661"/>
              <a:ext cx="378496" cy="309678"/>
            </a:xfrm>
            <a:prstGeom prst="rect">
              <a:avLst/>
            </a:prstGeom>
            <a:noFill/>
          </p:spPr>
        </p:pic>
        <p:pic>
          <p:nvPicPr>
            <p:cNvPr id="46" name="Picture 12" descr="E:\2016.01\1.12 扁平化图标\蓝色\AR-蓝色最新-40.png"/>
            <p:cNvPicPr>
              <a:picLocks noChangeAspect="1" noChangeArrowheads="1"/>
            </p:cNvPicPr>
            <p:nvPr/>
          </p:nvPicPr>
          <p:blipFill>
            <a:blip r:embed="rId4" cstate="print"/>
            <a:srcRect/>
            <a:stretch>
              <a:fillRect/>
            </a:stretch>
          </p:blipFill>
          <p:spPr bwMode="auto">
            <a:xfrm>
              <a:off x="8076260" y="4173745"/>
              <a:ext cx="378496" cy="309678"/>
            </a:xfrm>
            <a:prstGeom prst="rect">
              <a:avLst/>
            </a:prstGeom>
            <a:noFill/>
          </p:spPr>
        </p:pic>
        <p:pic>
          <p:nvPicPr>
            <p:cNvPr id="48" name="Picture 12" descr="E:\2016.01\1.12 扁平化图标\蓝色\AR-蓝色最新-40.png"/>
            <p:cNvPicPr>
              <a:picLocks noChangeAspect="1" noChangeArrowheads="1"/>
            </p:cNvPicPr>
            <p:nvPr/>
          </p:nvPicPr>
          <p:blipFill>
            <a:blip r:embed="rId4" cstate="print"/>
            <a:srcRect/>
            <a:stretch>
              <a:fillRect/>
            </a:stretch>
          </p:blipFill>
          <p:spPr bwMode="auto">
            <a:xfrm>
              <a:off x="6316249" y="4385969"/>
              <a:ext cx="378496" cy="309678"/>
            </a:xfrm>
            <a:prstGeom prst="rect">
              <a:avLst/>
            </a:prstGeom>
            <a:noFill/>
          </p:spPr>
        </p:pic>
      </p:grpSp>
    </p:spTree>
    <p:extLst>
      <p:ext uri="{BB962C8B-B14F-4D97-AF65-F5344CB8AC3E}">
        <p14:creationId xmlns:p14="http://schemas.microsoft.com/office/powerpoint/2010/main" val="2917879897"/>
      </p:ext>
    </p:extLst>
  </p:cSld>
  <p:clrMapOvr>
    <a:masterClrMapping/>
  </p:clrMapOvr>
</p:sld>
</file>

<file path=ppt/theme/theme1.xml><?xml version="1.0" encoding="utf-8"?>
<a:theme xmlns:a="http://schemas.openxmlformats.org/drawingml/2006/main" name="培训与认证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V3.0胶片模板字体">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E3093B-232B-4C15-AB25-7F1FBE134870}">
  <ds:schemaRefs>
    <ds:schemaRef ds:uri="http://purl.org/dc/elements/1.1/"/>
    <ds:schemaRef ds:uri="http://purl.org/dc/term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s>
</ds:datastoreItem>
</file>

<file path=customXml/itemProps2.xml><?xml version="1.0" encoding="utf-8"?>
<ds:datastoreItem xmlns:ds="http://schemas.openxmlformats.org/officeDocument/2006/customXml" ds:itemID="{723E6701-3943-4A44-84F3-F772B5088830}">
  <ds:schemaRefs>
    <ds:schemaRef ds:uri="http://schemas.microsoft.com/sharepoint/v3/contenttype/forms"/>
  </ds:schemaRefs>
</ds:datastoreItem>
</file>

<file path=customXml/itemProps3.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64292</TotalTime>
  <Words>11357</Words>
  <Application>Microsoft Office PowerPoint</Application>
  <PresentationFormat>宽屏</PresentationFormat>
  <Paragraphs>1377</Paragraphs>
  <Slides>69</Slides>
  <Notes>69</Notes>
  <HiddenSlides>5</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69</vt:i4>
      </vt:variant>
    </vt:vector>
  </HeadingPairs>
  <TitlesOfParts>
    <vt:vector size="77" baseType="lpstr">
      <vt:lpstr>FrutigerNext LT Light</vt:lpstr>
      <vt:lpstr>FrutigerNext LT Medium</vt:lpstr>
      <vt:lpstr>FrutigerNext LT Regular</vt:lpstr>
      <vt:lpstr>黑体</vt:lpstr>
      <vt:lpstr>微软雅黑</vt:lpstr>
      <vt:lpstr>Arial</vt:lpstr>
      <vt:lpstr>Wingdings</vt:lpstr>
      <vt:lpstr>培训与认证部-母版</vt:lpstr>
      <vt:lpstr>PowerPoint 演示文稿</vt:lpstr>
      <vt:lpstr>PowerPoint 演示文稿</vt:lpstr>
      <vt:lpstr>PowerPoint 演示文稿</vt:lpstr>
      <vt:lpstr>PowerPoint 演示文稿</vt:lpstr>
      <vt:lpstr>PowerPoint 演示文稿</vt:lpstr>
      <vt:lpstr>BGP大规模路由应用</vt:lpstr>
      <vt:lpstr>路由聚合</vt:lpstr>
      <vt:lpstr>路由聚合 - 自动聚合</vt:lpstr>
      <vt:lpstr>路由聚合 - 手工聚合 (1)</vt:lpstr>
      <vt:lpstr>路由聚合 - 手工聚合 (2)</vt:lpstr>
      <vt:lpstr>对等体组</vt:lpstr>
      <vt:lpstr>按组打包</vt:lpstr>
      <vt:lpstr>BGP属性特点—团体（COMMUNITY）</vt:lpstr>
      <vt:lpstr>团体属性 - 公认属性</vt:lpstr>
      <vt:lpstr>路由反射器</vt:lpstr>
      <vt:lpstr>路由反射器 - 反射规则</vt:lpstr>
      <vt:lpstr>路由反射器 - 防环机制</vt:lpstr>
      <vt:lpstr>路由反射器 - 备份RR</vt:lpstr>
      <vt:lpstr>路由反射器 - 同级反射器</vt:lpstr>
      <vt:lpstr>路由反射器 - 分级反射器</vt:lpstr>
      <vt:lpstr>BGP联盟</vt:lpstr>
      <vt:lpstr>BGP联盟 - 防环机制</vt:lpstr>
      <vt:lpstr>BGP路由反射器和联盟的比较</vt:lpstr>
      <vt:lpstr>PowerPoint 演示文稿</vt:lpstr>
      <vt:lpstr>BGP扩展特性 - 安全特性</vt:lpstr>
      <vt:lpstr>BGP扩展特性 - 路由衰减</vt:lpstr>
      <vt:lpstr>PowerPoint 演示文稿</vt:lpstr>
      <vt:lpstr>BGP增强特性 - BGP ORF</vt:lpstr>
      <vt:lpstr>BGP增强特性 - Active-Route-Advertise</vt:lpstr>
      <vt:lpstr>BGP增强特性 - 4字节AS号概念</vt:lpstr>
      <vt:lpstr>PowerPoint 演示文稿</vt:lpstr>
      <vt:lpstr>BGP增强特性 - 按策略进行下一跳迭代</vt:lpstr>
      <vt:lpstr>PowerPoint 演示文稿</vt:lpstr>
      <vt:lpstr>什么样的网络需要BGP</vt:lpstr>
      <vt:lpstr>PowerPoint 演示文稿</vt:lpstr>
      <vt:lpstr>什么样的网络需要BGP - 几点考虑</vt:lpstr>
      <vt:lpstr>什么样的网络需要BGP - 潜在危险</vt:lpstr>
      <vt:lpstr>BGP网络部署及维护注意事项</vt:lpstr>
      <vt:lpstr>Internet设计理念 - 优化BGP能力</vt:lpstr>
      <vt:lpstr>Internet设计理念 - 提高BGP可用性</vt:lpstr>
      <vt:lpstr>Internet设计理念 - 控制AS内部路由</vt:lpstr>
      <vt:lpstr>Internet设计理念 - 控制大型AS</vt:lpstr>
      <vt:lpstr>Internet设计理念 - 设计稳定的Internet</vt:lpstr>
      <vt:lpstr>PowerPoint 演示文稿</vt:lpstr>
      <vt:lpstr>配置对等体组 (1)</vt:lpstr>
      <vt:lpstr>配置对等体组 (2)</vt:lpstr>
      <vt:lpstr>PowerPoint 演示文稿</vt:lpstr>
      <vt:lpstr>配置BGP自动聚合和缺省路由</vt:lpstr>
      <vt:lpstr>配置BGP自动聚合和缺省路由</vt:lpstr>
      <vt:lpstr>PowerPoint 演示文稿</vt:lpstr>
      <vt:lpstr>配置BGP手动聚合 (1)</vt:lpstr>
      <vt:lpstr>配置BGP手动聚合 (2)</vt:lpstr>
      <vt:lpstr>PowerPoint 演示文稿</vt:lpstr>
      <vt:lpstr>BGP需求实现及故障排除 - 案例一 (1)</vt:lpstr>
      <vt:lpstr>BGP需求实现及故障排除 - 案例一 (2)</vt:lpstr>
      <vt:lpstr>BGP需求实现及故障排除 - 案例一 (3)</vt:lpstr>
      <vt:lpstr>BGP需求实现及故障排除 - 案例一 (4)</vt:lpstr>
      <vt:lpstr>BGP需求实现及故障排除 - 案例一 (5)</vt:lpstr>
      <vt:lpstr>BGP需求实现及故障排除 - 案例二 (1)</vt:lpstr>
      <vt:lpstr>BGP需求实现及故障排除 - 案例二 (2)</vt:lpstr>
      <vt:lpstr>BGP需求实现及故障排除 - 案例二 (3)</vt:lpstr>
      <vt:lpstr>BGP需求实现及故障排除 - 案例二 (4)</vt:lpstr>
      <vt:lpstr>BGP需求实现及故障排除 - 案例二 (5)</vt:lpstr>
      <vt:lpstr>BGP需求实现及故障排除 - 案例二 (6)</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86188</cp:lastModifiedBy>
  <cp:revision>2411</cp:revision>
  <dcterms:created xsi:type="dcterms:W3CDTF">2003-08-21T06:48:56Z</dcterms:created>
  <dcterms:modified xsi:type="dcterms:W3CDTF">2021-08-09T08:02:29Z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(3)i7Q90cp+XbPOT76TSWiApHzfLKd6glyUZ6AXiifbhd7MfMg5KG8hE0/NOY5IXm1EipJSRF00
jOA4hFl6omJXrpptNDRGbmZ3JptLbTEGV1Q0BKd2ufytN4aesKs35/4gfnOGpVN7SpmIWZ1O
R27z+5JAP17kN6MKcqPx1XGBTlo1pU7iR2WLjiXNgLEFnbDHmd3/HWipf3/pegqMO5fC6gnL
MZamlD9QBzEZU+vX4G</vt:lpwstr>
  </property>
  <property fmtid="{D5CDD505-2E9C-101B-9397-08002B2CF9AE}" pid="18" name="_2015_ms_pID_7253431">
    <vt:lpwstr>z3gFvoK/23aGoaan5zpx274rXtcqJy2VDvb5TP3DRWsWa7Eh2PsFnS
SRF7iIqA4R3tDp+nfpiMML/1ef0OhIAnfOcaBsduVr4IBk3um0VxJ2p+T2zbVthyI5CJo/2A
PKFROP0EIqFcEXzfKaF8F8RwpW0FUhBGZwdYVefXBzqlCGM0IPJIBkQ9dgJJcq71CpLjKEwd
l+WmQEnCsTHb25Oqj45RolNIC6ANweOlwJVY</vt:lpwstr>
  </property>
  <property fmtid="{D5CDD505-2E9C-101B-9397-08002B2CF9AE}" pid="19" name="_2015_ms_pID_7253432">
    <vt:lpwstr>vZQdafYZ/cZL/joqdey1drznMtwa8YNRdFpD
aFBs7LrY8ZNXZCNitf1VEi3/8UuVlg==</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1551744526</vt:lpwstr>
  </property>
</Properties>
</file>