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62"/>
  </p:notesMasterIdLst>
  <p:handoutMasterIdLst>
    <p:handoutMasterId r:id="rId63"/>
  </p:handoutMasterIdLst>
  <p:sldIdLst>
    <p:sldId id="1264" r:id="rId5"/>
    <p:sldId id="1319" r:id="rId6"/>
    <p:sldId id="1320" r:id="rId7"/>
    <p:sldId id="1377" r:id="rId8"/>
    <p:sldId id="1322" r:id="rId9"/>
    <p:sldId id="1393" r:id="rId10"/>
    <p:sldId id="1378" r:id="rId11"/>
    <p:sldId id="1397" r:id="rId12"/>
    <p:sldId id="1402" r:id="rId13"/>
    <p:sldId id="1398" r:id="rId14"/>
    <p:sldId id="1401" r:id="rId15"/>
    <p:sldId id="1400" r:id="rId16"/>
    <p:sldId id="1399" r:id="rId17"/>
    <p:sldId id="1403" r:id="rId18"/>
    <p:sldId id="1407" r:id="rId19"/>
    <p:sldId id="1406" r:id="rId20"/>
    <p:sldId id="1425" r:id="rId21"/>
    <p:sldId id="1405" r:id="rId22"/>
    <p:sldId id="1413" r:id="rId23"/>
    <p:sldId id="1412" r:id="rId24"/>
    <p:sldId id="1410" r:id="rId25"/>
    <p:sldId id="1423" r:id="rId26"/>
    <p:sldId id="1414" r:id="rId27"/>
    <p:sldId id="1404" r:id="rId28"/>
    <p:sldId id="1408" r:id="rId29"/>
    <p:sldId id="1415" r:id="rId30"/>
    <p:sldId id="1416" r:id="rId31"/>
    <p:sldId id="1422" r:id="rId32"/>
    <p:sldId id="1421" r:id="rId33"/>
    <p:sldId id="1420" r:id="rId34"/>
    <p:sldId id="1419" r:id="rId35"/>
    <p:sldId id="1424" r:id="rId36"/>
    <p:sldId id="1418" r:id="rId37"/>
    <p:sldId id="1426" r:id="rId38"/>
    <p:sldId id="1427" r:id="rId39"/>
    <p:sldId id="1428" r:id="rId40"/>
    <p:sldId id="1429" r:id="rId41"/>
    <p:sldId id="1438" r:id="rId42"/>
    <p:sldId id="1430" r:id="rId43"/>
    <p:sldId id="1439" r:id="rId44"/>
    <p:sldId id="1440" r:id="rId45"/>
    <p:sldId id="1441" r:id="rId46"/>
    <p:sldId id="1431" r:id="rId47"/>
    <p:sldId id="1442" r:id="rId48"/>
    <p:sldId id="1443" r:id="rId49"/>
    <p:sldId id="1450" r:id="rId50"/>
    <p:sldId id="1451" r:id="rId51"/>
    <p:sldId id="1432" r:id="rId52"/>
    <p:sldId id="1444" r:id="rId53"/>
    <p:sldId id="1445" r:id="rId54"/>
    <p:sldId id="1446" r:id="rId55"/>
    <p:sldId id="1447" r:id="rId56"/>
    <p:sldId id="1448" r:id="rId57"/>
    <p:sldId id="1449" r:id="rId58"/>
    <p:sldId id="1330" r:id="rId59"/>
    <p:sldId id="1167" r:id="rId60"/>
    <p:sldId id="1204" r:id="rId61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777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3432" userDrawn="1">
          <p15:clr>
            <a:srgbClr val="A4A3A4"/>
          </p15:clr>
        </p15:guide>
        <p15:guide id="5" pos="642" userDrawn="1">
          <p15:clr>
            <a:srgbClr val="A4A3A4"/>
          </p15:clr>
        </p15:guide>
        <p15:guide id="6" pos="72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34" userDrawn="1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liupengzjhw" initials="l" lastIdx="14" clrIdx="3">
    <p:extLst>
      <p:ext uri="{19B8F6BF-5375-455C-9EA6-DF929625EA0E}">
        <p15:presenceInfo xmlns:p15="http://schemas.microsoft.com/office/powerpoint/2012/main" userId="S-1-5-21-147214757-305610072-1517763936-5370025" providerId="AD"/>
      </p:ext>
    </p:extLst>
  </p:cmAuthor>
  <p:cmAuthor id="4" name="Zhanglinruizjhw (Leroy)" initials="Z(" lastIdx="8" clrIdx="4">
    <p:extLst>
      <p:ext uri="{19B8F6BF-5375-455C-9EA6-DF929625EA0E}">
        <p15:presenceInfo xmlns:p15="http://schemas.microsoft.com/office/powerpoint/2012/main" userId="S-1-5-21-147214757-305610072-1517763936-56152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EE0000"/>
    <a:srgbClr val="990000"/>
    <a:srgbClr val="CF6B63"/>
    <a:srgbClr val="E7CCC7"/>
    <a:srgbClr val="FFC1C1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0396" autoAdjust="0"/>
  </p:normalViewPr>
  <p:slideViewPr>
    <p:cSldViewPr showGuides="1">
      <p:cViewPr varScale="1">
        <p:scale>
          <a:sx n="93" d="100"/>
          <a:sy n="93" d="100"/>
        </p:scale>
        <p:origin x="1086" y="78"/>
      </p:cViewPr>
      <p:guideLst>
        <p:guide orient="horz" pos="2341"/>
        <p:guide orient="horz" pos="777"/>
        <p:guide orient="horz" pos="3974"/>
        <p:guide pos="3432"/>
        <p:guide pos="642"/>
        <p:guide pos="72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142"/>
    </p:cViewPr>
  </p:sorterViewPr>
  <p:notesViewPr>
    <p:cSldViewPr showGuides="1">
      <p:cViewPr>
        <p:scale>
          <a:sx n="112" d="100"/>
          <a:sy n="112" d="100"/>
        </p:scale>
        <p:origin x="528" y="-1908"/>
      </p:cViewPr>
      <p:guideLst>
        <p:guide orient="horz" pos="482"/>
        <p:guide orient="horz" pos="2908"/>
        <p:guide orient="horz" pos="5967"/>
        <p:guide pos="2434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50" y="768350"/>
            <a:ext cx="6346800" cy="35706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6250" y="4616450"/>
            <a:ext cx="6346800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+mn-ea"/>
        <a:ea typeface="+mn-ea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+mn-ea"/>
        <a:ea typeface="+mn-ea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+mn-ea"/>
        <a:ea typeface="+mn-ea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2017.07.18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：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调整整体胶片的图片拉伸。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调整前言、目标、目录等前面的图标，保持位置一致性。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调整页脚宽度，使页脚变窄，整体视觉感更好一些。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调整正文及标题高度，整体上调了一些，匹配页脚的高度。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修整所有文本框的格式问题。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调整备注页格式，使其符合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16:9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的显示效果。</a:t>
            </a:r>
          </a:p>
        </p:txBody>
      </p:sp>
      <p:sp>
        <p:nvSpPr>
          <p:cNvPr id="5" name="幻灯片图像占位符 4">
            <a:extLst>
              <a:ext uri="{FF2B5EF4-FFF2-40B4-BE49-F238E27FC236}">
                <a16:creationId xmlns:a16="http://schemas.microsoft.com/office/drawing/2014/main" id="{E8D59A91-2E8D-403E-8F59-849B385E3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208388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9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路由信息处理：</a:t>
            </a:r>
          </a:p>
          <a:p>
            <a:pPr lvl="1"/>
            <a:r>
              <a:rPr lang="zh-CN" altLang="en-US"/>
              <a:t>当从对等体接收到更新数据包时，路由器会把这些更新数据包存储到路由选择信息库</a:t>
            </a:r>
            <a:r>
              <a:rPr lang="en-US" altLang="zh-CN"/>
              <a:t>(Routing Information Base, RIB)</a:t>
            </a:r>
            <a:r>
              <a:rPr lang="zh-CN" altLang="en-US"/>
              <a:t>中，并指明是来自哪个对等体的</a:t>
            </a:r>
            <a:r>
              <a:rPr lang="en-US" altLang="zh-CN"/>
              <a:t>(Adj-RIB-In)</a:t>
            </a:r>
            <a:r>
              <a:rPr lang="zh-CN" altLang="en-US"/>
              <a:t>。这些更新数据包被输入策略引擎过滤后，路由器将会执行路径选择算法，来为每一条前缀确定最佳路径。</a:t>
            </a:r>
          </a:p>
          <a:p>
            <a:pPr lvl="1"/>
            <a:r>
              <a:rPr lang="zh-CN" altLang="en-US"/>
              <a:t>得出的最佳路径被存储到本地</a:t>
            </a:r>
            <a:r>
              <a:rPr lang="en-US" altLang="zh-CN"/>
              <a:t>BGP RIB (Loc-RIB)</a:t>
            </a:r>
            <a:r>
              <a:rPr lang="zh-CN" altLang="en-US"/>
              <a:t>中，然后被提交给本地</a:t>
            </a:r>
            <a:r>
              <a:rPr lang="en-US" altLang="zh-CN"/>
              <a:t>IP</a:t>
            </a:r>
            <a:r>
              <a:rPr lang="zh-CN" altLang="en-US"/>
              <a:t>路由选择表</a:t>
            </a:r>
            <a:r>
              <a:rPr lang="en-US" altLang="zh-CN"/>
              <a:t>(IP-RIB)</a:t>
            </a:r>
            <a:r>
              <a:rPr lang="zh-CN" altLang="en-US"/>
              <a:t>，以用作安装考虑。</a:t>
            </a:r>
          </a:p>
          <a:p>
            <a:pPr lvl="1"/>
            <a:r>
              <a:rPr lang="zh-CN" altLang="en-US"/>
              <a:t>除了从对等体接收来的最佳路径外，</a:t>
            </a:r>
            <a:r>
              <a:rPr lang="en-US" altLang="zh-CN"/>
              <a:t>Loc-RIB</a:t>
            </a:r>
            <a:r>
              <a:rPr lang="zh-CN" altLang="en-US"/>
              <a:t>也会包含当前路由器注入的</a:t>
            </a:r>
            <a:r>
              <a:rPr lang="en-US" altLang="zh-CN"/>
              <a:t>(</a:t>
            </a:r>
            <a:r>
              <a:rPr lang="zh-CN" altLang="en-US"/>
              <a:t>被称为本地发起的路由</a:t>
            </a:r>
            <a:r>
              <a:rPr lang="en-US" altLang="zh-CN"/>
              <a:t>)</a:t>
            </a:r>
            <a:r>
              <a:rPr lang="zh-CN" altLang="en-US"/>
              <a:t>，并被选择为最佳路径的</a:t>
            </a:r>
            <a:r>
              <a:rPr lang="en-US" altLang="zh-CN"/>
              <a:t>BGP</a:t>
            </a:r>
            <a:r>
              <a:rPr lang="zh-CN" altLang="en-US"/>
              <a:t>前缀。</a:t>
            </a:r>
            <a:r>
              <a:rPr lang="en-US" altLang="zh-CN"/>
              <a:t>Loc-RIB</a:t>
            </a:r>
            <a:r>
              <a:rPr lang="zh-CN" altLang="en-US"/>
              <a:t>中的内容在被通告给其他对等体之前，必须通过输出策略引擎。只有那些成功通过输出策略引擎的路由，才会被安装到输出</a:t>
            </a:r>
            <a:r>
              <a:rPr lang="en-US" altLang="zh-CN"/>
              <a:t>RIB (Adj-RIB-Out)</a:t>
            </a:r>
            <a:r>
              <a:rPr lang="zh-CN" altLang="en-US"/>
              <a:t>中。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9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设备将最优路由加入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路由表，形成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路由。</a:t>
            </a:r>
          </a:p>
          <a:p>
            <a:pPr lvl="1"/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对等体获得的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路由，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设备只发布给它的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</a:t>
            </a:r>
          </a:p>
          <a:p>
            <a:pPr lvl="1"/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对等体获得的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路由，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设备发布给它所有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</a:t>
            </a:r>
          </a:p>
          <a:p>
            <a:pPr lvl="1"/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当存在多条到达同一目的地址的有效路由时，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设备只将最优路由发布给对等体</a:t>
            </a:r>
          </a:p>
          <a:p>
            <a:pPr lvl="1"/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路由更新时，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设备只发送更新的</a:t>
            </a:r>
            <a:r>
              <a:rPr lang="en-US" altLang="zh-CN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路由</a:t>
            </a:r>
            <a:endParaRPr lang="en-US" altLang="zh-CN" sz="1100" kern="120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100" ker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100" kern="0">
                <a:latin typeface="微软雅黑" pitchFamily="34" charset="-122"/>
                <a:ea typeface="微软雅黑" pitchFamily="34" charset="-122"/>
              </a:rPr>
              <a:t>IBGP</a:t>
            </a:r>
            <a:r>
              <a:rPr lang="zh-CN" altLang="en-US" sz="1100" kern="0">
                <a:latin typeface="微软雅黑" pitchFamily="34" charset="-122"/>
                <a:ea typeface="微软雅黑" pitchFamily="34" charset="-122"/>
              </a:rPr>
              <a:t>邻居学到的路由，只有当</a:t>
            </a:r>
            <a:r>
              <a:rPr lang="en-US" altLang="zh-CN" sz="1100" kern="0">
                <a:latin typeface="微软雅黑" pitchFamily="34" charset="-122"/>
                <a:ea typeface="微软雅黑" pitchFamily="34" charset="-122"/>
              </a:rPr>
              <a:t>IGP</a:t>
            </a:r>
            <a:r>
              <a:rPr lang="zh-CN" altLang="en-US" sz="1100" kern="0">
                <a:latin typeface="微软雅黑" pitchFamily="34" charset="-122"/>
                <a:ea typeface="微软雅黑" pitchFamily="34" charset="-122"/>
              </a:rPr>
              <a:t>中也存在相同的路由时才会宣告给</a:t>
            </a:r>
            <a:r>
              <a:rPr lang="en-US" altLang="zh-CN" sz="1100" kern="0">
                <a:latin typeface="微软雅黑" pitchFamily="34" charset="-122"/>
                <a:ea typeface="微软雅黑" pitchFamily="34" charset="-122"/>
              </a:rPr>
              <a:t>EBGP</a:t>
            </a:r>
            <a:r>
              <a:rPr lang="zh-CN" altLang="en-US" sz="1100" kern="0">
                <a:latin typeface="微软雅黑" pitchFamily="34" charset="-122"/>
                <a:ea typeface="微软雅黑" pitchFamily="34" charset="-122"/>
              </a:rPr>
              <a:t>对等体</a:t>
            </a:r>
            <a:endParaRPr lang="en-US" altLang="zh-CN" sz="1100" ker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同步是指</a:t>
            </a:r>
            <a:r>
              <a:rPr lang="en-US" altLang="zh-CN"/>
              <a:t>IBGP</a:t>
            </a:r>
            <a:r>
              <a:rPr lang="zh-CN" altLang="en-US"/>
              <a:t>和</a:t>
            </a:r>
            <a:r>
              <a:rPr lang="en-US" altLang="zh-CN"/>
              <a:t>IGP</a:t>
            </a:r>
            <a:r>
              <a:rPr lang="zh-CN" altLang="en-US"/>
              <a:t>之间的同步，其目的是避免误导外部</a:t>
            </a:r>
            <a:r>
              <a:rPr lang="en-US" altLang="zh-CN"/>
              <a:t>AS</a:t>
            </a:r>
            <a:r>
              <a:rPr lang="zh-CN" altLang="en-US"/>
              <a:t>的路由器。</a:t>
            </a:r>
          </a:p>
          <a:p>
            <a:endParaRPr lang="zh-CN" altLang="en-US"/>
          </a:p>
          <a:p>
            <a:r>
              <a:rPr lang="zh-CN" altLang="en-US"/>
              <a:t>拓扑说明（在同步开启情况下）</a:t>
            </a:r>
          </a:p>
          <a:p>
            <a:pPr lvl="1"/>
            <a:r>
              <a:rPr lang="en-US" altLang="zh-CN"/>
              <a:t>R4</a:t>
            </a:r>
            <a:r>
              <a:rPr lang="zh-CN" altLang="en-US"/>
              <a:t>通过</a:t>
            </a:r>
            <a:r>
              <a:rPr lang="en-US" altLang="zh-CN"/>
              <a:t>BGP</a:t>
            </a:r>
            <a:r>
              <a:rPr lang="zh-CN" altLang="en-US"/>
              <a:t>学习到</a:t>
            </a:r>
            <a:r>
              <a:rPr lang="en-US" altLang="zh-CN"/>
              <a:t>R1</a:t>
            </a:r>
            <a:r>
              <a:rPr lang="zh-CN" altLang="en-US"/>
              <a:t>宣告的</a:t>
            </a:r>
            <a:r>
              <a:rPr lang="en-US" altLang="zh-CN"/>
              <a:t>10.0.0.0/24</a:t>
            </a:r>
            <a:r>
              <a:rPr lang="zh-CN" altLang="en-US"/>
              <a:t>网络。</a:t>
            </a:r>
            <a:r>
              <a:rPr lang="en-US" altLang="zh-CN"/>
              <a:t>R4</a:t>
            </a:r>
            <a:r>
              <a:rPr lang="zh-CN" altLang="en-US"/>
              <a:t>在将该网络通告给</a:t>
            </a:r>
            <a:r>
              <a:rPr lang="en-US" altLang="zh-CN"/>
              <a:t>R5</a:t>
            </a:r>
            <a:r>
              <a:rPr lang="zh-CN" altLang="en-US"/>
              <a:t>之前，会首先检查自己的</a:t>
            </a:r>
            <a:r>
              <a:rPr lang="en-US" altLang="zh-CN"/>
              <a:t>IGP</a:t>
            </a:r>
            <a:r>
              <a:rPr lang="zh-CN" altLang="en-US"/>
              <a:t>路由表是否已经存在</a:t>
            </a:r>
            <a:r>
              <a:rPr lang="en-US" altLang="zh-CN"/>
              <a:t>10.0.0.0/24</a:t>
            </a:r>
            <a:r>
              <a:rPr lang="zh-CN" altLang="en-US"/>
              <a:t>网络。如果</a:t>
            </a:r>
            <a:r>
              <a:rPr lang="en-US" altLang="zh-CN"/>
              <a:t>R4</a:t>
            </a:r>
            <a:r>
              <a:rPr lang="zh-CN" altLang="en-US"/>
              <a:t>本地</a:t>
            </a:r>
            <a:r>
              <a:rPr lang="en-US" altLang="zh-CN"/>
              <a:t>IGP</a:t>
            </a:r>
            <a:r>
              <a:rPr lang="zh-CN" altLang="en-US"/>
              <a:t>路由表项存在</a:t>
            </a:r>
            <a:r>
              <a:rPr lang="en-US" altLang="zh-CN"/>
              <a:t>10.0.0.0/24</a:t>
            </a:r>
            <a:r>
              <a:rPr lang="zh-CN" altLang="en-US"/>
              <a:t>网络，则将该网络通告给</a:t>
            </a:r>
            <a:r>
              <a:rPr lang="en-US" altLang="zh-CN"/>
              <a:t>R5</a:t>
            </a:r>
            <a:r>
              <a:rPr lang="zh-CN" altLang="en-US"/>
              <a:t>；如果</a:t>
            </a:r>
            <a:r>
              <a:rPr lang="en-US" altLang="zh-CN"/>
              <a:t>R4</a:t>
            </a:r>
            <a:r>
              <a:rPr lang="zh-CN" altLang="en-US"/>
              <a:t>本地</a:t>
            </a:r>
            <a:r>
              <a:rPr lang="en-US" altLang="zh-CN"/>
              <a:t>IGP</a:t>
            </a:r>
            <a:r>
              <a:rPr lang="zh-CN" altLang="en-US"/>
              <a:t>路由表项不存在</a:t>
            </a:r>
            <a:r>
              <a:rPr lang="en-US" altLang="zh-CN"/>
              <a:t>10.0.0.0/24</a:t>
            </a:r>
            <a:r>
              <a:rPr lang="zh-CN" altLang="en-US"/>
              <a:t>网络，则不能将该网络通告给</a:t>
            </a:r>
            <a:r>
              <a:rPr lang="en-US" altLang="zh-CN"/>
              <a:t>R5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注意事项：</a:t>
            </a:r>
            <a:endParaRPr lang="en-US" altLang="zh-CN"/>
          </a:p>
          <a:p>
            <a:pPr lvl="1"/>
            <a:r>
              <a:rPr lang="en-US" altLang="zh-CN"/>
              <a:t>VRP</a:t>
            </a:r>
            <a:r>
              <a:rPr lang="zh-CN" altLang="en-US"/>
              <a:t>平台缺省情况下</a:t>
            </a:r>
            <a:r>
              <a:rPr lang="en-US" altLang="zh-CN"/>
              <a:t>BGP</a:t>
            </a:r>
            <a:r>
              <a:rPr lang="zh-CN" altLang="en-US"/>
              <a:t>与</a:t>
            </a:r>
            <a:r>
              <a:rPr lang="en-US" altLang="zh-CN"/>
              <a:t>IGP</a:t>
            </a:r>
            <a:r>
              <a:rPr lang="zh-CN" altLang="en-US"/>
              <a:t>是取消同步机制的，并不可改变。但取消同步是有条件的，在以下两种情况下可以取消同步：</a:t>
            </a:r>
          </a:p>
          <a:p>
            <a:pPr lvl="1"/>
            <a:r>
              <a:rPr lang="zh-CN" altLang="en-US"/>
              <a:t>本</a:t>
            </a:r>
            <a:r>
              <a:rPr lang="en-US" altLang="zh-CN"/>
              <a:t>AS</a:t>
            </a:r>
            <a:r>
              <a:rPr lang="zh-CN" altLang="en-US"/>
              <a:t>不是过渡</a:t>
            </a:r>
            <a:r>
              <a:rPr lang="en-US" altLang="zh-CN"/>
              <a:t>AS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本</a:t>
            </a:r>
            <a:r>
              <a:rPr lang="en-US" altLang="zh-CN"/>
              <a:t>AS</a:t>
            </a:r>
            <a:r>
              <a:rPr lang="zh-CN" altLang="en-US"/>
              <a:t>内所有路由器建立</a:t>
            </a:r>
            <a:r>
              <a:rPr lang="en-US" altLang="zh-CN"/>
              <a:t>IBGP</a:t>
            </a:r>
            <a:r>
              <a:rPr lang="zh-CN" altLang="en-US"/>
              <a:t>全连接。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52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路由属性是一套参数，它对特定的路由进一步的描述，使得</a:t>
            </a:r>
            <a:r>
              <a:rPr lang="en-US" altLang="zh-CN"/>
              <a:t>BGP</a:t>
            </a:r>
            <a:r>
              <a:rPr lang="zh-CN" altLang="en-US"/>
              <a:t>能够对路由进行过滤和选择。</a:t>
            </a:r>
          </a:p>
          <a:p>
            <a:endParaRPr lang="zh-CN" altLang="en-US"/>
          </a:p>
          <a:p>
            <a:r>
              <a:rPr lang="zh-CN" altLang="en-US"/>
              <a:t>常用的属性类别如下所示：</a:t>
            </a:r>
          </a:p>
          <a:p>
            <a:pPr lvl="1"/>
            <a:r>
              <a:rPr lang="en-US" altLang="zh-CN"/>
              <a:t>Origin</a:t>
            </a:r>
            <a:r>
              <a:rPr lang="zh-CN" altLang="en-US"/>
              <a:t>为公认必遵属性</a:t>
            </a:r>
          </a:p>
          <a:p>
            <a:pPr lvl="1"/>
            <a:r>
              <a:rPr lang="en-US" altLang="zh-CN"/>
              <a:t>AS_Path</a:t>
            </a:r>
            <a:r>
              <a:rPr lang="zh-CN" altLang="en-US"/>
              <a:t>为公认必遵属性</a:t>
            </a:r>
          </a:p>
          <a:p>
            <a:pPr lvl="1"/>
            <a:r>
              <a:rPr lang="en-US" altLang="zh-CN"/>
              <a:t>Next_Hop</a:t>
            </a:r>
            <a:r>
              <a:rPr lang="zh-CN" altLang="en-US"/>
              <a:t>为公认必遵属性</a:t>
            </a:r>
          </a:p>
          <a:p>
            <a:pPr lvl="1"/>
            <a:r>
              <a:rPr lang="en-US" altLang="zh-CN"/>
              <a:t>Local_Pref</a:t>
            </a:r>
            <a:r>
              <a:rPr lang="zh-CN" altLang="en-US"/>
              <a:t>为公认任意属性</a:t>
            </a:r>
          </a:p>
          <a:p>
            <a:pPr lvl="1"/>
            <a:r>
              <a:rPr lang="en-US" altLang="zh-CN"/>
              <a:t>community</a:t>
            </a:r>
            <a:r>
              <a:rPr lang="zh-CN" altLang="en-US"/>
              <a:t>为可选过渡属性</a:t>
            </a:r>
          </a:p>
          <a:p>
            <a:pPr lvl="1"/>
            <a:r>
              <a:rPr lang="en-US" altLang="zh-CN"/>
              <a:t>MED</a:t>
            </a:r>
            <a:r>
              <a:rPr lang="zh-CN" altLang="en-US"/>
              <a:t>为可选非过渡属性</a:t>
            </a:r>
          </a:p>
          <a:p>
            <a:pPr lvl="1"/>
            <a:r>
              <a:rPr lang="en-US" altLang="zh-CN"/>
              <a:t>Originator_ID</a:t>
            </a:r>
            <a:r>
              <a:rPr lang="zh-CN" altLang="en-US"/>
              <a:t>为可选非过渡属性</a:t>
            </a:r>
          </a:p>
          <a:p>
            <a:pPr lvl="1"/>
            <a:r>
              <a:rPr lang="en-US" altLang="zh-CN"/>
              <a:t>Cluster_List</a:t>
            </a:r>
            <a:r>
              <a:rPr lang="zh-CN" altLang="en-US"/>
              <a:t>为可选非过渡属性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6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Origin</a:t>
            </a:r>
            <a:r>
              <a:rPr lang="zh-CN" altLang="en-US"/>
              <a:t>属性用来定义路径信息的来源，标记一条路由是怎么成为</a:t>
            </a:r>
            <a:r>
              <a:rPr lang="en-US" altLang="zh-CN"/>
              <a:t>BGP</a:t>
            </a:r>
            <a:r>
              <a:rPr lang="zh-CN" altLang="en-US"/>
              <a:t>路由的。它有以下</a:t>
            </a:r>
            <a:r>
              <a:rPr lang="en-US" altLang="zh-CN"/>
              <a:t>3</a:t>
            </a:r>
            <a:r>
              <a:rPr lang="zh-CN" altLang="en-US"/>
              <a:t>种类型：</a:t>
            </a:r>
          </a:p>
          <a:p>
            <a:pPr lvl="1"/>
            <a:r>
              <a:rPr lang="en-US" altLang="zh-CN"/>
              <a:t>IGP</a:t>
            </a:r>
            <a:r>
              <a:rPr lang="zh-CN" altLang="en-US"/>
              <a:t>：具有最高的优先级。通过路由始发</a:t>
            </a:r>
            <a:r>
              <a:rPr lang="en-US" altLang="zh-CN"/>
              <a:t>AS</a:t>
            </a:r>
            <a:r>
              <a:rPr lang="zh-CN" altLang="en-US"/>
              <a:t>的</a:t>
            </a:r>
            <a:r>
              <a:rPr lang="en-US" altLang="zh-CN"/>
              <a:t>IGP</a:t>
            </a:r>
            <a:r>
              <a:rPr lang="zh-CN" altLang="en-US"/>
              <a:t>得到的路由信息，比如通过</a:t>
            </a:r>
            <a:r>
              <a:rPr lang="en-US" altLang="zh-CN"/>
              <a:t>network</a:t>
            </a:r>
            <a:r>
              <a:rPr lang="zh-CN" altLang="en-US"/>
              <a:t>命令注入到</a:t>
            </a:r>
            <a:r>
              <a:rPr lang="en-US" altLang="zh-CN"/>
              <a:t>BGP</a:t>
            </a:r>
            <a:r>
              <a:rPr lang="zh-CN" altLang="en-US"/>
              <a:t>路由表的路由，其</a:t>
            </a:r>
            <a:r>
              <a:rPr lang="en-US" altLang="zh-CN"/>
              <a:t>Origin</a:t>
            </a:r>
            <a:r>
              <a:rPr lang="zh-CN" altLang="en-US"/>
              <a:t>属性为</a:t>
            </a:r>
            <a:r>
              <a:rPr lang="en-US" altLang="zh-CN"/>
              <a:t>IGP</a:t>
            </a:r>
            <a:r>
              <a:rPr lang="zh-CN" altLang="en-US"/>
              <a:t>。</a:t>
            </a:r>
          </a:p>
          <a:p>
            <a:pPr lvl="1"/>
            <a:r>
              <a:rPr lang="en-US" altLang="zh-CN"/>
              <a:t>EGP</a:t>
            </a:r>
            <a:r>
              <a:rPr lang="zh-CN" altLang="en-US"/>
              <a:t>：优先级次之。通过</a:t>
            </a:r>
            <a:r>
              <a:rPr lang="en-US" altLang="zh-CN"/>
              <a:t>EGP</a:t>
            </a:r>
            <a:r>
              <a:rPr lang="zh-CN" altLang="en-US"/>
              <a:t>得到的路由信息，其</a:t>
            </a:r>
            <a:r>
              <a:rPr lang="en-US" altLang="zh-CN"/>
              <a:t>Origin</a:t>
            </a:r>
            <a:r>
              <a:rPr lang="zh-CN" altLang="en-US"/>
              <a:t>属性为</a:t>
            </a:r>
            <a:r>
              <a:rPr lang="en-US" altLang="zh-CN"/>
              <a:t>EGP</a:t>
            </a:r>
            <a:r>
              <a:rPr lang="zh-CN" altLang="en-US"/>
              <a:t>。</a:t>
            </a:r>
          </a:p>
          <a:p>
            <a:pPr lvl="1"/>
            <a:r>
              <a:rPr lang="en-US" altLang="zh-CN"/>
              <a:t>Incomplete</a:t>
            </a:r>
            <a:r>
              <a:rPr lang="zh-CN" altLang="en-US"/>
              <a:t>：优先级最低。通过其他方式学习到的路由信息。比如</a:t>
            </a:r>
            <a:r>
              <a:rPr lang="en-US" altLang="zh-CN"/>
              <a:t>BGP</a:t>
            </a:r>
            <a:r>
              <a:rPr lang="zh-CN" altLang="en-US"/>
              <a:t>通过</a:t>
            </a:r>
            <a:r>
              <a:rPr lang="en-US" altLang="zh-CN"/>
              <a:t>import-route</a:t>
            </a:r>
            <a:r>
              <a:rPr lang="zh-CN" altLang="en-US"/>
              <a:t>命令引入的路由，其</a:t>
            </a:r>
            <a:r>
              <a:rPr lang="en-US" altLang="zh-CN"/>
              <a:t>Origin</a:t>
            </a:r>
            <a:r>
              <a:rPr lang="zh-CN" altLang="en-US"/>
              <a:t>属性为</a:t>
            </a:r>
            <a:r>
              <a:rPr lang="en-US" altLang="zh-CN"/>
              <a:t>Incomplete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4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BGP</a:t>
            </a:r>
            <a:r>
              <a:rPr lang="zh-CN" altLang="en-US" dirty="0"/>
              <a:t>进行选路时会优先比较协议首选值。默认情况下均为</a:t>
            </a:r>
            <a:r>
              <a:rPr lang="en-US" altLang="zh-CN" dirty="0"/>
              <a:t>0</a:t>
            </a:r>
            <a:r>
              <a:rPr lang="zh-CN" altLang="en-US" dirty="0"/>
              <a:t>，该值越大越优先。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37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AS_Path</a:t>
            </a:r>
            <a:r>
              <a:rPr lang="zh-CN" altLang="en-US"/>
              <a:t>属性可以当做</a:t>
            </a:r>
            <a:r>
              <a:rPr lang="en-US" altLang="zh-CN"/>
              <a:t>BGP</a:t>
            </a:r>
            <a:r>
              <a:rPr lang="zh-CN" altLang="en-US"/>
              <a:t>选路的参考属性之一，</a:t>
            </a:r>
            <a:r>
              <a:rPr lang="en-US" altLang="zh-CN"/>
              <a:t>AS_Path</a:t>
            </a:r>
            <a:r>
              <a:rPr lang="zh-CN" altLang="en-US"/>
              <a:t>长度越短越优先。此外，当</a:t>
            </a:r>
            <a:r>
              <a:rPr lang="en-US" altLang="zh-CN"/>
              <a:t>BGP</a:t>
            </a:r>
            <a:r>
              <a:rPr lang="zh-CN" altLang="en-US"/>
              <a:t>路由器从</a:t>
            </a:r>
            <a:r>
              <a:rPr lang="en-US" altLang="zh-CN"/>
              <a:t>EBGP</a:t>
            </a:r>
            <a:r>
              <a:rPr lang="zh-CN" altLang="en-US"/>
              <a:t>对等体接收路由时，如果发现</a:t>
            </a:r>
            <a:r>
              <a:rPr lang="en-US" altLang="zh-CN"/>
              <a:t>AS_Path</a:t>
            </a:r>
            <a:r>
              <a:rPr lang="zh-CN" altLang="en-US"/>
              <a:t>列表中有本</a:t>
            </a:r>
            <a:r>
              <a:rPr lang="en-US" altLang="zh-CN"/>
              <a:t>AS</a:t>
            </a:r>
            <a:r>
              <a:rPr lang="zh-CN" altLang="en-US"/>
              <a:t>号，则不接收该路由，从而避免了</a:t>
            </a:r>
            <a:r>
              <a:rPr lang="en-US" altLang="zh-CN"/>
              <a:t>AS</a:t>
            </a:r>
            <a:r>
              <a:rPr lang="zh-CN" altLang="en-US"/>
              <a:t>间的路由环路。</a:t>
            </a:r>
          </a:p>
          <a:p>
            <a:endParaRPr lang="zh-CN" altLang="en-US"/>
          </a:p>
          <a:p>
            <a:pPr lvl="1"/>
            <a:r>
              <a:rPr lang="zh-CN" altLang="en-US"/>
              <a:t>当</a:t>
            </a:r>
            <a:r>
              <a:rPr lang="en-US" altLang="zh-CN"/>
              <a:t>BGP Speaker</a:t>
            </a:r>
            <a:r>
              <a:rPr lang="zh-CN" altLang="en-US"/>
              <a:t>本地通告一条路由时：</a:t>
            </a:r>
          </a:p>
          <a:p>
            <a:pPr lvl="2"/>
            <a:r>
              <a:rPr lang="zh-CN" altLang="en-US"/>
              <a:t>当</a:t>
            </a:r>
            <a:r>
              <a:rPr lang="en-US" altLang="zh-CN"/>
              <a:t>BGP Speaker</a:t>
            </a:r>
            <a:r>
              <a:rPr lang="zh-CN" altLang="en-US"/>
              <a:t>将这条路由通告到其他</a:t>
            </a:r>
            <a:r>
              <a:rPr lang="en-US" altLang="zh-CN"/>
              <a:t>AS</a:t>
            </a:r>
            <a:r>
              <a:rPr lang="zh-CN" altLang="en-US"/>
              <a:t>时，便会将本地</a:t>
            </a:r>
            <a:r>
              <a:rPr lang="en-US" altLang="zh-CN"/>
              <a:t>AS</a:t>
            </a:r>
            <a:r>
              <a:rPr lang="zh-CN" altLang="en-US"/>
              <a:t>号添加在</a:t>
            </a:r>
            <a:r>
              <a:rPr lang="en-US" altLang="zh-CN"/>
              <a:t>AS_Path</a:t>
            </a:r>
            <a:r>
              <a:rPr lang="zh-CN" altLang="en-US"/>
              <a:t>列表中，并通过</a:t>
            </a:r>
            <a:r>
              <a:rPr lang="en-US" altLang="zh-CN"/>
              <a:t>Update</a:t>
            </a:r>
            <a:r>
              <a:rPr lang="zh-CN" altLang="en-US"/>
              <a:t>消息通告给邻居路由器。</a:t>
            </a:r>
          </a:p>
          <a:p>
            <a:pPr lvl="2"/>
            <a:r>
              <a:rPr lang="zh-CN" altLang="en-US"/>
              <a:t>当</a:t>
            </a:r>
            <a:r>
              <a:rPr lang="en-US" altLang="zh-CN"/>
              <a:t>BGP Speaker</a:t>
            </a:r>
            <a:r>
              <a:rPr lang="zh-CN" altLang="en-US"/>
              <a:t>将这条路由通告到本地</a:t>
            </a:r>
            <a:r>
              <a:rPr lang="en-US" altLang="zh-CN"/>
              <a:t>AS</a:t>
            </a:r>
            <a:r>
              <a:rPr lang="zh-CN" altLang="en-US"/>
              <a:t>时，便会在</a:t>
            </a:r>
            <a:r>
              <a:rPr lang="en-US" altLang="zh-CN"/>
              <a:t>Update</a:t>
            </a:r>
            <a:r>
              <a:rPr lang="zh-CN" altLang="en-US"/>
              <a:t>消息中创建一个空的</a:t>
            </a:r>
            <a:r>
              <a:rPr lang="en-US" altLang="zh-CN"/>
              <a:t>AS_Path</a:t>
            </a:r>
            <a:r>
              <a:rPr lang="zh-CN" altLang="en-US"/>
              <a:t>列表。</a:t>
            </a:r>
          </a:p>
          <a:p>
            <a:endParaRPr lang="zh-CN" altLang="en-US"/>
          </a:p>
          <a:p>
            <a:pPr lvl="1"/>
            <a:r>
              <a:rPr lang="zh-CN" altLang="en-US"/>
              <a:t>当</a:t>
            </a:r>
            <a:r>
              <a:rPr lang="en-US" altLang="zh-CN"/>
              <a:t>BGP Speaker</a:t>
            </a:r>
            <a:r>
              <a:rPr lang="zh-CN" altLang="en-US"/>
              <a:t>传播从其他</a:t>
            </a:r>
            <a:r>
              <a:rPr lang="en-US" altLang="zh-CN"/>
              <a:t>BGP Speaker</a:t>
            </a:r>
            <a:r>
              <a:rPr lang="zh-CN" altLang="en-US"/>
              <a:t>的</a:t>
            </a:r>
            <a:r>
              <a:rPr lang="en-US" altLang="zh-CN"/>
              <a:t>Update</a:t>
            </a:r>
            <a:r>
              <a:rPr lang="zh-CN" altLang="en-US"/>
              <a:t>消息中学习到的路由时：</a:t>
            </a:r>
          </a:p>
          <a:p>
            <a:pPr lvl="2"/>
            <a:r>
              <a:rPr lang="zh-CN" altLang="en-US"/>
              <a:t>当</a:t>
            </a:r>
            <a:r>
              <a:rPr lang="en-US" altLang="zh-CN"/>
              <a:t>BGP Speaker</a:t>
            </a:r>
            <a:r>
              <a:rPr lang="zh-CN" altLang="en-US"/>
              <a:t>将这条路由通告到其他</a:t>
            </a:r>
            <a:r>
              <a:rPr lang="en-US" altLang="zh-CN"/>
              <a:t>AS</a:t>
            </a:r>
            <a:r>
              <a:rPr lang="zh-CN" altLang="en-US"/>
              <a:t>时，便会把本地</a:t>
            </a:r>
            <a:r>
              <a:rPr lang="en-US" altLang="zh-CN"/>
              <a:t>AS</a:t>
            </a:r>
            <a:r>
              <a:rPr lang="zh-CN" altLang="en-US"/>
              <a:t>编号添加在</a:t>
            </a:r>
            <a:r>
              <a:rPr lang="en-US" altLang="zh-CN"/>
              <a:t>AS_Path</a:t>
            </a:r>
            <a:r>
              <a:rPr lang="zh-CN" altLang="en-US"/>
              <a:t>列表的最前面（最左面）。收到此路由的</a:t>
            </a:r>
            <a:r>
              <a:rPr lang="en-US" altLang="zh-CN"/>
              <a:t>BGP</a:t>
            </a:r>
            <a:r>
              <a:rPr lang="zh-CN" altLang="en-US"/>
              <a:t>路由器根据</a:t>
            </a:r>
            <a:r>
              <a:rPr lang="en-US" altLang="zh-CN"/>
              <a:t>AS_Path</a:t>
            </a:r>
            <a:r>
              <a:rPr lang="zh-CN" altLang="en-US"/>
              <a:t>属性就可以知道去目的地址所要经过的</a:t>
            </a:r>
            <a:r>
              <a:rPr lang="en-US" altLang="zh-CN"/>
              <a:t>AS</a:t>
            </a:r>
            <a:r>
              <a:rPr lang="zh-CN" altLang="en-US"/>
              <a:t>。离本地</a:t>
            </a:r>
            <a:r>
              <a:rPr lang="en-US" altLang="zh-CN"/>
              <a:t>AS</a:t>
            </a:r>
            <a:r>
              <a:rPr lang="zh-CN" altLang="en-US"/>
              <a:t>最近的相邻</a:t>
            </a:r>
            <a:r>
              <a:rPr lang="en-US" altLang="zh-CN"/>
              <a:t>AS</a:t>
            </a:r>
            <a:r>
              <a:rPr lang="zh-CN" altLang="en-US"/>
              <a:t>号排在前面，其他</a:t>
            </a:r>
            <a:r>
              <a:rPr lang="en-US" altLang="zh-CN"/>
              <a:t>AS</a:t>
            </a:r>
            <a:r>
              <a:rPr lang="zh-CN" altLang="en-US"/>
              <a:t>号按顺序依次排列。</a:t>
            </a:r>
          </a:p>
          <a:p>
            <a:pPr lvl="2"/>
            <a:r>
              <a:rPr lang="zh-CN" altLang="en-US"/>
              <a:t>当</a:t>
            </a:r>
            <a:r>
              <a:rPr lang="en-US" altLang="zh-CN"/>
              <a:t>BGP Speaker</a:t>
            </a:r>
            <a:r>
              <a:rPr lang="zh-CN" altLang="en-US"/>
              <a:t>将这条路由通告到本地</a:t>
            </a:r>
            <a:r>
              <a:rPr lang="en-US" altLang="zh-CN"/>
              <a:t>AS</a:t>
            </a:r>
            <a:r>
              <a:rPr lang="zh-CN" altLang="en-US"/>
              <a:t>时，不会改变这条路由相关的</a:t>
            </a:r>
            <a:r>
              <a:rPr lang="en-US" altLang="zh-CN"/>
              <a:t>AS_Path</a:t>
            </a:r>
            <a:r>
              <a:rPr lang="zh-CN" altLang="en-US"/>
              <a:t>属性。</a:t>
            </a:r>
          </a:p>
          <a:p>
            <a:endParaRPr lang="zh-CN" altLang="en-US"/>
          </a:p>
          <a:p>
            <a:r>
              <a:rPr lang="zh-CN" altLang="en-US"/>
              <a:t>拓扑描述：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R4</a:t>
            </a:r>
            <a:r>
              <a:rPr lang="zh-CN" altLang="en-US"/>
              <a:t>将网段</a:t>
            </a:r>
            <a:r>
              <a:rPr lang="en-US" altLang="zh-CN"/>
              <a:t>10.0.0.0/24</a:t>
            </a:r>
            <a:r>
              <a:rPr lang="zh-CN" altLang="en-US"/>
              <a:t>通告给</a:t>
            </a:r>
            <a:r>
              <a:rPr lang="en-US" altLang="zh-CN"/>
              <a:t>AS400</a:t>
            </a:r>
            <a:r>
              <a:rPr lang="zh-CN" altLang="en-US"/>
              <a:t>和</a:t>
            </a:r>
            <a:r>
              <a:rPr lang="en-US" altLang="zh-CN"/>
              <a:t>AS100</a:t>
            </a:r>
            <a:r>
              <a:rPr lang="zh-CN" altLang="en-US"/>
              <a:t>时，会在</a:t>
            </a:r>
            <a:r>
              <a:rPr lang="en-US" altLang="zh-CN"/>
              <a:t>AS_PATH</a:t>
            </a:r>
            <a:r>
              <a:rPr lang="zh-CN" altLang="en-US"/>
              <a:t>中添加自己的</a:t>
            </a:r>
            <a:r>
              <a:rPr lang="en-US" altLang="zh-CN"/>
              <a:t>AS</a:t>
            </a:r>
            <a:r>
              <a:rPr lang="zh-CN" altLang="en-US"/>
              <a:t>号。当</a:t>
            </a:r>
            <a:r>
              <a:rPr lang="en-US" altLang="zh-CN"/>
              <a:t>R5</a:t>
            </a:r>
            <a:r>
              <a:rPr lang="zh-CN" altLang="en-US"/>
              <a:t>将网段</a:t>
            </a:r>
            <a:r>
              <a:rPr lang="en-US" altLang="zh-CN"/>
              <a:t>10.0.0.0/24</a:t>
            </a:r>
            <a:r>
              <a:rPr lang="zh-CN" altLang="en-US"/>
              <a:t>通告给</a:t>
            </a:r>
            <a:r>
              <a:rPr lang="en-US" altLang="zh-CN"/>
              <a:t>AS100</a:t>
            </a:r>
            <a:r>
              <a:rPr lang="zh-CN" altLang="en-US"/>
              <a:t>时，也会添加添加自己的</a:t>
            </a:r>
            <a:r>
              <a:rPr lang="en-US" altLang="zh-CN"/>
              <a:t>AS</a:t>
            </a:r>
            <a:r>
              <a:rPr lang="zh-CN" altLang="en-US"/>
              <a:t>号。当</a:t>
            </a:r>
            <a:r>
              <a:rPr lang="en-US" altLang="zh-CN"/>
              <a:t>AS100</a:t>
            </a:r>
            <a:r>
              <a:rPr lang="zh-CN" altLang="en-US"/>
              <a:t>内的</a:t>
            </a:r>
            <a:r>
              <a:rPr lang="en-US" altLang="zh-CN"/>
              <a:t>R1</a:t>
            </a:r>
            <a:r>
              <a:rPr lang="zh-CN" altLang="en-US"/>
              <a:t>、</a:t>
            </a:r>
            <a:r>
              <a:rPr lang="en-US" altLang="zh-CN"/>
              <a:t>R3</a:t>
            </a:r>
            <a:r>
              <a:rPr lang="zh-CN" altLang="en-US"/>
              <a:t>和</a:t>
            </a:r>
            <a:r>
              <a:rPr lang="en-US" altLang="zh-CN"/>
              <a:t>R2</a:t>
            </a:r>
            <a:r>
              <a:rPr lang="zh-CN" altLang="en-US"/>
              <a:t>之间将网段</a:t>
            </a:r>
            <a:r>
              <a:rPr lang="en-US" altLang="zh-CN"/>
              <a:t>10.0.0.0/24</a:t>
            </a:r>
            <a:r>
              <a:rPr lang="zh-CN" altLang="en-US"/>
              <a:t>相互通告时，</a:t>
            </a:r>
            <a:r>
              <a:rPr lang="en-US" altLang="zh-CN"/>
              <a:t>AS_PATH</a:t>
            </a:r>
            <a:r>
              <a:rPr lang="zh-CN" altLang="en-US"/>
              <a:t>属性不会改变，在其他</a:t>
            </a:r>
            <a:r>
              <a:rPr lang="en-US" altLang="zh-CN"/>
              <a:t>BGP</a:t>
            </a:r>
            <a:r>
              <a:rPr lang="zh-CN" altLang="en-US"/>
              <a:t>选路条件相同的前提下，</a:t>
            </a:r>
            <a:r>
              <a:rPr lang="en-US" altLang="zh-CN"/>
              <a:t>BGP</a:t>
            </a:r>
            <a:r>
              <a:rPr lang="zh-CN" altLang="en-US"/>
              <a:t>会选择</a:t>
            </a:r>
            <a:r>
              <a:rPr lang="en-US" altLang="zh-CN"/>
              <a:t>AS_PATH</a:t>
            </a:r>
            <a:r>
              <a:rPr lang="zh-CN" altLang="en-US"/>
              <a:t>路径最短的，即选择通过</a:t>
            </a:r>
            <a:r>
              <a:rPr lang="en-US" altLang="zh-CN"/>
              <a:t>R3</a:t>
            </a:r>
            <a:r>
              <a:rPr lang="zh-CN" altLang="en-US"/>
              <a:t>直达</a:t>
            </a:r>
            <a:r>
              <a:rPr lang="en-US" altLang="zh-CN"/>
              <a:t>R4</a:t>
            </a:r>
            <a:r>
              <a:rPr lang="zh-CN" altLang="en-US"/>
              <a:t>的路由。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50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Next_Hop</a:t>
            </a:r>
            <a:r>
              <a:rPr lang="zh-CN" altLang="en-US"/>
              <a:t>属性记录了路由的下一跳信息。</a:t>
            </a:r>
            <a:r>
              <a:rPr lang="en-US" altLang="zh-CN"/>
              <a:t>BGP</a:t>
            </a:r>
            <a:r>
              <a:rPr lang="zh-CN" altLang="en-US"/>
              <a:t>的下一跳属性和</a:t>
            </a:r>
            <a:r>
              <a:rPr lang="en-US" altLang="zh-CN"/>
              <a:t>IGP</a:t>
            </a:r>
            <a:r>
              <a:rPr lang="zh-CN" altLang="en-US"/>
              <a:t>的有所不同，不一定就是邻居设备的</a:t>
            </a:r>
            <a:r>
              <a:rPr lang="en-US" altLang="zh-CN"/>
              <a:t>IP</a:t>
            </a:r>
            <a:r>
              <a:rPr lang="zh-CN" altLang="en-US"/>
              <a:t>地址。通常情况下，</a:t>
            </a:r>
            <a:r>
              <a:rPr lang="en-US" altLang="zh-CN"/>
              <a:t>Next_Hop</a:t>
            </a:r>
            <a:r>
              <a:rPr lang="zh-CN" altLang="en-US"/>
              <a:t>属性遵循下面的规则：</a:t>
            </a:r>
          </a:p>
          <a:p>
            <a:pPr lvl="1"/>
            <a:r>
              <a:rPr lang="en-US" altLang="zh-CN"/>
              <a:t>BGP Speaker</a:t>
            </a:r>
            <a:r>
              <a:rPr lang="zh-CN" altLang="en-US"/>
              <a:t>将本地始发路由发布给</a:t>
            </a:r>
            <a:r>
              <a:rPr lang="en-US" altLang="zh-CN"/>
              <a:t>IBGP</a:t>
            </a:r>
            <a:r>
              <a:rPr lang="zh-CN" altLang="en-US"/>
              <a:t>对等体时，会把该路由信息的下一跳属性设置为本地与对端建立</a:t>
            </a:r>
            <a:r>
              <a:rPr lang="en-US" altLang="zh-CN"/>
              <a:t>BGP</a:t>
            </a:r>
            <a:r>
              <a:rPr lang="zh-CN" altLang="en-US"/>
              <a:t>邻居关系的接口地址。</a:t>
            </a:r>
          </a:p>
          <a:p>
            <a:pPr lvl="1"/>
            <a:r>
              <a:rPr lang="en-US" altLang="zh-CN"/>
              <a:t>BGP Speaker</a:t>
            </a:r>
            <a:r>
              <a:rPr lang="zh-CN" altLang="en-US"/>
              <a:t>在向</a:t>
            </a:r>
            <a:r>
              <a:rPr lang="en-US" altLang="zh-CN"/>
              <a:t>EBGP</a:t>
            </a:r>
            <a:r>
              <a:rPr lang="zh-CN" altLang="en-US"/>
              <a:t>对等体发布某条路由时，会把该路由信息的下一跳属性设置为本地与对端建立</a:t>
            </a:r>
            <a:r>
              <a:rPr lang="en-US" altLang="zh-CN"/>
              <a:t>BGP</a:t>
            </a:r>
            <a:r>
              <a:rPr lang="zh-CN" altLang="en-US"/>
              <a:t>邻居关系的接口地址。</a:t>
            </a:r>
          </a:p>
          <a:p>
            <a:pPr lvl="1"/>
            <a:r>
              <a:rPr lang="en-US" altLang="zh-CN"/>
              <a:t>BGP Speaker</a:t>
            </a:r>
            <a:r>
              <a:rPr lang="zh-CN" altLang="en-US"/>
              <a:t>在向</a:t>
            </a:r>
            <a:r>
              <a:rPr lang="en-US" altLang="zh-CN"/>
              <a:t>IBGP</a:t>
            </a:r>
            <a:r>
              <a:rPr lang="zh-CN" altLang="en-US"/>
              <a:t>对等体发布从</a:t>
            </a:r>
            <a:r>
              <a:rPr lang="en-US" altLang="zh-CN"/>
              <a:t>EBGP</a:t>
            </a:r>
            <a:r>
              <a:rPr lang="zh-CN" altLang="en-US"/>
              <a:t>对等体学来的路由时，并不改变该路由信息的下一跳属性。</a:t>
            </a:r>
          </a:p>
        </p:txBody>
      </p:sp>
    </p:spTree>
    <p:extLst>
      <p:ext uri="{BB962C8B-B14F-4D97-AF65-F5344CB8AC3E}">
        <p14:creationId xmlns:p14="http://schemas.microsoft.com/office/powerpoint/2010/main" val="3986849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Local_Pref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</a:p>
          <a:p>
            <a:pPr lvl="1"/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该属性仅在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对等体之间有效，不通告给其他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。它表明路由器的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优先级。</a:t>
            </a:r>
          </a:p>
          <a:p>
            <a:pPr lvl="1"/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当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路由器通过不同的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对等体得到目的地址相同但下一跳不同的多条路由时，将优先选择</a:t>
            </a:r>
            <a:r>
              <a:rPr lang="en-US" altLang="zh-CN" sz="1100" b="0" i="0" kern="120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Local_Pref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属性值较高的路由，缺省情况下该值为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100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  <a:p>
            <a:endParaRPr lang="zh-CN" altLang="en-US" sz="1100" b="0" i="0" kern="120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拓扑描述</a:t>
            </a:r>
          </a:p>
          <a:p>
            <a:pPr lvl="1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AS100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R1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R2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R3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之间分别两两建立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对等体关系，而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R2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R3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分别和位于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AS200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AS300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的路由器建立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对等体关系。这样路由器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R2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R3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都会从自己的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对等体收到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10.0.0.0/24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这条路由，为了让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AS100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内的三台路由器优选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R2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作为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10.0.0.0/24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这条路由在本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的出口，我们只需要在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R2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R3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上适当的对该路由的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Local </a:t>
            </a:r>
            <a:r>
              <a:rPr lang="en-US" altLang="zh-CN" sz="1100" b="0" i="0" kern="120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Pref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属性进行修改，就可以达到目的。</a:t>
            </a:r>
          </a:p>
          <a:p>
            <a:endParaRPr lang="en-US" altLang="zh-CN" sz="1100" b="0" i="0" kern="120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100" kern="120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31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0B07D4-C34F-4901-91CE-B9AE49F1D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BE459D-9F6B-4E25-9616-189E9F338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88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当一个运行</a:t>
            </a:r>
            <a:r>
              <a:rPr lang="en-US" altLang="zh-CN" dirty="0"/>
              <a:t>BGP</a:t>
            </a:r>
            <a:r>
              <a:rPr lang="zh-CN" altLang="en-US" dirty="0"/>
              <a:t>的设备通过不同的</a:t>
            </a:r>
            <a:r>
              <a:rPr lang="en-US" altLang="zh-CN" dirty="0"/>
              <a:t>EBGP</a:t>
            </a:r>
            <a:r>
              <a:rPr lang="zh-CN" altLang="en-US" dirty="0"/>
              <a:t>对等体（</a:t>
            </a:r>
            <a:r>
              <a:rPr lang="en-US" altLang="zh-CN" dirty="0"/>
              <a:t>EBGP</a:t>
            </a:r>
            <a:r>
              <a:rPr lang="zh-CN" altLang="en-US" dirty="0"/>
              <a:t>对等体需属于同一</a:t>
            </a:r>
            <a:r>
              <a:rPr lang="en-US" altLang="zh-CN" dirty="0"/>
              <a:t>AS</a:t>
            </a:r>
            <a:r>
              <a:rPr lang="zh-CN" altLang="en-US" dirty="0"/>
              <a:t>）得到目的地址相同但下一跳不同的多条路由时，在其它条件相同的情况下，将优先选择</a:t>
            </a:r>
            <a:r>
              <a:rPr lang="en-US" altLang="zh-CN" dirty="0"/>
              <a:t>MED </a:t>
            </a:r>
            <a:r>
              <a:rPr lang="zh-CN" altLang="en-US" dirty="0"/>
              <a:t>值较小者作为最佳路由。</a:t>
            </a:r>
          </a:p>
          <a:p>
            <a:endParaRPr lang="zh-CN" altLang="en-US" dirty="0"/>
          </a:p>
          <a:p>
            <a:r>
              <a:rPr lang="en-US" altLang="zh-CN" dirty="0"/>
              <a:t>MED</a:t>
            </a:r>
            <a:r>
              <a:rPr lang="zh-CN" altLang="en-US" dirty="0"/>
              <a:t>属性仅在相邻两个</a:t>
            </a:r>
            <a:r>
              <a:rPr lang="en-US" altLang="zh-CN" dirty="0"/>
              <a:t>AS</a:t>
            </a:r>
            <a:r>
              <a:rPr lang="zh-CN" altLang="en-US" dirty="0"/>
              <a:t>之间传递，收到此属性的</a:t>
            </a:r>
            <a:r>
              <a:rPr lang="en-US" altLang="zh-CN" dirty="0"/>
              <a:t>AS</a:t>
            </a:r>
            <a:r>
              <a:rPr lang="zh-CN" altLang="en-US" dirty="0"/>
              <a:t>一方不会再将其通告给任何其他第三方</a:t>
            </a:r>
            <a:r>
              <a:rPr lang="en-US" altLang="zh-CN" dirty="0"/>
              <a:t>AS</a:t>
            </a:r>
            <a:r>
              <a:rPr lang="zh-CN" altLang="en-US" dirty="0"/>
              <a:t>。</a:t>
            </a:r>
            <a:r>
              <a:rPr lang="en-US" altLang="zh-CN" dirty="0"/>
              <a:t>MED</a:t>
            </a:r>
            <a:r>
              <a:rPr lang="zh-CN" altLang="en-US" dirty="0"/>
              <a:t>属性可以手动配置，如果路由没有配置</a:t>
            </a:r>
            <a:r>
              <a:rPr lang="en-US" altLang="zh-CN" dirty="0"/>
              <a:t>MED</a:t>
            </a:r>
            <a:r>
              <a:rPr lang="zh-CN" altLang="en-US" dirty="0"/>
              <a:t>属性，</a:t>
            </a:r>
            <a:r>
              <a:rPr lang="en-US" altLang="zh-CN" dirty="0"/>
              <a:t>BGP</a:t>
            </a:r>
            <a:r>
              <a:rPr lang="zh-CN" altLang="en-US" dirty="0"/>
              <a:t>选路时将该路由的</a:t>
            </a:r>
            <a:r>
              <a:rPr lang="en-US" altLang="zh-CN" dirty="0"/>
              <a:t>MED</a:t>
            </a:r>
            <a:r>
              <a:rPr lang="zh-CN" altLang="en-US" dirty="0"/>
              <a:t>值按缺省值</a:t>
            </a:r>
            <a:r>
              <a:rPr lang="en-US" altLang="zh-CN" dirty="0"/>
              <a:t>0</a:t>
            </a:r>
            <a:r>
              <a:rPr lang="zh-CN" altLang="en-US" dirty="0"/>
              <a:t>来处理。</a:t>
            </a:r>
          </a:p>
          <a:p>
            <a:endParaRPr lang="zh-CN" altLang="en-US" dirty="0"/>
          </a:p>
          <a:p>
            <a:r>
              <a:rPr lang="zh-CN" altLang="en-US" dirty="0"/>
              <a:t>拓扑描述</a:t>
            </a:r>
          </a:p>
          <a:p>
            <a:pPr lvl="1"/>
            <a:r>
              <a:rPr lang="en-US" altLang="zh-CN" dirty="0"/>
              <a:t>R1</a:t>
            </a:r>
            <a:r>
              <a:rPr lang="zh-CN" altLang="en-US" dirty="0"/>
              <a:t>和</a:t>
            </a:r>
            <a:r>
              <a:rPr lang="en-US" altLang="zh-CN" dirty="0"/>
              <a:t>R2</a:t>
            </a:r>
            <a:r>
              <a:rPr lang="zh-CN" altLang="en-US" dirty="0"/>
              <a:t>将网段</a:t>
            </a:r>
            <a:r>
              <a:rPr lang="en-US" altLang="zh-CN" dirty="0"/>
              <a:t>10.0.0.0/24</a:t>
            </a:r>
            <a:r>
              <a:rPr lang="zh-CN" altLang="en-US" dirty="0"/>
              <a:t>传递给各自的</a:t>
            </a:r>
            <a:r>
              <a:rPr lang="en-US" altLang="zh-CN" dirty="0"/>
              <a:t>EBGP</a:t>
            </a:r>
            <a:r>
              <a:rPr lang="zh-CN" altLang="en-US" dirty="0"/>
              <a:t>邻居</a:t>
            </a:r>
            <a:r>
              <a:rPr lang="en-US" altLang="zh-CN" dirty="0"/>
              <a:t>R3</a:t>
            </a:r>
            <a:r>
              <a:rPr lang="zh-CN" altLang="en-US" dirty="0"/>
              <a:t>和</a:t>
            </a:r>
            <a:r>
              <a:rPr lang="en-US" altLang="zh-CN" dirty="0"/>
              <a:t>R4</a:t>
            </a:r>
            <a:r>
              <a:rPr lang="zh-CN" altLang="en-US" dirty="0"/>
              <a:t>，</a:t>
            </a:r>
            <a:r>
              <a:rPr lang="en-US" altLang="zh-CN" dirty="0"/>
              <a:t>R3</a:t>
            </a:r>
            <a:r>
              <a:rPr lang="zh-CN" altLang="en-US" dirty="0"/>
              <a:t>和</a:t>
            </a:r>
            <a:r>
              <a:rPr lang="en-US" altLang="zh-CN" dirty="0"/>
              <a:t>R4</a:t>
            </a:r>
            <a:r>
              <a:rPr lang="zh-CN" altLang="en-US" dirty="0"/>
              <a:t>在其他条件相同的情况下，优先选择</a:t>
            </a:r>
            <a:r>
              <a:rPr lang="en-US" altLang="zh-CN" dirty="0"/>
              <a:t>MED</a:t>
            </a:r>
            <a:r>
              <a:rPr lang="zh-CN" altLang="en-US" dirty="0"/>
              <a:t>值较低的路径，即均选择经由</a:t>
            </a:r>
            <a:r>
              <a:rPr lang="en-US" altLang="zh-CN" dirty="0"/>
              <a:t>R1</a:t>
            </a:r>
            <a:r>
              <a:rPr lang="zh-CN" altLang="en-US" dirty="0"/>
              <a:t>访问网络</a:t>
            </a:r>
            <a:r>
              <a:rPr lang="en-US" altLang="zh-CN" dirty="0"/>
              <a:t>10.0.0.0/24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508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路径选择</a:t>
            </a:r>
          </a:p>
          <a:p>
            <a:r>
              <a:rPr lang="zh-CN" altLang="en-US" dirty="0"/>
              <a:t>下一跳地址必须可达。</a:t>
            </a:r>
          </a:p>
          <a:p>
            <a:r>
              <a:rPr lang="zh-CN" altLang="en-US" dirty="0"/>
              <a:t>协议首选值（</a:t>
            </a:r>
            <a:r>
              <a:rPr lang="en-US" altLang="zh-CN" dirty="0" err="1"/>
              <a:t>PrefVal</a:t>
            </a:r>
            <a:r>
              <a:rPr lang="zh-CN" altLang="en-US" dirty="0"/>
              <a:t>）是华为设备的特有属性，该属性仅在本地有效。</a:t>
            </a:r>
          </a:p>
          <a:p>
            <a:r>
              <a:rPr lang="zh-CN" altLang="en-US" dirty="0"/>
              <a:t>如果路由没有本地优先级，</a:t>
            </a:r>
            <a:r>
              <a:rPr lang="en-US" altLang="zh-CN" dirty="0"/>
              <a:t>BGP</a:t>
            </a:r>
            <a:r>
              <a:rPr lang="zh-CN" altLang="en-US" dirty="0"/>
              <a:t>选路时将该路由按缺省的本地优先级</a:t>
            </a:r>
            <a:r>
              <a:rPr lang="en-US" altLang="zh-CN" dirty="0"/>
              <a:t>100</a:t>
            </a:r>
            <a:r>
              <a:rPr lang="zh-CN" altLang="en-US" dirty="0"/>
              <a:t>来处理。通过执行</a:t>
            </a:r>
            <a:r>
              <a:rPr lang="en-US" altLang="zh-CN" dirty="0"/>
              <a:t>default local-preference</a:t>
            </a:r>
            <a:r>
              <a:rPr lang="zh-CN" altLang="en-US" dirty="0"/>
              <a:t>命令可以修改</a:t>
            </a:r>
            <a:r>
              <a:rPr lang="en-US" altLang="zh-CN" dirty="0"/>
              <a:t>BGP</a:t>
            </a:r>
            <a:r>
              <a:rPr lang="zh-CN" altLang="en-US" dirty="0"/>
              <a:t>路由的缺省本地优先级。</a:t>
            </a:r>
          </a:p>
          <a:p>
            <a:r>
              <a:rPr lang="zh-CN" altLang="en-US" dirty="0"/>
              <a:t>本地生成的路由包括通过</a:t>
            </a:r>
            <a:r>
              <a:rPr lang="en-US" altLang="zh-CN" dirty="0"/>
              <a:t>network</a:t>
            </a:r>
            <a:r>
              <a:rPr lang="zh-CN" altLang="en-US" dirty="0"/>
              <a:t>命令或</a:t>
            </a:r>
            <a:r>
              <a:rPr lang="en-US" altLang="zh-CN" dirty="0"/>
              <a:t>import-route</a:t>
            </a:r>
            <a:r>
              <a:rPr lang="zh-CN" altLang="en-US" dirty="0"/>
              <a:t>命令引入的路由、手动聚合路由和自动聚合路由。</a:t>
            </a:r>
          </a:p>
          <a:p>
            <a:pPr lvl="1"/>
            <a:r>
              <a:rPr lang="zh-CN" altLang="en-US" dirty="0"/>
              <a:t>优选聚合路由（聚合路由优先级高于非聚合路由）。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aggregate</a:t>
            </a:r>
            <a:r>
              <a:rPr lang="zh-CN" altLang="en-US" dirty="0"/>
              <a:t>命令生成的手动聚合路由的优先级高于通过</a:t>
            </a:r>
            <a:r>
              <a:rPr lang="en-US" altLang="zh-CN" dirty="0"/>
              <a:t>summary automatic</a:t>
            </a:r>
            <a:r>
              <a:rPr lang="zh-CN" altLang="en-US" dirty="0"/>
              <a:t>命令生成的自动聚合路由。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network</a:t>
            </a:r>
            <a:r>
              <a:rPr lang="zh-CN" altLang="en-US" dirty="0"/>
              <a:t>命令引入的路由的优先级高于通过</a:t>
            </a:r>
            <a:r>
              <a:rPr lang="en-US" altLang="zh-CN" dirty="0"/>
              <a:t>import-route</a:t>
            </a:r>
            <a:r>
              <a:rPr lang="zh-CN" altLang="en-US" dirty="0"/>
              <a:t>命令引入的路由。</a:t>
            </a:r>
          </a:p>
          <a:p>
            <a:r>
              <a:rPr lang="zh-CN" altLang="en-US" dirty="0"/>
              <a:t>优选</a:t>
            </a:r>
            <a:r>
              <a:rPr lang="en-US" altLang="zh-CN" dirty="0"/>
              <a:t>AS</a:t>
            </a:r>
            <a:r>
              <a:rPr lang="zh-CN" altLang="en-US" dirty="0"/>
              <a:t>路径（</a:t>
            </a:r>
            <a:r>
              <a:rPr lang="en-US" altLang="zh-CN" dirty="0" err="1"/>
              <a:t>AS_Path</a:t>
            </a:r>
            <a:r>
              <a:rPr lang="zh-CN" altLang="en-US" dirty="0"/>
              <a:t>）最短的路由。</a:t>
            </a:r>
          </a:p>
          <a:p>
            <a:pPr lvl="1"/>
            <a:r>
              <a:rPr lang="en-US" altLang="zh-CN" dirty="0" err="1"/>
              <a:t>AS_Path</a:t>
            </a:r>
            <a:r>
              <a:rPr lang="zh-CN" altLang="en-US" dirty="0"/>
              <a:t>的长度不包括</a:t>
            </a:r>
            <a:r>
              <a:rPr lang="en-US" altLang="zh-CN" dirty="0"/>
              <a:t>AS_CONFED_SEQUENCE</a:t>
            </a:r>
            <a:r>
              <a:rPr lang="zh-CN" altLang="en-US" dirty="0"/>
              <a:t>和</a:t>
            </a:r>
            <a:r>
              <a:rPr lang="en-US" altLang="zh-CN" dirty="0"/>
              <a:t>AS_CONFED_SET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AS_SET</a:t>
            </a:r>
            <a:r>
              <a:rPr lang="zh-CN" altLang="en-US" dirty="0"/>
              <a:t>的长度为</a:t>
            </a:r>
            <a:r>
              <a:rPr lang="en-US" altLang="zh-CN" dirty="0"/>
              <a:t>1</a:t>
            </a:r>
            <a:r>
              <a:rPr lang="zh-CN" altLang="en-US" dirty="0"/>
              <a:t>，无论</a:t>
            </a:r>
            <a:r>
              <a:rPr lang="en-US" altLang="zh-CN" dirty="0"/>
              <a:t>AS_SET</a:t>
            </a:r>
            <a:r>
              <a:rPr lang="zh-CN" altLang="en-US" dirty="0"/>
              <a:t>中包括多少</a:t>
            </a:r>
            <a:r>
              <a:rPr lang="en-US" altLang="zh-CN" dirty="0"/>
              <a:t>AS</a:t>
            </a:r>
            <a:r>
              <a:rPr lang="zh-CN" altLang="en-US" dirty="0"/>
              <a:t>号。</a:t>
            </a:r>
          </a:p>
          <a:p>
            <a:pPr lvl="1"/>
            <a:r>
              <a:rPr lang="zh-CN" altLang="en-US" dirty="0"/>
              <a:t>执行</a:t>
            </a:r>
            <a:r>
              <a:rPr lang="en-US" altLang="zh-CN" dirty="0" err="1"/>
              <a:t>bestroute</a:t>
            </a:r>
            <a:r>
              <a:rPr lang="en-US" altLang="zh-CN" dirty="0"/>
              <a:t> as-path-ignore</a:t>
            </a:r>
            <a:r>
              <a:rPr lang="zh-CN" altLang="en-US" dirty="0"/>
              <a:t>命令后，</a:t>
            </a:r>
            <a:r>
              <a:rPr lang="en-US" altLang="zh-CN" dirty="0"/>
              <a:t>BGP</a:t>
            </a:r>
            <a:r>
              <a:rPr lang="zh-CN" altLang="en-US" dirty="0"/>
              <a:t>选路时，忽略</a:t>
            </a:r>
            <a:r>
              <a:rPr lang="en-US" altLang="zh-CN" dirty="0" err="1"/>
              <a:t>AS_Path</a:t>
            </a:r>
            <a:r>
              <a:rPr lang="zh-CN" altLang="en-US" dirty="0"/>
              <a:t>的比较。</a:t>
            </a:r>
          </a:p>
          <a:p>
            <a:r>
              <a:rPr lang="zh-CN" altLang="en-US" dirty="0"/>
              <a:t>优选</a:t>
            </a:r>
            <a:r>
              <a:rPr lang="en-US" altLang="zh-CN" dirty="0"/>
              <a:t>MED</a:t>
            </a:r>
            <a:r>
              <a:rPr lang="zh-CN" altLang="en-US" dirty="0"/>
              <a:t>值最低的路由。</a:t>
            </a:r>
          </a:p>
          <a:p>
            <a:pPr lvl="1"/>
            <a:r>
              <a:rPr lang="en-US" altLang="zh-CN" dirty="0"/>
              <a:t>BGP</a:t>
            </a:r>
            <a:r>
              <a:rPr lang="zh-CN" altLang="en-US" dirty="0"/>
              <a:t>只比较来自同一个</a:t>
            </a:r>
            <a:r>
              <a:rPr lang="en-US" altLang="zh-CN" dirty="0"/>
              <a:t>AS</a:t>
            </a:r>
            <a:r>
              <a:rPr lang="zh-CN" altLang="en-US" dirty="0"/>
              <a:t>（不包括联盟的子</a:t>
            </a:r>
            <a:r>
              <a:rPr lang="en-US" altLang="zh-CN" dirty="0"/>
              <a:t>AS</a:t>
            </a:r>
            <a:r>
              <a:rPr lang="zh-CN" altLang="en-US" dirty="0"/>
              <a:t>）的路由的</a:t>
            </a:r>
            <a:r>
              <a:rPr lang="en-US" altLang="zh-CN" dirty="0"/>
              <a:t>MED</a:t>
            </a:r>
            <a:r>
              <a:rPr lang="zh-CN" altLang="en-US" dirty="0"/>
              <a:t>值。即，只有两条路由的</a:t>
            </a:r>
            <a:r>
              <a:rPr lang="en-US" altLang="zh-CN" dirty="0"/>
              <a:t>AS_SEQUENCE</a:t>
            </a:r>
            <a:r>
              <a:rPr lang="zh-CN" altLang="en-US" dirty="0"/>
              <a:t>（不包括</a:t>
            </a:r>
            <a:r>
              <a:rPr lang="en-US" altLang="zh-CN" dirty="0"/>
              <a:t>AS_CONFED_SEQUENCE</a:t>
            </a:r>
            <a:r>
              <a:rPr lang="zh-CN" altLang="en-US" dirty="0"/>
              <a:t>）属性的第一个</a:t>
            </a:r>
            <a:r>
              <a:rPr lang="en-US" altLang="zh-CN" dirty="0"/>
              <a:t>AS</a:t>
            </a:r>
            <a:r>
              <a:rPr lang="zh-CN" altLang="en-US" dirty="0"/>
              <a:t>号相同时，</a:t>
            </a:r>
            <a:r>
              <a:rPr lang="en-US" altLang="zh-CN" dirty="0"/>
              <a:t>BGP</a:t>
            </a:r>
            <a:r>
              <a:rPr lang="zh-CN" altLang="en-US" dirty="0"/>
              <a:t>才会比较二者的</a:t>
            </a:r>
            <a:r>
              <a:rPr lang="en-US" altLang="zh-CN" dirty="0"/>
              <a:t>MED</a:t>
            </a:r>
            <a:r>
              <a:rPr lang="zh-CN" altLang="en-US" dirty="0"/>
              <a:t>值。</a:t>
            </a:r>
          </a:p>
          <a:p>
            <a:pPr lvl="1"/>
            <a:r>
              <a:rPr lang="zh-CN" altLang="en-US" dirty="0"/>
              <a:t>如果路由没有</a:t>
            </a:r>
            <a:r>
              <a:rPr lang="en-US" altLang="zh-CN" dirty="0"/>
              <a:t>MED</a:t>
            </a:r>
            <a:r>
              <a:rPr lang="zh-CN" altLang="en-US" dirty="0"/>
              <a:t>属性，</a:t>
            </a:r>
            <a:r>
              <a:rPr lang="en-US" altLang="zh-CN" dirty="0"/>
              <a:t>BGP</a:t>
            </a:r>
            <a:r>
              <a:rPr lang="zh-CN" altLang="en-US" dirty="0"/>
              <a:t>选路时将该路由的</a:t>
            </a:r>
            <a:r>
              <a:rPr lang="en-US" altLang="zh-CN" dirty="0"/>
              <a:t>MED</a:t>
            </a:r>
            <a:r>
              <a:rPr lang="zh-CN" altLang="en-US" dirty="0"/>
              <a:t>值按缺省值</a:t>
            </a:r>
            <a:r>
              <a:rPr lang="en-US" altLang="zh-CN" dirty="0"/>
              <a:t>0</a:t>
            </a:r>
            <a:r>
              <a:rPr lang="zh-CN" altLang="en-US" dirty="0"/>
              <a:t>来处理；执行</a:t>
            </a:r>
            <a:r>
              <a:rPr lang="en-US" altLang="zh-CN" dirty="0" err="1"/>
              <a:t>bestroute</a:t>
            </a:r>
            <a:r>
              <a:rPr lang="en-US" altLang="zh-CN" dirty="0"/>
              <a:t> med-none-as-maximum</a:t>
            </a:r>
            <a:r>
              <a:rPr lang="zh-CN" altLang="en-US" dirty="0"/>
              <a:t>命令后，</a:t>
            </a:r>
            <a:r>
              <a:rPr lang="en-US" altLang="zh-CN" dirty="0"/>
              <a:t>BGP</a:t>
            </a:r>
            <a:r>
              <a:rPr lang="zh-CN" altLang="en-US" dirty="0"/>
              <a:t>选路时将该路由的</a:t>
            </a:r>
            <a:r>
              <a:rPr lang="en-US" altLang="zh-CN" dirty="0"/>
              <a:t>MED</a:t>
            </a:r>
            <a:r>
              <a:rPr lang="zh-CN" altLang="en-US" dirty="0"/>
              <a:t>值按最大值</a:t>
            </a:r>
            <a:r>
              <a:rPr lang="en-US" altLang="zh-CN" dirty="0"/>
              <a:t>4294967295</a:t>
            </a:r>
            <a:r>
              <a:rPr lang="zh-CN" altLang="en-US" dirty="0"/>
              <a:t>来处理。</a:t>
            </a:r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compare-different-as-med</a:t>
            </a:r>
            <a:r>
              <a:rPr lang="zh-CN" altLang="en-US" dirty="0"/>
              <a:t>命令后，</a:t>
            </a:r>
            <a:r>
              <a:rPr lang="en-US" altLang="zh-CN" dirty="0"/>
              <a:t>BGP</a:t>
            </a:r>
            <a:r>
              <a:rPr lang="zh-CN" altLang="en-US" dirty="0"/>
              <a:t>将强制比较来自不同自治系统中的邻居的路由的</a:t>
            </a:r>
            <a:r>
              <a:rPr lang="en-US" altLang="zh-CN" dirty="0"/>
              <a:t>MED</a:t>
            </a:r>
            <a:r>
              <a:rPr lang="zh-CN" altLang="en-US" dirty="0"/>
              <a:t>值。除非能够确认不同的自治系统采用了同样的</a:t>
            </a:r>
            <a:r>
              <a:rPr lang="en-US" altLang="zh-CN" dirty="0"/>
              <a:t>IGP</a:t>
            </a:r>
            <a:r>
              <a:rPr lang="zh-CN" altLang="en-US" dirty="0"/>
              <a:t>和路由选择方式，否则不要使用</a:t>
            </a:r>
            <a:r>
              <a:rPr lang="en-US" altLang="zh-CN" dirty="0"/>
              <a:t>compare-different-as-med</a:t>
            </a:r>
            <a:r>
              <a:rPr lang="zh-CN" altLang="en-US" dirty="0"/>
              <a:t>命令（可能产生环路）。</a:t>
            </a:r>
          </a:p>
          <a:p>
            <a:pPr lvl="1"/>
            <a:r>
              <a:rPr lang="zh-CN" altLang="en-US" dirty="0"/>
              <a:t>执行</a:t>
            </a:r>
            <a:r>
              <a:rPr lang="en-US" altLang="zh-CN" dirty="0" err="1"/>
              <a:t>bestroute</a:t>
            </a:r>
            <a:r>
              <a:rPr lang="en-US" altLang="zh-CN" dirty="0"/>
              <a:t> med-confederation</a:t>
            </a:r>
            <a:r>
              <a:rPr lang="zh-CN" altLang="en-US" dirty="0"/>
              <a:t>命令后，只有当</a:t>
            </a:r>
            <a:r>
              <a:rPr lang="en-US" altLang="zh-CN" dirty="0" err="1"/>
              <a:t>AS_Path</a:t>
            </a:r>
            <a:r>
              <a:rPr lang="zh-CN" altLang="en-US" dirty="0"/>
              <a:t>中不包含外部</a:t>
            </a:r>
            <a:r>
              <a:rPr lang="en-US" altLang="zh-CN" dirty="0"/>
              <a:t>AS</a:t>
            </a:r>
            <a:r>
              <a:rPr lang="zh-CN" altLang="en-US" dirty="0"/>
              <a:t>号（不属于联盟的子</a:t>
            </a:r>
            <a:r>
              <a:rPr lang="en-US" altLang="zh-CN" dirty="0"/>
              <a:t>AS</a:t>
            </a:r>
            <a:r>
              <a:rPr lang="zh-CN" altLang="en-US" dirty="0"/>
              <a:t>），且</a:t>
            </a:r>
            <a:r>
              <a:rPr lang="en-US" altLang="zh-CN" dirty="0"/>
              <a:t>AS_CONFED_SEQUENCE</a:t>
            </a:r>
            <a:r>
              <a:rPr lang="zh-CN" altLang="en-US" dirty="0"/>
              <a:t>的第一个</a:t>
            </a:r>
            <a:r>
              <a:rPr lang="en-US" altLang="zh-CN" dirty="0"/>
              <a:t>AS</a:t>
            </a:r>
            <a:r>
              <a:rPr lang="zh-CN" altLang="en-US" dirty="0"/>
              <a:t>号相同时，才能比较</a:t>
            </a:r>
            <a:r>
              <a:rPr lang="en-US" altLang="zh-CN" dirty="0"/>
              <a:t>MED</a:t>
            </a:r>
            <a:r>
              <a:rPr lang="zh-CN" altLang="en-US" dirty="0"/>
              <a:t>值的大小。</a:t>
            </a:r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deterministic-med</a:t>
            </a:r>
            <a:r>
              <a:rPr lang="zh-CN" altLang="en-US" dirty="0"/>
              <a:t>命令后，将消除路由接收顺序对选路结果的影响。</a:t>
            </a:r>
          </a:p>
          <a:p>
            <a:endParaRPr lang="zh-CN" altLang="en-US" dirty="0"/>
          </a:p>
          <a:p>
            <a:r>
              <a:rPr lang="zh-CN" altLang="en-US" dirty="0"/>
              <a:t>负载分担</a:t>
            </a:r>
          </a:p>
          <a:p>
            <a:pPr lvl="1"/>
            <a:r>
              <a:rPr lang="zh-CN" altLang="en-US" dirty="0"/>
              <a:t>当到达同一目的地址存在多条等价路由时，可以通过</a:t>
            </a:r>
            <a:r>
              <a:rPr lang="en-US" altLang="zh-CN" dirty="0"/>
              <a:t>BGP</a:t>
            </a:r>
            <a:r>
              <a:rPr lang="zh-CN" altLang="en-US" dirty="0"/>
              <a:t>等价负载分担实现均衡流量的目的。</a:t>
            </a:r>
          </a:p>
          <a:p>
            <a:pPr lvl="1"/>
            <a:r>
              <a:rPr lang="zh-CN" altLang="en-US" dirty="0"/>
              <a:t>形成</a:t>
            </a:r>
            <a:r>
              <a:rPr lang="en-US" altLang="zh-CN" dirty="0"/>
              <a:t>BGP</a:t>
            </a:r>
            <a:r>
              <a:rPr lang="zh-CN" altLang="en-US" dirty="0"/>
              <a:t>等价负载分担的条件是：</a:t>
            </a:r>
            <a:r>
              <a:rPr lang="en-US" altLang="zh-CN" dirty="0"/>
              <a:t>BGP</a:t>
            </a:r>
            <a:r>
              <a:rPr lang="zh-CN" altLang="en-US" dirty="0"/>
              <a:t>选路规则中“到下一跳的</a:t>
            </a:r>
            <a:r>
              <a:rPr lang="en-US" altLang="zh-CN" dirty="0"/>
              <a:t>IGP metric”</a:t>
            </a:r>
            <a:r>
              <a:rPr lang="zh-CN" altLang="en-US" dirty="0"/>
              <a:t>这条规则之前所有需要比较的属性完全相同。</a:t>
            </a:r>
          </a:p>
        </p:txBody>
      </p:sp>
    </p:spTree>
    <p:extLst>
      <p:ext uri="{BB962C8B-B14F-4D97-AF65-F5344CB8AC3E}">
        <p14:creationId xmlns:p14="http://schemas.microsoft.com/office/powerpoint/2010/main" val="2572451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09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72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85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13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除了多地址族的能力协商外，还有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字节</a:t>
            </a:r>
            <a:r>
              <a:rPr lang="en-US" altLang="zh-CN"/>
              <a:t>AS</a:t>
            </a:r>
            <a:r>
              <a:rPr lang="zh-CN" altLang="en-US"/>
              <a:t>号能力</a:t>
            </a:r>
            <a:endParaRPr lang="en-US" altLang="zh-CN"/>
          </a:p>
          <a:p>
            <a:pPr lvl="1"/>
            <a:r>
              <a:rPr lang="en-US" altLang="zh-CN"/>
              <a:t>Route-Refresh</a:t>
            </a:r>
            <a:r>
              <a:rPr lang="zh-CN" altLang="en-US"/>
              <a:t>支持能力</a:t>
            </a:r>
            <a:endParaRPr lang="en-US" altLang="zh-CN"/>
          </a:p>
          <a:p>
            <a:pPr lvl="1"/>
            <a:r>
              <a:rPr lang="zh-CN" altLang="en-US"/>
              <a:t>多层标签能力</a:t>
            </a:r>
            <a:endParaRPr lang="en-US" altLang="zh-CN"/>
          </a:p>
          <a:p>
            <a:pPr marL="360363" lvl="1" indent="0">
              <a:buNone/>
            </a:pPr>
            <a:r>
              <a:rPr lang="zh-CN" altLang="en-US"/>
              <a:t>等能力都会在该字段列出来进行协商。</a:t>
            </a:r>
          </a:p>
        </p:txBody>
      </p:sp>
    </p:spTree>
    <p:extLst>
      <p:ext uri="{BB962C8B-B14F-4D97-AF65-F5344CB8AC3E}">
        <p14:creationId xmlns:p14="http://schemas.microsoft.com/office/powerpoint/2010/main" val="486794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地址族信息（</a:t>
            </a:r>
            <a:r>
              <a:rPr lang="en-US" altLang="zh-CN"/>
              <a:t>Address Family Information</a:t>
            </a:r>
            <a:r>
              <a:rPr lang="zh-CN" altLang="en-US"/>
              <a:t>）域：由</a:t>
            </a:r>
            <a:r>
              <a:rPr lang="en-US" altLang="zh-CN"/>
              <a:t>2</a:t>
            </a:r>
            <a:r>
              <a:rPr lang="zh-CN" altLang="en-US"/>
              <a:t>字节的地址族标识</a:t>
            </a:r>
            <a:r>
              <a:rPr lang="en-US" altLang="zh-CN"/>
              <a:t>AFI</a:t>
            </a:r>
            <a:r>
              <a:rPr lang="zh-CN" altLang="en-US"/>
              <a:t>（</a:t>
            </a:r>
            <a:r>
              <a:rPr lang="en-US" altLang="zh-CN"/>
              <a:t>Address Family Identifier</a:t>
            </a:r>
            <a:r>
              <a:rPr lang="zh-CN" altLang="en-US"/>
              <a:t>）和</a:t>
            </a:r>
            <a:r>
              <a:rPr lang="en-US" altLang="zh-CN"/>
              <a:t>1</a:t>
            </a:r>
            <a:r>
              <a:rPr lang="zh-CN" altLang="en-US"/>
              <a:t>字节的子地址族标识</a:t>
            </a:r>
            <a:r>
              <a:rPr lang="en-US" altLang="zh-CN"/>
              <a:t>SAFI</a:t>
            </a:r>
            <a:r>
              <a:rPr lang="zh-CN" altLang="en-US"/>
              <a:t>（</a:t>
            </a:r>
            <a:r>
              <a:rPr lang="en-US" altLang="zh-CN"/>
              <a:t>Subsequent Address Family Identifier</a:t>
            </a:r>
            <a:r>
              <a:rPr lang="zh-CN" altLang="en-US"/>
              <a:t>）组成。</a:t>
            </a:r>
            <a:endParaRPr lang="en-US" altLang="zh-CN"/>
          </a:p>
          <a:p>
            <a:r>
              <a:rPr lang="zh-CN" altLang="en-US"/>
              <a:t>下一跳长度（</a:t>
            </a:r>
            <a:r>
              <a:rPr lang="en-US" altLang="zh-CN"/>
              <a:t>Length of Next Hop</a:t>
            </a:r>
            <a:r>
              <a:rPr lang="en-US" altLang="zh-CN" baseline="0"/>
              <a:t> Network Address</a:t>
            </a:r>
            <a:r>
              <a:rPr lang="zh-CN" altLang="en-US"/>
              <a:t>）域：</a:t>
            </a:r>
            <a:r>
              <a:rPr lang="en-US" altLang="zh-CN"/>
              <a:t>1</a:t>
            </a:r>
            <a:r>
              <a:rPr lang="zh-CN" altLang="en-US"/>
              <a:t>字节长度，表示下一跳地址的长度，通常情况下为</a:t>
            </a:r>
            <a:r>
              <a:rPr lang="en-US" altLang="zh-CN"/>
              <a:t>16</a:t>
            </a:r>
          </a:p>
          <a:p>
            <a:r>
              <a:rPr lang="zh-CN" altLang="en-US"/>
              <a:t>下一跳地址（</a:t>
            </a:r>
            <a:r>
              <a:rPr lang="en-US" altLang="zh-CN"/>
              <a:t>Network Address of Next Hop</a:t>
            </a:r>
            <a:r>
              <a:rPr lang="zh-CN" altLang="en-US"/>
              <a:t>）域：长度由上一个字段决定，一般情况下为全球单播地址。</a:t>
            </a:r>
            <a:endParaRPr lang="en-US" altLang="zh-CN"/>
          </a:p>
          <a:p>
            <a:r>
              <a:rPr lang="zh-CN" altLang="en-US"/>
              <a:t>保留字段（</a:t>
            </a:r>
            <a:r>
              <a:rPr lang="en-US" altLang="zh-CN"/>
              <a:t>Reserved</a:t>
            </a:r>
            <a:r>
              <a:rPr lang="zh-CN" altLang="en-US"/>
              <a:t>）域：一字节，必须为</a:t>
            </a:r>
            <a:r>
              <a:rPr lang="en-US" altLang="zh-CN"/>
              <a:t>0</a:t>
            </a:r>
            <a:r>
              <a:rPr lang="en-US" altLang="zh-CN" baseline="0"/>
              <a:t> </a:t>
            </a:r>
          </a:p>
          <a:p>
            <a:r>
              <a:rPr lang="zh-CN" altLang="en-US" baseline="0"/>
              <a:t>网络层可达信息（</a:t>
            </a:r>
            <a:r>
              <a:rPr lang="en-US" altLang="zh-CN" baseline="0"/>
              <a:t>Network Layer Reachability Information</a:t>
            </a:r>
            <a:r>
              <a:rPr lang="zh-CN" altLang="en-US" baseline="0"/>
              <a:t>）域：表示含有匹配相同属性的路由信息。当此字段为</a:t>
            </a:r>
            <a:r>
              <a:rPr lang="en-US" altLang="zh-CN" baseline="0"/>
              <a:t>0</a:t>
            </a:r>
            <a:r>
              <a:rPr lang="zh-CN" altLang="en-US" baseline="0"/>
              <a:t>时，表示为缺省路由。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30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5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6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47E0136-3DD4-4858-B613-CDA21B5E0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847537-CCFB-44B0-976C-370062ADC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60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地址族信息（</a:t>
            </a:r>
            <a:r>
              <a:rPr lang="en-US" altLang="zh-CN"/>
              <a:t>Address Family Information</a:t>
            </a:r>
            <a:r>
              <a:rPr lang="zh-CN" altLang="en-US"/>
              <a:t>）域：由</a:t>
            </a:r>
            <a:r>
              <a:rPr lang="en-US" altLang="zh-CN"/>
              <a:t>2</a:t>
            </a:r>
            <a:r>
              <a:rPr lang="zh-CN" altLang="en-US"/>
              <a:t>字节的地址族标识</a:t>
            </a:r>
            <a:r>
              <a:rPr lang="en-US" altLang="zh-CN"/>
              <a:t>AFI</a:t>
            </a:r>
            <a:r>
              <a:rPr lang="zh-CN" altLang="en-US"/>
              <a:t>（</a:t>
            </a:r>
            <a:r>
              <a:rPr lang="en-US" altLang="zh-CN"/>
              <a:t>Address Family Identifier</a:t>
            </a:r>
            <a:r>
              <a:rPr lang="zh-CN" altLang="en-US"/>
              <a:t>）和</a:t>
            </a:r>
            <a:r>
              <a:rPr lang="en-US" altLang="zh-CN"/>
              <a:t>1</a:t>
            </a:r>
            <a:r>
              <a:rPr lang="zh-CN" altLang="en-US"/>
              <a:t>字节的子地址族标识</a:t>
            </a:r>
            <a:r>
              <a:rPr lang="en-US" altLang="zh-CN"/>
              <a:t>SAFI</a:t>
            </a:r>
            <a:r>
              <a:rPr lang="zh-CN" altLang="en-US"/>
              <a:t>（</a:t>
            </a:r>
            <a:r>
              <a:rPr lang="en-US" altLang="zh-CN"/>
              <a:t>Subsequent Address Family Identifier</a:t>
            </a:r>
            <a:r>
              <a:rPr lang="zh-CN" altLang="en-US"/>
              <a:t>）组成。</a:t>
            </a:r>
            <a:endParaRPr lang="en-US" altLang="zh-CN"/>
          </a:p>
          <a:p>
            <a:r>
              <a:rPr lang="zh-CN" altLang="en-US" baseline="0"/>
              <a:t>撤销路由（</a:t>
            </a:r>
            <a:r>
              <a:rPr lang="en-US" altLang="zh-CN" baseline="0"/>
              <a:t>Withdrawn Routes</a:t>
            </a:r>
            <a:r>
              <a:rPr lang="zh-CN" altLang="en-US" baseline="0"/>
              <a:t>）域：表示撤销的路由条目。格式为</a:t>
            </a:r>
            <a:r>
              <a:rPr lang="en-US" altLang="zh-CN" baseline="0"/>
              <a:t>&lt;</a:t>
            </a:r>
            <a:r>
              <a:rPr lang="zh-CN" altLang="en-US" baseline="0"/>
              <a:t>掩码长度，路由前缀</a:t>
            </a:r>
            <a:r>
              <a:rPr lang="en-US" altLang="zh-CN" baseline="0"/>
              <a:t>&gt; </a:t>
            </a:r>
            <a:r>
              <a:rPr lang="zh-CN" altLang="en-US" baseline="0"/>
              <a:t>，当此掩码长度为</a:t>
            </a:r>
            <a:r>
              <a:rPr lang="en-US" altLang="zh-CN" baseline="0"/>
              <a:t>0</a:t>
            </a:r>
            <a:r>
              <a:rPr lang="zh-CN" altLang="en-US" baseline="0"/>
              <a:t>时，表示为缺省路由。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68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66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74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地址分配规则：</a:t>
            </a:r>
            <a:endParaRPr lang="en-US" altLang="zh-CN" dirty="0"/>
          </a:p>
          <a:p>
            <a:pPr lvl="1"/>
            <a:r>
              <a:rPr lang="en-US" altLang="zh-CN" dirty="0"/>
              <a:t>Rx</a:t>
            </a:r>
            <a:r>
              <a:rPr lang="zh-CN" altLang="en-US" dirty="0"/>
              <a:t>和</a:t>
            </a:r>
            <a:r>
              <a:rPr lang="en-US" altLang="zh-CN" dirty="0"/>
              <a:t>Ry</a:t>
            </a:r>
            <a:r>
              <a:rPr lang="zh-CN" altLang="en-US" dirty="0"/>
              <a:t>（</a:t>
            </a:r>
            <a:r>
              <a:rPr lang="en-US" altLang="zh-CN" dirty="0"/>
              <a:t>X&lt;Y</a:t>
            </a:r>
            <a:r>
              <a:rPr lang="zh-CN" altLang="en-US" dirty="0"/>
              <a:t>）直连接口的</a:t>
            </a:r>
            <a:r>
              <a:rPr lang="en-US" altLang="zh-CN" dirty="0"/>
              <a:t>IPv4</a:t>
            </a:r>
            <a:r>
              <a:rPr lang="zh-CN" altLang="en-US" dirty="0"/>
              <a:t>网段为：</a:t>
            </a:r>
            <a:r>
              <a:rPr lang="en-US" altLang="zh-CN" dirty="0"/>
              <a:t>10.0.xy.0/24.</a:t>
            </a:r>
            <a:r>
              <a:rPr lang="en-US" altLang="zh-CN" baseline="0" dirty="0"/>
              <a:t> Rx</a:t>
            </a:r>
            <a:r>
              <a:rPr lang="zh-CN" altLang="en-US" baseline="0" dirty="0"/>
              <a:t>相应接口的地址为</a:t>
            </a:r>
            <a:r>
              <a:rPr lang="en-US" altLang="zh-CN" baseline="0" dirty="0"/>
              <a:t>10.0.xy.x </a:t>
            </a:r>
            <a:r>
              <a:rPr lang="zh-CN" altLang="en-US" baseline="0" dirty="0"/>
              <a:t>，</a:t>
            </a:r>
            <a:r>
              <a:rPr lang="en-US" altLang="zh-CN" baseline="0" dirty="0"/>
              <a:t>Ry</a:t>
            </a:r>
            <a:r>
              <a:rPr lang="zh-CN" altLang="en-US" baseline="0" dirty="0"/>
              <a:t>为</a:t>
            </a:r>
            <a:r>
              <a:rPr lang="en-US" altLang="zh-CN" baseline="0" dirty="0"/>
              <a:t>10.0.xy.y </a:t>
            </a: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en-US" altLang="zh-CN" dirty="0"/>
              <a:t>Rx</a:t>
            </a:r>
            <a:r>
              <a:rPr lang="zh-CN" altLang="en-US" dirty="0"/>
              <a:t>和</a:t>
            </a:r>
            <a:r>
              <a:rPr lang="en-US" altLang="zh-CN" dirty="0"/>
              <a:t>Ry</a:t>
            </a:r>
            <a:r>
              <a:rPr lang="zh-CN" altLang="en-US" dirty="0"/>
              <a:t>（</a:t>
            </a:r>
            <a:r>
              <a:rPr lang="en-US" altLang="zh-CN" dirty="0"/>
              <a:t>X&lt;Y</a:t>
            </a:r>
            <a:r>
              <a:rPr lang="zh-CN" altLang="en-US" dirty="0"/>
              <a:t>）直连接口的</a:t>
            </a:r>
            <a:r>
              <a:rPr lang="en-US" altLang="zh-CN" dirty="0"/>
              <a:t>IPv6</a:t>
            </a:r>
            <a:r>
              <a:rPr lang="zh-CN" altLang="en-US" dirty="0"/>
              <a:t>网段为：</a:t>
            </a:r>
            <a:r>
              <a:rPr lang="en-US" altLang="zh-CN" dirty="0"/>
              <a:t>2000::xy00/120.</a:t>
            </a:r>
            <a:r>
              <a:rPr lang="en-US" altLang="zh-CN" baseline="0" dirty="0"/>
              <a:t> Rx</a:t>
            </a:r>
            <a:r>
              <a:rPr lang="zh-CN" altLang="en-US" baseline="0" dirty="0"/>
              <a:t>相应接口的地址为</a:t>
            </a:r>
            <a:r>
              <a:rPr lang="en-US" altLang="zh-CN" dirty="0"/>
              <a:t>2000::xy0x</a:t>
            </a:r>
            <a:r>
              <a:rPr lang="en-US" altLang="zh-CN" baseline="0" dirty="0"/>
              <a:t> </a:t>
            </a:r>
            <a:r>
              <a:rPr lang="zh-CN" altLang="en-US" baseline="0" dirty="0"/>
              <a:t>，</a:t>
            </a:r>
            <a:r>
              <a:rPr lang="en-US" altLang="zh-CN" baseline="0" dirty="0"/>
              <a:t>Ry</a:t>
            </a:r>
            <a:r>
              <a:rPr lang="zh-CN" altLang="en-US" baseline="0" dirty="0"/>
              <a:t>为</a:t>
            </a:r>
            <a:r>
              <a:rPr lang="en-US" altLang="zh-CN" dirty="0"/>
              <a:t>2000::xy0y</a:t>
            </a:r>
            <a:r>
              <a:rPr lang="en-US" altLang="zh-CN" baseline="0" dirty="0"/>
              <a:t> </a:t>
            </a:r>
          </a:p>
          <a:p>
            <a:pPr lvl="1"/>
            <a:r>
              <a:rPr lang="zh-CN" altLang="en-US" baseline="0" dirty="0"/>
              <a:t>各路由器的</a:t>
            </a:r>
            <a:r>
              <a:rPr lang="en-US" altLang="zh-CN" baseline="0" dirty="0" err="1"/>
              <a:t>LoopBack</a:t>
            </a:r>
            <a:r>
              <a:rPr lang="en-US" altLang="zh-CN" baseline="0" dirty="0"/>
              <a:t> 0 </a:t>
            </a:r>
            <a:r>
              <a:rPr lang="zh-CN" altLang="en-US" baseline="0" dirty="0"/>
              <a:t>接口的地址已给出</a:t>
            </a:r>
            <a:r>
              <a:rPr lang="en-US" altLang="zh-CN" baseline="0" dirty="0"/>
              <a:t>,</a:t>
            </a:r>
            <a:r>
              <a:rPr lang="zh-CN" altLang="en-US" baseline="0" dirty="0"/>
              <a:t>各</a:t>
            </a:r>
            <a:r>
              <a:rPr lang="en-US" altLang="zh-CN" baseline="0" dirty="0" err="1"/>
              <a:t>LoopBack</a:t>
            </a:r>
            <a:r>
              <a:rPr lang="en-US" altLang="zh-CN" baseline="0" dirty="0"/>
              <a:t> 0</a:t>
            </a:r>
            <a:r>
              <a:rPr lang="zh-CN" altLang="en-US" baseline="0" dirty="0"/>
              <a:t>接口的</a:t>
            </a:r>
            <a:r>
              <a:rPr lang="en-US" altLang="zh-CN" baseline="0" dirty="0"/>
              <a:t>IPv6</a:t>
            </a:r>
            <a:r>
              <a:rPr lang="zh-CN" altLang="en-US" baseline="0" dirty="0"/>
              <a:t>地址为</a:t>
            </a:r>
            <a:r>
              <a:rPr lang="en-US" altLang="zh-CN" baseline="0" dirty="0"/>
              <a:t>2000::z(z</a:t>
            </a:r>
            <a:r>
              <a:rPr lang="zh-CN" altLang="en-US" baseline="0" dirty="0"/>
              <a:t>为相应路由器的编号</a:t>
            </a:r>
            <a:r>
              <a:rPr lang="en-US" altLang="zh-CN" baseline="0" dirty="0"/>
              <a:t>)</a:t>
            </a:r>
          </a:p>
          <a:p>
            <a:pPr lvl="0"/>
            <a:r>
              <a:rPr lang="zh-CN" altLang="en-US" baseline="0" dirty="0"/>
              <a:t>提示：</a:t>
            </a:r>
            <a:endParaRPr lang="en-US" altLang="zh-CN" baseline="0" dirty="0"/>
          </a:p>
          <a:p>
            <a:pPr lvl="1"/>
            <a:r>
              <a:rPr lang="en-US" altLang="zh-CN" baseline="0" dirty="0"/>
              <a:t>AS</a:t>
            </a:r>
            <a:r>
              <a:rPr lang="zh-CN" altLang="en-US" baseline="0" dirty="0"/>
              <a:t>内可运行</a:t>
            </a:r>
            <a:r>
              <a:rPr lang="en-US" altLang="zh-CN" baseline="0" dirty="0"/>
              <a:t>OSPF</a:t>
            </a:r>
            <a:r>
              <a:rPr lang="zh-CN" altLang="en-US" baseline="0" dirty="0"/>
              <a:t>，</a:t>
            </a:r>
            <a:r>
              <a:rPr lang="en-US" altLang="zh-CN" baseline="0" dirty="0"/>
              <a:t>ISIS</a:t>
            </a:r>
            <a:r>
              <a:rPr lang="zh-CN" altLang="en-US" baseline="0" dirty="0"/>
              <a:t>等协议来实现互通</a:t>
            </a:r>
            <a:endParaRPr lang="en-US" altLang="zh-CN" baseline="0" dirty="0"/>
          </a:p>
          <a:p>
            <a:pPr lvl="1"/>
            <a:r>
              <a:rPr lang="zh-CN" altLang="en-US" baseline="0" dirty="0"/>
              <a:t>稳定的</a:t>
            </a:r>
            <a:r>
              <a:rPr lang="en-US" altLang="zh-CN" baseline="0" dirty="0"/>
              <a:t>IBGP</a:t>
            </a:r>
            <a:r>
              <a:rPr lang="zh-CN" altLang="en-US" baseline="0" dirty="0"/>
              <a:t>关系可通过</a:t>
            </a:r>
            <a:r>
              <a:rPr lang="en-US" altLang="zh-CN" baseline="0" dirty="0"/>
              <a:t>loopback</a:t>
            </a:r>
            <a:r>
              <a:rPr lang="zh-CN" altLang="en-US" baseline="0" dirty="0"/>
              <a:t>接口来建立</a:t>
            </a:r>
            <a:endParaRPr lang="en-US" altLang="zh-CN" baseline="0" dirty="0"/>
          </a:p>
          <a:p>
            <a:pPr lvl="1"/>
            <a:r>
              <a:rPr lang="en-US" altLang="zh-CN" baseline="0" dirty="0"/>
              <a:t>EBGP</a:t>
            </a:r>
            <a:r>
              <a:rPr lang="zh-CN" altLang="en-US" baseline="0" dirty="0"/>
              <a:t>邻居关系直接用物理接口建立即可</a:t>
            </a:r>
            <a:endParaRPr lang="en-US" altLang="zh-CN" baseline="0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491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命令含义</a:t>
            </a:r>
          </a:p>
          <a:p>
            <a:pPr lvl="1"/>
            <a:r>
              <a:rPr lang="en-US" altLang="zh-CN" dirty="0"/>
              <a:t>peer as-number</a:t>
            </a:r>
            <a:r>
              <a:rPr lang="zh-CN" altLang="en-US" dirty="0"/>
              <a:t>命令用来配置指定对等体（组）的对端</a:t>
            </a:r>
            <a:r>
              <a:rPr lang="en-US" altLang="zh-CN" dirty="0"/>
              <a:t>AS</a:t>
            </a:r>
            <a:r>
              <a:rPr lang="zh-CN" altLang="en-US" dirty="0"/>
              <a:t>号。</a:t>
            </a:r>
          </a:p>
          <a:p>
            <a:pPr lvl="1"/>
            <a:r>
              <a:rPr lang="en-US" altLang="zh-CN" dirty="0"/>
              <a:t>peer connect-interface</a:t>
            </a:r>
            <a:r>
              <a:rPr lang="zh-CN" altLang="en-US" dirty="0"/>
              <a:t>命令用来指定发送</a:t>
            </a:r>
            <a:r>
              <a:rPr lang="en-US" altLang="zh-CN" dirty="0"/>
              <a:t>BGP</a:t>
            </a:r>
            <a:r>
              <a:rPr lang="zh-CN" altLang="en-US" dirty="0"/>
              <a:t>报文的源接口，并可指定发起连接时使用的源地址。</a:t>
            </a:r>
          </a:p>
          <a:p>
            <a:pPr lvl="1"/>
            <a:r>
              <a:rPr lang="en-US" altLang="zh-CN" dirty="0"/>
              <a:t>peer next-hop-local</a:t>
            </a:r>
            <a:r>
              <a:rPr lang="zh-CN" altLang="en-US" dirty="0"/>
              <a:t>命令用来设置向</a:t>
            </a:r>
            <a:r>
              <a:rPr lang="en-US" altLang="zh-CN" dirty="0"/>
              <a:t>IBGP</a:t>
            </a:r>
            <a:r>
              <a:rPr lang="zh-CN" altLang="en-US" dirty="0"/>
              <a:t>对等体（组）通告路由时，把下一跳属性设为自身的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  <a:p>
            <a:endParaRPr lang="zh-CN" altLang="en-US" dirty="0"/>
          </a:p>
          <a:p>
            <a:r>
              <a:rPr lang="zh-CN" altLang="en-US" dirty="0"/>
              <a:t>具体用法</a:t>
            </a:r>
          </a:p>
          <a:p>
            <a:pPr lvl="1"/>
            <a:r>
              <a:rPr lang="zh-CN" altLang="en-US" dirty="0"/>
              <a:t>上述命令均为</a:t>
            </a:r>
            <a:r>
              <a:rPr lang="en-US" altLang="zh-CN" dirty="0"/>
              <a:t>BGP</a:t>
            </a:r>
            <a:r>
              <a:rPr lang="zh-CN" altLang="en-US" dirty="0"/>
              <a:t>进程视图下的命令</a:t>
            </a:r>
          </a:p>
          <a:p>
            <a:endParaRPr lang="zh-CN" altLang="en-US" dirty="0"/>
          </a:p>
          <a:p>
            <a:r>
              <a:rPr lang="zh-CN" altLang="en-US" dirty="0"/>
              <a:t>参数意义</a:t>
            </a:r>
          </a:p>
          <a:p>
            <a:pPr lvl="1"/>
            <a:r>
              <a:rPr lang="en-US" altLang="zh-CN" dirty="0"/>
              <a:t>peer ipv4-address  as-number </a:t>
            </a:r>
            <a:r>
              <a:rPr lang="en-US" altLang="zh-CN" dirty="0" err="1"/>
              <a:t>as-number</a:t>
            </a:r>
            <a:endParaRPr lang="en-US" altLang="zh-CN" dirty="0"/>
          </a:p>
          <a:p>
            <a:pPr lvl="2"/>
            <a:r>
              <a:rPr lang="en-US" altLang="zh-CN" dirty="0" err="1"/>
              <a:t>ip</a:t>
            </a:r>
            <a:r>
              <a:rPr lang="en-US" altLang="zh-CN" dirty="0"/>
              <a:t>-address</a:t>
            </a:r>
            <a:r>
              <a:rPr lang="zh-CN" altLang="en-US" dirty="0"/>
              <a:t>：对等体的</a:t>
            </a:r>
            <a:r>
              <a:rPr lang="en-US" altLang="zh-CN" dirty="0"/>
              <a:t>IPv4</a:t>
            </a:r>
            <a:r>
              <a:rPr lang="zh-CN" altLang="en-US" dirty="0"/>
              <a:t>地址。</a:t>
            </a:r>
          </a:p>
          <a:p>
            <a:pPr lvl="2"/>
            <a:r>
              <a:rPr lang="en-US" altLang="zh-CN" dirty="0"/>
              <a:t>as-number</a:t>
            </a:r>
            <a:r>
              <a:rPr lang="zh-CN" altLang="en-US" dirty="0"/>
              <a:t>：对等体的对端</a:t>
            </a:r>
            <a:r>
              <a:rPr lang="en-US" altLang="zh-CN" dirty="0"/>
              <a:t>AS</a:t>
            </a:r>
            <a:r>
              <a:rPr lang="zh-CN" altLang="en-US" dirty="0"/>
              <a:t>号。</a:t>
            </a:r>
          </a:p>
          <a:p>
            <a:pPr lvl="1"/>
            <a:r>
              <a:rPr lang="en-US" altLang="zh-CN" dirty="0"/>
              <a:t>peer ipv4-address  connect-interface interface-type interface-number [ ipv4-source-address ]</a:t>
            </a:r>
          </a:p>
          <a:p>
            <a:pPr lvl="2"/>
            <a:r>
              <a:rPr lang="en-US" altLang="zh-CN" dirty="0" err="1"/>
              <a:t>ip</a:t>
            </a:r>
            <a:r>
              <a:rPr lang="en-US" altLang="zh-CN" dirty="0"/>
              <a:t>-address</a:t>
            </a:r>
            <a:r>
              <a:rPr lang="zh-CN" altLang="en-US" dirty="0"/>
              <a:t>：对等体的</a:t>
            </a:r>
            <a:r>
              <a:rPr lang="en-US" altLang="zh-CN" dirty="0"/>
              <a:t>IPv4</a:t>
            </a:r>
            <a:r>
              <a:rPr lang="zh-CN" altLang="en-US" dirty="0"/>
              <a:t>地址。</a:t>
            </a:r>
          </a:p>
          <a:p>
            <a:pPr lvl="2"/>
            <a:r>
              <a:rPr lang="en-US" altLang="zh-CN" dirty="0"/>
              <a:t>interface-type interface-number</a:t>
            </a:r>
            <a:r>
              <a:rPr lang="zh-CN" altLang="en-US" dirty="0"/>
              <a:t>：接口类型和接口号。</a:t>
            </a:r>
          </a:p>
          <a:p>
            <a:pPr lvl="2"/>
            <a:r>
              <a:rPr lang="en-US" altLang="zh-CN" dirty="0"/>
              <a:t>ipv4-source-address</a:t>
            </a:r>
            <a:r>
              <a:rPr lang="zh-CN" altLang="en-US" dirty="0"/>
              <a:t>：建立连接时的</a:t>
            </a:r>
            <a:r>
              <a:rPr lang="en-US" altLang="zh-CN" dirty="0"/>
              <a:t>IPv4</a:t>
            </a:r>
            <a:r>
              <a:rPr lang="zh-CN" altLang="en-US" dirty="0"/>
              <a:t>源地址。</a:t>
            </a:r>
          </a:p>
          <a:p>
            <a:pPr lvl="1"/>
            <a:r>
              <a:rPr lang="en-US" altLang="zh-CN" dirty="0"/>
              <a:t>peer ipv4-address  next-hop-local</a:t>
            </a:r>
          </a:p>
          <a:p>
            <a:pPr lvl="2"/>
            <a:r>
              <a:rPr lang="en-US" altLang="zh-CN" dirty="0" err="1"/>
              <a:t>ip</a:t>
            </a:r>
            <a:r>
              <a:rPr lang="en-US" altLang="zh-CN" dirty="0"/>
              <a:t>-address</a:t>
            </a:r>
            <a:r>
              <a:rPr lang="zh-CN" altLang="en-US" dirty="0"/>
              <a:t>：对等体的</a:t>
            </a:r>
            <a:r>
              <a:rPr lang="en-US" altLang="zh-CN" dirty="0"/>
              <a:t>IPv4</a:t>
            </a:r>
            <a:r>
              <a:rPr lang="zh-CN" altLang="en-US" dirty="0"/>
              <a:t>地址。</a:t>
            </a:r>
          </a:p>
          <a:p>
            <a:endParaRPr lang="zh-CN" altLang="en-US" dirty="0"/>
          </a:p>
          <a:p>
            <a:r>
              <a:rPr lang="zh-CN" altLang="en-US" dirty="0"/>
              <a:t>注意事项</a:t>
            </a:r>
          </a:p>
          <a:p>
            <a:pPr lvl="1"/>
            <a:r>
              <a:rPr lang="zh-CN" altLang="en-US" dirty="0"/>
              <a:t>在使用</a:t>
            </a:r>
            <a:r>
              <a:rPr lang="en-US" altLang="zh-CN" dirty="0"/>
              <a:t>Loopback</a:t>
            </a:r>
            <a:r>
              <a:rPr lang="zh-CN" altLang="en-US" dirty="0"/>
              <a:t>接口作为</a:t>
            </a:r>
            <a:r>
              <a:rPr lang="en-US" altLang="zh-CN" dirty="0"/>
              <a:t>BGP</a:t>
            </a:r>
            <a:r>
              <a:rPr lang="zh-CN" altLang="en-US" dirty="0"/>
              <a:t>报文的源接口时，必须注意以下事项：</a:t>
            </a:r>
          </a:p>
          <a:p>
            <a:pPr lvl="2"/>
            <a:r>
              <a:rPr lang="zh-CN" altLang="en-US" dirty="0"/>
              <a:t>确认</a:t>
            </a:r>
            <a:r>
              <a:rPr lang="en-US" altLang="zh-CN" dirty="0"/>
              <a:t>BGP</a:t>
            </a:r>
            <a:r>
              <a:rPr lang="zh-CN" altLang="en-US" dirty="0"/>
              <a:t>对等体的</a:t>
            </a:r>
            <a:r>
              <a:rPr lang="en-US" altLang="zh-CN" dirty="0"/>
              <a:t>Loopback</a:t>
            </a:r>
            <a:r>
              <a:rPr lang="zh-CN" altLang="en-US" dirty="0"/>
              <a:t>接口的地址是可达的。</a:t>
            </a:r>
          </a:p>
          <a:p>
            <a:pPr lvl="2"/>
            <a:r>
              <a:rPr lang="zh-CN" altLang="en-US" dirty="0"/>
              <a:t>如果是</a:t>
            </a:r>
            <a:r>
              <a:rPr lang="en-US" altLang="zh-CN" dirty="0"/>
              <a:t>EBGP</a:t>
            </a:r>
            <a:r>
              <a:rPr lang="zh-CN" altLang="en-US" dirty="0"/>
              <a:t>连接，还要配置</a:t>
            </a:r>
            <a:r>
              <a:rPr lang="en-US" altLang="zh-CN" dirty="0"/>
              <a:t>peer </a:t>
            </a:r>
            <a:r>
              <a:rPr lang="en-US" altLang="zh-CN" dirty="0" err="1"/>
              <a:t>ebgp</a:t>
            </a:r>
            <a:r>
              <a:rPr lang="en-US" altLang="zh-CN" dirty="0"/>
              <a:t>-max-hop</a:t>
            </a:r>
            <a:r>
              <a:rPr lang="zh-CN" altLang="en-US" dirty="0"/>
              <a:t>命令，允许</a:t>
            </a:r>
            <a:r>
              <a:rPr lang="en-US" altLang="zh-CN" dirty="0"/>
              <a:t>EBGP</a:t>
            </a:r>
            <a:r>
              <a:rPr lang="zh-CN" altLang="en-US" dirty="0"/>
              <a:t>通过非直连方式建立邻居关系。</a:t>
            </a:r>
          </a:p>
          <a:p>
            <a:r>
              <a:rPr lang="en-US" altLang="zh-CN" dirty="0"/>
              <a:t>peer next-hop-local</a:t>
            </a:r>
            <a:r>
              <a:rPr lang="zh-CN" altLang="en-US" dirty="0"/>
              <a:t>和</a:t>
            </a:r>
            <a:r>
              <a:rPr lang="en-US" altLang="zh-CN" dirty="0"/>
              <a:t>peer next-hop-invariable</a:t>
            </a:r>
            <a:r>
              <a:rPr lang="zh-CN" altLang="en-US" dirty="0"/>
              <a:t>是两条互斥命令。</a:t>
            </a:r>
          </a:p>
          <a:p>
            <a:r>
              <a:rPr lang="en-US" altLang="zh-CN" dirty="0"/>
              <a:t>Display </a:t>
            </a:r>
            <a:r>
              <a:rPr lang="en-US" altLang="zh-CN" dirty="0" err="1"/>
              <a:t>bgp</a:t>
            </a:r>
            <a:r>
              <a:rPr lang="en-US" altLang="zh-CN" dirty="0"/>
              <a:t> peer</a:t>
            </a:r>
            <a:r>
              <a:rPr lang="zh-CN" altLang="en-US" dirty="0"/>
              <a:t>中的</a:t>
            </a:r>
            <a:r>
              <a:rPr lang="en-US" altLang="zh-CN" dirty="0" err="1"/>
              <a:t>PrefRcv</a:t>
            </a:r>
            <a:r>
              <a:rPr lang="zh-CN" altLang="en-US" dirty="0"/>
              <a:t>表示本端从对等体上收到路由前缀的数目。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的配置与</a:t>
            </a:r>
            <a:r>
              <a:rPr lang="en-US" altLang="zh-CN" dirty="0"/>
              <a:t>IPv4</a:t>
            </a:r>
            <a:r>
              <a:rPr lang="zh-CN" altLang="en-US" dirty="0"/>
              <a:t>基本一致，但是在指定完</a:t>
            </a:r>
            <a:r>
              <a:rPr lang="en-US" altLang="zh-CN" dirty="0"/>
              <a:t>peer</a:t>
            </a:r>
            <a:r>
              <a:rPr lang="zh-CN" altLang="en-US" dirty="0"/>
              <a:t>地址和</a:t>
            </a:r>
            <a:r>
              <a:rPr lang="en-US" altLang="zh-CN" dirty="0"/>
              <a:t>as-number</a:t>
            </a:r>
            <a:r>
              <a:rPr lang="zh-CN" altLang="en-US" dirty="0"/>
              <a:t>之后，需手工进入</a:t>
            </a:r>
            <a:r>
              <a:rPr lang="en-US" altLang="zh-CN" dirty="0"/>
              <a:t>ipv6-family unicast</a:t>
            </a:r>
            <a:r>
              <a:rPr lang="zh-CN" altLang="en-US" dirty="0"/>
              <a:t>视图，执行</a:t>
            </a:r>
            <a:r>
              <a:rPr lang="en-US" altLang="zh-CN" dirty="0"/>
              <a:t>peer</a:t>
            </a:r>
            <a:r>
              <a:rPr lang="en-US" altLang="zh-CN" baseline="0" dirty="0"/>
              <a:t> peer-</a:t>
            </a:r>
            <a:r>
              <a:rPr lang="en-US" altLang="zh-CN" baseline="0" dirty="0" err="1"/>
              <a:t>ip</a:t>
            </a:r>
            <a:r>
              <a:rPr lang="en-US" altLang="zh-CN" baseline="0" dirty="0"/>
              <a:t>-address enable </a:t>
            </a:r>
            <a:r>
              <a:rPr lang="zh-CN" altLang="en-US" baseline="0" dirty="0"/>
              <a:t>命令来激活。</a:t>
            </a:r>
            <a:endParaRPr lang="en-US" altLang="zh-CN" baseline="0" dirty="0"/>
          </a:p>
          <a:p>
            <a:r>
              <a:rPr lang="zh-CN" altLang="en-US" baseline="0" dirty="0"/>
              <a:t>本页图中的互连接口</a:t>
            </a:r>
            <a:r>
              <a:rPr lang="en-US" altLang="zh-CN" baseline="0" dirty="0"/>
              <a:t>IPv6</a:t>
            </a:r>
            <a:r>
              <a:rPr lang="zh-CN" altLang="en-US" baseline="0" dirty="0"/>
              <a:t>地址，掩码位是</a:t>
            </a:r>
            <a:r>
              <a:rPr lang="en-US" altLang="zh-CN" baseline="0" dirty="0"/>
              <a:t>120</a:t>
            </a:r>
            <a:r>
              <a:rPr lang="zh-CN" altLang="en-US" baseline="0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683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此拓扑与“基础配置”一致，已建立了</a:t>
            </a:r>
            <a:r>
              <a:rPr lang="en-US" altLang="zh-CN"/>
              <a:t>BGP</a:t>
            </a:r>
            <a:r>
              <a:rPr lang="zh-CN" altLang="en-US"/>
              <a:t>邻居关系</a:t>
            </a:r>
          </a:p>
        </p:txBody>
      </p:sp>
    </p:spTree>
    <p:extLst>
      <p:ext uri="{BB962C8B-B14F-4D97-AF65-F5344CB8AC3E}">
        <p14:creationId xmlns:p14="http://schemas.microsoft.com/office/powerpoint/2010/main" val="1213961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命令含义</a:t>
            </a:r>
          </a:p>
          <a:p>
            <a:pPr lvl="1"/>
            <a:r>
              <a:rPr lang="en-US" altLang="zh-CN" b="1" dirty="0"/>
              <a:t>peer route-policy</a:t>
            </a:r>
            <a:r>
              <a:rPr lang="zh-CN" altLang="en-US" dirty="0"/>
              <a:t>命令用来对来自对等体（组）的路由或向对等体（组）发布的路由指定</a:t>
            </a:r>
            <a:r>
              <a:rPr lang="en-US" altLang="zh-CN" dirty="0"/>
              <a:t>Route-Policy</a:t>
            </a:r>
            <a:r>
              <a:rPr lang="zh-CN" altLang="en-US" dirty="0"/>
              <a:t>，对接收或发布的路由进行控制。</a:t>
            </a:r>
            <a:endParaRPr lang="en-US" altLang="zh-CN" dirty="0"/>
          </a:p>
          <a:p>
            <a:pPr lvl="1"/>
            <a:r>
              <a:rPr lang="en-US" altLang="zh-CN" b="1" baseline="0" dirty="0"/>
              <a:t>apply preferred-value </a:t>
            </a:r>
            <a:r>
              <a:rPr lang="en-US" altLang="zh-CN" baseline="0" dirty="0" err="1"/>
              <a:t>preferred-value</a:t>
            </a:r>
            <a:r>
              <a:rPr lang="en-US" altLang="zh-CN" baseline="0" dirty="0"/>
              <a:t>  </a:t>
            </a:r>
            <a:r>
              <a:rPr lang="zh-CN" altLang="en-US" baseline="0" dirty="0"/>
              <a:t>命令用来在路由策略中配置改变</a:t>
            </a:r>
            <a:r>
              <a:rPr lang="en-US" altLang="zh-CN" baseline="0" dirty="0"/>
              <a:t>BGP</a:t>
            </a:r>
            <a:r>
              <a:rPr lang="zh-CN" altLang="en-US" baseline="0" dirty="0"/>
              <a:t>路由的首选值的动作。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具体用法</a:t>
            </a:r>
          </a:p>
          <a:p>
            <a:pPr lvl="1"/>
            <a:r>
              <a:rPr lang="en-US" altLang="zh-CN" dirty="0"/>
              <a:t>peer route-policy</a:t>
            </a:r>
            <a:r>
              <a:rPr lang="zh-CN" altLang="en-US" dirty="0"/>
              <a:t>命令为</a:t>
            </a:r>
            <a:r>
              <a:rPr lang="en-US" altLang="zh-CN" dirty="0"/>
              <a:t>BGP</a:t>
            </a:r>
            <a:r>
              <a:rPr lang="zh-CN" altLang="en-US" dirty="0"/>
              <a:t>视图命令</a:t>
            </a:r>
          </a:p>
          <a:p>
            <a:endParaRPr lang="zh-CN" altLang="en-US" dirty="0"/>
          </a:p>
          <a:p>
            <a:r>
              <a:rPr lang="zh-CN" altLang="en-US" dirty="0"/>
              <a:t>参数意义</a:t>
            </a:r>
          </a:p>
          <a:p>
            <a:pPr lvl="1"/>
            <a:r>
              <a:rPr lang="en-US" altLang="zh-CN" dirty="0"/>
              <a:t>peer  ipv4-address  route-policy route-policy-name { import | export }</a:t>
            </a:r>
          </a:p>
          <a:p>
            <a:pPr lvl="2"/>
            <a:r>
              <a:rPr lang="en-US" altLang="zh-CN" dirty="0"/>
              <a:t>ipv4-address</a:t>
            </a:r>
            <a:r>
              <a:rPr lang="zh-CN" altLang="en-US" dirty="0"/>
              <a:t>：对等体的</a:t>
            </a:r>
            <a:r>
              <a:rPr lang="en-US" altLang="zh-CN" dirty="0"/>
              <a:t>IPv4</a:t>
            </a:r>
            <a:r>
              <a:rPr lang="zh-CN" altLang="en-US" dirty="0"/>
              <a:t>地址。</a:t>
            </a:r>
          </a:p>
          <a:p>
            <a:pPr lvl="2"/>
            <a:r>
              <a:rPr lang="en-US" altLang="zh-CN" dirty="0"/>
              <a:t>route-policy-name</a:t>
            </a:r>
            <a:r>
              <a:rPr lang="zh-CN" altLang="en-US" dirty="0"/>
              <a:t>：</a:t>
            </a:r>
            <a:r>
              <a:rPr lang="en-US" altLang="zh-CN" dirty="0"/>
              <a:t>Route-Policy</a:t>
            </a:r>
            <a:r>
              <a:rPr lang="zh-CN" altLang="en-US" dirty="0"/>
              <a:t>的名称。</a:t>
            </a:r>
          </a:p>
          <a:p>
            <a:pPr lvl="2"/>
            <a:r>
              <a:rPr lang="en-US" altLang="zh-CN" dirty="0"/>
              <a:t>import</a:t>
            </a:r>
            <a:r>
              <a:rPr lang="zh-CN" altLang="en-US" dirty="0"/>
              <a:t>：对从对等体（组）来的路由应用</a:t>
            </a:r>
            <a:r>
              <a:rPr lang="en-US" altLang="zh-CN" dirty="0"/>
              <a:t>Route-Policy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/>
              <a:t>export</a:t>
            </a:r>
            <a:r>
              <a:rPr lang="zh-CN" altLang="en-US" dirty="0"/>
              <a:t>：对向对等体（组）发布的路由应用</a:t>
            </a:r>
            <a:r>
              <a:rPr lang="en-US" altLang="zh-CN" dirty="0"/>
              <a:t>Route-Policy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baseline="0" dirty="0"/>
              <a:t>preferred-value</a:t>
            </a:r>
            <a:r>
              <a:rPr lang="zh-CN" altLang="en-US" baseline="0" dirty="0"/>
              <a:t>：指定</a:t>
            </a:r>
            <a:r>
              <a:rPr lang="en-US" altLang="zh-CN" baseline="0" dirty="0"/>
              <a:t>BGP</a:t>
            </a:r>
            <a:r>
              <a:rPr lang="zh-CN" altLang="en-US" baseline="0" dirty="0"/>
              <a:t>的首选值。在选择路由时，协议优选首选值最高的</a:t>
            </a:r>
            <a:r>
              <a:rPr lang="en-US" altLang="zh-CN" baseline="0" dirty="0"/>
              <a:t>BGP</a:t>
            </a:r>
            <a:r>
              <a:rPr lang="zh-CN" altLang="en-US" baseline="0" dirty="0"/>
              <a:t>路由。</a:t>
            </a:r>
            <a:r>
              <a:rPr lang="zh-CN" altLang="en-US" dirty="0"/>
              <a:t>整数形式，取值范围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65535</a:t>
            </a:r>
            <a:r>
              <a:rPr lang="zh-CN" altLang="en-US" dirty="0"/>
              <a:t>，默认为</a:t>
            </a:r>
            <a:r>
              <a:rPr lang="en-US" altLang="zh-CN" dirty="0"/>
              <a:t>0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实验现象</a:t>
            </a:r>
          </a:p>
          <a:p>
            <a:pPr lvl="1"/>
            <a:r>
              <a:rPr lang="zh-CN" altLang="en-US" dirty="0"/>
              <a:t>我们使用</a:t>
            </a:r>
            <a:r>
              <a:rPr lang="en-US" altLang="zh-CN" dirty="0"/>
              <a:t>display </a:t>
            </a:r>
            <a:r>
              <a:rPr lang="en-US" altLang="zh-CN" dirty="0" err="1"/>
              <a:t>bgp</a:t>
            </a:r>
            <a:r>
              <a:rPr lang="en-US" altLang="zh-CN" dirty="0"/>
              <a:t> routing-table</a:t>
            </a:r>
            <a:r>
              <a:rPr lang="zh-CN" altLang="en-US" dirty="0"/>
              <a:t>和</a:t>
            </a:r>
            <a:r>
              <a:rPr lang="en-US" altLang="zh-CN" dirty="0"/>
              <a:t>display </a:t>
            </a:r>
            <a:r>
              <a:rPr lang="en-US" altLang="zh-CN" dirty="0" err="1"/>
              <a:t>bgp</a:t>
            </a:r>
            <a:r>
              <a:rPr lang="en-US" altLang="zh-CN" dirty="0"/>
              <a:t> ipv6  routing-table</a:t>
            </a:r>
            <a:r>
              <a:rPr lang="zh-CN" altLang="en-US" dirty="0"/>
              <a:t>命令查看</a:t>
            </a:r>
            <a:r>
              <a:rPr lang="en-US" altLang="zh-CN" dirty="0"/>
              <a:t>BGP</a:t>
            </a:r>
            <a:r>
              <a:rPr lang="zh-CN" altLang="en-US" dirty="0"/>
              <a:t>路由表。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en-US" altLang="zh-CN" dirty="0"/>
              <a:t>Preferred-value</a:t>
            </a:r>
            <a:r>
              <a:rPr lang="zh-CN" altLang="en-US" dirty="0"/>
              <a:t>是</a:t>
            </a:r>
            <a:r>
              <a:rPr lang="en-US" altLang="zh-CN" dirty="0"/>
              <a:t>BGP</a:t>
            </a:r>
            <a:r>
              <a:rPr lang="zh-CN" altLang="en-US" dirty="0"/>
              <a:t>协议的私有属性，该命令只对</a:t>
            </a:r>
            <a:r>
              <a:rPr lang="en-US" altLang="zh-CN" dirty="0"/>
              <a:t>BGP</a:t>
            </a:r>
            <a:r>
              <a:rPr lang="zh-CN" altLang="en-US" dirty="0"/>
              <a:t>路由生效。</a:t>
            </a:r>
            <a:r>
              <a:rPr lang="en-US" altLang="zh-CN" dirty="0"/>
              <a:t>Preferred-value</a:t>
            </a:r>
            <a:r>
              <a:rPr lang="zh-CN" altLang="en-US" dirty="0"/>
              <a:t>是</a:t>
            </a:r>
            <a:r>
              <a:rPr lang="en-US" altLang="zh-CN" dirty="0"/>
              <a:t>BGP</a:t>
            </a:r>
            <a:r>
              <a:rPr lang="zh-CN" altLang="en-US" dirty="0"/>
              <a:t>选路规则中的</a:t>
            </a:r>
            <a:r>
              <a:rPr lang="en-US" altLang="zh-CN" dirty="0"/>
              <a:t>weight</a:t>
            </a:r>
            <a:r>
              <a:rPr lang="zh-CN" altLang="en-US" dirty="0"/>
              <a:t>值，不是</a:t>
            </a:r>
            <a:r>
              <a:rPr lang="en-US" altLang="zh-CN" dirty="0"/>
              <a:t>RFC</a:t>
            </a:r>
            <a:r>
              <a:rPr lang="zh-CN" altLang="en-US" dirty="0"/>
              <a:t>规定的标准属性，所以该命令仅在本地生效，在</a:t>
            </a:r>
            <a:r>
              <a:rPr lang="en-US" altLang="zh-CN" dirty="0"/>
              <a:t>BGP</a:t>
            </a:r>
            <a:r>
              <a:rPr lang="zh-CN" altLang="en-US" dirty="0"/>
              <a:t>的出口策略中不生效。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494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沿用</a:t>
            </a:r>
            <a:r>
              <a:rPr lang="en-US" altLang="zh-CN"/>
              <a:t>BGP</a:t>
            </a:r>
            <a:r>
              <a:rPr lang="zh-CN" altLang="en-US"/>
              <a:t>“基础配置”拓扑，仅建立了</a:t>
            </a:r>
            <a:r>
              <a:rPr lang="en-US" altLang="zh-CN"/>
              <a:t>BGP</a:t>
            </a:r>
            <a:r>
              <a:rPr lang="zh-CN" altLang="en-US"/>
              <a:t>邻居关系。</a:t>
            </a:r>
          </a:p>
        </p:txBody>
      </p:sp>
    </p:spTree>
    <p:extLst>
      <p:ext uri="{BB962C8B-B14F-4D97-AF65-F5344CB8AC3E}">
        <p14:creationId xmlns:p14="http://schemas.microsoft.com/office/powerpoint/2010/main" val="1739475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命令含义：</a:t>
            </a:r>
            <a:endParaRPr lang="en-US" altLang="zh-CN" dirty="0"/>
          </a:p>
          <a:p>
            <a:pPr lvl="1"/>
            <a:r>
              <a:rPr lang="en-US" altLang="zh-CN" b="1" dirty="0"/>
              <a:t>apply local-preference </a:t>
            </a:r>
            <a:r>
              <a:rPr lang="en-US" altLang="zh-CN" dirty="0"/>
              <a:t>preference   </a:t>
            </a:r>
            <a:r>
              <a:rPr lang="zh-CN" altLang="en-US" dirty="0"/>
              <a:t>配置路由的本地优先级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en-US" dirty="0"/>
              <a:t>参数含义：</a:t>
            </a:r>
            <a:endParaRPr lang="en-US" altLang="zh-CN" dirty="0"/>
          </a:p>
          <a:p>
            <a:pPr lvl="1"/>
            <a:r>
              <a:rPr lang="en-US" altLang="zh-CN" dirty="0"/>
              <a:t>Preference  </a:t>
            </a:r>
            <a:r>
              <a:rPr lang="zh-CN" altLang="en-US" baseline="0" dirty="0"/>
              <a:t>指定的</a:t>
            </a:r>
            <a:r>
              <a:rPr lang="en-US" altLang="zh-CN" baseline="0" dirty="0"/>
              <a:t>BGP</a:t>
            </a:r>
            <a:r>
              <a:rPr lang="zh-CN" altLang="en-US" baseline="0" dirty="0"/>
              <a:t>路由的本地优先级，整数形式，取值范围是</a:t>
            </a:r>
            <a:r>
              <a:rPr lang="en-US" altLang="zh-CN" baseline="0" dirty="0"/>
              <a:t>0</a:t>
            </a:r>
            <a:r>
              <a:rPr lang="zh-CN" altLang="en-US" baseline="0" dirty="0"/>
              <a:t>～</a:t>
            </a:r>
            <a:r>
              <a:rPr lang="en-US" altLang="zh-CN" baseline="0" dirty="0"/>
              <a:t>4294967295</a:t>
            </a:r>
            <a:r>
              <a:rPr lang="zh-CN" altLang="en-US" baseline="0" dirty="0"/>
              <a:t>，默认情况下为</a:t>
            </a:r>
            <a:r>
              <a:rPr lang="en-US" altLang="zh-CN" baseline="0" dirty="0"/>
              <a:t>100</a:t>
            </a:r>
          </a:p>
          <a:p>
            <a:pPr lvl="0"/>
            <a:endParaRPr lang="en-US" altLang="zh-CN" baseline="0" dirty="0"/>
          </a:p>
          <a:p>
            <a:pPr lvl="0"/>
            <a:r>
              <a:rPr lang="zh-CN" altLang="en-US" baseline="0" dirty="0"/>
              <a:t>注意事项：</a:t>
            </a:r>
            <a:endParaRPr lang="en-US" altLang="zh-CN" baseline="0" dirty="0"/>
          </a:p>
          <a:p>
            <a:pPr lvl="1"/>
            <a:r>
              <a:rPr lang="zh-CN" altLang="en-US" dirty="0"/>
              <a:t>策略生效后，将影响</a:t>
            </a:r>
            <a:r>
              <a:rPr lang="en-US" altLang="zh-CN" dirty="0"/>
              <a:t>BGP</a:t>
            </a:r>
            <a:r>
              <a:rPr lang="zh-CN" altLang="en-US" dirty="0"/>
              <a:t>路由选路。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本地优先级仅用于同一个</a:t>
            </a:r>
            <a:r>
              <a:rPr lang="en-US" altLang="zh-CN" dirty="0"/>
              <a:t>AS</a:t>
            </a:r>
            <a:r>
              <a:rPr lang="zh-CN" altLang="en-US" dirty="0"/>
              <a:t>域内的选路，不向域外发布这个属性，所以用于配置</a:t>
            </a:r>
            <a:r>
              <a:rPr lang="en-US" altLang="zh-CN" dirty="0"/>
              <a:t>EBGP</a:t>
            </a:r>
            <a:r>
              <a:rPr lang="zh-CN" altLang="en-US" dirty="0"/>
              <a:t>邻居的</a:t>
            </a:r>
            <a:r>
              <a:rPr lang="en-US" altLang="zh-CN" dirty="0"/>
              <a:t>export</a:t>
            </a:r>
            <a:r>
              <a:rPr lang="zh-CN" altLang="en-US" dirty="0"/>
              <a:t>方向的策略时，</a:t>
            </a:r>
            <a:r>
              <a:rPr lang="en-US" altLang="zh-CN" dirty="0"/>
              <a:t>apply local-preference</a:t>
            </a:r>
            <a:r>
              <a:rPr lang="zh-CN" altLang="en-US" dirty="0"/>
              <a:t>命令的设置不生效。</a:t>
            </a:r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135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保留上一步</a:t>
            </a:r>
            <a:r>
              <a:rPr lang="en-US" altLang="zh-CN"/>
              <a:t>local-preference</a:t>
            </a:r>
            <a:r>
              <a:rPr lang="zh-CN" altLang="en-US"/>
              <a:t>的配置，其他不变。</a:t>
            </a:r>
            <a:endParaRPr lang="en-US" altLang="zh-CN"/>
          </a:p>
          <a:p>
            <a:r>
              <a:rPr lang="zh-CN" altLang="en-US"/>
              <a:t>需要解决上一步出现的来回路径不一致的问题，可通过</a:t>
            </a:r>
            <a:r>
              <a:rPr lang="en-US" altLang="zh-CN"/>
              <a:t>R2</a:t>
            </a:r>
            <a:r>
              <a:rPr lang="zh-CN" altLang="en-US"/>
              <a:t>宣告更高</a:t>
            </a:r>
            <a:r>
              <a:rPr lang="en-US" altLang="zh-CN"/>
              <a:t>MED</a:t>
            </a:r>
            <a:r>
              <a:rPr lang="zh-CN" altLang="en-US"/>
              <a:t>属性的路由，使得</a:t>
            </a:r>
            <a:r>
              <a:rPr lang="en-US" altLang="zh-CN"/>
              <a:t>R5</a:t>
            </a:r>
            <a:r>
              <a:rPr lang="zh-CN" altLang="en-US"/>
              <a:t>选择</a:t>
            </a:r>
            <a:r>
              <a:rPr lang="en-US" altLang="zh-CN"/>
              <a:t>R3</a:t>
            </a:r>
            <a:r>
              <a:rPr lang="zh-CN" altLang="en-US"/>
              <a:t>宣告的路由。</a:t>
            </a:r>
            <a:r>
              <a:rPr lang="zh-CN" altLang="en-US" baseline="0"/>
              <a:t> </a:t>
            </a:r>
            <a:endParaRPr lang="en-US" altLang="zh-CN" baseline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827969F-E9A5-448E-8761-4D7148A27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B481A39-DCB5-4A6F-AAE6-A4A5911AC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22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命令含义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en-US" altLang="zh-CN" b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cost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b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b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 令用来在路由策略中配置改变路由的开销值的动作。</a:t>
            </a:r>
            <a:endParaRPr lang="en-US" altLang="zh-CN" b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b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参数含义：</a:t>
            </a:r>
            <a:endParaRPr lang="en-US" altLang="zh-CN" b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：表示增加开销值。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表示减少开销值。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：指定路由的开销值。对路由的选路进行控制，需要将路由的开销设置为固定值时，可以通过调整开销值避免路由环路的产生。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975" lvl="0" indent="-180975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注意事项：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在缺省情况下，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只比较来自同一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值。这里的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不包括联盟的子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。为了使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在联盟内选择最优路由时能够比较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值，可以配置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bestroute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med-confederation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</a:p>
          <a:p>
            <a:pPr lvl="0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bestroute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med-confederation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命令后，只有当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中不包含外部自治系统（不在联盟内的自治系统）号时才比较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值的大小。如果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中包含外部自治系统号，则不进行比较。</a:t>
            </a:r>
          </a:p>
          <a:p>
            <a:pPr lvl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例如：自治系统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属于同一联盟。四条到达同一目的地址的待选路由如下所示：</a:t>
            </a:r>
          </a:p>
          <a:p>
            <a:pPr lvl="0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=65000 65004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med=2</a:t>
            </a:r>
          </a:p>
          <a:p>
            <a:pPr lvl="2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=65001 65004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med=3</a:t>
            </a:r>
          </a:p>
          <a:p>
            <a:pPr lvl="2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=65002 65004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med=4</a:t>
            </a:r>
          </a:p>
          <a:p>
            <a:pPr lvl="2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=65003 65004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med=1</a:t>
            </a:r>
          </a:p>
          <a:p>
            <a:pPr lvl="0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在配置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bestroute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med-confederation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命令后，因为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中不包含同一联盟外的自治系统，所以当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需要通过比较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值来选择路由时，将只比较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中包含同一联盟外的自治系统，因此不比较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  <a:p>
            <a:pPr lvl="0"/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187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拓扑与配置采用“基础配置”的内容。仅有基本的</a:t>
            </a:r>
            <a:r>
              <a:rPr lang="en-US" altLang="zh-CN"/>
              <a:t>BGP</a:t>
            </a:r>
            <a:r>
              <a:rPr lang="zh-CN" altLang="en-US"/>
              <a:t>邻居配置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31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命令含义</a:t>
            </a:r>
            <a:endParaRPr lang="en-US" altLang="zh-CN" dirty="0"/>
          </a:p>
          <a:p>
            <a:pPr lvl="1"/>
            <a:r>
              <a:rPr lang="en-US" altLang="zh-CN" b="1" dirty="0"/>
              <a:t>apply as-path </a:t>
            </a:r>
            <a:r>
              <a:rPr lang="en-US" altLang="zh-CN" dirty="0"/>
              <a:t>{ { as-number-plain | as-number-dot } &amp;&lt;1-10&gt; { additive } | none overwrite }</a:t>
            </a:r>
          </a:p>
          <a:p>
            <a:pPr lvl="0"/>
            <a:r>
              <a:rPr lang="zh-CN" altLang="en-US" dirty="0"/>
              <a:t>参数含义</a:t>
            </a:r>
            <a:endParaRPr lang="en-US" altLang="zh-CN" dirty="0"/>
          </a:p>
          <a:p>
            <a:pPr lvl="1"/>
            <a:r>
              <a:rPr lang="en-US" altLang="zh-CN" i="1" dirty="0">
                <a:effectLst/>
              </a:rPr>
              <a:t>as</a:t>
            </a:r>
            <a:r>
              <a:rPr lang="en-US" altLang="zh-CN" i="1" dirty="0"/>
              <a:t>-number-plain</a:t>
            </a:r>
            <a:r>
              <a:rPr lang="zh-CN" altLang="en-US" i="1" dirty="0"/>
              <a:t>：</a:t>
            </a:r>
            <a:r>
              <a:rPr lang="zh-CN" altLang="en-US" dirty="0"/>
              <a:t>指定要替换或增加的整数形式的</a:t>
            </a:r>
            <a:r>
              <a:rPr lang="en-US" altLang="zh-CN" dirty="0">
                <a:effectLst/>
              </a:rPr>
              <a:t>AS</a:t>
            </a:r>
            <a:r>
              <a:rPr lang="zh-CN" altLang="en-US" dirty="0"/>
              <a:t>号。在同一个命令行中最多可以同时指定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>
                <a:effectLst/>
              </a:rPr>
              <a:t>AS</a:t>
            </a:r>
            <a:r>
              <a:rPr lang="zh-CN" altLang="en-US" dirty="0"/>
              <a:t>号。</a:t>
            </a:r>
            <a:endParaRPr lang="en-US" altLang="zh-CN" dirty="0"/>
          </a:p>
          <a:p>
            <a:pPr lvl="1"/>
            <a:r>
              <a:rPr lang="en-US" altLang="zh-CN" i="1" dirty="0">
                <a:effectLst/>
              </a:rPr>
              <a:t>as</a:t>
            </a:r>
            <a:r>
              <a:rPr lang="en-US" altLang="zh-CN" i="1" dirty="0"/>
              <a:t>-number-dot </a:t>
            </a:r>
            <a:r>
              <a:rPr lang="zh-CN" altLang="en-US" i="1" dirty="0"/>
              <a:t>：指</a:t>
            </a:r>
            <a:r>
              <a:rPr lang="zh-CN" altLang="en-US" dirty="0"/>
              <a:t>定要替换或增加的点分形式的</a:t>
            </a:r>
            <a:r>
              <a:rPr lang="en-US" altLang="zh-CN" dirty="0">
                <a:effectLst/>
              </a:rPr>
              <a:t>AS</a:t>
            </a:r>
            <a:r>
              <a:rPr lang="zh-CN" altLang="en-US" dirty="0"/>
              <a:t>号。在同一个命令行中最多可以同时指定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>
                <a:effectLst/>
              </a:rPr>
              <a:t>AS</a:t>
            </a:r>
            <a:r>
              <a:rPr lang="zh-CN" altLang="en-US" dirty="0"/>
              <a:t>号。</a:t>
            </a:r>
            <a:endParaRPr lang="en-US" altLang="zh-CN" dirty="0"/>
          </a:p>
          <a:p>
            <a:pPr lvl="1"/>
            <a:r>
              <a:rPr lang="en-US" altLang="zh-CN" b="1" dirty="0"/>
              <a:t>additive </a:t>
            </a:r>
            <a:r>
              <a:rPr lang="zh-CN" altLang="en-US" b="1" dirty="0"/>
              <a:t>：</a:t>
            </a:r>
            <a:r>
              <a:rPr lang="zh-CN" altLang="en-US" dirty="0"/>
              <a:t>在原有的</a:t>
            </a:r>
            <a:r>
              <a:rPr lang="en-US" altLang="zh-CN" dirty="0">
                <a:effectLst/>
              </a:rPr>
              <a:t>AS</a:t>
            </a:r>
            <a:r>
              <a:rPr lang="en-US" altLang="zh-CN" dirty="0"/>
              <a:t>_</a:t>
            </a:r>
            <a:r>
              <a:rPr lang="en-US" altLang="zh-CN" dirty="0">
                <a:effectLst/>
              </a:rPr>
              <a:t>Path</a:t>
            </a:r>
            <a:r>
              <a:rPr lang="zh-CN" altLang="en-US" dirty="0"/>
              <a:t>列表中追加指定的</a:t>
            </a:r>
            <a:r>
              <a:rPr lang="en-US" altLang="zh-CN" dirty="0">
                <a:effectLst/>
              </a:rPr>
              <a:t>AS</a:t>
            </a:r>
            <a:r>
              <a:rPr lang="zh-CN" altLang="en-US" dirty="0"/>
              <a:t>号。 </a:t>
            </a:r>
            <a:endParaRPr lang="en-US" altLang="zh-CN" dirty="0"/>
          </a:p>
          <a:p>
            <a:pPr lvl="1"/>
            <a:r>
              <a:rPr lang="en-US" altLang="zh-CN" b="1" dirty="0"/>
              <a:t>overwrite </a:t>
            </a:r>
            <a:r>
              <a:rPr lang="zh-CN" altLang="en-US" b="1" dirty="0"/>
              <a:t>：</a:t>
            </a:r>
            <a:r>
              <a:rPr lang="zh-CN" altLang="en-US" dirty="0"/>
              <a:t>用指定的</a:t>
            </a:r>
            <a:r>
              <a:rPr lang="en-US" altLang="zh-CN" dirty="0">
                <a:effectLst/>
              </a:rPr>
              <a:t>AS</a:t>
            </a:r>
            <a:r>
              <a:rPr lang="zh-CN" altLang="en-US" dirty="0"/>
              <a:t>号覆盖原有的</a:t>
            </a:r>
            <a:r>
              <a:rPr lang="en-US" altLang="zh-CN" dirty="0">
                <a:effectLst/>
              </a:rPr>
              <a:t>AS</a:t>
            </a:r>
            <a:r>
              <a:rPr lang="en-US" altLang="zh-CN" dirty="0"/>
              <a:t>_</a:t>
            </a:r>
            <a:r>
              <a:rPr lang="en-US" altLang="zh-CN" dirty="0">
                <a:effectLst/>
              </a:rPr>
              <a:t>Path</a:t>
            </a:r>
            <a:r>
              <a:rPr lang="zh-CN" altLang="en-US" dirty="0"/>
              <a:t>列表。</a:t>
            </a:r>
            <a:endParaRPr lang="en-US" altLang="zh-CN" dirty="0"/>
          </a:p>
          <a:p>
            <a:pPr lvl="1"/>
            <a:r>
              <a:rPr lang="en-US" altLang="zh-CN" b="1" dirty="0"/>
              <a:t>None </a:t>
            </a:r>
            <a:r>
              <a:rPr lang="zh-CN" altLang="en-US" b="1" dirty="0"/>
              <a:t>：</a:t>
            </a:r>
            <a:r>
              <a:rPr lang="zh-CN" altLang="en-US" dirty="0"/>
              <a:t>清空原来的</a:t>
            </a:r>
            <a:r>
              <a:rPr lang="en-US" altLang="zh-CN" dirty="0">
                <a:effectLst/>
              </a:rPr>
              <a:t>AS</a:t>
            </a:r>
            <a:r>
              <a:rPr lang="en-US" altLang="zh-CN" dirty="0"/>
              <a:t>_</a:t>
            </a:r>
            <a:r>
              <a:rPr lang="en-US" altLang="zh-CN" dirty="0">
                <a:effectLst/>
              </a:rPr>
              <a:t>Path</a:t>
            </a:r>
            <a:r>
              <a:rPr lang="zh-CN" altLang="en-US" dirty="0"/>
              <a:t>列表。</a:t>
            </a:r>
            <a:endParaRPr lang="en-US" altLang="zh-CN" dirty="0"/>
          </a:p>
          <a:p>
            <a:pPr lvl="0"/>
            <a:r>
              <a:rPr lang="zh-CN" altLang="en-US" dirty="0"/>
              <a:t>注意事项：</a:t>
            </a:r>
          </a:p>
          <a:p>
            <a:pPr lvl="1"/>
            <a:r>
              <a:rPr lang="zh-CN" altLang="en-US" dirty="0"/>
              <a:t>策略生效后，将会影响</a:t>
            </a:r>
            <a:r>
              <a:rPr lang="en-US" altLang="zh-CN" dirty="0"/>
              <a:t>BGP</a:t>
            </a:r>
            <a:r>
              <a:rPr lang="zh-CN" altLang="en-US" dirty="0"/>
              <a:t>路由选路。</a:t>
            </a:r>
          </a:p>
          <a:p>
            <a:pPr lvl="1"/>
            <a:r>
              <a:rPr lang="zh-CN" altLang="en-US" dirty="0"/>
              <a:t>配置该命令会直接影响网络流量所经过的途径，另外也可能造成环路和选路错误，</a:t>
            </a:r>
            <a:r>
              <a:rPr lang="zh-CN" altLang="en-US" b="1" dirty="0"/>
              <a:t>请谨慎使用该命令</a:t>
            </a:r>
            <a:r>
              <a:rPr lang="zh-CN" altLang="en-US" dirty="0"/>
              <a:t>。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2823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/>
              <a:t>拓扑与配置采用“基础配置”的内容。仅有基本的</a:t>
            </a:r>
            <a:r>
              <a:rPr lang="en-US" altLang="zh-CN"/>
              <a:t>BGP</a:t>
            </a:r>
            <a:r>
              <a:rPr lang="zh-CN" altLang="en-US"/>
              <a:t>邻居配置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52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命令含义：</a:t>
            </a:r>
            <a:endParaRPr lang="en-US" altLang="zh-CN"/>
          </a:p>
          <a:p>
            <a:pPr lvl="1"/>
            <a:r>
              <a:rPr lang="en-US" altLang="zh-CN" b="1"/>
              <a:t>if-match as-path-filter </a:t>
            </a:r>
            <a:r>
              <a:rPr lang="en-US" altLang="zh-CN"/>
              <a:t>{ as-path-filter-number &amp;&lt;1-16&gt; | as-path-filter-name } </a:t>
            </a:r>
          </a:p>
          <a:p>
            <a:pPr lvl="0"/>
            <a:r>
              <a:rPr lang="zh-CN" altLang="en-US"/>
              <a:t>参数含义：</a:t>
            </a:r>
            <a:endParaRPr lang="en-US" altLang="zh-CN"/>
          </a:p>
          <a:p>
            <a:pPr lvl="1"/>
            <a:r>
              <a:rPr lang="en-US" altLang="zh-CN"/>
              <a:t>as-path-filter-number </a:t>
            </a:r>
            <a:r>
              <a:rPr lang="zh-CN" altLang="en-US"/>
              <a:t>：指定</a:t>
            </a:r>
            <a:r>
              <a:rPr lang="en-US" altLang="zh-CN"/>
              <a:t>AS</a:t>
            </a:r>
            <a:r>
              <a:rPr lang="zh-CN" altLang="en-US"/>
              <a:t>路径过滤器号。在一个命令行中可以配置多个此参数，但最大不能超过</a:t>
            </a:r>
            <a:r>
              <a:rPr lang="en-US" altLang="zh-CN"/>
              <a:t>16</a:t>
            </a:r>
            <a:r>
              <a:rPr lang="zh-CN" altLang="en-US"/>
              <a:t>。 整数形式，取值范围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256</a:t>
            </a:r>
            <a:r>
              <a:rPr lang="zh-CN" altLang="en-US"/>
              <a:t>。 </a:t>
            </a:r>
            <a:endParaRPr lang="en-US" altLang="zh-CN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en-US" altLang="zh-CN" i="1">
                <a:effectLst/>
              </a:rPr>
              <a:t>as-path-filter</a:t>
            </a:r>
            <a:r>
              <a:rPr lang="en-US" altLang="zh-CN" i="1"/>
              <a:t>-name</a:t>
            </a:r>
            <a:r>
              <a:rPr lang="zh-CN" altLang="en-US"/>
              <a:t>指定</a:t>
            </a:r>
            <a:r>
              <a:rPr lang="en-US" altLang="zh-CN">
                <a:effectLst/>
              </a:rPr>
              <a:t>AS</a:t>
            </a:r>
            <a:r>
              <a:rPr lang="zh-CN" altLang="en-US"/>
              <a:t>路径过滤器名称。字符串形式，区分大小写，不支持空格，长度范围是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51</a:t>
            </a:r>
            <a:r>
              <a:rPr lang="zh-CN" altLang="en-US"/>
              <a:t>，且不能都是数字。</a:t>
            </a:r>
            <a:endParaRPr lang="en-US" altLang="zh-CN"/>
          </a:p>
          <a:p>
            <a:pPr lvl="0"/>
            <a:r>
              <a:rPr lang="zh-CN" altLang="en-US"/>
              <a:t>注意事项：</a:t>
            </a:r>
            <a:endParaRPr lang="en-US" altLang="zh-CN"/>
          </a:p>
          <a:p>
            <a:pPr lvl="1"/>
            <a:r>
              <a:rPr lang="zh-CN" altLang="en-US"/>
              <a:t>在一个命令行中可以配置多个</a:t>
            </a:r>
            <a:r>
              <a:rPr lang="en-US" altLang="zh-CN">
                <a:effectLst/>
              </a:rPr>
              <a:t>AS-Path-filter</a:t>
            </a:r>
            <a:r>
              <a:rPr lang="zh-CN" altLang="en-US"/>
              <a:t>值，但最多不能超过</a:t>
            </a:r>
            <a:r>
              <a:rPr lang="en-US" altLang="zh-CN"/>
              <a:t>16</a:t>
            </a:r>
            <a:r>
              <a:rPr lang="zh-CN" altLang="en-US"/>
              <a:t>个。它们之间是“或”的关系，即通过其中某一个</a:t>
            </a:r>
            <a:r>
              <a:rPr lang="en-US" altLang="zh-CN">
                <a:effectLst/>
              </a:rPr>
              <a:t>AS</a:t>
            </a:r>
            <a:r>
              <a:rPr lang="zh-CN" altLang="en-US"/>
              <a:t>路径过滤器的过滤就可以通过该命令的过滤。</a:t>
            </a:r>
            <a:endParaRPr lang="en-US" altLang="zh-CN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5650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700" b="1"/>
              <a:t>命令含义：</a:t>
            </a:r>
            <a:endParaRPr lang="en-US" altLang="zh-CN" sz="700" b="1"/>
          </a:p>
          <a:p>
            <a:pPr lvl="1"/>
            <a:r>
              <a:rPr lang="en-US" altLang="zh-CN" sz="700" b="1"/>
              <a:t>ip as-path-filter</a:t>
            </a:r>
            <a:r>
              <a:rPr lang="en-US" altLang="zh-CN" sz="700"/>
              <a:t> { </a:t>
            </a:r>
            <a:r>
              <a:rPr lang="en-US" altLang="zh-CN" sz="700" i="1"/>
              <a:t>as-path-filter-number</a:t>
            </a:r>
            <a:r>
              <a:rPr lang="en-US" altLang="zh-CN" sz="700"/>
              <a:t> | </a:t>
            </a:r>
            <a:r>
              <a:rPr lang="en-US" altLang="zh-CN" sz="700" i="1"/>
              <a:t>as-path-filter-name</a:t>
            </a:r>
            <a:r>
              <a:rPr lang="en-US" altLang="zh-CN" sz="700"/>
              <a:t> } { </a:t>
            </a:r>
            <a:r>
              <a:rPr lang="en-US" altLang="zh-CN" sz="700" b="1"/>
              <a:t>deny</a:t>
            </a:r>
            <a:r>
              <a:rPr lang="en-US" altLang="zh-CN" sz="700"/>
              <a:t> | </a:t>
            </a:r>
            <a:r>
              <a:rPr lang="en-US" altLang="zh-CN" sz="700" b="1"/>
              <a:t>permit</a:t>
            </a:r>
            <a:r>
              <a:rPr lang="en-US" altLang="zh-CN" sz="700"/>
              <a:t> } </a:t>
            </a:r>
            <a:r>
              <a:rPr lang="en-US" altLang="zh-CN" sz="700" i="1"/>
              <a:t>regular-expression</a:t>
            </a:r>
            <a:r>
              <a:rPr lang="zh-CN" altLang="en-US" sz="700"/>
              <a:t>命令用来创建</a:t>
            </a:r>
            <a:r>
              <a:rPr lang="en-US" altLang="zh-CN" sz="700"/>
              <a:t>AS</a:t>
            </a:r>
            <a:r>
              <a:rPr lang="zh-CN" altLang="en-US" sz="700"/>
              <a:t>路径过滤器。</a:t>
            </a:r>
            <a:endParaRPr lang="en-US" altLang="zh-CN" sz="700" i="1"/>
          </a:p>
          <a:p>
            <a:pPr lvl="0"/>
            <a:r>
              <a:rPr lang="zh-CN" altLang="en-US" sz="700"/>
              <a:t>参数含义：</a:t>
            </a:r>
            <a:endParaRPr lang="en-US" altLang="zh-CN" sz="700"/>
          </a:p>
          <a:p>
            <a:pPr lvl="1"/>
            <a:r>
              <a:rPr lang="en-US" altLang="zh-CN" sz="700"/>
              <a:t>as-path-filter-number </a:t>
            </a:r>
            <a:r>
              <a:rPr lang="zh-CN" altLang="en-US" sz="700"/>
              <a:t>指定的</a:t>
            </a:r>
            <a:r>
              <a:rPr lang="en-US" altLang="zh-CN" sz="700"/>
              <a:t>AS</a:t>
            </a:r>
            <a:r>
              <a:rPr lang="zh-CN" altLang="en-US" sz="700"/>
              <a:t>路径过滤器号。 整数形式，取值范围</a:t>
            </a:r>
            <a:r>
              <a:rPr lang="en-US" altLang="zh-CN" sz="700"/>
              <a:t>1</a:t>
            </a:r>
            <a:r>
              <a:rPr lang="zh-CN" altLang="en-US" sz="700"/>
              <a:t>～</a:t>
            </a:r>
            <a:r>
              <a:rPr lang="en-US" altLang="zh-CN" sz="700"/>
              <a:t>256</a:t>
            </a:r>
            <a:r>
              <a:rPr lang="zh-CN" altLang="en-US" sz="700"/>
              <a:t>。 </a:t>
            </a:r>
          </a:p>
          <a:p>
            <a:pPr lvl="1"/>
            <a:r>
              <a:rPr lang="en-US" altLang="zh-CN" sz="700"/>
              <a:t>as-path-filter-name </a:t>
            </a:r>
            <a:r>
              <a:rPr lang="zh-CN" altLang="en-US" sz="700"/>
              <a:t>指定的</a:t>
            </a:r>
            <a:r>
              <a:rPr lang="en-US" altLang="zh-CN" sz="700"/>
              <a:t>AS</a:t>
            </a:r>
            <a:r>
              <a:rPr lang="zh-CN" altLang="en-US" sz="700"/>
              <a:t>路径过滤器名称。 字符串形式，区分大小写，不支持空格，长度范围是</a:t>
            </a:r>
            <a:r>
              <a:rPr lang="en-US" altLang="zh-CN" sz="700"/>
              <a:t>1</a:t>
            </a:r>
            <a:r>
              <a:rPr lang="zh-CN" altLang="en-US" sz="700"/>
              <a:t>～</a:t>
            </a:r>
            <a:r>
              <a:rPr lang="en-US" altLang="zh-CN" sz="700"/>
              <a:t>51</a:t>
            </a:r>
            <a:r>
              <a:rPr lang="zh-CN" altLang="en-US" sz="700"/>
              <a:t>，且不能都是数字。当输入的字符串两端使用双引号时，可在字符串中输入空格。 </a:t>
            </a:r>
          </a:p>
          <a:p>
            <a:pPr lvl="1"/>
            <a:r>
              <a:rPr lang="en-US" altLang="zh-CN" sz="700"/>
              <a:t>deny </a:t>
            </a:r>
            <a:r>
              <a:rPr lang="zh-CN" altLang="en-US" sz="700"/>
              <a:t>指定</a:t>
            </a:r>
            <a:r>
              <a:rPr lang="en-US" altLang="zh-CN" sz="700"/>
              <a:t>AS</a:t>
            </a:r>
            <a:r>
              <a:rPr lang="zh-CN" altLang="en-US" sz="700"/>
              <a:t>路径过滤器的匹配模式为拒绝。</a:t>
            </a:r>
            <a:endParaRPr lang="en-US" altLang="zh-CN" sz="700"/>
          </a:p>
          <a:p>
            <a:pPr lvl="1"/>
            <a:r>
              <a:rPr lang="en-US" altLang="zh-CN" sz="700"/>
              <a:t>permit </a:t>
            </a:r>
            <a:r>
              <a:rPr lang="zh-CN" altLang="en-US" sz="700"/>
              <a:t>指定</a:t>
            </a:r>
            <a:r>
              <a:rPr lang="en-US" altLang="zh-CN" sz="700"/>
              <a:t>AS</a:t>
            </a:r>
            <a:r>
              <a:rPr lang="zh-CN" altLang="en-US" sz="700"/>
              <a:t>路径过滤器的匹配模式为允许。 </a:t>
            </a:r>
            <a:endParaRPr lang="en-US" altLang="zh-CN" sz="700"/>
          </a:p>
        </p:txBody>
      </p:sp>
    </p:spTree>
    <p:extLst>
      <p:ext uri="{BB962C8B-B14F-4D97-AF65-F5344CB8AC3E}">
        <p14:creationId xmlns:p14="http://schemas.microsoft.com/office/powerpoint/2010/main" val="37086525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700" b="1"/>
          </a:p>
        </p:txBody>
      </p:sp>
    </p:spTree>
    <p:extLst>
      <p:ext uri="{BB962C8B-B14F-4D97-AF65-F5344CB8AC3E}">
        <p14:creationId xmlns:p14="http://schemas.microsoft.com/office/powerpoint/2010/main" val="39299373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700" b="1"/>
          </a:p>
        </p:txBody>
      </p:sp>
    </p:spTree>
    <p:extLst>
      <p:ext uri="{BB962C8B-B14F-4D97-AF65-F5344CB8AC3E}">
        <p14:creationId xmlns:p14="http://schemas.microsoft.com/office/powerpoint/2010/main" val="18457281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拓扑与配置采用“基础配置”的内容。仅有基本的</a:t>
            </a:r>
            <a:r>
              <a:rPr lang="en-US" altLang="zh-CN"/>
              <a:t>BGP</a:t>
            </a:r>
            <a:r>
              <a:rPr lang="zh-CN" altLang="en-US"/>
              <a:t>邻居配置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023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命令含义：</a:t>
            </a:r>
          </a:p>
          <a:p>
            <a:pPr lvl="1"/>
            <a:r>
              <a:rPr lang="en-US" altLang="zh-CN" b="1"/>
              <a:t>maximum</a:t>
            </a:r>
            <a:r>
              <a:rPr lang="en-US" altLang="zh-CN"/>
              <a:t> </a:t>
            </a:r>
            <a:r>
              <a:rPr lang="en-US" altLang="zh-CN" b="1"/>
              <a:t>load-balancing</a:t>
            </a:r>
            <a:r>
              <a:rPr lang="zh-CN" altLang="en-US" dirty="0"/>
              <a:t>命令用来设置等价路由的最大条数。</a:t>
            </a:r>
          </a:p>
          <a:p>
            <a:r>
              <a:rPr lang="zh-CN" altLang="en-US" dirty="0"/>
              <a:t>具体用法</a:t>
            </a:r>
          </a:p>
          <a:p>
            <a:pPr lvl="1"/>
            <a:r>
              <a:rPr lang="zh-CN" altLang="en-US" dirty="0"/>
              <a:t>命令</a:t>
            </a:r>
            <a:r>
              <a:rPr lang="en-US" altLang="zh-CN" dirty="0"/>
              <a:t>maximum load-balancing</a:t>
            </a:r>
            <a:r>
              <a:rPr lang="zh-CN" altLang="en-US" dirty="0"/>
              <a:t>为</a:t>
            </a:r>
            <a:r>
              <a:rPr lang="en-US" altLang="zh-CN" dirty="0"/>
              <a:t>BGP</a:t>
            </a:r>
            <a:r>
              <a:rPr lang="zh-CN" altLang="en-US" dirty="0"/>
              <a:t>视图命令。</a:t>
            </a:r>
          </a:p>
          <a:p>
            <a:r>
              <a:rPr lang="zh-CN" altLang="en-US" dirty="0"/>
              <a:t>参数意义</a:t>
            </a:r>
          </a:p>
          <a:p>
            <a:pPr lvl="1"/>
            <a:r>
              <a:rPr lang="en-US" altLang="zh-CN" dirty="0" err="1"/>
              <a:t>ebgp</a:t>
            </a:r>
            <a:r>
              <a:rPr lang="zh-CN" altLang="en-US" dirty="0"/>
              <a:t>：仅</a:t>
            </a:r>
            <a:r>
              <a:rPr lang="en-US" altLang="zh-CN" dirty="0"/>
              <a:t>EBGP</a:t>
            </a:r>
            <a:r>
              <a:rPr lang="zh-CN" altLang="en-US" dirty="0"/>
              <a:t>路由参与负载分担。</a:t>
            </a:r>
          </a:p>
          <a:p>
            <a:pPr lvl="1"/>
            <a:r>
              <a:rPr lang="en-US" altLang="zh-CN" dirty="0" err="1"/>
              <a:t>ibgp</a:t>
            </a:r>
            <a:r>
              <a:rPr lang="zh-CN" altLang="en-US" dirty="0"/>
              <a:t>：仅</a:t>
            </a:r>
            <a:r>
              <a:rPr lang="en-US" altLang="zh-CN" dirty="0"/>
              <a:t>IBGP</a:t>
            </a:r>
            <a:r>
              <a:rPr lang="zh-CN" altLang="en-US" dirty="0"/>
              <a:t>路由参与负载分担。</a:t>
            </a:r>
          </a:p>
          <a:p>
            <a:pPr marL="541338" lvl="1" indent="-180975">
              <a:buFont typeface="Wingdings" panose="05000000000000000000" pitchFamily="2" charset="2"/>
              <a:buChar char="p"/>
            </a:pPr>
            <a:r>
              <a:rPr lang="en-US" altLang="zh-CN" dirty="0"/>
              <a:t>number</a:t>
            </a:r>
            <a:r>
              <a:rPr lang="zh-CN" altLang="en-US" dirty="0"/>
              <a:t>：</a:t>
            </a:r>
            <a:r>
              <a:rPr lang="en-US" altLang="zh-CN" dirty="0"/>
              <a:t>BGP</a:t>
            </a:r>
            <a:r>
              <a:rPr lang="zh-CN" altLang="en-US" dirty="0"/>
              <a:t>路由表中最大等价路由条数。</a:t>
            </a:r>
          </a:p>
          <a:p>
            <a:endParaRPr lang="zh-CN" altLang="en-US" dirty="0"/>
          </a:p>
          <a:p>
            <a:r>
              <a:rPr lang="zh-CN" altLang="en-US" dirty="0"/>
              <a:t>注意事项</a:t>
            </a:r>
          </a:p>
          <a:p>
            <a:pPr lvl="1"/>
            <a:r>
              <a:rPr lang="zh-CN" altLang="en-US" dirty="0"/>
              <a:t>如果配置了</a:t>
            </a:r>
            <a:r>
              <a:rPr lang="en-US" altLang="zh-CN" dirty="0"/>
              <a:t>maximum load-balancing number</a:t>
            </a:r>
            <a:r>
              <a:rPr lang="zh-CN" altLang="en-US" dirty="0"/>
              <a:t>命令，那么再配置</a:t>
            </a:r>
            <a:r>
              <a:rPr lang="en-US" altLang="zh-CN" dirty="0"/>
              <a:t>maximum load-balancing </a:t>
            </a:r>
            <a:r>
              <a:rPr lang="en-US" altLang="zh-CN" dirty="0" err="1"/>
              <a:t>ebgp</a:t>
            </a:r>
            <a:r>
              <a:rPr lang="en-US" altLang="zh-CN" dirty="0"/>
              <a:t> number</a:t>
            </a:r>
            <a:r>
              <a:rPr lang="zh-CN" altLang="en-US" dirty="0"/>
              <a:t>或</a:t>
            </a:r>
            <a:r>
              <a:rPr lang="en-US" altLang="zh-CN" dirty="0"/>
              <a:t>maximum load-balancing </a:t>
            </a:r>
            <a:r>
              <a:rPr lang="en-US" altLang="zh-CN" dirty="0" err="1"/>
              <a:t>ibgpnumber</a:t>
            </a:r>
            <a:r>
              <a:rPr lang="zh-CN" altLang="en-US" dirty="0"/>
              <a:t>命令都不会生效；如果配置了</a:t>
            </a:r>
            <a:r>
              <a:rPr lang="en-US" altLang="zh-CN" dirty="0"/>
              <a:t>maximum load-balancing </a:t>
            </a:r>
            <a:r>
              <a:rPr lang="en-US" altLang="zh-CN" dirty="0" err="1"/>
              <a:t>ebgp</a:t>
            </a:r>
            <a:r>
              <a:rPr lang="en-US" altLang="zh-CN" dirty="0"/>
              <a:t> number</a:t>
            </a:r>
            <a:r>
              <a:rPr lang="zh-CN" altLang="en-US" dirty="0"/>
              <a:t>或</a:t>
            </a:r>
            <a:r>
              <a:rPr lang="en-US" altLang="zh-CN" dirty="0"/>
              <a:t>maximum load-balancing </a:t>
            </a:r>
            <a:r>
              <a:rPr lang="en-US" altLang="zh-CN" dirty="0" err="1"/>
              <a:t>ibgp</a:t>
            </a:r>
            <a:r>
              <a:rPr lang="en-US" altLang="zh-CN" dirty="0"/>
              <a:t> number</a:t>
            </a:r>
            <a:r>
              <a:rPr lang="zh-CN" altLang="en-US" dirty="0"/>
              <a:t>命令，那么再配置</a:t>
            </a:r>
            <a:r>
              <a:rPr lang="en-US" altLang="zh-CN" dirty="0"/>
              <a:t>maximum load-balancing number</a:t>
            </a:r>
            <a:r>
              <a:rPr lang="zh-CN" altLang="en-US" dirty="0"/>
              <a:t>命令也不会生效。</a:t>
            </a:r>
          </a:p>
          <a:p>
            <a:pPr lvl="1"/>
            <a:r>
              <a:rPr lang="en-US" altLang="zh-CN" dirty="0" err="1"/>
              <a:t>AS_Path</a:t>
            </a:r>
            <a:r>
              <a:rPr lang="zh-CN" altLang="en-US" dirty="0"/>
              <a:t>不仅需要长度相等，内容也必须一致才能形成负载分担。可在</a:t>
            </a:r>
            <a:r>
              <a:rPr lang="en-US" altLang="zh-CN" dirty="0"/>
              <a:t>BGP</a:t>
            </a:r>
            <a:r>
              <a:rPr lang="zh-CN" altLang="en-US" dirty="0"/>
              <a:t>进程视图下使用</a:t>
            </a:r>
            <a:r>
              <a:rPr lang="en-US" altLang="zh-CN" dirty="0"/>
              <a:t>load-balancing as-path-ignore</a:t>
            </a:r>
            <a:r>
              <a:rPr lang="zh-CN" altLang="en-US" dirty="0"/>
              <a:t>设置路由在形成负载分担时不比较路由的</a:t>
            </a:r>
            <a:r>
              <a:rPr lang="en-US" altLang="zh-CN" dirty="0"/>
              <a:t>AS-Path</a:t>
            </a:r>
            <a:r>
              <a:rPr lang="zh-CN" altLang="en-US" dirty="0"/>
              <a:t>属性。</a:t>
            </a:r>
          </a:p>
          <a:p>
            <a:r>
              <a:rPr lang="zh-CN" altLang="en-US" dirty="0"/>
              <a:t>实验结果</a:t>
            </a:r>
          </a:p>
          <a:p>
            <a:pPr lvl="1"/>
            <a:r>
              <a:rPr lang="zh-CN" altLang="en-US" dirty="0"/>
              <a:t>使用命令</a:t>
            </a:r>
            <a:r>
              <a:rPr lang="en-US" altLang="zh-CN" dirty="0"/>
              <a:t>display </a:t>
            </a:r>
            <a:r>
              <a:rPr lang="en-US" altLang="zh-CN" dirty="0" err="1"/>
              <a:t>ip</a:t>
            </a:r>
            <a:r>
              <a:rPr lang="en-US" altLang="zh-CN" dirty="0"/>
              <a:t> routing-table protocol </a:t>
            </a:r>
            <a:r>
              <a:rPr lang="en-US" altLang="zh-CN" dirty="0" err="1"/>
              <a:t>bgp</a:t>
            </a:r>
            <a:r>
              <a:rPr lang="zh-CN" altLang="en-US" dirty="0"/>
              <a:t>可以查看到通过</a:t>
            </a:r>
            <a:r>
              <a:rPr lang="en-US" altLang="zh-CN" dirty="0"/>
              <a:t>BGP</a:t>
            </a:r>
            <a:r>
              <a:rPr lang="zh-CN" altLang="en-US" dirty="0"/>
              <a:t>学到的等价路由。</a:t>
            </a:r>
          </a:p>
        </p:txBody>
      </p:sp>
    </p:spTree>
    <p:extLst>
      <p:ext uri="{BB962C8B-B14F-4D97-AF65-F5344CB8AC3E}">
        <p14:creationId xmlns:p14="http://schemas.microsoft.com/office/powerpoint/2010/main" val="334238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93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850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82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556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322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947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参考答案：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zh-CN" altLang="en-US"/>
              <a:t>，正确</a:t>
            </a:r>
            <a:endParaRPr lang="en-US" altLang="zh-CN"/>
          </a:p>
          <a:p>
            <a:pPr lvl="1"/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AS_Path</a:t>
            </a:r>
            <a:r>
              <a:rPr lang="zh-CN" altLang="en-US"/>
              <a:t>需要完全一样才能形成负载分担。</a:t>
            </a:r>
            <a:endParaRPr lang="en-US" altLang="zh-CN"/>
          </a:p>
        </p:txBody>
      </p:sp>
      <p:sp>
        <p:nvSpPr>
          <p:cNvPr id="5" name="幻灯片图像占位符 4">
            <a:extLst>
              <a:ext uri="{FF2B5EF4-FFF2-40B4-BE49-F238E27FC236}">
                <a16:creationId xmlns:a16="http://schemas.microsoft.com/office/drawing/2014/main" id="{98A58FB3-C4E5-4332-9055-662E9CD79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24773807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1F2C9D0-A013-4B4B-8EF6-DEE980CD3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845637C-F636-4D85-A74F-8B6B8EFBB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008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CBFC1F-90F2-4A88-941A-FEE67D5CA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CA14-715D-4262-8ADE-D64F3630C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6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0C1B99E-91BE-42F2-9FD9-6D609741C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1BCBA15-75E3-4991-9EFF-137DC298A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是一种用于自治系统（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Autonomous System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）之间的动态路由协议。早期发布的三个版本分别是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BGP-1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RFC1105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）、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BGP-2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RFC1163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BGP-3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RFC1267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），主要用于交换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之间的可达路由信息，构建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域间的传播路径，防止路由环路的产生，并在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级别应用一些路由策略。当前使用的版本是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BGP-4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RFC4271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）。</a:t>
            </a:r>
          </a:p>
          <a:p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作为事实上的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Internet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外部路由协议标准，被广泛应用于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ISP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之间。</a:t>
            </a:r>
          </a:p>
          <a:p>
            <a:endParaRPr lang="zh-CN" altLang="en-US" sz="1100" b="0" i="0" kern="120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概述</a:t>
            </a:r>
          </a:p>
          <a:p>
            <a:pPr lvl="1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是一种外部网关协议（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），与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OSPF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RIP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等内部网关协议（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）不同，其着眼点不在于自动发现网络拓扑，而在于在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之间选择最佳路由和控制路由的传播。</a:t>
            </a:r>
          </a:p>
          <a:p>
            <a:pPr lvl="1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TCP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作为其传输层协议（监听端口号为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179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），提高了协议的可靠性，且不需要专门的机制来确保连接的可控性。</a:t>
            </a:r>
          </a:p>
          <a:p>
            <a:pPr lvl="1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进行域间的路由选择，对协议的稳定性要求非常高。因此用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TCP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协议的高可靠性来保证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协议的稳定性。</a:t>
            </a:r>
          </a:p>
          <a:p>
            <a:pPr lvl="2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的对等体之间必须在逻辑上连通，并进行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TCP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连接。目的端口号为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179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，本地端口号任意。</a:t>
            </a:r>
          </a:p>
          <a:p>
            <a:pPr lvl="2"/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路由更新时，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只发送更新的路由，大大减少了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传播路由所占用的带宽，适用于在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Internet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上传播大量的路由信息。</a:t>
            </a:r>
          </a:p>
          <a:p>
            <a:pPr lvl="1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从设计上避免了环路的发生。</a:t>
            </a:r>
          </a:p>
          <a:p>
            <a:pPr lvl="2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之间：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通过携带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路径信息来标记途经的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，带有本地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号的路由将被丢弃，从而避免了域间产生环路。</a:t>
            </a:r>
          </a:p>
          <a:p>
            <a:pPr lvl="2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内部：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内学到的路由不再通告给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内的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邻居，避免了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内产生环路。</a:t>
            </a:r>
          </a:p>
          <a:p>
            <a:pPr lvl="1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提供了丰富的路由策略，能够对路由实现灵活的过滤和选择。</a:t>
            </a:r>
          </a:p>
          <a:p>
            <a:pPr lvl="1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提供了防止路由振荡的机制，有效提高了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Internet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网络的稳定性。</a:t>
            </a:r>
          </a:p>
          <a:p>
            <a:pPr lvl="1"/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BGP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易于扩展，能够适应网络新的发展。主要是通过</a:t>
            </a:r>
            <a:r>
              <a:rPr lang="en-US" altLang="zh-CN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TLV</a:t>
            </a:r>
            <a:r>
              <a:rPr lang="zh-CN" altLang="en-US" sz="1100" b="0" i="0" kern="120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进行扩展。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62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的运行是通过消息驱动的，共有</a:t>
            </a:r>
            <a:r>
              <a:rPr lang="en-US" altLang="zh-CN"/>
              <a:t>Open</a:t>
            </a:r>
            <a:r>
              <a:rPr lang="zh-CN" altLang="en-US"/>
              <a:t>、</a:t>
            </a:r>
            <a:r>
              <a:rPr lang="en-US" altLang="zh-CN"/>
              <a:t>Update</a:t>
            </a:r>
            <a:r>
              <a:rPr lang="zh-CN" altLang="en-US"/>
              <a:t>、</a:t>
            </a:r>
            <a:r>
              <a:rPr lang="en-US" altLang="zh-CN"/>
              <a:t>Notification</a:t>
            </a:r>
            <a:r>
              <a:rPr lang="zh-CN" altLang="en-US"/>
              <a:t>、</a:t>
            </a:r>
            <a:r>
              <a:rPr lang="en-US" altLang="zh-CN"/>
              <a:t>Keepalive</a:t>
            </a:r>
            <a:r>
              <a:rPr lang="zh-CN" altLang="en-US"/>
              <a:t>和</a:t>
            </a:r>
            <a:r>
              <a:rPr lang="en-US" altLang="zh-CN"/>
              <a:t>Route-Refresh</a:t>
            </a:r>
            <a:r>
              <a:rPr lang="zh-CN" altLang="en-US"/>
              <a:t>等</a:t>
            </a:r>
            <a:r>
              <a:rPr lang="en-US" altLang="zh-CN"/>
              <a:t>5</a:t>
            </a:r>
            <a:r>
              <a:rPr lang="zh-CN" altLang="en-US"/>
              <a:t>种消息类型。</a:t>
            </a:r>
          </a:p>
          <a:p>
            <a:pPr lvl="1"/>
            <a:r>
              <a:rPr lang="en-US" altLang="zh-CN"/>
              <a:t>Open</a:t>
            </a:r>
            <a:r>
              <a:rPr lang="zh-CN" altLang="en-US"/>
              <a:t>消息：是</a:t>
            </a:r>
            <a:r>
              <a:rPr lang="en-US" altLang="zh-CN"/>
              <a:t>TCP</a:t>
            </a:r>
            <a:r>
              <a:rPr lang="zh-CN" altLang="en-US"/>
              <a:t>连接建立后发送的第一个消息，用于建立</a:t>
            </a:r>
            <a:r>
              <a:rPr lang="en-US" altLang="zh-CN"/>
              <a:t>BGP</a:t>
            </a:r>
            <a:r>
              <a:rPr lang="zh-CN" altLang="en-US"/>
              <a:t>对等体之间的连接关系。对等体在接收到</a:t>
            </a:r>
            <a:r>
              <a:rPr lang="en-US" altLang="zh-CN"/>
              <a:t>Open</a:t>
            </a:r>
            <a:r>
              <a:rPr lang="zh-CN" altLang="en-US"/>
              <a:t>消息并协商成功后，将发送</a:t>
            </a:r>
            <a:r>
              <a:rPr lang="en-US" altLang="zh-CN"/>
              <a:t>Keepalive</a:t>
            </a:r>
            <a:r>
              <a:rPr lang="zh-CN" altLang="en-US"/>
              <a:t>消息确认并保持连接的有效性。确认后，对等体间可以进行</a:t>
            </a:r>
            <a:r>
              <a:rPr lang="en-US" altLang="zh-CN"/>
              <a:t>Update</a:t>
            </a:r>
            <a:r>
              <a:rPr lang="zh-CN" altLang="en-US"/>
              <a:t>、</a:t>
            </a:r>
            <a:r>
              <a:rPr lang="en-US" altLang="zh-CN"/>
              <a:t>Notification</a:t>
            </a:r>
            <a:r>
              <a:rPr lang="zh-CN" altLang="en-US"/>
              <a:t>、</a:t>
            </a:r>
            <a:r>
              <a:rPr lang="en-US" altLang="zh-CN"/>
              <a:t>Keepalive</a:t>
            </a:r>
            <a:r>
              <a:rPr lang="zh-CN" altLang="en-US"/>
              <a:t>和</a:t>
            </a:r>
            <a:r>
              <a:rPr lang="en-US" altLang="zh-CN"/>
              <a:t>Route-Refresh</a:t>
            </a:r>
            <a:r>
              <a:rPr lang="zh-CN" altLang="en-US"/>
              <a:t>消息的交换。</a:t>
            </a:r>
          </a:p>
          <a:p>
            <a:pPr lvl="1"/>
            <a:r>
              <a:rPr lang="en-US" altLang="zh-CN"/>
              <a:t>Update</a:t>
            </a:r>
            <a:r>
              <a:rPr lang="zh-CN" altLang="en-US"/>
              <a:t>消息：用于在对等体之间交换路由信息。一条</a:t>
            </a:r>
            <a:r>
              <a:rPr lang="en-US" altLang="zh-CN"/>
              <a:t>Update</a:t>
            </a:r>
            <a:r>
              <a:rPr lang="zh-CN" altLang="en-US"/>
              <a:t>消息可以发布多条属性相同的可达路由信息，也可以撤销多条不可达路由信息。</a:t>
            </a:r>
          </a:p>
          <a:p>
            <a:pPr lvl="2"/>
            <a:r>
              <a:rPr lang="zh-CN" altLang="en-US"/>
              <a:t>一条</a:t>
            </a:r>
            <a:r>
              <a:rPr lang="en-US" altLang="zh-CN"/>
              <a:t>Update</a:t>
            </a:r>
            <a:r>
              <a:rPr lang="zh-CN" altLang="en-US"/>
              <a:t>消息可以发布多条具有相同路由属性的可达路由，这些路由可共享一组路由属性。所有包含在一个给定的</a:t>
            </a:r>
            <a:r>
              <a:rPr lang="en-US" altLang="zh-CN"/>
              <a:t>Update</a:t>
            </a:r>
            <a:r>
              <a:rPr lang="zh-CN" altLang="en-US"/>
              <a:t>消息里的路由属性适用于该</a:t>
            </a:r>
            <a:r>
              <a:rPr lang="en-US" altLang="zh-CN"/>
              <a:t>Update</a:t>
            </a:r>
            <a:r>
              <a:rPr lang="zh-CN" altLang="en-US"/>
              <a:t>消息中的</a:t>
            </a:r>
            <a:r>
              <a:rPr lang="en-US" altLang="zh-CN"/>
              <a:t>NLRI</a:t>
            </a:r>
            <a:r>
              <a:rPr lang="zh-CN" altLang="en-US"/>
              <a:t>（</a:t>
            </a:r>
            <a:r>
              <a:rPr lang="en-US" altLang="zh-CN"/>
              <a:t>Network Layer Reachability Information</a:t>
            </a:r>
            <a:r>
              <a:rPr lang="zh-CN" altLang="en-US"/>
              <a:t>）字段里的所有目的地（用</a:t>
            </a:r>
            <a:r>
              <a:rPr lang="en-US" altLang="zh-CN"/>
              <a:t>IP</a:t>
            </a:r>
            <a:r>
              <a:rPr lang="zh-CN" altLang="en-US"/>
              <a:t>前缀表示）。</a:t>
            </a:r>
          </a:p>
          <a:p>
            <a:pPr lvl="2"/>
            <a:r>
              <a:rPr lang="zh-CN" altLang="en-US"/>
              <a:t>一条</a:t>
            </a:r>
            <a:r>
              <a:rPr lang="en-US" altLang="zh-CN"/>
              <a:t>Update</a:t>
            </a:r>
            <a:r>
              <a:rPr lang="zh-CN" altLang="en-US"/>
              <a:t>消息可以撤销多条不可达路由。每一个路由通过目的地（用</a:t>
            </a:r>
            <a:r>
              <a:rPr lang="en-US" altLang="zh-CN"/>
              <a:t>IP</a:t>
            </a:r>
            <a:r>
              <a:rPr lang="zh-CN" altLang="en-US"/>
              <a:t>前缀表示），清楚的定义了</a:t>
            </a:r>
            <a:r>
              <a:rPr lang="en-US" altLang="zh-CN"/>
              <a:t>BGP Speaker</a:t>
            </a:r>
            <a:r>
              <a:rPr lang="zh-CN" altLang="en-US"/>
              <a:t>之间先前通告过的路由。</a:t>
            </a:r>
          </a:p>
          <a:p>
            <a:pPr lvl="2"/>
            <a:r>
              <a:rPr lang="zh-CN" altLang="en-US"/>
              <a:t>一条</a:t>
            </a:r>
            <a:r>
              <a:rPr lang="en-US" altLang="zh-CN"/>
              <a:t>Update</a:t>
            </a:r>
            <a:r>
              <a:rPr lang="zh-CN" altLang="en-US"/>
              <a:t>消息可以只用于撤销路由，这样就不需要包括路径属性或者</a:t>
            </a:r>
            <a:r>
              <a:rPr lang="en-US" altLang="zh-CN"/>
              <a:t>NLRI</a:t>
            </a:r>
            <a:r>
              <a:rPr lang="zh-CN" altLang="en-US"/>
              <a:t>。相反，也可以只用于通告可达路由，就不需要携带撤销路由信息了。</a:t>
            </a:r>
          </a:p>
          <a:p>
            <a:pPr lvl="1"/>
            <a:r>
              <a:rPr lang="en-US" altLang="zh-CN"/>
              <a:t>Keepalive</a:t>
            </a:r>
            <a:r>
              <a:rPr lang="zh-CN" altLang="en-US"/>
              <a:t>消息：</a:t>
            </a:r>
            <a:r>
              <a:rPr lang="en-US" altLang="zh-CN"/>
              <a:t>BGP</a:t>
            </a:r>
            <a:r>
              <a:rPr lang="zh-CN" altLang="en-US"/>
              <a:t>会周期性的向对等体发出</a:t>
            </a:r>
            <a:r>
              <a:rPr lang="en-US" altLang="zh-CN"/>
              <a:t>Keepalive</a:t>
            </a:r>
            <a:r>
              <a:rPr lang="zh-CN" altLang="en-US"/>
              <a:t>消息，用来保持连接的有效性。</a:t>
            </a:r>
          </a:p>
          <a:p>
            <a:pPr lvl="1"/>
            <a:r>
              <a:rPr lang="en-US" altLang="zh-CN"/>
              <a:t>Notification</a:t>
            </a:r>
            <a:r>
              <a:rPr lang="zh-CN" altLang="en-US"/>
              <a:t>消息：当</a:t>
            </a:r>
            <a:r>
              <a:rPr lang="en-US" altLang="zh-CN"/>
              <a:t>BGP</a:t>
            </a:r>
            <a:r>
              <a:rPr lang="zh-CN" altLang="en-US"/>
              <a:t>检测到错误状态时，就向对等体发出</a:t>
            </a:r>
            <a:r>
              <a:rPr lang="en-US" altLang="zh-CN"/>
              <a:t>Notification</a:t>
            </a:r>
            <a:r>
              <a:rPr lang="zh-CN" altLang="en-US"/>
              <a:t>消息，之后</a:t>
            </a:r>
            <a:r>
              <a:rPr lang="en-US" altLang="zh-CN"/>
              <a:t>BGP</a:t>
            </a:r>
            <a:r>
              <a:rPr lang="zh-CN" altLang="en-US"/>
              <a:t>连接会立即中断。</a:t>
            </a:r>
          </a:p>
          <a:p>
            <a:pPr lvl="1"/>
            <a:r>
              <a:rPr lang="en-US" altLang="zh-CN"/>
              <a:t>Route-Refresh</a:t>
            </a:r>
            <a:r>
              <a:rPr lang="zh-CN" altLang="en-US"/>
              <a:t>消息：通过</a:t>
            </a:r>
            <a:r>
              <a:rPr lang="en-US" altLang="zh-CN"/>
              <a:t>OPEN</a:t>
            </a:r>
            <a:r>
              <a:rPr lang="zh-CN" altLang="en-US"/>
              <a:t>消息告知</a:t>
            </a:r>
            <a:r>
              <a:rPr lang="en-US" altLang="zh-CN"/>
              <a:t>BGP peer</a:t>
            </a:r>
            <a:r>
              <a:rPr lang="zh-CN" altLang="en-US"/>
              <a:t>本地支持路由刷新能力（</a:t>
            </a:r>
            <a:r>
              <a:rPr lang="en-US" altLang="zh-CN"/>
              <a:t>Route-Refresh capability</a:t>
            </a:r>
            <a:r>
              <a:rPr lang="zh-CN" altLang="en-US"/>
              <a:t>）。在所有</a:t>
            </a:r>
            <a:r>
              <a:rPr lang="en-US" altLang="zh-CN"/>
              <a:t>BGP</a:t>
            </a:r>
            <a:r>
              <a:rPr lang="zh-CN" altLang="en-US"/>
              <a:t>路由器使能</a:t>
            </a:r>
            <a:r>
              <a:rPr lang="en-US" altLang="zh-CN"/>
              <a:t>Route-Refresh</a:t>
            </a:r>
            <a:r>
              <a:rPr lang="zh-CN" altLang="en-US"/>
              <a:t>能力的情况下，如果</a:t>
            </a:r>
            <a:r>
              <a:rPr lang="en-US" altLang="zh-CN"/>
              <a:t>BGP</a:t>
            </a:r>
            <a:r>
              <a:rPr lang="zh-CN" altLang="en-US"/>
              <a:t>的入口路由策略发生了变化，本地</a:t>
            </a:r>
            <a:r>
              <a:rPr lang="en-US" altLang="zh-CN"/>
              <a:t>BGP</a:t>
            </a:r>
            <a:r>
              <a:rPr lang="zh-CN" altLang="en-US"/>
              <a:t>路由器会向对等体发布</a:t>
            </a:r>
            <a:r>
              <a:rPr lang="en-US" altLang="zh-CN"/>
              <a:t>Route-Refresh</a:t>
            </a:r>
            <a:r>
              <a:rPr lang="zh-CN" altLang="en-US"/>
              <a:t>消息，收到此消息的对等体会将其路由信息重新发给本地</a:t>
            </a:r>
            <a:r>
              <a:rPr lang="en-US" altLang="zh-CN"/>
              <a:t>BGP</a:t>
            </a:r>
            <a:r>
              <a:rPr lang="zh-CN" altLang="en-US"/>
              <a:t>路由器。这样，可以在不中断</a:t>
            </a:r>
            <a:r>
              <a:rPr lang="en-US" altLang="zh-CN"/>
              <a:t>BGP</a:t>
            </a:r>
            <a:r>
              <a:rPr lang="zh-CN" altLang="en-US"/>
              <a:t>连接的情况下，对</a:t>
            </a:r>
            <a:r>
              <a:rPr lang="en-US" altLang="zh-CN"/>
              <a:t>BGP</a:t>
            </a:r>
            <a:r>
              <a:rPr lang="zh-CN" altLang="en-US"/>
              <a:t>路由表进行动态刷新，并应用新的路由策略。</a:t>
            </a:r>
          </a:p>
          <a:p>
            <a:endParaRPr lang="zh-CN" altLang="en-US"/>
          </a:p>
          <a:p>
            <a:r>
              <a:rPr lang="en-US" altLang="zh-CN"/>
              <a:t>BGP</a:t>
            </a:r>
            <a:r>
              <a:rPr lang="zh-CN" altLang="en-US"/>
              <a:t>报文应用：</a:t>
            </a:r>
          </a:p>
          <a:p>
            <a:pPr lvl="1"/>
            <a:r>
              <a:rPr lang="en-US" altLang="zh-CN"/>
              <a:t>BGP</a:t>
            </a:r>
            <a:r>
              <a:rPr lang="zh-CN" altLang="en-US"/>
              <a:t>使用</a:t>
            </a:r>
            <a:r>
              <a:rPr lang="en-US" altLang="zh-CN"/>
              <a:t>TCP</a:t>
            </a:r>
            <a:r>
              <a:rPr lang="zh-CN" altLang="en-US"/>
              <a:t>建立连接，本地监听端口为</a:t>
            </a:r>
            <a:r>
              <a:rPr lang="en-US" altLang="zh-CN"/>
              <a:t>179</a:t>
            </a:r>
            <a:r>
              <a:rPr lang="zh-CN" altLang="en-US"/>
              <a:t>。和</a:t>
            </a:r>
            <a:r>
              <a:rPr lang="en-US" altLang="zh-CN"/>
              <a:t>TCP</a:t>
            </a:r>
            <a:r>
              <a:rPr lang="zh-CN" altLang="en-US"/>
              <a:t>连接建立相同，</a:t>
            </a:r>
            <a:r>
              <a:rPr lang="en-US" altLang="zh-CN"/>
              <a:t>BGP</a:t>
            </a:r>
            <a:r>
              <a:rPr lang="zh-CN" altLang="en-US"/>
              <a:t>连接的建立也要经过一系列的对话和握手。</a:t>
            </a:r>
            <a:r>
              <a:rPr lang="en-US" altLang="zh-CN"/>
              <a:t>TCP</a:t>
            </a:r>
            <a:r>
              <a:rPr lang="zh-CN" altLang="en-US"/>
              <a:t>通过握手协商通告其端口等参数，</a:t>
            </a:r>
            <a:r>
              <a:rPr lang="en-US" altLang="zh-CN"/>
              <a:t>BGP</a:t>
            </a:r>
            <a:r>
              <a:rPr lang="zh-CN" altLang="en-US"/>
              <a:t>的握手协商的参数有：</a:t>
            </a:r>
            <a:r>
              <a:rPr lang="en-US" altLang="zh-CN"/>
              <a:t>BGP</a:t>
            </a:r>
            <a:r>
              <a:rPr lang="zh-CN" altLang="en-US"/>
              <a:t>版本、</a:t>
            </a:r>
            <a:r>
              <a:rPr lang="en-US" altLang="zh-CN"/>
              <a:t>BGP</a:t>
            </a:r>
            <a:r>
              <a:rPr lang="zh-CN" altLang="en-US"/>
              <a:t>连接保持时间、本地的路由器标识（</a:t>
            </a:r>
            <a:r>
              <a:rPr lang="en-US" altLang="zh-CN"/>
              <a:t>Router ID</a:t>
            </a:r>
            <a:r>
              <a:rPr lang="zh-CN" altLang="en-US"/>
              <a:t>）、授权信息等。这些信息都在</a:t>
            </a:r>
            <a:r>
              <a:rPr lang="en-US" altLang="zh-CN"/>
              <a:t>Open</a:t>
            </a:r>
            <a:r>
              <a:rPr lang="zh-CN" altLang="en-US"/>
              <a:t>消息中携带。</a:t>
            </a:r>
          </a:p>
          <a:p>
            <a:pPr lvl="1"/>
            <a:r>
              <a:rPr lang="en-US" altLang="zh-CN"/>
              <a:t>BGP</a:t>
            </a:r>
            <a:r>
              <a:rPr lang="zh-CN" altLang="en-US"/>
              <a:t>连接建立后，如果有路由需要发送则发送</a:t>
            </a:r>
            <a:r>
              <a:rPr lang="en-US" altLang="zh-CN"/>
              <a:t>Update</a:t>
            </a:r>
            <a:r>
              <a:rPr lang="zh-CN" altLang="en-US"/>
              <a:t>消息通告对端。</a:t>
            </a:r>
            <a:r>
              <a:rPr lang="en-US" altLang="zh-CN"/>
              <a:t>Update</a:t>
            </a:r>
            <a:r>
              <a:rPr lang="zh-CN" altLang="en-US"/>
              <a:t>消息发布路由时，还要携带此路由的路由属性，用以帮助对端</a:t>
            </a:r>
            <a:r>
              <a:rPr lang="en-US" altLang="zh-CN"/>
              <a:t>BGP</a:t>
            </a:r>
            <a:r>
              <a:rPr lang="zh-CN" altLang="en-US"/>
              <a:t>协议选择最优路由。在本地</a:t>
            </a:r>
            <a:r>
              <a:rPr lang="en-US" altLang="zh-CN"/>
              <a:t>BGP</a:t>
            </a:r>
            <a:r>
              <a:rPr lang="zh-CN" altLang="en-US"/>
              <a:t>路由变化时，要通过</a:t>
            </a:r>
            <a:r>
              <a:rPr lang="en-US" altLang="zh-CN"/>
              <a:t>Update</a:t>
            </a:r>
            <a:r>
              <a:rPr lang="zh-CN" altLang="en-US"/>
              <a:t>消息来通知</a:t>
            </a:r>
            <a:r>
              <a:rPr lang="en-US" altLang="zh-CN"/>
              <a:t>BGP</a:t>
            </a:r>
            <a:r>
              <a:rPr lang="zh-CN" altLang="en-US"/>
              <a:t>对等体。</a:t>
            </a:r>
          </a:p>
          <a:p>
            <a:pPr lvl="1"/>
            <a:r>
              <a:rPr lang="zh-CN" altLang="en-US"/>
              <a:t>经过一段时间的路由信息交换后，本地</a:t>
            </a:r>
            <a:r>
              <a:rPr lang="en-US" altLang="zh-CN"/>
              <a:t>BGP</a:t>
            </a:r>
            <a:r>
              <a:rPr lang="zh-CN" altLang="en-US"/>
              <a:t>和对端</a:t>
            </a:r>
            <a:r>
              <a:rPr lang="en-US" altLang="zh-CN"/>
              <a:t>BGP</a:t>
            </a:r>
            <a:r>
              <a:rPr lang="zh-CN" altLang="en-US"/>
              <a:t>都无新路由通告，趋于稳定状态。此时要定时发送</a:t>
            </a:r>
            <a:r>
              <a:rPr lang="en-US" altLang="zh-CN"/>
              <a:t>KEEPALIVE</a:t>
            </a:r>
            <a:r>
              <a:rPr lang="zh-CN" altLang="en-US"/>
              <a:t>消息以保持</a:t>
            </a:r>
            <a:r>
              <a:rPr lang="en-US" altLang="zh-CN"/>
              <a:t>BGP</a:t>
            </a:r>
            <a:r>
              <a:rPr lang="zh-CN" altLang="en-US"/>
              <a:t>连接的有效性。对于本地</a:t>
            </a:r>
            <a:r>
              <a:rPr lang="en-US" altLang="zh-CN"/>
              <a:t>BGP</a:t>
            </a:r>
            <a:r>
              <a:rPr lang="zh-CN" altLang="en-US"/>
              <a:t>，如果在保持时间内，未收到任何对端发来的</a:t>
            </a:r>
            <a:r>
              <a:rPr lang="en-US" altLang="zh-CN"/>
              <a:t>BGP</a:t>
            </a:r>
            <a:r>
              <a:rPr lang="zh-CN" altLang="en-US"/>
              <a:t>消息，就认为此</a:t>
            </a:r>
            <a:r>
              <a:rPr lang="en-US" altLang="zh-CN"/>
              <a:t>BGP</a:t>
            </a:r>
            <a:r>
              <a:rPr lang="zh-CN" altLang="en-US"/>
              <a:t>连接已经中断，将断开此</a:t>
            </a:r>
            <a:r>
              <a:rPr lang="en-US" altLang="zh-CN"/>
              <a:t>BGP</a:t>
            </a:r>
            <a:r>
              <a:rPr lang="zh-CN" altLang="en-US"/>
              <a:t>连接，并删除所有从该对等体学来的</a:t>
            </a:r>
            <a:r>
              <a:rPr lang="en-US" altLang="zh-CN"/>
              <a:t>BGP</a:t>
            </a:r>
            <a:r>
              <a:rPr lang="zh-CN" altLang="en-US"/>
              <a:t>路由。</a:t>
            </a:r>
          </a:p>
          <a:p>
            <a:pPr lvl="1"/>
            <a:r>
              <a:rPr lang="zh-CN" altLang="en-US"/>
              <a:t>当本地</a:t>
            </a:r>
            <a:r>
              <a:rPr lang="en-US" altLang="zh-CN"/>
              <a:t>BGP</a:t>
            </a:r>
            <a:r>
              <a:rPr lang="zh-CN" altLang="en-US"/>
              <a:t>在运行中发现错误时（如对端</a:t>
            </a:r>
            <a:r>
              <a:rPr lang="en-US" altLang="zh-CN"/>
              <a:t>BGP</a:t>
            </a:r>
            <a:r>
              <a:rPr lang="zh-CN" altLang="en-US"/>
              <a:t>版本本地不支持、本地</a:t>
            </a:r>
            <a:r>
              <a:rPr lang="en-US" altLang="zh-CN"/>
              <a:t>BGP</a:t>
            </a:r>
            <a:r>
              <a:rPr lang="zh-CN" altLang="en-US"/>
              <a:t>收到了结构非法的</a:t>
            </a:r>
            <a:r>
              <a:rPr lang="en-US" altLang="zh-CN"/>
              <a:t>Update</a:t>
            </a:r>
            <a:r>
              <a:rPr lang="zh-CN" altLang="en-US"/>
              <a:t>消息等），要发送</a:t>
            </a:r>
            <a:r>
              <a:rPr lang="en-US" altLang="zh-CN"/>
              <a:t>Notification</a:t>
            </a:r>
            <a:r>
              <a:rPr lang="zh-CN" altLang="en-US"/>
              <a:t>消息通告</a:t>
            </a:r>
            <a:r>
              <a:rPr lang="en-US" altLang="zh-CN"/>
              <a:t>BGP</a:t>
            </a:r>
            <a:r>
              <a:rPr lang="zh-CN" altLang="en-US"/>
              <a:t>对等体。本地</a:t>
            </a:r>
            <a:r>
              <a:rPr lang="en-US" altLang="zh-CN"/>
              <a:t>BGP</a:t>
            </a:r>
            <a:r>
              <a:rPr lang="zh-CN" altLang="en-US"/>
              <a:t>退出</a:t>
            </a:r>
            <a:r>
              <a:rPr lang="en-US" altLang="zh-CN"/>
              <a:t>BGP</a:t>
            </a:r>
            <a:r>
              <a:rPr lang="zh-CN" altLang="en-US"/>
              <a:t>连接时，也需发送</a:t>
            </a:r>
            <a:r>
              <a:rPr lang="en-US" altLang="zh-CN"/>
              <a:t>Notification</a:t>
            </a:r>
            <a:r>
              <a:rPr lang="zh-CN" altLang="en-US"/>
              <a:t>报文。</a:t>
            </a:r>
          </a:p>
          <a:p>
            <a:endParaRPr lang="zh-CN" altLang="en-US"/>
          </a:p>
          <a:p>
            <a:r>
              <a:rPr lang="en-US" altLang="zh-CN"/>
              <a:t>BGP</a:t>
            </a:r>
            <a:r>
              <a:rPr lang="zh-CN" altLang="en-US"/>
              <a:t>报头</a:t>
            </a:r>
          </a:p>
          <a:p>
            <a:pPr lvl="1"/>
            <a:r>
              <a:rPr lang="en-US" altLang="zh-CN"/>
              <a:t>Marker</a:t>
            </a:r>
            <a:r>
              <a:rPr lang="zh-CN" altLang="en-US"/>
              <a:t>（标记）：</a:t>
            </a:r>
            <a:r>
              <a:rPr lang="en-US" altLang="zh-CN"/>
              <a:t>16</a:t>
            </a:r>
            <a:r>
              <a:rPr lang="zh-CN" altLang="en-US"/>
              <a:t>字节，固定为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 lvl="1"/>
            <a:r>
              <a:rPr lang="en-US" altLang="zh-CN"/>
              <a:t>Length</a:t>
            </a:r>
            <a:r>
              <a:rPr lang="zh-CN" altLang="en-US"/>
              <a:t>（长度）：两字节无符号整数。指定了消息的全长，包括头部。</a:t>
            </a:r>
          </a:p>
          <a:p>
            <a:pPr lvl="1"/>
            <a:r>
              <a:rPr lang="en-US" altLang="zh-CN"/>
              <a:t>Type</a:t>
            </a:r>
            <a:r>
              <a:rPr lang="zh-CN" altLang="en-US"/>
              <a:t>（类型）：</a:t>
            </a:r>
            <a:r>
              <a:rPr lang="en-US" altLang="zh-CN"/>
              <a:t>1 </a:t>
            </a:r>
            <a:r>
              <a:rPr lang="zh-CN" altLang="en-US"/>
              <a:t>字节，指示报文类型：</a:t>
            </a:r>
          </a:p>
          <a:p>
            <a:pPr lvl="2"/>
            <a:r>
              <a:rPr lang="en-US" altLang="zh-CN"/>
              <a:t>Open</a:t>
            </a:r>
          </a:p>
          <a:p>
            <a:pPr lvl="2"/>
            <a:r>
              <a:rPr lang="en-US" altLang="zh-CN"/>
              <a:t>Update</a:t>
            </a:r>
          </a:p>
          <a:p>
            <a:pPr lvl="2"/>
            <a:r>
              <a:rPr lang="en-US" altLang="zh-CN"/>
              <a:t>Keepalive</a:t>
            </a:r>
          </a:p>
          <a:p>
            <a:pPr lvl="2"/>
            <a:r>
              <a:rPr lang="en-US" altLang="zh-CN"/>
              <a:t>Notification</a:t>
            </a:r>
          </a:p>
          <a:p>
            <a:pPr lvl="2"/>
            <a:r>
              <a:rPr lang="en-US" altLang="zh-CN"/>
              <a:t>Route-Refresh</a:t>
            </a:r>
          </a:p>
          <a:p>
            <a:endParaRPr lang="en-US" altLang="zh-CN"/>
          </a:p>
          <a:p>
            <a:r>
              <a:rPr lang="en-US" altLang="zh-CN"/>
              <a:t>Open</a:t>
            </a:r>
            <a:r>
              <a:rPr lang="zh-CN" altLang="en-US"/>
              <a:t>报文结构</a:t>
            </a:r>
          </a:p>
          <a:p>
            <a:pPr lvl="1"/>
            <a:r>
              <a:rPr lang="en-US" altLang="zh-CN"/>
              <a:t>Version</a:t>
            </a:r>
            <a:r>
              <a:rPr lang="zh-CN" altLang="en-US"/>
              <a:t>：</a:t>
            </a:r>
            <a:r>
              <a:rPr lang="en-US" altLang="zh-CN"/>
              <a:t>BGP</a:t>
            </a:r>
            <a:r>
              <a:rPr lang="zh-CN" altLang="en-US"/>
              <a:t>的版本号。对于</a:t>
            </a:r>
            <a:r>
              <a:rPr lang="en-US" altLang="zh-CN"/>
              <a:t>BGPv4</a:t>
            </a:r>
            <a:r>
              <a:rPr lang="zh-CN" altLang="en-US"/>
              <a:t>来说，其值为</a:t>
            </a:r>
            <a:r>
              <a:rPr lang="en-US" altLang="zh-CN"/>
              <a:t>4</a:t>
            </a:r>
            <a:r>
              <a:rPr lang="zh-CN" altLang="en-US"/>
              <a:t>。</a:t>
            </a:r>
          </a:p>
          <a:p>
            <a:pPr lvl="1"/>
            <a:r>
              <a:rPr lang="en-US" altLang="zh-CN"/>
              <a:t>My Autonomous System</a:t>
            </a:r>
            <a:r>
              <a:rPr lang="zh-CN" altLang="en-US"/>
              <a:t>：本地</a:t>
            </a:r>
            <a:r>
              <a:rPr lang="en-US" altLang="zh-CN"/>
              <a:t>AS</a:t>
            </a:r>
            <a:r>
              <a:rPr lang="zh-CN" altLang="en-US"/>
              <a:t>编号。通过比较两端的</a:t>
            </a:r>
            <a:r>
              <a:rPr lang="en-US" altLang="zh-CN"/>
              <a:t>AS</a:t>
            </a:r>
            <a:r>
              <a:rPr lang="zh-CN" altLang="en-US"/>
              <a:t>编号可以确定是</a:t>
            </a:r>
            <a:r>
              <a:rPr lang="en-US" altLang="zh-CN"/>
              <a:t>EBGP</a:t>
            </a:r>
            <a:r>
              <a:rPr lang="zh-CN" altLang="en-US"/>
              <a:t>连接还是</a:t>
            </a:r>
            <a:r>
              <a:rPr lang="en-US" altLang="zh-CN"/>
              <a:t>IBGP</a:t>
            </a:r>
            <a:r>
              <a:rPr lang="zh-CN" altLang="en-US"/>
              <a:t>连接。</a:t>
            </a:r>
          </a:p>
          <a:p>
            <a:pPr lvl="1"/>
            <a:r>
              <a:rPr lang="en-US" altLang="zh-CN"/>
              <a:t>Hold Time</a:t>
            </a:r>
            <a:r>
              <a:rPr lang="zh-CN" altLang="en-US"/>
              <a:t>：在建立对等体关系时两端要协商</a:t>
            </a:r>
            <a:r>
              <a:rPr lang="en-US" altLang="zh-CN"/>
              <a:t>Hold time</a:t>
            </a:r>
            <a:r>
              <a:rPr lang="zh-CN" altLang="en-US"/>
              <a:t>，并保持一致。如果两端所配置的</a:t>
            </a:r>
            <a:r>
              <a:rPr lang="en-US" altLang="zh-CN"/>
              <a:t>Hold time</a:t>
            </a:r>
            <a:r>
              <a:rPr lang="zh-CN" altLang="en-US"/>
              <a:t>时间不同，则</a:t>
            </a:r>
            <a:r>
              <a:rPr lang="en-US" altLang="zh-CN"/>
              <a:t>BGP</a:t>
            </a:r>
            <a:r>
              <a:rPr lang="zh-CN" altLang="en-US"/>
              <a:t>会选择较小的值作为协商的结果。如果在这个时间内未收到对端发来的</a:t>
            </a:r>
            <a:r>
              <a:rPr lang="en-US" altLang="zh-CN"/>
              <a:t>Keepalive</a:t>
            </a:r>
            <a:r>
              <a:rPr lang="zh-CN" altLang="en-US"/>
              <a:t>消息，则认为</a:t>
            </a:r>
            <a:r>
              <a:rPr lang="en-US" altLang="zh-CN"/>
              <a:t>BGP</a:t>
            </a:r>
            <a:r>
              <a:rPr lang="zh-CN" altLang="en-US"/>
              <a:t>连接中断。如果保持时间为</a:t>
            </a:r>
            <a:r>
              <a:rPr lang="en-US" altLang="zh-CN"/>
              <a:t>0</a:t>
            </a:r>
            <a:r>
              <a:rPr lang="zh-CN" altLang="en-US"/>
              <a:t>，则标识不发送</a:t>
            </a:r>
            <a:r>
              <a:rPr lang="en-US" altLang="zh-CN"/>
              <a:t>Keepalive</a:t>
            </a:r>
            <a:r>
              <a:rPr lang="zh-CN" altLang="en-US"/>
              <a:t>报文。</a:t>
            </a:r>
          </a:p>
          <a:p>
            <a:pPr lvl="1"/>
            <a:r>
              <a:rPr lang="en-US" altLang="zh-CN"/>
              <a:t>BGP Identifier</a:t>
            </a:r>
            <a:r>
              <a:rPr lang="zh-CN" altLang="en-US"/>
              <a:t>：</a:t>
            </a:r>
            <a:r>
              <a:rPr lang="en-US" altLang="zh-CN"/>
              <a:t>BGP</a:t>
            </a:r>
            <a:r>
              <a:rPr lang="zh-CN" altLang="en-US"/>
              <a:t>路由器的</a:t>
            </a:r>
            <a:r>
              <a:rPr lang="en-US" altLang="zh-CN"/>
              <a:t>Router ID</a:t>
            </a:r>
            <a:r>
              <a:rPr lang="zh-CN" altLang="en-US"/>
              <a:t>，以</a:t>
            </a:r>
            <a:r>
              <a:rPr lang="en-US" altLang="zh-CN"/>
              <a:t>IP</a:t>
            </a:r>
            <a:r>
              <a:rPr lang="zh-CN" altLang="en-US"/>
              <a:t>地址的形式表示，用来识别</a:t>
            </a:r>
            <a:r>
              <a:rPr lang="en-US" altLang="zh-CN"/>
              <a:t>BGP</a:t>
            </a:r>
            <a:r>
              <a:rPr lang="zh-CN" altLang="en-US"/>
              <a:t>路由器。</a:t>
            </a:r>
          </a:p>
          <a:p>
            <a:pPr lvl="1"/>
            <a:r>
              <a:rPr lang="en-US" altLang="zh-CN"/>
              <a:t>Opt Parm Len</a:t>
            </a:r>
            <a:r>
              <a:rPr lang="zh-CN" altLang="en-US"/>
              <a:t>（</a:t>
            </a:r>
            <a:r>
              <a:rPr lang="en-US" altLang="zh-CN"/>
              <a:t>Optional Parameters Length</a:t>
            </a:r>
            <a:r>
              <a:rPr lang="zh-CN" altLang="en-US"/>
              <a:t>）：可选参数的长度。如果为</a:t>
            </a:r>
            <a:r>
              <a:rPr lang="en-US" altLang="zh-CN"/>
              <a:t>0</a:t>
            </a:r>
            <a:r>
              <a:rPr lang="zh-CN" altLang="en-US"/>
              <a:t>则没有可选参数。</a:t>
            </a:r>
          </a:p>
          <a:p>
            <a:pPr lvl="1"/>
            <a:r>
              <a:rPr lang="en-US" altLang="zh-CN"/>
              <a:t>Optional Parameters</a:t>
            </a:r>
            <a:r>
              <a:rPr lang="zh-CN" altLang="en-US"/>
              <a:t>：是一个可选参数用于</a:t>
            </a:r>
            <a:r>
              <a:rPr lang="en-US" altLang="zh-CN"/>
              <a:t>BGP</a:t>
            </a:r>
            <a:r>
              <a:rPr lang="zh-CN" altLang="en-US"/>
              <a:t>验证或多协议扩展（</a:t>
            </a:r>
            <a:r>
              <a:rPr lang="en-US" altLang="zh-CN"/>
              <a:t>Multiprotocol Extensions</a:t>
            </a:r>
            <a:r>
              <a:rPr lang="zh-CN" altLang="en-US"/>
              <a:t>）等功能。每一个参数为一个（</a:t>
            </a:r>
            <a:r>
              <a:rPr lang="en-US" altLang="zh-CN"/>
              <a:t>Parameter Type-Parameter Length-Parameter Value</a:t>
            </a:r>
            <a:r>
              <a:rPr lang="zh-CN" altLang="en-US"/>
              <a:t>）三元组。</a:t>
            </a:r>
          </a:p>
          <a:p>
            <a:endParaRPr lang="zh-CN" altLang="en-US"/>
          </a:p>
          <a:p>
            <a:r>
              <a:rPr lang="en-US" altLang="zh-CN"/>
              <a:t>Update</a:t>
            </a:r>
            <a:r>
              <a:rPr lang="zh-CN" altLang="en-US"/>
              <a:t>报文结构</a:t>
            </a:r>
          </a:p>
          <a:p>
            <a:pPr lvl="1"/>
            <a:r>
              <a:rPr lang="en-US" altLang="zh-CN"/>
              <a:t>Withdrawn Routes Length </a:t>
            </a:r>
            <a:r>
              <a:rPr lang="zh-CN" altLang="en-US"/>
              <a:t>：（</a:t>
            </a:r>
            <a:r>
              <a:rPr lang="en-US" altLang="zh-CN"/>
              <a:t>2</a:t>
            </a:r>
            <a:r>
              <a:rPr lang="zh-CN" altLang="en-US"/>
              <a:t>字节无符号整数） 不可达路由长度，表示</a:t>
            </a:r>
            <a:r>
              <a:rPr lang="en-US" altLang="zh-CN"/>
              <a:t>Withdrawn Routes</a:t>
            </a:r>
            <a:r>
              <a:rPr lang="zh-CN" altLang="en-US"/>
              <a:t>字段的数据长度。如果</a:t>
            </a:r>
            <a:r>
              <a:rPr lang="en-US" altLang="zh-CN"/>
              <a:t>Withdrawn Routes Length</a:t>
            </a:r>
            <a:r>
              <a:rPr lang="zh-CN" altLang="en-US"/>
              <a:t>字段数值为</a:t>
            </a:r>
            <a:r>
              <a:rPr lang="en-US" altLang="zh-CN"/>
              <a:t>0</a:t>
            </a:r>
            <a:r>
              <a:rPr lang="zh-CN" altLang="en-US"/>
              <a:t>，则表示</a:t>
            </a:r>
            <a:r>
              <a:rPr lang="en-US" altLang="zh-CN"/>
              <a:t>Withdrawn Routes</a:t>
            </a:r>
            <a:r>
              <a:rPr lang="zh-CN" altLang="en-US"/>
              <a:t>字段没有任何数据，在</a:t>
            </a:r>
            <a:r>
              <a:rPr lang="en-US" altLang="zh-CN"/>
              <a:t>UPDATE</a:t>
            </a:r>
            <a:r>
              <a:rPr lang="zh-CN" altLang="en-US"/>
              <a:t>消息中不会被显示。</a:t>
            </a:r>
          </a:p>
          <a:p>
            <a:pPr lvl="1"/>
            <a:r>
              <a:rPr lang="en-US" altLang="zh-CN"/>
              <a:t>Withdrawn Routes </a:t>
            </a:r>
            <a:r>
              <a:rPr lang="zh-CN" altLang="en-US"/>
              <a:t>：（变长） 撤销路由。该字段包括一系列的</a:t>
            </a:r>
            <a:r>
              <a:rPr lang="en-US" altLang="zh-CN"/>
              <a:t>IP</a:t>
            </a:r>
            <a:r>
              <a:rPr lang="zh-CN" altLang="en-US"/>
              <a:t>地址前缀信息，以</a:t>
            </a:r>
            <a:r>
              <a:rPr lang="en-US" altLang="zh-CN"/>
              <a:t>&lt;length, prefix&gt;</a:t>
            </a:r>
            <a:r>
              <a:rPr lang="zh-CN" altLang="en-US"/>
              <a:t>的格式来表示，比如</a:t>
            </a:r>
            <a:r>
              <a:rPr lang="en-US" altLang="zh-CN"/>
              <a:t>&lt;19,198.18.160.0&gt;</a:t>
            </a:r>
            <a:r>
              <a:rPr lang="zh-CN" altLang="en-US"/>
              <a:t>表示一个</a:t>
            </a:r>
            <a:r>
              <a:rPr lang="en-US" altLang="zh-CN"/>
              <a:t>198.18.160.0 255.255.224.0</a:t>
            </a:r>
            <a:r>
              <a:rPr lang="zh-CN" altLang="en-US"/>
              <a:t>的网络。 </a:t>
            </a:r>
          </a:p>
          <a:p>
            <a:pPr lvl="1"/>
            <a:r>
              <a:rPr lang="en-US" altLang="zh-CN"/>
              <a:t>Path Attribute Length </a:t>
            </a:r>
            <a:r>
              <a:rPr lang="zh-CN" altLang="en-US"/>
              <a:t>：（</a:t>
            </a:r>
            <a:r>
              <a:rPr lang="en-US" altLang="zh-CN"/>
              <a:t>2</a:t>
            </a:r>
            <a:r>
              <a:rPr lang="zh-CN" altLang="en-US"/>
              <a:t>字节无符号整数） 路由属性长度，表示</a:t>
            </a:r>
            <a:r>
              <a:rPr lang="en-US" altLang="zh-CN"/>
              <a:t>Path Attribute</a:t>
            </a:r>
            <a:r>
              <a:rPr lang="zh-CN" altLang="en-US"/>
              <a:t>字段的数据长度。如果</a:t>
            </a:r>
            <a:r>
              <a:rPr lang="en-US" altLang="zh-CN"/>
              <a:t>Path Attribute Length</a:t>
            </a:r>
            <a:r>
              <a:rPr lang="zh-CN" altLang="en-US"/>
              <a:t>数值为</a:t>
            </a:r>
            <a:r>
              <a:rPr lang="en-US" altLang="zh-CN"/>
              <a:t>0</a:t>
            </a:r>
            <a:r>
              <a:rPr lang="zh-CN" altLang="en-US"/>
              <a:t>，则表示</a:t>
            </a:r>
            <a:r>
              <a:rPr lang="en-US" altLang="zh-CN"/>
              <a:t>Path Attribute</a:t>
            </a:r>
            <a:r>
              <a:rPr lang="zh-CN" altLang="en-US"/>
              <a:t>字段没有任何数据，在</a:t>
            </a:r>
            <a:r>
              <a:rPr lang="en-US" altLang="zh-CN"/>
              <a:t>UPDATE</a:t>
            </a:r>
            <a:r>
              <a:rPr lang="zh-CN" altLang="en-US"/>
              <a:t>消息中不会被显示。</a:t>
            </a:r>
          </a:p>
          <a:p>
            <a:pPr lvl="1"/>
            <a:r>
              <a:rPr lang="en-US" altLang="zh-CN"/>
              <a:t>Network Layer Reachability Information </a:t>
            </a:r>
            <a:r>
              <a:rPr lang="zh-CN" altLang="en-US"/>
              <a:t>：（变长） 网络可达信息。包括一系列的</a:t>
            </a:r>
            <a:r>
              <a:rPr lang="en-US" altLang="zh-CN"/>
              <a:t>IP</a:t>
            </a:r>
            <a:r>
              <a:rPr lang="zh-CN" altLang="en-US"/>
              <a:t>地址前缀。格式与撤消路由字段一样</a:t>
            </a:r>
            <a:r>
              <a:rPr lang="en-US" altLang="zh-CN"/>
              <a:t>&lt;length, prefix&gt;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en-US" altLang="zh-CN"/>
              <a:t>Keepalive</a:t>
            </a:r>
            <a:r>
              <a:rPr lang="zh-CN" altLang="en-US"/>
              <a:t>报文结构</a:t>
            </a:r>
          </a:p>
          <a:p>
            <a:pPr lvl="1"/>
            <a:r>
              <a:rPr lang="en-US" altLang="zh-CN"/>
              <a:t>KeepAlive </a:t>
            </a:r>
            <a:r>
              <a:rPr lang="zh-CN" altLang="en-US"/>
              <a:t>报文的组成只包括一个</a:t>
            </a:r>
            <a:r>
              <a:rPr lang="en-US" altLang="zh-CN"/>
              <a:t>BGP</a:t>
            </a:r>
            <a:r>
              <a:rPr lang="zh-CN" altLang="en-US"/>
              <a:t>数据报头。 </a:t>
            </a:r>
          </a:p>
          <a:p>
            <a:pPr lvl="1"/>
            <a:r>
              <a:rPr lang="zh-CN" altLang="en-US"/>
              <a:t>缺省情况下，发送</a:t>
            </a:r>
            <a:r>
              <a:rPr lang="en-US" altLang="zh-CN"/>
              <a:t>KeepAlive </a:t>
            </a:r>
            <a:r>
              <a:rPr lang="zh-CN" altLang="en-US"/>
              <a:t>的时间间隔为 </a:t>
            </a:r>
            <a:r>
              <a:rPr lang="en-US" altLang="zh-CN"/>
              <a:t>60 </a:t>
            </a:r>
            <a:r>
              <a:rPr lang="zh-CN" altLang="en-US"/>
              <a:t>秒，</a:t>
            </a:r>
            <a:r>
              <a:rPr lang="en-US" altLang="zh-CN"/>
              <a:t>Hold Time</a:t>
            </a:r>
            <a:r>
              <a:rPr lang="zh-CN" altLang="en-US"/>
              <a:t>是</a:t>
            </a:r>
            <a:r>
              <a:rPr lang="en-US" altLang="zh-CN"/>
              <a:t>180</a:t>
            </a:r>
            <a:r>
              <a:rPr lang="zh-CN" altLang="en-US"/>
              <a:t>秒。每次从邻居处接收到</a:t>
            </a:r>
            <a:r>
              <a:rPr lang="en-US" altLang="zh-CN"/>
              <a:t>KeepAlive </a:t>
            </a:r>
            <a:r>
              <a:rPr lang="zh-CN" altLang="en-US"/>
              <a:t>报文将重置</a:t>
            </a:r>
            <a:r>
              <a:rPr lang="en-US" altLang="zh-CN"/>
              <a:t>Hold Time</a:t>
            </a:r>
            <a:r>
              <a:rPr lang="zh-CN" altLang="en-US"/>
              <a:t>定时器，如果</a:t>
            </a:r>
            <a:r>
              <a:rPr lang="en-US" altLang="zh-CN"/>
              <a:t>Hold Time</a:t>
            </a:r>
            <a:r>
              <a:rPr lang="zh-CN" altLang="en-US"/>
              <a:t>定时器超时，就认为对等体</a:t>
            </a:r>
            <a:r>
              <a:rPr lang="en-US" altLang="zh-CN"/>
              <a:t>Down</a:t>
            </a:r>
            <a:r>
              <a:rPr lang="zh-CN" altLang="en-US"/>
              <a:t>掉。</a:t>
            </a:r>
          </a:p>
          <a:p>
            <a:endParaRPr lang="zh-CN" altLang="en-US"/>
          </a:p>
          <a:p>
            <a:r>
              <a:rPr lang="en-US" altLang="zh-CN"/>
              <a:t>Notification</a:t>
            </a:r>
            <a:r>
              <a:rPr lang="zh-CN" altLang="en-US"/>
              <a:t>报文结构</a:t>
            </a:r>
          </a:p>
          <a:p>
            <a:pPr lvl="1"/>
            <a:r>
              <a:rPr lang="en-US" altLang="zh-CN"/>
              <a:t>Errorcode</a:t>
            </a:r>
            <a:r>
              <a:rPr lang="zh-CN" altLang="en-US"/>
              <a:t>：错误码。</a:t>
            </a:r>
            <a:r>
              <a:rPr lang="en-US" altLang="zh-CN"/>
              <a:t>1</a:t>
            </a:r>
            <a:r>
              <a:rPr lang="zh-CN" altLang="en-US"/>
              <a:t>字节长的字段。每个不同的错误都使用唯一的代码表示，而每一个错误码都可以拥有一个或多个错误子码，但如果某些错误码并不存在错误子码的话，则该错误子码字段以全</a:t>
            </a:r>
            <a:r>
              <a:rPr lang="en-US" altLang="zh-CN"/>
              <a:t>0</a:t>
            </a:r>
            <a:r>
              <a:rPr lang="zh-CN" altLang="en-US"/>
              <a:t>表示。</a:t>
            </a:r>
          </a:p>
          <a:p>
            <a:pPr lvl="1"/>
            <a:r>
              <a:rPr lang="en-US" altLang="zh-CN"/>
              <a:t>Errsubcode</a:t>
            </a:r>
            <a:r>
              <a:rPr lang="zh-CN" altLang="en-US"/>
              <a:t>：错误子码。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4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有限状态机共有六种状态，分别是</a:t>
            </a:r>
            <a:r>
              <a:rPr lang="en-US" altLang="zh-CN" dirty="0"/>
              <a:t>Idle</a:t>
            </a:r>
            <a:r>
              <a:rPr lang="zh-CN" altLang="en-US" dirty="0"/>
              <a:t>、</a:t>
            </a:r>
            <a:r>
              <a:rPr lang="en-US" altLang="zh-CN" dirty="0"/>
              <a:t>Connect</a:t>
            </a:r>
            <a:r>
              <a:rPr lang="zh-CN" altLang="en-US" dirty="0"/>
              <a:t>、</a:t>
            </a:r>
            <a:r>
              <a:rPr lang="en-US" altLang="zh-CN" dirty="0"/>
              <a:t>Active</a:t>
            </a:r>
            <a:r>
              <a:rPr lang="zh-CN" altLang="en-US" dirty="0"/>
              <a:t>、</a:t>
            </a:r>
            <a:r>
              <a:rPr lang="en-US" altLang="zh-CN" dirty="0" err="1"/>
              <a:t>OpenSent</a:t>
            </a:r>
            <a:r>
              <a:rPr lang="zh-CN" altLang="en-US" dirty="0"/>
              <a:t>、</a:t>
            </a:r>
            <a:r>
              <a:rPr lang="en-US" altLang="zh-CN" dirty="0" err="1"/>
              <a:t>OpenConfirm</a:t>
            </a:r>
            <a:r>
              <a:rPr lang="zh-CN" altLang="en-US" dirty="0"/>
              <a:t>和</a:t>
            </a:r>
            <a:r>
              <a:rPr lang="en-US" altLang="zh-CN" dirty="0"/>
              <a:t>Established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Idle</a:t>
            </a:r>
            <a:r>
              <a:rPr lang="zh-CN" altLang="en-US" dirty="0"/>
              <a:t>状态是</a:t>
            </a:r>
            <a:r>
              <a:rPr lang="en-US" altLang="zh-CN" dirty="0"/>
              <a:t>BGP</a:t>
            </a:r>
            <a:r>
              <a:rPr lang="zh-CN" altLang="en-US" dirty="0"/>
              <a:t>初始状态。在</a:t>
            </a:r>
            <a:r>
              <a:rPr lang="en-US" altLang="zh-CN" dirty="0"/>
              <a:t>Idle</a:t>
            </a:r>
            <a:r>
              <a:rPr lang="zh-CN" altLang="en-US" dirty="0"/>
              <a:t>状态下，</a:t>
            </a:r>
            <a:r>
              <a:rPr lang="en-US" altLang="zh-CN" dirty="0"/>
              <a:t>BGP</a:t>
            </a:r>
            <a:r>
              <a:rPr lang="zh-CN" altLang="en-US" dirty="0"/>
              <a:t>拒绝邻居发送的连接请求。只有在收到本设备的</a:t>
            </a:r>
            <a:r>
              <a:rPr lang="en-US" altLang="zh-CN" dirty="0"/>
              <a:t>Start</a:t>
            </a:r>
            <a:r>
              <a:rPr lang="zh-CN" altLang="en-US" dirty="0"/>
              <a:t>事件后，</a:t>
            </a:r>
            <a:r>
              <a:rPr lang="en-US" altLang="zh-CN" dirty="0"/>
              <a:t>BGP</a:t>
            </a:r>
            <a:r>
              <a:rPr lang="zh-CN" altLang="en-US" dirty="0"/>
              <a:t>才开始尝试和其它</a:t>
            </a:r>
            <a:r>
              <a:rPr lang="en-US" altLang="zh-CN" dirty="0"/>
              <a:t>BGP</a:t>
            </a:r>
            <a:r>
              <a:rPr lang="zh-CN" altLang="en-US" dirty="0"/>
              <a:t>对等体进行</a:t>
            </a:r>
            <a:r>
              <a:rPr lang="en-US" altLang="zh-CN" dirty="0"/>
              <a:t>TCP</a:t>
            </a:r>
            <a:r>
              <a:rPr lang="zh-CN" altLang="en-US" dirty="0"/>
              <a:t>连接，并转至</a:t>
            </a:r>
            <a:r>
              <a:rPr lang="en-US" altLang="zh-CN" dirty="0"/>
              <a:t>Connect</a:t>
            </a:r>
            <a:r>
              <a:rPr lang="zh-CN" altLang="en-US" dirty="0"/>
              <a:t>状态。</a:t>
            </a:r>
          </a:p>
          <a:p>
            <a:pPr lvl="2"/>
            <a:r>
              <a:rPr lang="en-US" altLang="zh-CN" dirty="0"/>
              <a:t>Start</a:t>
            </a:r>
            <a:r>
              <a:rPr lang="zh-CN" altLang="en-US" dirty="0"/>
              <a:t>事件是由一个操作者配置一个</a:t>
            </a:r>
            <a:r>
              <a:rPr lang="en-US" altLang="zh-CN" dirty="0"/>
              <a:t>BGP</a:t>
            </a:r>
            <a:r>
              <a:rPr lang="zh-CN" altLang="en-US" dirty="0"/>
              <a:t>过程，或者重置一个已经存在的过程或者路由器软件重置</a:t>
            </a:r>
            <a:r>
              <a:rPr lang="en-US" altLang="zh-CN" dirty="0"/>
              <a:t>BGP</a:t>
            </a:r>
            <a:r>
              <a:rPr lang="zh-CN" altLang="en-US" dirty="0"/>
              <a:t>过程引起的。</a:t>
            </a:r>
          </a:p>
          <a:p>
            <a:pPr lvl="2"/>
            <a:r>
              <a:rPr lang="zh-CN" altLang="en-US" dirty="0"/>
              <a:t>任何状态中收到</a:t>
            </a:r>
            <a:r>
              <a:rPr lang="en-US" altLang="zh-CN" dirty="0"/>
              <a:t>Notification</a:t>
            </a:r>
            <a:r>
              <a:rPr lang="zh-CN" altLang="en-US" dirty="0"/>
              <a:t>报文或</a:t>
            </a:r>
            <a:r>
              <a:rPr lang="en-US" altLang="zh-CN" dirty="0"/>
              <a:t>TCP</a:t>
            </a:r>
            <a:r>
              <a:rPr lang="zh-CN" altLang="en-US" dirty="0"/>
              <a:t>拆除链路通知等</a:t>
            </a:r>
            <a:r>
              <a:rPr lang="en-US" altLang="zh-CN" dirty="0"/>
              <a:t>Error</a:t>
            </a:r>
            <a:r>
              <a:rPr lang="zh-CN" altLang="en-US" dirty="0"/>
              <a:t>事件后，</a:t>
            </a:r>
            <a:r>
              <a:rPr lang="en-US" altLang="zh-CN" dirty="0"/>
              <a:t>BGP</a:t>
            </a:r>
            <a:r>
              <a:rPr lang="zh-CN" altLang="en-US" dirty="0"/>
              <a:t>都会转至</a:t>
            </a:r>
            <a:r>
              <a:rPr lang="en-US" altLang="zh-CN" dirty="0"/>
              <a:t>Idle</a:t>
            </a:r>
            <a:r>
              <a:rPr lang="zh-CN" altLang="en-US" dirty="0"/>
              <a:t>状态。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Connect</a:t>
            </a:r>
            <a:r>
              <a:rPr lang="zh-CN" altLang="en-US" dirty="0"/>
              <a:t>状态下，</a:t>
            </a:r>
            <a:r>
              <a:rPr lang="en-US" altLang="zh-CN" dirty="0"/>
              <a:t>BGP</a:t>
            </a:r>
            <a:r>
              <a:rPr lang="zh-CN" altLang="en-US" dirty="0"/>
              <a:t>启动连接重传定时器（</a:t>
            </a:r>
            <a:r>
              <a:rPr lang="en-US" altLang="zh-CN" dirty="0"/>
              <a:t>Connect Retry</a:t>
            </a:r>
            <a:r>
              <a:rPr lang="zh-CN" altLang="en-US" dirty="0"/>
              <a:t>，缺省为</a:t>
            </a:r>
            <a:r>
              <a:rPr lang="en-US" altLang="zh-CN" dirty="0"/>
              <a:t>32</a:t>
            </a:r>
            <a:r>
              <a:rPr lang="zh-CN" altLang="en-US" dirty="0"/>
              <a:t>秒），等待</a:t>
            </a:r>
            <a:r>
              <a:rPr lang="en-US" altLang="zh-CN" dirty="0"/>
              <a:t>TCP</a:t>
            </a:r>
            <a:r>
              <a:rPr lang="zh-CN" altLang="en-US" dirty="0"/>
              <a:t>完成连接。</a:t>
            </a:r>
            <a:endParaRPr lang="en-US" altLang="zh-CN" dirty="0"/>
          </a:p>
          <a:p>
            <a:pPr lvl="2"/>
            <a:r>
              <a:rPr lang="zh-CN" altLang="en-US" dirty="0"/>
              <a:t>此阶段主动发起</a:t>
            </a:r>
            <a:r>
              <a:rPr lang="en-US" altLang="zh-CN" dirty="0"/>
              <a:t>TCP</a:t>
            </a:r>
            <a:r>
              <a:rPr lang="zh-CN" altLang="en-US" dirty="0"/>
              <a:t>连接；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TCP</a:t>
            </a:r>
            <a:r>
              <a:rPr lang="zh-CN" altLang="en-US" dirty="0"/>
              <a:t>连接成功，那么</a:t>
            </a:r>
            <a:r>
              <a:rPr lang="en-US" altLang="zh-CN" dirty="0"/>
              <a:t>BGP</a:t>
            </a:r>
            <a:r>
              <a:rPr lang="zh-CN" altLang="en-US" dirty="0"/>
              <a:t>向对等体发送</a:t>
            </a:r>
            <a:r>
              <a:rPr lang="en-US" altLang="zh-CN" dirty="0"/>
              <a:t>Open</a:t>
            </a:r>
            <a:r>
              <a:rPr lang="zh-CN" altLang="en-US" dirty="0"/>
              <a:t>报文，并转至</a:t>
            </a:r>
            <a:r>
              <a:rPr lang="en-US" altLang="zh-CN" dirty="0" err="1"/>
              <a:t>OpenSent</a:t>
            </a:r>
            <a:r>
              <a:rPr lang="zh-CN" altLang="en-US" dirty="0"/>
              <a:t>状态；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TCP</a:t>
            </a:r>
            <a:r>
              <a:rPr lang="zh-CN" altLang="en-US" dirty="0"/>
              <a:t>连接失败，那么</a:t>
            </a:r>
            <a:r>
              <a:rPr lang="en-US" altLang="zh-CN" dirty="0"/>
              <a:t>BGP</a:t>
            </a:r>
            <a:r>
              <a:rPr lang="zh-CN" altLang="en-US" dirty="0"/>
              <a:t>转至</a:t>
            </a:r>
            <a:r>
              <a:rPr lang="en-US" altLang="zh-CN" dirty="0"/>
              <a:t>Active</a:t>
            </a:r>
            <a:r>
              <a:rPr lang="zh-CN" altLang="en-US" dirty="0"/>
              <a:t>状态；</a:t>
            </a:r>
          </a:p>
          <a:p>
            <a:pPr lvl="2"/>
            <a:r>
              <a:rPr lang="zh-CN" altLang="en-US" dirty="0"/>
              <a:t>如果连接重传定时器超时，</a:t>
            </a:r>
            <a:r>
              <a:rPr lang="en-US" altLang="zh-CN" dirty="0"/>
              <a:t>BGP</a:t>
            </a:r>
            <a:r>
              <a:rPr lang="zh-CN" altLang="en-US" dirty="0"/>
              <a:t>仍没有收到</a:t>
            </a:r>
            <a:r>
              <a:rPr lang="en-US" altLang="zh-CN" dirty="0"/>
              <a:t>BGP</a:t>
            </a:r>
            <a:r>
              <a:rPr lang="zh-CN" altLang="en-US" dirty="0"/>
              <a:t>对等体的响应，那么</a:t>
            </a:r>
            <a:r>
              <a:rPr lang="en-US" altLang="zh-CN" dirty="0"/>
              <a:t>BGP</a:t>
            </a:r>
            <a:r>
              <a:rPr lang="zh-CN" altLang="en-US" dirty="0"/>
              <a:t>继续尝试和其它</a:t>
            </a:r>
            <a:r>
              <a:rPr lang="en-US" altLang="zh-CN" dirty="0"/>
              <a:t>BGP</a:t>
            </a:r>
            <a:r>
              <a:rPr lang="zh-CN" altLang="en-US" dirty="0"/>
              <a:t>对等体进行</a:t>
            </a:r>
            <a:r>
              <a:rPr lang="en-US" altLang="zh-CN" dirty="0"/>
              <a:t>TCP</a:t>
            </a:r>
            <a:r>
              <a:rPr lang="zh-CN" altLang="en-US" dirty="0"/>
              <a:t>连接，停留在</a:t>
            </a:r>
            <a:r>
              <a:rPr lang="en-US" altLang="zh-CN" dirty="0"/>
              <a:t>Connect</a:t>
            </a:r>
            <a:r>
              <a:rPr lang="zh-CN" altLang="en-US" dirty="0"/>
              <a:t>状态。</a:t>
            </a:r>
          </a:p>
          <a:p>
            <a:pPr lvl="2"/>
            <a:r>
              <a:rPr lang="zh-CN" altLang="en-US" dirty="0"/>
              <a:t>如果发生其他事件（由系统或者操作人员启动的），则退回到</a:t>
            </a:r>
            <a:r>
              <a:rPr lang="en-US" altLang="zh-CN" dirty="0"/>
              <a:t>Idle</a:t>
            </a:r>
            <a:r>
              <a:rPr lang="zh-CN" altLang="en-US" dirty="0"/>
              <a:t>状态。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Active</a:t>
            </a:r>
            <a:r>
              <a:rPr lang="zh-CN" altLang="en-US" dirty="0"/>
              <a:t>状态下，</a:t>
            </a:r>
            <a:r>
              <a:rPr lang="en-US" altLang="zh-CN" dirty="0"/>
              <a:t>BGP</a:t>
            </a:r>
            <a:r>
              <a:rPr lang="zh-CN" altLang="en-US" dirty="0"/>
              <a:t>总是在试图建立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  <a:p>
            <a:pPr lvl="2"/>
            <a:r>
              <a:rPr lang="zh-CN" altLang="en-US" dirty="0"/>
              <a:t>此阶段等待对方发起</a:t>
            </a:r>
            <a:r>
              <a:rPr lang="en-US" altLang="zh-CN" dirty="0"/>
              <a:t>TCP</a:t>
            </a:r>
            <a:r>
              <a:rPr lang="zh-CN" altLang="en-US" dirty="0"/>
              <a:t>连接；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TCP</a:t>
            </a:r>
            <a:r>
              <a:rPr lang="zh-CN" altLang="en-US" dirty="0"/>
              <a:t>连接成功，那么</a:t>
            </a:r>
            <a:r>
              <a:rPr lang="en-US" altLang="zh-CN" dirty="0"/>
              <a:t>BGP</a:t>
            </a:r>
            <a:r>
              <a:rPr lang="zh-CN" altLang="en-US" dirty="0"/>
              <a:t>向对等体发送</a:t>
            </a:r>
            <a:r>
              <a:rPr lang="en-US" altLang="zh-CN" dirty="0"/>
              <a:t>Open</a:t>
            </a:r>
            <a:r>
              <a:rPr lang="zh-CN" altLang="en-US" dirty="0"/>
              <a:t>报文，关闭连接重传定时器，并转至</a:t>
            </a:r>
            <a:r>
              <a:rPr lang="en-US" altLang="zh-CN" dirty="0" err="1"/>
              <a:t>OpenSent</a:t>
            </a:r>
            <a:r>
              <a:rPr lang="zh-CN" altLang="en-US" dirty="0"/>
              <a:t>状态；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TCP</a:t>
            </a:r>
            <a:r>
              <a:rPr lang="zh-CN" altLang="en-US" dirty="0"/>
              <a:t>连接失败，那么</a:t>
            </a:r>
            <a:r>
              <a:rPr lang="en-US" altLang="zh-CN" dirty="0"/>
              <a:t>BGP</a:t>
            </a:r>
            <a:r>
              <a:rPr lang="zh-CN" altLang="en-US" dirty="0"/>
              <a:t>停留在</a:t>
            </a:r>
            <a:r>
              <a:rPr lang="en-US" altLang="zh-CN" dirty="0"/>
              <a:t>Active</a:t>
            </a:r>
            <a:r>
              <a:rPr lang="zh-CN" altLang="en-US" dirty="0"/>
              <a:t>状态；</a:t>
            </a:r>
          </a:p>
          <a:p>
            <a:pPr lvl="2"/>
            <a:r>
              <a:rPr lang="zh-CN" altLang="en-US" dirty="0"/>
              <a:t>如果连接重传定时器超时，</a:t>
            </a:r>
            <a:r>
              <a:rPr lang="en-US" altLang="zh-CN" dirty="0"/>
              <a:t>BGP</a:t>
            </a:r>
            <a:r>
              <a:rPr lang="zh-CN" altLang="en-US" dirty="0"/>
              <a:t>仍没有收到</a:t>
            </a:r>
            <a:r>
              <a:rPr lang="en-US" altLang="zh-CN" dirty="0"/>
              <a:t>BGP</a:t>
            </a:r>
            <a:r>
              <a:rPr lang="zh-CN" altLang="en-US" dirty="0"/>
              <a:t>对等体的响应，那么</a:t>
            </a:r>
            <a:r>
              <a:rPr lang="en-US" altLang="zh-CN" dirty="0"/>
              <a:t>BGP</a:t>
            </a:r>
            <a:r>
              <a:rPr lang="zh-CN" altLang="en-US" dirty="0"/>
              <a:t>转至</a:t>
            </a:r>
            <a:r>
              <a:rPr lang="en-US" altLang="zh-CN" dirty="0"/>
              <a:t>Connect</a:t>
            </a:r>
            <a:r>
              <a:rPr lang="zh-CN" altLang="en-US" dirty="0"/>
              <a:t>状态。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OpenSent</a:t>
            </a:r>
            <a:r>
              <a:rPr lang="zh-CN" altLang="en-US" dirty="0"/>
              <a:t>状态下，</a:t>
            </a:r>
            <a:r>
              <a:rPr lang="en-US" altLang="zh-CN" dirty="0"/>
              <a:t>BGP</a:t>
            </a:r>
            <a:r>
              <a:rPr lang="zh-CN" altLang="en-US" dirty="0"/>
              <a:t>等待对等体的</a:t>
            </a:r>
            <a:r>
              <a:rPr lang="en-US" altLang="zh-CN" dirty="0"/>
              <a:t>Open</a:t>
            </a:r>
            <a:r>
              <a:rPr lang="zh-CN" altLang="en-US" dirty="0"/>
              <a:t>报文，并对收到的</a:t>
            </a:r>
            <a:r>
              <a:rPr lang="en-US" altLang="zh-CN" dirty="0"/>
              <a:t>Open</a:t>
            </a:r>
            <a:r>
              <a:rPr lang="zh-CN" altLang="en-US" dirty="0"/>
              <a:t>报文中的</a:t>
            </a:r>
            <a:r>
              <a:rPr lang="en-US" altLang="zh-CN" dirty="0"/>
              <a:t>AS</a:t>
            </a:r>
            <a:r>
              <a:rPr lang="zh-CN" altLang="en-US" dirty="0"/>
              <a:t>号、版本号、认证码等进行检查。</a:t>
            </a:r>
          </a:p>
          <a:p>
            <a:pPr lvl="2"/>
            <a:r>
              <a:rPr lang="zh-CN" altLang="en-US" dirty="0"/>
              <a:t>如果收到的</a:t>
            </a:r>
            <a:r>
              <a:rPr lang="en-US" altLang="zh-CN" dirty="0"/>
              <a:t>Open</a:t>
            </a:r>
            <a:r>
              <a:rPr lang="zh-CN" altLang="en-US" dirty="0"/>
              <a:t>报文正确，那么</a:t>
            </a:r>
            <a:r>
              <a:rPr lang="en-US" altLang="zh-CN" dirty="0"/>
              <a:t>BGP</a:t>
            </a:r>
            <a:r>
              <a:rPr lang="zh-CN" altLang="en-US" dirty="0"/>
              <a:t>发送</a:t>
            </a:r>
            <a:r>
              <a:rPr lang="en-US" altLang="zh-CN" dirty="0" err="1"/>
              <a:t>Keepalive</a:t>
            </a:r>
            <a:r>
              <a:rPr lang="zh-CN" altLang="en-US" dirty="0"/>
              <a:t>报文，并转至</a:t>
            </a:r>
            <a:r>
              <a:rPr lang="en-US" altLang="zh-CN" dirty="0" err="1"/>
              <a:t>OpenConfirm</a:t>
            </a:r>
            <a:r>
              <a:rPr lang="zh-CN" altLang="en-US" dirty="0"/>
              <a:t>状态；</a:t>
            </a:r>
          </a:p>
          <a:p>
            <a:pPr lvl="2"/>
            <a:r>
              <a:rPr lang="zh-CN" altLang="en-US" dirty="0"/>
              <a:t>如果发现收到的</a:t>
            </a:r>
            <a:r>
              <a:rPr lang="en-US" altLang="zh-CN" dirty="0"/>
              <a:t>Open</a:t>
            </a:r>
            <a:r>
              <a:rPr lang="zh-CN" altLang="en-US" dirty="0"/>
              <a:t>报文有错误，那么</a:t>
            </a:r>
            <a:r>
              <a:rPr lang="en-US" altLang="zh-CN" dirty="0"/>
              <a:t>BGP</a:t>
            </a:r>
            <a:r>
              <a:rPr lang="zh-CN" altLang="en-US" dirty="0"/>
              <a:t>发送</a:t>
            </a:r>
            <a:r>
              <a:rPr lang="en-US" altLang="zh-CN" dirty="0"/>
              <a:t>Notification</a:t>
            </a:r>
            <a:r>
              <a:rPr lang="zh-CN" altLang="en-US" dirty="0"/>
              <a:t>报文给对等体，并转至</a:t>
            </a:r>
            <a:r>
              <a:rPr lang="en-US" altLang="zh-CN" dirty="0"/>
              <a:t>Idle</a:t>
            </a:r>
            <a:r>
              <a:rPr lang="zh-CN" altLang="en-US" dirty="0"/>
              <a:t>状态。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OpenConfirm</a:t>
            </a:r>
            <a:r>
              <a:rPr lang="zh-CN" altLang="en-US" dirty="0"/>
              <a:t>状态下，</a:t>
            </a:r>
            <a:r>
              <a:rPr lang="en-US" altLang="zh-CN" dirty="0"/>
              <a:t>BGP</a:t>
            </a:r>
            <a:r>
              <a:rPr lang="zh-CN" altLang="en-US" dirty="0"/>
              <a:t>等待</a:t>
            </a:r>
            <a:r>
              <a:rPr lang="en-US" altLang="zh-CN" dirty="0" err="1"/>
              <a:t>Keepalive</a:t>
            </a:r>
            <a:r>
              <a:rPr lang="zh-CN" altLang="en-US" dirty="0"/>
              <a:t>或</a:t>
            </a:r>
            <a:r>
              <a:rPr lang="en-US" altLang="zh-CN" dirty="0"/>
              <a:t>Notification</a:t>
            </a:r>
            <a:r>
              <a:rPr lang="zh-CN" altLang="en-US" dirty="0"/>
              <a:t>报文。如果收到</a:t>
            </a:r>
            <a:r>
              <a:rPr lang="en-US" altLang="zh-CN" dirty="0" err="1"/>
              <a:t>Keepalive</a:t>
            </a:r>
            <a:r>
              <a:rPr lang="zh-CN" altLang="en-US" dirty="0"/>
              <a:t>报文，则转至</a:t>
            </a:r>
            <a:r>
              <a:rPr lang="en-US" altLang="zh-CN" dirty="0"/>
              <a:t>Established</a:t>
            </a:r>
            <a:r>
              <a:rPr lang="zh-CN" altLang="en-US" dirty="0"/>
              <a:t>状态，如果收到</a:t>
            </a:r>
            <a:r>
              <a:rPr lang="en-US" altLang="zh-CN" dirty="0"/>
              <a:t>Notification</a:t>
            </a:r>
            <a:r>
              <a:rPr lang="zh-CN" altLang="en-US" dirty="0"/>
              <a:t>报文，则转至</a:t>
            </a:r>
            <a:r>
              <a:rPr lang="en-US" altLang="zh-CN" dirty="0"/>
              <a:t>Idle</a:t>
            </a:r>
            <a:r>
              <a:rPr lang="zh-CN" altLang="en-US" dirty="0"/>
              <a:t>状态。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Established</a:t>
            </a:r>
            <a:r>
              <a:rPr lang="zh-CN" altLang="en-US" dirty="0"/>
              <a:t>状态下，</a:t>
            </a:r>
            <a:r>
              <a:rPr lang="en-US" altLang="zh-CN" dirty="0"/>
              <a:t>BGP</a:t>
            </a:r>
            <a:r>
              <a:rPr lang="zh-CN" altLang="en-US" dirty="0"/>
              <a:t>可以和对等体交换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 err="1"/>
              <a:t>Keepalive</a:t>
            </a:r>
            <a:r>
              <a:rPr lang="zh-CN" altLang="en-US" dirty="0"/>
              <a:t>、</a:t>
            </a:r>
            <a:r>
              <a:rPr lang="en-US" altLang="zh-CN" dirty="0"/>
              <a:t>Route-refresh</a:t>
            </a:r>
            <a:r>
              <a:rPr lang="zh-CN" altLang="en-US" dirty="0"/>
              <a:t>报文和</a:t>
            </a:r>
            <a:r>
              <a:rPr lang="en-US" altLang="zh-CN" dirty="0"/>
              <a:t>Notification</a:t>
            </a:r>
            <a:r>
              <a:rPr lang="zh-CN" altLang="en-US" dirty="0"/>
              <a:t>报文。</a:t>
            </a:r>
          </a:p>
          <a:p>
            <a:pPr lvl="2"/>
            <a:r>
              <a:rPr lang="zh-CN" altLang="en-US" dirty="0"/>
              <a:t>如果收到正确的</a:t>
            </a:r>
            <a:r>
              <a:rPr lang="en-US" altLang="zh-CN" dirty="0"/>
              <a:t>Update</a:t>
            </a:r>
            <a:r>
              <a:rPr lang="zh-CN" altLang="en-US" dirty="0"/>
              <a:t>或</a:t>
            </a:r>
            <a:r>
              <a:rPr lang="en-US" altLang="zh-CN" dirty="0" err="1"/>
              <a:t>Keepalive</a:t>
            </a:r>
            <a:r>
              <a:rPr lang="zh-CN" altLang="en-US" dirty="0"/>
              <a:t>报文，那么</a:t>
            </a:r>
            <a:r>
              <a:rPr lang="en-US" altLang="zh-CN" dirty="0"/>
              <a:t>BGP</a:t>
            </a:r>
            <a:r>
              <a:rPr lang="zh-CN" altLang="en-US" dirty="0"/>
              <a:t>就认为对端处于正常运行状态，将保持</a:t>
            </a:r>
            <a:r>
              <a:rPr lang="en-US" altLang="zh-CN" dirty="0"/>
              <a:t>BGP</a:t>
            </a:r>
            <a:r>
              <a:rPr lang="zh-CN" altLang="en-US" dirty="0"/>
              <a:t>连接。</a:t>
            </a:r>
          </a:p>
          <a:p>
            <a:pPr lvl="2"/>
            <a:r>
              <a:rPr lang="zh-CN" altLang="en-US" dirty="0"/>
              <a:t>如果收到错误的</a:t>
            </a:r>
            <a:r>
              <a:rPr lang="en-US" altLang="zh-CN" dirty="0"/>
              <a:t>Update</a:t>
            </a:r>
            <a:r>
              <a:rPr lang="zh-CN" altLang="en-US" dirty="0"/>
              <a:t>或</a:t>
            </a:r>
            <a:r>
              <a:rPr lang="en-US" altLang="zh-CN" dirty="0" err="1"/>
              <a:t>Keepalive</a:t>
            </a:r>
            <a:r>
              <a:rPr lang="zh-CN" altLang="en-US" dirty="0"/>
              <a:t>报文，那么</a:t>
            </a:r>
            <a:r>
              <a:rPr lang="en-US" altLang="zh-CN" dirty="0"/>
              <a:t>BGP</a:t>
            </a:r>
            <a:r>
              <a:rPr lang="zh-CN" altLang="en-US" dirty="0"/>
              <a:t>发送</a:t>
            </a:r>
            <a:r>
              <a:rPr lang="en-US" altLang="zh-CN" dirty="0"/>
              <a:t>Notification</a:t>
            </a:r>
            <a:r>
              <a:rPr lang="zh-CN" altLang="en-US" dirty="0"/>
              <a:t>报文通知对端，并转至</a:t>
            </a:r>
            <a:r>
              <a:rPr lang="en-US" altLang="zh-CN" dirty="0"/>
              <a:t>Idle</a:t>
            </a:r>
            <a:r>
              <a:rPr lang="zh-CN" altLang="en-US" dirty="0"/>
              <a:t>状态。</a:t>
            </a:r>
          </a:p>
          <a:p>
            <a:pPr lvl="2"/>
            <a:r>
              <a:rPr lang="en-US" altLang="zh-CN" dirty="0"/>
              <a:t>Route-refresh</a:t>
            </a:r>
            <a:r>
              <a:rPr lang="zh-CN" altLang="en-US" dirty="0"/>
              <a:t>报文不会改变</a:t>
            </a:r>
            <a:r>
              <a:rPr lang="en-US" altLang="zh-CN" dirty="0"/>
              <a:t>BGP</a:t>
            </a:r>
            <a:r>
              <a:rPr lang="zh-CN" altLang="en-US" dirty="0"/>
              <a:t>状态。</a:t>
            </a:r>
          </a:p>
          <a:p>
            <a:pPr lvl="2"/>
            <a:r>
              <a:rPr lang="zh-CN" altLang="en-US" dirty="0"/>
              <a:t>如果收到</a:t>
            </a:r>
            <a:r>
              <a:rPr lang="en-US" altLang="zh-CN" dirty="0"/>
              <a:t>Notification</a:t>
            </a:r>
            <a:r>
              <a:rPr lang="zh-CN" altLang="en-US" dirty="0"/>
              <a:t>报文，那么</a:t>
            </a:r>
            <a:r>
              <a:rPr lang="en-US" altLang="zh-CN" dirty="0"/>
              <a:t>BGP</a:t>
            </a:r>
            <a:r>
              <a:rPr lang="zh-CN" altLang="en-US" dirty="0"/>
              <a:t>转至</a:t>
            </a:r>
            <a:r>
              <a:rPr lang="en-US" altLang="zh-CN" dirty="0"/>
              <a:t>Idle</a:t>
            </a:r>
            <a:r>
              <a:rPr lang="zh-CN" altLang="en-US" dirty="0"/>
              <a:t>状态。</a:t>
            </a:r>
          </a:p>
          <a:p>
            <a:pPr lvl="2"/>
            <a:r>
              <a:rPr lang="zh-CN" altLang="en-US" dirty="0"/>
              <a:t>如果收到</a:t>
            </a:r>
            <a:r>
              <a:rPr lang="en-US" altLang="zh-CN" dirty="0"/>
              <a:t>TCP</a:t>
            </a:r>
            <a:r>
              <a:rPr lang="zh-CN" altLang="en-US" dirty="0"/>
              <a:t>连接断开消息，那么</a:t>
            </a:r>
            <a:r>
              <a:rPr lang="en-US" altLang="zh-CN" dirty="0"/>
              <a:t>BGP</a:t>
            </a:r>
            <a:r>
              <a:rPr lang="zh-CN" altLang="en-US" dirty="0"/>
              <a:t>断开连接，转至</a:t>
            </a:r>
            <a:r>
              <a:rPr lang="en-US" altLang="zh-CN" dirty="0"/>
              <a:t>Idle</a:t>
            </a:r>
            <a:r>
              <a:rPr lang="zh-CN" altLang="en-US" dirty="0"/>
              <a:t>状态。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80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87759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2366963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 algn="just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4" descr="问题 copy">
            <a:extLst>
              <a:ext uri="{FF2B5EF4-FFF2-40B4-BE49-F238E27FC236}">
                <a16:creationId xmlns:a16="http://schemas.microsoft.com/office/drawing/2014/main" id="{A7B98D42-5F44-4A20-9EF6-FF5A1E326A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AF6123D-B191-48C9-9375-2C34FD0C85B3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  <a:r>
              <a:rPr lang="en-US" altLang="zh-CN" dirty="0"/>
              <a:t>-201501</a:t>
            </a:r>
            <a:endParaRPr lang="zh-CN" altLang="en-US" dirty="0"/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66AB9E4D-5661-42EC-BDBA-1BCD79973B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E187E84D-CF55-4DE7-B007-1DDD3194162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本节小结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3C67497D-F0E4-4A0D-9AA0-7356A6217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4FF79AE-8F43-494A-9EFD-B2997124C17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本章总结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pic>
        <p:nvPicPr>
          <p:cNvPr id="7" name="Picture 19" descr="前言 copy">
            <a:extLst>
              <a:ext uri="{FF2B5EF4-FFF2-40B4-BE49-F238E27FC236}">
                <a16:creationId xmlns:a16="http://schemas.microsoft.com/office/drawing/2014/main" id="{96E39D07-8685-4500-9B2C-88296F21E0AC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1CE45B71-243A-4C38-84B4-A2CA99334E25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更多信息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</a:lstStyle>
          <a:p>
            <a:endParaRPr lang="zh-CN" altLang="en-US" dirty="0"/>
          </a:p>
        </p:txBody>
      </p:sp>
      <p:pic>
        <p:nvPicPr>
          <p:cNvPr id="5" name="Picture 19" descr="前言 copy">
            <a:extLst>
              <a:ext uri="{FF2B5EF4-FFF2-40B4-BE49-F238E27FC236}">
                <a16:creationId xmlns:a16="http://schemas.microsoft.com/office/drawing/2014/main" id="{4DFEBF03-22C8-4735-B4D5-61DDB493E10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67D92142-EE08-489C-AA2D-030FB70F89E2}"/>
              </a:ext>
            </a:extLst>
          </p:cNvPr>
          <p:cNvSpPr txBox="1"/>
          <p:nvPr userDrawn="1"/>
        </p:nvSpPr>
        <p:spPr bwMode="auto">
          <a:xfrm>
            <a:off x="1775521" y="440668"/>
            <a:ext cx="54005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学习推荐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9D36E720-0E25-41AB-8346-B547D8B860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327" y="3189288"/>
            <a:ext cx="2539347" cy="44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11ED55EC-FD16-4B98-B04D-4605D3C0D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91092" y="2503488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  <p:pic>
        <p:nvPicPr>
          <p:cNvPr id="5" name="Picture 7" descr="5">
            <a:extLst>
              <a:ext uri="{FF2B5EF4-FFF2-40B4-BE49-F238E27FC236}">
                <a16:creationId xmlns:a16="http://schemas.microsoft.com/office/drawing/2014/main" id="{97CBA8DB-94D7-4EC0-9F40-4E718A6A2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1"/>
            <a:ext cx="12192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273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>
            <a:lvl1pPr>
              <a:buFont typeface="+mj-lt"/>
              <a:buNone/>
              <a:defRPr sz="1800" baseline="0">
                <a:latin typeface="+mn-ea"/>
                <a:ea typeface="+mn-ea"/>
              </a:defRPr>
            </a:lvl1pPr>
            <a:lvl2pPr>
              <a:buNone/>
              <a:defRPr sz="1600">
                <a:latin typeface="+mn-ea"/>
                <a:ea typeface="+mn-ea"/>
              </a:defRPr>
            </a:lvl2pPr>
            <a:lvl3pPr>
              <a:buNone/>
              <a:defRPr sz="1400">
                <a:latin typeface="+mn-ea"/>
                <a:ea typeface="+mn-ea"/>
              </a:defRPr>
            </a:lvl3pPr>
            <a:lvl4pPr>
              <a:buNone/>
              <a:defRPr sz="1200">
                <a:latin typeface="+mn-ea"/>
                <a:ea typeface="+mn-ea"/>
              </a:defRPr>
            </a:lvl4pPr>
            <a:lvl5pPr>
              <a:buNone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1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en-US" altLang="zh-CN" dirty="0"/>
              <a:t>1.1 </a:t>
            </a:r>
            <a:r>
              <a:rPr lang="zh-CN" altLang="en-US" dirty="0"/>
              <a:t>第二级</a:t>
            </a:r>
          </a:p>
          <a:p>
            <a:pPr lvl="2"/>
            <a:r>
              <a:rPr lang="en-US" altLang="zh-CN" dirty="0"/>
              <a:t>1.1.1  </a:t>
            </a:r>
            <a:r>
              <a:rPr lang="zh-CN" altLang="en-US" dirty="0"/>
              <a:t>第三级</a:t>
            </a:r>
          </a:p>
          <a:p>
            <a:pPr lvl="3"/>
            <a:r>
              <a:rPr lang="en-US" altLang="zh-CN" dirty="0"/>
              <a:t>1.1.1.1 </a:t>
            </a:r>
            <a:r>
              <a:rPr lang="zh-CN" altLang="en-US" dirty="0"/>
              <a:t>第四级</a:t>
            </a:r>
          </a:p>
          <a:p>
            <a:pPr lvl="4"/>
            <a:r>
              <a:rPr lang="en-US" altLang="zh-CN" dirty="0"/>
              <a:t>1.1.1.1 </a:t>
            </a:r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81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>
                <a:latin typeface="+mn-lt"/>
                <a:ea typeface="+mn-ea"/>
              </a:rPr>
              <a:t>版权所有</a:t>
            </a:r>
            <a:r>
              <a:rPr lang="en-US" altLang="zh-CN" sz="1200" b="0">
                <a:latin typeface="+mn-lt"/>
                <a:ea typeface="+mn-ea"/>
              </a:rPr>
              <a:t>© 2018 </a:t>
            </a:r>
            <a:r>
              <a:rPr lang="zh-CN" altLang="en-US" sz="1200" b="0">
                <a:latin typeface="+mn-lt"/>
                <a:ea typeface="+mn-ea"/>
              </a:rPr>
              <a:t>华为技术有限公司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5828" y="4094164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0" name="Picture 3" descr="E:\01 日常工作\03 品牌规范设计\公司广告源文档\HW LOGO副本.png">
            <a:extLst>
              <a:ext uri="{FF2B5EF4-FFF2-40B4-BE49-F238E27FC236}">
                <a16:creationId xmlns:a16="http://schemas.microsoft.com/office/drawing/2014/main" id="{9FE965B7-F373-412F-96D7-BF894E40FA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9786" y="5383319"/>
            <a:ext cx="1070868" cy="103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5" name="Picture 4" descr="前言 copy">
            <a:extLst>
              <a:ext uri="{FF2B5EF4-FFF2-40B4-BE49-F238E27FC236}">
                <a16:creationId xmlns:a16="http://schemas.microsoft.com/office/drawing/2014/main" id="{68F7798A-9C96-4DD9-B4BE-8E04160DA5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24188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algn="just" eaLnBrk="1" hangingPunct="1">
              <a:defRPr/>
            </a:lvl2pPr>
            <a:lvl3pPr algn="just" eaLnBrk="1" hangingPunct="1">
              <a:defRPr/>
            </a:lvl3pPr>
            <a:lvl4pPr algn="just" eaLnBrk="1" hangingPunct="1">
              <a:defRPr/>
            </a:lvl4pPr>
            <a:lvl5pPr algn="just"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7762BAFB-835F-4D24-A2FA-F5CB87D7D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0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55F8CC2-E849-4E11-B308-49CD54DC2F7C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目标</a:t>
            </a:r>
            <a:endParaRPr lang="en-US" altLang="zh-CN" sz="350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18" descr="目录 copy">
            <a:extLst>
              <a:ext uri="{FF2B5EF4-FFF2-40B4-BE49-F238E27FC236}">
                <a16:creationId xmlns:a16="http://schemas.microsoft.com/office/drawing/2014/main" id="{2B1B693B-E291-46EA-98D5-35EC97F8C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20B98358-2290-4967-8898-E7A36303E1A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目录</a:t>
            </a:r>
            <a:endParaRPr lang="en-US" altLang="zh-CN" sz="350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494581DE-2BBE-4BB4-A9F4-D8FA01070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5D844C3-5B53-43D5-B14B-8CFF0F5DFEFC}"/>
              </a:ext>
            </a:extLst>
          </p:cNvPr>
          <p:cNvSpPr txBox="1"/>
          <p:nvPr userDrawn="1"/>
        </p:nvSpPr>
        <p:spPr bwMode="auto">
          <a:xfrm>
            <a:off x="1775521" y="449181"/>
            <a:ext cx="969681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本节概述和学习目标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/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C8A129-DD37-44CB-B437-ED62693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5EF733-EAE7-4C3C-B05D-ADF02108C240}"/>
              </a:ext>
            </a:extLst>
          </p:cNvPr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6390000"/>
            <a:ext cx="12192000" cy="468000"/>
          </a:xfrm>
          <a:prstGeom prst="rect">
            <a:avLst/>
          </a:prstGeom>
        </p:spPr>
      </p:pic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8368" y="6500581"/>
            <a:ext cx="642667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>
                <a:latin typeface="+mj-lt"/>
                <a:ea typeface="+mn-ea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j-lt"/>
                <a:ea typeface="+mn-ea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>
                <a:latin typeface="+mj-lt"/>
                <a:ea typeface="+mn-ea"/>
                <a:cs typeface="Arial" pitchFamily="34" charset="0"/>
              </a:rPr>
              <a:t>页</a:t>
            </a:r>
            <a:endParaRPr lang="en-US" altLang="zh-CN" sz="1200"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561462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>
                <a:latin typeface="+mn-lt"/>
                <a:ea typeface="+mn-ea"/>
                <a:cs typeface="Arial" pitchFamily="34" charset="0"/>
              </a:rPr>
              <a:t>版权所有</a:t>
            </a:r>
            <a:r>
              <a:rPr lang="en-US" altLang="zh-CN" sz="1200">
                <a:latin typeface="+mn-lt"/>
                <a:ea typeface="+mn-ea"/>
                <a:cs typeface="Arial" pitchFamily="34" charset="0"/>
              </a:rPr>
              <a:t>© 2018 </a:t>
            </a:r>
            <a:r>
              <a:rPr lang="zh-CN" altLang="en-US" sz="1200">
                <a:latin typeface="+mn-lt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4" name="Picture 2" descr="E:\01 日常工作\03 品牌规范设计\公司广告源文档\HW LOGO(horizontal）111.png">
            <a:extLst>
              <a:ext uri="{FF2B5EF4-FFF2-40B4-BE49-F238E27FC236}">
                <a16:creationId xmlns:a16="http://schemas.microsoft.com/office/drawing/2014/main" id="{79BAC0DA-A3F8-4E46-A960-00986C7F9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668508" y="6474371"/>
            <a:ext cx="1249200" cy="30300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  <p:sldLayoutId id="2147483865" r:id="rId16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309B3DA1-93DB-43CD-855B-81D9839464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HCRSE106</a:t>
            </a:r>
            <a:endParaRPr lang="zh-CN" altLang="en-US" dirty="0"/>
          </a:p>
        </p:txBody>
      </p: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F7666343-0BDA-46FF-AE2B-67C3D679EC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RS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B28B07B9-F9D8-4B1B-A500-9F68D09CAA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0" name="文本占位符 59">
            <a:extLst>
              <a:ext uri="{FF2B5EF4-FFF2-40B4-BE49-F238E27FC236}">
                <a16:creationId xmlns:a16="http://schemas.microsoft.com/office/drawing/2014/main" id="{921B5ADC-9FF1-4BEE-9FFE-5B3D1B9243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V3.0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007435" y="3373862"/>
            <a:ext cx="3120347" cy="468052"/>
          </a:xfrm>
        </p:spPr>
        <p:txBody>
          <a:bodyPr/>
          <a:lstStyle/>
          <a:p>
            <a:r>
              <a:rPr lang="zh-CN" altLang="en-US" dirty="0"/>
              <a:t>张凛睿</a:t>
            </a:r>
            <a:r>
              <a:rPr lang="en-US" altLang="zh-CN" dirty="0"/>
              <a:t>/zwx00570554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2018.10.11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刘鹏</a:t>
            </a:r>
            <a:r>
              <a:rPr lang="en-US" altLang="zh-CN" dirty="0"/>
              <a:t>/lwx529648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新开发</a:t>
            </a:r>
          </a:p>
        </p:txBody>
      </p:sp>
      <p:sp>
        <p:nvSpPr>
          <p:cNvPr id="61" name="文本占位符 60">
            <a:extLst>
              <a:ext uri="{FF2B5EF4-FFF2-40B4-BE49-F238E27FC236}">
                <a16:creationId xmlns:a16="http://schemas.microsoft.com/office/drawing/2014/main" id="{6CE862D2-9E60-4150-A656-6BFAC847C4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文本占位符 61">
            <a:extLst>
              <a:ext uri="{FF2B5EF4-FFF2-40B4-BE49-F238E27FC236}">
                <a16:creationId xmlns:a16="http://schemas.microsoft.com/office/drawing/2014/main" id="{DADE68D1-EE3B-4A67-877A-EBBB9028AF0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文本占位符 62">
            <a:extLst>
              <a:ext uri="{FF2B5EF4-FFF2-40B4-BE49-F238E27FC236}">
                <a16:creationId xmlns:a16="http://schemas.microsoft.com/office/drawing/2014/main" id="{2BB0AA90-5E61-4D93-962F-0A25807442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" name="文本占位符 63">
            <a:extLst>
              <a:ext uri="{FF2B5EF4-FFF2-40B4-BE49-F238E27FC236}">
                <a16:creationId xmlns:a16="http://schemas.microsoft.com/office/drawing/2014/main" id="{E51A5C19-0795-40DC-9B61-D21C1711DB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" name="文本占位符 64">
            <a:extLst>
              <a:ext uri="{FF2B5EF4-FFF2-40B4-BE49-F238E27FC236}">
                <a16:creationId xmlns:a16="http://schemas.microsoft.com/office/drawing/2014/main" id="{F2314113-04A5-445C-AB2A-2C391A90F75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文本占位符 65">
            <a:extLst>
              <a:ext uri="{FF2B5EF4-FFF2-40B4-BE49-F238E27FC236}">
                <a16:creationId xmlns:a16="http://schemas.microsoft.com/office/drawing/2014/main" id="{1D984DD2-E212-4FAD-8DAC-5177DEF4CA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" name="文本占位符 66">
            <a:extLst>
              <a:ext uri="{FF2B5EF4-FFF2-40B4-BE49-F238E27FC236}">
                <a16:creationId xmlns:a16="http://schemas.microsoft.com/office/drawing/2014/main" id="{B2804C4A-3A57-47B8-993D-C3CC587D11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A3F082C3-C4DA-457D-8329-E03F9BD4D8E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898A70BD-F92D-4508-81AF-9156BFB1C5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0" name="文本占位符 69">
            <a:extLst>
              <a:ext uri="{FF2B5EF4-FFF2-40B4-BE49-F238E27FC236}">
                <a16:creationId xmlns:a16="http://schemas.microsoft.com/office/drawing/2014/main" id="{A94D30CF-465B-4C85-A407-8664372391A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" name="文本占位符 70">
            <a:extLst>
              <a:ext uri="{FF2B5EF4-FFF2-40B4-BE49-F238E27FC236}">
                <a16:creationId xmlns:a16="http://schemas.microsoft.com/office/drawing/2014/main" id="{FC87474E-6168-4449-B031-3C41291179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" name="文本占位符 71">
            <a:extLst>
              <a:ext uri="{FF2B5EF4-FFF2-40B4-BE49-F238E27FC236}">
                <a16:creationId xmlns:a16="http://schemas.microsoft.com/office/drawing/2014/main" id="{3D3EAE94-DFC7-4466-8FDB-1054E3EBB87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8630014E-1D5F-4091-A1FD-D4CF66C5802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4" name="文本占位符 73">
            <a:extLst>
              <a:ext uri="{FF2B5EF4-FFF2-40B4-BE49-F238E27FC236}">
                <a16:creationId xmlns:a16="http://schemas.microsoft.com/office/drawing/2014/main" id="{27B8F3FB-3422-4FA4-B28E-BB0704A2946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" name="文本占位符 74">
            <a:extLst>
              <a:ext uri="{FF2B5EF4-FFF2-40B4-BE49-F238E27FC236}">
                <a16:creationId xmlns:a16="http://schemas.microsoft.com/office/drawing/2014/main" id="{FFE2142D-0C60-45DA-9919-1ED0BE0BF8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8584BADA-13DB-4A36-B097-75076E861ED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工作原理</a:t>
            </a:r>
            <a:r>
              <a:rPr lang="en-US" altLang="zh-CN"/>
              <a:t>—</a:t>
            </a:r>
            <a:r>
              <a:rPr lang="zh-CN" altLang="en-US"/>
              <a:t>数据库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路由表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(IP-RIB)</a:t>
            </a:r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全局路由信息库，包括所有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路由信息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路由表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(Loc-RIB)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BGP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路由信息库，包括本地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BGP Speaker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选择的路由信息</a:t>
            </a:r>
          </a:p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邻居表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对等体邻居清单列表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Adj-RIB-In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对等体宣告给本地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BGP Speaker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的未处理的路由信息库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Adj-RIB-Out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BGP Speaker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宣告给指定对等体的路由信息库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31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工作原理</a:t>
            </a:r>
            <a:r>
              <a:rPr lang="en-US" altLang="zh-CN"/>
              <a:t>—BGP</a:t>
            </a:r>
            <a:r>
              <a:rPr lang="zh-CN" altLang="en-US"/>
              <a:t>路由信息处理</a:t>
            </a:r>
          </a:p>
        </p:txBody>
      </p:sp>
      <p:cxnSp>
        <p:nvCxnSpPr>
          <p:cNvPr id="5" name="AutoShape 9"/>
          <p:cNvCxnSpPr>
            <a:cxnSpLocks noChangeShapeType="1"/>
          </p:cNvCxnSpPr>
          <p:nvPr/>
        </p:nvCxnSpPr>
        <p:spPr bwMode="auto">
          <a:xfrm>
            <a:off x="5294300" y="2311871"/>
            <a:ext cx="15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" name="AutoShape 10"/>
          <p:cNvCxnSpPr>
            <a:cxnSpLocks noChangeShapeType="1"/>
          </p:cNvCxnSpPr>
          <p:nvPr/>
        </p:nvCxnSpPr>
        <p:spPr bwMode="auto">
          <a:xfrm flipV="1">
            <a:off x="6240268" y="3121496"/>
            <a:ext cx="2268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" name="AutoShape 11"/>
          <p:cNvCxnSpPr>
            <a:cxnSpLocks noChangeShapeType="1"/>
          </p:cNvCxnSpPr>
          <p:nvPr/>
        </p:nvCxnSpPr>
        <p:spPr bwMode="auto">
          <a:xfrm>
            <a:off x="9075725" y="3391371"/>
            <a:ext cx="0" cy="808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8" name="AutoShape 12"/>
          <p:cNvCxnSpPr>
            <a:cxnSpLocks noChangeShapeType="1"/>
          </p:cNvCxnSpPr>
          <p:nvPr/>
        </p:nvCxnSpPr>
        <p:spPr bwMode="auto">
          <a:xfrm flipH="1">
            <a:off x="6186475" y="3311996"/>
            <a:ext cx="2489200" cy="1193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9" name="AutoShape 13"/>
          <p:cNvCxnSpPr>
            <a:cxnSpLocks noChangeShapeType="1"/>
          </p:cNvCxnSpPr>
          <p:nvPr/>
        </p:nvCxnSpPr>
        <p:spPr bwMode="auto">
          <a:xfrm>
            <a:off x="5295888" y="4724871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251188" y="206104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79676" y="551668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808775" y="2832645"/>
            <a:ext cx="11239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4225" eaLnBrk="0" fontAlgn="base" hangingPunct="0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路径选择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963850" y="1537082"/>
            <a:ext cx="164941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4225" eaLnBrk="0" fontAlgn="base" hangingPunct="0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从对等体来的更新信息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035288" y="5012630"/>
            <a:ext cx="15795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784225" eaLnBrk="0" fontAlgn="base" hangingPunct="0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向对等体发送的更新信息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631063" y="1484784"/>
            <a:ext cx="389851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784225" eaLnBrk="0" fontAlgn="base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002413" y="2924646"/>
            <a:ext cx="389851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784225" eaLnBrk="0" fontAlgn="base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7026600" y="3069109"/>
            <a:ext cx="38985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784225" eaLnBrk="0" fontAlgn="base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9095113" y="3572346"/>
            <a:ext cx="38985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784225" eaLnBrk="0" fontAlgn="base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7512375" y="3788246"/>
            <a:ext cx="38985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784225" eaLnBrk="0" fontAlgn="base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⑤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4619836" y="1772270"/>
            <a:ext cx="1440160" cy="504056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4763852" y="1844278"/>
            <a:ext cx="11368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Adj-RIB-In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4403812" y="2924398"/>
            <a:ext cx="1800200" cy="4320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4475820" y="2996406"/>
            <a:ext cx="16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输入策略引擎</a:t>
            </a:r>
            <a:endParaRPr kumimoji="1"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8580276" y="2852390"/>
            <a:ext cx="936104" cy="504056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8634407" y="2924398"/>
            <a:ext cx="881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Loc-RIB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8580276" y="4220542"/>
            <a:ext cx="936104" cy="504056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8699329" y="4292550"/>
            <a:ext cx="752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IP-RIB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4403812" y="4292550"/>
            <a:ext cx="1800200" cy="4320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4475820" y="4364558"/>
            <a:ext cx="16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输出策略引擎</a:t>
            </a:r>
            <a:endParaRPr kumimoji="1"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4547828" y="5300662"/>
            <a:ext cx="1440160" cy="504056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4611694" y="5424933"/>
            <a:ext cx="12971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Adj-RIB-Out</a:t>
            </a:r>
          </a:p>
        </p:txBody>
      </p:sp>
    </p:spTree>
    <p:extLst>
      <p:ext uri="{BB962C8B-B14F-4D97-AF65-F5344CB8AC3E}">
        <p14:creationId xmlns:p14="http://schemas.microsoft.com/office/powerpoint/2010/main" val="2067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工作原理</a:t>
            </a:r>
            <a:r>
              <a:rPr lang="en-US" altLang="zh-CN"/>
              <a:t>—</a:t>
            </a:r>
            <a:r>
              <a:rPr lang="zh-CN" altLang="en-US"/>
              <a:t>对等体之间的交互原则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对等体交互路由原则：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对等体获得的路由，只发布给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对等体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对等体获得的路由，发布给所有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对等体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的最优路由发布给对等体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只发送更新的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的同步</a:t>
            </a: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04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工作原理</a:t>
            </a:r>
            <a:r>
              <a:rPr lang="en-US" altLang="zh-CN"/>
              <a:t>—IBGP</a:t>
            </a:r>
            <a:r>
              <a:rPr lang="zh-CN" altLang="en-US"/>
              <a:t>与</a:t>
            </a:r>
            <a:r>
              <a:rPr lang="en-US" altLang="zh-CN"/>
              <a:t>IGP</a:t>
            </a:r>
            <a:r>
              <a:rPr lang="zh-CN" altLang="en-US"/>
              <a:t>同步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9504195" cy="1583444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同步（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Synchronization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IBGP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路由加入路由表并发布给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对等体之前，会先检查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路由表。只有在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也知道这条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IBGP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路由时，它才会被加入到路由表，并发布给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对等体。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12598" y="3861048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694394" y="4293096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6710618" y="4293096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584680" y="4820542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EBGP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02506" y="4869160"/>
            <a:ext cx="648072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IBGP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82426" y="3861048"/>
            <a:ext cx="72008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>
                <a:solidFill>
                  <a:srgbClr val="003296"/>
                </a:solidFill>
                <a:latin typeface="微软雅黑" pitchFamily="34" charset="-122"/>
                <a:ea typeface="宋体" charset="-122"/>
              </a:rPr>
              <a:t>IGP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02506" y="3429000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8884607" y="3911327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3316654" y="4293096"/>
            <a:ext cx="1449748" cy="43204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37" idx="1"/>
          </p:cNvCxnSpPr>
          <p:nvPr/>
        </p:nvCxnSpPr>
        <p:spPr bwMode="auto">
          <a:xfrm flipV="1">
            <a:off x="5198450" y="3465527"/>
            <a:ext cx="567909" cy="125961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7" idx="3"/>
          </p:cNvCxnSpPr>
          <p:nvPr/>
        </p:nvCxnSpPr>
        <p:spPr bwMode="auto">
          <a:xfrm>
            <a:off x="6205129" y="3465527"/>
            <a:ext cx="577497" cy="125961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flipV="1">
            <a:off x="7214674" y="4343375"/>
            <a:ext cx="1741941" cy="381769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244646" y="4653136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EBGP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5270458" y="4725144"/>
            <a:ext cx="144016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6494594" y="3861048"/>
            <a:ext cx="72008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>
                <a:solidFill>
                  <a:srgbClr val="003296"/>
                </a:solidFill>
                <a:latin typeface="微软雅黑" pitchFamily="34" charset="-122"/>
                <a:ea typeface="宋体" charset="-122"/>
              </a:rPr>
              <a:t>IGP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25" name="TextBox 54"/>
          <p:cNvSpPr txBox="1"/>
          <p:nvPr/>
        </p:nvSpPr>
        <p:spPr>
          <a:xfrm>
            <a:off x="2020510" y="3435097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100</a:t>
            </a:r>
          </a:p>
        </p:txBody>
      </p:sp>
      <p:sp>
        <p:nvSpPr>
          <p:cNvPr id="26" name="TextBox 56"/>
          <p:cNvSpPr txBox="1"/>
          <p:nvPr/>
        </p:nvSpPr>
        <p:spPr>
          <a:xfrm>
            <a:off x="5558490" y="530730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200</a:t>
            </a:r>
          </a:p>
        </p:txBody>
      </p:sp>
      <p:sp>
        <p:nvSpPr>
          <p:cNvPr id="27" name="TextBox 58"/>
          <p:cNvSpPr txBox="1"/>
          <p:nvPr/>
        </p:nvSpPr>
        <p:spPr>
          <a:xfrm>
            <a:off x="8884607" y="355738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300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462" y="3789040"/>
            <a:ext cx="11521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直接连接符 28"/>
          <p:cNvCxnSpPr/>
          <p:nvPr/>
        </p:nvCxnSpPr>
        <p:spPr bwMode="auto">
          <a:xfrm flipH="1" flipV="1">
            <a:off x="2668582" y="4221088"/>
            <a:ext cx="216024" cy="7200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68"/>
          <p:cNvSpPr txBox="1"/>
          <p:nvPr/>
        </p:nvSpPr>
        <p:spPr>
          <a:xfrm>
            <a:off x="1732478" y="393305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10.0.0.0/24</a:t>
            </a:r>
            <a:endParaRPr lang="zh-CN" altLang="en-US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055440" y="3284984"/>
            <a:ext cx="2364432" cy="165618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4344665" y="2889672"/>
            <a:ext cx="3355486" cy="291559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8288072" y="3335262"/>
            <a:ext cx="2128407" cy="1579017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3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4505" y="4089786"/>
            <a:ext cx="438770" cy="358994"/>
          </a:xfrm>
          <a:prstGeom prst="rect">
            <a:avLst/>
          </a:prstGeom>
          <a:noFill/>
        </p:spPr>
      </p:pic>
      <p:pic>
        <p:nvPicPr>
          <p:cNvPr id="36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3805" y="4545647"/>
            <a:ext cx="438770" cy="358994"/>
          </a:xfrm>
          <a:prstGeom prst="rect">
            <a:avLst/>
          </a:prstGeom>
          <a:noFill/>
        </p:spPr>
      </p:pic>
      <p:pic>
        <p:nvPicPr>
          <p:cNvPr id="3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359" y="3286030"/>
            <a:ext cx="438770" cy="358994"/>
          </a:xfrm>
          <a:prstGeom prst="rect">
            <a:avLst/>
          </a:prstGeom>
          <a:noFill/>
        </p:spPr>
      </p:pic>
      <p:pic>
        <p:nvPicPr>
          <p:cNvPr id="38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904" y="4555286"/>
            <a:ext cx="438770" cy="358994"/>
          </a:xfrm>
          <a:prstGeom prst="rect">
            <a:avLst/>
          </a:prstGeom>
          <a:noFill/>
        </p:spPr>
      </p:pic>
      <p:pic>
        <p:nvPicPr>
          <p:cNvPr id="3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6615" y="4170819"/>
            <a:ext cx="438770" cy="358994"/>
          </a:xfrm>
          <a:prstGeom prst="rect">
            <a:avLst/>
          </a:prstGeom>
          <a:noFill/>
        </p:spPr>
      </p:pic>
      <p:cxnSp>
        <p:nvCxnSpPr>
          <p:cNvPr id="41" name="直接箭头连接符 40"/>
          <p:cNvCxnSpPr/>
          <p:nvPr/>
        </p:nvCxnSpPr>
        <p:spPr bwMode="auto">
          <a:xfrm flipH="1">
            <a:off x="7716180" y="4281428"/>
            <a:ext cx="864096" cy="227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225141" y="3835566"/>
            <a:ext cx="302416" cy="598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3535005" y="4470357"/>
            <a:ext cx="724921" cy="241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5600625" y="4561410"/>
            <a:ext cx="855415" cy="19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7832873" y="4509120"/>
            <a:ext cx="889797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禁止符 54"/>
          <p:cNvSpPr/>
          <p:nvPr/>
        </p:nvSpPr>
        <p:spPr bwMode="auto">
          <a:xfrm>
            <a:off x="5738119" y="3247268"/>
            <a:ext cx="471512" cy="409715"/>
          </a:xfrm>
          <a:prstGeom prst="noSmoking">
            <a:avLst/>
          </a:prstGeom>
          <a:solidFill>
            <a:srgbClr val="FF090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10416479" y="5985284"/>
            <a:ext cx="8582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V="1">
            <a:off x="10416479" y="5481228"/>
            <a:ext cx="82007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文本框 59"/>
          <p:cNvSpPr txBox="1"/>
          <p:nvPr/>
        </p:nvSpPr>
        <p:spPr bwMode="auto">
          <a:xfrm>
            <a:off x="10354700" y="5648056"/>
            <a:ext cx="92005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数据流量</a:t>
            </a:r>
          </a:p>
        </p:txBody>
      </p:sp>
      <p:sp>
        <p:nvSpPr>
          <p:cNvPr id="61" name="文本框 60"/>
          <p:cNvSpPr txBox="1"/>
          <p:nvPr/>
        </p:nvSpPr>
        <p:spPr bwMode="auto">
          <a:xfrm>
            <a:off x="10316491" y="5121188"/>
            <a:ext cx="92005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路由信息</a:t>
            </a:r>
          </a:p>
        </p:txBody>
      </p:sp>
      <p:sp>
        <p:nvSpPr>
          <p:cNvPr id="62" name="文本框 61"/>
          <p:cNvSpPr txBox="1"/>
          <p:nvPr/>
        </p:nvSpPr>
        <p:spPr bwMode="auto">
          <a:xfrm>
            <a:off x="5482404" y="2883367"/>
            <a:ext cx="1012190" cy="32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路由黑洞</a:t>
            </a:r>
          </a:p>
        </p:txBody>
      </p:sp>
    </p:spTree>
    <p:extLst>
      <p:ext uri="{BB962C8B-B14F-4D97-AF65-F5344CB8AC3E}">
        <p14:creationId xmlns:p14="http://schemas.microsoft.com/office/powerpoint/2010/main" val="37182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属性特点</a:t>
            </a:r>
            <a:r>
              <a:rPr lang="en-US" altLang="zh-CN"/>
              <a:t>—</a:t>
            </a:r>
            <a:r>
              <a:rPr lang="zh-CN" altLang="en-US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075832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路由属性是一套参数，它是对路由的进一步的描述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公认必遵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路由器都必须识别，且必须存在于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如果缺少这种属性，路由信息就会出错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公认任意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路由器都可以识别，但不要求必须存在于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即就算缺少这类属性，路由信息也不会出错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可选过渡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对等体之间具有可传递性的属性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路由器可以不支持此属性，但它仍然会接收这类属性，并传递给其他对等体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非过渡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路由器不支持此属性，则相应的这类属性会被忽略，且不会传递给其他对等体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9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属性特点</a:t>
            </a:r>
            <a:r>
              <a:rPr lang="en-US" altLang="zh-CN"/>
              <a:t>—Origin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03982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属性用来定义路径信息的来源，该属性为公认必遵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通过路由始发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得到的路由信息，如通过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命令注入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标识符为“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EGP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得到的路由信息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e”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Incomplete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通过其他方式学习到的路由信息，如通过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import-route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命令注入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7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属性特点</a:t>
            </a:r>
            <a:r>
              <a:rPr lang="en-US" altLang="zh-CN"/>
              <a:t>—PrefVal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95114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协议首选值（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）是华为设备的特有属性，该属性仅在本地有效，不会传递给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邻居。因为协议首选值是人为主动设置的，代表本地用户的意愿，因而在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进行选路时会优先比较协议首选值。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H="1">
            <a:off x="5166197" y="4890941"/>
            <a:ext cx="648072" cy="50405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64122" y="4386885"/>
            <a:ext cx="2119253" cy="1670347"/>
            <a:chOff x="2425709" y="4293096"/>
            <a:chExt cx="2119253" cy="1670347"/>
          </a:xfrm>
        </p:grpSpPr>
        <p:sp>
          <p:nvSpPr>
            <p:cNvPr id="7" name="矩形 6"/>
            <p:cNvSpPr/>
            <p:nvPr/>
          </p:nvSpPr>
          <p:spPr bwMode="auto">
            <a:xfrm>
              <a:off x="3167844" y="4293096"/>
              <a:ext cx="5760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R1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425709" y="5603404"/>
              <a:ext cx="5760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R2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968898" y="5675411"/>
              <a:ext cx="5760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R3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</p:grpSp>
      <p:sp>
        <p:nvSpPr>
          <p:cNvPr id="13" name="矩形 12"/>
          <p:cNvSpPr/>
          <p:nvPr/>
        </p:nvSpPr>
        <p:spPr bwMode="auto">
          <a:xfrm>
            <a:off x="7179276" y="2873970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082932" y="301798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598245" y="5106965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IBGP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 rot="19134651">
            <a:off x="6318325" y="3808827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EBGP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24418" y="3238014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EBGP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 rot="2792295">
            <a:off x="5147112" y="3804562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EBGP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076220" y="2799109"/>
            <a:ext cx="1296144" cy="576064"/>
            <a:chOff x="1588462" y="3789040"/>
            <a:chExt cx="1296144" cy="576064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8462" y="3789040"/>
              <a:ext cx="115212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81"/>
            <p:cNvSpPr txBox="1"/>
            <p:nvPr/>
          </p:nvSpPr>
          <p:spPr>
            <a:xfrm>
              <a:off x="1732478" y="3933056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10.0.0.0/24</a:t>
              </a:r>
              <a:endParaRPr lang="zh-CN" altLang="en-US" sz="120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24" name="直接连接符 23"/>
          <p:cNvCxnSpPr>
            <a:stCxn id="46" idx="3"/>
          </p:cNvCxnSpPr>
          <p:nvPr/>
        </p:nvCxnSpPr>
        <p:spPr bwMode="auto">
          <a:xfrm flipV="1">
            <a:off x="7668913" y="3205894"/>
            <a:ext cx="518475" cy="19472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flipH="1" flipV="1">
            <a:off x="5129985" y="3085407"/>
            <a:ext cx="1880624" cy="111088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4734149" y="3666805"/>
            <a:ext cx="936104" cy="9361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99"/>
          <p:cNvSpPr txBox="1"/>
          <p:nvPr/>
        </p:nvSpPr>
        <p:spPr>
          <a:xfrm>
            <a:off x="6463990" y="596132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100</a:t>
            </a:r>
          </a:p>
        </p:txBody>
      </p:sp>
      <p:sp>
        <p:nvSpPr>
          <p:cNvPr id="30" name="TextBox 101"/>
          <p:cNvSpPr txBox="1"/>
          <p:nvPr/>
        </p:nvSpPr>
        <p:spPr>
          <a:xfrm>
            <a:off x="7652122" y="350002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300</a:t>
            </a:r>
          </a:p>
        </p:txBody>
      </p:sp>
      <p:sp>
        <p:nvSpPr>
          <p:cNvPr id="31" name="TextBox 102"/>
          <p:cNvSpPr txBox="1"/>
          <p:nvPr/>
        </p:nvSpPr>
        <p:spPr>
          <a:xfrm>
            <a:off x="4226948" y="262983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400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 flipH="1">
            <a:off x="6463990" y="3796123"/>
            <a:ext cx="993928" cy="7849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7575307" y="4333774"/>
            <a:ext cx="1461285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设置从</a:t>
            </a:r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R5</a:t>
            </a: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接收的</a:t>
            </a:r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10.0.0.0/24</a:t>
            </a: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150</a:t>
            </a:r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3994500" y="2644328"/>
            <a:ext cx="1296144" cy="10801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6960096" y="2708920"/>
            <a:ext cx="2376264" cy="10801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4947028" y="3205894"/>
            <a:ext cx="2304256" cy="14401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4734149" y="3450781"/>
            <a:ext cx="1224136" cy="122413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47" idx="0"/>
          </p:cNvCxnSpPr>
          <p:nvPr/>
        </p:nvCxnSpPr>
        <p:spPr bwMode="auto">
          <a:xfrm flipH="1">
            <a:off x="6015835" y="3594797"/>
            <a:ext cx="1454618" cy="1044115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124" y="3096927"/>
            <a:ext cx="440049" cy="360040"/>
          </a:xfrm>
          <a:prstGeom prst="rect">
            <a:avLst/>
          </a:prstGeom>
          <a:noFill/>
        </p:spPr>
      </p:pic>
      <p:sp>
        <p:nvSpPr>
          <p:cNvPr id="45" name="圆角矩形 44"/>
          <p:cNvSpPr/>
          <p:nvPr/>
        </p:nvSpPr>
        <p:spPr bwMode="auto">
          <a:xfrm>
            <a:off x="3994500" y="4422889"/>
            <a:ext cx="3520924" cy="1872208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46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8864" y="3220594"/>
            <a:ext cx="440049" cy="360040"/>
          </a:xfrm>
          <a:prstGeom prst="rect">
            <a:avLst/>
          </a:prstGeom>
          <a:noFill/>
        </p:spPr>
      </p:pic>
      <p:pic>
        <p:nvPicPr>
          <p:cNvPr id="4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810" y="4638912"/>
            <a:ext cx="440049" cy="360040"/>
          </a:xfrm>
          <a:prstGeom prst="rect">
            <a:avLst/>
          </a:prstGeom>
          <a:noFill/>
        </p:spPr>
      </p:pic>
      <p:pic>
        <p:nvPicPr>
          <p:cNvPr id="48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5319" y="5394997"/>
            <a:ext cx="440049" cy="360040"/>
          </a:xfrm>
          <a:prstGeom prst="rect">
            <a:avLst/>
          </a:prstGeom>
          <a:noFill/>
        </p:spPr>
      </p:pic>
      <p:pic>
        <p:nvPicPr>
          <p:cNvPr id="4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5673" y="5366149"/>
            <a:ext cx="440049" cy="360040"/>
          </a:xfrm>
          <a:prstGeom prst="rect">
            <a:avLst/>
          </a:prstGeom>
          <a:noFill/>
        </p:spPr>
      </p:pic>
      <p:cxnSp>
        <p:nvCxnSpPr>
          <p:cNvPr id="10" name="直接连接符 9"/>
          <p:cNvCxnSpPr>
            <a:stCxn id="47" idx="3"/>
            <a:endCxn id="48" idx="0"/>
          </p:cNvCxnSpPr>
          <p:nvPr/>
        </p:nvCxnSpPr>
        <p:spPr bwMode="auto">
          <a:xfrm>
            <a:off x="6235859" y="4818932"/>
            <a:ext cx="559485" cy="576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 flipV="1">
            <a:off x="6575321" y="4761643"/>
            <a:ext cx="1612067" cy="20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982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属性特点</a:t>
            </a:r>
            <a:r>
              <a:rPr lang="en-US" altLang="zh-CN"/>
              <a:t>—AS_Path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属性按矢量顺序记录某条路由从本地到目的地址所要经过的所有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编号。该属性为公认必遵。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H="1">
            <a:off x="4799856" y="4661024"/>
            <a:ext cx="648072" cy="50405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97781" y="4156968"/>
            <a:ext cx="2119253" cy="1670347"/>
            <a:chOff x="2425709" y="4293096"/>
            <a:chExt cx="2119253" cy="1670347"/>
          </a:xfrm>
        </p:grpSpPr>
        <p:sp>
          <p:nvSpPr>
            <p:cNvPr id="7" name="矩形 6"/>
            <p:cNvSpPr/>
            <p:nvPr/>
          </p:nvSpPr>
          <p:spPr bwMode="auto">
            <a:xfrm>
              <a:off x="3167844" y="4293096"/>
              <a:ext cx="5760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R1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425709" y="5603404"/>
              <a:ext cx="5760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R2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968898" y="5675411"/>
              <a:ext cx="5760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R3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</p:grpSp>
      <p:sp>
        <p:nvSpPr>
          <p:cNvPr id="13" name="矩形 12"/>
          <p:cNvSpPr/>
          <p:nvPr/>
        </p:nvSpPr>
        <p:spPr bwMode="auto">
          <a:xfrm>
            <a:off x="6816080" y="274492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19736" y="2888940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231904" y="4877048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IBGP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40016" y="3724920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EBGP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303912" y="3220864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EBGP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43872" y="3580904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EBGP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824192" y="2788816"/>
            <a:ext cx="1296144" cy="576064"/>
            <a:chOff x="1588462" y="3789040"/>
            <a:chExt cx="1296144" cy="576064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8462" y="3789040"/>
              <a:ext cx="115212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81"/>
            <p:cNvSpPr txBox="1"/>
            <p:nvPr/>
          </p:nvSpPr>
          <p:spPr>
            <a:xfrm>
              <a:off x="1732478" y="3933056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10.0.0.0/24</a:t>
              </a:r>
              <a:endParaRPr lang="zh-CN" altLang="en-US" sz="120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24" name="直接连接符 23"/>
          <p:cNvCxnSpPr>
            <a:endCxn id="22" idx="1"/>
          </p:cNvCxnSpPr>
          <p:nvPr/>
        </p:nvCxnSpPr>
        <p:spPr bwMode="auto">
          <a:xfrm flipV="1">
            <a:off x="7320136" y="3076848"/>
            <a:ext cx="504056" cy="14401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flipH="1" flipV="1">
            <a:off x="4943872" y="2932832"/>
            <a:ext cx="1872000" cy="144016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4367808" y="3436888"/>
            <a:ext cx="936104" cy="936104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H="1">
            <a:off x="4799856" y="4661024"/>
            <a:ext cx="432048" cy="3600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H="1">
            <a:off x="5159896" y="5453112"/>
            <a:ext cx="93610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99"/>
          <p:cNvSpPr txBox="1"/>
          <p:nvPr/>
        </p:nvSpPr>
        <p:spPr>
          <a:xfrm>
            <a:off x="3359696" y="559712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100</a:t>
            </a:r>
          </a:p>
        </p:txBody>
      </p:sp>
      <p:sp>
        <p:nvSpPr>
          <p:cNvPr id="30" name="TextBox 101"/>
          <p:cNvSpPr txBox="1"/>
          <p:nvPr/>
        </p:nvSpPr>
        <p:spPr>
          <a:xfrm>
            <a:off x="7288926" y="3370977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300</a:t>
            </a:r>
          </a:p>
        </p:txBody>
      </p:sp>
      <p:sp>
        <p:nvSpPr>
          <p:cNvPr id="31" name="TextBox 102"/>
          <p:cNvSpPr txBox="1"/>
          <p:nvPr/>
        </p:nvSpPr>
        <p:spPr>
          <a:xfrm>
            <a:off x="3863752" y="250078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400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303912" y="2572792"/>
            <a:ext cx="1800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AS_Path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3215680" y="3652912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AS_Path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400,300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H="1">
            <a:off x="6744072" y="3652912"/>
            <a:ext cx="432048" cy="12961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7104112" y="4084960"/>
            <a:ext cx="1800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AS_Path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3719736" y="2284760"/>
            <a:ext cx="1296144" cy="10801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6744072" y="2644800"/>
            <a:ext cx="2376264" cy="10801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4583832" y="3076848"/>
            <a:ext cx="2304256" cy="14401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4367808" y="3220864"/>
            <a:ext cx="1224136" cy="122413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>
            <a:off x="4943872" y="5309096"/>
            <a:ext cx="1296144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H="1">
            <a:off x="6456040" y="3364880"/>
            <a:ext cx="648072" cy="18002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 bwMode="auto">
          <a:xfrm flipH="1" flipV="1">
            <a:off x="5807968" y="4733032"/>
            <a:ext cx="504056" cy="43204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3359696" y="4517008"/>
            <a:ext cx="13681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AS_Path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9786" y="2868500"/>
            <a:ext cx="440049" cy="360040"/>
          </a:xfrm>
          <a:prstGeom prst="rect">
            <a:avLst/>
          </a:prstGeom>
          <a:noFill/>
        </p:spPr>
      </p:pic>
      <p:sp>
        <p:nvSpPr>
          <p:cNvPr id="45" name="圆角矩形 44"/>
          <p:cNvSpPr/>
          <p:nvPr/>
        </p:nvSpPr>
        <p:spPr bwMode="auto">
          <a:xfrm>
            <a:off x="3332659" y="4192972"/>
            <a:ext cx="3816424" cy="1872208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46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399" y="3019004"/>
            <a:ext cx="440049" cy="360040"/>
          </a:xfrm>
          <a:prstGeom prst="rect">
            <a:avLst/>
          </a:prstGeom>
          <a:noFill/>
        </p:spPr>
      </p:pic>
      <p:pic>
        <p:nvPicPr>
          <p:cNvPr id="4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469" y="4408995"/>
            <a:ext cx="440049" cy="360040"/>
          </a:xfrm>
          <a:prstGeom prst="rect">
            <a:avLst/>
          </a:prstGeom>
          <a:noFill/>
        </p:spPr>
      </p:pic>
      <p:pic>
        <p:nvPicPr>
          <p:cNvPr id="48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8978" y="5165080"/>
            <a:ext cx="440049" cy="360040"/>
          </a:xfrm>
          <a:prstGeom prst="rect">
            <a:avLst/>
          </a:prstGeom>
          <a:noFill/>
        </p:spPr>
      </p:pic>
      <p:pic>
        <p:nvPicPr>
          <p:cNvPr id="4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9332" y="5136232"/>
            <a:ext cx="440049" cy="360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593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属性特点</a:t>
            </a:r>
            <a:r>
              <a:rPr lang="en-US" altLang="zh-CN"/>
              <a:t>—Next_Hop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Next_Hop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属性记录了路由的下一跳信息，该属性为公认必遵</a:t>
            </a: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6" y="5261138"/>
            <a:ext cx="11521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6096000" y="5117122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439816" y="511712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" name="TextBox 122"/>
          <p:cNvSpPr txBox="1"/>
          <p:nvPr/>
        </p:nvSpPr>
        <p:spPr>
          <a:xfrm>
            <a:off x="5159896" y="5333146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12.1.1.0/24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23"/>
          <p:cNvSpPr txBox="1"/>
          <p:nvPr/>
        </p:nvSpPr>
        <p:spPr>
          <a:xfrm>
            <a:off x="3359696" y="494726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100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8256240" y="5117122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4943872" y="5549170"/>
            <a:ext cx="1224136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6600056" y="5549170"/>
            <a:ext cx="1728192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27"/>
          <p:cNvSpPr txBox="1"/>
          <p:nvPr/>
        </p:nvSpPr>
        <p:spPr>
          <a:xfrm>
            <a:off x="4869432" y="5333146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.1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8"/>
          <p:cNvSpPr txBox="1"/>
          <p:nvPr/>
        </p:nvSpPr>
        <p:spPr>
          <a:xfrm>
            <a:off x="5949552" y="5333146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.2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29"/>
          <p:cNvSpPr txBox="1"/>
          <p:nvPr/>
        </p:nvSpPr>
        <p:spPr>
          <a:xfrm>
            <a:off x="3143672" y="540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10.0.0.0/24</a:t>
            </a:r>
            <a:endParaRPr lang="zh-CN" altLang="en-US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9" name="直接连接符 18"/>
          <p:cNvCxnSpPr>
            <a:endCxn id="5" idx="3"/>
          </p:cNvCxnSpPr>
          <p:nvPr/>
        </p:nvCxnSpPr>
        <p:spPr bwMode="auto">
          <a:xfrm flipH="1">
            <a:off x="4151784" y="5549170"/>
            <a:ext cx="360040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 bwMode="auto">
          <a:xfrm>
            <a:off x="7032104" y="4973106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IBGP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159896" y="5549170"/>
            <a:ext cx="79208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>
                <a:solidFill>
                  <a:srgbClr val="003296"/>
                </a:solidFill>
                <a:latin typeface="微软雅黑" pitchFamily="34" charset="-122"/>
                <a:ea typeface="宋体" charset="-122"/>
              </a:rPr>
              <a:t>E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rPr>
              <a:t>BGP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003296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4295800" y="5693186"/>
            <a:ext cx="3930556" cy="323111"/>
          </a:xfrm>
          <a:custGeom>
            <a:avLst/>
            <a:gdLst>
              <a:gd name="connsiteX0" fmla="*/ 0 w 3930556"/>
              <a:gd name="connsiteY0" fmla="*/ 40944 h 302526"/>
              <a:gd name="connsiteX1" fmla="*/ 545911 w 3930556"/>
              <a:gd name="connsiteY1" fmla="*/ 40944 h 302526"/>
              <a:gd name="connsiteX2" fmla="*/ 982639 w 3930556"/>
              <a:gd name="connsiteY2" fmla="*/ 259308 h 302526"/>
              <a:gd name="connsiteX3" fmla="*/ 1419368 w 3930556"/>
              <a:gd name="connsiteY3" fmla="*/ 272956 h 302526"/>
              <a:gd name="connsiteX4" fmla="*/ 1719618 w 3930556"/>
              <a:gd name="connsiteY4" fmla="*/ 81887 h 302526"/>
              <a:gd name="connsiteX5" fmla="*/ 3930556 w 3930556"/>
              <a:gd name="connsiteY5" fmla="*/ 0 h 302526"/>
              <a:gd name="connsiteX0" fmla="*/ 0 w 3930556"/>
              <a:gd name="connsiteY0" fmla="*/ 53389 h 323111"/>
              <a:gd name="connsiteX1" fmla="*/ 545911 w 3930556"/>
              <a:gd name="connsiteY1" fmla="*/ 53389 h 323111"/>
              <a:gd name="connsiteX2" fmla="*/ 982639 w 3930556"/>
              <a:gd name="connsiteY2" fmla="*/ 271753 h 323111"/>
              <a:gd name="connsiteX3" fmla="*/ 1419368 w 3930556"/>
              <a:gd name="connsiteY3" fmla="*/ 285401 h 323111"/>
              <a:gd name="connsiteX4" fmla="*/ 2182731 w 3930556"/>
              <a:gd name="connsiteY4" fmla="*/ 45493 h 323111"/>
              <a:gd name="connsiteX5" fmla="*/ 3930556 w 3930556"/>
              <a:gd name="connsiteY5" fmla="*/ 12445 h 32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0556" h="323111">
                <a:moveTo>
                  <a:pt x="0" y="53389"/>
                </a:moveTo>
                <a:cubicBezTo>
                  <a:pt x="191069" y="35192"/>
                  <a:pt x="382138" y="16995"/>
                  <a:pt x="545911" y="53389"/>
                </a:cubicBezTo>
                <a:cubicBezTo>
                  <a:pt x="709684" y="89783"/>
                  <a:pt x="837063" y="233084"/>
                  <a:pt x="982639" y="271753"/>
                </a:cubicBezTo>
                <a:cubicBezTo>
                  <a:pt x="1128215" y="310422"/>
                  <a:pt x="1219353" y="323111"/>
                  <a:pt x="1419368" y="285401"/>
                </a:cubicBezTo>
                <a:cubicBezTo>
                  <a:pt x="1619383" y="247691"/>
                  <a:pt x="1764200" y="90986"/>
                  <a:pt x="2182731" y="45493"/>
                </a:cubicBezTo>
                <a:cubicBezTo>
                  <a:pt x="2601262" y="0"/>
                  <a:pt x="3930556" y="12445"/>
                  <a:pt x="3930556" y="12445"/>
                </a:cubicBezTo>
              </a:path>
            </a:pathLst>
          </a:custGeom>
          <a:ln w="25400">
            <a:solidFill>
              <a:srgbClr val="C00000"/>
            </a:solidFill>
            <a:prstDash val="soli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34"/>
          <p:cNvSpPr txBox="1"/>
          <p:nvPr/>
        </p:nvSpPr>
        <p:spPr>
          <a:xfrm>
            <a:off x="8760296" y="533314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200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816080" y="5765194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Next_Hop 12.1.1.1 </a:t>
            </a:r>
          </a:p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36"/>
          <p:cNvSpPr txBox="1"/>
          <p:nvPr/>
        </p:nvSpPr>
        <p:spPr>
          <a:xfrm>
            <a:off x="7032104" y="5333146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23.1.1..0/24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7"/>
          <p:cNvSpPr txBox="1"/>
          <p:nvPr/>
        </p:nvSpPr>
        <p:spPr>
          <a:xfrm>
            <a:off x="6528048" y="5333146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.1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8109792" y="5333146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.2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855640" y="3501008"/>
            <a:ext cx="6768752" cy="1264206"/>
            <a:chOff x="1403648" y="1988840"/>
            <a:chExt cx="6768752" cy="126420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348880"/>
              <a:ext cx="115212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 bwMode="auto">
            <a:xfrm>
              <a:off x="4644008" y="2204864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R2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987824" y="2204864"/>
              <a:ext cx="5760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R1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35" name="TextBox 32"/>
            <p:cNvSpPr txBox="1"/>
            <p:nvPr/>
          </p:nvSpPr>
          <p:spPr>
            <a:xfrm>
              <a:off x="3707904" y="2420888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12.1.1.0/24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3"/>
            <p:cNvSpPr txBox="1"/>
            <p:nvPr/>
          </p:nvSpPr>
          <p:spPr>
            <a:xfrm>
              <a:off x="3491880" y="2060848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AS 100</a:t>
              </a: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04248" y="2204864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R3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491880" y="2636912"/>
              <a:ext cx="1224136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 bwMode="auto">
            <a:xfrm>
              <a:off x="5148064" y="2636912"/>
              <a:ext cx="1728192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43"/>
            <p:cNvSpPr txBox="1"/>
            <p:nvPr/>
          </p:nvSpPr>
          <p:spPr>
            <a:xfrm>
              <a:off x="3417440" y="2420888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.1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4"/>
            <p:cNvSpPr txBox="1"/>
            <p:nvPr/>
          </p:nvSpPr>
          <p:spPr>
            <a:xfrm>
              <a:off x="4497560" y="2420888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.2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6"/>
            <p:cNvSpPr txBox="1"/>
            <p:nvPr/>
          </p:nvSpPr>
          <p:spPr>
            <a:xfrm>
              <a:off x="1691680" y="2492896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10.0.0.0/24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43" name="直接连接符 42"/>
            <p:cNvCxnSpPr>
              <a:endCxn id="29" idx="3"/>
            </p:cNvCxnSpPr>
            <p:nvPr/>
          </p:nvCxnSpPr>
          <p:spPr bwMode="auto">
            <a:xfrm flipH="1">
              <a:off x="2699792" y="2636912"/>
              <a:ext cx="360040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 bwMode="auto">
            <a:xfrm>
              <a:off x="5580112" y="2060848"/>
              <a:ext cx="792088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3296"/>
                  </a:solidFill>
                  <a:effectLst/>
                  <a:latin typeface="微软雅黑" pitchFamily="34" charset="-122"/>
                  <a:ea typeface="宋体" charset="-122"/>
                </a:rPr>
                <a:t>EBGP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3707904" y="2636912"/>
              <a:ext cx="792088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600">
                  <a:solidFill>
                    <a:srgbClr val="003296"/>
                  </a:solidFill>
                  <a:latin typeface="微软雅黑" pitchFamily="34" charset="-122"/>
                  <a:ea typeface="宋体" charset="-122"/>
                </a:rPr>
                <a:t>I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3296"/>
                  </a:solidFill>
                  <a:effectLst/>
                  <a:latin typeface="微软雅黑" pitchFamily="34" charset="-122"/>
                  <a:ea typeface="宋体" charset="-122"/>
                </a:rPr>
                <a:t>BGP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 bwMode="auto">
            <a:xfrm>
              <a:off x="2843808" y="2780928"/>
              <a:ext cx="3930556" cy="323111"/>
            </a:xfrm>
            <a:custGeom>
              <a:avLst/>
              <a:gdLst>
                <a:gd name="connsiteX0" fmla="*/ 0 w 3930556"/>
                <a:gd name="connsiteY0" fmla="*/ 40944 h 302526"/>
                <a:gd name="connsiteX1" fmla="*/ 545911 w 3930556"/>
                <a:gd name="connsiteY1" fmla="*/ 40944 h 302526"/>
                <a:gd name="connsiteX2" fmla="*/ 982639 w 3930556"/>
                <a:gd name="connsiteY2" fmla="*/ 259308 h 302526"/>
                <a:gd name="connsiteX3" fmla="*/ 1419368 w 3930556"/>
                <a:gd name="connsiteY3" fmla="*/ 272956 h 302526"/>
                <a:gd name="connsiteX4" fmla="*/ 1719618 w 3930556"/>
                <a:gd name="connsiteY4" fmla="*/ 81887 h 302526"/>
                <a:gd name="connsiteX5" fmla="*/ 3930556 w 3930556"/>
                <a:gd name="connsiteY5" fmla="*/ 0 h 302526"/>
                <a:gd name="connsiteX0" fmla="*/ 0 w 3930556"/>
                <a:gd name="connsiteY0" fmla="*/ 53389 h 323111"/>
                <a:gd name="connsiteX1" fmla="*/ 545911 w 3930556"/>
                <a:gd name="connsiteY1" fmla="*/ 53389 h 323111"/>
                <a:gd name="connsiteX2" fmla="*/ 982639 w 3930556"/>
                <a:gd name="connsiteY2" fmla="*/ 271753 h 323111"/>
                <a:gd name="connsiteX3" fmla="*/ 1419368 w 3930556"/>
                <a:gd name="connsiteY3" fmla="*/ 285401 h 323111"/>
                <a:gd name="connsiteX4" fmla="*/ 2182731 w 3930556"/>
                <a:gd name="connsiteY4" fmla="*/ 45493 h 323111"/>
                <a:gd name="connsiteX5" fmla="*/ 3930556 w 3930556"/>
                <a:gd name="connsiteY5" fmla="*/ 12445 h 32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0556" h="323111">
                  <a:moveTo>
                    <a:pt x="0" y="53389"/>
                  </a:moveTo>
                  <a:cubicBezTo>
                    <a:pt x="191069" y="35192"/>
                    <a:pt x="382138" y="16995"/>
                    <a:pt x="545911" y="53389"/>
                  </a:cubicBezTo>
                  <a:cubicBezTo>
                    <a:pt x="709684" y="89783"/>
                    <a:pt x="837063" y="233084"/>
                    <a:pt x="982639" y="271753"/>
                  </a:cubicBezTo>
                  <a:cubicBezTo>
                    <a:pt x="1128215" y="310422"/>
                    <a:pt x="1219353" y="323111"/>
                    <a:pt x="1419368" y="285401"/>
                  </a:cubicBezTo>
                  <a:cubicBezTo>
                    <a:pt x="1619383" y="247691"/>
                    <a:pt x="1764200" y="90986"/>
                    <a:pt x="2182731" y="45493"/>
                  </a:cubicBezTo>
                  <a:cubicBezTo>
                    <a:pt x="2601262" y="0"/>
                    <a:pt x="3930556" y="12445"/>
                    <a:pt x="3930556" y="12445"/>
                  </a:cubicBezTo>
                </a:path>
              </a:pathLst>
            </a:custGeom>
            <a:ln w="25400">
              <a:solidFill>
                <a:srgbClr val="C00000"/>
              </a:solidFill>
              <a:prstDash val="soli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78"/>
            <p:cNvSpPr txBox="1"/>
            <p:nvPr/>
          </p:nvSpPr>
          <p:spPr>
            <a:xfrm>
              <a:off x="7308304" y="2420888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AS 200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292080" y="2852936"/>
              <a:ext cx="1512168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784225" eaLnBrk="0" fontAlgn="base" hangingPunct="0"/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Next_Hop 23.1.1.1 </a:t>
              </a:r>
            </a:p>
            <a:p>
              <a:pPr defTabSz="784225" eaLnBrk="0" fontAlgn="base" hangingPunct="0"/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NLRI 10.0.0.0/24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80"/>
            <p:cNvSpPr txBox="1"/>
            <p:nvPr/>
          </p:nvSpPr>
          <p:spPr>
            <a:xfrm>
              <a:off x="5580112" y="2420888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23.1.1..0/24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81"/>
            <p:cNvSpPr txBox="1"/>
            <p:nvPr/>
          </p:nvSpPr>
          <p:spPr>
            <a:xfrm>
              <a:off x="5076056" y="2420888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.1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82"/>
            <p:cNvSpPr txBox="1"/>
            <p:nvPr/>
          </p:nvSpPr>
          <p:spPr>
            <a:xfrm>
              <a:off x="6657800" y="2420888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.2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1403648" y="1988840"/>
              <a:ext cx="3960440" cy="1224136"/>
            </a:xfrm>
            <a:prstGeom prst="roundRect">
              <a:avLst/>
            </a:prstGeom>
            <a:ln>
              <a:solidFill>
                <a:srgbClr val="3499CC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3499CC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6660232" y="1988840"/>
              <a:ext cx="1512168" cy="1224136"/>
            </a:xfrm>
            <a:prstGeom prst="roundRect">
              <a:avLst/>
            </a:prstGeom>
            <a:ln>
              <a:solidFill>
                <a:srgbClr val="3499CC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3499CC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55640" y="1916832"/>
            <a:ext cx="6192688" cy="1368152"/>
            <a:chOff x="1403648" y="3356992"/>
            <a:chExt cx="6192688" cy="1368152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3789040"/>
              <a:ext cx="115212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矩形 55"/>
            <p:cNvSpPr/>
            <p:nvPr/>
          </p:nvSpPr>
          <p:spPr bwMode="auto">
            <a:xfrm>
              <a:off x="4644008" y="3645024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R2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987824" y="3645024"/>
              <a:ext cx="576064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R1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61" name="TextBox 91"/>
            <p:cNvSpPr txBox="1"/>
            <p:nvPr/>
          </p:nvSpPr>
          <p:spPr>
            <a:xfrm>
              <a:off x="3707904" y="3861048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12.1.1.0/24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92"/>
            <p:cNvSpPr txBox="1"/>
            <p:nvPr/>
          </p:nvSpPr>
          <p:spPr>
            <a:xfrm>
              <a:off x="3587563" y="3356992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AS 100</a:t>
              </a: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6804248" y="3645024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200">
                  <a:latin typeface="微软雅黑" pitchFamily="34" charset="-122"/>
                  <a:ea typeface="宋体" charset="-122"/>
                </a:rPr>
                <a:t>R3</a:t>
              </a: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3491880" y="4077072"/>
              <a:ext cx="1224136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 bwMode="auto">
            <a:xfrm>
              <a:off x="5148064" y="4077072"/>
              <a:ext cx="1728192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96"/>
            <p:cNvSpPr txBox="1"/>
            <p:nvPr/>
          </p:nvSpPr>
          <p:spPr>
            <a:xfrm>
              <a:off x="3417440" y="3861048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.1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97"/>
            <p:cNvSpPr txBox="1"/>
            <p:nvPr/>
          </p:nvSpPr>
          <p:spPr>
            <a:xfrm>
              <a:off x="4497560" y="3861048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.2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98"/>
            <p:cNvSpPr txBox="1"/>
            <p:nvPr/>
          </p:nvSpPr>
          <p:spPr>
            <a:xfrm>
              <a:off x="1691680" y="3933056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10.0.0.0/24</a:t>
              </a:r>
              <a:endParaRPr lang="zh-CN" altLang="en-US" sz="120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69" name="直接连接符 68"/>
            <p:cNvCxnSpPr>
              <a:endCxn id="55" idx="3"/>
            </p:cNvCxnSpPr>
            <p:nvPr/>
          </p:nvCxnSpPr>
          <p:spPr bwMode="auto">
            <a:xfrm flipH="1">
              <a:off x="2699792" y="4077072"/>
              <a:ext cx="360040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105"/>
            <p:cNvSpPr txBox="1"/>
            <p:nvPr/>
          </p:nvSpPr>
          <p:spPr>
            <a:xfrm>
              <a:off x="5580112" y="3861048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23.1.1..0/24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106"/>
            <p:cNvSpPr txBox="1"/>
            <p:nvPr/>
          </p:nvSpPr>
          <p:spPr>
            <a:xfrm>
              <a:off x="5076056" y="3861048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.1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07"/>
            <p:cNvSpPr txBox="1"/>
            <p:nvPr/>
          </p:nvSpPr>
          <p:spPr>
            <a:xfrm>
              <a:off x="6657800" y="3861048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.2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5292080" y="4261158"/>
              <a:ext cx="1512168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784225" eaLnBrk="0" fontAlgn="base" hangingPunct="0"/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Next_Hop 12.1.1.1</a:t>
              </a:r>
            </a:p>
            <a:p>
              <a:pPr defTabSz="784225" eaLnBrk="0" fontAlgn="base" hangingPunct="0"/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NLRI 10.0.0.0/24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860032" y="3381093"/>
              <a:ext cx="792088" cy="247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600" dirty="0">
                  <a:solidFill>
                    <a:srgbClr val="003296"/>
                  </a:solidFill>
                  <a:latin typeface="微软雅黑" pitchFamily="34" charset="-122"/>
                  <a:ea typeface="宋体" charset="-122"/>
                </a:rPr>
                <a:t>I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3296"/>
                  </a:solidFill>
                  <a:effectLst/>
                  <a:latin typeface="微软雅黑" pitchFamily="34" charset="-122"/>
                  <a:ea typeface="宋体" charset="-122"/>
                </a:rPr>
                <a:t>BGP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3296"/>
                </a:solidFill>
                <a:effectLst/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 bwMode="auto">
            <a:xfrm>
              <a:off x="1403648" y="3356992"/>
              <a:ext cx="6192688" cy="1368152"/>
            </a:xfrm>
            <a:prstGeom prst="roundRect">
              <a:avLst/>
            </a:prstGeom>
            <a:ln>
              <a:solidFill>
                <a:srgbClr val="3499CC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3499CC"/>
                </a:solidFill>
              </a:endParaRPr>
            </a:p>
          </p:txBody>
        </p:sp>
      </p:grpSp>
      <p:sp>
        <p:nvSpPr>
          <p:cNvPr id="78" name="圆角矩形 77"/>
          <p:cNvSpPr/>
          <p:nvPr/>
        </p:nvSpPr>
        <p:spPr bwMode="auto">
          <a:xfrm>
            <a:off x="2855640" y="4941168"/>
            <a:ext cx="2304256" cy="1224136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6023992" y="4941168"/>
            <a:ext cx="3672408" cy="1224136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0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922" y="2456892"/>
            <a:ext cx="399518" cy="32687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0538" y="2492896"/>
            <a:ext cx="399518" cy="32687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64252" y="2492896"/>
            <a:ext cx="399518" cy="326878"/>
          </a:xfrm>
          <a:prstGeom prst="rect">
            <a:avLst/>
          </a:prstGeom>
          <a:noFill/>
        </p:spPr>
      </p:pic>
      <p:pic>
        <p:nvPicPr>
          <p:cNvPr id="84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7828" y="3930214"/>
            <a:ext cx="399518" cy="326878"/>
          </a:xfrm>
          <a:prstGeom prst="rect">
            <a:avLst/>
          </a:prstGeom>
          <a:noFill/>
        </p:spPr>
      </p:pic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0538" y="3969060"/>
            <a:ext cx="399518" cy="326878"/>
          </a:xfrm>
          <a:prstGeom prst="rect">
            <a:avLst/>
          </a:prstGeom>
          <a:noFill/>
        </p:spPr>
      </p:pic>
      <p:pic>
        <p:nvPicPr>
          <p:cNvPr id="86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8248" y="3969060"/>
            <a:ext cx="399518" cy="326878"/>
          </a:xfrm>
          <a:prstGeom prst="rect">
            <a:avLst/>
          </a:prstGeom>
          <a:noFill/>
        </p:spPr>
      </p:pic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4441" y="5370374"/>
            <a:ext cx="399518" cy="326878"/>
          </a:xfrm>
          <a:prstGeom prst="rect">
            <a:avLst/>
          </a:prstGeom>
          <a:noFill/>
        </p:spPr>
      </p:pic>
      <p:pic>
        <p:nvPicPr>
          <p:cNvPr id="88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0538" y="5370374"/>
            <a:ext cx="399518" cy="326878"/>
          </a:xfrm>
          <a:prstGeom prst="rect">
            <a:avLst/>
          </a:prstGeom>
          <a:noFill/>
        </p:spPr>
      </p:pic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64252" y="5373216"/>
            <a:ext cx="399518" cy="326878"/>
          </a:xfrm>
          <a:prstGeom prst="rect">
            <a:avLst/>
          </a:prstGeom>
          <a:noFill/>
        </p:spPr>
      </p:pic>
      <p:cxnSp>
        <p:nvCxnSpPr>
          <p:cNvPr id="81" name="直接箭头连接符 80"/>
          <p:cNvCxnSpPr/>
          <p:nvPr/>
        </p:nvCxnSpPr>
        <p:spPr bwMode="auto">
          <a:xfrm flipV="1">
            <a:off x="4619888" y="2830807"/>
            <a:ext cx="3708360" cy="20091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 bwMode="auto">
          <a:xfrm>
            <a:off x="4799856" y="2204864"/>
            <a:ext cx="3674840" cy="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8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属性特点</a:t>
            </a:r>
            <a:r>
              <a:rPr lang="en-US" altLang="zh-CN"/>
              <a:t>—Local_Pref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Local_Pref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属性表明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路由器的优先级，该值越大越优先。该属性为公认任意。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223792" y="304065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115780" y="465313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78483" y="366249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267291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96000" y="461713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40216" y="364502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9" name="直接连接符 18"/>
          <p:cNvCxnSpPr>
            <a:stCxn id="46" idx="3"/>
          </p:cNvCxnSpPr>
          <p:nvPr/>
        </p:nvCxnSpPr>
        <p:spPr bwMode="auto">
          <a:xfrm flipV="1">
            <a:off x="4727848" y="3073704"/>
            <a:ext cx="1558842" cy="400565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2" idx="3"/>
            <a:endCxn id="57" idx="1"/>
          </p:cNvCxnSpPr>
          <p:nvPr/>
        </p:nvCxnSpPr>
        <p:spPr bwMode="auto">
          <a:xfrm flipV="1">
            <a:off x="4636514" y="5039916"/>
            <a:ext cx="1521526" cy="5733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>
            <a:off x="6600056" y="3140968"/>
            <a:ext cx="1512168" cy="936104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 flipV="1">
            <a:off x="6618058" y="4077072"/>
            <a:ext cx="1494166" cy="936104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4312" y="3789040"/>
            <a:ext cx="11521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41"/>
          <p:cNvSpPr txBox="1"/>
          <p:nvPr/>
        </p:nvSpPr>
        <p:spPr>
          <a:xfrm>
            <a:off x="9048328" y="393305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10.0.0.0/24</a:t>
            </a:r>
            <a:endParaRPr lang="zh-CN" altLang="en-US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5" name="直接连接符 24"/>
          <p:cNvCxnSpPr>
            <a:endCxn id="23" idx="1"/>
          </p:cNvCxnSpPr>
          <p:nvPr/>
        </p:nvCxnSpPr>
        <p:spPr bwMode="auto">
          <a:xfrm>
            <a:off x="8544272" y="4077072"/>
            <a:ext cx="360040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47"/>
          <p:cNvSpPr txBox="1"/>
          <p:nvPr/>
        </p:nvSpPr>
        <p:spPr>
          <a:xfrm>
            <a:off x="1687285" y="246373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100</a:t>
            </a:r>
          </a:p>
        </p:txBody>
      </p:sp>
      <p:sp>
        <p:nvSpPr>
          <p:cNvPr id="27" name="TextBox 48"/>
          <p:cNvSpPr txBox="1"/>
          <p:nvPr/>
        </p:nvSpPr>
        <p:spPr>
          <a:xfrm>
            <a:off x="5951984" y="234888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200</a:t>
            </a:r>
          </a:p>
        </p:txBody>
      </p:sp>
      <p:sp>
        <p:nvSpPr>
          <p:cNvPr id="28" name="TextBox 50"/>
          <p:cNvSpPr txBox="1"/>
          <p:nvPr/>
        </p:nvSpPr>
        <p:spPr>
          <a:xfrm>
            <a:off x="6040643" y="520945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300</a:t>
            </a:r>
          </a:p>
        </p:txBody>
      </p:sp>
      <p:sp>
        <p:nvSpPr>
          <p:cNvPr id="29" name="TextBox 51"/>
          <p:cNvSpPr txBox="1"/>
          <p:nvPr/>
        </p:nvSpPr>
        <p:spPr>
          <a:xfrm>
            <a:off x="8544272" y="328498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400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 rot="20187575">
            <a:off x="2356045" y="2827375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Local_Pref 300 </a:t>
            </a:r>
          </a:p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H="1">
            <a:off x="2795907" y="3430714"/>
            <a:ext cx="1319873" cy="54180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 Box 16"/>
          <p:cNvSpPr txBox="1">
            <a:spLocks noChangeArrowheads="1"/>
          </p:cNvSpPr>
          <p:nvPr/>
        </p:nvSpPr>
        <p:spPr bwMode="auto">
          <a:xfrm rot="2317297">
            <a:off x="2346969" y="4907651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Local_Pref 200 </a:t>
            </a:r>
          </a:p>
          <a:p>
            <a:pPr defTabSz="784225" eaLnBrk="0" fontAlgn="base" hangingPunct="0"/>
            <a:r>
              <a:rPr lang="en-US" altLang="zh-CN" sz="100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 bwMode="auto">
          <a:xfrm>
            <a:off x="3738707" y="3380161"/>
            <a:ext cx="3971498" cy="730155"/>
          </a:xfrm>
          <a:custGeom>
            <a:avLst/>
            <a:gdLst>
              <a:gd name="connsiteX0" fmla="*/ 0 w 3971498"/>
              <a:gd name="connsiteY0" fmla="*/ 730155 h 730155"/>
              <a:gd name="connsiteX1" fmla="*/ 2333767 w 3971498"/>
              <a:gd name="connsiteY1" fmla="*/ 20472 h 730155"/>
              <a:gd name="connsiteX2" fmla="*/ 3971498 w 3971498"/>
              <a:gd name="connsiteY2" fmla="*/ 607325 h 73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498" h="730155">
                <a:moveTo>
                  <a:pt x="0" y="730155"/>
                </a:moveTo>
                <a:cubicBezTo>
                  <a:pt x="835925" y="385549"/>
                  <a:pt x="1671851" y="40944"/>
                  <a:pt x="2333767" y="20472"/>
                </a:cubicBezTo>
                <a:cubicBezTo>
                  <a:pt x="2995683" y="0"/>
                  <a:pt x="3483590" y="303662"/>
                  <a:pt x="3971498" y="607325"/>
                </a:cubicBezTo>
              </a:path>
            </a:pathLst>
          </a:custGeom>
          <a:ln w="25400">
            <a:solidFill>
              <a:srgbClr val="FF0000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 bwMode="auto">
          <a:xfrm>
            <a:off x="1439747" y="2456892"/>
            <a:ext cx="3936173" cy="306034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879976" y="2204864"/>
            <a:ext cx="1152128" cy="1152128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879976" y="4509120"/>
            <a:ext cx="1152128" cy="100811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896200" y="3140968"/>
            <a:ext cx="2304256" cy="144016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flipH="1" flipV="1">
            <a:off x="2855640" y="4313545"/>
            <a:ext cx="1018254" cy="66620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 bwMode="auto">
          <a:xfrm>
            <a:off x="10354700" y="6021288"/>
            <a:ext cx="8818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10316491" y="5445224"/>
            <a:ext cx="9200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文本框 41"/>
          <p:cNvSpPr txBox="1"/>
          <p:nvPr/>
        </p:nvSpPr>
        <p:spPr bwMode="auto">
          <a:xfrm>
            <a:off x="10354700" y="5648056"/>
            <a:ext cx="92005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数据流量</a:t>
            </a:r>
          </a:p>
        </p:txBody>
      </p:sp>
      <p:sp>
        <p:nvSpPr>
          <p:cNvPr id="43" name="文本框 42"/>
          <p:cNvSpPr txBox="1"/>
          <p:nvPr/>
        </p:nvSpPr>
        <p:spPr bwMode="auto">
          <a:xfrm>
            <a:off x="10316491" y="5121188"/>
            <a:ext cx="92005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路由信息</a:t>
            </a:r>
          </a:p>
        </p:txBody>
      </p:sp>
      <p:pic>
        <p:nvPicPr>
          <p:cNvPr id="44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4936" y="3914527"/>
            <a:ext cx="462696" cy="378569"/>
          </a:xfrm>
          <a:prstGeom prst="rect">
            <a:avLst/>
          </a:prstGeom>
          <a:noFill/>
        </p:spPr>
      </p:pic>
      <p:cxnSp>
        <p:nvCxnSpPr>
          <p:cNvPr id="45" name="直接连接符 44"/>
          <p:cNvCxnSpPr>
            <a:stCxn id="44" idx="3"/>
            <a:endCxn id="46" idx="1"/>
          </p:cNvCxnSpPr>
          <p:nvPr/>
        </p:nvCxnSpPr>
        <p:spPr bwMode="auto">
          <a:xfrm flipV="1">
            <a:off x="2697632" y="3474269"/>
            <a:ext cx="1567520" cy="629543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5152" y="3284984"/>
            <a:ext cx="462696" cy="378569"/>
          </a:xfrm>
          <a:prstGeom prst="rect">
            <a:avLst/>
          </a:prstGeom>
          <a:noFill/>
        </p:spPr>
      </p:pic>
      <p:cxnSp>
        <p:nvCxnSpPr>
          <p:cNvPr id="49" name="直接连接符 48"/>
          <p:cNvCxnSpPr>
            <a:stCxn id="44" idx="3"/>
            <a:endCxn id="52" idx="1"/>
          </p:cNvCxnSpPr>
          <p:nvPr/>
        </p:nvCxnSpPr>
        <p:spPr bwMode="auto">
          <a:xfrm>
            <a:off x="2697632" y="4103812"/>
            <a:ext cx="1476186" cy="94183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3818" y="4856364"/>
            <a:ext cx="462696" cy="378569"/>
          </a:xfrm>
          <a:prstGeom prst="rect">
            <a:avLst/>
          </a:prstGeom>
          <a:noFill/>
        </p:spPr>
      </p:pic>
      <p:pic>
        <p:nvPicPr>
          <p:cNvPr id="5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9628" y="2915314"/>
            <a:ext cx="462696" cy="378569"/>
          </a:xfrm>
          <a:prstGeom prst="rect">
            <a:avLst/>
          </a:prstGeom>
          <a:noFill/>
        </p:spPr>
      </p:pic>
      <p:pic>
        <p:nvPicPr>
          <p:cNvPr id="56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900" y="3901064"/>
            <a:ext cx="462696" cy="378569"/>
          </a:xfrm>
          <a:prstGeom prst="rect">
            <a:avLst/>
          </a:prstGeom>
          <a:noFill/>
        </p:spPr>
      </p:pic>
      <p:pic>
        <p:nvPicPr>
          <p:cNvPr id="5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8040" y="4850631"/>
            <a:ext cx="462696" cy="378569"/>
          </a:xfrm>
          <a:prstGeom prst="rect">
            <a:avLst/>
          </a:prstGeom>
          <a:noFill/>
        </p:spPr>
      </p:pic>
      <p:sp>
        <p:nvSpPr>
          <p:cNvPr id="75" name="文本框 74"/>
          <p:cNvSpPr txBox="1"/>
          <p:nvPr/>
        </p:nvSpPr>
        <p:spPr bwMode="auto">
          <a:xfrm rot="20191006">
            <a:off x="2940542" y="3356992"/>
            <a:ext cx="740413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IBGP</a:t>
            </a:r>
            <a:endParaRPr lang="zh-CN" altLang="en-US" sz="1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 bwMode="auto">
          <a:xfrm rot="2089284">
            <a:off x="2864305" y="4575159"/>
            <a:ext cx="740413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IBGP</a:t>
            </a:r>
            <a:endParaRPr lang="zh-CN" altLang="en-US" sz="1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 flipH="1" flipV="1">
            <a:off x="2387588" y="4797152"/>
            <a:ext cx="874698" cy="631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flipH="1">
            <a:off x="2453726" y="3041107"/>
            <a:ext cx="1099990" cy="497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>
            <a:off x="4873484" y="3031918"/>
            <a:ext cx="925962" cy="287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flipH="1" flipV="1">
            <a:off x="7127354" y="3331089"/>
            <a:ext cx="696838" cy="441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H="1">
            <a:off x="4901408" y="5155422"/>
            <a:ext cx="1050576" cy="1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flipH="1">
            <a:off x="7070728" y="4444555"/>
            <a:ext cx="786848" cy="525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44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55650" y="2175084"/>
            <a:ext cx="640080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华为路由交换精英培训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55650" y="3068638"/>
            <a:ext cx="6400800" cy="461665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BGP&amp;BGP4+ Basic</a:t>
            </a:r>
            <a:endParaRPr lang="zh-CN" altLang="en-US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属性特点</a:t>
            </a:r>
            <a:r>
              <a:rPr lang="en-US" altLang="zh-CN"/>
              <a:t>—MED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的代价值，用于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间的路由选路。该属性为可选非过渡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403812" y="299695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03812" y="458112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708068" y="299695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08068" y="4581128"/>
            <a:ext cx="64807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V="1">
            <a:off x="3467708" y="3429000"/>
            <a:ext cx="1008112" cy="50405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3467708" y="3933056"/>
            <a:ext cx="1008112" cy="50405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4907868" y="3429000"/>
            <a:ext cx="1872208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4907868" y="4437112"/>
            <a:ext cx="1872208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861" y="3701369"/>
            <a:ext cx="11521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40"/>
          <p:cNvSpPr txBox="1"/>
          <p:nvPr/>
        </p:nvSpPr>
        <p:spPr>
          <a:xfrm>
            <a:off x="2603612" y="382504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10.0.0.0/24</a:t>
            </a:r>
            <a:endParaRPr lang="zh-CN" altLang="en-US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42"/>
          <p:cNvSpPr txBox="1"/>
          <p:nvPr/>
        </p:nvSpPr>
        <p:spPr>
          <a:xfrm>
            <a:off x="3035660" y="436510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100</a:t>
            </a:r>
          </a:p>
        </p:txBody>
      </p:sp>
      <p:sp>
        <p:nvSpPr>
          <p:cNvPr id="20" name="TextBox 43"/>
          <p:cNvSpPr txBox="1"/>
          <p:nvPr/>
        </p:nvSpPr>
        <p:spPr>
          <a:xfrm>
            <a:off x="8292244" y="388468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AS 200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253191" y="4614945"/>
            <a:ext cx="129614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MED=300 </a:t>
            </a:r>
          </a:p>
          <a:p>
            <a:pPr defTabSz="784225" eaLnBrk="0" fontAlgn="base" hangingPunct="0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6996100" y="3573016"/>
            <a:ext cx="0" cy="72008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 bwMode="auto">
          <a:xfrm>
            <a:off x="4259796" y="3573016"/>
            <a:ext cx="2624919" cy="643719"/>
          </a:xfrm>
          <a:custGeom>
            <a:avLst/>
            <a:gdLst>
              <a:gd name="connsiteX0" fmla="*/ 2620370 w 2624919"/>
              <a:gd name="connsiteY0" fmla="*/ 643719 h 643719"/>
              <a:gd name="connsiteX1" fmla="*/ 2333767 w 2624919"/>
              <a:gd name="connsiteY1" fmla="*/ 138752 h 643719"/>
              <a:gd name="connsiteX2" fmla="*/ 873457 w 2624919"/>
              <a:gd name="connsiteY2" fmla="*/ 15922 h 643719"/>
              <a:gd name="connsiteX3" fmla="*/ 0 w 2624919"/>
              <a:gd name="connsiteY3" fmla="*/ 234286 h 64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919" h="643719">
                <a:moveTo>
                  <a:pt x="2620370" y="643719"/>
                </a:moveTo>
                <a:cubicBezTo>
                  <a:pt x="2622644" y="443552"/>
                  <a:pt x="2624919" y="243385"/>
                  <a:pt x="2333767" y="138752"/>
                </a:cubicBezTo>
                <a:cubicBezTo>
                  <a:pt x="2042615" y="34119"/>
                  <a:pt x="1262418" y="0"/>
                  <a:pt x="873457" y="15922"/>
                </a:cubicBezTo>
                <a:cubicBezTo>
                  <a:pt x="484496" y="31844"/>
                  <a:pt x="242248" y="133065"/>
                  <a:pt x="0" y="234286"/>
                </a:cubicBezTo>
              </a:path>
            </a:pathLst>
          </a:custGeom>
          <a:ln w="25400">
            <a:solidFill>
              <a:srgbClr val="FF0000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任意多边形 25"/>
          <p:cNvSpPr/>
          <p:nvPr/>
        </p:nvSpPr>
        <p:spPr bwMode="auto">
          <a:xfrm>
            <a:off x="6606300" y="3625106"/>
            <a:ext cx="341194" cy="95535"/>
          </a:xfrm>
          <a:custGeom>
            <a:avLst/>
            <a:gdLst>
              <a:gd name="connsiteX0" fmla="*/ 0 w 341194"/>
              <a:gd name="connsiteY0" fmla="*/ 95535 h 95535"/>
              <a:gd name="connsiteX1" fmla="*/ 218364 w 341194"/>
              <a:gd name="connsiteY1" fmla="*/ 54591 h 95535"/>
              <a:gd name="connsiteX2" fmla="*/ 341194 w 341194"/>
              <a:gd name="connsiteY2" fmla="*/ 0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194" h="95535">
                <a:moveTo>
                  <a:pt x="0" y="95535"/>
                </a:moveTo>
                <a:cubicBezTo>
                  <a:pt x="80749" y="83024"/>
                  <a:pt x="161498" y="70513"/>
                  <a:pt x="218364" y="54591"/>
                </a:cubicBezTo>
                <a:cubicBezTo>
                  <a:pt x="275230" y="38669"/>
                  <a:pt x="308212" y="19334"/>
                  <a:pt x="341194" y="0"/>
                </a:cubicBezTo>
              </a:path>
            </a:pathLst>
          </a:custGeom>
          <a:ln w="254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 bwMode="auto">
          <a:xfrm>
            <a:off x="1934859" y="2420888"/>
            <a:ext cx="3261041" cy="244827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492043" y="2420888"/>
            <a:ext cx="3131487" cy="244827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2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8942" y="3232249"/>
            <a:ext cx="462696" cy="378569"/>
          </a:xfrm>
          <a:prstGeom prst="rect">
            <a:avLst/>
          </a:prstGeom>
          <a:noFill/>
        </p:spPr>
      </p:pic>
      <p:pic>
        <p:nvPicPr>
          <p:cNvPr id="30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5820" y="4213225"/>
            <a:ext cx="462696" cy="378569"/>
          </a:xfrm>
          <a:prstGeom prst="rect">
            <a:avLst/>
          </a:prstGeom>
          <a:noFill/>
        </p:spPr>
      </p:pic>
      <p:pic>
        <p:nvPicPr>
          <p:cNvPr id="3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7948" y="3228739"/>
            <a:ext cx="462696" cy="378569"/>
          </a:xfrm>
          <a:prstGeom prst="rect">
            <a:avLst/>
          </a:prstGeom>
          <a:noFill/>
        </p:spPr>
      </p:pic>
      <p:pic>
        <p:nvPicPr>
          <p:cNvPr id="3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0290" y="4255678"/>
            <a:ext cx="462696" cy="378569"/>
          </a:xfrm>
          <a:prstGeom prst="rect">
            <a:avLst/>
          </a:prstGeom>
          <a:noFill/>
        </p:spPr>
      </p:pic>
      <p:cxnSp>
        <p:nvCxnSpPr>
          <p:cNvPr id="33" name="直接箭头连接符 32"/>
          <p:cNvCxnSpPr/>
          <p:nvPr/>
        </p:nvCxnSpPr>
        <p:spPr bwMode="auto">
          <a:xfrm flipH="1" flipV="1">
            <a:off x="4987748" y="3316922"/>
            <a:ext cx="1789150" cy="2337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 bwMode="auto">
          <a:xfrm>
            <a:off x="5375899" y="2984706"/>
            <a:ext cx="740413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EBGP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5478061" y="4026888"/>
            <a:ext cx="740413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EBGP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>
            <a:off x="4990926" y="4365104"/>
            <a:ext cx="171714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 bwMode="auto">
          <a:xfrm>
            <a:off x="10329378" y="6012438"/>
            <a:ext cx="883767" cy="8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10308468" y="5496110"/>
            <a:ext cx="925589" cy="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 bwMode="auto">
          <a:xfrm>
            <a:off x="10354700" y="5648056"/>
            <a:ext cx="92005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数据流量</a:t>
            </a:r>
          </a:p>
        </p:txBody>
      </p:sp>
      <p:sp>
        <p:nvSpPr>
          <p:cNvPr id="45" name="文本框 44"/>
          <p:cNvSpPr txBox="1"/>
          <p:nvPr/>
        </p:nvSpPr>
        <p:spPr bwMode="auto">
          <a:xfrm>
            <a:off x="10316491" y="5121188"/>
            <a:ext cx="92005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路由信息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166229" y="2651317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84225" eaLnBrk="0" fontAlgn="base" hangingPunct="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MED=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0  (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defTabSz="784225" eaLnBrk="0" fontAlgn="base" hangingPunct="0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NLRI 10.0.0.0/24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5166229" y="3026704"/>
            <a:ext cx="1207485" cy="2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5231904" y="5046993"/>
            <a:ext cx="1207485" cy="2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585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路由计算</a:t>
            </a:r>
            <a:r>
              <a:rPr lang="en-US" altLang="zh-CN"/>
              <a:t>—</a:t>
            </a:r>
            <a:r>
              <a:rPr lang="zh-CN" altLang="en-US"/>
              <a:t>选路规则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当到达同一目的地存在多条路由时，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依照如下策略顺序进行路由选择：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如果此路由的下一跳不可达，忽略此路由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优选协议首选值（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）最高的路由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优选本地优先级（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Local_Pref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）最高的路由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</a:t>
            </a:r>
            <a:r>
              <a:rPr lang="zh-CN" altLang="en-US" sz="1400" dirty="0"/>
              <a:t>手动聚合路由、自动聚合路由、</a:t>
            </a:r>
            <a:r>
              <a:rPr lang="en-US" altLang="zh-CN" sz="1400" dirty="0">
                <a:latin typeface="+mn-ea"/>
              </a:rPr>
              <a:t>network</a:t>
            </a:r>
            <a:r>
              <a:rPr lang="zh-CN" altLang="en-US" sz="1400" dirty="0">
                <a:latin typeface="+mn-ea"/>
              </a:rPr>
              <a:t>命令引入的路由、</a:t>
            </a:r>
            <a:r>
              <a:rPr lang="en-US" altLang="zh-CN" sz="1400" dirty="0">
                <a:latin typeface="+mn-ea"/>
              </a:rPr>
              <a:t>import-route</a:t>
            </a:r>
            <a:r>
              <a:rPr lang="zh-CN" altLang="en-US" sz="1400" dirty="0">
                <a:latin typeface="+mn-ea"/>
              </a:rPr>
              <a:t>命令引入的路由、从对等体学习的路由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）最短的路由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属性，依次优选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Incomplete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值最低的路由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邻居学来的路由（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路由优先级高于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路由）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优选到下一跳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IGP Metric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Cluster_List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最小的路由器发布的路由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比较对等体的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Address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，优选从具有较小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Address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的对等体学来的路由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0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4+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 &amp;BGP 4+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基本配置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5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4 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4 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4 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能力协商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4 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扩展属性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7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3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4+ </a:t>
            </a:r>
            <a:r>
              <a:rPr lang="zh-CN" altLang="en-US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4+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的扩展版本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扩展能力自协商机制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支持传递多种地址族地址（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VPNv4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VPNv6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新增属性用以支持多地址族地址传递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33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4+ </a:t>
            </a:r>
            <a:r>
              <a:rPr lang="zh-CN" altLang="en-US"/>
              <a:t>扩展能力协商（</a:t>
            </a:r>
            <a:r>
              <a:rPr lang="en-US" altLang="zh-CN"/>
              <a:t>1/2</a:t>
            </a:r>
            <a:r>
              <a:rPr lang="zh-CN" altLang="en-US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当两台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对等体之间需要传输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地址族的地址时，需要在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OPEN Message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中进行扩展能力的协商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620" y="3537012"/>
            <a:ext cx="1100123" cy="900100"/>
          </a:xfrm>
          <a:prstGeom prst="rect">
            <a:avLst/>
          </a:prstGeom>
          <a:noFill/>
        </p:spPr>
      </p:pic>
      <p:pic>
        <p:nvPicPr>
          <p:cNvPr id="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4149" y="3537012"/>
            <a:ext cx="1100123" cy="900100"/>
          </a:xfrm>
          <a:prstGeom prst="rect">
            <a:avLst/>
          </a:prstGeom>
          <a:noFill/>
        </p:spPr>
      </p:pic>
      <p:sp>
        <p:nvSpPr>
          <p:cNvPr id="8" name="圆角矩形 7"/>
          <p:cNvSpPr/>
          <p:nvPr/>
        </p:nvSpPr>
        <p:spPr bwMode="auto">
          <a:xfrm>
            <a:off x="1125446" y="3140968"/>
            <a:ext cx="3132348" cy="171019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1132745" y="337881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032104" y="3140968"/>
            <a:ext cx="3132348" cy="171019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9316656" y="335699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3" name="直接连接符 12"/>
          <p:cNvCxnSpPr>
            <a:stCxn id="5" idx="3"/>
            <a:endCxn id="7" idx="1"/>
          </p:cNvCxnSpPr>
          <p:nvPr/>
        </p:nvCxnSpPr>
        <p:spPr bwMode="auto">
          <a:xfrm>
            <a:off x="3791743" y="3987062"/>
            <a:ext cx="365240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 bwMode="auto">
          <a:xfrm>
            <a:off x="3726220" y="3455227"/>
            <a:ext cx="1529200" cy="53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IPv6 Address</a:t>
            </a:r>
          </a:p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2000::1201/120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915980" y="3437178"/>
            <a:ext cx="1529200" cy="53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IPv6 Address</a:t>
            </a:r>
          </a:p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2000::1202/120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2988439" y="4419763"/>
            <a:ext cx="506483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b="1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R1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7740968" y="4491260"/>
            <a:ext cx="506484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b="1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R2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4257794" y="4188572"/>
            <a:ext cx="2774310" cy="5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 bwMode="auto">
          <a:xfrm>
            <a:off x="4834431" y="4301321"/>
            <a:ext cx="1567030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TCP Connection</a:t>
            </a:r>
            <a:endParaRPr lang="zh-CN" altLang="en-US" sz="1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257794" y="2816932"/>
            <a:ext cx="2522496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 bwMode="auto">
          <a:xfrm>
            <a:off x="4508382" y="2338230"/>
            <a:ext cx="1893081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 Message</a:t>
            </a:r>
            <a:endParaRPr lang="zh-CN" altLang="en-US" sz="1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16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4+ </a:t>
            </a:r>
            <a:r>
              <a:rPr lang="zh-CN" altLang="en-US"/>
              <a:t>扩展能力协商（</a:t>
            </a:r>
            <a:r>
              <a:rPr lang="en-US" altLang="zh-CN"/>
              <a:t>2/2</a:t>
            </a:r>
            <a:r>
              <a:rPr lang="zh-CN" altLang="en-US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消息中的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Capabilities Advertisement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字段用于扩展能力的协商。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85" y="1747603"/>
            <a:ext cx="82772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7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4 +</a:t>
            </a:r>
            <a:r>
              <a:rPr lang="zh-CN" altLang="en-US"/>
              <a:t>扩展属性</a:t>
            </a:r>
            <a:r>
              <a:rPr lang="en-US" altLang="zh-CN"/>
              <a:t>—MP_REACH_NLRI(1/3)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MP_REACH_NLRI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Type Code=14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BGP4+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使用此属性来通告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路由。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240868"/>
            <a:ext cx="9397044" cy="38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4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4 +</a:t>
            </a:r>
            <a:r>
              <a:rPr lang="zh-CN" altLang="en-US"/>
              <a:t>扩展属性</a:t>
            </a:r>
            <a:r>
              <a:rPr lang="en-US" altLang="zh-CN"/>
              <a:t>—MP_REACH_NLRI(2/3)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当传递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路由时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AFI=2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SAFI=1(Unicast) ,SAFI=2(Multicast)</a:t>
            </a:r>
          </a:p>
          <a:p>
            <a:pPr lvl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下一跳地址长度字段决定了下一跳地址的个数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长度字段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=16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，下一跳地址为下一跳路由器的全球单播地址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长度字段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=32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，下一跳地址为下一跳路由器的全球单播地址和链路本地地址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保留字段，恒等于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NLRI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字段，可变长字段，表示路由前缀和掩码信息。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75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4 +</a:t>
            </a:r>
            <a:r>
              <a:rPr lang="zh-CN" altLang="en-US"/>
              <a:t>扩展属性</a:t>
            </a:r>
            <a:r>
              <a:rPr lang="en-US" altLang="zh-CN"/>
              <a:t>—MP_REACH_NLRI(3/3)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 bwMode="auto">
          <a:xfrm>
            <a:off x="1068239" y="1124697"/>
            <a:ext cx="3132348" cy="171019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2935241" y="113263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974897" y="1124697"/>
            <a:ext cx="3132348" cy="171019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7411092" y="1124697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734536" y="1970791"/>
            <a:ext cx="365240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文本框 26"/>
          <p:cNvSpPr txBox="1"/>
          <p:nvPr/>
        </p:nvSpPr>
        <p:spPr bwMode="auto">
          <a:xfrm>
            <a:off x="3669013" y="1438956"/>
            <a:ext cx="1529200" cy="53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IPv6 Address</a:t>
            </a:r>
          </a:p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2000::1201/120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5958484" y="1420907"/>
            <a:ext cx="1529200" cy="53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IPv6 Address</a:t>
            </a:r>
          </a:p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2000::1202/120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 bwMode="auto">
          <a:xfrm>
            <a:off x="3040094" y="2304403"/>
            <a:ext cx="506483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b="1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R1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 bwMode="auto">
          <a:xfrm>
            <a:off x="7590574" y="2340618"/>
            <a:ext cx="506484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800" b="1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R2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4200587" y="2172301"/>
            <a:ext cx="2774310" cy="5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文本框 31"/>
          <p:cNvSpPr txBox="1"/>
          <p:nvPr/>
        </p:nvSpPr>
        <p:spPr bwMode="auto">
          <a:xfrm>
            <a:off x="4795336" y="2285050"/>
            <a:ext cx="1530803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EBGP Neighbor</a:t>
            </a:r>
            <a:endParaRPr lang="zh-CN" altLang="en-US" sz="1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38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9950" y="1593783"/>
            <a:ext cx="906772" cy="741904"/>
          </a:xfrm>
          <a:prstGeom prst="rect">
            <a:avLst/>
          </a:prstGeom>
          <a:noFill/>
        </p:spPr>
      </p:pic>
      <p:pic>
        <p:nvPicPr>
          <p:cNvPr id="3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0430" y="1593783"/>
            <a:ext cx="906772" cy="741904"/>
          </a:xfrm>
          <a:prstGeom prst="rect">
            <a:avLst/>
          </a:prstGeom>
          <a:noFill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975" y="1639509"/>
            <a:ext cx="1517209" cy="71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直接连接符 42"/>
          <p:cNvCxnSpPr>
            <a:stCxn id="42" idx="3"/>
            <a:endCxn id="38" idx="1"/>
          </p:cNvCxnSpPr>
          <p:nvPr/>
        </p:nvCxnSpPr>
        <p:spPr bwMode="auto">
          <a:xfrm flipV="1">
            <a:off x="2632184" y="1964735"/>
            <a:ext cx="207766" cy="33083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 bwMode="auto">
          <a:xfrm>
            <a:off x="1233853" y="1834864"/>
            <a:ext cx="137370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2000:0:0:1::/64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853" y="2904977"/>
            <a:ext cx="8229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D9DA24-5B66-4453-B135-6056797D8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为了满足大规模路由的需求，需要通过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Gateway Protocol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之间传递数量庞大的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路由，并且通过各种策略进行路径的选取，控制等；此外，为了满足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MPLS VPN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的业务，在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MP-BGP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。针对上述需求，本章节将介绍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的扩展特性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—BGP4+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4 +</a:t>
            </a:r>
            <a:r>
              <a:rPr lang="zh-CN" altLang="en-US"/>
              <a:t>扩展属性</a:t>
            </a:r>
            <a:r>
              <a:rPr lang="en-US" altLang="zh-CN"/>
              <a:t>—MP_UNREACH_NLRI(1/2)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MP_UNREACH_NLRI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(Type Code= 15 )</a:t>
            </a:r>
          </a:p>
          <a:p>
            <a:pPr lvl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BGP 4+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用该属性撤销路由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68" y="2528900"/>
            <a:ext cx="8351326" cy="29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 4 +</a:t>
            </a:r>
            <a:r>
              <a:rPr lang="zh-CN" altLang="en-US"/>
              <a:t>扩展属性</a:t>
            </a:r>
            <a:r>
              <a:rPr lang="en-US" altLang="zh-CN"/>
              <a:t>—MP_UNREACH_NLRI(2/2)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当撤销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路由时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AFI=2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SAFI=1(Unicast) ,SAFI=2(Multicast)</a:t>
            </a:r>
          </a:p>
          <a:p>
            <a:pPr lvl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Withdrawn Routes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字段代表需要撤回的路由前缀及掩码。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835118"/>
            <a:ext cx="65341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02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 4+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&amp;BGP 4+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基本配置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64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</a:t>
            </a:r>
            <a:r>
              <a:rPr lang="zh-CN" altLang="en-US"/>
              <a:t>基本功能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1123138"/>
          </a:xfrm>
        </p:spPr>
        <p:txBody>
          <a:bodyPr/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配置需求：①各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之间的直连边界路由之间建立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邻居关系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内建立稳定的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IBGP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邻居关系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③所有的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网络之间能够互通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内部通过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实现互通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363319" y="3138756"/>
            <a:ext cx="1626120" cy="1244083"/>
            <a:chOff x="7380312" y="4077072"/>
            <a:chExt cx="1245637" cy="69331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6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3166" y="4532498"/>
            <a:ext cx="540000" cy="441818"/>
          </a:xfrm>
          <a:prstGeom prst="rect">
            <a:avLst/>
          </a:prstGeom>
          <a:noFill/>
        </p:spPr>
      </p:pic>
      <p:pic>
        <p:nvPicPr>
          <p:cNvPr id="74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9606" y="4904156"/>
            <a:ext cx="540000" cy="441818"/>
          </a:xfrm>
          <a:prstGeom prst="rect">
            <a:avLst/>
          </a:prstGeom>
          <a:noFill/>
        </p:spPr>
      </p:pic>
      <p:pic>
        <p:nvPicPr>
          <p:cNvPr id="7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9606" y="3942473"/>
            <a:ext cx="540000" cy="441818"/>
          </a:xfrm>
          <a:prstGeom prst="rect">
            <a:avLst/>
          </a:prstGeom>
          <a:noFill/>
        </p:spPr>
      </p:pic>
      <p:sp>
        <p:nvSpPr>
          <p:cNvPr id="79" name="圆角矩形 78"/>
          <p:cNvSpPr/>
          <p:nvPr/>
        </p:nvSpPr>
        <p:spPr bwMode="auto">
          <a:xfrm>
            <a:off x="1181394" y="3037489"/>
            <a:ext cx="2952328" cy="298833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6067" y="3945645"/>
            <a:ext cx="540000" cy="441818"/>
          </a:xfrm>
          <a:prstGeom prst="rect">
            <a:avLst/>
          </a:prstGeom>
          <a:noFill/>
        </p:spPr>
      </p:pic>
      <p:sp>
        <p:nvSpPr>
          <p:cNvPr id="82" name="圆角矩形 81"/>
          <p:cNvSpPr/>
          <p:nvPr/>
        </p:nvSpPr>
        <p:spPr bwMode="auto">
          <a:xfrm>
            <a:off x="4403812" y="3032956"/>
            <a:ext cx="2317651" cy="137129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4628" y="4930820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4342235" y="4509531"/>
            <a:ext cx="2436349" cy="151406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5871" y="3500655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6960272" y="3037487"/>
            <a:ext cx="2397003" cy="2986103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1582" y="4889250"/>
            <a:ext cx="540000" cy="441818"/>
          </a:xfrm>
          <a:prstGeom prst="rect">
            <a:avLst/>
          </a:prstGeom>
          <a:noFill/>
        </p:spPr>
      </p:pic>
      <p:pic>
        <p:nvPicPr>
          <p:cNvPr id="88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4691" y="3510555"/>
            <a:ext cx="540000" cy="441818"/>
          </a:xfrm>
          <a:prstGeom prst="rect">
            <a:avLst/>
          </a:prstGeom>
          <a:noFill/>
        </p:spPr>
      </p:pic>
      <p:sp>
        <p:nvSpPr>
          <p:cNvPr id="89" name="圆角矩形 88"/>
          <p:cNvSpPr/>
          <p:nvPr/>
        </p:nvSpPr>
        <p:spPr bwMode="auto">
          <a:xfrm>
            <a:off x="9516380" y="3037488"/>
            <a:ext cx="1756539" cy="298610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90" name="直接连接符 89"/>
          <p:cNvCxnSpPr>
            <a:stCxn id="67" idx="3"/>
            <a:endCxn id="75" idx="1"/>
          </p:cNvCxnSpPr>
          <p:nvPr/>
        </p:nvCxnSpPr>
        <p:spPr bwMode="auto">
          <a:xfrm flipV="1">
            <a:off x="2313166" y="4163382"/>
            <a:ext cx="776440" cy="5900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>
            <a:stCxn id="75" idx="2"/>
            <a:endCxn id="74" idx="0"/>
          </p:cNvCxnSpPr>
          <p:nvPr/>
        </p:nvCxnSpPr>
        <p:spPr bwMode="auto">
          <a:xfrm>
            <a:off x="3359606" y="4384291"/>
            <a:ext cx="0" cy="519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>
            <a:stCxn id="75" idx="3"/>
            <a:endCxn id="81" idx="1"/>
          </p:cNvCxnSpPr>
          <p:nvPr/>
        </p:nvCxnSpPr>
        <p:spPr bwMode="auto">
          <a:xfrm>
            <a:off x="3629606" y="4163382"/>
            <a:ext cx="936461" cy="3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74" idx="3"/>
          </p:cNvCxnSpPr>
          <p:nvPr/>
        </p:nvCxnSpPr>
        <p:spPr bwMode="auto">
          <a:xfrm flipV="1">
            <a:off x="3629606" y="5117163"/>
            <a:ext cx="917690" cy="7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1" idx="3"/>
            <a:endCxn id="85" idx="1"/>
          </p:cNvCxnSpPr>
          <p:nvPr/>
        </p:nvCxnSpPr>
        <p:spPr bwMode="auto">
          <a:xfrm flipV="1">
            <a:off x="5106067" y="3721564"/>
            <a:ext cx="2079804" cy="444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3"/>
            <a:endCxn id="85" idx="1"/>
          </p:cNvCxnSpPr>
          <p:nvPr/>
        </p:nvCxnSpPr>
        <p:spPr bwMode="auto">
          <a:xfrm flipV="1">
            <a:off x="5044628" y="3721564"/>
            <a:ext cx="2141243" cy="1430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5" idx="2"/>
            <a:endCxn id="87" idx="0"/>
          </p:cNvCxnSpPr>
          <p:nvPr/>
        </p:nvCxnSpPr>
        <p:spPr bwMode="auto">
          <a:xfrm flipH="1">
            <a:off x="7421582" y="3942473"/>
            <a:ext cx="34289" cy="9467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5" idx="3"/>
            <a:endCxn id="88" idx="1"/>
          </p:cNvCxnSpPr>
          <p:nvPr/>
        </p:nvCxnSpPr>
        <p:spPr bwMode="auto">
          <a:xfrm>
            <a:off x="7725871" y="3721564"/>
            <a:ext cx="2038820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文本框 97"/>
          <p:cNvSpPr txBox="1"/>
          <p:nvPr/>
        </p:nvSpPr>
        <p:spPr bwMode="auto">
          <a:xfrm>
            <a:off x="1385272" y="570719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 bwMode="auto">
          <a:xfrm>
            <a:off x="5978982" y="462038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 bwMode="auto">
          <a:xfrm>
            <a:off x="4450452" y="3219254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 bwMode="auto">
          <a:xfrm>
            <a:off x="7725871" y="305085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 bwMode="auto">
          <a:xfrm>
            <a:off x="10268353" y="304834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755134" y="500241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3068312" y="535155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071574" y="3690710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4547296" y="3690710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459369" y="532669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209774" y="324537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7167839" y="541622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9763213" y="324150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1627453" y="530934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宋体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2959833" y="554536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宋体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287688" y="435030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397965" y="551605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4979876" y="364502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>
                <a:latin typeface="微软雅黑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691582" y="341319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>
                <a:latin typeface="微软雅黑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18898" y="449523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10184758" y="389461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19" name="直接连接符 118"/>
          <p:cNvCxnSpPr>
            <a:stCxn id="67" idx="3"/>
            <a:endCxn id="74" idx="1"/>
          </p:cNvCxnSpPr>
          <p:nvPr/>
        </p:nvCxnSpPr>
        <p:spPr bwMode="auto">
          <a:xfrm>
            <a:off x="2313166" y="4753407"/>
            <a:ext cx="776440" cy="3716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>
            <a:endCxn id="67" idx="0"/>
          </p:cNvCxnSpPr>
          <p:nvPr/>
        </p:nvCxnSpPr>
        <p:spPr bwMode="auto">
          <a:xfrm>
            <a:off x="2027899" y="4255550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1" name="组合 120"/>
          <p:cNvGrpSpPr/>
          <p:nvPr/>
        </p:nvGrpSpPr>
        <p:grpSpPr>
          <a:xfrm>
            <a:off x="5518360" y="5212814"/>
            <a:ext cx="1347897" cy="576064"/>
            <a:chOff x="7373191" y="4077072"/>
            <a:chExt cx="1347897" cy="576064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" name="TextBox 126"/>
            <p:cNvSpPr txBox="1"/>
            <p:nvPr/>
          </p:nvSpPr>
          <p:spPr>
            <a:xfrm>
              <a:off x="7373191" y="4215126"/>
              <a:ext cx="1347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2000:0:0:2:: /64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124" name="直接连接符 123"/>
          <p:cNvCxnSpPr>
            <a:stCxn id="107" idx="0"/>
            <a:endCxn id="122" idx="1"/>
          </p:cNvCxnSpPr>
          <p:nvPr/>
        </p:nvCxnSpPr>
        <p:spPr bwMode="auto">
          <a:xfrm>
            <a:off x="4747401" y="5326694"/>
            <a:ext cx="778080" cy="174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5" name="组合 124"/>
          <p:cNvGrpSpPr/>
          <p:nvPr/>
        </p:nvGrpSpPr>
        <p:grpSpPr>
          <a:xfrm>
            <a:off x="5373952" y="3140968"/>
            <a:ext cx="1297650" cy="576064"/>
            <a:chOff x="7378806" y="3936841"/>
            <a:chExt cx="1297650" cy="576064"/>
          </a:xfrm>
        </p:grpSpPr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936841"/>
              <a:ext cx="115212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" name="TextBox 126"/>
            <p:cNvSpPr txBox="1"/>
            <p:nvPr/>
          </p:nvSpPr>
          <p:spPr>
            <a:xfrm>
              <a:off x="7378806" y="4116861"/>
              <a:ext cx="1297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10.0.3.0/24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128" name="直接连接符 127"/>
          <p:cNvCxnSpPr>
            <a:stCxn id="81" idx="0"/>
            <a:endCxn id="127" idx="1"/>
          </p:cNvCxnSpPr>
          <p:nvPr/>
        </p:nvCxnSpPr>
        <p:spPr bwMode="auto">
          <a:xfrm flipV="1">
            <a:off x="4836067" y="3459488"/>
            <a:ext cx="537885" cy="486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9812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</a:t>
            </a:r>
            <a:r>
              <a:rPr lang="zh-CN" altLang="en-US"/>
              <a:t>基本功能（续）</a:t>
            </a:r>
          </a:p>
        </p:txBody>
      </p:sp>
      <p:sp>
        <p:nvSpPr>
          <p:cNvPr id="65" name="矩形 64"/>
          <p:cNvSpPr/>
          <p:nvPr/>
        </p:nvSpPr>
        <p:spPr bwMode="auto">
          <a:xfrm flipH="1">
            <a:off x="1491598" y="3801661"/>
            <a:ext cx="2444162" cy="2507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11946" y="3760482"/>
            <a:ext cx="25678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router-id 3.3.3.3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1.1.1.1 as-number 100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1.1.1.1 connect-interface LoopBack0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2.2.2.2 as-number 100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2.2.2.2 connect-interface LoopBack0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10.0.35.5 as-number 300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ipv4-family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network 10.0.1.0 255.255.255.0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1.1.1.1 enable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1.1.1.1 next-hop-local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2.2.2.2 enable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10.0.35.5 enable</a:t>
            </a:r>
          </a:p>
        </p:txBody>
      </p:sp>
      <p:sp>
        <p:nvSpPr>
          <p:cNvPr id="30" name="矩形 29"/>
          <p:cNvSpPr/>
          <p:nvPr/>
        </p:nvSpPr>
        <p:spPr>
          <a:xfrm>
            <a:off x="4063979" y="3753036"/>
            <a:ext cx="24640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router-id 2.2.2.2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1.1.1.1 as-number 100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1.1.1.1 connect-interface LoopBack0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3.3.3.3 as-number 100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3.3.3.3 connect-interface LoopBack0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2000::1201 as-number 100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2000::2404 as-number 200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network 2000:0:0:1:: 64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2000::1201 enable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2000::1201 next-hop-local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2000::2404 enable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 flipH="1">
            <a:off x="4036792" y="3787291"/>
            <a:ext cx="2489185" cy="2521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52267" y="3843431"/>
            <a:ext cx="21163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10.0.35.3 as-number 100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ipv4-family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undo synchronization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network 10.0.3.0 255.255.255.0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10.0.35.3 enable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 flipH="1">
            <a:off x="7248142" y="3801661"/>
            <a:ext cx="1997031" cy="23886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268771" y="3819994"/>
            <a:ext cx="22476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 200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router-id 4.4.4.4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peer 2000::2402 as-number 100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ipv6-family unicast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undo synchronization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network 2000:0:0:2:: 64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peer 2000::2402 enable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 flipH="1">
            <a:off x="9421172" y="3801661"/>
            <a:ext cx="1985129" cy="23886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8051060" y="2158456"/>
            <a:ext cx="1460869" cy="1244083"/>
            <a:chOff x="7380312" y="4077072"/>
            <a:chExt cx="1245637" cy="693310"/>
          </a:xfrm>
        </p:grpSpPr>
        <p:pic>
          <p:nvPicPr>
            <p:cNvPr id="14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10.0.4.0/24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2000:0:0:4::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273369" y="1406032"/>
            <a:ext cx="1626120" cy="1244083"/>
            <a:chOff x="7380312" y="4077072"/>
            <a:chExt cx="1245637" cy="693310"/>
          </a:xfrm>
        </p:grpSpPr>
        <p:pic>
          <p:nvPicPr>
            <p:cNvPr id="14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8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14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3216" y="2799774"/>
            <a:ext cx="540000" cy="441818"/>
          </a:xfrm>
          <a:prstGeom prst="rect">
            <a:avLst/>
          </a:prstGeom>
          <a:noFill/>
        </p:spPr>
      </p:pic>
      <p:pic>
        <p:nvPicPr>
          <p:cNvPr id="150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8411" y="2889156"/>
            <a:ext cx="540000" cy="441818"/>
          </a:xfrm>
          <a:prstGeom prst="rect">
            <a:avLst/>
          </a:prstGeom>
          <a:noFill/>
        </p:spPr>
      </p:pic>
      <p:pic>
        <p:nvPicPr>
          <p:cNvPr id="15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1714" y="1941011"/>
            <a:ext cx="540000" cy="441818"/>
          </a:xfrm>
          <a:prstGeom prst="rect">
            <a:avLst/>
          </a:prstGeom>
          <a:noFill/>
        </p:spPr>
      </p:pic>
      <p:sp>
        <p:nvSpPr>
          <p:cNvPr id="152" name="圆角矩形 151"/>
          <p:cNvSpPr/>
          <p:nvPr/>
        </p:nvSpPr>
        <p:spPr bwMode="auto">
          <a:xfrm>
            <a:off x="1091444" y="1382024"/>
            <a:ext cx="2952328" cy="2175696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998" y="1592064"/>
            <a:ext cx="540000" cy="441818"/>
          </a:xfrm>
          <a:prstGeom prst="rect">
            <a:avLst/>
          </a:prstGeom>
          <a:noFill/>
        </p:spPr>
      </p:pic>
      <p:sp>
        <p:nvSpPr>
          <p:cNvPr id="154" name="圆角矩形 153"/>
          <p:cNvSpPr/>
          <p:nvPr/>
        </p:nvSpPr>
        <p:spPr bwMode="auto">
          <a:xfrm>
            <a:off x="4331508" y="1357774"/>
            <a:ext cx="2180034" cy="971378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6145" y="2854687"/>
            <a:ext cx="540000" cy="441818"/>
          </a:xfrm>
          <a:prstGeom prst="rect">
            <a:avLst/>
          </a:prstGeom>
          <a:noFill/>
        </p:spPr>
      </p:pic>
      <p:sp>
        <p:nvSpPr>
          <p:cNvPr id="156" name="圆角矩形 155"/>
          <p:cNvSpPr/>
          <p:nvPr/>
        </p:nvSpPr>
        <p:spPr bwMode="auto">
          <a:xfrm>
            <a:off x="4337217" y="2419679"/>
            <a:ext cx="2192865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8140" y="1767931"/>
            <a:ext cx="540000" cy="441818"/>
          </a:xfrm>
          <a:prstGeom prst="rect">
            <a:avLst/>
          </a:prstGeom>
          <a:noFill/>
        </p:spPr>
      </p:pic>
      <p:sp>
        <p:nvSpPr>
          <p:cNvPr id="158" name="圆角矩形 157"/>
          <p:cNvSpPr/>
          <p:nvPr/>
        </p:nvSpPr>
        <p:spPr bwMode="auto">
          <a:xfrm>
            <a:off x="6593247" y="1406031"/>
            <a:ext cx="2826297" cy="2132561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1035" y="2558927"/>
            <a:ext cx="540000" cy="441818"/>
          </a:xfrm>
          <a:prstGeom prst="rect">
            <a:avLst/>
          </a:prstGeom>
          <a:noFill/>
        </p:spPr>
      </p:pic>
      <p:pic>
        <p:nvPicPr>
          <p:cNvPr id="160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77577" y="1777831"/>
            <a:ext cx="540000" cy="441818"/>
          </a:xfrm>
          <a:prstGeom prst="rect">
            <a:avLst/>
          </a:prstGeom>
          <a:noFill/>
        </p:spPr>
      </p:pic>
      <p:sp>
        <p:nvSpPr>
          <p:cNvPr id="161" name="圆角矩形 160"/>
          <p:cNvSpPr/>
          <p:nvPr/>
        </p:nvSpPr>
        <p:spPr bwMode="auto">
          <a:xfrm>
            <a:off x="9729266" y="1304764"/>
            <a:ext cx="1650166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2" name="直接连接符 161"/>
          <p:cNvCxnSpPr>
            <a:stCxn id="149" idx="3"/>
            <a:endCxn id="151" idx="1"/>
          </p:cNvCxnSpPr>
          <p:nvPr/>
        </p:nvCxnSpPr>
        <p:spPr bwMode="auto">
          <a:xfrm flipV="1">
            <a:off x="2223216" y="2161920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直接连接符 162"/>
          <p:cNvCxnSpPr>
            <a:stCxn id="151" idx="2"/>
            <a:endCxn id="150" idx="0"/>
          </p:cNvCxnSpPr>
          <p:nvPr/>
        </p:nvCxnSpPr>
        <p:spPr bwMode="auto">
          <a:xfrm>
            <a:off x="3261714" y="2382829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直接连接符 163"/>
          <p:cNvCxnSpPr>
            <a:stCxn id="151" idx="3"/>
            <a:endCxn id="153" idx="1"/>
          </p:cNvCxnSpPr>
          <p:nvPr/>
        </p:nvCxnSpPr>
        <p:spPr bwMode="auto">
          <a:xfrm flipV="1">
            <a:off x="3531714" y="1812973"/>
            <a:ext cx="1203284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直接连接符 164"/>
          <p:cNvCxnSpPr>
            <a:stCxn id="150" idx="3"/>
            <a:endCxn id="155" idx="1"/>
          </p:cNvCxnSpPr>
          <p:nvPr/>
        </p:nvCxnSpPr>
        <p:spPr bwMode="auto">
          <a:xfrm flipV="1">
            <a:off x="3548411" y="3075596"/>
            <a:ext cx="807734" cy="34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直接连接符 165"/>
          <p:cNvCxnSpPr>
            <a:stCxn id="153" idx="3"/>
            <a:endCxn id="157" idx="1"/>
          </p:cNvCxnSpPr>
          <p:nvPr/>
        </p:nvCxnSpPr>
        <p:spPr bwMode="auto">
          <a:xfrm>
            <a:off x="5274998" y="1812973"/>
            <a:ext cx="1973142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接连接符 166"/>
          <p:cNvCxnSpPr>
            <a:stCxn id="155" idx="3"/>
            <a:endCxn id="157" idx="1"/>
          </p:cNvCxnSpPr>
          <p:nvPr/>
        </p:nvCxnSpPr>
        <p:spPr bwMode="auto">
          <a:xfrm flipV="1">
            <a:off x="4896145" y="1988840"/>
            <a:ext cx="2351995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直接连接符 167"/>
          <p:cNvCxnSpPr>
            <a:stCxn id="157" idx="2"/>
            <a:endCxn id="159" idx="0"/>
          </p:cNvCxnSpPr>
          <p:nvPr/>
        </p:nvCxnSpPr>
        <p:spPr bwMode="auto">
          <a:xfrm flipH="1">
            <a:off x="7511035" y="2209749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直接连接符 168"/>
          <p:cNvCxnSpPr>
            <a:stCxn id="157" idx="3"/>
            <a:endCxn id="160" idx="1"/>
          </p:cNvCxnSpPr>
          <p:nvPr/>
        </p:nvCxnSpPr>
        <p:spPr bwMode="auto">
          <a:xfrm>
            <a:off x="7788140" y="1988840"/>
            <a:ext cx="2189437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文本框 169"/>
          <p:cNvSpPr txBox="1"/>
          <p:nvPr/>
        </p:nvSpPr>
        <p:spPr bwMode="auto">
          <a:xfrm>
            <a:off x="3039623" y="1354771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1" name="文本框 170"/>
          <p:cNvSpPr txBox="1"/>
          <p:nvPr/>
        </p:nvSpPr>
        <p:spPr bwMode="auto">
          <a:xfrm>
            <a:off x="5769060" y="288765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2" name="文本框 171"/>
          <p:cNvSpPr txBox="1"/>
          <p:nvPr/>
        </p:nvSpPr>
        <p:spPr bwMode="auto">
          <a:xfrm>
            <a:off x="5734094" y="142052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3" name="文本框 172"/>
          <p:cNvSpPr txBox="1"/>
          <p:nvPr/>
        </p:nvSpPr>
        <p:spPr bwMode="auto">
          <a:xfrm>
            <a:off x="7788140" y="1318134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4" name="文本框 173"/>
          <p:cNvSpPr txBox="1"/>
          <p:nvPr/>
        </p:nvSpPr>
        <p:spPr bwMode="auto">
          <a:xfrm>
            <a:off x="10481239" y="131561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1665184" y="326968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010745" y="335188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2982030" y="233987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4716966" y="198824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310886" y="325056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7272043" y="151265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230083" y="307266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9976099" y="150878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200140" y="258585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2499565" y="268832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2489610" y="170999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359555" y="250830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7752666" y="155850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6764076" y="238053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0397644" y="216188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0" name="直接连接符 189"/>
          <p:cNvCxnSpPr>
            <a:stCxn id="149" idx="3"/>
            <a:endCxn id="150" idx="1"/>
          </p:cNvCxnSpPr>
          <p:nvPr/>
        </p:nvCxnSpPr>
        <p:spPr bwMode="auto">
          <a:xfrm>
            <a:off x="2223216" y="3020683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直接连接符 190"/>
          <p:cNvCxnSpPr>
            <a:endCxn id="149" idx="0"/>
          </p:cNvCxnSpPr>
          <p:nvPr/>
        </p:nvCxnSpPr>
        <p:spPr bwMode="auto">
          <a:xfrm>
            <a:off x="1937949" y="2522826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矩形 191"/>
          <p:cNvSpPr/>
          <p:nvPr/>
        </p:nvSpPr>
        <p:spPr bwMode="auto">
          <a:xfrm>
            <a:off x="4254134" y="134699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192"/>
          <p:cNvCxnSpPr>
            <a:endCxn id="144" idx="1"/>
          </p:cNvCxnSpPr>
          <p:nvPr/>
        </p:nvCxnSpPr>
        <p:spPr bwMode="auto">
          <a:xfrm>
            <a:off x="7853900" y="2700709"/>
            <a:ext cx="197160" cy="79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接连接符 193"/>
          <p:cNvCxnSpPr/>
          <p:nvPr/>
        </p:nvCxnSpPr>
        <p:spPr bwMode="auto">
          <a:xfrm flipH="1">
            <a:off x="2489610" y="2413812"/>
            <a:ext cx="492420" cy="1445540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 bwMode="auto">
          <a:xfrm>
            <a:off x="3586809" y="3270914"/>
            <a:ext cx="1247599" cy="588438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 bwMode="auto">
          <a:xfrm>
            <a:off x="4712903" y="3176319"/>
            <a:ext cx="3338157" cy="68303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 bwMode="auto">
          <a:xfrm>
            <a:off x="5144130" y="1918508"/>
            <a:ext cx="4409012" cy="1940844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33" grpId="0" animBg="1"/>
      <p:bldP spid="135" grpId="0" animBg="1"/>
      <p:bldP spid="1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379547" y="3099092"/>
            <a:ext cx="1460869" cy="1244083"/>
            <a:chOff x="7380312" y="4077072"/>
            <a:chExt cx="1245637" cy="69331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10.0.4.0/24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2000:0:0:4::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PrefVal</a:t>
            </a:r>
            <a:r>
              <a:rPr lang="zh-CN" altLang="en-US"/>
              <a:t>属性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489393" y="2346668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9240" y="3740410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4435" y="3829792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7738" y="2881647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307468" y="2245402"/>
            <a:ext cx="2952328" cy="22529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4302" y="2532700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842850" y="2240868"/>
            <a:ext cx="1719104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5449" y="3795323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842849" y="3360315"/>
            <a:ext cx="1719105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6627" y="2708567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6921734" y="2245399"/>
            <a:ext cx="2826297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9522" y="3499563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08788" y="2718467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10060477" y="2245400"/>
            <a:ext cx="1148091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439240" y="3102556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477738" y="3323465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747738" y="2753609"/>
            <a:ext cx="1906564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7" idx="1"/>
          </p:cNvCxnSpPr>
          <p:nvPr/>
        </p:nvCxnSpPr>
        <p:spPr bwMode="auto">
          <a:xfrm flipV="1">
            <a:off x="3764435" y="4016232"/>
            <a:ext cx="1511014" cy="34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6194302" y="2753609"/>
            <a:ext cx="1382325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89" idx="1"/>
          </p:cNvCxnSpPr>
          <p:nvPr/>
        </p:nvCxnSpPr>
        <p:spPr bwMode="auto">
          <a:xfrm flipV="1">
            <a:off x="5815449" y="2929476"/>
            <a:ext cx="1761178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9" idx="2"/>
            <a:endCxn id="91" idx="0"/>
          </p:cNvCxnSpPr>
          <p:nvPr/>
        </p:nvCxnSpPr>
        <p:spPr bwMode="auto">
          <a:xfrm flipH="1">
            <a:off x="7839522" y="3150385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116627" y="2929476"/>
            <a:ext cx="2192161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255647" y="2295407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5518222" y="3363671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4920590" y="293442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116627" y="2258770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148500" y="4076633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881208" y="4210323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201859" y="423923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R2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198054" y="329250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636270" y="2928880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230190" y="419119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600530" y="245329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558570" y="401329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0307310" y="244941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416164" y="352649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715589" y="362895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705634" y="265062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792769" y="359438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081153" y="249913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019414" y="332002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172985" y="324829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439240" y="3961319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153973" y="3463462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5159834" y="231097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28540" y="1196752"/>
            <a:ext cx="10560048" cy="678079"/>
          </a:xfrm>
        </p:spPr>
        <p:txBody>
          <a:bodyPr/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配置需求：①从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去往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AS400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10.0.4.0/24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网段走路径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R1-R2-R4-R6-R7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去往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AS400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2000:0:0:4::/64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网段走路径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R1-R3-R5-R6-R7</a:t>
            </a:r>
          </a:p>
          <a:p>
            <a:pPr marL="0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③只能对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产生效果，不影响网络中的其他设备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endCxn id="71" idx="1"/>
          </p:cNvCxnSpPr>
          <p:nvPr/>
        </p:nvCxnSpPr>
        <p:spPr bwMode="auto">
          <a:xfrm>
            <a:off x="8182387" y="3641345"/>
            <a:ext cx="197160" cy="79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1379476" y="4581128"/>
            <a:ext cx="47900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&lt;R1&gt;display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 routing-table 2000:0:0:4::64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 routing table entry information of 2000:0:0:4::/64: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From: 2000::1202 (2.2.2.2)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Original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2000::1202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AS-path 200 400, origin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localpref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pref-val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0, valid, internal, best,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select, active, pre 255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From: 2000::1303 (3.3.3.3)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2000::1303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AS-path 300 400, origin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localpref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pref-val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0, valid, internal, pre 25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preferred for router ID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 flipH="1">
            <a:off x="1379476" y="4568463"/>
            <a:ext cx="4716524" cy="16328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80076" y="4624700"/>
            <a:ext cx="44464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&lt;R1&gt;display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routing-table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Network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LocPrf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nn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&gt;i  10.0.4.0/24        2.2.2.2                          100        0      200 400i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nn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                          3.3.3.3                          100        0      300 400i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 flipH="1">
            <a:off x="6796010" y="4603972"/>
            <a:ext cx="4430537" cy="13956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7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559567" y="2207160"/>
            <a:ext cx="1460869" cy="1244083"/>
            <a:chOff x="7380312" y="4077072"/>
            <a:chExt cx="1245637" cy="69331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10.0.4.0/24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2000:0:0:4::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PrefVal</a:t>
            </a:r>
            <a:r>
              <a:rPr lang="zh-CN" altLang="en-US"/>
              <a:t>属性（续）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345377" y="1454736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5224" y="2848478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0419" y="2937860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722" y="1989715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163452" y="1353470"/>
            <a:ext cx="2952328" cy="22529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1329" y="1640768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309877" y="1348936"/>
            <a:ext cx="2587996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2476" y="2903391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309876" y="2468383"/>
            <a:ext cx="2606537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647" y="1816635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101754" y="1353467"/>
            <a:ext cx="2826297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9542" y="2607631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48767" y="1826535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10200456" y="1353468"/>
            <a:ext cx="1130810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295224" y="2210624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333722" y="2431533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603722" y="1861677"/>
            <a:ext cx="1517607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7" idx="1"/>
          </p:cNvCxnSpPr>
          <p:nvPr/>
        </p:nvCxnSpPr>
        <p:spPr bwMode="auto">
          <a:xfrm flipV="1">
            <a:off x="3620419" y="3124300"/>
            <a:ext cx="1122057" cy="34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5661329" y="1861677"/>
            <a:ext cx="2095318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89" idx="1"/>
          </p:cNvCxnSpPr>
          <p:nvPr/>
        </p:nvCxnSpPr>
        <p:spPr bwMode="auto">
          <a:xfrm flipV="1">
            <a:off x="5282476" y="2037544"/>
            <a:ext cx="2474171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9" idx="2"/>
            <a:endCxn id="91" idx="0"/>
          </p:cNvCxnSpPr>
          <p:nvPr/>
        </p:nvCxnSpPr>
        <p:spPr bwMode="auto">
          <a:xfrm flipH="1">
            <a:off x="8019542" y="2258453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296647" y="2037544"/>
            <a:ext cx="2152120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111631" y="140347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6155391" y="293636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6120425" y="1306094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296647" y="136683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212979" y="303233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737192" y="331839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082753" y="340059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040470" y="236118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03297" y="203694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697217" y="329926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780550" y="156135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738590" y="312136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0447289" y="155748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272148" y="263456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宋体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571573" y="2737025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宋体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561618" y="175869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259796" y="270245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261173" y="160720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248362" y="239033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340435" y="226001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295224" y="3069387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009957" y="2571530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4626861" y="141904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76" name="直接连接符 75"/>
          <p:cNvCxnSpPr>
            <a:endCxn id="71" idx="1"/>
          </p:cNvCxnSpPr>
          <p:nvPr/>
        </p:nvCxnSpPr>
        <p:spPr bwMode="auto">
          <a:xfrm>
            <a:off x="8362407" y="2749413"/>
            <a:ext cx="197160" cy="79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1332148" y="393815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undo synchronization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2000::1303 route-policy 1 import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1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ipv6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1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apply preferred-value 100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1 permit node 20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ipv6-prefix 1 index 10 permit 2000:0:0:4:: 64</a:t>
            </a:r>
          </a:p>
        </p:txBody>
      </p:sp>
      <p:sp>
        <p:nvSpPr>
          <p:cNvPr id="60" name="矩形 59"/>
          <p:cNvSpPr/>
          <p:nvPr/>
        </p:nvSpPr>
        <p:spPr bwMode="auto">
          <a:xfrm flipH="1">
            <a:off x="1246523" y="3849964"/>
            <a:ext cx="3981078" cy="23513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2025224" y="3515592"/>
            <a:ext cx="0" cy="332441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24636" y="3945218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[R1]display bgp ipv6 routing-table 2000:0:0:4:: 64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Paths:   2 available, 1 best, 1 select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BGP routing table entry information of 2000:0:0:4::/64: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From: 2000::1303 (3.3.3.3)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Original nexthop: 2000::1303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From: 2000::1202 (2.2.2.2)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Original nexthop: 2000::1202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AS-path 200 400, origin igp, localpref 100, pref-val 0, valid, internal, pre 25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5,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preferred for PreVal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Not advertised to any peer yet</a:t>
            </a:r>
          </a:p>
        </p:txBody>
      </p:sp>
      <p:sp>
        <p:nvSpPr>
          <p:cNvPr id="67" name="矩形 66"/>
          <p:cNvSpPr/>
          <p:nvPr/>
        </p:nvSpPr>
        <p:spPr bwMode="auto">
          <a:xfrm flipH="1">
            <a:off x="5652848" y="3848033"/>
            <a:ext cx="4770871" cy="23513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13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775591" y="2987294"/>
            <a:ext cx="1460869" cy="1244083"/>
            <a:chOff x="7380312" y="4077072"/>
            <a:chExt cx="1245637" cy="69331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10.0.4.0/24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2000:0:0:4::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BGP–Local_Pref</a:t>
            </a:r>
            <a:r>
              <a:rPr lang="zh-CN" altLang="en-US"/>
              <a:t>属性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471365" y="2029470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212" y="3423212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6407" y="3512594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9710" y="2564449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289440" y="1928204"/>
            <a:ext cx="2952328" cy="22529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194" y="2215502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881742" y="1923670"/>
            <a:ext cx="2006345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4341" y="3478125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881742" y="3043117"/>
            <a:ext cx="2006346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2980" y="2391369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288087" y="1928201"/>
            <a:ext cx="2826297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5875" y="3182365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4812" y="2401269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10276501" y="1928202"/>
            <a:ext cx="1080922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421212" y="2785358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459710" y="3006267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729710" y="2436411"/>
            <a:ext cx="1963484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5" idx="1"/>
          </p:cNvCxnSpPr>
          <p:nvPr/>
        </p:nvCxnSpPr>
        <p:spPr bwMode="auto">
          <a:xfrm flipV="1">
            <a:off x="3746407" y="2436411"/>
            <a:ext cx="1946787" cy="1297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6233194" y="2436411"/>
            <a:ext cx="1709786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89" idx="1"/>
          </p:cNvCxnSpPr>
          <p:nvPr/>
        </p:nvCxnSpPr>
        <p:spPr bwMode="auto">
          <a:xfrm flipV="1">
            <a:off x="5854341" y="2612278"/>
            <a:ext cx="2088639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9" idx="2"/>
            <a:endCxn id="91" idx="0"/>
          </p:cNvCxnSpPr>
          <p:nvPr/>
        </p:nvCxnSpPr>
        <p:spPr bwMode="auto">
          <a:xfrm flipH="1">
            <a:off x="8205875" y="2833187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482980" y="2612278"/>
            <a:ext cx="2041832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237619" y="1978209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5738342" y="3103070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6016551" y="1904600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482980" y="194157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306284" y="328608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863180" y="389312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208741" y="397532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180026" y="300070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675162" y="261168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269082" y="387399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966883" y="2136093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924923" y="357301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0523334" y="213221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398136" y="320929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697561" y="331175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687606" y="233342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831661" y="327719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447506" y="218194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458916" y="300397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416480" y="283474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421212" y="3644121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135945" y="3146264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5198726" y="199377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2756"/>
            <a:ext cx="10560048" cy="1123138"/>
          </a:xfrm>
        </p:spPr>
        <p:txBody>
          <a:bodyPr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配置需求：①从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AS400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10.0.4.0/24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2000:0:0:4::/64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网段走路径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R1-R3-R5-R6-R7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②只能操作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endCxn id="71" idx="1"/>
          </p:cNvCxnSpPr>
          <p:nvPr/>
        </p:nvCxnSpPr>
        <p:spPr bwMode="auto">
          <a:xfrm>
            <a:off x="8578431" y="3529547"/>
            <a:ext cx="197160" cy="79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1311569" y="4324451"/>
            <a:ext cx="470498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[R1]display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routing-table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LocPrf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10.0.4.0/24        2.2.2.2                        100              0      300 400i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3.3.3.3                        100              0      300 400i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[R1]display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 routing-table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Network  : 2000:0:0:4::     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PrefixLen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64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: 2000::1202   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LocPrf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: 100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      :            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: 0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    :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300 400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 flipH="1">
            <a:off x="1322834" y="4321201"/>
            <a:ext cx="4415508" cy="1911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33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523563" y="2140777"/>
            <a:ext cx="1460869" cy="1244085"/>
            <a:chOff x="7380312" y="3890748"/>
            <a:chExt cx="1245637" cy="69331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890748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26"/>
            <p:cNvSpPr txBox="1"/>
            <p:nvPr/>
          </p:nvSpPr>
          <p:spPr>
            <a:xfrm>
              <a:off x="7473821" y="394199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10.0.4.0/24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2000:0:0:4::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647933"/>
          </a:xfrm>
        </p:spPr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BGP–Local_Pref</a:t>
            </a:r>
            <a:r>
              <a:rPr lang="zh-CN" altLang="en-US"/>
              <a:t>属性（续）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489393" y="1517280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9240" y="2911022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4435" y="3000404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7738" y="2052259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307468" y="1416014"/>
            <a:ext cx="2952328" cy="22529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0196" y="1703312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418744" y="1411480"/>
            <a:ext cx="2145308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1343" y="2965935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418744" y="2530927"/>
            <a:ext cx="2141930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0952" y="1879179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249090" y="1416011"/>
            <a:ext cx="2735342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3847" y="2670175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6779" y="1889079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10308468" y="1416012"/>
            <a:ext cx="1008514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439240" y="2273168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477738" y="2494077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747738" y="1924221"/>
            <a:ext cx="1482458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5" idx="1"/>
          </p:cNvCxnSpPr>
          <p:nvPr/>
        </p:nvCxnSpPr>
        <p:spPr bwMode="auto">
          <a:xfrm flipV="1">
            <a:off x="3764435" y="1924221"/>
            <a:ext cx="1465761" cy="1297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5770196" y="1924221"/>
            <a:ext cx="1920756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89" idx="1"/>
          </p:cNvCxnSpPr>
          <p:nvPr/>
        </p:nvCxnSpPr>
        <p:spPr bwMode="auto">
          <a:xfrm flipV="1">
            <a:off x="5391343" y="2100088"/>
            <a:ext cx="2299609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9" idx="2"/>
            <a:endCxn id="91" idx="0"/>
          </p:cNvCxnSpPr>
          <p:nvPr/>
        </p:nvCxnSpPr>
        <p:spPr bwMode="auto">
          <a:xfrm flipH="1">
            <a:off x="7953847" y="2320997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230952" y="2100088"/>
            <a:ext cx="2325827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255647" y="1466019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5202950" y="2553929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5517002" y="136964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230952" y="142938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355577" y="1365439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881208" y="338093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133289" y="342582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 dirty="0">
                <a:latin typeface="微软雅黑" pitchFamily="34" charset="-122"/>
                <a:ea typeface="微软雅黑" panose="020B0503020204020204" pitchFamily="34" charset="-122"/>
              </a:rPr>
              <a:t>R2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198054" y="248851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212164" y="209949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806084" y="336180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714855" y="1623903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672895" y="3183910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0555301" y="162002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416164" y="269710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715589" y="279956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705634" y="182123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368663" y="276500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195478" y="166975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206888" y="249178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448447" y="232255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439240" y="3131931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153973" y="2634074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4735728" y="148158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endCxn id="71" idx="1"/>
          </p:cNvCxnSpPr>
          <p:nvPr/>
        </p:nvCxnSpPr>
        <p:spPr bwMode="auto">
          <a:xfrm>
            <a:off x="8326403" y="2683019"/>
            <a:ext cx="197160" cy="79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矩形 4"/>
          <p:cNvSpPr/>
          <p:nvPr/>
        </p:nvSpPr>
        <p:spPr>
          <a:xfrm>
            <a:off x="1008063" y="3780906"/>
            <a:ext cx="31866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1.1.1.1 as-number 100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1.1.1.1 connect-interface LoopBack0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ipv4-family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1.1.1.1 next-hop-local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10.0.35.5 route-policy ipv4 import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2000::1301 next-hop-local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2000::3505 route-policy ipv6 import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ipv4 index 10 permit 10.0.4.0 24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ipv6-prefix ipv6 index 10 permit 2000:0:0:4:: 64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527" y="3842761"/>
            <a:ext cx="29141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ipv4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ipv4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apply local-preference 200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ipv4 permit node 20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ipv6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ipv6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ipv6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apply local-preference 200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ipv6 permit node 20 </a:t>
            </a:r>
          </a:p>
        </p:txBody>
      </p:sp>
      <p:sp>
        <p:nvSpPr>
          <p:cNvPr id="59" name="矩形 58"/>
          <p:cNvSpPr/>
          <p:nvPr/>
        </p:nvSpPr>
        <p:spPr bwMode="auto">
          <a:xfrm flipH="1">
            <a:off x="1008063" y="3797564"/>
            <a:ext cx="3121888" cy="23600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 flipH="1">
            <a:off x="4194752" y="3797564"/>
            <a:ext cx="2098038" cy="236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4128" y="3846527"/>
            <a:ext cx="46533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&lt;R1&gt;display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routing-table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BGP Local router ID is 10.0.12.1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LocPrf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10.0.4.0/24         3.3.3.3                   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0      300 400i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2.2.2.2                  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0      300 400i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0i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&lt;R1&gt;display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 routing-table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BGP Local router ID is 10.0.12.1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300 400 200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Network  : 2000:0:0:4::    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PrefixLen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64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: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2000::1303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LocPrf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200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MED      :                    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: 0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Label    :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300 400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 flipH="1">
            <a:off x="6420035" y="3797564"/>
            <a:ext cx="4508845" cy="22929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9273497" y="2867082"/>
            <a:ext cx="2101662" cy="984185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 bwMode="auto">
          <a:xfrm>
            <a:off x="9416271" y="2993392"/>
            <a:ext cx="1997276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该网络是否存在问题？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2469205" y="2287061"/>
            <a:ext cx="557439" cy="5786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3941200" y="1881828"/>
            <a:ext cx="1038865" cy="214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>
            <a:off x="5308297" y="1873342"/>
            <a:ext cx="1400793" cy="115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flipH="1">
            <a:off x="8090661" y="2265595"/>
            <a:ext cx="2425" cy="386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直接箭头连接符 124"/>
          <p:cNvCxnSpPr/>
          <p:nvPr/>
        </p:nvCxnSpPr>
        <p:spPr bwMode="auto">
          <a:xfrm flipV="1">
            <a:off x="7836183" y="2329347"/>
            <a:ext cx="13357" cy="233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接箭头连接符 125"/>
          <p:cNvCxnSpPr/>
          <p:nvPr/>
        </p:nvCxnSpPr>
        <p:spPr bwMode="auto">
          <a:xfrm flipH="1" flipV="1">
            <a:off x="5320713" y="2052259"/>
            <a:ext cx="1446360" cy="131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接箭头连接符 126"/>
          <p:cNvCxnSpPr/>
          <p:nvPr/>
        </p:nvCxnSpPr>
        <p:spPr bwMode="auto">
          <a:xfrm flipH="1">
            <a:off x="3944168" y="2116282"/>
            <a:ext cx="895078" cy="735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直接箭头连接符 127"/>
          <p:cNvCxnSpPr/>
          <p:nvPr/>
        </p:nvCxnSpPr>
        <p:spPr bwMode="auto">
          <a:xfrm flipH="1" flipV="1">
            <a:off x="2518658" y="3208016"/>
            <a:ext cx="524136" cy="79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直接连接符 128"/>
          <p:cNvCxnSpPr/>
          <p:nvPr/>
        </p:nvCxnSpPr>
        <p:spPr bwMode="auto">
          <a:xfrm>
            <a:off x="3654861" y="2526818"/>
            <a:ext cx="982545" cy="1357501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 bwMode="auto">
          <a:xfrm flipH="1">
            <a:off x="2705635" y="2526818"/>
            <a:ext cx="949226" cy="1254088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5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3" grpId="0" animBg="1"/>
      <p:bldP spid="10" grpId="0" animBg="1"/>
      <p:bldP spid="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955611" y="3063660"/>
            <a:ext cx="1460869" cy="1244083"/>
            <a:chOff x="7380312" y="4077072"/>
            <a:chExt cx="1245637" cy="69331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10.0.4.0/24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2000:0:0:4::/64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MED</a:t>
            </a:r>
            <a:r>
              <a:rPr lang="zh-CN" altLang="en-US"/>
              <a:t>属性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561401" y="2311236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1248" y="3704978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6443" y="3794360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9746" y="2846215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379476" y="2209970"/>
            <a:ext cx="2952328" cy="22529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9381" y="2497268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777929" y="2205436"/>
            <a:ext cx="2587996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0528" y="3759891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777928" y="3324883"/>
            <a:ext cx="2606537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2691" y="2673135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497798" y="2209967"/>
            <a:ext cx="2826297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5586" y="3464131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36799" y="2683035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10488488" y="2209968"/>
            <a:ext cx="885171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511248" y="3067124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549746" y="3288033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819746" y="2718177"/>
            <a:ext cx="1769635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5" idx="1"/>
          </p:cNvCxnSpPr>
          <p:nvPr/>
        </p:nvCxnSpPr>
        <p:spPr bwMode="auto">
          <a:xfrm flipV="1">
            <a:off x="3836443" y="2718177"/>
            <a:ext cx="1752938" cy="1297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6129381" y="2718177"/>
            <a:ext cx="2023310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89" idx="1"/>
          </p:cNvCxnSpPr>
          <p:nvPr/>
        </p:nvCxnSpPr>
        <p:spPr bwMode="auto">
          <a:xfrm flipV="1">
            <a:off x="5750528" y="2894044"/>
            <a:ext cx="2402163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9" idx="2"/>
            <a:endCxn id="91" idx="0"/>
          </p:cNvCxnSpPr>
          <p:nvPr/>
        </p:nvCxnSpPr>
        <p:spPr bwMode="auto">
          <a:xfrm flipH="1">
            <a:off x="8415586" y="3114953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692691" y="2894044"/>
            <a:ext cx="2044108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327655" y="225997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6623443" y="379286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6588477" y="2162594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692691" y="222333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574795" y="397786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953216" y="417489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298777" y="425709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270062" y="324620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571349" y="289344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165269" y="415576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8176594" y="241785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8134634" y="397786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0735321" y="241398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379476" y="349106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 dirty="0">
                <a:latin typeface="微软雅黑" pitchFamily="34" charset="-122"/>
                <a:ea typeface="微软雅黑" panose="020B0503020204020204" pitchFamily="34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787597" y="3593525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777642" y="261519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727848" y="355895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657217" y="246370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630936" y="325740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502743" y="315308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511248" y="3925887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225981" y="3428030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5094913" y="227554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1123138"/>
          </a:xfrm>
        </p:spPr>
        <p:txBody>
          <a:bodyPr/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配置需求：①解决上一步网络出现的问题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②只能操作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AS100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的设备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endCxn id="71" idx="1"/>
          </p:cNvCxnSpPr>
          <p:nvPr/>
        </p:nvCxnSpPr>
        <p:spPr bwMode="auto">
          <a:xfrm>
            <a:off x="8758451" y="3605913"/>
            <a:ext cx="197160" cy="79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矩形 3"/>
          <p:cNvSpPr/>
          <p:nvPr/>
        </p:nvSpPr>
        <p:spPr>
          <a:xfrm>
            <a:off x="1270022" y="4604734"/>
            <a:ext cx="44391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&lt;R5&gt;display bgp routing-table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Network                      NextHop        MED        LocPrf    PrefVal Path/Ogn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*&gt;   10.0.100.0/24      10.0.25.2                             0      100i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*                                10.0.35.3                             0      100i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29768" y="465896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[R5]display bgp ipv6 routing-table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*&gt;  Network  : 2000:0:0:1::1                                  PrefixLen : 64   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NextHop  : 2000::2502                                 LocPrf    :         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MED      : 0                                              PrefVal   : 0        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Label   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Path/Ogn : 100  i</a:t>
            </a:r>
          </a:p>
        </p:txBody>
      </p:sp>
      <p:sp>
        <p:nvSpPr>
          <p:cNvPr id="59" name="矩形 58"/>
          <p:cNvSpPr/>
          <p:nvPr/>
        </p:nvSpPr>
        <p:spPr bwMode="auto">
          <a:xfrm flipH="1">
            <a:off x="1201051" y="4594710"/>
            <a:ext cx="4378700" cy="11795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 flipH="1">
            <a:off x="5929768" y="4607947"/>
            <a:ext cx="4378700" cy="11795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85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学完本课程后，您将能够：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BGP4+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基本配置命令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基本故障排查思路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7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739587" y="2058577"/>
            <a:ext cx="1460869" cy="1244083"/>
            <a:chOff x="7380312" y="4077072"/>
            <a:chExt cx="1245637" cy="69331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10.0.4.0/24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2000:0:0:4::/64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MED</a:t>
            </a:r>
            <a:r>
              <a:rPr lang="zh-CN" altLang="en-US"/>
              <a:t>属性（续）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417385" y="1443903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7232" y="2837645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427" y="2927027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5730" y="1978882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235460" y="1479681"/>
            <a:ext cx="2952328" cy="211591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2274" y="1656631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603314" y="1458624"/>
            <a:ext cx="2587996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3421" y="2754808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590821" y="2616747"/>
            <a:ext cx="2606537" cy="8450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6667" y="1668052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281774" y="1458624"/>
            <a:ext cx="2826297" cy="198009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562" y="2459048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96820" y="1966621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10348509" y="1443903"/>
            <a:ext cx="1051231" cy="1994811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367232" y="2199791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405730" y="2420700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675730" y="1877540"/>
            <a:ext cx="1726544" cy="322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5" idx="1"/>
          </p:cNvCxnSpPr>
          <p:nvPr/>
        </p:nvCxnSpPr>
        <p:spPr bwMode="auto">
          <a:xfrm flipV="1">
            <a:off x="3692427" y="1877540"/>
            <a:ext cx="1709847" cy="1270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5942274" y="1877540"/>
            <a:ext cx="1994393" cy="114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89" idx="1"/>
          </p:cNvCxnSpPr>
          <p:nvPr/>
        </p:nvCxnSpPr>
        <p:spPr bwMode="auto">
          <a:xfrm flipV="1">
            <a:off x="5563421" y="1888961"/>
            <a:ext cx="2373246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9" idx="2"/>
            <a:endCxn id="91" idx="0"/>
          </p:cNvCxnSpPr>
          <p:nvPr/>
        </p:nvCxnSpPr>
        <p:spPr bwMode="auto">
          <a:xfrm flipH="1">
            <a:off x="8199562" y="2109870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476667" y="1888961"/>
            <a:ext cx="2120153" cy="2985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2380179" y="330884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6436336" y="2787779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6222320" y="148340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7290278" y="3034617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395618" y="2909097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809200" y="330755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154761" y="338975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126046" y="237886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384242" y="206344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978162" y="315068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960570" y="141277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918610" y="2972783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0595342" y="169757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344156" y="262372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643581" y="272619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633626" y="174786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540741" y="255387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240457" y="1556685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414912" y="225231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488488" y="240009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367232" y="3058554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081965" y="2560697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4907806" y="144554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endCxn id="71" idx="1"/>
          </p:cNvCxnSpPr>
          <p:nvPr/>
        </p:nvCxnSpPr>
        <p:spPr bwMode="auto">
          <a:xfrm>
            <a:off x="8542427" y="2600830"/>
            <a:ext cx="197160" cy="79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矩形 3"/>
          <p:cNvSpPr/>
          <p:nvPr/>
        </p:nvSpPr>
        <p:spPr>
          <a:xfrm>
            <a:off x="6456040" y="3693791"/>
            <a:ext cx="47632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&lt;R5&gt;display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routing-table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LocPrf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*&gt;   10.0.100.0/24      10.0.35.3          0                                          100i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                               10.0.25.2       100  	                               100i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76746" y="4712549"/>
            <a:ext cx="3778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[R5]display </a:t>
            </a:r>
            <a:r>
              <a:rPr lang="en-US" altLang="zh-CN" dirty="0" err="1"/>
              <a:t>bgp</a:t>
            </a:r>
            <a:r>
              <a:rPr lang="en-US" altLang="zh-CN" dirty="0"/>
              <a:t> ipv6 routing-table </a:t>
            </a:r>
          </a:p>
          <a:p>
            <a:r>
              <a:rPr lang="en-US" altLang="zh-CN" dirty="0"/>
              <a:t>*&gt;  Network  : 2000:0:0:1::1                                  </a:t>
            </a:r>
            <a:r>
              <a:rPr lang="en-US" altLang="zh-CN" dirty="0" err="1"/>
              <a:t>PrefixLen</a:t>
            </a:r>
            <a:r>
              <a:rPr lang="en-US" altLang="zh-CN" dirty="0"/>
              <a:t> : 64    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NextHop</a:t>
            </a:r>
            <a:r>
              <a:rPr lang="en-US" altLang="zh-CN" dirty="0"/>
              <a:t>  : 2000::3503                                 </a:t>
            </a:r>
            <a:r>
              <a:rPr lang="en-US" altLang="zh-CN" dirty="0" err="1"/>
              <a:t>LocPrf</a:t>
            </a:r>
            <a:r>
              <a:rPr lang="en-US" altLang="zh-CN" dirty="0"/>
              <a:t>    :          </a:t>
            </a:r>
          </a:p>
          <a:p>
            <a:r>
              <a:rPr lang="en-US" altLang="zh-CN" dirty="0"/>
              <a:t>     MED      : 0                                              </a:t>
            </a:r>
            <a:r>
              <a:rPr lang="en-US" altLang="zh-CN" dirty="0" err="1"/>
              <a:t>PrefVal</a:t>
            </a:r>
            <a:r>
              <a:rPr lang="en-US" altLang="zh-CN" dirty="0"/>
              <a:t>   : 0         </a:t>
            </a:r>
          </a:p>
          <a:p>
            <a:r>
              <a:rPr lang="en-US" altLang="zh-CN" dirty="0"/>
              <a:t>     Label    : </a:t>
            </a:r>
          </a:p>
          <a:p>
            <a:r>
              <a:rPr lang="en-US" altLang="zh-CN" dirty="0"/>
              <a:t>     Path/</a:t>
            </a:r>
            <a:r>
              <a:rPr lang="en-US" altLang="zh-CN" dirty="0" err="1"/>
              <a:t>Ogn</a:t>
            </a:r>
            <a:r>
              <a:rPr lang="en-US" altLang="zh-CN" dirty="0"/>
              <a:t> : 100  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 bwMode="auto">
          <a:xfrm flipH="1">
            <a:off x="6495079" y="3643008"/>
            <a:ext cx="4641739" cy="10180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 flipH="1">
            <a:off x="6496128" y="4709083"/>
            <a:ext cx="4640691" cy="10353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83892" y="3613327"/>
            <a:ext cx="262553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ipv4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ipv4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apply cost 100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ipv4 permit node 20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ipv6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ipv6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ipv6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apply cost 100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ipv6 permit node 20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</p:txBody>
      </p:sp>
      <p:sp>
        <p:nvSpPr>
          <p:cNvPr id="62" name="矩形 61"/>
          <p:cNvSpPr/>
          <p:nvPr/>
        </p:nvSpPr>
        <p:spPr bwMode="auto">
          <a:xfrm flipH="1">
            <a:off x="4125506" y="3643008"/>
            <a:ext cx="2170640" cy="22670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289360" y="3745150"/>
            <a:ext cx="27544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router-id 2.2.2.2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ipv4-family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 10.0.35.5 route-policy ipv4 export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ipv6-family unicast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 2000::3505 route-policy ipv6 export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ipv4 index 10 permit 10.0.1.0 24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ipv6-prefix ipv6 index 10 permit 2000:0:0:1::64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 flipH="1">
            <a:off x="1281190" y="3663334"/>
            <a:ext cx="2690573" cy="22467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>
            <a:stCxn id="82" idx="2"/>
          </p:cNvCxnSpPr>
          <p:nvPr/>
        </p:nvCxnSpPr>
        <p:spPr bwMode="auto">
          <a:xfrm flipH="1">
            <a:off x="2894110" y="3368845"/>
            <a:ext cx="528317" cy="27416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82" idx="2"/>
          </p:cNvCxnSpPr>
          <p:nvPr/>
        </p:nvCxnSpPr>
        <p:spPr bwMode="auto">
          <a:xfrm>
            <a:off x="3422427" y="3368845"/>
            <a:ext cx="1037163" cy="256392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9696399" y="4126834"/>
            <a:ext cx="1742841" cy="1030358"/>
            <a:chOff x="7005418" y="4226029"/>
            <a:chExt cx="1335046" cy="693310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05418" y="4226029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126"/>
            <p:cNvSpPr txBox="1"/>
            <p:nvPr/>
          </p:nvSpPr>
          <p:spPr>
            <a:xfrm>
              <a:off x="7188336" y="4355781"/>
              <a:ext cx="1152128" cy="360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IPv4 or IPv6 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network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BGP AS_Path</a:t>
            </a:r>
            <a:r>
              <a:rPr lang="zh-CN" altLang="en-US"/>
              <a:t>属性</a:t>
            </a:r>
            <a:r>
              <a:rPr lang="en-US" altLang="zh-CN"/>
              <a:t>1</a:t>
            </a:r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489393" y="3072166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9240" y="4465908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4435" y="4555290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7738" y="3607145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307468" y="2970900"/>
            <a:ext cx="2952328" cy="22529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3825" y="3258198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852373" y="2966366"/>
            <a:ext cx="1783687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4972" y="4520821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852372" y="4085813"/>
            <a:ext cx="1778861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702" y="3434065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6988809" y="2970897"/>
            <a:ext cx="2167531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6597" y="4225061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1133" y="3443965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9312822" y="2970898"/>
            <a:ext cx="1887627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439240" y="3828054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477738" y="4048963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747738" y="3479107"/>
            <a:ext cx="1916087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7" idx="1"/>
          </p:cNvCxnSpPr>
          <p:nvPr/>
        </p:nvCxnSpPr>
        <p:spPr bwMode="auto">
          <a:xfrm flipV="1">
            <a:off x="3764435" y="4741730"/>
            <a:ext cx="1520537" cy="34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6203825" y="3479107"/>
            <a:ext cx="1439877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91" idx="1"/>
          </p:cNvCxnSpPr>
          <p:nvPr/>
        </p:nvCxnSpPr>
        <p:spPr bwMode="auto">
          <a:xfrm flipV="1">
            <a:off x="5824972" y="4445970"/>
            <a:ext cx="1811625" cy="295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183702" y="3654974"/>
            <a:ext cx="1377431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255647" y="302090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5660116" y="408431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4980067" y="3689351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183702" y="298426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064795" y="298175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881208" y="493582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226769" y="501802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198054" y="3977813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645793" y="365437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239713" y="491669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667605" y="317878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625645" y="473879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9559655" y="317491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343472" y="425199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 dirty="0">
                <a:latin typeface="微软雅黑" pitchFamily="34" charset="-122"/>
                <a:ea typeface="宋体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715589" y="4354455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宋体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705634" y="337612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802292" y="431988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148228" y="322463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159638" y="404666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9452801" y="387744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439240" y="4686817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153973" y="4188960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5169357" y="303647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7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9"/>
            <a:ext cx="10560048" cy="1130090"/>
          </a:xfrm>
        </p:spPr>
        <p:txBody>
          <a:bodyPr/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配置需求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AS500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内的用户需要优选经过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AS200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AS100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内的两个网段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7" lvl="1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②仅能操作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AS200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内的设备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stCxn id="91" idx="3"/>
            <a:endCxn id="92" idx="1"/>
          </p:cNvCxnSpPr>
          <p:nvPr/>
        </p:nvCxnSpPr>
        <p:spPr bwMode="auto">
          <a:xfrm flipV="1">
            <a:off x="8176597" y="3664874"/>
            <a:ext cx="1384536" cy="781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直接连接符 3"/>
          <p:cNvCxnSpPr>
            <a:stCxn id="92" idx="3"/>
            <a:endCxn id="56" idx="0"/>
          </p:cNvCxnSpPr>
          <p:nvPr/>
        </p:nvCxnSpPr>
        <p:spPr bwMode="auto">
          <a:xfrm>
            <a:off x="10101133" y="3664874"/>
            <a:ext cx="347291" cy="461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1095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9840416" y="2458812"/>
            <a:ext cx="1716073" cy="1030358"/>
            <a:chOff x="6950264" y="3080456"/>
            <a:chExt cx="1314542" cy="693310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50264" y="3080456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126"/>
            <p:cNvSpPr txBox="1"/>
            <p:nvPr/>
          </p:nvSpPr>
          <p:spPr>
            <a:xfrm>
              <a:off x="7112678" y="3266749"/>
              <a:ext cx="1152128" cy="43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IPv4 or IPv6 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network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BGP AS_Path</a:t>
            </a:r>
            <a:r>
              <a:rPr lang="zh-CN" altLang="en-US"/>
              <a:t>属性</a:t>
            </a:r>
            <a:r>
              <a:rPr lang="en-US" altLang="zh-CN"/>
              <a:t>1</a:t>
            </a:r>
            <a:r>
              <a:rPr lang="zh-CN" altLang="en-US"/>
              <a:t>（续）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633409" y="1477573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3256" y="2871315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8451" y="2960697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1754" y="2012552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451484" y="1376307"/>
            <a:ext cx="2952328" cy="22529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593" y="1663605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5273141" y="1371773"/>
            <a:ext cx="1722959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5740" y="2926228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5093120" y="2491220"/>
            <a:ext cx="1722960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9706" y="1839472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450513" y="1376304"/>
            <a:ext cx="2029863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2601" y="2630468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8452" y="1849372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9550141" y="1376305"/>
            <a:ext cx="1794324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583256" y="2233461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621754" y="2454370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891754" y="1884514"/>
            <a:ext cx="2192839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7" idx="1"/>
          </p:cNvCxnSpPr>
          <p:nvPr/>
        </p:nvCxnSpPr>
        <p:spPr bwMode="auto">
          <a:xfrm flipV="1">
            <a:off x="3908451" y="3147137"/>
            <a:ext cx="1797289" cy="34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6624593" y="1884514"/>
            <a:ext cx="1055113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91" idx="1"/>
          </p:cNvCxnSpPr>
          <p:nvPr/>
        </p:nvCxnSpPr>
        <p:spPr bwMode="auto">
          <a:xfrm flipV="1">
            <a:off x="6245740" y="2851377"/>
            <a:ext cx="1426861" cy="295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219706" y="2060381"/>
            <a:ext cx="1578746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399663" y="142631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5376610" y="2465350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5326837" y="201981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219706" y="138967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302114" y="1387159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025224" y="334122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182098" y="342342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342070" y="2383220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066561" y="205978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480460" y="332210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703609" y="158419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661649" y="3144203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9796974" y="158032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560180" y="265739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859605" y="275986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849650" y="1781531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223060" y="272529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184232" y="163004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195642" y="245207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9690120" y="228285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583256" y="3092224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297989" y="2594367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5590125" y="144187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stCxn id="91" idx="3"/>
            <a:endCxn id="92" idx="1"/>
          </p:cNvCxnSpPr>
          <p:nvPr/>
        </p:nvCxnSpPr>
        <p:spPr bwMode="auto">
          <a:xfrm flipV="1">
            <a:off x="8212601" y="2070281"/>
            <a:ext cx="1585851" cy="781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直接连接符 3"/>
          <p:cNvCxnSpPr>
            <a:stCxn id="92" idx="3"/>
            <a:endCxn id="56" idx="0"/>
          </p:cNvCxnSpPr>
          <p:nvPr/>
        </p:nvCxnSpPr>
        <p:spPr bwMode="auto">
          <a:xfrm>
            <a:off x="10338452" y="2070281"/>
            <a:ext cx="253989" cy="3885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 bwMode="auto">
          <a:xfrm flipH="1">
            <a:off x="3611723" y="3700411"/>
            <a:ext cx="2573379" cy="2284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4774" y="3763920"/>
            <a:ext cx="2717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ipv4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ipv4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 as-path none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overwirite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ipv4 permit node 20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ipv6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ipv6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ipv6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 as-path none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overwirite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ipv6 permit node 20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3452" y="3682767"/>
            <a:ext cx="259471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router-id 4.4.4.4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ipv4-family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peer 10.0.47.7 route-policy ipv4  export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  2000::4707 route-policy ipv6 export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ipv4 index 10 permit 10.0.1.0 24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ipv6-prefix ipv6 index 10 permit 2000:0:0:1::64</a:t>
            </a:r>
          </a:p>
        </p:txBody>
      </p:sp>
      <p:sp>
        <p:nvSpPr>
          <p:cNvPr id="60" name="矩形 59"/>
          <p:cNvSpPr/>
          <p:nvPr/>
        </p:nvSpPr>
        <p:spPr bwMode="auto">
          <a:xfrm flipH="1">
            <a:off x="1127447" y="3680911"/>
            <a:ext cx="2396196" cy="23043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>
            <a:endCxn id="60" idx="0"/>
          </p:cNvCxnSpPr>
          <p:nvPr/>
        </p:nvCxnSpPr>
        <p:spPr bwMode="auto">
          <a:xfrm flipH="1">
            <a:off x="2325545" y="3341228"/>
            <a:ext cx="3380195" cy="33968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87" idx="2"/>
          </p:cNvCxnSpPr>
          <p:nvPr/>
        </p:nvCxnSpPr>
        <p:spPr bwMode="auto">
          <a:xfrm flipH="1">
            <a:off x="5768492" y="3368046"/>
            <a:ext cx="207248" cy="348292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273184" y="379426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[R8]display bgp routing-table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Network            NextHop        MED        LocPrf    PrefVal Path/Ogn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*&gt;   10.0.1.0/24     10.0.78.7                                      400 300 100i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* 	       10.0.68.6                                              400 i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[R8]display bgp ipv6 routing-table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Total Number of Routes: 3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*&gt;  Network  : 2000:0:0:1::1                                  PrefixLen : 64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NextHop  : 2000::7807                                 LocPrf    :         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MED      : 0                                             PrefVal   : 0        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Label   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Path/Ogn : 400 i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 flipH="1">
            <a:off x="6273181" y="3700411"/>
            <a:ext cx="4575343" cy="2284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2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9768407" y="4126834"/>
            <a:ext cx="1747174" cy="1030358"/>
            <a:chOff x="6895111" y="4226029"/>
            <a:chExt cx="1338366" cy="693310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95111" y="4226029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126"/>
            <p:cNvSpPr txBox="1"/>
            <p:nvPr/>
          </p:nvSpPr>
          <p:spPr>
            <a:xfrm>
              <a:off x="7081349" y="4355781"/>
              <a:ext cx="1152128" cy="360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IPv4 or IPv6 </a:t>
              </a:r>
            </a:p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network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BGP AS_Path</a:t>
            </a:r>
            <a:r>
              <a:rPr lang="zh-CN" altLang="en-US"/>
              <a:t>属性</a:t>
            </a:r>
            <a:r>
              <a:rPr lang="en-US" altLang="zh-CN"/>
              <a:t>2</a:t>
            </a:r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381381" y="3072166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1228" y="4465908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6423" y="4555290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9726" y="3607145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199456" y="2970900"/>
            <a:ext cx="2952328" cy="22529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0246" y="3258198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338794" y="2966366"/>
            <a:ext cx="2587996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1393" y="4520821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338793" y="4085813"/>
            <a:ext cx="2606537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7718" y="3434065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132825" y="2970897"/>
            <a:ext cx="2167531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0613" y="4225061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7157" y="3443965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9528846" y="2970898"/>
            <a:ext cx="1859742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331228" y="3828054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369726" y="4048963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639726" y="3479107"/>
            <a:ext cx="1510520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7" idx="1"/>
          </p:cNvCxnSpPr>
          <p:nvPr/>
        </p:nvCxnSpPr>
        <p:spPr bwMode="auto">
          <a:xfrm flipV="1">
            <a:off x="3656423" y="4741730"/>
            <a:ext cx="1114970" cy="34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5690246" y="3479107"/>
            <a:ext cx="2097472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91" idx="1"/>
          </p:cNvCxnSpPr>
          <p:nvPr/>
        </p:nvCxnSpPr>
        <p:spPr bwMode="auto">
          <a:xfrm flipV="1">
            <a:off x="5311393" y="4445970"/>
            <a:ext cx="2469220" cy="295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327718" y="3654974"/>
            <a:ext cx="1449439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147635" y="302090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6184308" y="455379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6149342" y="2923524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327718" y="298426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280819" y="298175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773196" y="493582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118757" y="501802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090042" y="3977813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32214" y="365437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726134" y="491669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811621" y="317878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769661" y="473879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9775679" y="317491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308152" y="425199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 dirty="0">
                <a:latin typeface="微软雅黑" pitchFamily="34" charset="-122"/>
                <a:ea typeface="宋体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607577" y="4354455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宋体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597622" y="337612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288713" y="431988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292244" y="322463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303654" y="404666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9668825" y="387744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331228" y="4686817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045961" y="4188960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4655778" y="303647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>
                <a:latin typeface="微软雅黑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7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1123138"/>
          </a:xfrm>
        </p:spPr>
        <p:txBody>
          <a:bodyPr/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配置需求：①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AS500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内的用户需要优选经过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AS300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AS100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的两个网段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7" lvl="1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仅能在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AS500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内的设备上进行操作 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7" lvl="1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AS500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不知道全网的拓扑信息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stCxn id="91" idx="3"/>
            <a:endCxn id="92" idx="1"/>
          </p:cNvCxnSpPr>
          <p:nvPr/>
        </p:nvCxnSpPr>
        <p:spPr bwMode="auto">
          <a:xfrm flipV="1">
            <a:off x="8320613" y="3664874"/>
            <a:ext cx="1456544" cy="781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直接连接符 3"/>
          <p:cNvCxnSpPr>
            <a:stCxn id="92" idx="3"/>
            <a:endCxn id="56" idx="0"/>
          </p:cNvCxnSpPr>
          <p:nvPr/>
        </p:nvCxnSpPr>
        <p:spPr bwMode="auto">
          <a:xfrm>
            <a:off x="10317157" y="3664874"/>
            <a:ext cx="203275" cy="461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0081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9588388" y="2387273"/>
            <a:ext cx="1747175" cy="1030358"/>
            <a:chOff x="6822063" y="4282904"/>
            <a:chExt cx="1338366" cy="693310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2063" y="4282904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126"/>
            <p:cNvSpPr txBox="1"/>
            <p:nvPr/>
          </p:nvSpPr>
          <p:spPr>
            <a:xfrm>
              <a:off x="7008301" y="4412656"/>
              <a:ext cx="1152128" cy="43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IPv4 or IPv6 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  network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BGP AS_Path</a:t>
            </a:r>
            <a:r>
              <a:rPr lang="zh-CN" altLang="en-US"/>
              <a:t>属性</a:t>
            </a:r>
            <a:r>
              <a:rPr lang="en-US" altLang="zh-CN"/>
              <a:t>2</a:t>
            </a:r>
            <a:r>
              <a:rPr lang="zh-CN" altLang="en-US"/>
              <a:t>（续）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312995" y="1351900"/>
            <a:ext cx="1626120" cy="102155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56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2842" y="2523112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37" y="2612494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1340" y="1664349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131070" y="1293990"/>
            <a:ext cx="2952328" cy="1987068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5672" y="1448644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611530" y="1293990"/>
            <a:ext cx="2132542" cy="753346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6819" y="2488030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574220" y="2168860"/>
            <a:ext cx="2169852" cy="970647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1038" y="1623916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316145" y="1293830"/>
            <a:ext cx="2236239" cy="2100748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3933" y="2414912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7157" y="1633816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9528846" y="1305926"/>
            <a:ext cx="1806717" cy="208865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262842" y="1885258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301340" y="2106167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571340" y="1669553"/>
            <a:ext cx="1814332" cy="2157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7" idx="1"/>
          </p:cNvCxnSpPr>
          <p:nvPr/>
        </p:nvCxnSpPr>
        <p:spPr bwMode="auto">
          <a:xfrm flipV="1">
            <a:off x="3588037" y="2708939"/>
            <a:ext cx="1418782" cy="124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5925672" y="1669553"/>
            <a:ext cx="2045366" cy="1752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91" idx="1"/>
          </p:cNvCxnSpPr>
          <p:nvPr/>
        </p:nvCxnSpPr>
        <p:spPr bwMode="auto">
          <a:xfrm flipV="1">
            <a:off x="5546819" y="2635821"/>
            <a:ext cx="2417114" cy="73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511038" y="1844825"/>
            <a:ext cx="1266119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375996" y="2190104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5542578" y="226112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5890210" y="132483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7334728" y="134910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416002" y="153020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704810" y="299302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031340" y="301358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021656" y="203501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367640" y="184482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961560" y="288390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994941" y="1368640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952981" y="292864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9775679" y="136476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微软雅黑" panose="020B0503020204020204" pitchFamily="34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239766" y="230919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539191" y="241165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微软雅黑" panose="020B0503020204020204" pitchFamily="34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529236" y="143332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524139" y="228709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475564" y="141448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486974" y="223651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9668825" y="206729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262842" y="2744021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1977575" y="2246164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4582023" y="135190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anose="020B0503020204020204" pitchFamily="34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  <a:ea typeface="微软雅黑" panose="020B0503020204020204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stCxn id="91" idx="3"/>
            <a:endCxn id="92" idx="1"/>
          </p:cNvCxnSpPr>
          <p:nvPr/>
        </p:nvCxnSpPr>
        <p:spPr bwMode="auto">
          <a:xfrm flipV="1">
            <a:off x="8503933" y="1854725"/>
            <a:ext cx="1273224" cy="781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直接连接符 3"/>
          <p:cNvCxnSpPr>
            <a:stCxn id="92" idx="3"/>
            <a:endCxn id="56" idx="0"/>
          </p:cNvCxnSpPr>
          <p:nvPr/>
        </p:nvCxnSpPr>
        <p:spPr bwMode="auto">
          <a:xfrm>
            <a:off x="10317157" y="1854725"/>
            <a:ext cx="23256" cy="5325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 bwMode="auto">
          <a:xfrm flipH="1">
            <a:off x="4080457" y="3629891"/>
            <a:ext cx="2843633" cy="24538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42558" y="3594062"/>
            <a:ext cx="27175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ipv4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ipv4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if-match as-path-filter 1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 local-preference 200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ipv4 permit node 20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ipv6 permit node 10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if-match ipv6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 ipv6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if-match as-path-filter 1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 local-preference 200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route-policy ipv6 permit node 20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as-path-filter 1 permit _300_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702" y="3682735"/>
            <a:ext cx="26280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router-id 8.8.8.8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ipv4-family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10.0.68.6 route-policy ipv4 import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10.0.78.7 route-policy ipv4  import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ipv6-family unicast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 2000::6806 route-policy ipv6  import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peer 2000::7807 route-policy ipv6  import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 flipH="1">
            <a:off x="1206328" y="3629891"/>
            <a:ext cx="2553111" cy="24538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6100" y="3699026"/>
            <a:ext cx="46389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[R8]display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routing-table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Network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LocPrf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10.0.1.0/24        10.0.68.6                     200        0         400 300 100i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10.0.78.7                                             100        0          400 200 100i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[R8]display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 routing-table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Total Number of Routes: 3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*&gt;  Network  : 2000:0:0:1::1    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PrefixLen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64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NextHop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: 2000::6806   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LocPrf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: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MED      : 0                              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: 0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Label    :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Path/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400 300 100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 flipH="1">
            <a:off x="7068108" y="3646236"/>
            <a:ext cx="4425874" cy="24374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 flipH="1">
            <a:off x="2817043" y="1881072"/>
            <a:ext cx="6851782" cy="1787898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 bwMode="auto">
          <a:xfrm flipV="1">
            <a:off x="6665998" y="1898309"/>
            <a:ext cx="2949851" cy="1845102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BGP AS_Path</a:t>
            </a:r>
            <a:r>
              <a:rPr lang="zh-CN" altLang="en-US"/>
              <a:t>属性</a:t>
            </a:r>
            <a:r>
              <a:rPr lang="en-US" altLang="zh-CN"/>
              <a:t>2</a:t>
            </a:r>
            <a:r>
              <a:rPr lang="zh-CN" altLang="en-US"/>
              <a:t>之</a:t>
            </a:r>
            <a:r>
              <a:rPr lang="en-US" altLang="zh-CN"/>
              <a:t>as-path-filter</a:t>
            </a:r>
            <a:endParaRPr lang="zh-CN" altLang="en-US"/>
          </a:p>
        </p:txBody>
      </p:sp>
      <p:sp>
        <p:nvSpPr>
          <p:cNvPr id="6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路径过滤器（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-Filter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路径过滤器是一组针对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属性进行过滤的规则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路径过滤器的默认行为是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，即路由如果没有在某一次过滤中被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permit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则最终不能通过该过滤器的过滤。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路径过滤器的匹配条件使用正则表达式指定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举例：①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^10_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开头的路由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1687" lvl="2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_20_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1687" lvl="2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匹配所有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90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BGP AS_Path</a:t>
            </a:r>
            <a:r>
              <a:rPr lang="zh-CN" altLang="en-US"/>
              <a:t>属性</a:t>
            </a:r>
            <a:r>
              <a:rPr lang="en-US" altLang="zh-CN"/>
              <a:t>2</a:t>
            </a:r>
            <a:r>
              <a:rPr lang="zh-CN" altLang="en-US"/>
              <a:t>之正则表达式（</a:t>
            </a:r>
            <a:r>
              <a:rPr lang="en-US" altLang="zh-CN"/>
              <a:t>1/2</a:t>
            </a:r>
            <a:r>
              <a:rPr lang="zh-CN" altLang="en-US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46802"/>
              </p:ext>
            </p:extLst>
          </p:nvPr>
        </p:nvGraphicFramePr>
        <p:xfrm>
          <a:off x="1883532" y="1369378"/>
          <a:ext cx="8127999" cy="4480560"/>
        </p:xfrm>
        <a:graphic>
          <a:graphicData uri="http://schemas.openxmlformats.org/drawingml/2006/table">
            <a:tbl>
              <a:tblPr firstRow="1" bandRow="1"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特殊字符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功能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举例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\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转义字符。将下一个字符（特殊字符或者普通字符）标记为普通字符。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\*</a:t>
                      </a:r>
                      <a:r>
                        <a:rPr lang="zh-CN" altLang="en-US" sz="1400"/>
                        <a:t>匹配*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^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匹配行首的位置。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^10</a:t>
                      </a:r>
                      <a:r>
                        <a:rPr lang="zh-CN" altLang="en-US" sz="1400"/>
                        <a:t>可以匹配 “</a:t>
                      </a:r>
                      <a:r>
                        <a:rPr lang="en-US" altLang="zh-CN" sz="1400"/>
                        <a:t>10,20,30”</a:t>
                      </a:r>
                      <a:r>
                        <a:rPr lang="zh-CN" altLang="en-US" sz="1400"/>
                        <a:t>，“</a:t>
                      </a:r>
                      <a:r>
                        <a:rPr lang="en-US" altLang="zh-CN" sz="1400"/>
                        <a:t>100,200,300”……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$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匹配行尾的位置。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1$</a:t>
                      </a:r>
                      <a:r>
                        <a:rPr lang="zh-CN" altLang="en-US" sz="1400"/>
                        <a:t>可以匹配为</a:t>
                      </a:r>
                      <a:r>
                        <a:rPr lang="en-US" altLang="zh-CN" sz="1400"/>
                        <a:t>101</a:t>
                      </a:r>
                      <a:r>
                        <a:rPr lang="zh-CN" altLang="en-US" sz="1400"/>
                        <a:t>，“</a:t>
                      </a:r>
                      <a:r>
                        <a:rPr lang="en-US" altLang="zh-CN" sz="1400"/>
                        <a:t>11”……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*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匹配前面的子正则表达式零次或多次。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10*</a:t>
                      </a:r>
                      <a:r>
                        <a:rPr lang="zh-CN" altLang="en-US" sz="1400"/>
                        <a:t>可以匹配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1000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……</a:t>
                      </a:r>
                    </a:p>
                    <a:p>
                      <a:r>
                        <a:rPr lang="en-US" altLang="zh-CN" sz="1400"/>
                        <a:t>(10)*</a:t>
                      </a:r>
                      <a:r>
                        <a:rPr lang="zh-CN" altLang="en-US" sz="1400"/>
                        <a:t>可以匹配空、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1010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101010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……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+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匹配前面的子正则表达式一次或多次。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10+</a:t>
                      </a:r>
                      <a:r>
                        <a:rPr lang="zh-CN" altLang="en-US" sz="1400" dirty="0"/>
                        <a:t>可以匹配</a:t>
                      </a:r>
                      <a:r>
                        <a:rPr lang="en-US" altLang="zh-CN" sz="1400" dirty="0"/>
                        <a:t>10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100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1000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……</a:t>
                      </a:r>
                    </a:p>
                    <a:p>
                      <a:r>
                        <a:rPr lang="en-US" altLang="zh-CN" sz="1400" dirty="0"/>
                        <a:t>(10)+</a:t>
                      </a:r>
                      <a:r>
                        <a:rPr lang="zh-CN" altLang="en-US" sz="1400" dirty="0"/>
                        <a:t>可以匹配</a:t>
                      </a:r>
                      <a:r>
                        <a:rPr lang="en-US" altLang="zh-CN" sz="1400" dirty="0"/>
                        <a:t>10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1010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10101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……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?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匹配前面的子正则表达式零次或一次。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10?</a:t>
                      </a:r>
                      <a:r>
                        <a:rPr lang="zh-CN" altLang="en-US" sz="1400" dirty="0"/>
                        <a:t>可以匹配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或者</a:t>
                      </a:r>
                      <a:r>
                        <a:rPr lang="en-US" altLang="zh-CN" sz="1400" dirty="0"/>
                        <a:t>10</a:t>
                      </a:r>
                    </a:p>
                    <a:p>
                      <a:r>
                        <a:rPr lang="en-US" altLang="zh-CN" sz="1400" dirty="0"/>
                        <a:t>(10)?</a:t>
                      </a:r>
                      <a:r>
                        <a:rPr lang="zh-CN" altLang="en-US" sz="1400" dirty="0"/>
                        <a:t>可以匹配空或者</a:t>
                      </a:r>
                      <a:r>
                        <a:rPr lang="en-US" altLang="zh-CN" sz="1400" dirty="0"/>
                        <a:t>10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.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匹配任意单个字符。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.0</a:t>
                      </a:r>
                      <a:r>
                        <a:rPr lang="zh-CN" altLang="en-US" sz="1400" dirty="0"/>
                        <a:t>可以匹配</a:t>
                      </a:r>
                      <a:r>
                        <a:rPr lang="en-US" altLang="zh-CN" sz="1400" dirty="0"/>
                        <a:t>20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30…….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84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 BGP AS_Path</a:t>
            </a:r>
            <a:r>
              <a:rPr lang="zh-CN" altLang="en-US"/>
              <a:t>属性</a:t>
            </a:r>
            <a:r>
              <a:rPr lang="en-US" altLang="zh-CN"/>
              <a:t>2</a:t>
            </a:r>
            <a:r>
              <a:rPr lang="zh-CN" altLang="en-US"/>
              <a:t>之正则表达式（</a:t>
            </a:r>
            <a:r>
              <a:rPr lang="en-US" altLang="zh-CN"/>
              <a:t>2/2</a:t>
            </a:r>
            <a:r>
              <a:rPr lang="zh-CN" altLang="en-US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92626"/>
              </p:ext>
            </p:extLst>
          </p:nvPr>
        </p:nvGraphicFramePr>
        <p:xfrm>
          <a:off x="1883532" y="1358532"/>
          <a:ext cx="8127999" cy="4589261"/>
        </p:xfrm>
        <a:graphic>
          <a:graphicData uri="http://schemas.openxmlformats.org/drawingml/2006/table">
            <a:tbl>
              <a:tblPr firstRow="1" bandRow="1"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64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特殊字符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功能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举例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23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()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一对圆括号内的正则表达式作为一个子正则表达式，匹配子表达式并获取这一匹配。圆括号内也可以为空。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100(2)+</a:t>
                      </a:r>
                      <a:r>
                        <a:rPr lang="zh-CN" altLang="en-US" sz="1400" dirty="0"/>
                        <a:t>可以匹配</a:t>
                      </a:r>
                      <a:r>
                        <a:rPr lang="en-US" altLang="zh-CN" sz="1400" dirty="0"/>
                        <a:t>1002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10022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90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_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匹配一个符号，包括逗号、左大括号、右大括号、左括号、右括号和空格，在表达式的开头或结尾时还可作起始符、结束符（同</a:t>
                      </a:r>
                      <a:r>
                        <a:rPr lang="en-US" altLang="zh-CN" sz="1400"/>
                        <a:t>^ 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$</a:t>
                      </a:r>
                      <a:r>
                        <a:rPr lang="zh-CN" altLang="en-US" sz="1400"/>
                        <a:t>）。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_65001_</a:t>
                      </a:r>
                      <a:r>
                        <a:rPr lang="zh-CN" altLang="en-US" sz="1400" dirty="0"/>
                        <a:t>可以匹配</a:t>
                      </a:r>
                      <a:r>
                        <a:rPr lang="en-US" altLang="zh-CN" sz="1400" dirty="0"/>
                        <a:t>65001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20 65001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65001 30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……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79">
                <a:tc>
                  <a:txBody>
                    <a:bodyPr/>
                    <a:lstStyle/>
                    <a:p>
                      <a:r>
                        <a:rPr lang="en-US" sz="1400"/>
                        <a:t>x|y</a:t>
                      </a:r>
                      <a:endParaRPr 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</a:t>
                      </a:r>
                      <a:r>
                        <a:rPr lang="en-US" sz="1400"/>
                        <a:t>x</a:t>
                      </a:r>
                      <a:r>
                        <a:rPr lang="zh-CN" altLang="en-US" sz="1400"/>
                        <a:t>或</a:t>
                      </a:r>
                      <a:r>
                        <a:rPr lang="en-US" sz="1400"/>
                        <a:t>y。</a:t>
                      </a:r>
                      <a:endParaRPr 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100|200</a:t>
                      </a:r>
                      <a:r>
                        <a:rPr lang="zh-CN" altLang="en-US" sz="1400"/>
                        <a:t>匹配</a:t>
                      </a: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或者</a:t>
                      </a:r>
                      <a:r>
                        <a:rPr lang="en-US" altLang="zh-CN" sz="1400"/>
                        <a:t>200</a:t>
                      </a:r>
                      <a:r>
                        <a:rPr lang="zh-CN" altLang="en-US" sz="1400"/>
                        <a:t>；</a:t>
                      </a:r>
                      <a:r>
                        <a:rPr lang="en-US" altLang="zh-CN" sz="1400"/>
                        <a:t>1(2|3)4</a:t>
                      </a:r>
                      <a:r>
                        <a:rPr lang="zh-CN" altLang="en-US" sz="1400"/>
                        <a:t>匹配</a:t>
                      </a:r>
                      <a:r>
                        <a:rPr lang="en-US" altLang="zh-CN" sz="1400"/>
                        <a:t>124</a:t>
                      </a:r>
                      <a:r>
                        <a:rPr lang="zh-CN" altLang="en-US" sz="1400"/>
                        <a:t>或者</a:t>
                      </a:r>
                      <a:r>
                        <a:rPr lang="en-US" altLang="zh-CN" sz="1400"/>
                        <a:t>134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79">
                <a:tc>
                  <a:txBody>
                    <a:bodyPr/>
                    <a:lstStyle/>
                    <a:p>
                      <a:r>
                        <a:rPr lang="en-US" sz="1400"/>
                        <a:t>[xyz]</a:t>
                      </a:r>
                      <a:endParaRPr 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匹配正则表达式中包含的任意一个字符。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[123]</a:t>
                      </a:r>
                      <a:r>
                        <a:rPr lang="zh-CN" altLang="en-US" sz="1400"/>
                        <a:t>匹配</a:t>
                      </a:r>
                      <a:r>
                        <a:rPr lang="en-US" altLang="zh-CN" sz="1400"/>
                        <a:t>255</a:t>
                      </a:r>
                      <a:r>
                        <a:rPr lang="zh-CN" altLang="en-US" sz="1400"/>
                        <a:t>中的</a:t>
                      </a:r>
                      <a:r>
                        <a:rPr lang="en-US" altLang="zh-CN" sz="1400"/>
                        <a:t>2</a:t>
                      </a:r>
                      <a:endParaRPr lang="en-US" altLang="zh-CN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46">
                <a:tc>
                  <a:txBody>
                    <a:bodyPr/>
                    <a:lstStyle/>
                    <a:p>
                      <a:r>
                        <a:rPr lang="en-US" sz="1400"/>
                        <a:t>[^xyz]</a:t>
                      </a:r>
                      <a:endParaRPr 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匹配正则表达式中未包含的字符。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[^123]</a:t>
                      </a:r>
                      <a:r>
                        <a:rPr lang="zh-CN" altLang="en-US" sz="1400"/>
                        <a:t>匹配除</a:t>
                      </a:r>
                      <a:r>
                        <a:rPr lang="en-US" altLang="zh-CN" sz="1400"/>
                        <a:t>123</a:t>
                      </a:r>
                      <a:r>
                        <a:rPr lang="zh-CN" altLang="en-US" sz="1400"/>
                        <a:t>之外的任何字符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879">
                <a:tc>
                  <a:txBody>
                    <a:bodyPr/>
                    <a:lstStyle/>
                    <a:p>
                      <a:r>
                        <a:rPr lang="en-US" sz="1400"/>
                        <a:t>[a-z]</a:t>
                      </a:r>
                      <a:endParaRPr 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匹配正则表达式指定范围内的任意字符。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[0-9]</a:t>
                      </a:r>
                      <a:r>
                        <a:rPr lang="zh-CN" altLang="en-US" sz="1400"/>
                        <a:t>匹配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到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之间的所有数字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879">
                <a:tc>
                  <a:txBody>
                    <a:bodyPr/>
                    <a:lstStyle/>
                    <a:p>
                      <a:r>
                        <a:rPr lang="en-US" sz="1400"/>
                        <a:t>[^a-z]</a:t>
                      </a:r>
                      <a:endParaRPr 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匹配正则表达式指定范围外的任意字符。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[^0-9]</a:t>
                      </a:r>
                      <a:r>
                        <a:rPr lang="zh-CN" altLang="en-US" sz="1400" dirty="0"/>
                        <a:t>匹配所有非数字字符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898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56978" y="2944064"/>
            <a:ext cx="1504049" cy="103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</a:t>
            </a:r>
            <a:r>
              <a:rPr lang="zh-CN" altLang="en-US"/>
              <a:t>负载分担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345377" y="2058636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5224" y="3452378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0419" y="3541760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722" y="2593615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163452" y="1957370"/>
            <a:ext cx="2952328" cy="2335154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528" y="2244668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481076" y="1952836"/>
            <a:ext cx="1974963" cy="102892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3675" y="3507291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481076" y="3072283"/>
            <a:ext cx="1974964" cy="113803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6334" y="2420535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461442" y="1957367"/>
            <a:ext cx="1406866" cy="22338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9229" y="3211531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7256" y="2430435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9198945" y="1957368"/>
            <a:ext cx="2045804" cy="2233829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295224" y="2814524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333722" y="3035433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603722" y="2465577"/>
            <a:ext cx="1688806" cy="348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7" idx="1"/>
          </p:cNvCxnSpPr>
          <p:nvPr/>
        </p:nvCxnSpPr>
        <p:spPr bwMode="auto">
          <a:xfrm flipV="1">
            <a:off x="3620419" y="3728200"/>
            <a:ext cx="1293256" cy="34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5832528" y="2465577"/>
            <a:ext cx="2283806" cy="175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89" idx="1"/>
          </p:cNvCxnSpPr>
          <p:nvPr/>
        </p:nvCxnSpPr>
        <p:spPr bwMode="auto">
          <a:xfrm flipV="1">
            <a:off x="5453675" y="2641444"/>
            <a:ext cx="2662659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9" idx="2"/>
            <a:endCxn id="91" idx="0"/>
          </p:cNvCxnSpPr>
          <p:nvPr/>
        </p:nvCxnSpPr>
        <p:spPr bwMode="auto">
          <a:xfrm flipH="1">
            <a:off x="8379229" y="2862353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656334" y="2641444"/>
            <a:ext cx="790922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111631" y="200737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5271647" y="307166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5583597" y="192062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7584970" y="382538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9950918" y="1968222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737192" y="392229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063722" y="398710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 dirty="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054038" y="2963511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274496" y="264084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868416" y="390316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8140237" y="2165259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8098277" y="3725266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9445778" y="216138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272148" y="323846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宋体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571573" y="3340925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>
                <a:latin typeface="微软雅黑" pitchFamily="34" charset="-122"/>
                <a:ea typeface="宋体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561618" y="2362594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430995" y="330635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477934" y="206080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632270" y="303313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9338924" y="286391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295224" y="3673287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009957" y="3175430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4798060" y="202294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7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1123138"/>
          </a:xfrm>
        </p:spPr>
        <p:txBody>
          <a:bodyPr/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配置需求：①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AS500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中的设备充分利用两条链路访问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AS100</a:t>
            </a:r>
          </a:p>
          <a:p>
            <a:pPr marL="0" indent="0"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②只能操作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AS500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中的设备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>
            <a:stCxn id="91" idx="3"/>
            <a:endCxn id="92" idx="1"/>
          </p:cNvCxnSpPr>
          <p:nvPr/>
        </p:nvCxnSpPr>
        <p:spPr bwMode="auto">
          <a:xfrm flipV="1">
            <a:off x="8649229" y="2651344"/>
            <a:ext cx="798027" cy="781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126"/>
          <p:cNvSpPr txBox="1"/>
          <p:nvPr/>
        </p:nvSpPr>
        <p:spPr>
          <a:xfrm>
            <a:off x="10035826" y="3180181"/>
            <a:ext cx="1504049" cy="53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IPv4 or IPv6 </a:t>
            </a:r>
          </a:p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network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>
            <a:stCxn id="92" idx="3"/>
            <a:endCxn id="61" idx="0"/>
          </p:cNvCxnSpPr>
          <p:nvPr/>
        </p:nvCxnSpPr>
        <p:spPr bwMode="auto">
          <a:xfrm>
            <a:off x="9987256" y="2651344"/>
            <a:ext cx="521747" cy="292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1728192" y="448254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[R8]display ip routing-table protocol bgp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Destination/Mask   Proto   Pre  Cost      Flags NextHop         Interface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      10.0.1.0/24        EBGP   255   0          RD     10.0.68.6      GigabitEthernet0/0/0</a:t>
            </a:r>
          </a:p>
          <a:p>
            <a:pPr>
              <a:buClr>
                <a:srgbClr val="CC9900"/>
              </a:buClr>
            </a:pPr>
            <a:endParaRPr lang="en-US" altLang="zh-CN">
              <a:latin typeface="微软雅黑" pitchFamily="34" charset="-122"/>
            </a:endParaRP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[R8]display ipv6 routing-table protocol bgp 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Destination  : 2000:0:0:1::                          PrefixLength : 64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NextHop      : 2000::6806                        Preference   : 255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Cost         : 0                                       Protocol     : EBGP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RelayNextHop : ::                                TunnelID     : 0x0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Interface    : GigabitEthernet0/0/0            Flags        : D</a:t>
            </a:r>
            <a:endParaRPr lang="en-US" altLang="zh-CN" dirty="0">
              <a:latin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 flipH="1">
            <a:off x="1701440" y="4452145"/>
            <a:ext cx="5100129" cy="17851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itchFamily="34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8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2982" y="2255457"/>
            <a:ext cx="1504049" cy="103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BGP–</a:t>
            </a:r>
            <a:r>
              <a:rPr lang="zh-CN" altLang="en-US"/>
              <a:t>负载分担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453389" y="1370029"/>
            <a:ext cx="1626120" cy="1244083"/>
            <a:chOff x="7380312" y="4077072"/>
            <a:chExt cx="1245637" cy="69331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8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3236" y="2763771"/>
            <a:ext cx="540000" cy="441818"/>
          </a:xfrm>
          <a:prstGeom prst="rect">
            <a:avLst/>
          </a:prstGeom>
          <a:noFill/>
        </p:spPr>
      </p:pic>
      <p:pic>
        <p:nvPicPr>
          <p:cNvPr id="8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8431" y="2853153"/>
            <a:ext cx="540000" cy="441818"/>
          </a:xfrm>
          <a:prstGeom prst="rect">
            <a:avLst/>
          </a:prstGeom>
          <a:noFill/>
        </p:spPr>
      </p:pic>
      <p:pic>
        <p:nvPicPr>
          <p:cNvPr id="8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1734" y="1905008"/>
            <a:ext cx="540000" cy="441818"/>
          </a:xfrm>
          <a:prstGeom prst="rect">
            <a:avLst/>
          </a:prstGeom>
          <a:noFill/>
        </p:spPr>
      </p:pic>
      <p:sp>
        <p:nvSpPr>
          <p:cNvPr id="84" name="圆角矩形 83"/>
          <p:cNvSpPr/>
          <p:nvPr/>
        </p:nvSpPr>
        <p:spPr bwMode="auto">
          <a:xfrm>
            <a:off x="1271464" y="1334336"/>
            <a:ext cx="2952328" cy="2033202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5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796" y="1689303"/>
            <a:ext cx="540000" cy="441818"/>
          </a:xfrm>
          <a:prstGeom prst="rect">
            <a:avLst/>
          </a:prstGeom>
          <a:noFill/>
        </p:spPr>
      </p:pic>
      <p:sp>
        <p:nvSpPr>
          <p:cNvPr id="86" name="圆角矩形 85"/>
          <p:cNvSpPr/>
          <p:nvPr/>
        </p:nvSpPr>
        <p:spPr bwMode="auto">
          <a:xfrm>
            <a:off x="4815344" y="1397471"/>
            <a:ext cx="1964731" cy="905868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7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7943" y="2818684"/>
            <a:ext cx="540000" cy="441818"/>
          </a:xfrm>
          <a:prstGeom prst="rect">
            <a:avLst/>
          </a:prstGeom>
          <a:noFill/>
        </p:spPr>
      </p:pic>
      <p:sp>
        <p:nvSpPr>
          <p:cNvPr id="88" name="圆角矩形 87"/>
          <p:cNvSpPr/>
          <p:nvPr/>
        </p:nvSpPr>
        <p:spPr bwMode="auto">
          <a:xfrm>
            <a:off x="4815344" y="2383676"/>
            <a:ext cx="1964732" cy="983861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89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3906" y="1731928"/>
            <a:ext cx="540000" cy="441818"/>
          </a:xfrm>
          <a:prstGeom prst="rect">
            <a:avLst/>
          </a:prstGeom>
          <a:noFill/>
        </p:spPr>
      </p:pic>
      <p:sp>
        <p:nvSpPr>
          <p:cNvPr id="90" name="圆角矩形 89"/>
          <p:cNvSpPr/>
          <p:nvPr/>
        </p:nvSpPr>
        <p:spPr bwMode="auto">
          <a:xfrm>
            <a:off x="7239013" y="1268760"/>
            <a:ext cx="1557287" cy="2055931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pic>
        <p:nvPicPr>
          <p:cNvPr id="9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6801" y="2522924"/>
            <a:ext cx="540000" cy="441818"/>
          </a:xfrm>
          <a:prstGeom prst="rect">
            <a:avLst/>
          </a:prstGeom>
          <a:noFill/>
        </p:spPr>
      </p:pic>
      <p:pic>
        <p:nvPicPr>
          <p:cNvPr id="9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83260" y="1741828"/>
            <a:ext cx="540000" cy="441818"/>
          </a:xfrm>
          <a:prstGeom prst="rect">
            <a:avLst/>
          </a:prstGeom>
          <a:noFill/>
        </p:spPr>
      </p:pic>
      <p:sp>
        <p:nvSpPr>
          <p:cNvPr id="93" name="圆角矩形 92"/>
          <p:cNvSpPr/>
          <p:nvPr/>
        </p:nvSpPr>
        <p:spPr bwMode="auto">
          <a:xfrm>
            <a:off x="9234949" y="1268762"/>
            <a:ext cx="2045804" cy="2055930"/>
          </a:xfrm>
          <a:prstGeom prst="roundRect">
            <a:avLst/>
          </a:prstGeom>
          <a:ln>
            <a:solidFill>
              <a:srgbClr val="3499C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499CC"/>
              </a:solidFill>
            </a:endParaRPr>
          </a:p>
        </p:txBody>
      </p:sp>
      <p:cxnSp>
        <p:nvCxnSpPr>
          <p:cNvPr id="94" name="直接连接符 93"/>
          <p:cNvCxnSpPr>
            <a:stCxn id="81" idx="3"/>
            <a:endCxn id="83" idx="1"/>
          </p:cNvCxnSpPr>
          <p:nvPr/>
        </p:nvCxnSpPr>
        <p:spPr bwMode="auto">
          <a:xfrm flipV="1">
            <a:off x="2403236" y="2125917"/>
            <a:ext cx="768498" cy="858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3" idx="2"/>
            <a:endCxn id="82" idx="0"/>
          </p:cNvCxnSpPr>
          <p:nvPr/>
        </p:nvCxnSpPr>
        <p:spPr bwMode="auto">
          <a:xfrm>
            <a:off x="3441734" y="2346826"/>
            <a:ext cx="16697" cy="506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3" idx="3"/>
            <a:endCxn id="85" idx="1"/>
          </p:cNvCxnSpPr>
          <p:nvPr/>
        </p:nvCxnSpPr>
        <p:spPr bwMode="auto">
          <a:xfrm flipV="1">
            <a:off x="3711734" y="1910212"/>
            <a:ext cx="1915062" cy="2157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2" idx="3"/>
            <a:endCxn id="87" idx="1"/>
          </p:cNvCxnSpPr>
          <p:nvPr/>
        </p:nvCxnSpPr>
        <p:spPr bwMode="auto">
          <a:xfrm flipV="1">
            <a:off x="3728431" y="3039593"/>
            <a:ext cx="1519512" cy="34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85" idx="3"/>
            <a:endCxn id="89" idx="1"/>
          </p:cNvCxnSpPr>
          <p:nvPr/>
        </p:nvCxnSpPr>
        <p:spPr bwMode="auto">
          <a:xfrm>
            <a:off x="6166796" y="1910212"/>
            <a:ext cx="1727110" cy="42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87" idx="3"/>
            <a:endCxn id="89" idx="1"/>
          </p:cNvCxnSpPr>
          <p:nvPr/>
        </p:nvCxnSpPr>
        <p:spPr bwMode="auto">
          <a:xfrm flipV="1">
            <a:off x="5787943" y="1952837"/>
            <a:ext cx="2105963" cy="1086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89" idx="2"/>
            <a:endCxn id="91" idx="0"/>
          </p:cNvCxnSpPr>
          <p:nvPr/>
        </p:nvCxnSpPr>
        <p:spPr bwMode="auto">
          <a:xfrm flipH="1">
            <a:off x="8156801" y="2173746"/>
            <a:ext cx="7105" cy="349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89" idx="3"/>
            <a:endCxn id="92" idx="1"/>
          </p:cNvCxnSpPr>
          <p:nvPr/>
        </p:nvCxnSpPr>
        <p:spPr bwMode="auto">
          <a:xfrm>
            <a:off x="8433906" y="1952837"/>
            <a:ext cx="1049354" cy="9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 bwMode="auto">
          <a:xfrm>
            <a:off x="3219643" y="131876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AS100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5787943" y="2367580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AS200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5902533" y="1342198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AS300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8038128" y="1282126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AS400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9986922" y="1279615"/>
            <a:ext cx="775788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AS500</a:t>
            </a:r>
            <a:endParaRPr lang="zh-CN" altLang="en-US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075103" y="254844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378706" y="2592507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162050" y="227490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608764" y="2085483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R5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713906" y="2999075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R4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917809" y="1476652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R6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875849" y="296094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R7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9481782" y="1472778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R8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289191" y="253155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 dirty="0">
                <a:latin typeface="微软雅黑" pitchFamily="34" charset="-122"/>
                <a:ea typeface="宋体" charset="-122"/>
              </a:rPr>
              <a:t>1.1.1.1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605628" y="2635443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aseline="0" dirty="0">
                <a:latin typeface="微软雅黑" pitchFamily="34" charset="-122"/>
                <a:ea typeface="宋体" charset="-122"/>
              </a:rPr>
              <a:t>2.2.2.2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669630" y="167398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3.3.3.3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765263" y="261775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4.4.4.4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229897" y="145938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6.6.6.6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409842" y="2344529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7.7.7.7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9374928" y="2175306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8.8.8.8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123" name="直接连接符 122"/>
          <p:cNvCxnSpPr>
            <a:stCxn id="81" idx="3"/>
            <a:endCxn id="82" idx="1"/>
          </p:cNvCxnSpPr>
          <p:nvPr/>
        </p:nvCxnSpPr>
        <p:spPr bwMode="auto">
          <a:xfrm>
            <a:off x="2403236" y="2984680"/>
            <a:ext cx="785195" cy="89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endCxn id="81" idx="0"/>
          </p:cNvCxnSpPr>
          <p:nvPr/>
        </p:nvCxnSpPr>
        <p:spPr bwMode="auto">
          <a:xfrm>
            <a:off x="2117969" y="2486823"/>
            <a:ext cx="15267" cy="276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矩形 118"/>
          <p:cNvSpPr/>
          <p:nvPr/>
        </p:nvSpPr>
        <p:spPr bwMode="auto">
          <a:xfrm>
            <a:off x="5132328" y="1467577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Loopback</a:t>
            </a:r>
            <a:r>
              <a:rPr kumimoji="0" lang="en-US" altLang="zh-CN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宋体" charset="-122"/>
              </a:rPr>
              <a:t>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>
                <a:latin typeface="微软雅黑" pitchFamily="34" charset="-122"/>
              </a:rPr>
              <a:t>5.5.5.5</a:t>
            </a:r>
            <a:endParaRPr kumimoji="0" lang="en-US" altLang="zh-CN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56" name="直接连接符 55"/>
          <p:cNvCxnSpPr>
            <a:stCxn id="91" idx="3"/>
            <a:endCxn id="92" idx="1"/>
          </p:cNvCxnSpPr>
          <p:nvPr/>
        </p:nvCxnSpPr>
        <p:spPr bwMode="auto">
          <a:xfrm flipV="1">
            <a:off x="8426801" y="1962737"/>
            <a:ext cx="1056459" cy="781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126"/>
          <p:cNvSpPr txBox="1"/>
          <p:nvPr/>
        </p:nvSpPr>
        <p:spPr>
          <a:xfrm>
            <a:off x="10071830" y="2491574"/>
            <a:ext cx="1504049" cy="53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IPv4 or IPv6 </a:t>
            </a:r>
          </a:p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network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>
            <a:stCxn id="92" idx="3"/>
            <a:endCxn id="61" idx="0"/>
          </p:cNvCxnSpPr>
          <p:nvPr/>
        </p:nvCxnSpPr>
        <p:spPr bwMode="auto">
          <a:xfrm>
            <a:off x="10023260" y="1962737"/>
            <a:ext cx="521747" cy="292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8934854" y="2173746"/>
            <a:ext cx="546929" cy="1291258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21862" y="3518696"/>
            <a:ext cx="414004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bgp 100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ipv4-family unicast</a:t>
            </a:r>
          </a:p>
          <a:p>
            <a:pPr>
              <a:buClr>
                <a:srgbClr val="CC9900"/>
              </a:buClr>
            </a:pPr>
            <a:r>
              <a:rPr lang="en-US" altLang="zh-CN">
                <a:solidFill>
                  <a:srgbClr val="C00000"/>
                </a:solidFill>
                <a:latin typeface="微软雅黑" pitchFamily="34" charset="-122"/>
              </a:rPr>
              <a:t>  maximum load-balancing ebgp 2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ipv6-family unicast</a:t>
            </a:r>
          </a:p>
          <a:p>
            <a:pPr>
              <a:buClr>
                <a:srgbClr val="CC9900"/>
              </a:buClr>
            </a:pPr>
            <a:r>
              <a:rPr lang="en-US" altLang="zh-CN">
                <a:solidFill>
                  <a:srgbClr val="C00000"/>
                </a:solidFill>
                <a:latin typeface="微软雅黑" pitchFamily="34" charset="-122"/>
              </a:rPr>
              <a:t>  maximum load-balancing ebgp 2</a:t>
            </a:r>
          </a:p>
          <a:p>
            <a:endParaRPr lang="en-US" altLang="zh-CN"/>
          </a:p>
          <a:p>
            <a:r>
              <a:rPr lang="en-US" altLang="zh-CN"/>
              <a:t>[R8]display bgp routing-table </a:t>
            </a:r>
          </a:p>
          <a:p>
            <a:r>
              <a:rPr lang="en-US" altLang="zh-CN"/>
              <a:t>      Network            NextHop        MED        LocPrf    PrefVal Path/Ogn</a:t>
            </a: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*&gt;   10.0.1.0/24        10.0.68.6                                  400 300 100i</a:t>
            </a:r>
          </a:p>
          <a:p>
            <a:r>
              <a:rPr lang="en-US" altLang="zh-CN"/>
              <a:t> * 	        10.0.78.7                                  400 300 100i</a:t>
            </a:r>
          </a:p>
          <a:p>
            <a:r>
              <a:rPr lang="en-US" altLang="zh-CN"/>
              <a:t> [R8]display bgp ipv6 routing-table </a:t>
            </a:r>
          </a:p>
          <a:p>
            <a:r>
              <a:rPr lang="en-US" altLang="zh-CN"/>
              <a:t> Total Number of Routes: 3</a:t>
            </a:r>
          </a:p>
          <a:p>
            <a:r>
              <a:rPr lang="en-US" altLang="zh-CN"/>
              <a:t> *&gt;  Network  : 2000:0:0:1::1                                  PrefixLen : 64</a:t>
            </a:r>
          </a:p>
          <a:p>
            <a:r>
              <a:rPr lang="en-US" altLang="zh-CN"/>
              <a:t>     NextHop  : 2000::6806                                 LocPrf    :          </a:t>
            </a:r>
          </a:p>
          <a:p>
            <a:r>
              <a:rPr lang="en-US" altLang="zh-CN"/>
              <a:t>     MED      : 0                                             PrefVal   : 0         </a:t>
            </a:r>
          </a:p>
          <a:p>
            <a:r>
              <a:rPr lang="en-US" altLang="zh-CN"/>
              <a:t>     Label    : </a:t>
            </a:r>
          </a:p>
          <a:p>
            <a:r>
              <a:rPr lang="en-US" altLang="zh-CN"/>
              <a:t>     Path/Ogn : 400 300 100  i</a:t>
            </a:r>
          </a:p>
        </p:txBody>
      </p:sp>
      <p:sp>
        <p:nvSpPr>
          <p:cNvPr id="66" name="矩形 65"/>
          <p:cNvSpPr/>
          <p:nvPr/>
        </p:nvSpPr>
        <p:spPr bwMode="auto">
          <a:xfrm flipH="1">
            <a:off x="6509797" y="3465004"/>
            <a:ext cx="4302727" cy="2787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itchFamily="34" charset="-122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0982" y="354720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[R1]display ip routing-table protocol bgp 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Destination/Mask   Proto   Pre  Cost  Flags NextHop         Interface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     10.0.1.0/24        EBGP    255   0       RD   10.0.68.6      GigabitEthernet0/0/0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                               EBGP    255   0       RD   10.0.78.7     GigabitEthernet0/0/1</a:t>
            </a:r>
          </a:p>
          <a:p>
            <a:pPr>
              <a:buClr>
                <a:srgbClr val="CC9900"/>
              </a:buClr>
            </a:pPr>
            <a:r>
              <a:rPr lang="en-US" altLang="zh-CN"/>
              <a:t>[</a:t>
            </a:r>
            <a:r>
              <a:rPr lang="en-US" altLang="zh-CN">
                <a:latin typeface="微软雅黑" pitchFamily="34" charset="-122"/>
              </a:rPr>
              <a:t>R8]display ipv6 routing-table 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Destination  : 2000:0:0:1::                         PrefixLength : 64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NextHop      : 2000::6806                        Preference   : 60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Cost         : 0                               Protocol     : EBGP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RelayNextHop : ::                              TunnelID     : 0x0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Interface    : GigabitEthernet0/0/1            Flags        : RD</a:t>
            </a:r>
          </a:p>
          <a:p>
            <a:pPr>
              <a:buClr>
                <a:srgbClr val="CC9900"/>
              </a:buClr>
            </a:pPr>
            <a:endParaRPr lang="en-US" altLang="zh-CN">
              <a:latin typeface="微软雅黑" pitchFamily="34" charset="-122"/>
            </a:endParaRP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Destination  : 2000:0:0:1::                         PrefixLength : 64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NextHop      : 2000::7807                        Preference   : 60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Cost         : 0                               Protocol     : EBGP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RelayNextHop : ::                              TunnelID     : 0x0</a:t>
            </a:r>
          </a:p>
          <a:p>
            <a:pPr>
              <a:buClr>
                <a:srgbClr val="CC9900"/>
              </a:buClr>
            </a:pPr>
            <a:r>
              <a:rPr lang="en-US" altLang="zh-CN">
                <a:latin typeface="微软雅黑" pitchFamily="34" charset="-122"/>
              </a:rPr>
              <a:t> Interface    : GigabitEthernet0/0/0            Flags        : RD</a:t>
            </a:r>
            <a:endParaRPr lang="en-US" altLang="zh-CN" dirty="0">
              <a:latin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 flipH="1">
            <a:off x="1553756" y="3465004"/>
            <a:ext cx="4838494" cy="2787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altLang="zh-CN" sz="1000" dirty="0">
              <a:latin typeface="微软雅黑" pitchFamily="34" charset="-122"/>
              <a:ea typeface="宋体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8934854" y="3912544"/>
            <a:ext cx="2176812" cy="53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40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配置了负载分担之后</a:t>
            </a:r>
            <a:endParaRPr lang="en-US" altLang="zh-CN" sz="140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ctr" defTabSz="1001649" eaLnBrk="0" hangingPunct="0"/>
            <a:r>
              <a:rPr lang="zh-CN" altLang="en-US" sz="140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依旧会选出一条最优路由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 bwMode="auto">
          <a:xfrm flipH="1">
            <a:off x="8011405" y="4178462"/>
            <a:ext cx="923449" cy="5135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052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 4+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 &amp;BGP 4+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7289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 4+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 &amp;BGP 4+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73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故障诊断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8" cy="175593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三台路由器中的相邻路由器之间建立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配置完成之后发现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所连接的网络无法互访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分析并解决此问题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824" y="3611466"/>
            <a:ext cx="540000" cy="441818"/>
          </a:xfrm>
          <a:prstGeom prst="rect">
            <a:avLst/>
          </a:prstGeom>
          <a:noFill/>
        </p:spPr>
      </p:pic>
      <p:pic>
        <p:nvPicPr>
          <p:cNvPr id="22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010" y="3611466"/>
            <a:ext cx="540000" cy="441818"/>
          </a:xfrm>
          <a:prstGeom prst="rect">
            <a:avLst/>
          </a:prstGeom>
          <a:noFill/>
        </p:spPr>
      </p:pic>
      <p:pic>
        <p:nvPicPr>
          <p:cNvPr id="23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0260" y="3613995"/>
            <a:ext cx="540000" cy="441818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 bwMode="auto">
          <a:xfrm>
            <a:off x="3431704" y="405328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R1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627948" y="405328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R2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872228" y="4053284"/>
            <a:ext cx="57606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>
                <a:latin typeface="微软雅黑" pitchFamily="34" charset="-122"/>
                <a:ea typeface="宋体" charset="-122"/>
              </a:rPr>
              <a:t>R3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charset="-122"/>
            </a:endParaRPr>
          </a:p>
        </p:txBody>
      </p:sp>
      <p:cxnSp>
        <p:nvCxnSpPr>
          <p:cNvPr id="27" name="直接连接符 26"/>
          <p:cNvCxnSpPr>
            <a:stCxn id="21" idx="3"/>
            <a:endCxn id="22" idx="1"/>
          </p:cNvCxnSpPr>
          <p:nvPr/>
        </p:nvCxnSpPr>
        <p:spPr bwMode="auto">
          <a:xfrm>
            <a:off x="4011824" y="3832375"/>
            <a:ext cx="16511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2" idx="3"/>
            <a:endCxn id="23" idx="1"/>
          </p:cNvCxnSpPr>
          <p:nvPr/>
        </p:nvCxnSpPr>
        <p:spPr bwMode="auto">
          <a:xfrm>
            <a:off x="6203010" y="3832375"/>
            <a:ext cx="1687250" cy="25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971462" y="3212976"/>
            <a:ext cx="1626120" cy="1244083"/>
            <a:chOff x="7380312" y="4077072"/>
            <a:chExt cx="1245637" cy="693310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10.0.1.0/24</a:t>
              </a:r>
            </a:p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2000:0:0:1::/64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37" name="直接连接符 36"/>
          <p:cNvCxnSpPr>
            <a:stCxn id="35" idx="3"/>
            <a:endCxn id="21" idx="1"/>
          </p:cNvCxnSpPr>
          <p:nvPr/>
        </p:nvCxnSpPr>
        <p:spPr bwMode="auto">
          <a:xfrm flipV="1">
            <a:off x="2597582" y="3832375"/>
            <a:ext cx="874242" cy="1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组合 38"/>
          <p:cNvGrpSpPr/>
          <p:nvPr/>
        </p:nvGrpSpPr>
        <p:grpSpPr>
          <a:xfrm>
            <a:off x="9474436" y="3212976"/>
            <a:ext cx="1626120" cy="1244083"/>
            <a:chOff x="7380312" y="4077072"/>
            <a:chExt cx="1245637" cy="693310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4077072"/>
              <a:ext cx="1152128" cy="693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126"/>
            <p:cNvSpPr txBox="1"/>
            <p:nvPr/>
          </p:nvSpPr>
          <p:spPr>
            <a:xfrm>
              <a:off x="7473821" y="4191367"/>
              <a:ext cx="1152128" cy="4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10.0.3.0/24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&amp;</a:t>
              </a:r>
            </a:p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2000:0:0:3:: /64</a:t>
              </a:r>
            </a:p>
            <a:p>
              <a:endParaRPr lang="zh-CN" altLang="en-US" sz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43" name="直接连接符 42"/>
          <p:cNvCxnSpPr>
            <a:stCxn id="23" idx="3"/>
            <a:endCxn id="40" idx="1"/>
          </p:cNvCxnSpPr>
          <p:nvPr/>
        </p:nvCxnSpPr>
        <p:spPr bwMode="auto">
          <a:xfrm>
            <a:off x="8430260" y="3834904"/>
            <a:ext cx="1044176" cy="1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6376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故障排除流程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8" cy="5147841"/>
          </a:xfrm>
        </p:spPr>
        <p:txBody>
          <a:bodyPr/>
          <a:lstStyle/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由于本章主讲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，假设网络中非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部分没有问题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邻居状态无法到达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Established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不通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过滤了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179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邻居的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Router 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配置的邻居的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号错误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口建立邻居时没有配置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peer connect-interface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用建立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邻居时未配置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peer ebgp-max-hop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peer valid-ttl-hops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配置错误。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对端发送的路由数量是否超过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peer route-limit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命令设定的值。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对端配置了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peer ignore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两端的地址族不匹配</a:t>
            </a:r>
          </a:p>
        </p:txBody>
      </p:sp>
    </p:spTree>
    <p:extLst>
      <p:ext uri="{BB962C8B-B14F-4D97-AF65-F5344CB8AC3E}">
        <p14:creationId xmlns:p14="http://schemas.microsoft.com/office/powerpoint/2010/main" val="97150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故障排除流程（续）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邻居关系正常的情况下，但是</a:t>
            </a:r>
            <a:r>
              <a:rPr lang="en-US" altLang="zh-CN" dirty="0"/>
              <a:t>BGP</a:t>
            </a:r>
            <a:r>
              <a:rPr lang="zh-CN" altLang="en-US" dirty="0"/>
              <a:t>路由表没有该表项</a:t>
            </a:r>
          </a:p>
          <a:p>
            <a:pPr lvl="1"/>
            <a:r>
              <a:rPr lang="zh-CN" altLang="en-US" dirty="0"/>
              <a:t>下一跳地址是否可达</a:t>
            </a:r>
          </a:p>
          <a:p>
            <a:pPr lvl="1"/>
            <a:r>
              <a:rPr lang="zh-CN" altLang="en-US" dirty="0"/>
              <a:t>入口是否进行了策略限制</a:t>
            </a:r>
          </a:p>
          <a:p>
            <a:pPr lvl="1"/>
            <a:r>
              <a:rPr lang="zh-CN" altLang="en-US" dirty="0"/>
              <a:t>接收前缀的条目是否进行了限制</a:t>
            </a:r>
          </a:p>
          <a:p>
            <a:pPr lvl="1"/>
            <a:r>
              <a:rPr lang="zh-CN" altLang="en-US" dirty="0"/>
              <a:t>对端出口是否进行了策略限制</a:t>
            </a:r>
          </a:p>
          <a:p>
            <a:pPr lvl="1"/>
            <a:r>
              <a:rPr lang="zh-CN" altLang="en-US" dirty="0"/>
              <a:t>该前缀在对端</a:t>
            </a:r>
            <a:r>
              <a:rPr lang="en-US" altLang="zh-CN" dirty="0"/>
              <a:t>BGP</a:t>
            </a:r>
            <a:r>
              <a:rPr lang="zh-CN" altLang="en-US" dirty="0"/>
              <a:t>路由表中是否最优</a:t>
            </a:r>
          </a:p>
          <a:p>
            <a:pPr lvl="1"/>
            <a:r>
              <a:rPr lang="zh-CN" altLang="en-US" dirty="0"/>
              <a:t>对端是否配置了</a:t>
            </a:r>
            <a:r>
              <a:rPr lang="en-US" altLang="zh-CN" dirty="0"/>
              <a:t>active-route-advertise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401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故障排除流程（续）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邻居关系正常的情况下，</a:t>
            </a:r>
            <a:r>
              <a:rPr lang="en-US" altLang="zh-CN" dirty="0"/>
              <a:t>BGP</a:t>
            </a:r>
            <a:r>
              <a:rPr lang="zh-CN" altLang="en-US" dirty="0"/>
              <a:t>路由表存在某些表项不是最优</a:t>
            </a:r>
          </a:p>
          <a:p>
            <a:pPr lvl="1"/>
            <a:r>
              <a:rPr lang="zh-CN" altLang="en-US" dirty="0"/>
              <a:t>根据选路原则，某些表项不是最优</a:t>
            </a:r>
          </a:p>
          <a:p>
            <a:pPr lvl="1"/>
            <a:r>
              <a:rPr lang="zh-CN" altLang="en-US" dirty="0"/>
              <a:t>某些前缀是否为抑制状态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108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报文中协商地址族支持情况（ 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 marL="401637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AS_Path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长度相同，但是顺序不同，不会影响负载分担的建立（ 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309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12285" y="1233486"/>
            <a:ext cx="10560049" cy="511183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 4 &amp; BGP4+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属性及其特点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 4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原理及其新增属性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625" lvl="1" indent="-301625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BGP 4 &amp;BGP 4 +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华为设备上的配置命令熟悉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不同场景下的配置选择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625" lvl="1" indent="-301625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BGP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故障排查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排查思路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属性特点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路由计算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7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ea"/>
              </a:rPr>
              <a:t>BGP</a:t>
            </a:r>
            <a:r>
              <a:rPr lang="zh-CN" altLang="en-US">
                <a:latin typeface="+mj-ea"/>
              </a:rPr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外部网关协议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作为其传输层协议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CIDR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增量更新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路径矢量路由协议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无环路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路由策略丰富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可防止路由振荡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易于扩展</a:t>
            </a:r>
          </a:p>
          <a:p>
            <a:pPr lvl="1"/>
            <a:endParaRPr lang="en-US" altLang="zh-C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工作原理</a:t>
            </a:r>
            <a:r>
              <a:rPr lang="en-US" altLang="zh-CN"/>
              <a:t>—</a:t>
            </a:r>
            <a:r>
              <a:rPr lang="zh-CN" altLang="en-US"/>
              <a:t>报文类型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协商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交换路由信息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Keepalive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保持邻居关系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差错通知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Route-Refresh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  <a:p>
            <a:pPr marL="0" indent="0"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用于在改变路由策略后请求对等体重新发送路由信息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777006"/>
              </p:ext>
            </p:extLst>
          </p:nvPr>
        </p:nvGraphicFramePr>
        <p:xfrm>
          <a:off x="9126538" y="1603375"/>
          <a:ext cx="1685986" cy="168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6538" y="1603375"/>
                        <a:ext cx="1685986" cy="168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73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工作原理</a:t>
            </a:r>
            <a:r>
              <a:rPr lang="en-US" altLang="zh-CN"/>
              <a:t>—</a:t>
            </a:r>
            <a:r>
              <a:rPr lang="zh-CN" altLang="en-US"/>
              <a:t>状态机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5087888" y="1365739"/>
            <a:ext cx="1152128" cy="50405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en-US" sz="1400" b="1">
                <a:latin typeface="微软雅黑" pitchFamily="34" charset="-122"/>
                <a:ea typeface="微软雅黑" pitchFamily="34" charset="-122"/>
              </a:rPr>
              <a:t>Idle</a:t>
            </a:r>
            <a:endParaRPr kumimoji="1"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087888" y="2373851"/>
            <a:ext cx="1152128" cy="50405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Connect</a:t>
            </a:r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087888" y="3381963"/>
            <a:ext cx="1152128" cy="50405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Open</a:t>
            </a:r>
          </a:p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Sent</a:t>
            </a:r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087888" y="4390075"/>
            <a:ext cx="1152128" cy="50405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Open</a:t>
            </a:r>
          </a:p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Confirm</a:t>
            </a:r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094849" y="2877907"/>
            <a:ext cx="1152128" cy="50405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Active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943872" y="5398187"/>
            <a:ext cx="1440160" cy="50405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Establieshed</a:t>
            </a:r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 bwMode="auto">
          <a:xfrm>
            <a:off x="5663952" y="1869795"/>
            <a:ext cx="0" cy="504056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663952" y="1994066"/>
            <a:ext cx="64807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84225" eaLnBrk="0" fontAlgn="base" hangingPunct="0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Start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 bwMode="auto">
          <a:xfrm>
            <a:off x="5663952" y="2877907"/>
            <a:ext cx="0" cy="504056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663952" y="3012955"/>
            <a:ext cx="15841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TCP Established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 bwMode="auto">
          <a:xfrm>
            <a:off x="5663952" y="3886019"/>
            <a:ext cx="0" cy="504056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663952" y="4041068"/>
            <a:ext cx="18002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Receive Correct Open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8" idx="2"/>
            <a:endCxn id="10" idx="0"/>
          </p:cNvCxnSpPr>
          <p:nvPr/>
        </p:nvCxnSpPr>
        <p:spPr bwMode="auto">
          <a:xfrm>
            <a:off x="5663952" y="4894131"/>
            <a:ext cx="0" cy="504056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663952" y="4977172"/>
            <a:ext cx="216024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Receive Correct Keepalive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</p:cNvCxnSpPr>
          <p:nvPr/>
        </p:nvCxnSpPr>
        <p:spPr bwMode="auto">
          <a:xfrm>
            <a:off x="6240016" y="4642103"/>
            <a:ext cx="2849023" cy="45264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6240016" y="3660955"/>
            <a:ext cx="2849023" cy="18300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>
            <a:off x="6240016" y="2661883"/>
            <a:ext cx="2849023" cy="36002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3"/>
          </p:cNvCxnSpPr>
          <p:nvPr/>
        </p:nvCxnSpPr>
        <p:spPr bwMode="auto">
          <a:xfrm>
            <a:off x="6384032" y="5650215"/>
            <a:ext cx="2705007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5" idx="3"/>
          </p:cNvCxnSpPr>
          <p:nvPr/>
        </p:nvCxnSpPr>
        <p:spPr bwMode="auto">
          <a:xfrm flipH="1" flipV="1">
            <a:off x="6240016" y="1617767"/>
            <a:ext cx="2849023" cy="448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9089039" y="1618215"/>
            <a:ext cx="0" cy="4032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8368959" y="2383111"/>
            <a:ext cx="576064" cy="288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Error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8368959" y="3391223"/>
            <a:ext cx="576064" cy="288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Error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8368959" y="4399335"/>
            <a:ext cx="576064" cy="288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Error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形状 154"/>
          <p:cNvCxnSpPr>
            <a:stCxn id="6" idx="1"/>
            <a:endCxn id="9" idx="0"/>
          </p:cNvCxnSpPr>
          <p:nvPr/>
        </p:nvCxnSpPr>
        <p:spPr bwMode="auto">
          <a:xfrm rot="10800000" flipV="1">
            <a:off x="2670914" y="2625879"/>
            <a:ext cx="2416975" cy="252028"/>
          </a:xfrm>
          <a:prstGeom prst="bentConnector2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9" idx="1"/>
          </p:cNvCxnSpPr>
          <p:nvPr/>
        </p:nvCxnSpPr>
        <p:spPr bwMode="auto">
          <a:xfrm rot="10800000" flipH="1">
            <a:off x="2094849" y="2478383"/>
            <a:ext cx="2993038" cy="651552"/>
          </a:xfrm>
          <a:prstGeom prst="bentConnector3">
            <a:avLst>
              <a:gd name="adj1" fmla="val -7638"/>
            </a:avLst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形状 159"/>
          <p:cNvCxnSpPr>
            <a:stCxn id="9" idx="2"/>
            <a:endCxn id="7" idx="1"/>
          </p:cNvCxnSpPr>
          <p:nvPr/>
        </p:nvCxnSpPr>
        <p:spPr bwMode="auto">
          <a:xfrm rot="16200000" flipH="1">
            <a:off x="3753386" y="2299489"/>
            <a:ext cx="252028" cy="2416975"/>
          </a:xfrm>
          <a:prstGeom prst="bentConnector2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119257" y="2201384"/>
            <a:ext cx="23042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Connect Retry Timeout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3246977" y="2744924"/>
            <a:ext cx="93610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TCP Failed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3719736" y="3681028"/>
            <a:ext cx="15841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TCP Established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8368959" y="5407447"/>
            <a:ext cx="576064" cy="288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Error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548065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0306E2A-4E4E-4AFD-B797-82A4EC932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67615</TotalTime>
  <Words>11511</Words>
  <Application>Microsoft Office PowerPoint</Application>
  <PresentationFormat>宽屏</PresentationFormat>
  <Paragraphs>1617</Paragraphs>
  <Slides>57</Slides>
  <Notes>57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培训与认证部-母版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BGP概述</vt:lpstr>
      <vt:lpstr>BGP工作原理—报文类型</vt:lpstr>
      <vt:lpstr>BGP工作原理—状态机</vt:lpstr>
      <vt:lpstr>BGP工作原理—数据库</vt:lpstr>
      <vt:lpstr>BGP工作原理—BGP路由信息处理</vt:lpstr>
      <vt:lpstr>BGP工作原理—对等体之间的交互原则</vt:lpstr>
      <vt:lpstr>BGP工作原理—IBGP与IGP同步</vt:lpstr>
      <vt:lpstr>BGP属性特点—概述</vt:lpstr>
      <vt:lpstr>BGP属性特点—Origin</vt:lpstr>
      <vt:lpstr>BGP属性特点—PrefVal</vt:lpstr>
      <vt:lpstr>BGP属性特点—AS_Path</vt:lpstr>
      <vt:lpstr>BGP属性特点—Next_Hop</vt:lpstr>
      <vt:lpstr>BGP属性特点—Local_Pref</vt:lpstr>
      <vt:lpstr>BGP属性特点—MED</vt:lpstr>
      <vt:lpstr>BGP路由计算—选路规则</vt:lpstr>
      <vt:lpstr>PowerPoint 演示文稿</vt:lpstr>
      <vt:lpstr>PowerPoint 演示文稿</vt:lpstr>
      <vt:lpstr>BGP 4+ 概述</vt:lpstr>
      <vt:lpstr>BGP 4+ 扩展能力协商（1/2）</vt:lpstr>
      <vt:lpstr>BGP 4+ 扩展能力协商（2/2）</vt:lpstr>
      <vt:lpstr>BGP 4 +扩展属性—MP_REACH_NLRI(1/3)</vt:lpstr>
      <vt:lpstr>BGP 4 +扩展属性—MP_REACH_NLRI(2/3)</vt:lpstr>
      <vt:lpstr>BGP 4 +扩展属性—MP_REACH_NLRI(3/3)</vt:lpstr>
      <vt:lpstr>BGP 4 +扩展属性—MP_UNREACH_NLRI(1/2)</vt:lpstr>
      <vt:lpstr>BGP 4 +扩展属性—MP_UNREACH_NLRI(2/2)</vt:lpstr>
      <vt:lpstr>PowerPoint 演示文稿</vt:lpstr>
      <vt:lpstr>配置BGP基本功能</vt:lpstr>
      <vt:lpstr>配置BGP基本功能（续）</vt:lpstr>
      <vt:lpstr>配置BGP– PrefVal属性</vt:lpstr>
      <vt:lpstr>配置BGP– PrefVal属性（续）</vt:lpstr>
      <vt:lpstr>配置BGP–Local_Pref属性</vt:lpstr>
      <vt:lpstr>配置BGP–Local_Pref属性（续）</vt:lpstr>
      <vt:lpstr>配置BGP– MED属性</vt:lpstr>
      <vt:lpstr>配置BGP– MED属性（续）</vt:lpstr>
      <vt:lpstr>配置BGP– BGP AS_Path属性1</vt:lpstr>
      <vt:lpstr>配置BGP– BGP AS_Path属性1（续）</vt:lpstr>
      <vt:lpstr>配置BGP– BGP AS_Path属性2</vt:lpstr>
      <vt:lpstr>配置BGP– BGP AS_Path属性2（续）</vt:lpstr>
      <vt:lpstr>配置BGP– BGP AS_Path属性2之as-path-filter</vt:lpstr>
      <vt:lpstr>配置BGP– BGP AS_Path属性2之正则表达式（1/2）</vt:lpstr>
      <vt:lpstr>配置BGP– BGP AS_Path属性2之正则表达式（2/2）</vt:lpstr>
      <vt:lpstr>配置BGP–负载分担</vt:lpstr>
      <vt:lpstr>配置BGP–负载分担</vt:lpstr>
      <vt:lpstr>PowerPoint 演示文稿</vt:lpstr>
      <vt:lpstr>BGP故障诊断</vt:lpstr>
      <vt:lpstr>BGP故障排除流程</vt:lpstr>
      <vt:lpstr>BGP故障排除流程（续）</vt:lpstr>
      <vt:lpstr>BGP故障排除流程（续）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86188</cp:lastModifiedBy>
  <cp:revision>2596</cp:revision>
  <dcterms:created xsi:type="dcterms:W3CDTF">2003-08-21T06:48:56Z</dcterms:created>
  <dcterms:modified xsi:type="dcterms:W3CDTF">2021-08-09T07:32:40Z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(3)7jW9FQP1wTId489f4OryPMIFX3XV4QVw5gyEtiPdITXof739QIZNt0kSCTMgsyDfuSH9miae
6edfeeDcyRRDeKZ0jhzO0UcChh/vZSSyJ4jEoeX5QyHaYtCZBaM5SiTaZqmjIR/qyYUjOMwv
/9T9C7CCNudwXHqkcVbAeiFiQI4bCA3ldaAj8xC9h58KfE3hm21phQD4tXQY6yky9hWaEKjE
CGGOEB7SVW9vLUJG4Z</vt:lpwstr>
  </property>
  <property fmtid="{D5CDD505-2E9C-101B-9397-08002B2CF9AE}" pid="18" name="_2015_ms_pID_7253431">
    <vt:lpwstr>wQLTcAIXAZRikx5VfPguSd9z7pfvv7ROfbJVu8BxwkWuvVRvqaWu+F
RzCARqHtmuGxcX4XLUYYphcFsiG4WdVG2GG0TBS23G8BZAcwdpY2PJsBm5S040ripTKjha9/
+czkWn+B6/JG7pVAedj5nIpfPBwsBOdSLMfCMoaXZYDzkI4X3FrugJxFHH6VjXAXuGVrQW7Q
8EC8oahjQy88Y22Cq3oNHLvjtbt3UqniJTf9</vt:lpwstr>
  </property>
  <property fmtid="{D5CDD505-2E9C-101B-9397-08002B2CF9AE}" pid="19" name="_2015_ms_pID_7253432">
    <vt:lpwstr>kapSwrRBQcj+c8HMXOVmGzxNfWkOoTJN1IBN
+nuUd1Hx4bSnI7Un0mm6RqNhnlha8g==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1553563397</vt:lpwstr>
  </property>
</Properties>
</file>